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0"/>
  </p:notesMasterIdLst>
  <p:sldIdLst>
    <p:sldId id="554" r:id="rId2"/>
    <p:sldId id="257" r:id="rId3"/>
    <p:sldId id="258" r:id="rId4"/>
    <p:sldId id="555" r:id="rId5"/>
    <p:sldId id="556" r:id="rId6"/>
    <p:sldId id="557" r:id="rId7"/>
    <p:sldId id="558" r:id="rId8"/>
    <p:sldId id="559" r:id="rId9"/>
    <p:sldId id="266" r:id="rId10"/>
    <p:sldId id="267" r:id="rId11"/>
    <p:sldId id="268" r:id="rId12"/>
    <p:sldId id="269" r:id="rId13"/>
    <p:sldId id="270" r:id="rId14"/>
    <p:sldId id="560" r:id="rId15"/>
    <p:sldId id="259" r:id="rId16"/>
    <p:sldId id="574" r:id="rId17"/>
    <p:sldId id="561" r:id="rId18"/>
    <p:sldId id="562" r:id="rId19"/>
    <p:sldId id="563" r:id="rId20"/>
    <p:sldId id="564" r:id="rId21"/>
    <p:sldId id="565" r:id="rId22"/>
    <p:sldId id="566" r:id="rId23"/>
    <p:sldId id="567" r:id="rId24"/>
    <p:sldId id="273" r:id="rId25"/>
    <p:sldId id="274" r:id="rId26"/>
    <p:sldId id="275" r:id="rId27"/>
    <p:sldId id="276" r:id="rId28"/>
    <p:sldId id="277" r:id="rId29"/>
    <p:sldId id="568" r:id="rId30"/>
    <p:sldId id="569" r:id="rId31"/>
    <p:sldId id="570" r:id="rId32"/>
    <p:sldId id="571" r:id="rId33"/>
    <p:sldId id="573" r:id="rId34"/>
    <p:sldId id="575"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577" r:id="rId78"/>
    <p:sldId id="578" r:id="rId79"/>
    <p:sldId id="579" r:id="rId80"/>
    <p:sldId id="262" r:id="rId81"/>
    <p:sldId id="580" r:id="rId82"/>
    <p:sldId id="581" r:id="rId83"/>
    <p:sldId id="582" r:id="rId84"/>
    <p:sldId id="271" r:id="rId85"/>
    <p:sldId id="272" r:id="rId86"/>
    <p:sldId id="583" r:id="rId87"/>
    <p:sldId id="584" r:id="rId88"/>
    <p:sldId id="585" r:id="rId89"/>
    <p:sldId id="586" r:id="rId90"/>
    <p:sldId id="587" r:id="rId91"/>
    <p:sldId id="278" r:id="rId92"/>
    <p:sldId id="279" r:id="rId93"/>
    <p:sldId id="339" r:id="rId94"/>
    <p:sldId id="340" r:id="rId95"/>
    <p:sldId id="342" r:id="rId96"/>
    <p:sldId id="576" r:id="rId97"/>
    <p:sldId id="344" r:id="rId98"/>
    <p:sldId id="550" r:id="rId9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0" roundtripDataSignature="AMtx7mgz37uMt0XbInBD24Cuw1JJIKb8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3043"/>
  </p:normalViewPr>
  <p:slideViewPr>
    <p:cSldViewPr snapToGrid="0">
      <p:cViewPr varScale="1">
        <p:scale>
          <a:sx n="70" d="100"/>
          <a:sy n="70" d="100"/>
        </p:scale>
        <p:origin x="284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303"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30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300"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30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30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 name="Google Shape;8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liquid f</a:t>
            </a:r>
            <a:r>
              <a:rPr lang="en-US" sz="1200"/>
              <a:t>orms the shape of its container, has a definite volume, is not easily compressible (little free space between particles), and flows easily (particles can slide past each other).</a:t>
            </a:r>
            <a:endParaRPr/>
          </a:p>
        </p:txBody>
      </p:sp>
      <p:sp>
        <p:nvSpPr>
          <p:cNvPr id="196" name="Google Shape;19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976995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gas forms the shape of its container, has no definite volume, is easily compressible (free space between particles) and flows easily (particles can move past each other). </a:t>
            </a:r>
            <a:endParaRPr/>
          </a:p>
        </p:txBody>
      </p:sp>
      <p:sp>
        <p:nvSpPr>
          <p:cNvPr id="205" name="Google Shape;20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30315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the only compound that exists in all three states of matter: solid, liquid, and gas.</a:t>
            </a:r>
            <a:endParaRPr/>
          </a:p>
        </p:txBody>
      </p:sp>
      <p:sp>
        <p:nvSpPr>
          <p:cNvPr id="222" name="Google Shape;22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1725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Climate is the average measurements of weather in a place over the course of years.</a:t>
            </a:r>
            <a:endParaRPr/>
          </a:p>
        </p:txBody>
      </p:sp>
      <p:sp>
        <p:nvSpPr>
          <p:cNvPr id="229" name="Google Shape;22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411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Energy</a:t>
            </a:r>
            <a:r>
              <a:rPr lang="en">
                <a:solidFill>
                  <a:schemeClr val="dk1"/>
                </a:solidFill>
              </a:rPr>
              <a:t> is the ability to cause change.</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Kinetic Energy</a:t>
            </a:r>
            <a:r>
              <a:rPr lang="en">
                <a:solidFill>
                  <a:schemeClr val="dk1"/>
                </a:solidFill>
              </a:rPr>
              <a:t> is energy of mass in motion,.</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587090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5" name="Google Shape;25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372733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u="sng" dirty="0"/>
              <a:t>True or False: </a:t>
            </a:r>
            <a:r>
              <a:rPr lang="en" sz="1100" dirty="0"/>
              <a:t>Force is a push or pull of an object</a:t>
            </a:r>
          </a:p>
          <a:p>
            <a:pPr marL="0" lvl="0" indent="0" algn="l" rtl="0">
              <a:lnSpc>
                <a:spcPct val="115000"/>
              </a:lnSpc>
              <a:spcBef>
                <a:spcPts val="0"/>
              </a:spcBef>
              <a:spcAft>
                <a:spcPts val="0"/>
              </a:spcAft>
              <a:buClr>
                <a:schemeClr val="dk1"/>
              </a:buClr>
              <a:buSzPts val="1100"/>
              <a:buFont typeface="Arial"/>
              <a:buNone/>
            </a:pPr>
            <a:endParaRPr lang="en" sz="1100" dirty="0"/>
          </a:p>
          <a:p>
            <a:pPr marL="0" lvl="0" indent="0" algn="l" rtl="0">
              <a:lnSpc>
                <a:spcPct val="115000"/>
              </a:lnSpc>
              <a:spcBef>
                <a:spcPts val="0"/>
              </a:spcBef>
              <a:spcAft>
                <a:spcPts val="0"/>
              </a:spcAft>
              <a:buClr>
                <a:schemeClr val="dk1"/>
              </a:buClr>
              <a:buSzPts val="1100"/>
              <a:buFont typeface="Arial"/>
              <a:buNone/>
            </a:pPr>
            <a:r>
              <a:rPr lang="en" sz="1100" dirty="0"/>
              <a:t>[True]</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extLst>
      <p:ext uri="{BB962C8B-B14F-4D97-AF65-F5344CB8AC3E}">
        <p14:creationId xmlns:p14="http://schemas.microsoft.com/office/powerpoint/2010/main" val="3384341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u="sng" dirty="0"/>
              <a:t>True: </a:t>
            </a:r>
            <a:r>
              <a:rPr lang="en" sz="1100" dirty="0"/>
              <a:t>Force is a push or pull of an object</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19</a:t>
            </a:fld>
            <a:endParaRPr/>
          </a:p>
        </p:txBody>
      </p:sp>
    </p:spTree>
    <p:extLst>
      <p:ext uri="{BB962C8B-B14F-4D97-AF65-F5344CB8AC3E}">
        <p14:creationId xmlns:p14="http://schemas.microsoft.com/office/powerpoint/2010/main" val="619532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thermal energy.</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Friction</a:t>
            </a:r>
            <a:r>
              <a:rPr lang="en" dirty="0">
                <a:solidFill>
                  <a:schemeClr val="dk1"/>
                </a:solidFill>
              </a:rPr>
              <a:t> is a force that </a:t>
            </a:r>
            <a:r>
              <a:rPr lang="en" u="sng" dirty="0">
                <a:solidFill>
                  <a:schemeClr val="dk1"/>
                </a:solidFill>
              </a:rPr>
              <a:t>                  </a:t>
            </a:r>
            <a:r>
              <a:rPr lang="en" dirty="0">
                <a:solidFill>
                  <a:schemeClr val="dk1"/>
                </a:solidFill>
              </a:rPr>
              <a:t> the motion of two surface that are touching. </a:t>
            </a:r>
            <a:endParaRPr sz="1300" dirty="0"/>
          </a:p>
          <a:p>
            <a:pPr marL="0" lvl="0" indent="0" algn="l" rtl="0">
              <a:lnSpc>
                <a:spcPct val="100000"/>
              </a:lnSpc>
              <a:spcBef>
                <a:spcPts val="0"/>
              </a:spcBef>
              <a:spcAft>
                <a:spcPts val="0"/>
              </a:spcAft>
              <a:buSzPts val="1400"/>
              <a:buNone/>
            </a:pPr>
            <a:endParaRPr dirty="0"/>
          </a:p>
        </p:txBody>
      </p:sp>
      <p:sp>
        <p:nvSpPr>
          <p:cNvPr id="154" name="Google Shape;154;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20</a:t>
            </a:fld>
            <a:endParaRPr/>
          </a:p>
        </p:txBody>
      </p:sp>
    </p:spTree>
    <p:extLst>
      <p:ext uri="{BB962C8B-B14F-4D97-AF65-F5344CB8AC3E}">
        <p14:creationId xmlns:p14="http://schemas.microsoft.com/office/powerpoint/2010/main" val="730807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Friction</a:t>
            </a:r>
            <a:r>
              <a:rPr lang="en" dirty="0">
                <a:solidFill>
                  <a:schemeClr val="dk1"/>
                </a:solidFill>
              </a:rPr>
              <a:t> is a force that </a:t>
            </a:r>
            <a:r>
              <a:rPr lang="en" b="1" u="sng" dirty="0">
                <a:solidFill>
                  <a:schemeClr val="dk1"/>
                </a:solidFill>
              </a:rPr>
              <a:t>resists</a:t>
            </a:r>
            <a:r>
              <a:rPr lang="en" u="sng" dirty="0">
                <a:solidFill>
                  <a:schemeClr val="dk1"/>
                </a:solidFill>
              </a:rPr>
              <a:t> </a:t>
            </a:r>
            <a:r>
              <a:rPr lang="en" dirty="0">
                <a:solidFill>
                  <a:schemeClr val="dk1"/>
                </a:solidFill>
              </a:rPr>
              <a:t>the motion of two surface that are touching. </a:t>
            </a:r>
            <a:endParaRPr sz="1300" dirty="0"/>
          </a:p>
          <a:p>
            <a:pPr marL="0" lvl="0" indent="0" algn="l" rtl="0">
              <a:lnSpc>
                <a:spcPct val="100000"/>
              </a:lnSpc>
              <a:spcBef>
                <a:spcPts val="0"/>
              </a:spcBef>
              <a:spcAft>
                <a:spcPts val="0"/>
              </a:spcAft>
              <a:buSzPts val="1400"/>
              <a:buNone/>
            </a:pPr>
            <a:endParaRPr dirty="0"/>
          </a:p>
        </p:txBody>
      </p:sp>
      <p:sp>
        <p:nvSpPr>
          <p:cNvPr id="154" name="Google Shape;154;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21</a:t>
            </a:fld>
            <a:endParaRPr/>
          </a:p>
        </p:txBody>
      </p:sp>
    </p:spTree>
    <p:extLst>
      <p:ext uri="{BB962C8B-B14F-4D97-AF65-F5344CB8AC3E}">
        <p14:creationId xmlns:p14="http://schemas.microsoft.com/office/powerpoint/2010/main" val="691888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Work</a:t>
            </a:r>
            <a:r>
              <a:rPr lang="en-US" dirty="0"/>
              <a:t> is a </a:t>
            </a:r>
            <a:r>
              <a:rPr lang="en-US" u="sng" dirty="0"/>
              <a:t>                </a:t>
            </a:r>
            <a:r>
              <a:rPr lang="en-US" dirty="0"/>
              <a:t> acting upon an object causing the object to move in the </a:t>
            </a:r>
            <a:r>
              <a:rPr lang="en-US" u="sng" dirty="0"/>
              <a:t>                        </a:t>
            </a:r>
            <a:r>
              <a:rPr lang="en-US" dirty="0"/>
              <a:t> of that force.</a:t>
            </a:r>
            <a:endParaRPr b="0"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latin typeface="Calibri" panose="020F0502020204030204" pitchFamily="34" charset="0"/>
                <a:cs typeface="Calibri" panose="020F0502020204030204" pitchFamily="34" charset="0"/>
              </a:rPr>
              <a:t>[force, direction]</a:t>
            </a:r>
          </a:p>
          <a:p>
            <a:pPr marL="0" lvl="0" indent="0" algn="l" rtl="0">
              <a:lnSpc>
                <a:spcPct val="100000"/>
              </a:lnSpc>
              <a:spcBef>
                <a:spcPts val="0"/>
              </a:spcBef>
              <a:spcAft>
                <a:spcPts val="0"/>
              </a:spcAft>
              <a:buSzPts val="1400"/>
              <a:buNone/>
            </a:pPr>
            <a:endParaRPr dirty="0"/>
          </a:p>
        </p:txBody>
      </p:sp>
      <p:sp>
        <p:nvSpPr>
          <p:cNvPr id="246" name="Google Shape;24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712259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Work</a:t>
            </a:r>
            <a:r>
              <a:rPr lang="en-US" dirty="0"/>
              <a:t> is a </a:t>
            </a:r>
            <a:r>
              <a:rPr lang="en-US" b="1" u="sng" dirty="0"/>
              <a:t>force</a:t>
            </a:r>
            <a:r>
              <a:rPr lang="en-US" dirty="0"/>
              <a:t> acting upon an object causing the object to move in the </a:t>
            </a:r>
            <a:r>
              <a:rPr lang="en-US" b="1" u="sng" dirty="0"/>
              <a:t>direction</a:t>
            </a:r>
            <a:r>
              <a:rPr lang="en-US" dirty="0"/>
              <a:t> of that force.</a:t>
            </a:r>
            <a:endParaRPr b="0" dirty="0"/>
          </a:p>
          <a:p>
            <a:pPr marL="0" lvl="0" indent="0" algn="l" rtl="0">
              <a:lnSpc>
                <a:spcPct val="100000"/>
              </a:lnSpc>
              <a:spcBef>
                <a:spcPts val="0"/>
              </a:spcBef>
              <a:spcAft>
                <a:spcPts val="0"/>
              </a:spcAft>
              <a:buSzPts val="1400"/>
              <a:buNone/>
            </a:pPr>
            <a:endParaRPr dirty="0"/>
          </a:p>
        </p:txBody>
      </p:sp>
      <p:sp>
        <p:nvSpPr>
          <p:cNvPr id="246" name="Google Shape;24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3379299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dfa9a5025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 solid and a liquid?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solid keeps a fixed shape, has a definite volume, is not easily compressible, and does not flow easily, but a liquid forms the shape of its container and flows easily.]</a:t>
            </a:r>
            <a:endParaRPr/>
          </a:p>
        </p:txBody>
      </p:sp>
      <p:sp>
        <p:nvSpPr>
          <p:cNvPr id="249" name="Google Shape;249;gdfa9a5025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0299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characteristics of a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gas forms the shape of its container, has not definite volume, is compressible, and flows easily.]</a:t>
            </a:r>
            <a:endParaRPr/>
          </a:p>
        </p:txBody>
      </p:sp>
      <p:sp>
        <p:nvSpPr>
          <p:cNvPr id="261" name="Google Shape;26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2488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 is the only compound that exists in all three states of matter: solid, liquid, and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8" name="Google Shape;27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2829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fa9a50253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rgbClr val="FF0000"/>
                </a:solidFill>
              </a:rPr>
              <a:t>Water</a:t>
            </a:r>
            <a:r>
              <a:rPr lang="en-US"/>
              <a:t> is the only compound that exists in all three states of matter: solid, liquid, and gas.</a:t>
            </a:r>
            <a:endParaRPr/>
          </a:p>
          <a:p>
            <a:pPr marL="0" lvl="0" indent="0" algn="l" rtl="0">
              <a:lnSpc>
                <a:spcPct val="100000"/>
              </a:lnSpc>
              <a:spcBef>
                <a:spcPts val="0"/>
              </a:spcBef>
              <a:spcAft>
                <a:spcPts val="0"/>
              </a:spcAft>
              <a:buSzPts val="1400"/>
              <a:buNone/>
            </a:pPr>
            <a:endParaRPr/>
          </a:p>
        </p:txBody>
      </p:sp>
      <p:sp>
        <p:nvSpPr>
          <p:cNvPr id="285" name="Google Shape;285;gdfa9a50253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31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climate?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average measurements of weather in a place over the course of years.]</a:t>
            </a:r>
            <a:endParaRPr/>
          </a:p>
        </p:txBody>
      </p:sp>
      <p:sp>
        <p:nvSpPr>
          <p:cNvPr id="292" name="Google Shape;29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5757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True or False: Energy</a:t>
            </a:r>
            <a:r>
              <a:rPr lang="en" dirty="0">
                <a:solidFill>
                  <a:schemeClr val="dk1"/>
                </a:solidFill>
              </a:rPr>
              <a:t> is the ability to cause change.</a:t>
            </a:r>
          </a:p>
          <a:p>
            <a:pPr marL="0" lvl="0" indent="0" algn="l" rtl="0">
              <a:lnSpc>
                <a:spcPct val="115000"/>
              </a:lnSpc>
              <a:spcBef>
                <a:spcPts val="0"/>
              </a:spcBef>
              <a:spcAft>
                <a:spcPts val="0"/>
              </a:spcAft>
              <a:buClr>
                <a:schemeClr val="dk1"/>
              </a:buClr>
              <a:buSzPts val="1100"/>
              <a:buFont typeface="Arial"/>
              <a:buNone/>
            </a:pPr>
            <a:endParaRPr lang="en" sz="13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dirty="0">
                <a:solidFill>
                  <a:schemeClr val="dk1"/>
                </a:solidFill>
              </a:rPr>
              <a:t>[True]</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29</a:t>
            </a:fld>
            <a:endParaRPr/>
          </a:p>
        </p:txBody>
      </p:sp>
    </p:spTree>
    <p:extLst>
      <p:ext uri="{BB962C8B-B14F-4D97-AF65-F5344CB8AC3E}">
        <p14:creationId xmlns:p14="http://schemas.microsoft.com/office/powerpoint/2010/main" val="84682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i="0" dirty="0">
                <a:effectLst/>
                <a:latin typeface="Calibri" panose="020F0502020204030204" pitchFamily="34" charset="0"/>
                <a:cs typeface="Calibri" panose="020F0502020204030204" pitchFamily="34" charset="0"/>
              </a:rPr>
              <a:t>How does the movement of thermal energy shape the way we live, and what role does it play in the world around us? </a:t>
            </a: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True: Energy</a:t>
            </a:r>
            <a:r>
              <a:rPr lang="en" dirty="0">
                <a:solidFill>
                  <a:schemeClr val="dk1"/>
                </a:solidFill>
              </a:rPr>
              <a:t> is the ability to cause change.</a:t>
            </a:r>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30</a:t>
            </a:fld>
            <a:endParaRPr/>
          </a:p>
        </p:txBody>
      </p:sp>
    </p:spTree>
    <p:extLst>
      <p:ext uri="{BB962C8B-B14F-4D97-AF65-F5344CB8AC3E}">
        <p14:creationId xmlns:p14="http://schemas.microsoft.com/office/powerpoint/2010/main" val="1199608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Kinetic Energy</a:t>
            </a:r>
            <a:r>
              <a:rPr lang="en" dirty="0">
                <a:solidFill>
                  <a:schemeClr val="dk1"/>
                </a:solidFill>
              </a:rPr>
              <a:t> is energy of </a:t>
            </a:r>
            <a:r>
              <a:rPr lang="en" u="sng" dirty="0">
                <a:solidFill>
                  <a:schemeClr val="dk1"/>
                </a:solidFill>
              </a:rPr>
              <a:t>             </a:t>
            </a:r>
            <a:r>
              <a:rPr lang="en" dirty="0">
                <a:solidFill>
                  <a:schemeClr val="dk1"/>
                </a:solidFill>
              </a:rPr>
              <a:t> in motion.</a:t>
            </a:r>
            <a:endParaRPr sz="1300"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[mass]</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31</a:t>
            </a:fld>
            <a:endParaRPr/>
          </a:p>
        </p:txBody>
      </p:sp>
    </p:spTree>
    <p:extLst>
      <p:ext uri="{BB962C8B-B14F-4D97-AF65-F5344CB8AC3E}">
        <p14:creationId xmlns:p14="http://schemas.microsoft.com/office/powerpoint/2010/main" val="596382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Kinetic Energy</a:t>
            </a:r>
            <a:r>
              <a:rPr lang="en" dirty="0">
                <a:solidFill>
                  <a:schemeClr val="dk1"/>
                </a:solidFill>
              </a:rPr>
              <a:t> is energy of </a:t>
            </a:r>
            <a:r>
              <a:rPr lang="en" u="sng" dirty="0">
                <a:solidFill>
                  <a:schemeClr val="dk1"/>
                </a:solidFill>
              </a:rPr>
              <a:t>             </a:t>
            </a:r>
            <a:r>
              <a:rPr lang="en" dirty="0">
                <a:solidFill>
                  <a:schemeClr val="dk1"/>
                </a:solidFill>
              </a:rPr>
              <a:t> in motion.</a:t>
            </a:r>
            <a:endParaRPr sz="1300"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[mass]</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32</a:t>
            </a:fld>
            <a:endParaRPr/>
          </a:p>
        </p:txBody>
      </p:sp>
    </p:spTree>
    <p:extLst>
      <p:ext uri="{BB962C8B-B14F-4D97-AF65-F5344CB8AC3E}">
        <p14:creationId xmlns:p14="http://schemas.microsoft.com/office/powerpoint/2010/main" val="13179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True or False: Potential energy is stored energy.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[True]</a:t>
            </a:r>
            <a:endParaRPr dirty="0"/>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True: Potential energy is stored energy. </a:t>
            </a:r>
          </a:p>
          <a:p>
            <a:pPr marL="0" lvl="0" indent="0" algn="l" rtl="0">
              <a:lnSpc>
                <a:spcPct val="100000"/>
              </a:lnSpc>
              <a:spcBef>
                <a:spcPts val="0"/>
              </a:spcBef>
              <a:spcAft>
                <a:spcPts val="0"/>
              </a:spcAft>
              <a:buSzPts val="1400"/>
              <a:buNone/>
            </a:pPr>
            <a:endParaRPr lang="en-US" dirty="0"/>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453373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thermal energy.</a:t>
            </a:r>
            <a:endParaRPr/>
          </a:p>
        </p:txBody>
      </p:sp>
      <p:sp>
        <p:nvSpPr>
          <p:cNvPr id="316" name="Google Shape;31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is energy from heat.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Keep definitions clear and concise. Simplicity can help students better understand the new term.</a:t>
            </a:r>
            <a:endParaRPr/>
          </a:p>
        </p:txBody>
      </p:sp>
      <p:sp>
        <p:nvSpPr>
          <p:cNvPr id="326" name="Google Shape;32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334" name="Google Shape;33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thermal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[Thermal energy is energy from heat.]</a:t>
            </a:r>
            <a:endParaRPr/>
          </a:p>
        </p:txBody>
      </p:sp>
      <p:sp>
        <p:nvSpPr>
          <p:cNvPr id="340" name="Google Shape;34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definition but there is more you need to know.</a:t>
            </a:r>
            <a:endParaRPr/>
          </a:p>
        </p:txBody>
      </p:sp>
      <p:sp>
        <p:nvSpPr>
          <p:cNvPr id="347" name="Google Shape;34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374151"/>
                </a:solidFill>
                <a:effectLst/>
                <a:latin typeface="Söhne"/>
              </a:rPr>
              <a:t>A feasible and effective classroom demonstration to teach about thermal energy involves showcasing the transfer of heat energy between different materials. Here's a simple experiment called the "Conduction Convection Conundrum" that illustrates the concepts of conduction and convection:</a:t>
            </a:r>
          </a:p>
          <a:p>
            <a:pPr algn="l"/>
            <a:r>
              <a:rPr lang="en-US" b="1" i="0" dirty="0">
                <a:solidFill>
                  <a:srgbClr val="374151"/>
                </a:solidFill>
                <a:effectLst/>
                <a:latin typeface="Söhne"/>
              </a:rPr>
              <a:t>Materials Needed:</a:t>
            </a:r>
            <a:endParaRPr lang="en-US" b="0" i="0" dirty="0">
              <a:solidFill>
                <a:srgbClr val="374151"/>
              </a:solidFill>
              <a:effectLst/>
              <a:latin typeface="Söhne"/>
            </a:endParaRPr>
          </a:p>
          <a:p>
            <a:pPr algn="l">
              <a:buFont typeface="+mj-lt"/>
              <a:buAutoNum type="arabicPeriod"/>
            </a:pPr>
            <a:r>
              <a:rPr lang="en-US" b="0" i="0" dirty="0">
                <a:solidFill>
                  <a:srgbClr val="374151"/>
                </a:solidFill>
                <a:effectLst/>
                <a:latin typeface="Söhne"/>
              </a:rPr>
              <a:t>Two metal rods (aluminum or copper works well)</a:t>
            </a:r>
          </a:p>
          <a:p>
            <a:pPr algn="l">
              <a:buFont typeface="+mj-lt"/>
              <a:buAutoNum type="arabicPeriod"/>
            </a:pPr>
            <a:r>
              <a:rPr lang="en-US" b="0" i="0" dirty="0">
                <a:solidFill>
                  <a:srgbClr val="374151"/>
                </a:solidFill>
                <a:effectLst/>
                <a:latin typeface="Söhne"/>
              </a:rPr>
              <a:t>Two containers (plastic or glass)</a:t>
            </a:r>
          </a:p>
          <a:p>
            <a:pPr algn="l">
              <a:buFont typeface="+mj-lt"/>
              <a:buAutoNum type="arabicPeriod"/>
            </a:pPr>
            <a:r>
              <a:rPr lang="en-US" b="0" i="0" dirty="0">
                <a:solidFill>
                  <a:srgbClr val="374151"/>
                </a:solidFill>
                <a:effectLst/>
                <a:latin typeface="Söhne"/>
              </a:rPr>
              <a:t>Hot water</a:t>
            </a:r>
          </a:p>
          <a:p>
            <a:pPr algn="l">
              <a:buFont typeface="+mj-lt"/>
              <a:buAutoNum type="arabicPeriod"/>
            </a:pPr>
            <a:r>
              <a:rPr lang="en-US" b="0" i="0" dirty="0">
                <a:solidFill>
                  <a:srgbClr val="374151"/>
                </a:solidFill>
                <a:effectLst/>
                <a:latin typeface="Söhne"/>
              </a:rPr>
              <a:t>Cold water</a:t>
            </a:r>
          </a:p>
          <a:p>
            <a:pPr algn="l">
              <a:buFont typeface="+mj-lt"/>
              <a:buAutoNum type="arabicPeriod"/>
            </a:pPr>
            <a:r>
              <a:rPr lang="en-US" b="0" i="0" dirty="0">
                <a:solidFill>
                  <a:srgbClr val="374151"/>
                </a:solidFill>
                <a:effectLst/>
                <a:latin typeface="Söhne"/>
              </a:rPr>
              <a:t>Thermometer</a:t>
            </a:r>
          </a:p>
          <a:p>
            <a:pPr algn="l">
              <a:buFont typeface="+mj-lt"/>
              <a:buAutoNum type="arabicPeriod"/>
            </a:pPr>
            <a:r>
              <a:rPr lang="en-US" b="0" i="0" dirty="0">
                <a:solidFill>
                  <a:srgbClr val="374151"/>
                </a:solidFill>
                <a:effectLst/>
                <a:latin typeface="Söhne"/>
              </a:rPr>
              <a:t>Stopwatch or timer</a:t>
            </a:r>
          </a:p>
          <a:p>
            <a:pPr algn="l">
              <a:buFont typeface="+mj-lt"/>
              <a:buAutoNum type="arabicPeriod"/>
            </a:pPr>
            <a:r>
              <a:rPr lang="en-US" b="0" i="0" dirty="0">
                <a:solidFill>
                  <a:srgbClr val="374151"/>
                </a:solidFill>
                <a:effectLst/>
                <a:latin typeface="Söhne"/>
              </a:rPr>
              <a:t>Insulating material (e.g., Styrofoam cups or a towel)</a:t>
            </a:r>
          </a:p>
          <a:p>
            <a:pPr algn="l"/>
            <a:r>
              <a:rPr lang="en-US" b="1" i="0" dirty="0">
                <a:solidFill>
                  <a:srgbClr val="374151"/>
                </a:solidFill>
                <a:effectLst/>
                <a:latin typeface="Söhne"/>
              </a:rPr>
              <a:t>Procedure:</a:t>
            </a: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Setup:</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Fill one container with hot water and the other with cold water.</a:t>
            </a:r>
          </a:p>
          <a:p>
            <a:pPr marL="742950" lvl="1" indent="-285750" algn="l">
              <a:buFont typeface="+mj-lt"/>
              <a:buAutoNum type="arabicPeriod"/>
            </a:pPr>
            <a:r>
              <a:rPr lang="en-US" b="0" i="0" dirty="0">
                <a:solidFill>
                  <a:srgbClr val="374151"/>
                </a:solidFill>
                <a:effectLst/>
                <a:latin typeface="Söhne"/>
              </a:rPr>
              <a:t>Place one metal rod in the hot water and the other in the cold water.</a:t>
            </a:r>
          </a:p>
          <a:p>
            <a:pPr marL="742950" lvl="1" indent="-285750" algn="l">
              <a:buFont typeface="+mj-lt"/>
              <a:buAutoNum type="arabicPeriod"/>
            </a:pPr>
            <a:r>
              <a:rPr lang="en-US" b="0" i="0" dirty="0">
                <a:solidFill>
                  <a:srgbClr val="374151"/>
                </a:solidFill>
                <a:effectLst/>
                <a:latin typeface="Söhne"/>
              </a:rPr>
              <a:t>Wrap one of the containers with insulating material to minimize heat loss.</a:t>
            </a:r>
          </a:p>
          <a:p>
            <a:pPr algn="l">
              <a:buFont typeface="+mj-lt"/>
              <a:buAutoNum type="arabicPeriod"/>
            </a:pPr>
            <a:r>
              <a:rPr lang="en-US" b="1" i="0" dirty="0">
                <a:solidFill>
                  <a:srgbClr val="374151"/>
                </a:solidFill>
                <a:effectLst/>
                <a:latin typeface="Söhne"/>
              </a:rPr>
              <a:t>Initial Temperature Reading:</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Measure and record the initial temperature of both containers using a thermometer.</a:t>
            </a:r>
          </a:p>
          <a:p>
            <a:pPr algn="l">
              <a:buFont typeface="+mj-lt"/>
              <a:buAutoNum type="arabicPeriod"/>
            </a:pPr>
            <a:r>
              <a:rPr lang="en-US" b="1" i="0" dirty="0">
                <a:solidFill>
                  <a:srgbClr val="374151"/>
                </a:solidFill>
                <a:effectLst/>
                <a:latin typeface="Söhne"/>
              </a:rPr>
              <a:t>Start the Timer:</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Start the timer and allow the metal rods to stay in the water for a set period (e.g., 5 minutes).</a:t>
            </a:r>
          </a:p>
          <a:p>
            <a:pPr algn="l">
              <a:buFont typeface="+mj-lt"/>
              <a:buAutoNum type="arabicPeriod"/>
            </a:pPr>
            <a:r>
              <a:rPr lang="en-US" b="1" i="0" dirty="0">
                <a:solidFill>
                  <a:srgbClr val="374151"/>
                </a:solidFill>
                <a:effectLst/>
                <a:latin typeface="Söhne"/>
              </a:rPr>
              <a:t>Temperature Check:</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After the set time, carefully remove the metal rods from the water and measure the temperature of each container.</a:t>
            </a:r>
          </a:p>
          <a:p>
            <a:pPr algn="l">
              <a:buFont typeface="+mj-lt"/>
              <a:buAutoNum type="arabicPeriod"/>
            </a:pPr>
            <a:r>
              <a:rPr lang="en-US" b="1" i="0" dirty="0">
                <a:solidFill>
                  <a:srgbClr val="374151"/>
                </a:solidFill>
                <a:effectLst/>
                <a:latin typeface="Söhne"/>
              </a:rPr>
              <a:t>Observations: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Observe and discuss the changes in temperature for both containers. Compare the effectiveness of the insulating material in retaining heat.</a:t>
            </a:r>
          </a:p>
          <a:p>
            <a:pPr algn="l">
              <a:buFont typeface="+mj-lt"/>
              <a:buAutoNum type="arabicPeriod"/>
            </a:pPr>
            <a:r>
              <a:rPr lang="en-US" b="1" i="0" dirty="0">
                <a:solidFill>
                  <a:srgbClr val="374151"/>
                </a:solidFill>
                <a:effectLst/>
                <a:latin typeface="Söhne"/>
              </a:rPr>
              <a:t>Class Discussion:</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Engage the class in a discussion about the experiment. Ask questions such as:</a:t>
            </a:r>
          </a:p>
          <a:p>
            <a:pPr marL="1143000" lvl="2" indent="-228600" algn="l">
              <a:buFont typeface="+mj-lt"/>
              <a:buAutoNum type="arabicPeriod"/>
            </a:pPr>
            <a:r>
              <a:rPr lang="en-US" b="0" i="0" dirty="0">
                <a:solidFill>
                  <a:srgbClr val="374151"/>
                </a:solidFill>
                <a:effectLst/>
                <a:latin typeface="Söhne"/>
              </a:rPr>
              <a:t>How did the temperatures change in the hot and cold water containers?</a:t>
            </a:r>
          </a:p>
          <a:p>
            <a:pPr marL="1143000" lvl="2" indent="-228600" algn="l">
              <a:buFont typeface="+mj-lt"/>
              <a:buAutoNum type="arabicPeriod"/>
            </a:pPr>
            <a:r>
              <a:rPr lang="en-US" b="0" i="0" dirty="0">
                <a:solidFill>
                  <a:srgbClr val="374151"/>
                </a:solidFill>
                <a:effectLst/>
                <a:latin typeface="Söhne"/>
              </a:rPr>
              <a:t>Which metal rod conducted heat more effectively?</a:t>
            </a:r>
          </a:p>
          <a:p>
            <a:pPr marL="1143000" lvl="2" indent="-228600" algn="l">
              <a:buFont typeface="+mj-lt"/>
              <a:buAutoNum type="arabicPeriod"/>
            </a:pPr>
            <a:r>
              <a:rPr lang="en-US" b="0" i="0" dirty="0">
                <a:solidFill>
                  <a:srgbClr val="374151"/>
                </a:solidFill>
                <a:effectLst/>
                <a:latin typeface="Söhne"/>
              </a:rPr>
              <a:t>How did the insulating material affect the heat transfer?</a:t>
            </a:r>
          </a:p>
          <a:p>
            <a:pPr algn="l">
              <a:buFont typeface="+mj-lt"/>
              <a:buAutoNum type="arabicPeriod"/>
            </a:pPr>
            <a:r>
              <a:rPr lang="en-US" b="1" i="0" dirty="0">
                <a:solidFill>
                  <a:srgbClr val="374151"/>
                </a:solidFill>
                <a:effectLst/>
                <a:latin typeface="Söhne"/>
              </a:rPr>
              <a:t>Relate to Everyday Life:</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Relate the experiment to everyday scenarios, such as:</a:t>
            </a:r>
          </a:p>
          <a:p>
            <a:pPr marL="1143000" lvl="2" indent="-228600" algn="l">
              <a:buFont typeface="+mj-lt"/>
              <a:buAutoNum type="arabicPeriod"/>
            </a:pPr>
            <a:r>
              <a:rPr lang="en-US" b="0" i="0" dirty="0">
                <a:solidFill>
                  <a:srgbClr val="374151"/>
                </a:solidFill>
                <a:effectLst/>
                <a:latin typeface="Söhne"/>
              </a:rPr>
              <a:t>How metals in cooking utensils transfer heat to the food (conduction).</a:t>
            </a:r>
          </a:p>
          <a:p>
            <a:pPr marL="1143000" lvl="2" indent="-228600" algn="l">
              <a:buFont typeface="+mj-lt"/>
              <a:buAutoNum type="arabicPeriod"/>
            </a:pPr>
            <a:r>
              <a:rPr lang="en-US" b="0" i="0" dirty="0">
                <a:solidFill>
                  <a:srgbClr val="374151"/>
                </a:solidFill>
                <a:effectLst/>
                <a:latin typeface="Söhne"/>
              </a:rPr>
              <a:t>How insulated containers keep beverages hot or cold (reducing heat transfer, convection).</a:t>
            </a:r>
          </a:p>
          <a:p>
            <a:pPr algn="l">
              <a:buFont typeface="+mj-lt"/>
              <a:buAutoNum type="arabicPeriod"/>
            </a:pPr>
            <a:r>
              <a:rPr lang="en-US" b="1" i="0" dirty="0">
                <a:solidFill>
                  <a:srgbClr val="374151"/>
                </a:solidFill>
                <a:effectLst/>
                <a:latin typeface="Söhne"/>
              </a:rPr>
              <a:t>Connect to Thermal Energy:</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Connect the experiment to the concept of thermal energy by explaining how heat is transferred through materials and how insulation can be used to control heat flow.</a:t>
            </a:r>
          </a:p>
          <a:p>
            <a:pPr algn="l">
              <a:buFont typeface="+mj-lt"/>
              <a:buAutoNum type="arabicPeriod"/>
            </a:pPr>
            <a:r>
              <a:rPr lang="en-US" b="1" i="0" dirty="0">
                <a:solidFill>
                  <a:srgbClr val="374151"/>
                </a:solidFill>
                <a:effectLst/>
                <a:latin typeface="Söhne"/>
              </a:rPr>
              <a:t>Extension Activity:</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Challenge students to come up with real-life examples where understanding heat transfer would be important, such as in designing energy-efficient buildings or improving cooking methods.</a:t>
            </a:r>
          </a:p>
          <a:p>
            <a:pPr algn="l"/>
            <a:r>
              <a:rPr lang="en-US" b="0" i="0" dirty="0">
                <a:solidFill>
                  <a:srgbClr val="374151"/>
                </a:solidFill>
                <a:effectLst/>
                <a:latin typeface="Söhne"/>
              </a:rPr>
              <a:t>This experiment allows students to directly observe and understand the principles of thermal energy transfer through conduction and convection. It provides a hands-on experience that engages students and helps them connect the scientific concepts to everyday situations.</a:t>
            </a:r>
          </a:p>
          <a:p>
            <a:pPr algn="l"/>
            <a:endParaRPr lang="en-US" b="0" i="0" dirty="0">
              <a:solidFill>
                <a:srgbClr val="374151"/>
              </a:solidFill>
              <a:effectLst/>
              <a:latin typeface="Söhne"/>
            </a:endParaRPr>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Thermal energy can be used to change the state of water. Remember water can exist as a solid, liquid, and gas. When thermal energy is added to ice, it changes state to water. When thermal energy is added to liquid water it turns into a gas. The opposite can happen too. When thermal energy is taken away from liquid water it turns into solid water (ice). </a:t>
            </a:r>
            <a:endParaRPr dirty="0"/>
          </a:p>
          <a:p>
            <a:pPr marL="0" lvl="0" indent="0" algn="l" rtl="0">
              <a:lnSpc>
                <a:spcPct val="100000"/>
              </a:lnSpc>
              <a:spcBef>
                <a:spcPts val="0"/>
              </a:spcBef>
              <a:spcAft>
                <a:spcPts val="0"/>
              </a:spcAft>
              <a:buSzPts val="1400"/>
              <a:buNone/>
            </a:pPr>
            <a:endParaRPr dirty="0"/>
          </a:p>
        </p:txBody>
      </p:sp>
      <p:sp>
        <p:nvSpPr>
          <p:cNvPr id="354" name="Google Shape;354;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Calibri"/>
                <a:cs typeface="Calibri"/>
                <a:sym typeface="Calibri"/>
              </a:rPr>
              <a:t>Thermal energy from the sun is responsible for many processes on earth.</a:t>
            </a:r>
            <a:endParaRPr dirty="0"/>
          </a:p>
          <a:p>
            <a:pPr marL="0" lvl="0" indent="0" algn="l" rtl="0">
              <a:lnSpc>
                <a:spcPct val="100000"/>
              </a:lnSpc>
              <a:spcBef>
                <a:spcPts val="0"/>
              </a:spcBef>
              <a:spcAft>
                <a:spcPts val="0"/>
              </a:spcAft>
              <a:buSzPts val="1400"/>
              <a:buNone/>
            </a:pPr>
            <a:br>
              <a:rPr lang="en-US" dirty="0"/>
            </a:br>
            <a:br>
              <a:rPr lang="en-US" dirty="0"/>
            </a:br>
            <a:endParaRPr dirty="0"/>
          </a:p>
        </p:txBody>
      </p:sp>
      <p:sp>
        <p:nvSpPr>
          <p:cNvPr id="365" name="Google Shape;36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Remember the water cycle? The three states of water can be found in the water cycle. In evaporation, the sun (thermal energy) heats up the water so it turns into a gas, then condensation is where the gas turns into a liquid, and sometimes precipitation will occur which will either be a liquid (rain) or a solid ice. </a:t>
            </a:r>
            <a:endParaRPr dirty="0"/>
          </a:p>
        </p:txBody>
      </p:sp>
      <p:sp>
        <p:nvSpPr>
          <p:cNvPr id="375" name="Google Shape;375;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Thermal energy is important to the water cycle, because it causes water to change state which keeps the water cycle going. </a:t>
            </a:r>
            <a:endParaRPr dirty="0"/>
          </a:p>
        </p:txBody>
      </p:sp>
      <p:sp>
        <p:nvSpPr>
          <p:cNvPr id="382" name="Google Shape;38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order for a liquid to turn into a gas, kinetic energy is required. The sun (thermal energy) heats up the water, which speeds up the molecules. So, thermal energy increases kinetic energy to allow evaporation to occur. </a:t>
            </a:r>
            <a:endParaRPr dirty="0"/>
          </a:p>
        </p:txBody>
      </p:sp>
      <p:sp>
        <p:nvSpPr>
          <p:cNvPr id="390" name="Google Shape;390;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As thermal energy hits the ocean water, the water absorbs the energy. The temperature of the water does not change much, but if the water did not absorb so much of the thermal energy, everything around it would be extremely hot. </a:t>
            </a:r>
            <a:endParaRPr dirty="0"/>
          </a:p>
        </p:txBody>
      </p:sp>
      <p:sp>
        <p:nvSpPr>
          <p:cNvPr id="399" name="Google Shape;39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During summer, large bodies of water absorb thermal energy.</a:t>
            </a:r>
            <a:endParaRPr dirty="0"/>
          </a:p>
        </p:txBody>
      </p:sp>
      <p:sp>
        <p:nvSpPr>
          <p:cNvPr id="410" name="Google Shape;41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During winter, large bodies of water release thermal energy.</a:t>
            </a:r>
            <a:endParaRPr dirty="0"/>
          </a:p>
        </p:txBody>
      </p:sp>
      <p:sp>
        <p:nvSpPr>
          <p:cNvPr id="417" name="Google Shape;417;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As you get closer to a lake or ocean, the temperature becomes more mild.</a:t>
            </a:r>
            <a:endParaRPr dirty="0"/>
          </a:p>
        </p:txBody>
      </p:sp>
      <p:sp>
        <p:nvSpPr>
          <p:cNvPr id="424" name="Google Shape;42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Make sure students are participating during this portion of the lesson. It is important to check for understanding throughout the lesson to strengthen students’ understanding and to highlight any misconceptions.</a:t>
            </a:r>
            <a:endParaRPr/>
          </a:p>
        </p:txBody>
      </p:sp>
      <p:sp>
        <p:nvSpPr>
          <p:cNvPr id="432" name="Google Shape;43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15" name="Google Shape;21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thermal energy be used to change the state of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[Thermal energy can be added to change the state (to turn ice into water for example), or it can be taken away (to change liquid (water) into ice for example).]</a:t>
            </a:r>
            <a:endParaRPr/>
          </a:p>
        </p:txBody>
      </p:sp>
      <p:sp>
        <p:nvSpPr>
          <p:cNvPr id="437" name="Google Shape;43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responsible for many processes on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[Thermal energy from the sun is responsible for many processes on earth.]</a:t>
            </a:r>
            <a:endParaRPr/>
          </a:p>
        </p:txBody>
      </p:sp>
      <p:sp>
        <p:nvSpPr>
          <p:cNvPr id="447" name="Google Shape;44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does thermal energy affect the water cycle?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[In evaporation, the sun (thermal energy) heats up the water so it turns into a gas, then condensation is where the gas turns into a liquid, and sometimes precipitation will occur which will either be a liquid (rain) or a solid ice.]</a:t>
            </a:r>
            <a:endParaRPr/>
          </a:p>
        </p:txBody>
      </p:sp>
      <p:sp>
        <p:nvSpPr>
          <p:cNvPr id="456" name="Google Shape;45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increases ______ to let evaporation happen.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63" name="Google Shape;46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dfa9a50253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increases </a:t>
            </a:r>
            <a:r>
              <a:rPr lang="en-US" u="sng">
                <a:solidFill>
                  <a:srgbClr val="FF0000"/>
                </a:solidFill>
              </a:rPr>
              <a:t>kinetic energy</a:t>
            </a:r>
            <a:r>
              <a:rPr lang="en-US"/>
              <a:t> to let evaporation happen.</a:t>
            </a:r>
            <a:endParaRPr/>
          </a:p>
          <a:p>
            <a:pPr marL="0" lvl="0" indent="0" algn="l" rtl="0">
              <a:lnSpc>
                <a:spcPct val="100000"/>
              </a:lnSpc>
              <a:spcBef>
                <a:spcPts val="0"/>
              </a:spcBef>
              <a:spcAft>
                <a:spcPts val="0"/>
              </a:spcAft>
              <a:buSzPts val="1400"/>
              <a:buNone/>
            </a:pPr>
            <a:endParaRPr/>
          </a:p>
        </p:txBody>
      </p:sp>
      <p:sp>
        <p:nvSpPr>
          <p:cNvPr id="472" name="Google Shape;472;gdfa9a50253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True/False: The temperature of the water changes a lot because of thermal energy.</a:t>
            </a:r>
            <a:endParaRPr/>
          </a:p>
          <a:p>
            <a:pPr marL="0" lvl="0" indent="0" algn="l" rtl="0">
              <a:lnSpc>
                <a:spcPct val="100000"/>
              </a:lnSpc>
              <a:spcBef>
                <a:spcPts val="0"/>
              </a:spcBef>
              <a:spcAft>
                <a:spcPts val="0"/>
              </a:spcAft>
              <a:buSzPts val="1400"/>
              <a:buNone/>
            </a:pPr>
            <a:endParaRPr/>
          </a:p>
        </p:txBody>
      </p:sp>
      <p:sp>
        <p:nvSpPr>
          <p:cNvPr id="481" name="Google Shape;48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dfa9a50253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The temperature of the water changes a lot because of thermal energy.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[False - As thermal energy hits the ocean water, the water absorbs the energy. The temperature of the water does not change much, but if the water did not absorb so much of the thermal energy, everything around it would be extremely hot.]</a:t>
            </a:r>
            <a:endParaRPr/>
          </a:p>
        </p:txBody>
      </p:sp>
      <p:sp>
        <p:nvSpPr>
          <p:cNvPr id="492" name="Google Shape;492;gdfa9a50253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do large bodies of water interact with thermal energy in the summer and winter?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[During summer, large bodies of water absorb thermal energy. During winter, large bodies of water release thermal energy.]</a:t>
            </a:r>
            <a:endParaRPr/>
          </a:p>
        </p:txBody>
      </p:sp>
      <p:sp>
        <p:nvSpPr>
          <p:cNvPr id="503" name="Google Shape;50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thermal energy</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When introducing an example of the term also include images to go along with it, this is a great way to help students make connections.</a:t>
            </a:r>
            <a:endParaRPr/>
          </a:p>
        </p:txBody>
      </p:sp>
      <p:sp>
        <p:nvSpPr>
          <p:cNvPr id="512" name="Google Shape;51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Boiling water is an example of how we use thermal energy to change the state of water. When we boil water on the stove, the water turns into a gas, which is why we see steam (water vapor) coming off of the pot of boiling water. </a:t>
            </a:r>
            <a:endParaRPr dirty="0"/>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Force</a:t>
            </a:r>
            <a:r>
              <a:rPr lang="en">
                <a:solidFill>
                  <a:schemeClr val="dk1"/>
                </a:solidFill>
              </a:rPr>
              <a:t> is a push or pull of an object.</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sun is also an example of how thermal energy can be used to change the state of water. Remember the sun heats up the water to cause evaporation in the water cycle. Remember this is when water turns from a liquid state to a gas state because heat from the sun (thermal energy) is added. </a:t>
            </a:r>
            <a:endParaRPr dirty="0"/>
          </a:p>
        </p:txBody>
      </p:sp>
      <p:sp>
        <p:nvSpPr>
          <p:cNvPr id="527" name="Google Shape;52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can also take away thermal energy to change the state of water. Think about making ice. We put water in the freezer because it takes away thermal energy and makes the water change from a solid to a liquid. </a:t>
            </a:r>
            <a:endParaRPr dirty="0"/>
          </a:p>
        </p:txBody>
      </p:sp>
      <p:sp>
        <p:nvSpPr>
          <p:cNvPr id="537" name="Google Shape;53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are focusing on how thermal energy effects water today, but remember thermal energy affects things other than water. Think about a fire. A fire is an example of thermal energy, but we could use the fire to cook a marshmallow. </a:t>
            </a:r>
            <a:endParaRPr dirty="0"/>
          </a:p>
        </p:txBody>
      </p:sp>
      <p:sp>
        <p:nvSpPr>
          <p:cNvPr id="545" name="Google Shape;54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53" name="Google Shape;553;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thermal energy?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[Thermal energy is energy from heat.]</a:t>
            </a:r>
            <a:endParaRPr/>
          </a:p>
          <a:p>
            <a:pPr marL="0" lvl="0" indent="0" algn="l" rtl="0">
              <a:lnSpc>
                <a:spcPct val="100000"/>
              </a:lnSpc>
              <a:spcBef>
                <a:spcPts val="0"/>
              </a:spcBef>
              <a:spcAft>
                <a:spcPts val="0"/>
              </a:spcAft>
              <a:buSzPts val="1400"/>
              <a:buNone/>
            </a:pPr>
            <a:endParaRPr/>
          </a:p>
        </p:txBody>
      </p:sp>
      <p:sp>
        <p:nvSpPr>
          <p:cNvPr id="558" name="Google Shape;558;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is an example of thermal energy being taken away to change the state of water? Explain.</a:t>
            </a:r>
            <a:endParaRPr/>
          </a:p>
        </p:txBody>
      </p:sp>
      <p:sp>
        <p:nvSpPr>
          <p:cNvPr id="566" name="Google Shape;56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de6289f866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de6289f866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is an example of thermal energy being taken away to change the state of water? Explain.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ice cubes --&gt; start out as a liquid and are put into the freezer so thermal energy can be taken away and they turn into ice.]</a:t>
            </a:r>
            <a:endParaRPr/>
          </a:p>
        </p:txBody>
      </p:sp>
      <p:sp>
        <p:nvSpPr>
          <p:cNvPr id="575" name="Google Shape;575;gde6289f866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does thermal energy from the sun change the state of water?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sun is also an example of how thermal energy can be used to change the state of water. Remember the sun heats up the water to cause evaporation in the water cycle. Remember this is when water turns from a liquid state to a gas state because heat from the sun (thermal energy) is added.]</a:t>
            </a:r>
            <a:endParaRPr/>
          </a:p>
        </p:txBody>
      </p:sp>
      <p:sp>
        <p:nvSpPr>
          <p:cNvPr id="583" name="Google Shape;583;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Does thermal energy only affect water?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[No. We are focusing on how thermal energy effects water today, but remember thermal energy affects things other than water. Think about a fire. A fire is an example of thermal energy, but we could use the fire to cook a marshmallow.]</a:t>
            </a:r>
            <a:endParaRPr/>
          </a:p>
        </p:txBody>
      </p:sp>
      <p:sp>
        <p:nvSpPr>
          <p:cNvPr id="592" name="Google Shape;59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thermal energy</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Use images when providing non-examples was a great way to encourage student understanding.</a:t>
            </a:r>
            <a:endParaRPr/>
          </a:p>
        </p:txBody>
      </p:sp>
      <p:sp>
        <p:nvSpPr>
          <p:cNvPr id="600" name="Google Shape;600;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Friction</a:t>
            </a:r>
            <a:r>
              <a:rPr lang="en">
                <a:solidFill>
                  <a:schemeClr val="dk1"/>
                </a:solidFill>
              </a:rPr>
              <a:t> is a force that resists the motion of two surface that are touching. </a:t>
            </a:r>
            <a:endParaRPr sz="1300"/>
          </a:p>
          <a:p>
            <a:pPr marL="0" lvl="0" indent="0" algn="l" rtl="0">
              <a:lnSpc>
                <a:spcPct val="100000"/>
              </a:lnSpc>
              <a:spcBef>
                <a:spcPts val="0"/>
              </a:spcBef>
              <a:spcAft>
                <a:spcPts val="0"/>
              </a:spcAft>
              <a:buSzPts val="1400"/>
              <a:buNone/>
            </a:pPr>
            <a:endParaRPr/>
          </a:p>
        </p:txBody>
      </p:sp>
      <p:sp>
        <p:nvSpPr>
          <p:cNvPr id="154" name="Google Shape;154;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Windmills are not thermal energy. They are wind energy. They also cannot change the state of water. </a:t>
            </a:r>
            <a:endParaRPr dirty="0"/>
          </a:p>
        </p:txBody>
      </p:sp>
      <p:sp>
        <p:nvSpPr>
          <p:cNvPr id="607" name="Google Shape;607;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Sound is also not an example of thermal energy because sound does not give off heat. Sound also cannot change the state of water from solid, liquid, or gas. </a:t>
            </a:r>
            <a:endParaRPr dirty="0"/>
          </a:p>
        </p:txBody>
      </p:sp>
      <p:sp>
        <p:nvSpPr>
          <p:cNvPr id="615" name="Google Shape;615;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623" name="Google Shape;623;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Which is not an thermal energy? Why?</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628" name="Google Shape;62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de6289f866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Which is not an thermal energy? Why?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[Windmills are not thermal energy. They are wind energy.]</a:t>
            </a:r>
            <a:endParaRPr/>
          </a:p>
        </p:txBody>
      </p:sp>
      <p:sp>
        <p:nvSpPr>
          <p:cNvPr id="643" name="Google Shape;643;gde6289f866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True/False: Sound is an example of thermal energy and can change the state of water.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False: Sound is also not an example of thermal energy because sound does not give off heat. Sound also cannot change the state of water from solid, liquid, or gas. </a:t>
            </a:r>
            <a:endParaRPr/>
          </a:p>
          <a:p>
            <a:pPr marL="0" lvl="0" indent="0" algn="l" rtl="0">
              <a:lnSpc>
                <a:spcPct val="100000"/>
              </a:lnSpc>
              <a:spcBef>
                <a:spcPts val="0"/>
              </a:spcBef>
              <a:spcAft>
                <a:spcPts val="0"/>
              </a:spcAft>
              <a:buSzPts val="1400"/>
              <a:buNone/>
            </a:pPr>
            <a:endParaRPr/>
          </a:p>
        </p:txBody>
      </p:sp>
      <p:sp>
        <p:nvSpPr>
          <p:cNvPr id="658" name="Google Shape;65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dfa9a50253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Sound is an example of thermal energy and can change the state of water.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[False - Sound is also not an example of thermal energy because sound does not give off heat. Sound also cannot change the state of water from solid, liquid, or gas.]</a:t>
            </a:r>
            <a:endParaRPr/>
          </a:p>
        </p:txBody>
      </p:sp>
      <p:sp>
        <p:nvSpPr>
          <p:cNvPr id="665" name="Google Shape;665;gdfa9a50253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Repeating important information is a great way to draw students' attention to key content.</a:t>
            </a:r>
            <a:endParaRPr/>
          </a:p>
        </p:txBody>
      </p:sp>
      <p:sp>
        <p:nvSpPr>
          <p:cNvPr id="835" name="Google Shape;835;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extLst>
      <p:ext uri="{BB962C8B-B14F-4D97-AF65-F5344CB8AC3E}">
        <p14:creationId xmlns:p14="http://schemas.microsoft.com/office/powerpoint/2010/main" val="5972178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is energy from heat.</a:t>
            </a:r>
            <a:endParaRPr/>
          </a:p>
        </p:txBody>
      </p:sp>
      <p:sp>
        <p:nvSpPr>
          <p:cNvPr id="841" name="Google Shape;841;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15119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thermal energy</a:t>
            </a:r>
            <a:r>
              <a:rPr lang="en-US" dirty="0">
                <a:solidFill>
                  <a:srgbClr val="242424"/>
                </a:solidFill>
              </a:rPr>
              <a:t>. </a:t>
            </a:r>
            <a:endParaRPr dirty="0"/>
          </a:p>
        </p:txBody>
      </p:sp>
      <p:sp>
        <p:nvSpPr>
          <p:cNvPr id="449" name="Google Shape;449;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Work</a:t>
            </a:r>
            <a:r>
              <a:rPr lang="en-US"/>
              <a:t> is a force acting upon an object causing the object to move in the direction of that force.</a:t>
            </a:r>
            <a:endParaRPr b="0"/>
          </a:p>
          <a:p>
            <a:pPr marL="0" lvl="0" indent="0" algn="l" rtl="0">
              <a:lnSpc>
                <a:spcPct val="100000"/>
              </a:lnSpc>
              <a:spcBef>
                <a:spcPts val="0"/>
              </a:spcBef>
              <a:spcAft>
                <a:spcPts val="0"/>
              </a:spcAft>
              <a:buSzPts val="1400"/>
              <a:buNone/>
            </a:pPr>
            <a:endParaRPr/>
          </a:p>
        </p:txBody>
      </p:sp>
      <p:sp>
        <p:nvSpPr>
          <p:cNvPr id="246" name="Google Shape;24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0568432cb1_0_5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20568432cb1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t>To complete the Frayer model,</a:t>
            </a:r>
            <a:r>
              <a:rPr lang="en-US" sz="1200" dirty="0">
                <a:solidFill>
                  <a:srgbClr val="242424"/>
                </a:solidFill>
              </a:rPr>
              <a:t> we will choose from four choices the correct picture, definition, example, and response to the question, “How does </a:t>
            </a:r>
            <a:r>
              <a:rPr lang="en-US" sz="1200" b="1" dirty="0">
                <a:solidFill>
                  <a:srgbClr val="242424"/>
                </a:solidFill>
              </a:rPr>
              <a:t>thermal energy</a:t>
            </a:r>
            <a:r>
              <a:rPr lang="en-US" sz="1200" dirty="0">
                <a:solidFill>
                  <a:srgbClr val="242424"/>
                </a:solidFill>
              </a:rPr>
              <a:t> impact my life?”</a:t>
            </a:r>
            <a:r>
              <a:rPr lang="en-US" sz="1200" dirty="0">
                <a:solidFill>
                  <a:schemeClr val="dk1"/>
                </a:solidFill>
              </a:rPr>
              <a:t> </a:t>
            </a:r>
            <a:r>
              <a:rPr lang="en-US" sz="1200" dirty="0">
                <a:solidFill>
                  <a:srgbClr val="242424"/>
                </a:solidFill>
              </a:rPr>
              <a:t>Select the best response for each question </a:t>
            </a:r>
            <a:r>
              <a:rPr lang="en-US" sz="1200" dirty="0">
                <a:solidFill>
                  <a:schemeClr val="dk1"/>
                </a:solidFill>
              </a:rPr>
              <a:t>using the information you just learned. As </a:t>
            </a:r>
            <a:r>
              <a:rPr lang="en-US" sz="1200" dirty="0"/>
              <a:t>we </a:t>
            </a:r>
            <a:r>
              <a:rPr lang="en-US" sz="1200" dirty="0">
                <a:solidFill>
                  <a:schemeClr val="dk1"/>
                </a:solidFill>
              </a:rPr>
              <a:t>select responses, </a:t>
            </a:r>
            <a:r>
              <a:rPr lang="en-US" sz="1200" dirty="0"/>
              <a:t>we</a:t>
            </a:r>
            <a:r>
              <a:rPr lang="en-US" sz="1200" dirty="0">
                <a:solidFill>
                  <a:schemeClr val="dk1"/>
                </a:solidFill>
              </a:rPr>
              <a:t> will see how this model looks filled in for the term</a:t>
            </a:r>
            <a:r>
              <a:rPr lang="en-US" sz="1200" dirty="0"/>
              <a:t> </a:t>
            </a:r>
            <a:r>
              <a:rPr lang="en-US" sz="1200" b="1" dirty="0"/>
              <a:t>thermal energy.</a:t>
            </a:r>
            <a:endParaRPr lang="en-US" sz="1200" dirty="0">
              <a:solidFill>
                <a:schemeClr val="dk1"/>
              </a:solidFill>
            </a:endParaRPr>
          </a:p>
        </p:txBody>
      </p:sp>
      <p:sp>
        <p:nvSpPr>
          <p:cNvPr id="174" name="Google Shape;174;g20568432cb1_0_5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0568432cb1_0_8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0568432cb1_0_8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picture of </a:t>
            </a:r>
            <a:r>
              <a:rPr lang="en" sz="1200" b="1">
                <a:solidFill>
                  <a:schemeClr val="dk1"/>
                </a:solidFill>
              </a:rPr>
              <a:t>Thermal Energy </a:t>
            </a:r>
            <a:r>
              <a:rPr lang="en" sz="1200">
                <a:solidFill>
                  <a:schemeClr val="dk1"/>
                </a:solidFill>
              </a:rPr>
              <a:t>from these four choices and drag and place it in the picture box below.</a:t>
            </a:r>
            <a:endParaRPr/>
          </a:p>
        </p:txBody>
      </p:sp>
      <p:sp>
        <p:nvSpPr>
          <p:cNvPr id="237" name="Google Shape;237;g20568432cb1_0_8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503019d0ac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503019d0ac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the picture that shows </a:t>
            </a:r>
            <a:r>
              <a:rPr lang="en" sz="1200" b="1">
                <a:solidFill>
                  <a:schemeClr val="dk1"/>
                </a:solidFill>
              </a:rPr>
              <a:t>Thermal Energy</a:t>
            </a:r>
            <a:r>
              <a:rPr lang="en" sz="1200">
                <a:solidFill>
                  <a:schemeClr val="dk1"/>
                </a:solidFill>
              </a:rPr>
              <a:t>.</a:t>
            </a:r>
            <a:endParaRPr/>
          </a:p>
        </p:txBody>
      </p:sp>
      <p:sp>
        <p:nvSpPr>
          <p:cNvPr id="252" name="Google Shape;252;g2503019d0ac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0568432cb1_0_10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20568432cb1_0_10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filled in with a picture of </a:t>
            </a:r>
            <a:r>
              <a:rPr lang="en" sz="1200" b="1">
                <a:solidFill>
                  <a:schemeClr val="dk1"/>
                </a:solidFill>
              </a:rPr>
              <a:t>Thermal Energy</a:t>
            </a:r>
            <a:r>
              <a:rPr lang="en" sz="1200">
                <a:solidFill>
                  <a:schemeClr val="dk1"/>
                </a:solidFill>
              </a:rPr>
              <a:t>.</a:t>
            </a:r>
            <a:endParaRPr/>
          </a:p>
        </p:txBody>
      </p:sp>
      <p:sp>
        <p:nvSpPr>
          <p:cNvPr id="268" name="Google Shape;268;g20568432cb1_0_10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50281745d3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250281745d3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definition of </a:t>
            </a:r>
            <a:r>
              <a:rPr lang="en" sz="1200" b="1">
                <a:solidFill>
                  <a:schemeClr val="dk1"/>
                </a:solidFill>
              </a:rPr>
              <a:t>Thermal Energy</a:t>
            </a:r>
            <a:r>
              <a:rPr lang="en" sz="1200">
                <a:solidFill>
                  <a:schemeClr val="dk1"/>
                </a:solidFill>
              </a:rPr>
              <a:t> from these four choices and drag and place it in the definition box below.</a:t>
            </a:r>
            <a:endParaRPr sz="1200">
              <a:solidFill>
                <a:schemeClr val="dk1"/>
              </a:solidFill>
            </a:endParaRPr>
          </a:p>
        </p:txBody>
      </p:sp>
      <p:sp>
        <p:nvSpPr>
          <p:cNvPr id="285" name="Google Shape;285;g250281745d3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503019d0a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2503019d0a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“Energy from heat.” This is correct! This is the definition of </a:t>
            </a:r>
            <a:r>
              <a:rPr lang="en" sz="1200" b="1">
                <a:solidFill>
                  <a:schemeClr val="dk1"/>
                </a:solidFill>
              </a:rPr>
              <a:t>Thermal Energy</a:t>
            </a:r>
            <a:r>
              <a:rPr lang="en" sz="1200">
                <a:solidFill>
                  <a:schemeClr val="dk1"/>
                </a:solidFill>
              </a:rPr>
              <a:t>.</a:t>
            </a:r>
            <a:endParaRPr sz="1200">
              <a:solidFill>
                <a:schemeClr val="dk1"/>
              </a:solidFill>
            </a:endParaRPr>
          </a:p>
        </p:txBody>
      </p:sp>
      <p:sp>
        <p:nvSpPr>
          <p:cNvPr id="301" name="Google Shape;301;g2503019d0ac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4c17280fd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4c17280fd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Here is the Frayer Model with a picture and the definition filled in for </a:t>
            </a:r>
            <a:r>
              <a:rPr lang="en" sz="1200" b="1">
                <a:solidFill>
                  <a:schemeClr val="dk1"/>
                </a:solidFill>
              </a:rPr>
              <a:t>Thermal Energy</a:t>
            </a:r>
            <a:r>
              <a:rPr lang="en" sz="1200">
                <a:solidFill>
                  <a:schemeClr val="dk1"/>
                </a:solidFill>
              </a:rPr>
              <a:t>: Energy from heat.</a:t>
            </a:r>
            <a:endParaRPr/>
          </a:p>
        </p:txBody>
      </p:sp>
      <p:sp>
        <p:nvSpPr>
          <p:cNvPr id="318" name="Google Shape;318;g24c17280fde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17280fde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24c17280fd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example of </a:t>
            </a:r>
            <a:r>
              <a:rPr lang="en" sz="1200" b="1">
                <a:solidFill>
                  <a:schemeClr val="dk1"/>
                </a:solidFill>
                <a:latin typeface="Calibri"/>
                <a:ea typeface="Calibri"/>
                <a:cs typeface="Calibri"/>
                <a:sym typeface="Calibri"/>
              </a:rPr>
              <a:t>Thermal Energy</a:t>
            </a:r>
            <a:r>
              <a:rPr lang="en" sz="1200">
                <a:solidFill>
                  <a:schemeClr val="dk1"/>
                </a:solidFill>
                <a:latin typeface="Calibri"/>
                <a:ea typeface="Calibri"/>
                <a:cs typeface="Calibri"/>
                <a:sym typeface="Calibri"/>
              </a:rPr>
              <a:t> from these four choices and drag and place it in the example box below. </a:t>
            </a:r>
            <a:endParaRPr sz="1200">
              <a:solidFill>
                <a:schemeClr val="dk1"/>
              </a:solidFill>
            </a:endParaRPr>
          </a:p>
        </p:txBody>
      </p:sp>
      <p:sp>
        <p:nvSpPr>
          <p:cNvPr id="336" name="Google Shape;336;g24c17280fde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503019d0ac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503019d0ac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“A space heater warming up a room.” This is an example of </a:t>
            </a:r>
            <a:r>
              <a:rPr lang="en" sz="1200" b="1">
                <a:solidFill>
                  <a:schemeClr val="dk1"/>
                </a:solidFill>
                <a:latin typeface="Calibri"/>
                <a:ea typeface="Calibri"/>
                <a:cs typeface="Calibri"/>
                <a:sym typeface="Calibri"/>
              </a:rPr>
              <a:t>Thermal Energy</a:t>
            </a:r>
            <a:r>
              <a:rPr lang="en" sz="1200">
                <a:solidFill>
                  <a:schemeClr val="dk1"/>
                </a:solidFill>
                <a:latin typeface="Calibri"/>
                <a:ea typeface="Calibri"/>
                <a:cs typeface="Calibri"/>
                <a:sym typeface="Calibri"/>
              </a:rPr>
              <a:t>!</a:t>
            </a:r>
            <a:endParaRPr sz="1200">
              <a:solidFill>
                <a:schemeClr val="dk1"/>
              </a:solidFill>
            </a:endParaRPr>
          </a:p>
        </p:txBody>
      </p:sp>
      <p:sp>
        <p:nvSpPr>
          <p:cNvPr id="352" name="Google Shape;352;g2503019d0ac_0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4c17280fde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4c17280fd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and an example of </a:t>
            </a:r>
            <a:r>
              <a:rPr lang="en" sz="1200" b="1">
                <a:solidFill>
                  <a:schemeClr val="dk1"/>
                </a:solidFill>
              </a:rPr>
              <a:t>Thermal Energy</a:t>
            </a:r>
            <a:r>
              <a:rPr lang="en" sz="1200">
                <a:solidFill>
                  <a:schemeClr val="dk1"/>
                </a:solidFill>
              </a:rPr>
              <a:t>: A space heater warming up a room. </a:t>
            </a:r>
            <a:endParaRPr/>
          </a:p>
        </p:txBody>
      </p:sp>
      <p:sp>
        <p:nvSpPr>
          <p:cNvPr id="369" name="Google Shape;369;g24c17280fde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s</a:t>
            </a:r>
            <a:r>
              <a:rPr lang="en-US" sz="1200"/>
              <a:t>olid</a:t>
            </a:r>
            <a:r>
              <a:rPr lang="en-US"/>
              <a:t> k</a:t>
            </a:r>
            <a:r>
              <a:rPr lang="en-US" sz="1200"/>
              <a:t>eeps a fixed shape, has a definite volume, not easily compressible (little free space between particles), and does not flow easily (particles can not slide past each other easily).</a:t>
            </a:r>
            <a:endParaRPr sz="1200">
              <a:solidFill>
                <a:srgbClr val="FF0000"/>
              </a:solidFill>
            </a:endParaRPr>
          </a:p>
          <a:p>
            <a:pPr marL="0" lvl="0" indent="0" algn="l" rtl="0">
              <a:lnSpc>
                <a:spcPct val="100000"/>
              </a:lnSpc>
              <a:spcBef>
                <a:spcPts val="0"/>
              </a:spcBef>
              <a:spcAft>
                <a:spcPts val="0"/>
              </a:spcAft>
              <a:buSzPts val="1400"/>
              <a:buNone/>
            </a:pPr>
            <a:endParaRPr/>
          </a:p>
        </p:txBody>
      </p:sp>
      <p:sp>
        <p:nvSpPr>
          <p:cNvPr id="187" name="Google Shape;18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5496467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4c17280fde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24c17280fde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response for “how does </a:t>
            </a:r>
            <a:r>
              <a:rPr lang="en" sz="1200" b="1">
                <a:solidFill>
                  <a:schemeClr val="dk1"/>
                </a:solidFill>
                <a:latin typeface="Calibri"/>
                <a:ea typeface="Calibri"/>
                <a:cs typeface="Calibri"/>
                <a:sym typeface="Calibri"/>
              </a:rPr>
              <a:t>thermal energy</a:t>
            </a:r>
            <a:r>
              <a:rPr lang="en" sz="1200">
                <a:solidFill>
                  <a:schemeClr val="dk1"/>
                </a:solidFill>
                <a:latin typeface="Calibri"/>
                <a:ea typeface="Calibri"/>
                <a:cs typeface="Calibri"/>
                <a:sym typeface="Calibri"/>
              </a:rPr>
              <a:t> impact my life?” from these four choices and drag and place it in the box below. </a:t>
            </a:r>
            <a:endParaRPr sz="1200">
              <a:solidFill>
                <a:schemeClr val="dk1"/>
              </a:solidFill>
            </a:endParaRPr>
          </a:p>
        </p:txBody>
      </p:sp>
      <p:sp>
        <p:nvSpPr>
          <p:cNvPr id="388" name="Google Shape;388;g24c17280fde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90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503019d0ac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2503019d0ac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“Thermal energy impacts my life by providing warmth and heat that helps us cook food, keep buildings warm, and other activities that keep us alive.” That is correct! This is an example of how</a:t>
            </a:r>
            <a:r>
              <a:rPr lang="en" sz="1200" b="1">
                <a:solidFill>
                  <a:schemeClr val="dk1"/>
                </a:solidFill>
                <a:latin typeface="Calibri"/>
                <a:ea typeface="Calibri"/>
                <a:cs typeface="Calibri"/>
                <a:sym typeface="Calibri"/>
              </a:rPr>
              <a:t> thermal energy </a:t>
            </a:r>
            <a:r>
              <a:rPr lang="en" sz="1200">
                <a:solidFill>
                  <a:schemeClr val="dk1"/>
                </a:solidFill>
                <a:latin typeface="Calibri"/>
                <a:ea typeface="Calibri"/>
                <a:cs typeface="Calibri"/>
                <a:sym typeface="Calibri"/>
              </a:rPr>
              <a:t>impacts your life.</a:t>
            </a:r>
            <a:endParaRPr sz="1200">
              <a:solidFill>
                <a:schemeClr val="dk1"/>
              </a:solidFill>
            </a:endParaRPr>
          </a:p>
        </p:txBody>
      </p:sp>
      <p:sp>
        <p:nvSpPr>
          <p:cNvPr id="404" name="Google Shape;404;g2503019d0ac_0_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91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4c17280fde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4c17280fd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example, and a correct response to “how does </a:t>
            </a:r>
            <a:r>
              <a:rPr lang="en" sz="1200" b="1">
                <a:solidFill>
                  <a:schemeClr val="dk1"/>
                </a:solidFill>
              </a:rPr>
              <a:t>thermal energy </a:t>
            </a:r>
            <a:r>
              <a:rPr lang="en" sz="1200">
                <a:solidFill>
                  <a:schemeClr val="dk1"/>
                </a:solidFill>
              </a:rPr>
              <a:t>impact my life?”: </a:t>
            </a:r>
            <a:r>
              <a:rPr lang="en" sz="1200">
                <a:solidFill>
                  <a:schemeClr val="dk1"/>
                </a:solidFill>
                <a:latin typeface="Calibri"/>
                <a:ea typeface="Calibri"/>
                <a:cs typeface="Calibri"/>
                <a:sym typeface="Calibri"/>
              </a:rPr>
              <a:t>Thermal energy impacts my life by providing warmth and heat that helps us cook food, keep buildings warm, and other activities that keep us alive.</a:t>
            </a:r>
            <a:endParaRPr/>
          </a:p>
        </p:txBody>
      </p:sp>
      <p:sp>
        <p:nvSpPr>
          <p:cNvPr id="421" name="Google Shape;421;g24c17280fde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92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Repeating important information is a great way to draw students' attention to key content.</a:t>
            </a:r>
            <a:endParaRPr/>
          </a:p>
        </p:txBody>
      </p:sp>
      <p:sp>
        <p:nvSpPr>
          <p:cNvPr id="835" name="Google Shape;835;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is energy from heat.</a:t>
            </a:r>
            <a:endParaRPr/>
          </a:p>
        </p:txBody>
      </p:sp>
      <p:sp>
        <p:nvSpPr>
          <p:cNvPr id="841" name="Google Shape;841;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859" name="Google Shape;859;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dirty="0"/>
              <a:t>Okay everyone.  Now that we’ve learned the term, let’s reflect once more on our big question: </a:t>
            </a:r>
            <a:r>
              <a:rPr lang="en-US" sz="1200" b="1" i="0" dirty="0">
                <a:effectLst/>
                <a:latin typeface="Calibri" panose="020F0502020204030204" pitchFamily="34" charset="0"/>
                <a:cs typeface="Calibri" panose="020F0502020204030204" pitchFamily="34" charset="0"/>
              </a:rPr>
              <a:t>How does the movement of thermal energy shape the way we live, and what role does it play in the world around us?</a:t>
            </a:r>
          </a:p>
          <a:p>
            <a:pPr marL="0" lvl="0" indent="0" algn="l" rtl="0">
              <a:spcBef>
                <a:spcPts val="0"/>
              </a:spcBef>
              <a:spcAft>
                <a:spcPts val="0"/>
              </a:spcAft>
              <a:buSzPts val="1400"/>
              <a:buNone/>
            </a:pPr>
            <a:endParaRPr lang="en-US" sz="1200" i="0" dirty="0">
              <a:effectLst/>
              <a:latin typeface="Calibri" panose="020F0502020204030204" pitchFamily="34" charset="0"/>
              <a:cs typeface="Calibri" panose="020F0502020204030204" pitchFamily="34" charset="0"/>
            </a:endParaRPr>
          </a:p>
          <a:p>
            <a:pPr marL="0" lvl="0" indent="0" algn="l" rtl="0">
              <a:spcBef>
                <a:spcPts val="0"/>
              </a:spcBef>
              <a:spcAft>
                <a:spcPts val="0"/>
              </a:spcAft>
              <a:buSzPts val="1400"/>
              <a:buNone/>
            </a:pPr>
            <a:r>
              <a:rPr lang="en-US" dirty="0"/>
              <a:t>Was there anything that we predicted earlier that was correct or incorrect? Do you have any new hypotheses to share? </a:t>
            </a: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extLst>
      <p:ext uri="{BB962C8B-B14F-4D97-AF65-F5344CB8AC3E}">
        <p14:creationId xmlns:p14="http://schemas.microsoft.com/office/powerpoint/2010/main" val="31788340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78" name="Google Shape;878;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8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7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2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7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2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27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2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7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27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27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27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2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7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7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7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43.jp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35.jpg"/></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35.jpg"/></Relationships>
</file>

<file path=ppt/slides/_rels/slide6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0.jpg"/><Relationship Id="rId4" Type="http://schemas.openxmlformats.org/officeDocument/2006/relationships/image" Target="../media/image35.jpg"/></Relationships>
</file>

<file path=ppt/slides/_rels/slide7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0.jpg"/><Relationship Id="rId4" Type="http://schemas.openxmlformats.org/officeDocument/2006/relationships/image" Target="../media/image35.jpg"/></Relationships>
</file>

<file path=ppt/slides/_rels/slide7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vpm.pbslearningmedia.org/resource/lsps07-sci-phys-thermalenergy/thermal-energy-transfer/"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1325593" y="297175"/>
            <a:ext cx="6456691" cy="6404395"/>
            <a:chOff x="814636" y="0"/>
            <a:chExt cx="5828917" cy="6404394"/>
          </a:xfrm>
        </p:grpSpPr>
        <p:sp>
          <p:nvSpPr>
            <p:cNvPr id="85" name="Google Shape;8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buSzPts val="1400"/>
              </a:pPr>
              <a:endParaRPr/>
            </a:p>
          </p:txBody>
        </p:sp>
        <p:sp>
          <p:nvSpPr>
            <p:cNvPr id="86" name="Google Shape;8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algn="ctr" defTabSz="914377">
                <a:lnSpc>
                  <a:spcPct val="90000"/>
                </a:lnSpc>
                <a:buClr>
                  <a:srgbClr val="FFFFFF"/>
                </a:buClr>
                <a:buSzPts val="2800"/>
              </a:pPr>
              <a:r>
                <a:rPr lang="en-US" sz="2800">
                  <a:solidFill>
                    <a:srgbClr val="FFFFFF"/>
                  </a:solidFill>
                  <a:latin typeface="Calibri"/>
                  <a:ea typeface="Calibri"/>
                  <a:cs typeface="Calibri"/>
                  <a:sym typeface="Calibri"/>
                </a:rPr>
                <a:t>“Big Idea” Question</a:t>
              </a:r>
              <a:endParaRPr/>
            </a:p>
          </p:txBody>
        </p:sp>
        <p:sp>
          <p:nvSpPr>
            <p:cNvPr id="87" name="Google Shape;8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defTabSz="914377">
                <a:buSzPts val="1400"/>
              </a:pPr>
              <a:endParaRPr/>
            </a:p>
          </p:txBody>
        </p:sp>
        <p:sp>
          <p:nvSpPr>
            <p:cNvPr id="88" name="Google Shape;8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buSzPts val="1400"/>
              </a:pPr>
              <a:endParaRPr/>
            </a:p>
          </p:txBody>
        </p:sp>
        <p:sp>
          <p:nvSpPr>
            <p:cNvPr id="89" name="Google Shape;8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algn="ctr" defTabSz="914377">
                <a:lnSpc>
                  <a:spcPct val="90000"/>
                </a:lnSpc>
                <a:buClr>
                  <a:srgbClr val="FFFFFF"/>
                </a:buClr>
                <a:buSzPts val="2800"/>
              </a:pPr>
              <a:r>
                <a:rPr lang="en-US" sz="2800">
                  <a:solidFill>
                    <a:srgbClr val="FFFFFF"/>
                  </a:solidFill>
                  <a:latin typeface="Calibri"/>
                  <a:ea typeface="Calibri"/>
                  <a:cs typeface="Calibri"/>
                  <a:sym typeface="Calibri"/>
                </a:rPr>
                <a:t>Review Concepts</a:t>
              </a:r>
              <a:endParaRPr/>
            </a:p>
          </p:txBody>
        </p:sp>
        <p:sp>
          <p:nvSpPr>
            <p:cNvPr id="90" name="Google Shape;9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defTabSz="914377">
                <a:buSzPts val="1400"/>
              </a:pPr>
              <a:endParaRPr/>
            </a:p>
          </p:txBody>
        </p:sp>
        <p:sp>
          <p:nvSpPr>
            <p:cNvPr id="91" name="Google Shape;9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buSzPts val="1400"/>
              </a:pPr>
              <a:endParaRPr/>
            </a:p>
          </p:txBody>
        </p:sp>
        <p:sp>
          <p:nvSpPr>
            <p:cNvPr id="92" name="Google Shape;9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algn="ctr" defTabSz="914377">
                <a:lnSpc>
                  <a:spcPct val="90000"/>
                </a:lnSpc>
                <a:buClr>
                  <a:srgbClr val="FFFFFF"/>
                </a:buClr>
                <a:buSzPts val="2800"/>
              </a:pPr>
              <a:r>
                <a:rPr lang="en-US" sz="2800">
                  <a:solidFill>
                    <a:srgbClr val="FFFFFF"/>
                  </a:solidFill>
                  <a:latin typeface="Calibri"/>
                  <a:ea typeface="Calibri"/>
                  <a:cs typeface="Calibri"/>
                  <a:sym typeface="Calibri"/>
                </a:rPr>
                <a:t>Check-In Questions</a:t>
              </a:r>
              <a:endParaRPr/>
            </a:p>
          </p:txBody>
        </p:sp>
        <p:sp>
          <p:nvSpPr>
            <p:cNvPr id="93" name="Google Shape;9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defTabSz="914377">
                <a:buSzPts val="1400"/>
              </a:pPr>
              <a:endParaRPr/>
            </a:p>
          </p:txBody>
        </p:sp>
        <p:sp>
          <p:nvSpPr>
            <p:cNvPr id="94" name="Google Shape;9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buSzPts val="1400"/>
              </a:pPr>
              <a:endParaRPr/>
            </a:p>
          </p:txBody>
        </p:sp>
        <p:sp>
          <p:nvSpPr>
            <p:cNvPr id="95" name="Google Shape;9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algn="ctr" defTabSz="914377">
                <a:lnSpc>
                  <a:spcPct val="90000"/>
                </a:lnSpc>
                <a:buClr>
                  <a:srgbClr val="FFFFFF"/>
                </a:buClr>
                <a:buSzPts val="2800"/>
              </a:pPr>
              <a:r>
                <a:rPr lang="en-US" sz="2800">
                  <a:solidFill>
                    <a:srgbClr val="FFFFFF"/>
                  </a:solidFill>
                  <a:latin typeface="Calibri"/>
                  <a:ea typeface="Calibri"/>
                  <a:cs typeface="Calibri"/>
                  <a:sym typeface="Calibri"/>
                </a:rPr>
                <a:t>Teacher Engagement</a:t>
              </a:r>
              <a:endParaRPr/>
            </a:p>
          </p:txBody>
        </p:sp>
        <p:sp>
          <p:nvSpPr>
            <p:cNvPr id="96" name="Google Shape;9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defTabSz="914377">
                <a:buSzPts val="1400"/>
              </a:pPr>
              <a:endParaRPr/>
            </a:p>
          </p:txBody>
        </p:sp>
        <p:sp>
          <p:nvSpPr>
            <p:cNvPr id="97" name="Google Shape;9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buSzPts val="1400"/>
              </a:pPr>
              <a:endParaRPr/>
            </a:p>
          </p:txBody>
        </p:sp>
        <p:sp>
          <p:nvSpPr>
            <p:cNvPr id="98" name="Google Shape;98;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algn="ctr" defTabSz="914377">
                <a:lnSpc>
                  <a:spcPct val="90000"/>
                </a:lnSpc>
                <a:buClr>
                  <a:srgbClr val="FFFFFF"/>
                </a:buClr>
                <a:buSzPts val="2800"/>
              </a:pPr>
              <a:r>
                <a:rPr lang="en-US" sz="2800">
                  <a:solidFill>
                    <a:srgbClr val="FFFFFF"/>
                  </a:solidFill>
                  <a:latin typeface="Calibri"/>
                  <a:ea typeface="Calibri"/>
                  <a:cs typeface="Calibri"/>
                  <a:sym typeface="Calibri"/>
                </a:rPr>
                <a:t>Vocabulary</a:t>
              </a:r>
              <a:endParaRPr/>
            </a:p>
            <a:p>
              <a:pPr marL="171446" lvl="1" indent="-171446" defTabSz="914377">
                <a:lnSpc>
                  <a:spcPct val="90000"/>
                </a:lnSpc>
                <a:spcBef>
                  <a:spcPts val="980"/>
                </a:spcBef>
                <a:buClr>
                  <a:srgbClr val="FFFFFF"/>
                </a:buClr>
                <a:buSzPts val="1800"/>
                <a:buFont typeface="Calibri"/>
                <a:buChar char="•"/>
              </a:pPr>
              <a:r>
                <a:rPr lang="en-US" sz="1800">
                  <a:solidFill>
                    <a:srgbClr val="FFFFFF"/>
                  </a:solidFill>
                  <a:latin typeface="Calibri"/>
                  <a:ea typeface="Calibri"/>
                  <a:cs typeface="Calibri"/>
                  <a:sym typeface="Calibri"/>
                </a:rPr>
                <a:t>Student-Friendly Definition</a:t>
              </a:r>
              <a:endParaRPr/>
            </a:p>
            <a:p>
              <a:pPr marL="171446" lvl="1" indent="-171446" defTabSz="914377">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Examples &amp; Non-Examples</a:t>
              </a:r>
              <a:endParaRPr/>
            </a:p>
            <a:p>
              <a:pPr marL="171446" lvl="1" indent="-171446" defTabSz="914377">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Frayer Model</a:t>
              </a:r>
              <a:endParaRPr/>
            </a:p>
          </p:txBody>
        </p:sp>
        <p:sp>
          <p:nvSpPr>
            <p:cNvPr id="99" name="Google Shape;9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defTabSz="914377">
                <a:buSzPts val="1400"/>
              </a:pPr>
              <a:endParaRPr/>
            </a:p>
          </p:txBody>
        </p:sp>
        <p:sp>
          <p:nvSpPr>
            <p:cNvPr id="100" name="Google Shape;10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buSzPts val="1400"/>
              </a:pPr>
              <a:endParaRPr/>
            </a:p>
          </p:txBody>
        </p:sp>
        <p:sp>
          <p:nvSpPr>
            <p:cNvPr id="101" name="Google Shape;101;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algn="ctr" defTabSz="914377">
                <a:lnSpc>
                  <a:spcPct val="90000"/>
                </a:lnSpc>
                <a:buClr>
                  <a:srgbClr val="FFFFFF"/>
                </a:buClr>
                <a:buSzPts val="2800"/>
              </a:pPr>
              <a:r>
                <a:rPr lang="en-US" sz="2800">
                  <a:solidFill>
                    <a:srgbClr val="FFFFFF"/>
                  </a:solidFill>
                  <a:latin typeface="Calibri"/>
                  <a:ea typeface="Calibri"/>
                  <a:cs typeface="Calibri"/>
                  <a:sym typeface="Calibri"/>
                </a:rPr>
                <a:t>Simulation/Activity</a:t>
              </a:r>
              <a:endParaRPr/>
            </a:p>
          </p:txBody>
        </p:sp>
        <p:sp>
          <p:nvSpPr>
            <p:cNvPr id="102" name="Google Shape;10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defTabSz="914377">
                <a:buSzPts val="1400"/>
              </a:pPr>
              <a:endParaRPr/>
            </a:p>
          </p:txBody>
        </p:sp>
      </p:grpSp>
      <p:pic>
        <p:nvPicPr>
          <p:cNvPr id="103" name="Google Shape;103;p1" descr="Comment Like"/>
          <p:cNvPicPr preferRelativeResize="0"/>
          <p:nvPr/>
        </p:nvPicPr>
        <p:blipFill rotWithShape="1">
          <a:blip r:embed="rId9">
            <a:alphaModFix/>
          </a:blip>
          <a:srcRect/>
          <a:stretch/>
        </p:blipFill>
        <p:spPr>
          <a:xfrm>
            <a:off x="5786601" y="4959805"/>
            <a:ext cx="385108" cy="347619"/>
          </a:xfrm>
          <a:prstGeom prst="rect">
            <a:avLst/>
          </a:prstGeom>
          <a:noFill/>
          <a:ln>
            <a:noFill/>
          </a:ln>
        </p:spPr>
      </p:pic>
      <p:pic>
        <p:nvPicPr>
          <p:cNvPr id="104" name="Google Shape;104;p1" descr="Comment Dislike"/>
          <p:cNvPicPr preferRelativeResize="0"/>
          <p:nvPr/>
        </p:nvPicPr>
        <p:blipFill rotWithShape="1">
          <a:blip r:embed="rId10">
            <a:alphaModFix/>
          </a:blip>
          <a:srcRect/>
          <a:stretch/>
        </p:blipFill>
        <p:spPr>
          <a:xfrm>
            <a:off x="6140138" y="4959805"/>
            <a:ext cx="385108" cy="347619"/>
          </a:xfrm>
          <a:prstGeom prst="rect">
            <a:avLst/>
          </a:prstGeom>
          <a:noFill/>
          <a:ln>
            <a:noFill/>
          </a:ln>
        </p:spPr>
      </p:pic>
      <p:pic>
        <p:nvPicPr>
          <p:cNvPr id="105" name="Google Shape;105;p1" descr="Blog"/>
          <p:cNvPicPr preferRelativeResize="0"/>
          <p:nvPr/>
        </p:nvPicPr>
        <p:blipFill rotWithShape="1">
          <a:blip r:embed="rId11">
            <a:alphaModFix/>
          </a:blip>
          <a:srcRect/>
          <a:stretch/>
        </p:blipFill>
        <p:spPr>
          <a:xfrm>
            <a:off x="5913445" y="4638257"/>
            <a:ext cx="385108" cy="347619"/>
          </a:xfrm>
          <a:prstGeom prst="rect">
            <a:avLst/>
          </a:prstGeom>
          <a:noFill/>
          <a:ln>
            <a:noFill/>
          </a:ln>
        </p:spPr>
      </p:pic>
      <p:sp>
        <p:nvSpPr>
          <p:cNvPr id="106" name="Google Shape;106;p1"/>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algn="ctr" defTabSz="914377">
              <a:buSzPts val="1800"/>
            </a:pPr>
            <a:endParaRPr sz="1800">
              <a:solidFill>
                <a:srgbClr val="FFFFFF"/>
              </a:solidFill>
              <a:latin typeface="Calibri"/>
              <a:ea typeface="Calibri"/>
              <a:cs typeface="Calibri"/>
              <a:sym typeface="Calibri"/>
            </a:endParaRPr>
          </a:p>
        </p:txBody>
      </p:sp>
      <p:sp>
        <p:nvSpPr>
          <p:cNvPr id="107" name="Google Shape;107;p1"/>
          <p:cNvSpPr txBox="1"/>
          <p:nvPr/>
        </p:nvSpPr>
        <p:spPr>
          <a:xfrm>
            <a:off x="366765" y="367994"/>
            <a:ext cx="703384" cy="369291"/>
          </a:xfrm>
          <a:prstGeom prst="rect">
            <a:avLst/>
          </a:prstGeom>
          <a:noFill/>
          <a:ln>
            <a:noFill/>
          </a:ln>
        </p:spPr>
        <p:txBody>
          <a:bodyPr spcFirstLastPara="1" wrap="square" lIns="91425" tIns="45700" rIns="91425" bIns="45700" anchor="t" anchorCtr="0">
            <a:spAutoFit/>
          </a:bodyPr>
          <a:lstStyle/>
          <a:p>
            <a:pPr defTabSz="914377">
              <a:buSzPts val="1800"/>
            </a:pPr>
            <a:r>
              <a:rPr lang="en-US" sz="1800" b="1">
                <a:solidFill>
                  <a:srgbClr val="FFFFFF"/>
                </a:solidFill>
                <a:latin typeface="Calibri"/>
                <a:ea typeface="Calibri"/>
                <a:cs typeface="Calibri"/>
                <a:sym typeface="Calibri"/>
              </a:rPr>
              <a:t>Intro</a:t>
            </a:r>
            <a:endParaRPr/>
          </a:p>
        </p:txBody>
      </p:sp>
      <p:sp>
        <p:nvSpPr>
          <p:cNvPr id="108" name="Google Shape;108;p1"/>
          <p:cNvSpPr/>
          <p:nvPr/>
        </p:nvSpPr>
        <p:spPr>
          <a:xfrm>
            <a:off x="4452594" y="521926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defTabSz="914377">
              <a:buSzPts val="1400"/>
            </a:pPr>
            <a:endParaRPr>
              <a:solidFill>
                <a:srgbClr val="FFFFFF"/>
              </a:solidFill>
            </a:endParaRPr>
          </a:p>
        </p:txBody>
      </p:sp>
      <p:cxnSp>
        <p:nvCxnSpPr>
          <p:cNvPr id="109" name="Google Shape;109;p1"/>
          <p:cNvCxnSpPr/>
          <p:nvPr/>
        </p:nvCxnSpPr>
        <p:spPr>
          <a:xfrm>
            <a:off x="4588495" y="5229875"/>
            <a:ext cx="0" cy="76200"/>
          </a:xfrm>
          <a:prstGeom prst="straightConnector1">
            <a:avLst/>
          </a:prstGeom>
          <a:noFill/>
          <a:ln w="25400" cap="flat" cmpd="sng">
            <a:solidFill>
              <a:srgbClr val="FF932B"/>
            </a:solidFill>
            <a:prstDash val="solid"/>
            <a:round/>
            <a:headEnd type="none" w="sm" len="sm"/>
            <a:tailEnd type="none" w="sm" len="sm"/>
          </a:ln>
        </p:spPr>
      </p:cxnSp>
      <p:cxnSp>
        <p:nvCxnSpPr>
          <p:cNvPr id="110" name="Google Shape;110;p1"/>
          <p:cNvCxnSpPr>
            <a:stCxn id="108" idx="2"/>
          </p:cNvCxnSpPr>
          <p:nvPr/>
        </p:nvCxnSpPr>
        <p:spPr>
          <a:xfrm rot="10800000">
            <a:off x="4587443" y="5399865"/>
            <a:ext cx="600" cy="69900"/>
          </a:xfrm>
          <a:prstGeom prst="straightConnector1">
            <a:avLst/>
          </a:prstGeom>
          <a:noFill/>
          <a:ln w="25400" cap="flat" cmpd="sng">
            <a:solidFill>
              <a:srgbClr val="FF932B"/>
            </a:solidFill>
            <a:prstDash val="solid"/>
            <a:round/>
            <a:headEnd type="none" w="sm" len="sm"/>
            <a:tailEnd type="none" w="sm" len="sm"/>
          </a:ln>
        </p:spPr>
      </p:cxnSp>
      <p:cxnSp>
        <p:nvCxnSpPr>
          <p:cNvPr id="111" name="Google Shape;111;p1"/>
          <p:cNvCxnSpPr/>
          <p:nvPr/>
        </p:nvCxnSpPr>
        <p:spPr>
          <a:xfrm>
            <a:off x="4452594" y="5343947"/>
            <a:ext cx="78900" cy="0"/>
          </a:xfrm>
          <a:prstGeom prst="straightConnector1">
            <a:avLst/>
          </a:prstGeom>
          <a:noFill/>
          <a:ln w="25400" cap="flat" cmpd="sng">
            <a:solidFill>
              <a:srgbClr val="FF932B"/>
            </a:solidFill>
            <a:prstDash val="solid"/>
            <a:round/>
            <a:headEnd type="none" w="sm" len="sm"/>
            <a:tailEnd type="none" w="sm" len="sm"/>
          </a:ln>
        </p:spPr>
      </p:cxnSp>
      <p:cxnSp>
        <p:nvCxnSpPr>
          <p:cNvPr id="112" name="Google Shape;112;p1"/>
          <p:cNvCxnSpPr/>
          <p:nvPr/>
        </p:nvCxnSpPr>
        <p:spPr>
          <a:xfrm>
            <a:off x="4643028" y="5342304"/>
            <a:ext cx="80400" cy="0"/>
          </a:xfrm>
          <a:prstGeom prst="straightConnector1">
            <a:avLst/>
          </a:prstGeom>
          <a:noFill/>
          <a:ln w="25400" cap="flat" cmpd="sng">
            <a:solidFill>
              <a:srgbClr val="FF932B"/>
            </a:solidFill>
            <a:prstDash val="solid"/>
            <a:round/>
            <a:headEnd type="none" w="sm" len="sm"/>
            <a:tailEnd type="none" w="sm" len="sm"/>
          </a:ln>
        </p:spPr>
      </p:cxnSp>
      <p:sp>
        <p:nvSpPr>
          <p:cNvPr id="113" name="Google Shape;113;p1"/>
          <p:cNvSpPr/>
          <p:nvPr/>
        </p:nvSpPr>
        <p:spPr>
          <a:xfrm>
            <a:off x="4531729" y="530265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defTabSz="914377">
              <a:buSzPts val="1400"/>
            </a:pP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2"/>
          <p:cNvSpPr/>
          <p:nvPr/>
        </p:nvSpPr>
        <p:spPr>
          <a:xfrm>
            <a:off x="706525" y="208775"/>
            <a:ext cx="81084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Liquid</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a:t>
            </a:r>
            <a:r>
              <a:rPr lang="en-US" sz="3500" b="0" i="0" u="none" strike="noStrike" cap="none">
                <a:solidFill>
                  <a:schemeClr val="dk1"/>
                </a:solidFill>
                <a:latin typeface="Calibri"/>
                <a:ea typeface="Calibri"/>
                <a:cs typeface="Calibri"/>
                <a:sym typeface="Calibri"/>
              </a:rPr>
              <a:t>orms the shape of its container, has a definite volume, is not easily compressible, and flows easily</a:t>
            </a:r>
            <a:endParaRPr sz="3500" b="1" i="0" u="none" strike="noStrike" cap="none">
              <a:solidFill>
                <a:srgbClr val="FF0000"/>
              </a:solidFill>
              <a:latin typeface="Calibri"/>
              <a:ea typeface="Calibri"/>
              <a:cs typeface="Calibri"/>
              <a:sym typeface="Calibri"/>
            </a:endParaRPr>
          </a:p>
        </p:txBody>
      </p:sp>
      <p:pic>
        <p:nvPicPr>
          <p:cNvPr id="200" name="Google Shape;200;p12" descr="states of matter hehe.jpg"/>
          <p:cNvPicPr preferRelativeResize="0"/>
          <p:nvPr/>
        </p:nvPicPr>
        <p:blipFill rotWithShape="1">
          <a:blip r:embed="rId4">
            <a:alphaModFix/>
          </a:blip>
          <a:srcRect l="37535" t="17705" r="41660" b="28437"/>
          <a:stretch/>
        </p:blipFill>
        <p:spPr>
          <a:xfrm>
            <a:off x="849542" y="2561580"/>
            <a:ext cx="2540001" cy="3853734"/>
          </a:xfrm>
          <a:prstGeom prst="rect">
            <a:avLst/>
          </a:prstGeom>
          <a:noFill/>
          <a:ln>
            <a:noFill/>
          </a:ln>
        </p:spPr>
      </p:pic>
      <p:pic>
        <p:nvPicPr>
          <p:cNvPr id="201" name="Google Shape;201;p12" descr="liquids.jpg"/>
          <p:cNvPicPr preferRelativeResize="0"/>
          <p:nvPr/>
        </p:nvPicPr>
        <p:blipFill rotWithShape="1">
          <a:blip r:embed="rId5">
            <a:alphaModFix/>
          </a:blip>
          <a:srcRect/>
          <a:stretch/>
        </p:blipFill>
        <p:spPr>
          <a:xfrm>
            <a:off x="4092573" y="2561580"/>
            <a:ext cx="3323772" cy="3853734"/>
          </a:xfrm>
          <a:prstGeom prst="rect">
            <a:avLst/>
          </a:prstGeom>
          <a:noFill/>
          <a:ln>
            <a:noFill/>
          </a:ln>
        </p:spPr>
      </p:pic>
    </p:spTree>
    <p:extLst>
      <p:ext uri="{BB962C8B-B14F-4D97-AF65-F5344CB8AC3E}">
        <p14:creationId xmlns:p14="http://schemas.microsoft.com/office/powerpoint/2010/main" val="2091986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3"/>
          <p:cNvSpPr/>
          <p:nvPr/>
        </p:nvSpPr>
        <p:spPr>
          <a:xfrm>
            <a:off x="747125" y="139175"/>
            <a:ext cx="79281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Gas</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a:t>
            </a:r>
            <a:r>
              <a:rPr lang="en-US" sz="3500" b="0" i="0" u="none" strike="noStrike" cap="none">
                <a:solidFill>
                  <a:schemeClr val="dk1"/>
                </a:solidFill>
                <a:latin typeface="Calibri"/>
                <a:ea typeface="Calibri"/>
                <a:cs typeface="Calibri"/>
                <a:sym typeface="Calibri"/>
              </a:rPr>
              <a:t>orms the shape of </a:t>
            </a:r>
            <a:r>
              <a:rPr lang="en-US" sz="3500">
                <a:solidFill>
                  <a:schemeClr val="dk1"/>
                </a:solidFill>
                <a:latin typeface="Calibri"/>
                <a:ea typeface="Calibri"/>
                <a:cs typeface="Calibri"/>
                <a:sym typeface="Calibri"/>
              </a:rPr>
              <a:t>its</a:t>
            </a:r>
            <a:r>
              <a:rPr lang="en-US" sz="3500" b="0" i="0" u="none" strike="noStrike" cap="none">
                <a:solidFill>
                  <a:schemeClr val="dk1"/>
                </a:solidFill>
                <a:latin typeface="Calibri"/>
                <a:ea typeface="Calibri"/>
                <a:cs typeface="Calibri"/>
                <a:sym typeface="Calibri"/>
              </a:rPr>
              <a:t> container, has no definite volume, is compressible, and flows easily</a:t>
            </a:r>
            <a:endParaRPr sz="3500" b="1" i="0" u="none" strike="noStrike" cap="none">
              <a:solidFill>
                <a:srgbClr val="FF0000"/>
              </a:solidFill>
              <a:latin typeface="Calibri"/>
              <a:ea typeface="Calibri"/>
              <a:cs typeface="Calibri"/>
              <a:sym typeface="Calibri"/>
            </a:endParaRPr>
          </a:p>
        </p:txBody>
      </p:sp>
      <p:sp>
        <p:nvSpPr>
          <p:cNvPr id="208" name="Google Shape;208;p13"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p13" descr="states of matter hehe.jpg"/>
          <p:cNvPicPr preferRelativeResize="0"/>
          <p:nvPr/>
        </p:nvPicPr>
        <p:blipFill rotWithShape="1">
          <a:blip r:embed="rId4">
            <a:alphaModFix/>
          </a:blip>
          <a:srcRect l="77750" t="19765" b="28700"/>
          <a:stretch/>
        </p:blipFill>
        <p:spPr>
          <a:xfrm>
            <a:off x="992458" y="2398486"/>
            <a:ext cx="3100571" cy="4209019"/>
          </a:xfrm>
          <a:prstGeom prst="rect">
            <a:avLst/>
          </a:prstGeom>
          <a:noFill/>
          <a:ln>
            <a:noFill/>
          </a:ln>
        </p:spPr>
      </p:pic>
      <p:pic>
        <p:nvPicPr>
          <p:cNvPr id="210" name="Google Shape;210;p13" descr="jar.jpg"/>
          <p:cNvPicPr preferRelativeResize="0"/>
          <p:nvPr/>
        </p:nvPicPr>
        <p:blipFill rotWithShape="1">
          <a:blip r:embed="rId5">
            <a:alphaModFix/>
          </a:blip>
          <a:srcRect b="9935"/>
          <a:stretch/>
        </p:blipFill>
        <p:spPr>
          <a:xfrm>
            <a:off x="4412343" y="2231072"/>
            <a:ext cx="3857167" cy="4209019"/>
          </a:xfrm>
          <a:prstGeom prst="rect">
            <a:avLst/>
          </a:prstGeom>
          <a:noFill/>
          <a:ln>
            <a:noFill/>
          </a:ln>
        </p:spPr>
      </p:pic>
      <p:sp>
        <p:nvSpPr>
          <p:cNvPr id="211" name="Google Shape;211;p13"/>
          <p:cNvSpPr txBox="1"/>
          <p:nvPr/>
        </p:nvSpPr>
        <p:spPr>
          <a:xfrm>
            <a:off x="5195122" y="3995163"/>
            <a:ext cx="229160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cxnSp>
        <p:nvCxnSpPr>
          <p:cNvPr id="212" name="Google Shape;212;p13"/>
          <p:cNvCxnSpPr>
            <a:stCxn id="211" idx="0"/>
          </p:cNvCxnSpPr>
          <p:nvPr/>
        </p:nvCxnSpPr>
        <p:spPr>
          <a:xfrm rot="10800000">
            <a:off x="6340926" y="3429063"/>
            <a:ext cx="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3" name="Google Shape;213;p13"/>
          <p:cNvCxnSpPr>
            <a:stCxn id="211" idx="2"/>
          </p:cNvCxnSpPr>
          <p:nvPr/>
        </p:nvCxnSpPr>
        <p:spPr>
          <a:xfrm>
            <a:off x="6340926" y="5010826"/>
            <a:ext cx="0" cy="599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4" name="Google Shape;214;p13"/>
          <p:cNvCxnSpPr/>
          <p:nvPr/>
        </p:nvCxnSpPr>
        <p:spPr>
          <a:xfrm rot="10800000">
            <a:off x="5195122" y="4575539"/>
            <a:ext cx="456107"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5" name="Google Shape;215;p13"/>
          <p:cNvCxnSpPr/>
          <p:nvPr/>
        </p:nvCxnSpPr>
        <p:spPr>
          <a:xfrm>
            <a:off x="7073678" y="4575539"/>
            <a:ext cx="537296"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6" name="Google Shape;216;p13"/>
          <p:cNvCxnSpPr/>
          <p:nvPr/>
        </p:nvCxnSpPr>
        <p:spPr>
          <a:xfrm rot="10800000" flipH="1">
            <a:off x="6783502" y="3581529"/>
            <a:ext cx="580352" cy="56603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7" name="Google Shape;217;p13"/>
          <p:cNvCxnSpPr/>
          <p:nvPr/>
        </p:nvCxnSpPr>
        <p:spPr>
          <a:xfrm rot="10800000">
            <a:off x="5423175" y="3581529"/>
            <a:ext cx="456107" cy="56603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8" name="Google Shape;218;p13"/>
          <p:cNvCxnSpPr/>
          <p:nvPr/>
        </p:nvCxnSpPr>
        <p:spPr>
          <a:xfrm>
            <a:off x="6617571" y="5038436"/>
            <a:ext cx="456107" cy="571999"/>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9" name="Google Shape;219;p13"/>
          <p:cNvCxnSpPr/>
          <p:nvPr/>
        </p:nvCxnSpPr>
        <p:spPr>
          <a:xfrm flipH="1">
            <a:off x="5423175" y="5045471"/>
            <a:ext cx="505243" cy="56496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spTree>
    <p:extLst>
      <p:ext uri="{BB962C8B-B14F-4D97-AF65-F5344CB8AC3E}">
        <p14:creationId xmlns:p14="http://schemas.microsoft.com/office/powerpoint/2010/main" val="918946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p:nvPr/>
        </p:nvSpPr>
        <p:spPr>
          <a:xfrm>
            <a:off x="849550" y="236600"/>
            <a:ext cx="79098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Water</a:t>
            </a:r>
            <a:r>
              <a:rPr lang="en-US" sz="3500" b="0" i="0" u="none" strike="noStrike" cap="none">
                <a:solidFill>
                  <a:schemeClr val="dk1"/>
                </a:solidFill>
                <a:latin typeface="Calibri"/>
                <a:ea typeface="Calibri"/>
                <a:cs typeface="Calibri"/>
                <a:sym typeface="Calibri"/>
              </a:rPr>
              <a:t> is the only compound that exists in all three states of matter: solid, liquid, and gas</a:t>
            </a:r>
            <a:endParaRPr sz="3500" b="0" i="0" u="none" strike="noStrike" cap="none">
              <a:solidFill>
                <a:srgbClr val="000000"/>
              </a:solidFill>
              <a:latin typeface="Arial"/>
              <a:ea typeface="Arial"/>
              <a:cs typeface="Arial"/>
              <a:sym typeface="Arial"/>
            </a:endParaRPr>
          </a:p>
        </p:txBody>
      </p:sp>
      <p:sp>
        <p:nvSpPr>
          <p:cNvPr id="225" name="Google Shape;225;p14"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p14" descr="phase | Definition &amp; Facts | Britannica"/>
          <p:cNvPicPr preferRelativeResize="0"/>
          <p:nvPr/>
        </p:nvPicPr>
        <p:blipFill rotWithShape="1">
          <a:blip r:embed="rId4">
            <a:alphaModFix/>
          </a:blip>
          <a:srcRect/>
          <a:stretch/>
        </p:blipFill>
        <p:spPr>
          <a:xfrm>
            <a:off x="0" y="1938992"/>
            <a:ext cx="9144000" cy="4835525"/>
          </a:xfrm>
          <a:prstGeom prst="rect">
            <a:avLst/>
          </a:prstGeom>
          <a:noFill/>
          <a:ln>
            <a:noFill/>
          </a:ln>
        </p:spPr>
      </p:pic>
    </p:spTree>
    <p:extLst>
      <p:ext uri="{BB962C8B-B14F-4D97-AF65-F5344CB8AC3E}">
        <p14:creationId xmlns:p14="http://schemas.microsoft.com/office/powerpoint/2010/main" val="2161516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5"/>
          <p:cNvSpPr txBox="1">
            <a:spLocks noGrp="1"/>
          </p:cNvSpPr>
          <p:nvPr>
            <p:ph type="title"/>
          </p:nvPr>
        </p:nvSpPr>
        <p:spPr>
          <a:xfrm>
            <a:off x="806100" y="161250"/>
            <a:ext cx="8079000" cy="1409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3500" b="1" u="sng"/>
              <a:t>Climate</a:t>
            </a:r>
            <a:r>
              <a:rPr lang="en-US" sz="3500"/>
              <a:t>: the average measurements of weather in a place over the course of years</a:t>
            </a:r>
            <a:endParaRPr sz="3500"/>
          </a:p>
        </p:txBody>
      </p:sp>
      <p:pic>
        <p:nvPicPr>
          <p:cNvPr id="232" name="Google Shape;232;p15"/>
          <p:cNvPicPr preferRelativeResize="0"/>
          <p:nvPr/>
        </p:nvPicPr>
        <p:blipFill rotWithShape="1">
          <a:blip r:embed="rId3">
            <a:alphaModFix/>
          </a:blip>
          <a:srcRect/>
          <a:stretch/>
        </p:blipFill>
        <p:spPr>
          <a:xfrm>
            <a:off x="258875" y="1828495"/>
            <a:ext cx="8626225" cy="4114050"/>
          </a:xfrm>
          <a:prstGeom prst="rect">
            <a:avLst/>
          </a:prstGeom>
          <a:noFill/>
          <a:ln>
            <a:noFill/>
          </a:ln>
        </p:spPr>
      </p:pic>
      <p:sp>
        <p:nvSpPr>
          <p:cNvPr id="233" name="Google Shape;233;p1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04843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46350" y="353065"/>
            <a:ext cx="8451300" cy="1102500"/>
          </a:xfrm>
          <a:prstGeom prst="rect">
            <a:avLst/>
          </a:prstGeom>
          <a:noFill/>
          <a:ln>
            <a:noFill/>
          </a:ln>
        </p:spPr>
        <p:txBody>
          <a:bodyPr spcFirstLastPara="1" wrap="square" lIns="91425" tIns="45700" rIns="91425" bIns="45700" anchor="ctr" anchorCtr="0">
            <a:normAutofit/>
          </a:bodyPr>
          <a:lstStyle/>
          <a:p>
            <a:pPr>
              <a:buSzPts val="3600"/>
            </a:pPr>
            <a:r>
              <a:rPr lang="en" sz="3600" b="1" u="sng" dirty="0"/>
              <a:t>Energy</a:t>
            </a:r>
            <a:r>
              <a:rPr lang="en" sz="3600" dirty="0"/>
              <a:t>: the ability to cause change</a:t>
            </a:r>
            <a:endParaRPr sz="3600" b="1" u="sng" dirty="0"/>
          </a:p>
        </p:txBody>
      </p:sp>
      <p:pic>
        <p:nvPicPr>
          <p:cNvPr id="157" name="Google Shape;157;p28"/>
          <p:cNvPicPr preferRelativeResize="0"/>
          <p:nvPr/>
        </p:nvPicPr>
        <p:blipFill>
          <a:blip r:embed="rId3">
            <a:alphaModFix/>
          </a:blip>
          <a:stretch>
            <a:fillRect/>
          </a:stretch>
        </p:blipFill>
        <p:spPr>
          <a:xfrm>
            <a:off x="230998" y="1957754"/>
            <a:ext cx="8682004" cy="4265828"/>
          </a:xfrm>
          <a:prstGeom prst="rect">
            <a:avLst/>
          </a:prstGeom>
          <a:noFill/>
          <a:ln>
            <a:noFill/>
          </a:ln>
        </p:spPr>
      </p:pic>
      <p:sp>
        <p:nvSpPr>
          <p:cNvPr id="2" name="Google Shape;224;g2a5a1442303_0_281" descr="Rewind">
            <a:extLst>
              <a:ext uri="{FF2B5EF4-FFF2-40B4-BE49-F238E27FC236}">
                <a16:creationId xmlns:a16="http://schemas.microsoft.com/office/drawing/2014/main" id="{2845CC3C-6C81-256E-265D-6FC717E16311}"/>
              </a:ext>
            </a:extLst>
          </p:cNvPr>
          <p:cNvSpPr/>
          <p:nvPr/>
        </p:nvSpPr>
        <p:spPr>
          <a:xfrm>
            <a:off x="0" y="0"/>
            <a:ext cx="980400" cy="980400"/>
          </a:xfrm>
          <a:prstGeom prst="ellipse">
            <a:avLst/>
          </a:prstGeom>
          <a:blipFill rotWithShape="1">
            <a:blip r:embed="rId4">
              <a:alphaModFix/>
            </a:blip>
            <a:stretch>
              <a:fillRect/>
            </a:stretch>
          </a:blipFill>
          <a:ln>
            <a:noFill/>
          </a:ln>
        </p:spPr>
        <p:txBody>
          <a:bodyPr spcFirstLastPara="1" wrap="square" lIns="121900" tIns="121900" rIns="121900" bIns="121900" anchor="ctr" anchorCtr="0">
            <a:noAutofit/>
          </a:bodyPr>
          <a:lstStyle/>
          <a:p>
            <a:pPr>
              <a:buSzPts val="1400"/>
            </a:pPr>
            <a:endParaRPr sz="1867"/>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524786" y="5490971"/>
            <a:ext cx="5221553" cy="1159200"/>
          </a:xfrm>
          <a:prstGeom prst="rect">
            <a:avLst/>
          </a:prstGeom>
        </p:spPr>
        <p:txBody>
          <a:bodyPr spcFirstLastPara="1" wrap="square" lIns="91425" tIns="45700" rIns="91425" bIns="45700" anchor="ctr" anchorCtr="0">
            <a:normAutofit/>
          </a:bodyPr>
          <a:lstStyle/>
          <a:p>
            <a:pPr algn="l">
              <a:buSzPts val="3600"/>
            </a:pPr>
            <a:r>
              <a:rPr lang="en-US" sz="3467" b="1" u="sng" dirty="0">
                <a:solidFill>
                  <a:schemeClr val="tx1"/>
                </a:solidFill>
              </a:rPr>
              <a:t>Kinetic Energy</a:t>
            </a:r>
            <a:r>
              <a:rPr lang="en-US" sz="3467" dirty="0">
                <a:solidFill>
                  <a:schemeClr val="tx1"/>
                </a:solidFill>
              </a:rPr>
              <a:t>: energy of mass in motion</a:t>
            </a:r>
            <a:endParaRPr lang="en-US" sz="3467"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1005845" y="390833"/>
            <a:ext cx="7201775" cy="4519113"/>
          </a:xfrm>
          <a:prstGeom prst="rect">
            <a:avLst/>
          </a:prstGeom>
          <a:noFill/>
        </p:spPr>
      </p:pic>
      <p:sp>
        <p:nvSpPr>
          <p:cNvPr id="6" name="Google Shape;224;g2a5a1442303_0_281" descr="Rewind">
            <a:extLst>
              <a:ext uri="{FF2B5EF4-FFF2-40B4-BE49-F238E27FC236}">
                <a16:creationId xmlns:a16="http://schemas.microsoft.com/office/drawing/2014/main" id="{3752EBF8-E2E6-E03C-C580-3EF9F0B0E909}"/>
              </a:ext>
            </a:extLst>
          </p:cNvPr>
          <p:cNvSpPr/>
          <p:nvPr/>
        </p:nvSpPr>
        <p:spPr>
          <a:xfrm>
            <a:off x="0" y="0"/>
            <a:ext cx="980400" cy="980400"/>
          </a:xfrm>
          <a:prstGeom prst="ellipse">
            <a:avLst/>
          </a:prstGeom>
          <a:blipFill rotWithShape="1">
            <a:blip r:embed="rId4">
              <a:alphaModFix/>
            </a:blip>
            <a:stretch>
              <a:fillRect/>
            </a:stretch>
          </a:blipFill>
          <a:ln>
            <a:noFill/>
          </a:ln>
        </p:spPr>
        <p:txBody>
          <a:bodyPr spcFirstLastPara="1" wrap="square" lIns="121900" tIns="121900" rIns="121900" bIns="121900" anchor="ctr" anchorCtr="0">
            <a:noAutofit/>
          </a:bodyPr>
          <a:lstStyle/>
          <a:p>
            <a:pPr>
              <a:buSzPts val="1400"/>
            </a:pPr>
            <a:endParaRPr sz="1867"/>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457200" y="490200"/>
            <a:ext cx="8229600" cy="1143000"/>
          </a:xfrm>
          <a:prstGeom prst="rect">
            <a:avLst/>
          </a:prstGeom>
          <a:noFill/>
          <a:ln>
            <a:noFill/>
          </a:ln>
        </p:spPr>
        <p:txBody>
          <a:bodyPr spcFirstLastPara="1" wrap="square" lIns="91425" tIns="45700" rIns="91425" bIns="45700" anchor="ctr" anchorCtr="0">
            <a:normAutofit/>
          </a:bodyPr>
          <a:lstStyle/>
          <a:p>
            <a:pPr>
              <a:buSzPts val="4400"/>
            </a:pPr>
            <a:r>
              <a:rPr lang="en-US" sz="4800" b="1" u="sng" dirty="0"/>
              <a:t>Potential energy:</a:t>
            </a:r>
            <a:r>
              <a:rPr lang="en-US" sz="4800" dirty="0"/>
              <a:t> stored energy</a:t>
            </a:r>
            <a:endParaRPr sz="48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457200" y="1606331"/>
            <a:ext cx="8229600" cy="4525963"/>
          </a:xfrm>
          <a:prstGeom prst="rect">
            <a:avLst/>
          </a:prstGeom>
          <a:noFill/>
          <a:ln w="9525" cap="flat" cmpd="sng">
            <a:solidFill>
              <a:schemeClr val="lt1"/>
            </a:solidFill>
            <a:prstDash val="solid"/>
            <a:round/>
            <a:headEnd type="none" w="sm" len="sm"/>
            <a:tailEnd type="none" w="sm" len="sm"/>
          </a:ln>
        </p:spPr>
      </p:pic>
      <p:sp>
        <p:nvSpPr>
          <p:cNvPr id="2" name="Google Shape;224;g2a5a1442303_0_281" descr="Rewind">
            <a:extLst>
              <a:ext uri="{FF2B5EF4-FFF2-40B4-BE49-F238E27FC236}">
                <a16:creationId xmlns:a16="http://schemas.microsoft.com/office/drawing/2014/main" id="{E95E0BA2-9E5E-B3BF-49DA-CA1872731367}"/>
              </a:ext>
            </a:extLst>
          </p:cNvPr>
          <p:cNvSpPr/>
          <p:nvPr/>
        </p:nvSpPr>
        <p:spPr>
          <a:xfrm>
            <a:off x="0" y="0"/>
            <a:ext cx="980400" cy="980400"/>
          </a:xfrm>
          <a:prstGeom prst="ellipse">
            <a:avLst/>
          </a:prstGeom>
          <a:blipFill rotWithShape="1">
            <a:blip r:embed="rId4">
              <a:alphaModFix/>
            </a:blip>
            <a:stretch>
              <a:fillRect/>
            </a:stretch>
          </a:blipFill>
          <a:ln>
            <a:noFill/>
          </a:ln>
        </p:spPr>
        <p:txBody>
          <a:bodyPr spcFirstLastPara="1" wrap="square" lIns="121900" tIns="121900" rIns="121900" bIns="121900" anchor="ctr" anchorCtr="0">
            <a:noAutofit/>
          </a:bodyPr>
          <a:lstStyle/>
          <a:p>
            <a:pPr>
              <a:buSzPts val="1400"/>
            </a:pPr>
            <a:endParaRPr sz="1867"/>
          </a:p>
        </p:txBody>
      </p:sp>
    </p:spTree>
    <p:extLst>
      <p:ext uri="{BB962C8B-B14F-4D97-AF65-F5344CB8AC3E}">
        <p14:creationId xmlns:p14="http://schemas.microsoft.com/office/powerpoint/2010/main" val="3906651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descr="Questions"/>
          <p:cNvSpPr/>
          <p:nvPr/>
        </p:nvSpPr>
        <p:spPr>
          <a:xfrm>
            <a:off x="1905000" y="609600"/>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3937404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46350" y="689399"/>
            <a:ext cx="8451300" cy="1102500"/>
          </a:xfrm>
          <a:prstGeom prst="rect">
            <a:avLst/>
          </a:prstGeom>
          <a:noFill/>
          <a:ln>
            <a:noFill/>
          </a:ln>
        </p:spPr>
        <p:txBody>
          <a:bodyPr spcFirstLastPara="1" wrap="square" lIns="91425" tIns="45700" rIns="91425" bIns="45700" anchor="ctr" anchorCtr="0">
            <a:normAutofit fontScale="90000"/>
          </a:bodyPr>
          <a:lstStyle/>
          <a:p>
            <a:pPr>
              <a:buSzPts val="3600"/>
            </a:pPr>
            <a:r>
              <a:rPr lang="en" sz="3600" b="1" u="sng" dirty="0"/>
              <a:t>True or False: </a:t>
            </a:r>
            <a:r>
              <a:rPr lang="en" sz="3600" dirty="0"/>
              <a:t>Force is a push or pull of an object</a:t>
            </a:r>
            <a:endParaRPr sz="3600" b="1" u="sng" dirty="0"/>
          </a:p>
        </p:txBody>
      </p:sp>
      <p:pic>
        <p:nvPicPr>
          <p:cNvPr id="157" name="Google Shape;157;p28"/>
          <p:cNvPicPr preferRelativeResize="0"/>
          <p:nvPr/>
        </p:nvPicPr>
        <p:blipFill>
          <a:blip r:embed="rId3">
            <a:alphaModFix/>
          </a:blip>
          <a:stretch>
            <a:fillRect/>
          </a:stretch>
        </p:blipFill>
        <p:spPr>
          <a:xfrm>
            <a:off x="1609913" y="2576926"/>
            <a:ext cx="5924187" cy="3040425"/>
          </a:xfrm>
          <a:prstGeom prst="rect">
            <a:avLst/>
          </a:prstGeom>
          <a:noFill/>
          <a:ln>
            <a:noFill/>
          </a:ln>
        </p:spPr>
      </p:pic>
      <p:sp>
        <p:nvSpPr>
          <p:cNvPr id="3" name="Google Shape;264;g27e576c1a67_0_364" descr="Questions">
            <a:extLst>
              <a:ext uri="{FF2B5EF4-FFF2-40B4-BE49-F238E27FC236}">
                <a16:creationId xmlns:a16="http://schemas.microsoft.com/office/drawing/2014/main" id="{993BB430-16C9-8306-F7DB-3DF1A320A14B}"/>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626526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46350" y="689399"/>
            <a:ext cx="8451300" cy="1102500"/>
          </a:xfrm>
          <a:prstGeom prst="rect">
            <a:avLst/>
          </a:prstGeom>
          <a:noFill/>
          <a:ln>
            <a:noFill/>
          </a:ln>
        </p:spPr>
        <p:txBody>
          <a:bodyPr spcFirstLastPara="1" wrap="square" lIns="91425" tIns="45700" rIns="91425" bIns="45700" anchor="ctr" anchorCtr="0">
            <a:normAutofit fontScale="90000"/>
          </a:bodyPr>
          <a:lstStyle/>
          <a:p>
            <a:pPr>
              <a:buSzPts val="3600"/>
            </a:pPr>
            <a:r>
              <a:rPr lang="en" sz="3600" b="1" u="sng" dirty="0">
                <a:solidFill>
                  <a:srgbClr val="FF0000"/>
                </a:solidFill>
              </a:rPr>
              <a:t>True</a:t>
            </a:r>
            <a:r>
              <a:rPr lang="en" sz="3600" b="1" u="sng" dirty="0"/>
              <a:t> or False: </a:t>
            </a:r>
            <a:r>
              <a:rPr lang="en" sz="3600" dirty="0"/>
              <a:t>Force is a push or pull of an object</a:t>
            </a:r>
            <a:endParaRPr sz="3600" b="1" u="sng" dirty="0"/>
          </a:p>
        </p:txBody>
      </p:sp>
      <p:pic>
        <p:nvPicPr>
          <p:cNvPr id="157" name="Google Shape;157;p28"/>
          <p:cNvPicPr preferRelativeResize="0"/>
          <p:nvPr/>
        </p:nvPicPr>
        <p:blipFill>
          <a:blip r:embed="rId3">
            <a:alphaModFix/>
          </a:blip>
          <a:stretch>
            <a:fillRect/>
          </a:stretch>
        </p:blipFill>
        <p:spPr>
          <a:xfrm>
            <a:off x="1609913" y="2576926"/>
            <a:ext cx="5924187" cy="3040425"/>
          </a:xfrm>
          <a:prstGeom prst="rect">
            <a:avLst/>
          </a:prstGeom>
          <a:noFill/>
          <a:ln>
            <a:noFill/>
          </a:ln>
        </p:spPr>
      </p:pic>
      <p:sp>
        <p:nvSpPr>
          <p:cNvPr id="3" name="Google Shape;264;g27e576c1a67_0_364" descr="Questions">
            <a:extLst>
              <a:ext uri="{FF2B5EF4-FFF2-40B4-BE49-F238E27FC236}">
                <a16:creationId xmlns:a16="http://schemas.microsoft.com/office/drawing/2014/main" id="{E63A7D6D-C159-086D-0277-96A31A233FFB}"/>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1384425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620549" y="552659"/>
            <a:ext cx="7902900" cy="172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1" i="0" u="none" strike="noStrike" cap="none" dirty="0">
                <a:solidFill>
                  <a:schemeClr val="dk1"/>
                </a:solidFill>
                <a:latin typeface="Calibri"/>
                <a:ea typeface="Calibri"/>
                <a:cs typeface="Calibri"/>
                <a:sym typeface="Calibri"/>
              </a:rPr>
              <a:t>Thermal Energy</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2" name="Google Shape;133;p25">
            <a:extLst>
              <a:ext uri="{FF2B5EF4-FFF2-40B4-BE49-F238E27FC236}">
                <a16:creationId xmlns:a16="http://schemas.microsoft.com/office/drawing/2014/main" id="{AD7C5093-5E83-E2C9-FAD2-EDD49C5FD1C5}"/>
              </a:ext>
            </a:extLst>
          </p:cNvPr>
          <p:cNvPicPr preferRelativeResize="0"/>
          <p:nvPr/>
        </p:nvPicPr>
        <p:blipFill>
          <a:blip r:embed="rId3">
            <a:alphaModFix/>
          </a:blip>
          <a:stretch>
            <a:fillRect/>
          </a:stretch>
        </p:blipFill>
        <p:spPr>
          <a:xfrm>
            <a:off x="1179645" y="2302309"/>
            <a:ext cx="6784707" cy="43446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ctrTitle"/>
          </p:nvPr>
        </p:nvSpPr>
        <p:spPr>
          <a:xfrm>
            <a:off x="346350" y="892351"/>
            <a:ext cx="8451300" cy="1102500"/>
          </a:xfrm>
          <a:prstGeom prst="rect">
            <a:avLst/>
          </a:prstGeom>
          <a:noFill/>
          <a:ln>
            <a:noFill/>
          </a:ln>
        </p:spPr>
        <p:txBody>
          <a:bodyPr spcFirstLastPara="1" wrap="square" lIns="91425" tIns="45700" rIns="91425" bIns="45700" anchor="ctr" anchorCtr="0">
            <a:normAutofit fontScale="90000"/>
          </a:bodyPr>
          <a:lstStyle/>
          <a:p>
            <a:pPr>
              <a:buSzPct val="100000"/>
            </a:pPr>
            <a:r>
              <a:rPr lang="en" sz="3600" b="1" u="sng" dirty="0"/>
              <a:t>Friction</a:t>
            </a:r>
            <a:r>
              <a:rPr lang="en" sz="3600" dirty="0"/>
              <a:t>: a force that </a:t>
            </a:r>
            <a:r>
              <a:rPr lang="en" sz="3600" u="sng" dirty="0"/>
              <a:t>             </a:t>
            </a:r>
            <a:r>
              <a:rPr lang="en" sz="3600" dirty="0"/>
              <a:t> the motion of two surfaces that are touching</a:t>
            </a:r>
            <a:endParaRPr sz="3600" b="1" u="sng" dirty="0"/>
          </a:p>
        </p:txBody>
      </p:sp>
      <p:pic>
        <p:nvPicPr>
          <p:cNvPr id="158" name="Google Shape;158;p28"/>
          <p:cNvPicPr preferRelativeResize="0"/>
          <p:nvPr/>
        </p:nvPicPr>
        <p:blipFill>
          <a:blip r:embed="rId3">
            <a:alphaModFix/>
          </a:blip>
          <a:stretch>
            <a:fillRect/>
          </a:stretch>
        </p:blipFill>
        <p:spPr>
          <a:xfrm>
            <a:off x="2553463" y="2717926"/>
            <a:ext cx="4037079" cy="3040425"/>
          </a:xfrm>
          <a:prstGeom prst="rect">
            <a:avLst/>
          </a:prstGeom>
          <a:noFill/>
          <a:ln>
            <a:noFill/>
          </a:ln>
        </p:spPr>
      </p:pic>
      <p:sp>
        <p:nvSpPr>
          <p:cNvPr id="159" name="Google Shape;159;p28"/>
          <p:cNvSpPr/>
          <p:nvPr/>
        </p:nvSpPr>
        <p:spPr>
          <a:xfrm>
            <a:off x="3627526" y="5266575"/>
            <a:ext cx="1541700" cy="6513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 name="Google Shape;264;g27e576c1a67_0_364" descr="Questions">
            <a:extLst>
              <a:ext uri="{FF2B5EF4-FFF2-40B4-BE49-F238E27FC236}">
                <a16:creationId xmlns:a16="http://schemas.microsoft.com/office/drawing/2014/main" id="{A86429DD-D3DC-AB6A-09B3-86FB9BD83929}"/>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3470422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ctrTitle"/>
          </p:nvPr>
        </p:nvSpPr>
        <p:spPr>
          <a:xfrm>
            <a:off x="346350" y="892351"/>
            <a:ext cx="8451300" cy="1102500"/>
          </a:xfrm>
          <a:prstGeom prst="rect">
            <a:avLst/>
          </a:prstGeom>
          <a:noFill/>
          <a:ln>
            <a:noFill/>
          </a:ln>
        </p:spPr>
        <p:txBody>
          <a:bodyPr spcFirstLastPara="1" wrap="square" lIns="91425" tIns="45700" rIns="91425" bIns="45700" anchor="ctr" anchorCtr="0">
            <a:normAutofit fontScale="90000"/>
          </a:bodyPr>
          <a:lstStyle/>
          <a:p>
            <a:pPr>
              <a:buSzPct val="100000"/>
            </a:pPr>
            <a:r>
              <a:rPr lang="en" sz="3600" b="1" u="sng" dirty="0"/>
              <a:t>Friction</a:t>
            </a:r>
            <a:r>
              <a:rPr lang="en" sz="3600" dirty="0"/>
              <a:t>: a force that </a:t>
            </a:r>
            <a:r>
              <a:rPr lang="en" sz="3600" b="1" u="sng" dirty="0">
                <a:solidFill>
                  <a:srgbClr val="FF0000"/>
                </a:solidFill>
              </a:rPr>
              <a:t>resists</a:t>
            </a:r>
            <a:r>
              <a:rPr lang="en" sz="3600" dirty="0"/>
              <a:t> the motion of two surfaces that are touching</a:t>
            </a:r>
            <a:endParaRPr sz="3600" b="1" u="sng" dirty="0"/>
          </a:p>
        </p:txBody>
      </p:sp>
      <p:pic>
        <p:nvPicPr>
          <p:cNvPr id="158" name="Google Shape;158;p28"/>
          <p:cNvPicPr preferRelativeResize="0"/>
          <p:nvPr/>
        </p:nvPicPr>
        <p:blipFill>
          <a:blip r:embed="rId3">
            <a:alphaModFix/>
          </a:blip>
          <a:stretch>
            <a:fillRect/>
          </a:stretch>
        </p:blipFill>
        <p:spPr>
          <a:xfrm>
            <a:off x="2553463" y="2717926"/>
            <a:ext cx="4037079" cy="3040425"/>
          </a:xfrm>
          <a:prstGeom prst="rect">
            <a:avLst/>
          </a:prstGeom>
          <a:noFill/>
          <a:ln>
            <a:noFill/>
          </a:ln>
        </p:spPr>
      </p:pic>
      <p:sp>
        <p:nvSpPr>
          <p:cNvPr id="159" name="Google Shape;159;p28"/>
          <p:cNvSpPr/>
          <p:nvPr/>
        </p:nvSpPr>
        <p:spPr>
          <a:xfrm>
            <a:off x="3627526" y="5266575"/>
            <a:ext cx="1541700" cy="6513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 name="Google Shape;264;g27e576c1a67_0_364" descr="Questions">
            <a:extLst>
              <a:ext uri="{FF2B5EF4-FFF2-40B4-BE49-F238E27FC236}">
                <a16:creationId xmlns:a16="http://schemas.microsoft.com/office/drawing/2014/main" id="{3D2B7283-A4DD-FC40-81E8-B234A5DC8FB7}"/>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3882222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7e576c1a67_0_281"/>
          <p:cNvSpPr txBox="1">
            <a:spLocks noGrp="1"/>
          </p:cNvSpPr>
          <p:nvPr>
            <p:ph type="subTitle" idx="1"/>
          </p:nvPr>
        </p:nvSpPr>
        <p:spPr>
          <a:xfrm>
            <a:off x="771750" y="1011618"/>
            <a:ext cx="7600500" cy="1092900"/>
          </a:xfrm>
          <a:prstGeom prst="rect">
            <a:avLst/>
          </a:prstGeom>
          <a:noFill/>
          <a:ln>
            <a:noFill/>
          </a:ln>
        </p:spPr>
        <p:txBody>
          <a:bodyPr spcFirstLastPara="1" wrap="square" lIns="91425" tIns="45700" rIns="91425" bIns="45700" anchor="t" anchorCtr="0">
            <a:normAutofit fontScale="85000" lnSpcReduction="10000"/>
          </a:bodyPr>
          <a:lstStyle/>
          <a:p>
            <a:pPr marL="0" indent="0">
              <a:buClr>
                <a:schemeClr val="dk1"/>
              </a:buClr>
              <a:buSzPct val="100000"/>
            </a:pPr>
            <a:r>
              <a:rPr lang="en-US" b="1" u="sng" dirty="0">
                <a:solidFill>
                  <a:schemeClr val="dk1"/>
                </a:solidFill>
              </a:rPr>
              <a:t>Work</a:t>
            </a:r>
            <a:r>
              <a:rPr lang="en-US" b="1" dirty="0">
                <a:solidFill>
                  <a:schemeClr val="dk1"/>
                </a:solidFill>
              </a:rPr>
              <a:t>: </a:t>
            </a:r>
            <a:r>
              <a:rPr lang="en-US" dirty="0">
                <a:solidFill>
                  <a:schemeClr val="dk1"/>
                </a:solidFill>
              </a:rPr>
              <a:t>a </a:t>
            </a:r>
            <a:r>
              <a:rPr lang="en-US" u="sng" dirty="0">
                <a:solidFill>
                  <a:schemeClr val="dk1"/>
                </a:solidFill>
              </a:rPr>
              <a:t>             </a:t>
            </a:r>
            <a:r>
              <a:rPr lang="en-US" dirty="0">
                <a:solidFill>
                  <a:schemeClr val="dk1"/>
                </a:solidFill>
              </a:rPr>
              <a:t> acting upon an object causing the object to move in the </a:t>
            </a:r>
            <a:r>
              <a:rPr lang="en-US" u="sng" dirty="0">
                <a:solidFill>
                  <a:schemeClr val="dk1"/>
                </a:solidFill>
              </a:rPr>
              <a:t>                    </a:t>
            </a:r>
            <a:r>
              <a:rPr lang="en-US" dirty="0">
                <a:solidFill>
                  <a:schemeClr val="dk1"/>
                </a:solidFill>
              </a:rPr>
              <a:t> of that force</a:t>
            </a:r>
            <a:endParaRPr dirty="0"/>
          </a:p>
        </p:txBody>
      </p:sp>
      <p:pic>
        <p:nvPicPr>
          <p:cNvPr id="251" name="Google Shape;251;g27e576c1a67_0_281"/>
          <p:cNvPicPr preferRelativeResize="0"/>
          <p:nvPr/>
        </p:nvPicPr>
        <p:blipFill>
          <a:blip r:embed="rId3">
            <a:alphaModFix/>
          </a:blip>
          <a:stretch>
            <a:fillRect/>
          </a:stretch>
        </p:blipFill>
        <p:spPr>
          <a:xfrm>
            <a:off x="1366099" y="4085871"/>
            <a:ext cx="6411799" cy="2767751"/>
          </a:xfrm>
          <a:prstGeom prst="rect">
            <a:avLst/>
          </a:prstGeom>
          <a:noFill/>
          <a:ln>
            <a:noFill/>
          </a:ln>
        </p:spPr>
      </p:pic>
      <p:sp>
        <p:nvSpPr>
          <p:cNvPr id="3" name="TextBox 2">
            <a:extLst>
              <a:ext uri="{FF2B5EF4-FFF2-40B4-BE49-F238E27FC236}">
                <a16:creationId xmlns:a16="http://schemas.microsoft.com/office/drawing/2014/main" id="{0659C0D8-8CFF-CCAB-0521-339A78F4ED13}"/>
              </a:ext>
            </a:extLst>
          </p:cNvPr>
          <p:cNvSpPr txBox="1"/>
          <p:nvPr/>
        </p:nvSpPr>
        <p:spPr>
          <a:xfrm>
            <a:off x="784773" y="2382345"/>
            <a:ext cx="3198311" cy="1077218"/>
          </a:xfrm>
          <a:prstGeom prst="rect">
            <a:avLst/>
          </a:prstGeom>
          <a:noFill/>
        </p:spPr>
        <p:txBody>
          <a:bodyPr wrap="none" rtlCol="0">
            <a:spAutoFit/>
          </a:bodyPr>
          <a:lstStyle/>
          <a:p>
            <a:pPr marL="457189" indent="-457189">
              <a:buAutoNum type="alphaUcPeriod"/>
            </a:pPr>
            <a:r>
              <a:rPr lang="en-US" sz="3200" dirty="0">
                <a:latin typeface="Calibri" panose="020F0502020204030204" pitchFamily="34" charset="0"/>
                <a:cs typeface="Calibri" panose="020F0502020204030204" pitchFamily="34" charset="0"/>
              </a:rPr>
              <a:t>friction, box</a:t>
            </a:r>
          </a:p>
          <a:p>
            <a:pPr marL="457189" indent="-457189">
              <a:buAutoNum type="alphaUcPeriod"/>
            </a:pPr>
            <a:r>
              <a:rPr lang="en-US" sz="3200" dirty="0">
                <a:latin typeface="Calibri" panose="020F0502020204030204" pitchFamily="34" charset="0"/>
                <a:cs typeface="Calibri" panose="020F0502020204030204" pitchFamily="34" charset="0"/>
              </a:rPr>
              <a:t>force, direction</a:t>
            </a:r>
          </a:p>
        </p:txBody>
      </p:sp>
      <p:sp>
        <p:nvSpPr>
          <p:cNvPr id="4" name="Google Shape;264;g27e576c1a67_0_364" descr="Questions">
            <a:extLst>
              <a:ext uri="{FF2B5EF4-FFF2-40B4-BE49-F238E27FC236}">
                <a16:creationId xmlns:a16="http://schemas.microsoft.com/office/drawing/2014/main" id="{A408E835-6928-2A37-3426-2AA3A02C7EE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443696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7e576c1a67_0_281"/>
          <p:cNvSpPr txBox="1">
            <a:spLocks noGrp="1"/>
          </p:cNvSpPr>
          <p:nvPr>
            <p:ph type="subTitle" idx="1"/>
          </p:nvPr>
        </p:nvSpPr>
        <p:spPr>
          <a:xfrm>
            <a:off x="771750" y="1011618"/>
            <a:ext cx="7600500" cy="1092900"/>
          </a:xfrm>
          <a:prstGeom prst="rect">
            <a:avLst/>
          </a:prstGeom>
          <a:noFill/>
          <a:ln>
            <a:noFill/>
          </a:ln>
        </p:spPr>
        <p:txBody>
          <a:bodyPr spcFirstLastPara="1" wrap="square" lIns="91425" tIns="45700" rIns="91425" bIns="45700" anchor="t" anchorCtr="0">
            <a:normAutofit fontScale="85000" lnSpcReduction="10000"/>
          </a:bodyPr>
          <a:lstStyle/>
          <a:p>
            <a:pPr marL="0" indent="0">
              <a:buClr>
                <a:schemeClr val="dk1"/>
              </a:buClr>
              <a:buSzPct val="100000"/>
            </a:pPr>
            <a:r>
              <a:rPr lang="en-US" b="1" u="sng" dirty="0">
                <a:solidFill>
                  <a:schemeClr val="dk1"/>
                </a:solidFill>
              </a:rPr>
              <a:t>Work</a:t>
            </a:r>
            <a:r>
              <a:rPr lang="en-US" b="1" dirty="0">
                <a:solidFill>
                  <a:schemeClr val="dk1"/>
                </a:solidFill>
              </a:rPr>
              <a:t>: </a:t>
            </a:r>
            <a:r>
              <a:rPr lang="en-US" dirty="0">
                <a:solidFill>
                  <a:schemeClr val="dk1"/>
                </a:solidFill>
              </a:rPr>
              <a:t>a </a:t>
            </a:r>
            <a:r>
              <a:rPr lang="en-US" u="sng" dirty="0">
                <a:solidFill>
                  <a:schemeClr val="dk1"/>
                </a:solidFill>
              </a:rPr>
              <a:t>             </a:t>
            </a:r>
            <a:r>
              <a:rPr lang="en-US" dirty="0">
                <a:solidFill>
                  <a:schemeClr val="dk1"/>
                </a:solidFill>
              </a:rPr>
              <a:t> acting upon an object causing the object to move in the </a:t>
            </a:r>
            <a:r>
              <a:rPr lang="en-US" u="sng" dirty="0">
                <a:solidFill>
                  <a:schemeClr val="dk1"/>
                </a:solidFill>
              </a:rPr>
              <a:t>                    </a:t>
            </a:r>
            <a:r>
              <a:rPr lang="en-US" dirty="0">
                <a:solidFill>
                  <a:schemeClr val="dk1"/>
                </a:solidFill>
              </a:rPr>
              <a:t> of that force</a:t>
            </a:r>
            <a:endParaRPr dirty="0"/>
          </a:p>
        </p:txBody>
      </p:sp>
      <p:pic>
        <p:nvPicPr>
          <p:cNvPr id="251" name="Google Shape;251;g27e576c1a67_0_281"/>
          <p:cNvPicPr preferRelativeResize="0"/>
          <p:nvPr/>
        </p:nvPicPr>
        <p:blipFill>
          <a:blip r:embed="rId3">
            <a:alphaModFix/>
          </a:blip>
          <a:stretch>
            <a:fillRect/>
          </a:stretch>
        </p:blipFill>
        <p:spPr>
          <a:xfrm>
            <a:off x="1366099" y="4085871"/>
            <a:ext cx="6411799" cy="2767751"/>
          </a:xfrm>
          <a:prstGeom prst="rect">
            <a:avLst/>
          </a:prstGeom>
          <a:noFill/>
          <a:ln>
            <a:noFill/>
          </a:ln>
        </p:spPr>
      </p:pic>
      <p:sp>
        <p:nvSpPr>
          <p:cNvPr id="3" name="TextBox 2">
            <a:extLst>
              <a:ext uri="{FF2B5EF4-FFF2-40B4-BE49-F238E27FC236}">
                <a16:creationId xmlns:a16="http://schemas.microsoft.com/office/drawing/2014/main" id="{0659C0D8-8CFF-CCAB-0521-339A78F4ED13}"/>
              </a:ext>
            </a:extLst>
          </p:cNvPr>
          <p:cNvSpPr txBox="1"/>
          <p:nvPr/>
        </p:nvSpPr>
        <p:spPr>
          <a:xfrm>
            <a:off x="784773" y="2382345"/>
            <a:ext cx="3198311" cy="1077218"/>
          </a:xfrm>
          <a:prstGeom prst="rect">
            <a:avLst/>
          </a:prstGeom>
          <a:noFill/>
        </p:spPr>
        <p:txBody>
          <a:bodyPr wrap="none" rtlCol="0">
            <a:spAutoFit/>
          </a:bodyPr>
          <a:lstStyle/>
          <a:p>
            <a:pPr marL="457189" indent="-457189">
              <a:buAutoNum type="alphaUcPeriod"/>
            </a:pPr>
            <a:r>
              <a:rPr lang="en-US" sz="3200" dirty="0">
                <a:latin typeface="Calibri" panose="020F0502020204030204" pitchFamily="34" charset="0"/>
                <a:cs typeface="Calibri" panose="020F0502020204030204" pitchFamily="34" charset="0"/>
              </a:rPr>
              <a:t>friction, box</a:t>
            </a:r>
          </a:p>
          <a:p>
            <a:pPr marL="457189" indent="-457189">
              <a:buAutoNum type="alphaUcPeriod"/>
            </a:pPr>
            <a:r>
              <a:rPr lang="en-US" sz="3200" dirty="0">
                <a:latin typeface="Calibri" panose="020F0502020204030204" pitchFamily="34" charset="0"/>
                <a:cs typeface="Calibri" panose="020F0502020204030204" pitchFamily="34" charset="0"/>
              </a:rPr>
              <a:t>force, direction</a:t>
            </a:r>
          </a:p>
        </p:txBody>
      </p:sp>
      <p:sp>
        <p:nvSpPr>
          <p:cNvPr id="4" name="Google Shape;264;g27e576c1a67_0_364" descr="Questions">
            <a:extLst>
              <a:ext uri="{FF2B5EF4-FFF2-40B4-BE49-F238E27FC236}">
                <a16:creationId xmlns:a16="http://schemas.microsoft.com/office/drawing/2014/main" id="{ADE30614-FE9D-1D4B-5D9C-1FC881EBCD31}"/>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3176163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dfa9a50253_0_0"/>
          <p:cNvSpPr/>
          <p:nvPr/>
        </p:nvSpPr>
        <p:spPr>
          <a:xfrm>
            <a:off x="957075" y="149775"/>
            <a:ext cx="78636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a solid and a liquid?</a:t>
            </a:r>
            <a:endParaRPr sz="4000" b="0" i="0" u="none" strike="noStrike" cap="none">
              <a:solidFill>
                <a:srgbClr val="FF0000"/>
              </a:solidFill>
              <a:latin typeface="Calibri"/>
              <a:ea typeface="Calibri"/>
              <a:cs typeface="Calibri"/>
              <a:sym typeface="Calibri"/>
            </a:endParaRPr>
          </a:p>
        </p:txBody>
      </p:sp>
      <p:sp>
        <p:nvSpPr>
          <p:cNvPr id="252" name="Google Shape;252;gdfa9a50253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gdfa9a50253_0_0"/>
          <p:cNvPicPr preferRelativeResize="0"/>
          <p:nvPr/>
        </p:nvPicPr>
        <p:blipFill>
          <a:blip r:embed="rId4">
            <a:alphaModFix/>
          </a:blip>
          <a:stretch>
            <a:fillRect/>
          </a:stretch>
        </p:blipFill>
        <p:spPr>
          <a:xfrm>
            <a:off x="152400" y="1625475"/>
            <a:ext cx="4352375" cy="4899525"/>
          </a:xfrm>
          <a:prstGeom prst="rect">
            <a:avLst/>
          </a:prstGeom>
          <a:noFill/>
          <a:ln>
            <a:noFill/>
          </a:ln>
        </p:spPr>
      </p:pic>
      <p:pic>
        <p:nvPicPr>
          <p:cNvPr id="254" name="Google Shape;254;gdfa9a50253_0_0"/>
          <p:cNvPicPr preferRelativeResize="0"/>
          <p:nvPr/>
        </p:nvPicPr>
        <p:blipFill>
          <a:blip r:embed="rId4">
            <a:alphaModFix/>
          </a:blip>
          <a:stretch>
            <a:fillRect/>
          </a:stretch>
        </p:blipFill>
        <p:spPr>
          <a:xfrm>
            <a:off x="4572000" y="1625475"/>
            <a:ext cx="4352375" cy="4899525"/>
          </a:xfrm>
          <a:prstGeom prst="rect">
            <a:avLst/>
          </a:prstGeom>
          <a:noFill/>
          <a:ln>
            <a:noFill/>
          </a:ln>
        </p:spPr>
      </p:pic>
      <p:pic>
        <p:nvPicPr>
          <p:cNvPr id="255" name="Google Shape;255;gdfa9a50253_0_0" descr="states of matter hehe.jpg"/>
          <p:cNvPicPr preferRelativeResize="0"/>
          <p:nvPr/>
        </p:nvPicPr>
        <p:blipFill rotWithShape="1">
          <a:blip r:embed="rId5">
            <a:alphaModFix/>
          </a:blip>
          <a:srcRect t="15901" r="75844" b="28441"/>
          <a:stretch/>
        </p:blipFill>
        <p:spPr>
          <a:xfrm>
            <a:off x="1341175" y="1951700"/>
            <a:ext cx="1974825" cy="1928925"/>
          </a:xfrm>
          <a:prstGeom prst="rect">
            <a:avLst/>
          </a:prstGeom>
          <a:noFill/>
          <a:ln>
            <a:noFill/>
          </a:ln>
        </p:spPr>
      </p:pic>
      <p:pic>
        <p:nvPicPr>
          <p:cNvPr id="256" name="Google Shape;256;gdfa9a50253_0_0" descr="solid brick.jpg"/>
          <p:cNvPicPr preferRelativeResize="0"/>
          <p:nvPr/>
        </p:nvPicPr>
        <p:blipFill rotWithShape="1">
          <a:blip r:embed="rId6">
            <a:alphaModFix/>
          </a:blip>
          <a:srcRect/>
          <a:stretch/>
        </p:blipFill>
        <p:spPr>
          <a:xfrm>
            <a:off x="805573" y="4061560"/>
            <a:ext cx="3046025" cy="2025413"/>
          </a:xfrm>
          <a:prstGeom prst="rect">
            <a:avLst/>
          </a:prstGeom>
          <a:noFill/>
          <a:ln>
            <a:noFill/>
          </a:ln>
        </p:spPr>
      </p:pic>
      <p:pic>
        <p:nvPicPr>
          <p:cNvPr id="257" name="Google Shape;257;gdfa9a50253_0_0" descr="states of matter hehe.jpg"/>
          <p:cNvPicPr preferRelativeResize="0"/>
          <p:nvPr/>
        </p:nvPicPr>
        <p:blipFill rotWithShape="1">
          <a:blip r:embed="rId5">
            <a:alphaModFix/>
          </a:blip>
          <a:srcRect l="37534" t="17703" r="41660" b="28437"/>
          <a:stretch/>
        </p:blipFill>
        <p:spPr>
          <a:xfrm>
            <a:off x="5897163" y="1951708"/>
            <a:ext cx="1702050" cy="1775415"/>
          </a:xfrm>
          <a:prstGeom prst="rect">
            <a:avLst/>
          </a:prstGeom>
          <a:noFill/>
          <a:ln>
            <a:noFill/>
          </a:ln>
        </p:spPr>
      </p:pic>
      <p:pic>
        <p:nvPicPr>
          <p:cNvPr id="258" name="Google Shape;258;gdfa9a50253_0_0" descr="liquids.jpg"/>
          <p:cNvPicPr preferRelativeResize="0"/>
          <p:nvPr/>
        </p:nvPicPr>
        <p:blipFill rotWithShape="1">
          <a:blip r:embed="rId7">
            <a:alphaModFix/>
          </a:blip>
          <a:srcRect/>
          <a:stretch/>
        </p:blipFill>
        <p:spPr>
          <a:xfrm>
            <a:off x="5504565" y="4061549"/>
            <a:ext cx="2487276" cy="2125200"/>
          </a:xfrm>
          <a:prstGeom prst="rect">
            <a:avLst/>
          </a:prstGeom>
          <a:noFill/>
          <a:ln>
            <a:noFill/>
          </a:ln>
        </p:spPr>
      </p:pic>
    </p:spTree>
    <p:extLst>
      <p:ext uri="{BB962C8B-B14F-4D97-AF65-F5344CB8AC3E}">
        <p14:creationId xmlns:p14="http://schemas.microsoft.com/office/powerpoint/2010/main" val="951349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9"/>
          <p:cNvSpPr/>
          <p:nvPr/>
        </p:nvSpPr>
        <p:spPr>
          <a:xfrm>
            <a:off x="908950" y="478725"/>
            <a:ext cx="7939500" cy="91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the characteristics of a gas?</a:t>
            </a:r>
            <a:endParaRPr sz="1400" b="0" i="0" u="none" strike="noStrike" cap="none">
              <a:solidFill>
                <a:srgbClr val="000000"/>
              </a:solidFill>
              <a:latin typeface="Arial"/>
              <a:ea typeface="Arial"/>
              <a:cs typeface="Arial"/>
              <a:sym typeface="Arial"/>
            </a:endParaRPr>
          </a:p>
        </p:txBody>
      </p:sp>
      <p:pic>
        <p:nvPicPr>
          <p:cNvPr id="264" name="Google Shape;264;p19" descr="states of matter hehe.jpg"/>
          <p:cNvPicPr preferRelativeResize="0"/>
          <p:nvPr/>
        </p:nvPicPr>
        <p:blipFill rotWithShape="1">
          <a:blip r:embed="rId3">
            <a:alphaModFix/>
          </a:blip>
          <a:srcRect l="77750" t="19765" b="28700"/>
          <a:stretch/>
        </p:blipFill>
        <p:spPr>
          <a:xfrm>
            <a:off x="992458" y="1869611"/>
            <a:ext cx="3100569" cy="4209018"/>
          </a:xfrm>
          <a:prstGeom prst="rect">
            <a:avLst/>
          </a:prstGeom>
          <a:noFill/>
          <a:ln>
            <a:noFill/>
          </a:ln>
        </p:spPr>
      </p:pic>
      <p:pic>
        <p:nvPicPr>
          <p:cNvPr id="265" name="Google Shape;265;p19" descr="jar.jpg"/>
          <p:cNvPicPr preferRelativeResize="0"/>
          <p:nvPr/>
        </p:nvPicPr>
        <p:blipFill rotWithShape="1">
          <a:blip r:embed="rId4">
            <a:alphaModFix/>
          </a:blip>
          <a:srcRect b="9935"/>
          <a:stretch/>
        </p:blipFill>
        <p:spPr>
          <a:xfrm>
            <a:off x="4384493" y="1869597"/>
            <a:ext cx="3857165" cy="4209019"/>
          </a:xfrm>
          <a:prstGeom prst="rect">
            <a:avLst/>
          </a:prstGeom>
          <a:noFill/>
          <a:ln>
            <a:noFill/>
          </a:ln>
        </p:spPr>
      </p:pic>
      <p:sp>
        <p:nvSpPr>
          <p:cNvPr id="266" name="Google Shape;266;p19"/>
          <p:cNvSpPr txBox="1"/>
          <p:nvPr/>
        </p:nvSpPr>
        <p:spPr>
          <a:xfrm>
            <a:off x="5167272" y="3633688"/>
            <a:ext cx="22917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cxnSp>
        <p:nvCxnSpPr>
          <p:cNvPr id="267" name="Google Shape;267;p19"/>
          <p:cNvCxnSpPr>
            <a:stCxn id="266" idx="0"/>
          </p:cNvCxnSpPr>
          <p:nvPr/>
        </p:nvCxnSpPr>
        <p:spPr>
          <a:xfrm rot="10800000">
            <a:off x="6313122" y="3067588"/>
            <a:ext cx="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68" name="Google Shape;268;p19"/>
          <p:cNvCxnSpPr>
            <a:stCxn id="266" idx="2"/>
          </p:cNvCxnSpPr>
          <p:nvPr/>
        </p:nvCxnSpPr>
        <p:spPr>
          <a:xfrm>
            <a:off x="6313122" y="4649488"/>
            <a:ext cx="0" cy="599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69" name="Google Shape;269;p19"/>
          <p:cNvCxnSpPr/>
          <p:nvPr/>
        </p:nvCxnSpPr>
        <p:spPr>
          <a:xfrm rot="10800000">
            <a:off x="5167379" y="4214064"/>
            <a:ext cx="4560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70" name="Google Shape;270;p19"/>
          <p:cNvCxnSpPr/>
          <p:nvPr/>
        </p:nvCxnSpPr>
        <p:spPr>
          <a:xfrm>
            <a:off x="7045828" y="4214064"/>
            <a:ext cx="5373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71" name="Google Shape;271;p19"/>
          <p:cNvCxnSpPr/>
          <p:nvPr/>
        </p:nvCxnSpPr>
        <p:spPr>
          <a:xfrm rot="10800000" flipH="1">
            <a:off x="6755652" y="3219988"/>
            <a:ext cx="5805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72" name="Google Shape;272;p19"/>
          <p:cNvCxnSpPr/>
          <p:nvPr/>
        </p:nvCxnSpPr>
        <p:spPr>
          <a:xfrm rot="10800000">
            <a:off x="5395432" y="3219988"/>
            <a:ext cx="4560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73" name="Google Shape;273;p19"/>
          <p:cNvCxnSpPr/>
          <p:nvPr/>
        </p:nvCxnSpPr>
        <p:spPr>
          <a:xfrm>
            <a:off x="6589721" y="4676961"/>
            <a:ext cx="456000" cy="572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74" name="Google Shape;274;p19"/>
          <p:cNvCxnSpPr/>
          <p:nvPr/>
        </p:nvCxnSpPr>
        <p:spPr>
          <a:xfrm flipH="1">
            <a:off x="5395368" y="4683996"/>
            <a:ext cx="505200" cy="5649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sp>
        <p:nvSpPr>
          <p:cNvPr id="275" name="Google Shape;275;p19"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27072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p:nvPr/>
        </p:nvSpPr>
        <p:spPr>
          <a:xfrm>
            <a:off x="849550" y="0"/>
            <a:ext cx="81063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______</a:t>
            </a:r>
            <a:r>
              <a:rPr lang="en-US" sz="4000" b="0" i="0" u="none" strike="noStrike" cap="none">
                <a:solidFill>
                  <a:schemeClr val="dk1"/>
                </a:solidFill>
                <a:latin typeface="Calibri"/>
                <a:ea typeface="Calibri"/>
                <a:cs typeface="Calibri"/>
                <a:sym typeface="Calibri"/>
              </a:rPr>
              <a:t> is the only compound that exists in all three states of matter: solid, liquid, and gas.</a:t>
            </a:r>
            <a:endParaRPr sz="1400" b="0" i="0" u="none" strike="noStrike" cap="none">
              <a:solidFill>
                <a:srgbClr val="000000"/>
              </a:solidFill>
              <a:latin typeface="Arial"/>
              <a:ea typeface="Arial"/>
              <a:cs typeface="Arial"/>
              <a:sym typeface="Arial"/>
            </a:endParaRPr>
          </a:p>
        </p:txBody>
      </p:sp>
      <p:pic>
        <p:nvPicPr>
          <p:cNvPr id="281" name="Google Shape;281;p20" descr="phase | Definition &amp; Facts | Britannica"/>
          <p:cNvPicPr preferRelativeResize="0"/>
          <p:nvPr/>
        </p:nvPicPr>
        <p:blipFill rotWithShape="1">
          <a:blip r:embed="rId3">
            <a:alphaModFix/>
          </a:blip>
          <a:srcRect/>
          <a:stretch/>
        </p:blipFill>
        <p:spPr>
          <a:xfrm>
            <a:off x="0" y="1938992"/>
            <a:ext cx="9144000" cy="4835525"/>
          </a:xfrm>
          <a:prstGeom prst="rect">
            <a:avLst/>
          </a:prstGeom>
          <a:noFill/>
          <a:ln>
            <a:noFill/>
          </a:ln>
        </p:spPr>
      </p:pic>
      <p:sp>
        <p:nvSpPr>
          <p:cNvPr id="282" name="Google Shape;282;p2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17139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dfa9a50253_0_15"/>
          <p:cNvSpPr/>
          <p:nvPr/>
        </p:nvSpPr>
        <p:spPr>
          <a:xfrm>
            <a:off x="849550" y="0"/>
            <a:ext cx="81063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u="sng">
                <a:solidFill>
                  <a:srgbClr val="FF0000"/>
                </a:solidFill>
                <a:latin typeface="Calibri"/>
                <a:ea typeface="Calibri"/>
                <a:cs typeface="Calibri"/>
                <a:sym typeface="Calibri"/>
              </a:rPr>
              <a:t>Water</a:t>
            </a:r>
            <a:r>
              <a:rPr lang="en-US" sz="4000" b="0" i="0" u="none" strike="noStrike" cap="none">
                <a:solidFill>
                  <a:schemeClr val="dk1"/>
                </a:solidFill>
                <a:latin typeface="Calibri"/>
                <a:ea typeface="Calibri"/>
                <a:cs typeface="Calibri"/>
                <a:sym typeface="Calibri"/>
              </a:rPr>
              <a:t> is the only compound that exists in all three states of matter: solid, liquid, and gas.</a:t>
            </a:r>
            <a:endParaRPr sz="1400" b="0" i="0" u="none" strike="noStrike" cap="none">
              <a:solidFill>
                <a:srgbClr val="000000"/>
              </a:solidFill>
              <a:latin typeface="Arial"/>
              <a:ea typeface="Arial"/>
              <a:cs typeface="Arial"/>
              <a:sym typeface="Arial"/>
            </a:endParaRPr>
          </a:p>
        </p:txBody>
      </p:sp>
      <p:pic>
        <p:nvPicPr>
          <p:cNvPr id="288" name="Google Shape;288;gdfa9a50253_0_15" descr="phase | Definition &amp; Facts | Britannica"/>
          <p:cNvPicPr preferRelativeResize="0"/>
          <p:nvPr/>
        </p:nvPicPr>
        <p:blipFill rotWithShape="1">
          <a:blip r:embed="rId3">
            <a:alphaModFix/>
          </a:blip>
          <a:srcRect/>
          <a:stretch/>
        </p:blipFill>
        <p:spPr>
          <a:xfrm>
            <a:off x="0" y="1938992"/>
            <a:ext cx="9144000" cy="4835525"/>
          </a:xfrm>
          <a:prstGeom prst="rect">
            <a:avLst/>
          </a:prstGeom>
          <a:noFill/>
          <a:ln>
            <a:noFill/>
          </a:ln>
        </p:spPr>
      </p:pic>
      <p:sp>
        <p:nvSpPr>
          <p:cNvPr id="289" name="Google Shape;289;gdfa9a50253_0_1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44747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1"/>
          <p:cNvSpPr txBox="1">
            <a:spLocks noGrp="1"/>
          </p:cNvSpPr>
          <p:nvPr>
            <p:ph type="title"/>
          </p:nvPr>
        </p:nvSpPr>
        <p:spPr>
          <a:xfrm>
            <a:off x="1881311" y="0"/>
            <a:ext cx="5381400" cy="1901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5400"/>
              <a:t>What is climate?</a:t>
            </a:r>
            <a:endParaRPr sz="5400"/>
          </a:p>
        </p:txBody>
      </p:sp>
      <p:pic>
        <p:nvPicPr>
          <p:cNvPr id="295" name="Google Shape;295;p21"/>
          <p:cNvPicPr preferRelativeResize="0"/>
          <p:nvPr/>
        </p:nvPicPr>
        <p:blipFill rotWithShape="1">
          <a:blip r:embed="rId3">
            <a:alphaModFix/>
          </a:blip>
          <a:srcRect/>
          <a:stretch/>
        </p:blipFill>
        <p:spPr>
          <a:xfrm>
            <a:off x="258888" y="2357370"/>
            <a:ext cx="8626225" cy="4114050"/>
          </a:xfrm>
          <a:prstGeom prst="rect">
            <a:avLst/>
          </a:prstGeom>
          <a:noFill/>
          <a:ln>
            <a:noFill/>
          </a:ln>
        </p:spPr>
      </p:pic>
      <p:sp>
        <p:nvSpPr>
          <p:cNvPr id="296" name="Google Shape;296;p2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8273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46350" y="353065"/>
            <a:ext cx="8451300" cy="1102500"/>
          </a:xfrm>
          <a:prstGeom prst="rect">
            <a:avLst/>
          </a:prstGeom>
          <a:noFill/>
          <a:ln>
            <a:noFill/>
          </a:ln>
        </p:spPr>
        <p:txBody>
          <a:bodyPr spcFirstLastPara="1" wrap="square" lIns="91425" tIns="45700" rIns="91425" bIns="45700" anchor="ctr" anchorCtr="0">
            <a:normAutofit fontScale="90000"/>
          </a:bodyPr>
          <a:lstStyle/>
          <a:p>
            <a:pPr>
              <a:buSzPts val="3600"/>
            </a:pPr>
            <a:r>
              <a:rPr lang="en" sz="3600" b="1" u="sng" dirty="0"/>
              <a:t>True or False: </a:t>
            </a:r>
            <a:r>
              <a:rPr lang="en" sz="3600" dirty="0"/>
              <a:t>Energy is the ability to cause change</a:t>
            </a:r>
            <a:endParaRPr sz="3600" b="1" u="sng" dirty="0"/>
          </a:p>
        </p:txBody>
      </p:sp>
      <p:pic>
        <p:nvPicPr>
          <p:cNvPr id="157" name="Google Shape;157;p28"/>
          <p:cNvPicPr preferRelativeResize="0"/>
          <p:nvPr/>
        </p:nvPicPr>
        <p:blipFill>
          <a:blip r:embed="rId3">
            <a:alphaModFix/>
          </a:blip>
          <a:stretch>
            <a:fillRect/>
          </a:stretch>
        </p:blipFill>
        <p:spPr>
          <a:xfrm>
            <a:off x="230998" y="1957754"/>
            <a:ext cx="8682004" cy="4265828"/>
          </a:xfrm>
          <a:prstGeom prst="rect">
            <a:avLst/>
          </a:prstGeom>
          <a:noFill/>
          <a:ln>
            <a:noFill/>
          </a:ln>
        </p:spPr>
      </p:pic>
      <p:sp>
        <p:nvSpPr>
          <p:cNvPr id="3" name="Google Shape;264;g27e576c1a67_0_364" descr="Questions">
            <a:extLst>
              <a:ext uri="{FF2B5EF4-FFF2-40B4-BE49-F238E27FC236}">
                <a16:creationId xmlns:a16="http://schemas.microsoft.com/office/drawing/2014/main" id="{D95CBA85-8186-B2EE-002C-5946AACE9090}"/>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600474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583091" y="153457"/>
            <a:ext cx="8209504"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panose="020F0502020204030204" pitchFamily="34" charset="0"/>
                <a:ea typeface="Calibri"/>
                <a:cs typeface="Calibri" panose="020F0502020204030204" pitchFamily="34" charset="0"/>
                <a:sym typeface="Calibri"/>
              </a:rPr>
              <a:t>Big Question:</a:t>
            </a:r>
            <a:r>
              <a:rPr lang="en-US" sz="3000" b="0" i="0" u="none" strike="noStrike" cap="none" dirty="0">
                <a:solidFill>
                  <a:schemeClr val="dk1"/>
                </a:solidFill>
                <a:latin typeface="Calibri" panose="020F0502020204030204" pitchFamily="34" charset="0"/>
                <a:ea typeface="Calibri"/>
                <a:cs typeface="Calibri" panose="020F0502020204030204" pitchFamily="34" charset="0"/>
                <a:sym typeface="Calibri"/>
              </a:rPr>
              <a:t> </a:t>
            </a:r>
            <a:r>
              <a:rPr lang="en-US" sz="3000" i="0" dirty="0">
                <a:effectLst/>
                <a:latin typeface="Calibri" panose="020F0502020204030204" pitchFamily="34" charset="0"/>
                <a:cs typeface="Calibri" panose="020F0502020204030204" pitchFamily="34" charset="0"/>
              </a:rPr>
              <a:t>How does the movement of thermal energy shape the way we live, and what role does it play in the world around us?</a:t>
            </a:r>
            <a:endParaRPr sz="300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icture 2" descr="A drawing of a campfire&#10;&#10;Description automatically generated">
            <a:extLst>
              <a:ext uri="{FF2B5EF4-FFF2-40B4-BE49-F238E27FC236}">
                <a16:creationId xmlns:a16="http://schemas.microsoft.com/office/drawing/2014/main" id="{A37C563C-B4A9-E647-CC29-BB6C16EC4502}"/>
              </a:ext>
            </a:extLst>
          </p:cNvPr>
          <p:cNvPicPr>
            <a:picLocks noChangeAspect="1"/>
          </p:cNvPicPr>
          <p:nvPr/>
        </p:nvPicPr>
        <p:blipFill>
          <a:blip r:embed="rId4"/>
          <a:stretch>
            <a:fillRect/>
          </a:stretch>
        </p:blipFill>
        <p:spPr>
          <a:xfrm>
            <a:off x="1325052" y="1561304"/>
            <a:ext cx="6493895" cy="529669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46350" y="353065"/>
            <a:ext cx="8451300" cy="1102500"/>
          </a:xfrm>
          <a:prstGeom prst="rect">
            <a:avLst/>
          </a:prstGeom>
          <a:noFill/>
          <a:ln>
            <a:noFill/>
          </a:ln>
        </p:spPr>
        <p:txBody>
          <a:bodyPr spcFirstLastPara="1" wrap="square" lIns="91425" tIns="45700" rIns="91425" bIns="45700" anchor="ctr" anchorCtr="0">
            <a:normAutofit fontScale="90000"/>
          </a:bodyPr>
          <a:lstStyle/>
          <a:p>
            <a:pPr>
              <a:buSzPts val="3600"/>
            </a:pPr>
            <a:r>
              <a:rPr lang="en" sz="3600" b="1" u="sng" dirty="0">
                <a:solidFill>
                  <a:srgbClr val="FF0000"/>
                </a:solidFill>
              </a:rPr>
              <a:t>True</a:t>
            </a:r>
            <a:r>
              <a:rPr lang="en" sz="3600" b="1" u="sng" dirty="0"/>
              <a:t> or False: </a:t>
            </a:r>
            <a:r>
              <a:rPr lang="en" sz="3600" dirty="0"/>
              <a:t>Energy is the ability to cause change</a:t>
            </a:r>
            <a:endParaRPr sz="3600" b="1" u="sng" dirty="0"/>
          </a:p>
        </p:txBody>
      </p:sp>
      <p:pic>
        <p:nvPicPr>
          <p:cNvPr id="157" name="Google Shape;157;p28"/>
          <p:cNvPicPr preferRelativeResize="0"/>
          <p:nvPr/>
        </p:nvPicPr>
        <p:blipFill>
          <a:blip r:embed="rId3">
            <a:alphaModFix/>
          </a:blip>
          <a:stretch>
            <a:fillRect/>
          </a:stretch>
        </p:blipFill>
        <p:spPr>
          <a:xfrm>
            <a:off x="230998" y="1957754"/>
            <a:ext cx="8682004" cy="4265828"/>
          </a:xfrm>
          <a:prstGeom prst="rect">
            <a:avLst/>
          </a:prstGeom>
          <a:noFill/>
          <a:ln>
            <a:noFill/>
          </a:ln>
        </p:spPr>
      </p:pic>
      <p:sp>
        <p:nvSpPr>
          <p:cNvPr id="3" name="Google Shape;264;g27e576c1a67_0_364" descr="Questions">
            <a:extLst>
              <a:ext uri="{FF2B5EF4-FFF2-40B4-BE49-F238E27FC236}">
                <a16:creationId xmlns:a16="http://schemas.microsoft.com/office/drawing/2014/main" id="{D95CBA85-8186-B2EE-002C-5946AACE9090}"/>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655403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524786" y="5490971"/>
            <a:ext cx="5221553" cy="1159200"/>
          </a:xfrm>
          <a:prstGeom prst="rect">
            <a:avLst/>
          </a:prstGeom>
        </p:spPr>
        <p:txBody>
          <a:bodyPr spcFirstLastPara="1" wrap="square" lIns="91425" tIns="45700" rIns="91425" bIns="45700" anchor="ctr" anchorCtr="0">
            <a:normAutofit/>
          </a:bodyPr>
          <a:lstStyle/>
          <a:p>
            <a:pPr algn="l">
              <a:buSzPts val="3600"/>
            </a:pPr>
            <a:r>
              <a:rPr lang="en-US" sz="3467" b="1" u="sng" dirty="0">
                <a:solidFill>
                  <a:schemeClr val="tx1"/>
                </a:solidFill>
              </a:rPr>
              <a:t>Kinetic Energy</a:t>
            </a:r>
            <a:r>
              <a:rPr lang="en-US" sz="3467" dirty="0">
                <a:solidFill>
                  <a:schemeClr val="tx1"/>
                </a:solidFill>
              </a:rPr>
              <a:t>: energy of </a:t>
            </a:r>
            <a:r>
              <a:rPr lang="en-US" sz="3467" u="sng" dirty="0">
                <a:solidFill>
                  <a:schemeClr val="tx1"/>
                </a:solidFill>
              </a:rPr>
              <a:t>            </a:t>
            </a:r>
            <a:r>
              <a:rPr lang="en-US" sz="3467" dirty="0">
                <a:solidFill>
                  <a:schemeClr val="tx1"/>
                </a:solidFill>
              </a:rPr>
              <a:t> in motion</a:t>
            </a:r>
            <a:endParaRPr lang="en-US" sz="3467"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1005845" y="390833"/>
            <a:ext cx="7201775" cy="4519113"/>
          </a:xfrm>
          <a:prstGeom prst="rect">
            <a:avLst/>
          </a:prstGeom>
          <a:noFill/>
        </p:spPr>
      </p:pic>
      <p:sp>
        <p:nvSpPr>
          <p:cNvPr id="2" name="Google Shape;264;g27e576c1a67_0_364" descr="Questions">
            <a:extLst>
              <a:ext uri="{FF2B5EF4-FFF2-40B4-BE49-F238E27FC236}">
                <a16:creationId xmlns:a16="http://schemas.microsoft.com/office/drawing/2014/main" id="{39599B9A-7045-9192-32E9-E204C15EA13C}"/>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3622664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524786" y="5490971"/>
            <a:ext cx="5221553" cy="1159200"/>
          </a:xfrm>
          <a:prstGeom prst="rect">
            <a:avLst/>
          </a:prstGeom>
        </p:spPr>
        <p:txBody>
          <a:bodyPr spcFirstLastPara="1" wrap="square" lIns="91425" tIns="45700" rIns="91425" bIns="45700" anchor="ctr" anchorCtr="0">
            <a:normAutofit/>
          </a:bodyPr>
          <a:lstStyle/>
          <a:p>
            <a:pPr algn="l">
              <a:buSzPts val="3600"/>
            </a:pPr>
            <a:r>
              <a:rPr lang="en-US" sz="3467" b="1" u="sng" dirty="0">
                <a:solidFill>
                  <a:schemeClr val="tx1"/>
                </a:solidFill>
              </a:rPr>
              <a:t>Kinetic Energy</a:t>
            </a:r>
            <a:r>
              <a:rPr lang="en-US" sz="3467" dirty="0">
                <a:solidFill>
                  <a:schemeClr val="tx1"/>
                </a:solidFill>
              </a:rPr>
              <a:t>: energy of </a:t>
            </a:r>
            <a:r>
              <a:rPr lang="en-US" sz="3467" b="1" u="sng" dirty="0">
                <a:solidFill>
                  <a:srgbClr val="FF0000"/>
                </a:solidFill>
              </a:rPr>
              <a:t>mass</a:t>
            </a:r>
            <a:r>
              <a:rPr lang="en-US" sz="3467" dirty="0">
                <a:solidFill>
                  <a:schemeClr val="tx1"/>
                </a:solidFill>
              </a:rPr>
              <a:t> in motion</a:t>
            </a:r>
            <a:endParaRPr lang="en-US" sz="3467"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1005845" y="390833"/>
            <a:ext cx="7201775" cy="4519113"/>
          </a:xfrm>
          <a:prstGeom prst="rect">
            <a:avLst/>
          </a:prstGeom>
          <a:noFill/>
        </p:spPr>
      </p:pic>
      <p:sp>
        <p:nvSpPr>
          <p:cNvPr id="2" name="Google Shape;264;g27e576c1a67_0_364" descr="Questions">
            <a:extLst>
              <a:ext uri="{FF2B5EF4-FFF2-40B4-BE49-F238E27FC236}">
                <a16:creationId xmlns:a16="http://schemas.microsoft.com/office/drawing/2014/main" id="{B24AD37A-33EE-0E7F-9E74-21F89658D97B}"/>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1692664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457200" y="767665"/>
            <a:ext cx="8229600" cy="1143000"/>
          </a:xfrm>
          <a:prstGeom prst="rect">
            <a:avLst/>
          </a:prstGeom>
          <a:noFill/>
          <a:ln>
            <a:noFill/>
          </a:ln>
        </p:spPr>
        <p:txBody>
          <a:bodyPr spcFirstLastPara="1" wrap="square" lIns="91425" tIns="45700" rIns="91425" bIns="45700" anchor="ctr" anchorCtr="0">
            <a:normAutofit fontScale="90000"/>
          </a:bodyPr>
          <a:lstStyle/>
          <a:p>
            <a:pPr>
              <a:buSzPts val="4400"/>
            </a:pPr>
            <a:r>
              <a:rPr lang="en-US" sz="4800" b="1" u="sng" dirty="0"/>
              <a:t>True or False: </a:t>
            </a:r>
            <a:r>
              <a:rPr lang="en-US" sz="4800" dirty="0"/>
              <a:t>Potential energy is stored energy</a:t>
            </a:r>
            <a:endParaRPr sz="48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457200" y="2196167"/>
            <a:ext cx="8229600" cy="4525963"/>
          </a:xfrm>
          <a:prstGeom prst="rect">
            <a:avLst/>
          </a:prstGeom>
          <a:noFill/>
          <a:ln w="9525" cap="flat" cmpd="sng">
            <a:solidFill>
              <a:schemeClr val="lt1"/>
            </a:solidFill>
            <a:prstDash val="solid"/>
            <a:round/>
            <a:headEnd type="none" w="sm" len="sm"/>
            <a:tailEnd type="none" w="sm" len="sm"/>
          </a:ln>
        </p:spPr>
      </p:pic>
      <p:sp>
        <p:nvSpPr>
          <p:cNvPr id="2" name="Google Shape;264;g27e576c1a67_0_364" descr="Questions">
            <a:extLst>
              <a:ext uri="{FF2B5EF4-FFF2-40B4-BE49-F238E27FC236}">
                <a16:creationId xmlns:a16="http://schemas.microsoft.com/office/drawing/2014/main" id="{84658F6B-B697-6BBD-1315-9615B8320E4F}"/>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457200" y="767665"/>
            <a:ext cx="8229600" cy="1143000"/>
          </a:xfrm>
          <a:prstGeom prst="rect">
            <a:avLst/>
          </a:prstGeom>
          <a:noFill/>
          <a:ln>
            <a:noFill/>
          </a:ln>
        </p:spPr>
        <p:txBody>
          <a:bodyPr spcFirstLastPara="1" wrap="square" lIns="91425" tIns="45700" rIns="91425" bIns="45700" anchor="ctr" anchorCtr="0">
            <a:normAutofit fontScale="90000"/>
          </a:bodyPr>
          <a:lstStyle/>
          <a:p>
            <a:pPr>
              <a:buSzPts val="4400"/>
            </a:pPr>
            <a:r>
              <a:rPr lang="en-US" sz="4800" b="1" u="sng" dirty="0">
                <a:solidFill>
                  <a:srgbClr val="FF0000"/>
                </a:solidFill>
              </a:rPr>
              <a:t>True</a:t>
            </a:r>
            <a:r>
              <a:rPr lang="en-US" sz="4800" b="1" u="sng" dirty="0"/>
              <a:t> or False: </a:t>
            </a:r>
            <a:r>
              <a:rPr lang="en-US" sz="4800" dirty="0"/>
              <a:t>Potential energy is stored energy</a:t>
            </a:r>
            <a:endParaRPr sz="48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457200" y="2196167"/>
            <a:ext cx="8229600" cy="4525963"/>
          </a:xfrm>
          <a:prstGeom prst="rect">
            <a:avLst/>
          </a:prstGeom>
          <a:noFill/>
          <a:ln w="9525" cap="flat" cmpd="sng">
            <a:solidFill>
              <a:schemeClr val="lt1"/>
            </a:solidFill>
            <a:prstDash val="solid"/>
            <a:round/>
            <a:headEnd type="none" w="sm" len="sm"/>
            <a:tailEnd type="none" w="sm" len="sm"/>
          </a:ln>
        </p:spPr>
      </p:pic>
      <p:sp>
        <p:nvSpPr>
          <p:cNvPr id="2" name="Google Shape;264;g27e576c1a67_0_364" descr="Questions">
            <a:extLst>
              <a:ext uri="{FF2B5EF4-FFF2-40B4-BE49-F238E27FC236}">
                <a16:creationId xmlns:a16="http://schemas.microsoft.com/office/drawing/2014/main" id="{84658F6B-B697-6BBD-1315-9615B8320E4F}"/>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753626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3"/>
          <p:cNvSpPr txBox="1"/>
          <p:nvPr/>
        </p:nvSpPr>
        <p:spPr>
          <a:xfrm>
            <a:off x="1733102" y="1018290"/>
            <a:ext cx="56778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p:txBody>
      </p:sp>
      <p:sp>
        <p:nvSpPr>
          <p:cNvPr id="319" name="Google Shape;319;p2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0" name="Google Shape;320;p2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
        <p:nvSpPr>
          <p:cNvPr id="321" name="Google Shape;321;p23"/>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22" name="Google Shape;322;p23"/>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9" name="Google Shape;329;p24"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sp>
        <p:nvSpPr>
          <p:cNvPr id="330" name="Google Shape;330;p24"/>
          <p:cNvSpPr/>
          <p:nvPr/>
        </p:nvSpPr>
        <p:spPr>
          <a:xfrm>
            <a:off x="849542" y="932466"/>
            <a:ext cx="7700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dirty="0">
                <a:solidFill>
                  <a:schemeClr val="dk1"/>
                </a:solidFill>
                <a:latin typeface="Calibri"/>
                <a:ea typeface="Calibri"/>
                <a:cs typeface="Calibri"/>
                <a:sym typeface="Calibri"/>
              </a:rPr>
              <a:t>Thermal Energy:</a:t>
            </a:r>
            <a:r>
              <a:rPr lang="en-US" sz="4000" b="1" i="0" u="none" strike="noStrike" cap="none" dirty="0">
                <a:solidFill>
                  <a:schemeClr val="dk1"/>
                </a:solidFill>
                <a:latin typeface="Calibri"/>
                <a:ea typeface="Calibri"/>
                <a:cs typeface="Calibri"/>
                <a:sym typeface="Calibri"/>
              </a:rPr>
              <a:t> </a:t>
            </a:r>
            <a:r>
              <a:rPr lang="en-US" sz="4000" dirty="0">
                <a:solidFill>
                  <a:schemeClr val="dk1"/>
                </a:solidFill>
                <a:latin typeface="Calibri"/>
                <a:ea typeface="Calibri"/>
                <a:cs typeface="Calibri"/>
                <a:sym typeface="Calibri"/>
              </a:rPr>
              <a:t>e</a:t>
            </a:r>
            <a:r>
              <a:rPr lang="en-US" sz="4000" b="0" i="0" u="none" strike="noStrike" cap="none" dirty="0">
                <a:solidFill>
                  <a:schemeClr val="dk1"/>
                </a:solidFill>
                <a:latin typeface="Calibri"/>
                <a:ea typeface="Calibri"/>
                <a:cs typeface="Calibri"/>
                <a:sym typeface="Calibri"/>
              </a:rPr>
              <a:t>nergy from heat</a:t>
            </a:r>
            <a:endParaRPr sz="4000" b="1" i="0" u="none" strike="noStrike" cap="none" dirty="0">
              <a:solidFill>
                <a:srgbClr val="FF0000"/>
              </a:solidFill>
              <a:latin typeface="Calibri"/>
              <a:ea typeface="Calibri"/>
              <a:cs typeface="Calibri"/>
              <a:sym typeface="Calibri"/>
            </a:endParaRPr>
          </a:p>
        </p:txBody>
      </p:sp>
      <p:pic>
        <p:nvPicPr>
          <p:cNvPr id="331" name="Google Shape;331;p24" descr="dreamstime_s_5336969.jpg"/>
          <p:cNvPicPr preferRelativeResize="0"/>
          <p:nvPr/>
        </p:nvPicPr>
        <p:blipFill rotWithShape="1">
          <a:blip r:embed="rId5">
            <a:alphaModFix/>
          </a:blip>
          <a:srcRect/>
          <a:stretch/>
        </p:blipFill>
        <p:spPr>
          <a:xfrm>
            <a:off x="1135737" y="2474760"/>
            <a:ext cx="6872526" cy="438324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6"/>
          <p:cNvSpPr/>
          <p:nvPr/>
        </p:nvSpPr>
        <p:spPr>
          <a:xfrm>
            <a:off x="1566898" y="449550"/>
            <a:ext cx="6010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thermal energy?</a:t>
            </a:r>
            <a:endParaRPr sz="4000" b="0" i="0" u="none" strike="noStrike" cap="none">
              <a:solidFill>
                <a:srgbClr val="FF0000"/>
              </a:solidFill>
              <a:latin typeface="Calibri"/>
              <a:ea typeface="Calibri"/>
              <a:cs typeface="Calibri"/>
              <a:sym typeface="Calibri"/>
            </a:endParaRPr>
          </a:p>
        </p:txBody>
      </p:sp>
      <p:pic>
        <p:nvPicPr>
          <p:cNvPr id="343" name="Google Shape;343;p26" descr="dreamstime_s_5336969.jpg"/>
          <p:cNvPicPr preferRelativeResize="0"/>
          <p:nvPr/>
        </p:nvPicPr>
        <p:blipFill rotWithShape="1">
          <a:blip r:embed="rId3">
            <a:alphaModFix/>
          </a:blip>
          <a:srcRect/>
          <a:stretch/>
        </p:blipFill>
        <p:spPr>
          <a:xfrm>
            <a:off x="2070730" y="1901844"/>
            <a:ext cx="5259421" cy="3523812"/>
          </a:xfrm>
          <a:prstGeom prst="rect">
            <a:avLst/>
          </a:prstGeom>
          <a:noFill/>
          <a:ln>
            <a:noFill/>
          </a:ln>
        </p:spPr>
      </p:pic>
      <p:sp>
        <p:nvSpPr>
          <p:cNvPr id="344" name="Google Shape;344;p2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7"/>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50" name="Google Shape;350;p27"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2234397" y="87087"/>
            <a:ext cx="4675200" cy="954067"/>
          </a:xfrm>
          <a:prstGeom prst="rect">
            <a:avLst/>
          </a:prstGeom>
          <a:noFill/>
          <a:ln>
            <a:noFill/>
          </a:ln>
        </p:spPr>
        <p:txBody>
          <a:bodyPr spcFirstLastPara="1" wrap="square" lIns="91425" tIns="45700" rIns="91425" bIns="45700" anchor="t" anchorCtr="0">
            <a:spAutoFit/>
          </a:bodyPr>
          <a:lstStyle/>
          <a:p>
            <a:pPr>
              <a:buSzPts val="5600"/>
            </a:pPr>
            <a:r>
              <a:rPr lang="en-US" sz="5600">
                <a:solidFill>
                  <a:srgbClr val="FFC000"/>
                </a:solidFill>
                <a:latin typeface="Calibri"/>
                <a:ea typeface="Calibri"/>
                <a:cs typeface="Calibri"/>
                <a:sym typeface="Calibri"/>
              </a:rPr>
              <a:t>Demonstration</a:t>
            </a:r>
            <a:endParaRPr/>
          </a:p>
        </p:txBody>
      </p:sp>
      <p:sp>
        <p:nvSpPr>
          <p:cNvPr id="839" name="Google Shape;839;g28d0a459bb7_0_12" descr="Classroom"/>
          <p:cNvSpPr/>
          <p:nvPr/>
        </p:nvSpPr>
        <p:spPr>
          <a:xfrm>
            <a:off x="124755" y="87074"/>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SzPts val="1400"/>
            </a:pPr>
            <a:endParaRPr/>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245254" y="1827538"/>
            <a:ext cx="8653485" cy="4351339"/>
          </a:xfrm>
          <a:prstGeom prst="rect">
            <a:avLst/>
          </a:prstGeom>
        </p:spPr>
        <p:txBody>
          <a:bodyPr spcFirstLastPara="1" vert="horz" lIns="91440" tIns="45720" rIns="91440" bIns="45720" rtlCol="0" anchorCtr="0">
            <a:noAutofit/>
          </a:bodyPr>
          <a:lstStyle/>
          <a:p>
            <a:pPr algn="ctr">
              <a:lnSpc>
                <a:spcPct val="90000"/>
              </a:lnSpc>
              <a:spcAft>
                <a:spcPts val="600"/>
              </a:spcAft>
              <a:buSzPts val="2400"/>
            </a:pPr>
            <a:r>
              <a:rPr lang="en-US" sz="2200" b="1" kern="1200" dirty="0">
                <a:solidFill>
                  <a:schemeClr val="tx1"/>
                </a:solidFill>
                <a:latin typeface="Calibri" panose="020F0502020204030204" pitchFamily="34" charset="0"/>
                <a:ea typeface="+mn-ea"/>
                <a:cs typeface="Calibri" panose="020F0502020204030204" pitchFamily="34" charset="0"/>
                <a:sym typeface="Calibri"/>
              </a:rPr>
              <a:t>TEACHER DIRECTIONS:</a:t>
            </a:r>
          </a:p>
          <a:p>
            <a:pPr>
              <a:buSzPts val="16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Before viewing:</a:t>
            </a:r>
            <a:r>
              <a:rPr lang="en-US" sz="2200" b="1" kern="1200" dirty="0">
                <a:solidFill>
                  <a:schemeClr val="tx1"/>
                </a:solidFill>
                <a:latin typeface="Calibri" panose="020F0502020204030204" pitchFamily="34" charset="0"/>
                <a:ea typeface="+mn-ea"/>
                <a:cs typeface="Calibri" panose="020F0502020204030204" pitchFamily="34" charset="0"/>
                <a:sym typeface="Calibri"/>
              </a:rPr>
              <a:t> </a:t>
            </a:r>
            <a:r>
              <a:rPr lang="en-US" sz="2200" kern="1200" dirty="0">
                <a:solidFill>
                  <a:schemeClr val="dk1"/>
                </a:solidFill>
                <a:latin typeface="Calibri"/>
                <a:ea typeface="+mn-ea"/>
                <a:cs typeface="Calibri"/>
                <a:sym typeface="Calibri"/>
              </a:rPr>
              <a:t>A</a:t>
            </a:r>
            <a:r>
              <a:rPr lang="en-US" sz="2200" dirty="0">
                <a:solidFill>
                  <a:schemeClr val="dk1"/>
                </a:solidFill>
                <a:latin typeface="Calibri"/>
                <a:ea typeface="Calibri"/>
                <a:cs typeface="Calibri"/>
                <a:sym typeface="Calibri"/>
              </a:rPr>
              <a:t>sk students to recall  what they already know about thermal energy. </a:t>
            </a:r>
            <a:endParaRPr lang="en-US" sz="2200" dirty="0"/>
          </a:p>
          <a:p>
            <a:pPr>
              <a:lnSpc>
                <a:spcPct val="90000"/>
              </a:lnSpc>
              <a:spcAft>
                <a:spcPts val="600"/>
              </a:spcAft>
              <a:buSzPts val="2000"/>
            </a:pPr>
            <a:endParaRPr lang="en-US" sz="2200" kern="1200" dirty="0">
              <a:solidFill>
                <a:schemeClr val="tx1"/>
              </a:solidFill>
              <a:latin typeface="Calibri" panose="020F0502020204030204" pitchFamily="34" charset="0"/>
              <a:ea typeface="+mn-ea"/>
              <a:cs typeface="Calibri" panose="020F0502020204030204" pitchFamily="34" charset="0"/>
              <a:sym typeface="Calibri"/>
            </a:endParaRPr>
          </a:p>
          <a:p>
            <a:pPr>
              <a:buSzPts val="16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During</a:t>
            </a:r>
            <a:r>
              <a:rPr lang="en-US" sz="2200" kern="1200" dirty="0">
                <a:solidFill>
                  <a:schemeClr val="tx1"/>
                </a:solidFill>
                <a:latin typeface="Calibri" panose="020F0502020204030204" pitchFamily="34" charset="0"/>
                <a:ea typeface="+mn-ea"/>
                <a:cs typeface="Calibri" panose="020F0502020204030204" pitchFamily="34" charset="0"/>
                <a:sym typeface="Calibri"/>
              </a:rPr>
              <a:t>: </a:t>
            </a:r>
            <a:r>
              <a:rPr lang="en-US" sz="2200" kern="1200" dirty="0">
                <a:solidFill>
                  <a:schemeClr val="dk1"/>
                </a:solidFill>
                <a:latin typeface="Calibri"/>
                <a:ea typeface="+mn-ea"/>
                <a:cs typeface="Calibri"/>
                <a:sym typeface="Calibri"/>
              </a:rPr>
              <a:t>Engage the class in a discussion about the experiment. Ask questions such as: How did the temperatures change in the hot and cold water containers? Which metal rod conducted heat more effectively? How did the insulating material affect the heat transfer?</a:t>
            </a:r>
          </a:p>
          <a:p>
            <a:pPr>
              <a:buSzPts val="1600"/>
            </a:pPr>
            <a:endParaRPr lang="en-US" sz="2200" kern="1200" dirty="0">
              <a:solidFill>
                <a:schemeClr val="tx1"/>
              </a:solidFill>
              <a:latin typeface="Calibri" panose="020F0502020204030204" pitchFamily="34" charset="0"/>
              <a:ea typeface="+mn-ea"/>
              <a:cs typeface="Calibri" panose="020F0502020204030204" pitchFamily="34" charset="0"/>
              <a:sym typeface="Calibri"/>
            </a:endParaRPr>
          </a:p>
          <a:p>
            <a:pPr>
              <a:lnSpc>
                <a:spcPct val="90000"/>
              </a:lnSpc>
              <a:spcAft>
                <a:spcPts val="600"/>
              </a:spcAft>
              <a:buSzPts val="20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After</a:t>
            </a:r>
            <a:r>
              <a:rPr lang="en-US" sz="2200" kern="1200"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the term thermal energy.</a:t>
            </a:r>
          </a:p>
        </p:txBody>
      </p:sp>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28" descr="Climate Science Investigations South Florida - Energy: The Driver of Climate"/>
          <p:cNvPicPr preferRelativeResize="0"/>
          <p:nvPr/>
        </p:nvPicPr>
        <p:blipFill rotWithShape="1">
          <a:blip r:embed="rId3">
            <a:alphaModFix/>
          </a:blip>
          <a:srcRect t="21286" b="6142"/>
          <a:stretch/>
        </p:blipFill>
        <p:spPr>
          <a:xfrm>
            <a:off x="464457" y="3358024"/>
            <a:ext cx="8505372" cy="2481943"/>
          </a:xfrm>
          <a:prstGeom prst="rect">
            <a:avLst/>
          </a:prstGeom>
          <a:noFill/>
          <a:ln>
            <a:noFill/>
          </a:ln>
        </p:spPr>
      </p:pic>
      <p:cxnSp>
        <p:nvCxnSpPr>
          <p:cNvPr id="357" name="Google Shape;357;p28"/>
          <p:cNvCxnSpPr/>
          <p:nvPr/>
        </p:nvCxnSpPr>
        <p:spPr>
          <a:xfrm rot="10800000" flipH="1">
            <a:off x="1059543" y="5811414"/>
            <a:ext cx="6502400" cy="28553"/>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358" name="Google Shape;358;p28"/>
          <p:cNvCxnSpPr/>
          <p:nvPr/>
        </p:nvCxnSpPr>
        <p:spPr>
          <a:xfrm rot="10800000">
            <a:off x="943429" y="6736413"/>
            <a:ext cx="6618514" cy="15007"/>
          </a:xfrm>
          <a:prstGeom prst="straightConnector1">
            <a:avLst/>
          </a:prstGeom>
          <a:noFill/>
          <a:ln w="76200" cap="flat" cmpd="sng">
            <a:solidFill>
              <a:srgbClr val="00B0F0"/>
            </a:solidFill>
            <a:prstDash val="solid"/>
            <a:round/>
            <a:headEnd type="none" w="sm" len="sm"/>
            <a:tailEnd type="triangle" w="med" len="med"/>
          </a:ln>
          <a:effectLst>
            <a:outerShdw blurRad="40000" dist="20000" dir="5400000" rotWithShape="0">
              <a:srgbClr val="000000">
                <a:alpha val="37254"/>
              </a:srgbClr>
            </a:outerShdw>
          </a:effectLst>
        </p:spPr>
      </p:cxnSp>
      <p:sp>
        <p:nvSpPr>
          <p:cNvPr id="359" name="Google Shape;359;p28"/>
          <p:cNvSpPr txBox="1"/>
          <p:nvPr/>
        </p:nvSpPr>
        <p:spPr>
          <a:xfrm>
            <a:off x="2483907" y="5965024"/>
            <a:ext cx="497580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p:txBody>
      </p:sp>
      <p:sp>
        <p:nvSpPr>
          <p:cNvPr id="361" name="Google Shape;361;p2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8A565CAA-C273-29A4-1612-599007D18C10}"/>
              </a:ext>
            </a:extLst>
          </p:cNvPr>
          <p:cNvSpPr txBox="1"/>
          <p:nvPr/>
        </p:nvSpPr>
        <p:spPr>
          <a:xfrm>
            <a:off x="155448" y="849542"/>
            <a:ext cx="8833104" cy="2308324"/>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200"/>
              <a:buFont typeface="Calibri"/>
              <a:buNone/>
            </a:pPr>
            <a:r>
              <a:rPr lang="en-US" sz="2400" dirty="0">
                <a:latin typeface="Calibri" panose="020F0502020204030204" pitchFamily="34" charset="0"/>
                <a:cs typeface="Calibri" panose="020F0502020204030204" pitchFamily="34" charset="0"/>
              </a:rPr>
              <a:t>Thermal energy can be used to change the state of water. Remember water can exist as a solid, liquid, and gas. When thermal energy is added to ice, it changes state to water. When thermal energy is added to liquid water it turns into a gas. The opposite can happen too. When thermal energy is taken away from liquid water it turns into solid water (ice).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9"/>
          <p:cNvSpPr/>
          <p:nvPr/>
        </p:nvSpPr>
        <p:spPr>
          <a:xfrm>
            <a:off x="8749445" y="304447"/>
            <a:ext cx="1228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368" name="Google Shape;368;p29" descr="Earth | NASA"/>
          <p:cNvPicPr preferRelativeResize="0"/>
          <p:nvPr/>
        </p:nvPicPr>
        <p:blipFill rotWithShape="1">
          <a:blip r:embed="rId3">
            <a:alphaModFix/>
          </a:blip>
          <a:srcRect/>
          <a:stretch/>
        </p:blipFill>
        <p:spPr>
          <a:xfrm>
            <a:off x="18001" y="2477587"/>
            <a:ext cx="4960257" cy="4245429"/>
          </a:xfrm>
          <a:prstGeom prst="rect">
            <a:avLst/>
          </a:prstGeom>
          <a:noFill/>
          <a:ln>
            <a:noFill/>
          </a:ln>
        </p:spPr>
      </p:pic>
      <p:pic>
        <p:nvPicPr>
          <p:cNvPr id="369" name="Google Shape;369;p29"/>
          <p:cNvPicPr preferRelativeResize="0"/>
          <p:nvPr/>
        </p:nvPicPr>
        <p:blipFill rotWithShape="1">
          <a:blip r:embed="rId4">
            <a:alphaModFix/>
          </a:blip>
          <a:srcRect/>
          <a:stretch/>
        </p:blipFill>
        <p:spPr>
          <a:xfrm>
            <a:off x="4690783" y="1841109"/>
            <a:ext cx="3545114" cy="3545114"/>
          </a:xfrm>
          <a:prstGeom prst="rect">
            <a:avLst/>
          </a:prstGeom>
          <a:noFill/>
          <a:ln>
            <a:noFill/>
          </a:ln>
        </p:spPr>
      </p:pic>
      <p:sp>
        <p:nvSpPr>
          <p:cNvPr id="370" name="Google Shape;370;p2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71" name="Google Shape;371;p29"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73BE69A-4E37-8067-5EED-4B010C379037}"/>
              </a:ext>
            </a:extLst>
          </p:cNvPr>
          <p:cNvSpPr txBox="1"/>
          <p:nvPr/>
        </p:nvSpPr>
        <p:spPr>
          <a:xfrm>
            <a:off x="941921" y="424771"/>
            <a:ext cx="7022592" cy="1077218"/>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3200" b="0" i="0" u="none" strike="noStrike" dirty="0">
                <a:solidFill>
                  <a:schemeClr val="dk1"/>
                </a:solidFill>
                <a:latin typeface="Calibri"/>
                <a:ea typeface="Calibri"/>
                <a:cs typeface="Calibri"/>
                <a:sym typeface="Calibri"/>
              </a:rPr>
              <a:t>Thermal energy from the sun is responsible for many processes on earth.</a:t>
            </a:r>
            <a:endParaRPr lang="en-US" sz="3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30" descr="Water Cycle"/>
          <p:cNvPicPr preferRelativeResize="0"/>
          <p:nvPr/>
        </p:nvPicPr>
        <p:blipFill rotWithShape="1">
          <a:blip r:embed="rId3">
            <a:alphaModFix/>
          </a:blip>
          <a:srcRect/>
          <a:stretch/>
        </p:blipFill>
        <p:spPr>
          <a:xfrm>
            <a:off x="522514" y="2454419"/>
            <a:ext cx="8098972" cy="4536621"/>
          </a:xfrm>
          <a:prstGeom prst="rect">
            <a:avLst/>
          </a:prstGeom>
          <a:noFill/>
          <a:ln>
            <a:noFill/>
          </a:ln>
        </p:spPr>
      </p:pic>
      <p:sp>
        <p:nvSpPr>
          <p:cNvPr id="378" name="Google Shape;378;p3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1D16145F-5885-3D32-1762-987AF8750F16}"/>
              </a:ext>
            </a:extLst>
          </p:cNvPr>
          <p:cNvSpPr txBox="1"/>
          <p:nvPr/>
        </p:nvSpPr>
        <p:spPr>
          <a:xfrm>
            <a:off x="522514" y="200465"/>
            <a:ext cx="8098972" cy="2308324"/>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Remember the water cycle? The three states of water can be found in the water cycle. In evaporation, the sun (thermal energy) heats up the water so it turns into a gas, then condensation is where the gas turns into a liquid, and sometimes precipitation will occur which will either be a liquid (rain) or a solid ice.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31" descr="Water Cycle"/>
          <p:cNvPicPr preferRelativeResize="0"/>
          <p:nvPr/>
        </p:nvPicPr>
        <p:blipFill rotWithShape="1">
          <a:blip r:embed="rId3">
            <a:alphaModFix/>
          </a:blip>
          <a:srcRect/>
          <a:stretch/>
        </p:blipFill>
        <p:spPr>
          <a:xfrm>
            <a:off x="522514" y="2321379"/>
            <a:ext cx="8098972" cy="4536621"/>
          </a:xfrm>
          <a:prstGeom prst="rect">
            <a:avLst/>
          </a:prstGeom>
          <a:noFill/>
          <a:ln>
            <a:noFill/>
          </a:ln>
        </p:spPr>
      </p:pic>
      <p:sp>
        <p:nvSpPr>
          <p:cNvPr id="385" name="Google Shape;385;p3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2D9BDBE4-F5B1-2971-B591-D46CC592ACC2}"/>
              </a:ext>
            </a:extLst>
          </p:cNvPr>
          <p:cNvSpPr txBox="1"/>
          <p:nvPr/>
        </p:nvSpPr>
        <p:spPr>
          <a:xfrm>
            <a:off x="1261872" y="259276"/>
            <a:ext cx="6620256" cy="2062103"/>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3200" dirty="0">
                <a:latin typeface="Calibri" panose="020F0502020204030204" pitchFamily="34" charset="0"/>
                <a:cs typeface="Calibri" panose="020F0502020204030204" pitchFamily="34" charset="0"/>
              </a:rPr>
              <a:t>Thermal energy is important to the water cycle, because it causes water to change state which keeps the water cycle going.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2" descr="Water Cycle"/>
          <p:cNvPicPr preferRelativeResize="0"/>
          <p:nvPr/>
        </p:nvPicPr>
        <p:blipFill rotWithShape="1">
          <a:blip r:embed="rId3">
            <a:alphaModFix/>
          </a:blip>
          <a:srcRect/>
          <a:stretch/>
        </p:blipFill>
        <p:spPr>
          <a:xfrm>
            <a:off x="522514" y="2299606"/>
            <a:ext cx="8098972" cy="4536621"/>
          </a:xfrm>
          <a:prstGeom prst="rect">
            <a:avLst/>
          </a:prstGeom>
          <a:noFill/>
          <a:ln>
            <a:noFill/>
          </a:ln>
        </p:spPr>
      </p:pic>
      <p:sp>
        <p:nvSpPr>
          <p:cNvPr id="393" name="Google Shape;393;p3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32"/>
          <p:cNvSpPr/>
          <p:nvPr/>
        </p:nvSpPr>
        <p:spPr>
          <a:xfrm>
            <a:off x="7199086" y="4343400"/>
            <a:ext cx="1422400" cy="44631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6" name="Google Shape;396;p32"/>
          <p:cNvSpPr/>
          <p:nvPr/>
        </p:nvSpPr>
        <p:spPr>
          <a:xfrm>
            <a:off x="522514" y="2128163"/>
            <a:ext cx="1422400" cy="103868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EDAA49A7-2477-A509-FE5E-8C5D15311B52}"/>
              </a:ext>
            </a:extLst>
          </p:cNvPr>
          <p:cNvSpPr txBox="1"/>
          <p:nvPr/>
        </p:nvSpPr>
        <p:spPr>
          <a:xfrm>
            <a:off x="612648" y="81650"/>
            <a:ext cx="7918704" cy="2246769"/>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800" dirty="0">
                <a:latin typeface="Calibri" panose="020F0502020204030204" pitchFamily="34" charset="0"/>
                <a:cs typeface="Calibri" panose="020F0502020204030204" pitchFamily="34" charset="0"/>
              </a:rPr>
              <a:t>For a liquid to turn into a gas, kinetic energy is required. The sun (thermal energy) heats up the water, which speeds up the molecules. So, thermal energy increases kinetic energy to allow evaporation to occur.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33" descr="ocean1.jpg"/>
          <p:cNvPicPr preferRelativeResize="0">
            <a:picLocks noGrp="1"/>
          </p:cNvPicPr>
          <p:nvPr>
            <p:ph type="body" idx="1"/>
          </p:nvPr>
        </p:nvPicPr>
        <p:blipFill rotWithShape="1">
          <a:blip r:embed="rId3">
            <a:alphaModFix/>
          </a:blip>
          <a:srcRect/>
          <a:stretch/>
        </p:blipFill>
        <p:spPr>
          <a:xfrm>
            <a:off x="1287682" y="3125994"/>
            <a:ext cx="6521294" cy="3732006"/>
          </a:xfrm>
          <a:prstGeom prst="rect">
            <a:avLst/>
          </a:prstGeom>
          <a:noFill/>
          <a:ln>
            <a:noFill/>
          </a:ln>
        </p:spPr>
      </p:pic>
      <p:cxnSp>
        <p:nvCxnSpPr>
          <p:cNvPr id="402" name="Google Shape;402;p33"/>
          <p:cNvCxnSpPr>
            <a:cxnSpLocks/>
          </p:cNvCxnSpPr>
          <p:nvPr/>
        </p:nvCxnSpPr>
        <p:spPr>
          <a:xfrm rot="10800000" flipV="1">
            <a:off x="2230679" y="4479374"/>
            <a:ext cx="17832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03" name="Google Shape;403;p33"/>
          <p:cNvCxnSpPr>
            <a:cxnSpLocks/>
          </p:cNvCxnSpPr>
          <p:nvPr/>
        </p:nvCxnSpPr>
        <p:spPr>
          <a:xfrm rot="5400000">
            <a:off x="2679999" y="4857505"/>
            <a:ext cx="1602000" cy="13284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04" name="Google Shape;404;p33"/>
          <p:cNvCxnSpPr>
            <a:cxnSpLocks/>
          </p:cNvCxnSpPr>
          <p:nvPr/>
        </p:nvCxnSpPr>
        <p:spPr>
          <a:xfrm rot="5400000">
            <a:off x="3694111" y="5478642"/>
            <a:ext cx="1809000" cy="4737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05" name="Google Shape;405;p33"/>
          <p:cNvCxnSpPr>
            <a:cxnSpLocks/>
          </p:cNvCxnSpPr>
          <p:nvPr/>
        </p:nvCxnSpPr>
        <p:spPr>
          <a:xfrm>
            <a:off x="5011448" y="4883892"/>
            <a:ext cx="18069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sp>
        <p:nvSpPr>
          <p:cNvPr id="406" name="Google Shape;406;p3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3BFF1FC-1171-32C7-198E-D9F8F601DCD0}"/>
              </a:ext>
            </a:extLst>
          </p:cNvPr>
          <p:cNvSpPr txBox="1"/>
          <p:nvPr/>
        </p:nvSpPr>
        <p:spPr>
          <a:xfrm>
            <a:off x="758563" y="598340"/>
            <a:ext cx="7626873" cy="2246769"/>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800" dirty="0">
                <a:latin typeface="Calibri" panose="020F0502020204030204" pitchFamily="34" charset="0"/>
                <a:cs typeface="Calibri" panose="020F0502020204030204" pitchFamily="34" charset="0"/>
              </a:rPr>
              <a:t>As thermal energy hits the ocean water, the water absorbs the energy. The temperature of the water does not change much, but if the water did not absorb so much of the thermal energy, everything around it would be extremely hot.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3" name="Google Shape;413;p34"/>
          <p:cNvPicPr preferRelativeResize="0"/>
          <p:nvPr/>
        </p:nvPicPr>
        <p:blipFill rotWithShape="1">
          <a:blip r:embed="rId3">
            <a:alphaModFix/>
          </a:blip>
          <a:srcRect/>
          <a:stretch/>
        </p:blipFill>
        <p:spPr>
          <a:xfrm>
            <a:off x="457200" y="1390042"/>
            <a:ext cx="8229600" cy="5489123"/>
          </a:xfrm>
          <a:prstGeom prst="rect">
            <a:avLst/>
          </a:prstGeom>
          <a:noFill/>
          <a:ln>
            <a:noFill/>
          </a:ln>
        </p:spPr>
      </p:pic>
      <p:sp>
        <p:nvSpPr>
          <p:cNvPr id="414" name="Google Shape;414;p34"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2D50F2B5-75EA-B5AF-B41B-0F0FA0A9BA16}"/>
              </a:ext>
            </a:extLst>
          </p:cNvPr>
          <p:cNvSpPr txBox="1"/>
          <p:nvPr/>
        </p:nvSpPr>
        <p:spPr>
          <a:xfrm>
            <a:off x="1567771" y="372488"/>
            <a:ext cx="6008458" cy="954107"/>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800" dirty="0">
                <a:latin typeface="Calibri" panose="020F0502020204030204" pitchFamily="34" charset="0"/>
                <a:cs typeface="Calibri" panose="020F0502020204030204" pitchFamily="34" charset="0"/>
              </a:rPr>
              <a:t>During summer, large bodies of water absorb thermal energy.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20" name="Google Shape;420;p35" descr="winter.jpg"/>
          <p:cNvPicPr preferRelativeResize="0">
            <a:picLocks noGrp="1"/>
          </p:cNvPicPr>
          <p:nvPr>
            <p:ph type="body" idx="1"/>
          </p:nvPr>
        </p:nvPicPr>
        <p:blipFill rotWithShape="1">
          <a:blip r:embed="rId3">
            <a:alphaModFix/>
          </a:blip>
          <a:srcRect l="-1481" r="-1479"/>
          <a:stretch/>
        </p:blipFill>
        <p:spPr>
          <a:xfrm>
            <a:off x="228600" y="2080500"/>
            <a:ext cx="8686800" cy="4777500"/>
          </a:xfrm>
          <a:prstGeom prst="rect">
            <a:avLst/>
          </a:prstGeom>
          <a:noFill/>
          <a:ln w="9525" cap="flat" cmpd="sng">
            <a:solidFill>
              <a:schemeClr val="lt1"/>
            </a:solidFill>
            <a:prstDash val="solid"/>
            <a:round/>
            <a:headEnd type="none" w="sm" len="sm"/>
            <a:tailEnd type="none" w="sm" len="sm"/>
          </a:ln>
        </p:spPr>
      </p:pic>
      <p:sp>
        <p:nvSpPr>
          <p:cNvPr id="421" name="Google Shape;421;p3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61463FA1-FF06-14CA-08D0-672C04A33A3F}"/>
              </a:ext>
            </a:extLst>
          </p:cNvPr>
          <p:cNvSpPr txBox="1"/>
          <p:nvPr/>
        </p:nvSpPr>
        <p:spPr>
          <a:xfrm>
            <a:off x="1892808" y="437350"/>
            <a:ext cx="5358384" cy="1077218"/>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3200" dirty="0">
                <a:latin typeface="Calibri" panose="020F0502020204030204" pitchFamily="34" charset="0"/>
                <a:cs typeface="Calibri" panose="020F0502020204030204" pitchFamily="34" charset="0"/>
              </a:rPr>
              <a:t>During winter, large bodies of water release thermal energy.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7" name="Google Shape;427;p36" descr="lake.jpg"/>
          <p:cNvPicPr preferRelativeResize="0">
            <a:picLocks noGrp="1"/>
          </p:cNvPicPr>
          <p:nvPr>
            <p:ph type="body" idx="1"/>
          </p:nvPr>
        </p:nvPicPr>
        <p:blipFill rotWithShape="1">
          <a:blip r:embed="rId3">
            <a:alphaModFix/>
          </a:blip>
          <a:srcRect/>
          <a:stretch/>
        </p:blipFill>
        <p:spPr>
          <a:xfrm>
            <a:off x="344700" y="1245600"/>
            <a:ext cx="8454600" cy="5612400"/>
          </a:xfrm>
          <a:prstGeom prst="rect">
            <a:avLst/>
          </a:prstGeom>
          <a:noFill/>
          <a:ln w="9525" cap="flat" cmpd="sng">
            <a:solidFill>
              <a:schemeClr val="lt1"/>
            </a:solidFill>
            <a:prstDash val="solid"/>
            <a:round/>
            <a:headEnd type="none" w="sm" len="sm"/>
            <a:tailEnd type="none" w="sm" len="sm"/>
          </a:ln>
        </p:spPr>
      </p:pic>
      <p:sp>
        <p:nvSpPr>
          <p:cNvPr id="428" name="Google Shape;428;p3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A7819DC2-A42A-AFE3-27D0-6F704A71B70C}"/>
              </a:ext>
            </a:extLst>
          </p:cNvPr>
          <p:cNvSpPr txBox="1"/>
          <p:nvPr/>
        </p:nvSpPr>
        <p:spPr>
          <a:xfrm>
            <a:off x="1567771" y="216574"/>
            <a:ext cx="6008458" cy="830997"/>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As you get closer to a lake or ocean, the temperature becomes milder.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 descr="Rewind"/>
          <p:cNvSpPr/>
          <p:nvPr/>
        </p:nvSpPr>
        <p:spPr>
          <a:xfrm>
            <a:off x="1828800" y="914401"/>
            <a:ext cx="5486400" cy="465406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38" descr="Climate Science Investigations South Florida - Energy: The Driver of Climate"/>
          <p:cNvPicPr preferRelativeResize="0"/>
          <p:nvPr/>
        </p:nvPicPr>
        <p:blipFill rotWithShape="1">
          <a:blip r:embed="rId3">
            <a:alphaModFix/>
          </a:blip>
          <a:srcRect t="21286" b="6142"/>
          <a:stretch/>
        </p:blipFill>
        <p:spPr>
          <a:xfrm>
            <a:off x="464457" y="2699656"/>
            <a:ext cx="8505372" cy="2481943"/>
          </a:xfrm>
          <a:prstGeom prst="rect">
            <a:avLst/>
          </a:prstGeom>
          <a:noFill/>
          <a:ln>
            <a:noFill/>
          </a:ln>
        </p:spPr>
      </p:pic>
      <p:cxnSp>
        <p:nvCxnSpPr>
          <p:cNvPr id="440" name="Google Shape;440;p38"/>
          <p:cNvCxnSpPr/>
          <p:nvPr/>
        </p:nvCxnSpPr>
        <p:spPr>
          <a:xfrm rot="10800000" flipH="1">
            <a:off x="1059543" y="5153046"/>
            <a:ext cx="6502400" cy="28553"/>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441" name="Google Shape;441;p38"/>
          <p:cNvCxnSpPr/>
          <p:nvPr/>
        </p:nvCxnSpPr>
        <p:spPr>
          <a:xfrm rot="10800000">
            <a:off x="943429" y="6078045"/>
            <a:ext cx="6618514" cy="15007"/>
          </a:xfrm>
          <a:prstGeom prst="straightConnector1">
            <a:avLst/>
          </a:prstGeom>
          <a:noFill/>
          <a:ln w="76200" cap="flat" cmpd="sng">
            <a:solidFill>
              <a:srgbClr val="00B0F0"/>
            </a:solidFill>
            <a:prstDash val="solid"/>
            <a:round/>
            <a:headEnd type="none" w="sm" len="sm"/>
            <a:tailEnd type="triangle" w="med" len="med"/>
          </a:ln>
          <a:effectLst>
            <a:outerShdw blurRad="40000" dist="20000" dir="5400000" rotWithShape="0">
              <a:srgbClr val="000000">
                <a:alpha val="37254"/>
              </a:srgbClr>
            </a:outerShdw>
          </a:effectLst>
        </p:spPr>
      </p:cxnSp>
      <p:sp>
        <p:nvSpPr>
          <p:cNvPr id="442" name="Google Shape;442;p38"/>
          <p:cNvSpPr txBox="1"/>
          <p:nvPr/>
        </p:nvSpPr>
        <p:spPr>
          <a:xfrm>
            <a:off x="2483907" y="5306656"/>
            <a:ext cx="497580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p:txBody>
      </p:sp>
      <p:sp>
        <p:nvSpPr>
          <p:cNvPr id="443" name="Google Shape;443;p38"/>
          <p:cNvSpPr/>
          <p:nvPr/>
        </p:nvSpPr>
        <p:spPr>
          <a:xfrm>
            <a:off x="721804" y="479890"/>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can thermal energy be used to change the state of water? </a:t>
            </a:r>
            <a:endParaRPr sz="4000" b="0" i="0" u="none" strike="noStrike" cap="none">
              <a:solidFill>
                <a:srgbClr val="FF0000"/>
              </a:solidFill>
              <a:latin typeface="Calibri"/>
              <a:ea typeface="Calibri"/>
              <a:cs typeface="Calibri"/>
              <a:sym typeface="Calibri"/>
            </a:endParaRPr>
          </a:p>
        </p:txBody>
      </p:sp>
      <p:sp>
        <p:nvSpPr>
          <p:cNvPr id="444" name="Google Shape;444;p3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9"/>
          <p:cNvSpPr/>
          <p:nvPr/>
        </p:nvSpPr>
        <p:spPr>
          <a:xfrm>
            <a:off x="8749445" y="304447"/>
            <a:ext cx="1228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450" name="Google Shape;450;p39" descr="Earth | NASA"/>
          <p:cNvPicPr preferRelativeResize="0"/>
          <p:nvPr/>
        </p:nvPicPr>
        <p:blipFill rotWithShape="1">
          <a:blip r:embed="rId3">
            <a:alphaModFix/>
          </a:blip>
          <a:srcRect/>
          <a:stretch/>
        </p:blipFill>
        <p:spPr>
          <a:xfrm>
            <a:off x="1973088" y="2154689"/>
            <a:ext cx="4960257" cy="4245429"/>
          </a:xfrm>
          <a:prstGeom prst="rect">
            <a:avLst/>
          </a:prstGeom>
          <a:noFill/>
          <a:ln>
            <a:noFill/>
          </a:ln>
        </p:spPr>
      </p:pic>
      <p:sp>
        <p:nvSpPr>
          <p:cNvPr id="451" name="Google Shape;451;p3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452" name="Google Shape;452;p39"/>
          <p:cNvSpPr/>
          <p:nvPr/>
        </p:nvSpPr>
        <p:spPr>
          <a:xfrm>
            <a:off x="721801" y="442647"/>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responsible for many processes on earth? </a:t>
            </a:r>
            <a:endParaRPr sz="4000" b="0" i="0" u="none" strike="noStrike" cap="none">
              <a:solidFill>
                <a:srgbClr val="FF0000"/>
              </a:solidFill>
              <a:latin typeface="Calibri"/>
              <a:ea typeface="Calibri"/>
              <a:cs typeface="Calibri"/>
              <a:sym typeface="Calibri"/>
            </a:endParaRPr>
          </a:p>
        </p:txBody>
      </p:sp>
      <p:sp>
        <p:nvSpPr>
          <p:cNvPr id="453" name="Google Shape;453;p3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40" descr="Water Cycle"/>
          <p:cNvPicPr preferRelativeResize="0"/>
          <p:nvPr/>
        </p:nvPicPr>
        <p:blipFill rotWithShape="1">
          <a:blip r:embed="rId3">
            <a:alphaModFix/>
          </a:blip>
          <a:srcRect/>
          <a:stretch/>
        </p:blipFill>
        <p:spPr>
          <a:xfrm>
            <a:off x="522514" y="1613806"/>
            <a:ext cx="8098972" cy="4536621"/>
          </a:xfrm>
          <a:prstGeom prst="rect">
            <a:avLst/>
          </a:prstGeom>
          <a:noFill/>
          <a:ln>
            <a:noFill/>
          </a:ln>
        </p:spPr>
      </p:pic>
      <p:sp>
        <p:nvSpPr>
          <p:cNvPr id="459" name="Google Shape;459;p40"/>
          <p:cNvSpPr/>
          <p:nvPr/>
        </p:nvSpPr>
        <p:spPr>
          <a:xfrm>
            <a:off x="1437150" y="176925"/>
            <a:ext cx="62697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600" i="0" u="none" strike="noStrike" cap="none">
                <a:solidFill>
                  <a:schemeClr val="dk1"/>
                </a:solidFill>
                <a:latin typeface="Calibri"/>
                <a:ea typeface="Calibri"/>
                <a:cs typeface="Calibri"/>
                <a:sym typeface="Calibri"/>
              </a:rPr>
              <a:t>How does thermal energy </a:t>
            </a:r>
            <a:r>
              <a:rPr lang="en-US" sz="3600">
                <a:solidFill>
                  <a:schemeClr val="dk1"/>
                </a:solidFill>
                <a:latin typeface="Calibri"/>
                <a:ea typeface="Calibri"/>
                <a:cs typeface="Calibri"/>
                <a:sym typeface="Calibri"/>
              </a:rPr>
              <a:t>affect</a:t>
            </a:r>
            <a:r>
              <a:rPr lang="en-US" sz="3600" i="0" u="none" strike="noStrike" cap="none">
                <a:solidFill>
                  <a:schemeClr val="dk1"/>
                </a:solidFill>
                <a:latin typeface="Calibri"/>
                <a:ea typeface="Calibri"/>
                <a:cs typeface="Calibri"/>
                <a:sym typeface="Calibri"/>
              </a:rPr>
              <a:t> the water cycle?</a:t>
            </a:r>
            <a:endParaRPr sz="3600" i="0" u="none" strike="noStrike" cap="none">
              <a:solidFill>
                <a:srgbClr val="000000"/>
              </a:solidFill>
              <a:latin typeface="Calibri"/>
              <a:ea typeface="Calibri"/>
              <a:cs typeface="Calibri"/>
              <a:sym typeface="Calibri"/>
            </a:endParaRPr>
          </a:p>
        </p:txBody>
      </p:sp>
      <p:sp>
        <p:nvSpPr>
          <p:cNvPr id="460" name="Google Shape;460;p4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41" descr="Water Cycle"/>
          <p:cNvPicPr preferRelativeResize="0"/>
          <p:nvPr/>
        </p:nvPicPr>
        <p:blipFill rotWithShape="1">
          <a:blip r:embed="rId3">
            <a:alphaModFix/>
          </a:blip>
          <a:srcRect/>
          <a:stretch/>
        </p:blipFill>
        <p:spPr>
          <a:xfrm>
            <a:off x="522514" y="1385206"/>
            <a:ext cx="8098972" cy="4536621"/>
          </a:xfrm>
          <a:prstGeom prst="rect">
            <a:avLst/>
          </a:prstGeom>
          <a:noFill/>
          <a:ln>
            <a:noFill/>
          </a:ln>
        </p:spPr>
      </p:pic>
      <p:sp>
        <p:nvSpPr>
          <p:cNvPr id="466" name="Google Shape;466;p41"/>
          <p:cNvSpPr/>
          <p:nvPr/>
        </p:nvSpPr>
        <p:spPr>
          <a:xfrm>
            <a:off x="7199086" y="3429000"/>
            <a:ext cx="1422400" cy="44631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7" name="Google Shape;467;p41"/>
          <p:cNvSpPr/>
          <p:nvPr/>
        </p:nvSpPr>
        <p:spPr>
          <a:xfrm>
            <a:off x="522514" y="1385205"/>
            <a:ext cx="1422400" cy="867237"/>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8" name="Google Shape;468;p41"/>
          <p:cNvSpPr/>
          <p:nvPr/>
        </p:nvSpPr>
        <p:spPr>
          <a:xfrm>
            <a:off x="721788" y="61892"/>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increases _______ to let evaporation happen</a:t>
            </a:r>
            <a:r>
              <a:rPr lang="en-US" sz="40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69" name="Google Shape;469;p4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gdfa9a50253_0_29" descr="Water Cycle"/>
          <p:cNvPicPr preferRelativeResize="0"/>
          <p:nvPr/>
        </p:nvPicPr>
        <p:blipFill rotWithShape="1">
          <a:blip r:embed="rId3">
            <a:alphaModFix/>
          </a:blip>
          <a:srcRect/>
          <a:stretch/>
        </p:blipFill>
        <p:spPr>
          <a:xfrm>
            <a:off x="522514" y="1385206"/>
            <a:ext cx="8098972" cy="4536621"/>
          </a:xfrm>
          <a:prstGeom prst="rect">
            <a:avLst/>
          </a:prstGeom>
          <a:noFill/>
          <a:ln>
            <a:noFill/>
          </a:ln>
        </p:spPr>
      </p:pic>
      <p:sp>
        <p:nvSpPr>
          <p:cNvPr id="475" name="Google Shape;475;gdfa9a50253_0_29"/>
          <p:cNvSpPr/>
          <p:nvPr/>
        </p:nvSpPr>
        <p:spPr>
          <a:xfrm>
            <a:off x="7199086" y="3429000"/>
            <a:ext cx="1422300" cy="4464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6" name="Google Shape;476;gdfa9a50253_0_29"/>
          <p:cNvSpPr/>
          <p:nvPr/>
        </p:nvSpPr>
        <p:spPr>
          <a:xfrm>
            <a:off x="522514" y="1385205"/>
            <a:ext cx="1422300" cy="8673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7" name="Google Shape;477;gdfa9a50253_0_29"/>
          <p:cNvSpPr/>
          <p:nvPr/>
        </p:nvSpPr>
        <p:spPr>
          <a:xfrm>
            <a:off x="721788" y="61892"/>
            <a:ext cx="77004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increases </a:t>
            </a:r>
            <a:r>
              <a:rPr lang="en-US" sz="4000" u="sng">
                <a:solidFill>
                  <a:srgbClr val="FF0000"/>
                </a:solidFill>
                <a:latin typeface="Calibri"/>
                <a:ea typeface="Calibri"/>
                <a:cs typeface="Calibri"/>
                <a:sym typeface="Calibri"/>
              </a:rPr>
              <a:t>kinetic energy</a:t>
            </a:r>
            <a:r>
              <a:rPr lang="en-US" sz="4000" b="0" i="0" u="none" strike="noStrike" cap="none">
                <a:solidFill>
                  <a:schemeClr val="dk1"/>
                </a:solidFill>
                <a:latin typeface="Calibri"/>
                <a:ea typeface="Calibri"/>
                <a:cs typeface="Calibri"/>
                <a:sym typeface="Calibri"/>
              </a:rPr>
              <a:t> to let evaporation happen</a:t>
            </a:r>
            <a:r>
              <a:rPr lang="en-US" sz="40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78" name="Google Shape;478;gdfa9a50253_0_2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42" descr="ocean1.jpg"/>
          <p:cNvPicPr preferRelativeResize="0">
            <a:picLocks noGrp="1"/>
          </p:cNvPicPr>
          <p:nvPr>
            <p:ph type="body" idx="1"/>
          </p:nvPr>
        </p:nvPicPr>
        <p:blipFill rotWithShape="1">
          <a:blip r:embed="rId3">
            <a:alphaModFix/>
          </a:blip>
          <a:srcRect/>
          <a:stretch/>
        </p:blipFill>
        <p:spPr>
          <a:xfrm>
            <a:off x="638629" y="2125423"/>
            <a:ext cx="7895771" cy="4569239"/>
          </a:xfrm>
          <a:prstGeom prst="rect">
            <a:avLst/>
          </a:prstGeom>
          <a:noFill/>
          <a:ln>
            <a:noFill/>
          </a:ln>
        </p:spPr>
      </p:pic>
      <p:cxnSp>
        <p:nvCxnSpPr>
          <p:cNvPr id="484" name="Google Shape;484;p42"/>
          <p:cNvCxnSpPr/>
          <p:nvPr/>
        </p:nvCxnSpPr>
        <p:spPr>
          <a:xfrm flipH="1">
            <a:off x="2391154" y="4085200"/>
            <a:ext cx="17832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85" name="Google Shape;485;p42"/>
          <p:cNvCxnSpPr/>
          <p:nvPr/>
        </p:nvCxnSpPr>
        <p:spPr>
          <a:xfrm rot="5400000">
            <a:off x="2811526" y="4252600"/>
            <a:ext cx="1602000" cy="13284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86" name="Google Shape;486;p42"/>
          <p:cNvCxnSpPr/>
          <p:nvPr/>
        </p:nvCxnSpPr>
        <p:spPr>
          <a:xfrm rot="5400000">
            <a:off x="3655650" y="4783450"/>
            <a:ext cx="1809000" cy="4737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87" name="Google Shape;487;p42"/>
          <p:cNvCxnSpPr/>
          <p:nvPr/>
        </p:nvCxnSpPr>
        <p:spPr>
          <a:xfrm>
            <a:off x="5094893" y="4410042"/>
            <a:ext cx="18069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sp>
        <p:nvSpPr>
          <p:cNvPr id="488" name="Google Shape;488;p42"/>
          <p:cNvSpPr txBox="1"/>
          <p:nvPr/>
        </p:nvSpPr>
        <p:spPr>
          <a:xfrm>
            <a:off x="880650" y="240450"/>
            <a:ext cx="7382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True/False: The temperature of the water changes a lot because of thermal energy</a:t>
            </a:r>
            <a:r>
              <a:rPr lang="en-US" sz="36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89" name="Google Shape;489;p4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gdfa9a50253_0_37" descr="ocean1.jpg"/>
          <p:cNvPicPr preferRelativeResize="0">
            <a:picLocks noGrp="1"/>
          </p:cNvPicPr>
          <p:nvPr>
            <p:ph type="body" idx="1"/>
          </p:nvPr>
        </p:nvPicPr>
        <p:blipFill rotWithShape="1">
          <a:blip r:embed="rId3">
            <a:alphaModFix/>
          </a:blip>
          <a:srcRect/>
          <a:stretch/>
        </p:blipFill>
        <p:spPr>
          <a:xfrm>
            <a:off x="638629" y="2125423"/>
            <a:ext cx="7895700" cy="4569300"/>
          </a:xfrm>
          <a:prstGeom prst="rect">
            <a:avLst/>
          </a:prstGeom>
          <a:noFill/>
          <a:ln>
            <a:noFill/>
          </a:ln>
        </p:spPr>
      </p:pic>
      <p:cxnSp>
        <p:nvCxnSpPr>
          <p:cNvPr id="495" name="Google Shape;495;gdfa9a50253_0_37"/>
          <p:cNvCxnSpPr/>
          <p:nvPr/>
        </p:nvCxnSpPr>
        <p:spPr>
          <a:xfrm flipH="1">
            <a:off x="2391154" y="4085200"/>
            <a:ext cx="17832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cxnSp>
        <p:nvCxnSpPr>
          <p:cNvPr id="496" name="Google Shape;496;gdfa9a50253_0_37"/>
          <p:cNvCxnSpPr/>
          <p:nvPr/>
        </p:nvCxnSpPr>
        <p:spPr>
          <a:xfrm rot="5400000">
            <a:off x="2811526" y="4252600"/>
            <a:ext cx="1602000" cy="13284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cxnSp>
        <p:nvCxnSpPr>
          <p:cNvPr id="497" name="Google Shape;497;gdfa9a50253_0_37"/>
          <p:cNvCxnSpPr/>
          <p:nvPr/>
        </p:nvCxnSpPr>
        <p:spPr>
          <a:xfrm rot="5400000">
            <a:off x="3655650" y="4783450"/>
            <a:ext cx="1809000" cy="4737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cxnSp>
        <p:nvCxnSpPr>
          <p:cNvPr id="498" name="Google Shape;498;gdfa9a50253_0_37"/>
          <p:cNvCxnSpPr/>
          <p:nvPr/>
        </p:nvCxnSpPr>
        <p:spPr>
          <a:xfrm>
            <a:off x="5094893" y="4410042"/>
            <a:ext cx="18069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sp>
        <p:nvSpPr>
          <p:cNvPr id="499" name="Google Shape;499;gdfa9a50253_0_37"/>
          <p:cNvSpPr txBox="1"/>
          <p:nvPr/>
        </p:nvSpPr>
        <p:spPr>
          <a:xfrm>
            <a:off x="880650" y="240450"/>
            <a:ext cx="7382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True/</a:t>
            </a:r>
            <a:r>
              <a:rPr lang="en-US" sz="3600" b="0" i="0" u="none" strike="noStrike" cap="none">
                <a:solidFill>
                  <a:srgbClr val="FF0000"/>
                </a:solidFill>
                <a:latin typeface="Calibri"/>
                <a:ea typeface="Calibri"/>
                <a:cs typeface="Calibri"/>
                <a:sym typeface="Calibri"/>
              </a:rPr>
              <a:t>False</a:t>
            </a:r>
            <a:r>
              <a:rPr lang="en-US" sz="3600" b="0" i="0" u="none" strike="noStrike" cap="none">
                <a:solidFill>
                  <a:schemeClr val="dk1"/>
                </a:solidFill>
                <a:latin typeface="Calibri"/>
                <a:ea typeface="Calibri"/>
                <a:cs typeface="Calibri"/>
                <a:sym typeface="Calibri"/>
              </a:rPr>
              <a:t>: The temperature of the water changes a lot because of thermal energy</a:t>
            </a:r>
            <a:r>
              <a:rPr lang="en-US" sz="36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0" name="Google Shape;500;gdfa9a50253_0_3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43"/>
          <p:cNvPicPr preferRelativeResize="0"/>
          <p:nvPr/>
        </p:nvPicPr>
        <p:blipFill rotWithShape="1">
          <a:blip r:embed="rId3">
            <a:alphaModFix/>
          </a:blip>
          <a:srcRect/>
          <a:stretch/>
        </p:blipFill>
        <p:spPr>
          <a:xfrm>
            <a:off x="328613" y="2445250"/>
            <a:ext cx="4243387" cy="3826963"/>
          </a:xfrm>
          <a:prstGeom prst="rect">
            <a:avLst/>
          </a:prstGeom>
          <a:noFill/>
          <a:ln>
            <a:noFill/>
          </a:ln>
        </p:spPr>
      </p:pic>
      <p:pic>
        <p:nvPicPr>
          <p:cNvPr id="506" name="Google Shape;506;p43" descr="winter.jpg"/>
          <p:cNvPicPr preferRelativeResize="0"/>
          <p:nvPr/>
        </p:nvPicPr>
        <p:blipFill rotWithShape="1">
          <a:blip r:embed="rId4">
            <a:alphaModFix/>
          </a:blip>
          <a:srcRect l="-1481" r="-1479"/>
          <a:stretch/>
        </p:blipFill>
        <p:spPr>
          <a:xfrm>
            <a:off x="4672013" y="2445250"/>
            <a:ext cx="4243387" cy="3826963"/>
          </a:xfrm>
          <a:prstGeom prst="rect">
            <a:avLst/>
          </a:prstGeom>
          <a:noFill/>
          <a:ln>
            <a:noFill/>
          </a:ln>
        </p:spPr>
      </p:pic>
      <p:sp>
        <p:nvSpPr>
          <p:cNvPr id="507" name="Google Shape;507;p43"/>
          <p:cNvSpPr txBox="1"/>
          <p:nvPr/>
        </p:nvSpPr>
        <p:spPr>
          <a:xfrm>
            <a:off x="661801" y="332618"/>
            <a:ext cx="78204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do large bodies of water interact with thermal energy in the summer and winter?</a:t>
            </a:r>
            <a:endParaRPr sz="1400" b="0" i="0" u="none" strike="noStrike" cap="none">
              <a:solidFill>
                <a:srgbClr val="000000"/>
              </a:solidFill>
              <a:latin typeface="Arial"/>
              <a:ea typeface="Arial"/>
              <a:cs typeface="Arial"/>
              <a:sym typeface="Arial"/>
            </a:endParaRPr>
          </a:p>
        </p:txBody>
      </p:sp>
      <p:sp>
        <p:nvSpPr>
          <p:cNvPr id="508" name="Google Shape;508;p43"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5" name="Google Shape;515;p4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45" descr="dreamstime_s_5336969.jpg"/>
          <p:cNvPicPr preferRelativeResize="0"/>
          <p:nvPr/>
        </p:nvPicPr>
        <p:blipFill rotWithShape="1">
          <a:blip r:embed="rId3">
            <a:alphaModFix/>
          </a:blip>
          <a:srcRect/>
          <a:stretch/>
        </p:blipFill>
        <p:spPr>
          <a:xfrm>
            <a:off x="1942289" y="3334188"/>
            <a:ext cx="5259421" cy="3523812"/>
          </a:xfrm>
          <a:prstGeom prst="rect">
            <a:avLst/>
          </a:prstGeom>
          <a:noFill/>
          <a:ln>
            <a:noFill/>
          </a:ln>
        </p:spPr>
      </p:pic>
      <p:sp>
        <p:nvSpPr>
          <p:cNvPr id="522" name="Google Shape;522;p4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3" name="Google Shape;523;p4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
        <p:nvSpPr>
          <p:cNvPr id="3" name="TextBox 2">
            <a:extLst>
              <a:ext uri="{FF2B5EF4-FFF2-40B4-BE49-F238E27FC236}">
                <a16:creationId xmlns:a16="http://schemas.microsoft.com/office/drawing/2014/main" id="{CB024381-BCE7-39C5-57D9-38ECC8CD0721}"/>
              </a:ext>
            </a:extLst>
          </p:cNvPr>
          <p:cNvSpPr txBox="1"/>
          <p:nvPr/>
        </p:nvSpPr>
        <p:spPr>
          <a:xfrm>
            <a:off x="1371599" y="367615"/>
            <a:ext cx="6400799" cy="2677656"/>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800" dirty="0">
                <a:latin typeface="Calibri" panose="020F0502020204030204" pitchFamily="34" charset="0"/>
                <a:cs typeface="Calibri" panose="020F0502020204030204" pitchFamily="34" charset="0"/>
              </a:rPr>
              <a:t>Boiling water is an example of how we use thermal energy to change the state of water. When we boil water on the stove, the water turns into a gas, which is why we see steam (water vapor) coming off of the pot of boiling water.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46350" y="357273"/>
            <a:ext cx="8451300" cy="1102500"/>
          </a:xfrm>
          <a:prstGeom prst="rect">
            <a:avLst/>
          </a:prstGeom>
          <a:noFill/>
          <a:ln>
            <a:noFill/>
          </a:ln>
        </p:spPr>
        <p:txBody>
          <a:bodyPr spcFirstLastPara="1" wrap="square" lIns="91425" tIns="45700" rIns="91425" bIns="45700" anchor="ctr" anchorCtr="0">
            <a:normAutofit/>
          </a:bodyPr>
          <a:lstStyle/>
          <a:p>
            <a:pPr>
              <a:buSzPts val="3600"/>
            </a:pPr>
            <a:r>
              <a:rPr lang="en" sz="3600" b="1" u="sng" dirty="0"/>
              <a:t>Force</a:t>
            </a:r>
            <a:r>
              <a:rPr lang="en" sz="3600" dirty="0"/>
              <a:t>: a push or pull of an object</a:t>
            </a:r>
            <a:endParaRPr sz="3600" b="1" u="sng" dirty="0"/>
          </a:p>
        </p:txBody>
      </p:sp>
      <p:pic>
        <p:nvPicPr>
          <p:cNvPr id="157" name="Google Shape;157;p28"/>
          <p:cNvPicPr preferRelativeResize="0"/>
          <p:nvPr/>
        </p:nvPicPr>
        <p:blipFill>
          <a:blip r:embed="rId3">
            <a:alphaModFix/>
          </a:blip>
          <a:stretch>
            <a:fillRect/>
          </a:stretch>
        </p:blipFill>
        <p:spPr>
          <a:xfrm>
            <a:off x="1609913" y="2576926"/>
            <a:ext cx="5924187" cy="3040425"/>
          </a:xfrm>
          <a:prstGeom prst="rect">
            <a:avLst/>
          </a:prstGeom>
          <a:noFill/>
          <a:ln>
            <a:noFill/>
          </a:ln>
        </p:spPr>
      </p:pic>
      <p:sp>
        <p:nvSpPr>
          <p:cNvPr id="2" name="Google Shape;224;g2a5a1442303_0_281" descr="Rewind">
            <a:extLst>
              <a:ext uri="{FF2B5EF4-FFF2-40B4-BE49-F238E27FC236}">
                <a16:creationId xmlns:a16="http://schemas.microsoft.com/office/drawing/2014/main" id="{B11B1193-5311-5351-A632-0E64652AEA4D}"/>
              </a:ext>
            </a:extLst>
          </p:cNvPr>
          <p:cNvSpPr/>
          <p:nvPr/>
        </p:nvSpPr>
        <p:spPr>
          <a:xfrm>
            <a:off x="0" y="0"/>
            <a:ext cx="980400" cy="980400"/>
          </a:xfrm>
          <a:prstGeom prst="ellipse">
            <a:avLst/>
          </a:prstGeom>
          <a:blipFill rotWithShape="1">
            <a:blip r:embed="rId4">
              <a:alphaModFix/>
            </a:blip>
            <a:stretch>
              <a:fillRect/>
            </a:stretch>
          </a:blipFill>
          <a:ln>
            <a:noFill/>
          </a:ln>
        </p:spPr>
        <p:txBody>
          <a:bodyPr spcFirstLastPara="1" wrap="square" lIns="121900" tIns="121900" rIns="121900" bIns="121900" anchor="ctr" anchorCtr="0">
            <a:noAutofit/>
          </a:bodyPr>
          <a:lstStyle/>
          <a:p>
            <a:pPr>
              <a:buSzPts val="1400"/>
            </a:pPr>
            <a:endParaRPr sz="1867"/>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46" descr="Water Cycle"/>
          <p:cNvPicPr preferRelativeResize="0"/>
          <p:nvPr/>
        </p:nvPicPr>
        <p:blipFill rotWithShape="1">
          <a:blip r:embed="rId3">
            <a:alphaModFix/>
          </a:blip>
          <a:srcRect/>
          <a:stretch/>
        </p:blipFill>
        <p:spPr>
          <a:xfrm>
            <a:off x="522514" y="2321379"/>
            <a:ext cx="8098972" cy="4536621"/>
          </a:xfrm>
          <a:prstGeom prst="rect">
            <a:avLst/>
          </a:prstGeom>
          <a:noFill/>
          <a:ln>
            <a:noFill/>
          </a:ln>
        </p:spPr>
      </p:pic>
      <p:sp>
        <p:nvSpPr>
          <p:cNvPr id="530" name="Google Shape;530;p46"/>
          <p:cNvSpPr/>
          <p:nvPr/>
        </p:nvSpPr>
        <p:spPr>
          <a:xfrm>
            <a:off x="7199086" y="4365173"/>
            <a:ext cx="1422400" cy="44631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1" name="Google Shape;531;p46"/>
          <p:cNvSpPr/>
          <p:nvPr/>
        </p:nvSpPr>
        <p:spPr>
          <a:xfrm>
            <a:off x="522514" y="2321378"/>
            <a:ext cx="1422400" cy="867237"/>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2" name="Google Shape;532;p4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3" name="Google Shape;533;p4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
        <p:nvSpPr>
          <p:cNvPr id="3" name="TextBox 2">
            <a:extLst>
              <a:ext uri="{FF2B5EF4-FFF2-40B4-BE49-F238E27FC236}">
                <a16:creationId xmlns:a16="http://schemas.microsoft.com/office/drawing/2014/main" id="{5153A714-9ED6-8DA3-0A1D-E032B0B0F540}"/>
              </a:ext>
            </a:extLst>
          </p:cNvPr>
          <p:cNvSpPr txBox="1"/>
          <p:nvPr/>
        </p:nvSpPr>
        <p:spPr>
          <a:xfrm>
            <a:off x="1470460" y="13055"/>
            <a:ext cx="7527236" cy="2308324"/>
          </a:xfrm>
          <a:prstGeom prst="rect">
            <a:avLst/>
          </a:prstGeom>
          <a:noFill/>
        </p:spPr>
        <p:txBody>
          <a:bodyPr wrap="square">
            <a:spAutoFit/>
          </a:bodyPr>
          <a:lstStyle/>
          <a:p>
            <a:pPr marL="0" lvl="0" indent="0" algn="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The sun is also an example of how thermal energy can be used to change the state of water. Remember the sun heats up the water to cause evaporation in the water cycle. Remember this is when water turns from a liquid state to a gas state because heat from the sun (thermal energy) is added.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0" name="Google Shape;540;p4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41" name="Google Shape;541;p47" descr="Freezer Organization: Toss an Ice Tray or Two | Kitchn"/>
          <p:cNvPicPr preferRelativeResize="0"/>
          <p:nvPr/>
        </p:nvPicPr>
        <p:blipFill rotWithShape="1">
          <a:blip r:embed="rId5">
            <a:alphaModFix/>
          </a:blip>
          <a:srcRect/>
          <a:stretch/>
        </p:blipFill>
        <p:spPr>
          <a:xfrm>
            <a:off x="1251043" y="2231136"/>
            <a:ext cx="6641914" cy="4626864"/>
          </a:xfrm>
          <a:prstGeom prst="rect">
            <a:avLst/>
          </a:prstGeom>
          <a:noFill/>
          <a:ln>
            <a:noFill/>
          </a:ln>
        </p:spPr>
      </p:pic>
      <p:sp>
        <p:nvSpPr>
          <p:cNvPr id="3" name="TextBox 2">
            <a:extLst>
              <a:ext uri="{FF2B5EF4-FFF2-40B4-BE49-F238E27FC236}">
                <a16:creationId xmlns:a16="http://schemas.microsoft.com/office/drawing/2014/main" id="{4DA23E01-651C-A5DC-1589-536A9F9B0620}"/>
              </a:ext>
            </a:extLst>
          </p:cNvPr>
          <p:cNvSpPr txBox="1"/>
          <p:nvPr/>
        </p:nvSpPr>
        <p:spPr>
          <a:xfrm>
            <a:off x="605359" y="579642"/>
            <a:ext cx="7933282" cy="1569660"/>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We can also take away thermal energy to change the state of water. Think about making ice. We put water in the freezer because it takes away thermal energy and makes the water change from a solid to a liquid.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8" name="Google Shape;548;p4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49" name="Google Shape;549;p48" descr="dreamstime_firewarmUp.jpg"/>
          <p:cNvPicPr preferRelativeResize="0"/>
          <p:nvPr/>
        </p:nvPicPr>
        <p:blipFill rotWithShape="1">
          <a:blip r:embed="rId5">
            <a:alphaModFix/>
          </a:blip>
          <a:srcRect/>
          <a:stretch/>
        </p:blipFill>
        <p:spPr>
          <a:xfrm>
            <a:off x="1020758" y="2364475"/>
            <a:ext cx="6901130" cy="4493525"/>
          </a:xfrm>
          <a:prstGeom prst="rect">
            <a:avLst/>
          </a:prstGeom>
          <a:noFill/>
          <a:ln>
            <a:noFill/>
          </a:ln>
        </p:spPr>
      </p:pic>
      <p:sp>
        <p:nvSpPr>
          <p:cNvPr id="3" name="TextBox 2">
            <a:extLst>
              <a:ext uri="{FF2B5EF4-FFF2-40B4-BE49-F238E27FC236}">
                <a16:creationId xmlns:a16="http://schemas.microsoft.com/office/drawing/2014/main" id="{852F9D5E-1BF4-0D90-3B26-F71D706C84B0}"/>
              </a:ext>
            </a:extLst>
          </p:cNvPr>
          <p:cNvSpPr txBox="1"/>
          <p:nvPr/>
        </p:nvSpPr>
        <p:spPr>
          <a:xfrm>
            <a:off x="1207008" y="367615"/>
            <a:ext cx="6729984" cy="1938992"/>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We are focusing on how thermal energy effects water today, but remember thermal energy affects things other than water. Think about a fire. A fire is an example of thermal energy, but we could use the fire to cook a marshmallow.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4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0"/>
          <p:cNvSpPr/>
          <p:nvPr/>
        </p:nvSpPr>
        <p:spPr>
          <a:xfrm>
            <a:off x="721805" y="564699"/>
            <a:ext cx="7700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thermal energy?</a:t>
            </a:r>
            <a:endParaRPr sz="4000" b="0" i="0" u="none" strike="noStrike" cap="none">
              <a:solidFill>
                <a:srgbClr val="FF0000"/>
              </a:solidFill>
              <a:latin typeface="Calibri"/>
              <a:ea typeface="Calibri"/>
              <a:cs typeface="Calibri"/>
              <a:sym typeface="Calibri"/>
            </a:endParaRPr>
          </a:p>
        </p:txBody>
      </p:sp>
      <p:pic>
        <p:nvPicPr>
          <p:cNvPr id="561" name="Google Shape;561;p50" descr="dreamstime_s_5336969.jpg"/>
          <p:cNvPicPr preferRelativeResize="0"/>
          <p:nvPr/>
        </p:nvPicPr>
        <p:blipFill rotWithShape="1">
          <a:blip r:embed="rId3">
            <a:alphaModFix/>
          </a:blip>
          <a:srcRect/>
          <a:stretch/>
        </p:blipFill>
        <p:spPr>
          <a:xfrm>
            <a:off x="1942280" y="1924869"/>
            <a:ext cx="5259420" cy="3523811"/>
          </a:xfrm>
          <a:prstGeom prst="rect">
            <a:avLst/>
          </a:prstGeom>
          <a:noFill/>
          <a:ln>
            <a:noFill/>
          </a:ln>
        </p:spPr>
      </p:pic>
      <p:sp>
        <p:nvSpPr>
          <p:cNvPr id="562" name="Google Shape;562;p5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9" name="Google Shape;569;p51" descr="dreamstime_s_5336969.jpg"/>
          <p:cNvPicPr preferRelativeResize="0"/>
          <p:nvPr/>
        </p:nvPicPr>
        <p:blipFill rotWithShape="1">
          <a:blip r:embed="rId4">
            <a:alphaModFix/>
          </a:blip>
          <a:srcRect/>
          <a:stretch/>
        </p:blipFill>
        <p:spPr>
          <a:xfrm>
            <a:off x="184780" y="2059006"/>
            <a:ext cx="4587245" cy="3523812"/>
          </a:xfrm>
          <a:prstGeom prst="rect">
            <a:avLst/>
          </a:prstGeom>
          <a:noFill/>
          <a:ln>
            <a:noFill/>
          </a:ln>
        </p:spPr>
      </p:pic>
      <p:pic>
        <p:nvPicPr>
          <p:cNvPr id="570" name="Google Shape;570;p51" descr="Freezer Organization: Toss an Ice Tray or Two | Kitchn"/>
          <p:cNvPicPr preferRelativeResize="0"/>
          <p:nvPr/>
        </p:nvPicPr>
        <p:blipFill rotWithShape="1">
          <a:blip r:embed="rId5">
            <a:alphaModFix/>
          </a:blip>
          <a:srcRect/>
          <a:stretch/>
        </p:blipFill>
        <p:spPr>
          <a:xfrm>
            <a:off x="4972050" y="2059005"/>
            <a:ext cx="3987170" cy="3523813"/>
          </a:xfrm>
          <a:prstGeom prst="rect">
            <a:avLst/>
          </a:prstGeom>
          <a:noFill/>
          <a:ln>
            <a:noFill/>
          </a:ln>
        </p:spPr>
      </p:pic>
      <p:sp>
        <p:nvSpPr>
          <p:cNvPr id="571" name="Google Shape;571;p51"/>
          <p:cNvSpPr/>
          <p:nvPr/>
        </p:nvSpPr>
        <p:spPr>
          <a:xfrm>
            <a:off x="721812" y="0"/>
            <a:ext cx="77004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Which is an example of thermal energy being </a:t>
            </a:r>
            <a:r>
              <a:rPr lang="en-US" sz="4000" b="1" i="0" u="none" strike="noStrike" cap="none">
                <a:solidFill>
                  <a:schemeClr val="dk1"/>
                </a:solidFill>
                <a:latin typeface="Calibri"/>
                <a:ea typeface="Calibri"/>
                <a:cs typeface="Calibri"/>
                <a:sym typeface="Calibri"/>
              </a:rPr>
              <a:t>taken away </a:t>
            </a:r>
            <a:r>
              <a:rPr lang="en-US" sz="4000" b="0" i="0" u="none" strike="noStrike" cap="none">
                <a:solidFill>
                  <a:schemeClr val="dk1"/>
                </a:solidFill>
                <a:latin typeface="Calibri"/>
                <a:ea typeface="Calibri"/>
                <a:cs typeface="Calibri"/>
                <a:sym typeface="Calibri"/>
              </a:rPr>
              <a:t>to change the state of water? Explain.</a:t>
            </a:r>
            <a:endParaRPr sz="4000" b="0" i="0" u="none" strike="noStrike" cap="none">
              <a:solidFill>
                <a:srgbClr val="FF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de6289f866_0_1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8" name="Google Shape;578;gde6289f866_0_14" descr="dreamstime_s_5336969.jpg"/>
          <p:cNvPicPr preferRelativeResize="0"/>
          <p:nvPr/>
        </p:nvPicPr>
        <p:blipFill rotWithShape="1">
          <a:blip r:embed="rId4">
            <a:alphaModFix/>
          </a:blip>
          <a:srcRect/>
          <a:stretch/>
        </p:blipFill>
        <p:spPr>
          <a:xfrm>
            <a:off x="184780" y="2059006"/>
            <a:ext cx="4587244" cy="3523811"/>
          </a:xfrm>
          <a:prstGeom prst="rect">
            <a:avLst/>
          </a:prstGeom>
          <a:noFill/>
          <a:ln>
            <a:noFill/>
          </a:ln>
        </p:spPr>
      </p:pic>
      <p:pic>
        <p:nvPicPr>
          <p:cNvPr id="579" name="Google Shape;579;gde6289f866_0_14" descr="Freezer Organization: Toss an Ice Tray or Two | Kitchn"/>
          <p:cNvPicPr preferRelativeResize="0"/>
          <p:nvPr/>
        </p:nvPicPr>
        <p:blipFill rotWithShape="1">
          <a:blip r:embed="rId5">
            <a:alphaModFix/>
          </a:blip>
          <a:srcRect/>
          <a:stretch/>
        </p:blipFill>
        <p:spPr>
          <a:xfrm>
            <a:off x="4972050" y="2059005"/>
            <a:ext cx="3987169" cy="3523812"/>
          </a:xfrm>
          <a:prstGeom prst="rect">
            <a:avLst/>
          </a:prstGeom>
          <a:noFill/>
          <a:ln w="76200" cap="flat" cmpd="sng">
            <a:solidFill>
              <a:srgbClr val="FF0000"/>
            </a:solidFill>
            <a:prstDash val="solid"/>
            <a:round/>
            <a:headEnd type="none" w="sm" len="sm"/>
            <a:tailEnd type="none" w="sm" len="sm"/>
          </a:ln>
        </p:spPr>
      </p:pic>
      <p:sp>
        <p:nvSpPr>
          <p:cNvPr id="580" name="Google Shape;580;gde6289f866_0_14"/>
          <p:cNvSpPr/>
          <p:nvPr/>
        </p:nvSpPr>
        <p:spPr>
          <a:xfrm>
            <a:off x="721812" y="0"/>
            <a:ext cx="7700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Which is an example of thermal energy being </a:t>
            </a:r>
            <a:r>
              <a:rPr lang="en-US" sz="4000" b="1" i="0" u="none" strike="noStrike" cap="none">
                <a:solidFill>
                  <a:schemeClr val="dk1"/>
                </a:solidFill>
                <a:latin typeface="Calibri"/>
                <a:ea typeface="Calibri"/>
                <a:cs typeface="Calibri"/>
                <a:sym typeface="Calibri"/>
              </a:rPr>
              <a:t>taken away </a:t>
            </a:r>
            <a:r>
              <a:rPr lang="en-US" sz="4000" b="0" i="0" u="none" strike="noStrike" cap="none">
                <a:solidFill>
                  <a:schemeClr val="dk1"/>
                </a:solidFill>
                <a:latin typeface="Calibri"/>
                <a:ea typeface="Calibri"/>
                <a:cs typeface="Calibri"/>
                <a:sym typeface="Calibri"/>
              </a:rPr>
              <a:t>to change the state of water? Explain.</a:t>
            </a:r>
            <a:endParaRPr sz="4000" b="0" i="0" u="none" strike="noStrike" cap="none">
              <a:solidFill>
                <a:srgbClr val="FF0000"/>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52" descr="Water Cycle"/>
          <p:cNvPicPr preferRelativeResize="0"/>
          <p:nvPr/>
        </p:nvPicPr>
        <p:blipFill rotWithShape="1">
          <a:blip r:embed="rId3">
            <a:alphaModFix/>
          </a:blip>
          <a:srcRect/>
          <a:stretch/>
        </p:blipFill>
        <p:spPr>
          <a:xfrm>
            <a:off x="522514" y="1385206"/>
            <a:ext cx="8098972" cy="4536621"/>
          </a:xfrm>
          <a:prstGeom prst="rect">
            <a:avLst/>
          </a:prstGeom>
          <a:noFill/>
          <a:ln>
            <a:noFill/>
          </a:ln>
        </p:spPr>
      </p:pic>
      <p:sp>
        <p:nvSpPr>
          <p:cNvPr id="586" name="Google Shape;586;p52"/>
          <p:cNvSpPr/>
          <p:nvPr/>
        </p:nvSpPr>
        <p:spPr>
          <a:xfrm>
            <a:off x="7199086" y="3429000"/>
            <a:ext cx="1422400" cy="44631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7" name="Google Shape;587;p52"/>
          <p:cNvSpPr/>
          <p:nvPr/>
        </p:nvSpPr>
        <p:spPr>
          <a:xfrm>
            <a:off x="522514" y="1385205"/>
            <a:ext cx="1422400" cy="867237"/>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8" name="Google Shape;588;p5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52"/>
          <p:cNvSpPr/>
          <p:nvPr/>
        </p:nvSpPr>
        <p:spPr>
          <a:xfrm>
            <a:off x="1258937" y="0"/>
            <a:ext cx="7700283"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does thermal energy from the sun change the state of water?</a:t>
            </a:r>
            <a:endParaRPr sz="4000" b="0" i="0" u="none" strike="noStrike" cap="none">
              <a:solidFill>
                <a:srgbClr val="FF00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53" descr="dreamstime_firewarmUp.jpg"/>
          <p:cNvPicPr preferRelativeResize="0"/>
          <p:nvPr/>
        </p:nvPicPr>
        <p:blipFill rotWithShape="1">
          <a:blip r:embed="rId3">
            <a:alphaModFix/>
          </a:blip>
          <a:srcRect/>
          <a:stretch/>
        </p:blipFill>
        <p:spPr>
          <a:xfrm>
            <a:off x="1289033" y="1544964"/>
            <a:ext cx="6901131" cy="4493525"/>
          </a:xfrm>
          <a:prstGeom prst="rect">
            <a:avLst/>
          </a:prstGeom>
          <a:noFill/>
          <a:ln>
            <a:noFill/>
          </a:ln>
        </p:spPr>
      </p:pic>
      <p:sp>
        <p:nvSpPr>
          <p:cNvPr id="595" name="Google Shape;595;p5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53"/>
          <p:cNvSpPr/>
          <p:nvPr/>
        </p:nvSpPr>
        <p:spPr>
          <a:xfrm>
            <a:off x="721812" y="92150"/>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Does thermal energy only </a:t>
            </a:r>
            <a:r>
              <a:rPr lang="en-US" sz="4000">
                <a:solidFill>
                  <a:schemeClr val="dk1"/>
                </a:solidFill>
                <a:latin typeface="Calibri"/>
                <a:ea typeface="Calibri"/>
                <a:cs typeface="Calibri"/>
                <a:sym typeface="Calibri"/>
              </a:rPr>
              <a:t>affect</a:t>
            </a:r>
            <a:r>
              <a:rPr lang="en-US" sz="4000" b="0" i="0" u="none" strike="noStrike" cap="none">
                <a:solidFill>
                  <a:schemeClr val="dk1"/>
                </a:solidFill>
                <a:latin typeface="Calibri"/>
                <a:ea typeface="Calibri"/>
                <a:cs typeface="Calibri"/>
                <a:sym typeface="Calibri"/>
              </a:rPr>
              <a:t> water?</a:t>
            </a:r>
            <a:endParaRPr sz="4000" b="0" i="0" u="none" strike="noStrike" cap="none">
              <a:solidFill>
                <a:srgbClr val="FF0000"/>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3" name="Google Shape;603;p54"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ctrTitle"/>
          </p:nvPr>
        </p:nvSpPr>
        <p:spPr>
          <a:xfrm>
            <a:off x="346350" y="892351"/>
            <a:ext cx="8451300" cy="1102500"/>
          </a:xfrm>
          <a:prstGeom prst="rect">
            <a:avLst/>
          </a:prstGeom>
          <a:noFill/>
          <a:ln>
            <a:noFill/>
          </a:ln>
        </p:spPr>
        <p:txBody>
          <a:bodyPr spcFirstLastPara="1" wrap="square" lIns="91425" tIns="45700" rIns="91425" bIns="45700" anchor="ctr" anchorCtr="0">
            <a:normAutofit fontScale="90000"/>
          </a:bodyPr>
          <a:lstStyle/>
          <a:p>
            <a:pPr>
              <a:buSzPct val="100000"/>
            </a:pPr>
            <a:r>
              <a:rPr lang="en" sz="3600" b="1" u="sng" dirty="0"/>
              <a:t>Friction</a:t>
            </a:r>
            <a:r>
              <a:rPr lang="en" sz="3600" dirty="0"/>
              <a:t>: a force that resists the motion of two surfaces that are touching</a:t>
            </a:r>
            <a:endParaRPr sz="3600" b="1" u="sng" dirty="0"/>
          </a:p>
        </p:txBody>
      </p:sp>
      <p:pic>
        <p:nvPicPr>
          <p:cNvPr id="158" name="Google Shape;158;p28"/>
          <p:cNvPicPr preferRelativeResize="0"/>
          <p:nvPr/>
        </p:nvPicPr>
        <p:blipFill>
          <a:blip r:embed="rId3">
            <a:alphaModFix/>
          </a:blip>
          <a:stretch>
            <a:fillRect/>
          </a:stretch>
        </p:blipFill>
        <p:spPr>
          <a:xfrm>
            <a:off x="2553463" y="2717926"/>
            <a:ext cx="4037079" cy="3040425"/>
          </a:xfrm>
          <a:prstGeom prst="rect">
            <a:avLst/>
          </a:prstGeom>
          <a:noFill/>
          <a:ln>
            <a:noFill/>
          </a:ln>
        </p:spPr>
      </p:pic>
      <p:sp>
        <p:nvSpPr>
          <p:cNvPr id="159" name="Google Shape;159;p28"/>
          <p:cNvSpPr/>
          <p:nvPr/>
        </p:nvSpPr>
        <p:spPr>
          <a:xfrm>
            <a:off x="3627526" y="5266575"/>
            <a:ext cx="1541700" cy="6513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Google Shape;224;g2a5a1442303_0_281" descr="Rewind">
            <a:extLst>
              <a:ext uri="{FF2B5EF4-FFF2-40B4-BE49-F238E27FC236}">
                <a16:creationId xmlns:a16="http://schemas.microsoft.com/office/drawing/2014/main" id="{60B2E209-7706-578E-ACF5-508ECD9EEC47}"/>
              </a:ext>
            </a:extLst>
          </p:cNvPr>
          <p:cNvSpPr/>
          <p:nvPr/>
        </p:nvSpPr>
        <p:spPr>
          <a:xfrm>
            <a:off x="0" y="0"/>
            <a:ext cx="980400" cy="980400"/>
          </a:xfrm>
          <a:prstGeom prst="ellipse">
            <a:avLst/>
          </a:prstGeom>
          <a:blipFill rotWithShape="1">
            <a:blip r:embed="rId4">
              <a:alphaModFix/>
            </a:blip>
            <a:stretch>
              <a:fillRect/>
            </a:stretch>
          </a:blipFill>
          <a:ln>
            <a:noFill/>
          </a:ln>
        </p:spPr>
        <p:txBody>
          <a:bodyPr spcFirstLastPara="1" wrap="square" lIns="121900" tIns="121900" rIns="121900" bIns="121900" anchor="ctr" anchorCtr="0">
            <a:noAutofit/>
          </a:bodyPr>
          <a:lstStyle/>
          <a:p>
            <a:pPr>
              <a:buSzPts val="1400"/>
            </a:pPr>
            <a:endParaRPr sz="1867"/>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55" descr="dreamstime_windmill.jpg"/>
          <p:cNvPicPr preferRelativeResize="0"/>
          <p:nvPr/>
        </p:nvPicPr>
        <p:blipFill rotWithShape="1">
          <a:blip r:embed="rId3">
            <a:alphaModFix/>
          </a:blip>
          <a:srcRect/>
          <a:stretch/>
        </p:blipFill>
        <p:spPr>
          <a:xfrm>
            <a:off x="2226650" y="2364895"/>
            <a:ext cx="5072332" cy="4493105"/>
          </a:xfrm>
          <a:prstGeom prst="rect">
            <a:avLst/>
          </a:prstGeom>
          <a:noFill/>
          <a:ln>
            <a:noFill/>
          </a:ln>
        </p:spPr>
      </p:pic>
      <p:sp>
        <p:nvSpPr>
          <p:cNvPr id="610" name="Google Shape;610;p5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1" name="Google Shape;611;p55"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
        <p:nvSpPr>
          <p:cNvPr id="3" name="TextBox 2">
            <a:extLst>
              <a:ext uri="{FF2B5EF4-FFF2-40B4-BE49-F238E27FC236}">
                <a16:creationId xmlns:a16="http://schemas.microsoft.com/office/drawing/2014/main" id="{D918A383-FD62-A400-0465-A949D8125A75}"/>
              </a:ext>
            </a:extLst>
          </p:cNvPr>
          <p:cNvSpPr txBox="1"/>
          <p:nvPr/>
        </p:nvSpPr>
        <p:spPr>
          <a:xfrm>
            <a:off x="1293661" y="367615"/>
            <a:ext cx="6938310" cy="1384995"/>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800" dirty="0">
                <a:latin typeface="Calibri" panose="020F0502020204030204" pitchFamily="34" charset="0"/>
                <a:cs typeface="Calibri" panose="020F0502020204030204" pitchFamily="34" charset="0"/>
              </a:rPr>
              <a:t>Windmills are </a:t>
            </a:r>
            <a:r>
              <a:rPr lang="en-US" sz="2800" b="1" dirty="0">
                <a:latin typeface="Calibri" panose="020F0502020204030204" pitchFamily="34" charset="0"/>
                <a:cs typeface="Calibri" panose="020F0502020204030204" pitchFamily="34" charset="0"/>
              </a:rPr>
              <a:t>NOT</a:t>
            </a:r>
            <a:r>
              <a:rPr lang="en-US" sz="2800" dirty="0">
                <a:latin typeface="Calibri" panose="020F0502020204030204" pitchFamily="34" charset="0"/>
                <a:cs typeface="Calibri" panose="020F0502020204030204" pitchFamily="34" charset="0"/>
              </a:rPr>
              <a:t> an example of thermal energy. They are wind energy. They also cannot change the state of water.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56" descr="dreamstime_sound.jpg"/>
          <p:cNvPicPr preferRelativeResize="0"/>
          <p:nvPr/>
        </p:nvPicPr>
        <p:blipFill rotWithShape="1">
          <a:blip r:embed="rId3">
            <a:alphaModFix/>
          </a:blip>
          <a:srcRect/>
          <a:stretch/>
        </p:blipFill>
        <p:spPr>
          <a:xfrm>
            <a:off x="2781745" y="2697551"/>
            <a:ext cx="3580507" cy="4025273"/>
          </a:xfrm>
          <a:prstGeom prst="rect">
            <a:avLst/>
          </a:prstGeom>
          <a:noFill/>
          <a:ln>
            <a:noFill/>
          </a:ln>
        </p:spPr>
      </p:pic>
      <p:sp>
        <p:nvSpPr>
          <p:cNvPr id="618" name="Google Shape;618;p5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9" name="Google Shape;619;p56"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
        <p:nvSpPr>
          <p:cNvPr id="3" name="TextBox 2">
            <a:extLst>
              <a:ext uri="{FF2B5EF4-FFF2-40B4-BE49-F238E27FC236}">
                <a16:creationId xmlns:a16="http://schemas.microsoft.com/office/drawing/2014/main" id="{16490943-FFCE-93A0-4BC6-68DE9257000E}"/>
              </a:ext>
            </a:extLst>
          </p:cNvPr>
          <p:cNvSpPr txBox="1"/>
          <p:nvPr/>
        </p:nvSpPr>
        <p:spPr>
          <a:xfrm>
            <a:off x="694942" y="735230"/>
            <a:ext cx="7754112" cy="1200329"/>
          </a:xfrm>
          <a:prstGeom prst="rect">
            <a:avLst/>
          </a:prstGeom>
          <a:noFill/>
        </p:spPr>
        <p:txBody>
          <a:bodyPr wrap="square">
            <a:spAutoFit/>
          </a:bodyPr>
          <a:lstStyle/>
          <a:p>
            <a:pPr marL="0" lvl="0" indent="0" algn="ctr" rtl="0">
              <a:lnSpc>
                <a:spcPct val="100000"/>
              </a:lnSpc>
              <a:spcBef>
                <a:spcPts val="0"/>
              </a:spcBef>
              <a:spcAft>
                <a:spcPts val="0"/>
              </a:spcAft>
              <a:buSzPts val="1400"/>
              <a:buNone/>
            </a:pPr>
            <a:r>
              <a:rPr lang="en-US" sz="2400" dirty="0">
                <a:latin typeface="Calibri" panose="020F0502020204030204" pitchFamily="34" charset="0"/>
                <a:cs typeface="Calibri" panose="020F0502020204030204" pitchFamily="34" charset="0"/>
              </a:rPr>
              <a:t>Sound is also </a:t>
            </a:r>
            <a:r>
              <a:rPr lang="en-US" sz="2400" b="1" dirty="0">
                <a:latin typeface="Calibri" panose="020F0502020204030204" pitchFamily="34" charset="0"/>
                <a:cs typeface="Calibri" panose="020F0502020204030204" pitchFamily="34" charset="0"/>
              </a:rPr>
              <a:t>NOT</a:t>
            </a:r>
            <a:r>
              <a:rPr lang="en-US" sz="2400" dirty="0">
                <a:latin typeface="Calibri" panose="020F0502020204030204" pitchFamily="34" charset="0"/>
                <a:cs typeface="Calibri" panose="020F0502020204030204" pitchFamily="34" charset="0"/>
              </a:rPr>
              <a:t> an example of thermal energy because sound does not give off heat. Sound also cannot change the state of water from solid, liquid, or gas.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p58" descr="dreamstime_candle.jpg"/>
          <p:cNvPicPr preferRelativeResize="0"/>
          <p:nvPr/>
        </p:nvPicPr>
        <p:blipFill rotWithShape="1">
          <a:blip r:embed="rId3">
            <a:alphaModFix/>
          </a:blip>
          <a:srcRect/>
          <a:stretch/>
        </p:blipFill>
        <p:spPr>
          <a:xfrm>
            <a:off x="179463" y="2051493"/>
            <a:ext cx="3037071" cy="1914915"/>
          </a:xfrm>
          <a:prstGeom prst="rect">
            <a:avLst/>
          </a:prstGeom>
          <a:noFill/>
          <a:ln>
            <a:noFill/>
          </a:ln>
        </p:spPr>
      </p:pic>
      <p:pic>
        <p:nvPicPr>
          <p:cNvPr id="631" name="Google Shape;631;p58" descr="dreamstime_s_5336969.jpg"/>
          <p:cNvPicPr preferRelativeResize="0"/>
          <p:nvPr/>
        </p:nvPicPr>
        <p:blipFill rotWithShape="1">
          <a:blip r:embed="rId4">
            <a:alphaModFix/>
          </a:blip>
          <a:srcRect/>
          <a:stretch/>
        </p:blipFill>
        <p:spPr>
          <a:xfrm>
            <a:off x="2996846" y="4473059"/>
            <a:ext cx="3051251" cy="2044339"/>
          </a:xfrm>
          <a:prstGeom prst="rect">
            <a:avLst/>
          </a:prstGeom>
          <a:noFill/>
          <a:ln>
            <a:noFill/>
          </a:ln>
        </p:spPr>
      </p:pic>
      <p:sp>
        <p:nvSpPr>
          <p:cNvPr id="632" name="Google Shape;632;p58"/>
          <p:cNvSpPr txBox="1"/>
          <p:nvPr/>
        </p:nvSpPr>
        <p:spPr>
          <a:xfrm>
            <a:off x="3570534" y="3873336"/>
            <a:ext cx="210819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Boiling water</a:t>
            </a:r>
            <a:endParaRPr sz="1400" b="0" i="0" u="none" strike="noStrike" cap="none">
              <a:solidFill>
                <a:srgbClr val="000000"/>
              </a:solidFill>
              <a:latin typeface="Arial"/>
              <a:ea typeface="Arial"/>
              <a:cs typeface="Arial"/>
              <a:sym typeface="Arial"/>
            </a:endParaRPr>
          </a:p>
        </p:txBody>
      </p:sp>
      <p:sp>
        <p:nvSpPr>
          <p:cNvPr id="633" name="Google Shape;633;p58"/>
          <p:cNvSpPr txBox="1"/>
          <p:nvPr/>
        </p:nvSpPr>
        <p:spPr>
          <a:xfrm>
            <a:off x="441758" y="1504825"/>
            <a:ext cx="262997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Lighting a candle</a:t>
            </a:r>
            <a:endParaRPr sz="1400" b="0" i="0" u="none" strike="noStrike" cap="none">
              <a:solidFill>
                <a:srgbClr val="000000"/>
              </a:solidFill>
              <a:latin typeface="Arial"/>
              <a:ea typeface="Arial"/>
              <a:cs typeface="Arial"/>
              <a:sym typeface="Arial"/>
            </a:endParaRPr>
          </a:p>
        </p:txBody>
      </p:sp>
      <p:sp>
        <p:nvSpPr>
          <p:cNvPr id="634" name="Google Shape;634;p58"/>
          <p:cNvSpPr txBox="1"/>
          <p:nvPr/>
        </p:nvSpPr>
        <p:spPr>
          <a:xfrm>
            <a:off x="6735211" y="1485362"/>
            <a:ext cx="163698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Windmills</a:t>
            </a:r>
            <a:endParaRPr sz="1400" b="0" i="0" u="none" strike="noStrike" cap="none">
              <a:solidFill>
                <a:srgbClr val="000000"/>
              </a:solidFill>
              <a:latin typeface="Arial"/>
              <a:ea typeface="Arial"/>
              <a:cs typeface="Arial"/>
              <a:sym typeface="Arial"/>
            </a:endParaRPr>
          </a:p>
        </p:txBody>
      </p:sp>
      <p:sp>
        <p:nvSpPr>
          <p:cNvPr id="635" name="Google Shape;635;p58"/>
          <p:cNvSpPr txBox="1"/>
          <p:nvPr/>
        </p:nvSpPr>
        <p:spPr>
          <a:xfrm>
            <a:off x="1222088" y="88097"/>
            <a:ext cx="792191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Which is not </a:t>
            </a:r>
            <a:r>
              <a:rPr lang="en-US" sz="4000">
                <a:solidFill>
                  <a:schemeClr val="dk1"/>
                </a:solidFill>
                <a:latin typeface="Calibri"/>
                <a:ea typeface="Calibri"/>
                <a:cs typeface="Calibri"/>
                <a:sym typeface="Calibri"/>
              </a:rPr>
              <a:t>t</a:t>
            </a:r>
            <a:r>
              <a:rPr lang="en-US" sz="4000" b="0" i="0" u="none" strike="noStrike" cap="none">
                <a:solidFill>
                  <a:schemeClr val="dk1"/>
                </a:solidFill>
                <a:latin typeface="Calibri"/>
                <a:ea typeface="Calibri"/>
                <a:cs typeface="Calibri"/>
                <a:sym typeface="Calibri"/>
              </a:rPr>
              <a: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Why?  </a:t>
            </a:r>
            <a:endParaRPr sz="1400" b="0" i="0" u="none" strike="noStrike" cap="none">
              <a:solidFill>
                <a:srgbClr val="000000"/>
              </a:solidFill>
              <a:latin typeface="Arial"/>
              <a:ea typeface="Arial"/>
              <a:cs typeface="Arial"/>
              <a:sym typeface="Arial"/>
            </a:endParaRPr>
          </a:p>
        </p:txBody>
      </p:sp>
      <p:sp>
        <p:nvSpPr>
          <p:cNvPr id="636" name="Google Shape;636;p58"/>
          <p:cNvSpPr/>
          <p:nvPr/>
        </p:nvSpPr>
        <p:spPr>
          <a:xfrm>
            <a:off x="4279509" y="1560048"/>
            <a:ext cx="345122" cy="2323229"/>
          </a:xfrm>
          <a:prstGeom prst="down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7" name="Google Shape;637;p58"/>
          <p:cNvSpPr/>
          <p:nvPr/>
        </p:nvSpPr>
        <p:spPr>
          <a:xfrm rot="2897625">
            <a:off x="2325895" y="777546"/>
            <a:ext cx="358926" cy="600833"/>
          </a:xfrm>
          <a:prstGeom prst="down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8" name="Google Shape;638;p58"/>
          <p:cNvSpPr/>
          <p:nvPr/>
        </p:nvSpPr>
        <p:spPr>
          <a:xfrm rot="-2891242">
            <a:off x="6212191" y="777353"/>
            <a:ext cx="358926" cy="600833"/>
          </a:xfrm>
          <a:prstGeom prst="down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39" name="Google Shape;639;p58" descr="dreamstime_windmill.jpg"/>
          <p:cNvPicPr preferRelativeResize="0"/>
          <p:nvPr/>
        </p:nvPicPr>
        <p:blipFill rotWithShape="1">
          <a:blip r:embed="rId5">
            <a:alphaModFix/>
          </a:blip>
          <a:srcRect/>
          <a:stretch/>
        </p:blipFill>
        <p:spPr>
          <a:xfrm>
            <a:off x="6741703" y="2028045"/>
            <a:ext cx="1717853" cy="2323229"/>
          </a:xfrm>
          <a:prstGeom prst="rect">
            <a:avLst/>
          </a:prstGeom>
          <a:noFill/>
          <a:ln>
            <a:noFill/>
          </a:ln>
        </p:spPr>
      </p:pic>
      <p:sp>
        <p:nvSpPr>
          <p:cNvPr id="640" name="Google Shape;640;p58"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gde6289f866_0_22" descr="dreamstime_candle.jpg"/>
          <p:cNvPicPr preferRelativeResize="0"/>
          <p:nvPr/>
        </p:nvPicPr>
        <p:blipFill rotWithShape="1">
          <a:blip r:embed="rId3">
            <a:alphaModFix/>
          </a:blip>
          <a:srcRect/>
          <a:stretch/>
        </p:blipFill>
        <p:spPr>
          <a:xfrm>
            <a:off x="179463" y="2051493"/>
            <a:ext cx="3037070" cy="1914916"/>
          </a:xfrm>
          <a:prstGeom prst="rect">
            <a:avLst/>
          </a:prstGeom>
          <a:noFill/>
          <a:ln>
            <a:noFill/>
          </a:ln>
        </p:spPr>
      </p:pic>
      <p:pic>
        <p:nvPicPr>
          <p:cNvPr id="646" name="Google Shape;646;gde6289f866_0_22" descr="dreamstime_s_5336969.jpg"/>
          <p:cNvPicPr preferRelativeResize="0"/>
          <p:nvPr/>
        </p:nvPicPr>
        <p:blipFill rotWithShape="1">
          <a:blip r:embed="rId4">
            <a:alphaModFix/>
          </a:blip>
          <a:srcRect/>
          <a:stretch/>
        </p:blipFill>
        <p:spPr>
          <a:xfrm>
            <a:off x="2996846" y="4473059"/>
            <a:ext cx="3051250" cy="2044339"/>
          </a:xfrm>
          <a:prstGeom prst="rect">
            <a:avLst/>
          </a:prstGeom>
          <a:noFill/>
          <a:ln>
            <a:noFill/>
          </a:ln>
        </p:spPr>
      </p:pic>
      <p:sp>
        <p:nvSpPr>
          <p:cNvPr id="647" name="Google Shape;647;gde6289f866_0_22"/>
          <p:cNvSpPr txBox="1"/>
          <p:nvPr/>
        </p:nvSpPr>
        <p:spPr>
          <a:xfrm>
            <a:off x="3570534" y="3873336"/>
            <a:ext cx="2108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Boiling water</a:t>
            </a:r>
            <a:endParaRPr sz="1400" b="0" i="0" u="none" strike="noStrike" cap="none">
              <a:solidFill>
                <a:srgbClr val="000000"/>
              </a:solidFill>
              <a:latin typeface="Arial"/>
              <a:ea typeface="Arial"/>
              <a:cs typeface="Arial"/>
              <a:sym typeface="Arial"/>
            </a:endParaRPr>
          </a:p>
        </p:txBody>
      </p:sp>
      <p:sp>
        <p:nvSpPr>
          <p:cNvPr id="648" name="Google Shape;648;gde6289f866_0_22"/>
          <p:cNvSpPr txBox="1"/>
          <p:nvPr/>
        </p:nvSpPr>
        <p:spPr>
          <a:xfrm>
            <a:off x="441758" y="1504825"/>
            <a:ext cx="2630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Lighting a candle</a:t>
            </a:r>
            <a:endParaRPr sz="1400" b="0" i="0" u="none" strike="noStrike" cap="none">
              <a:solidFill>
                <a:srgbClr val="000000"/>
              </a:solidFill>
              <a:latin typeface="Arial"/>
              <a:ea typeface="Arial"/>
              <a:cs typeface="Arial"/>
              <a:sym typeface="Arial"/>
            </a:endParaRPr>
          </a:p>
        </p:txBody>
      </p:sp>
      <p:sp>
        <p:nvSpPr>
          <p:cNvPr id="649" name="Google Shape;649;gde6289f866_0_22"/>
          <p:cNvSpPr txBox="1"/>
          <p:nvPr/>
        </p:nvSpPr>
        <p:spPr>
          <a:xfrm>
            <a:off x="6735211" y="1485362"/>
            <a:ext cx="1637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Windmills</a:t>
            </a:r>
            <a:endParaRPr sz="1400" b="0" i="0" u="none" strike="noStrike" cap="none">
              <a:solidFill>
                <a:srgbClr val="000000"/>
              </a:solidFill>
              <a:latin typeface="Arial"/>
              <a:ea typeface="Arial"/>
              <a:cs typeface="Arial"/>
              <a:sym typeface="Arial"/>
            </a:endParaRPr>
          </a:p>
        </p:txBody>
      </p:sp>
      <p:sp>
        <p:nvSpPr>
          <p:cNvPr id="650" name="Google Shape;650;gde6289f866_0_22"/>
          <p:cNvSpPr txBox="1"/>
          <p:nvPr/>
        </p:nvSpPr>
        <p:spPr>
          <a:xfrm>
            <a:off x="1222088" y="88097"/>
            <a:ext cx="79218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Which is not </a:t>
            </a:r>
            <a:r>
              <a:rPr lang="en-US" sz="4000">
                <a:solidFill>
                  <a:schemeClr val="dk1"/>
                </a:solidFill>
                <a:latin typeface="Calibri"/>
                <a:ea typeface="Calibri"/>
                <a:cs typeface="Calibri"/>
                <a:sym typeface="Calibri"/>
              </a:rPr>
              <a:t>t</a:t>
            </a:r>
            <a:r>
              <a:rPr lang="en-US" sz="4000" b="0" i="0" u="none" strike="noStrike" cap="none">
                <a:solidFill>
                  <a:schemeClr val="dk1"/>
                </a:solidFill>
                <a:latin typeface="Calibri"/>
                <a:ea typeface="Calibri"/>
                <a:cs typeface="Calibri"/>
                <a:sym typeface="Calibri"/>
              </a:rPr>
              <a: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Why?  </a:t>
            </a:r>
            <a:endParaRPr sz="1400" b="0" i="0" u="none" strike="noStrike" cap="none">
              <a:solidFill>
                <a:srgbClr val="000000"/>
              </a:solidFill>
              <a:latin typeface="Arial"/>
              <a:ea typeface="Arial"/>
              <a:cs typeface="Arial"/>
              <a:sym typeface="Arial"/>
            </a:endParaRPr>
          </a:p>
        </p:txBody>
      </p:sp>
      <p:sp>
        <p:nvSpPr>
          <p:cNvPr id="651" name="Google Shape;651;gde6289f866_0_22"/>
          <p:cNvSpPr/>
          <p:nvPr/>
        </p:nvSpPr>
        <p:spPr>
          <a:xfrm>
            <a:off x="4279509" y="1560048"/>
            <a:ext cx="345000" cy="2323200"/>
          </a:xfrm>
          <a:prstGeom prst="down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2" name="Google Shape;652;gde6289f866_0_22"/>
          <p:cNvSpPr/>
          <p:nvPr/>
        </p:nvSpPr>
        <p:spPr>
          <a:xfrm rot="2897215">
            <a:off x="2325949" y="777514"/>
            <a:ext cx="358881" cy="600693"/>
          </a:xfrm>
          <a:prstGeom prst="down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3" name="Google Shape;653;gde6289f866_0_22"/>
          <p:cNvSpPr/>
          <p:nvPr/>
        </p:nvSpPr>
        <p:spPr>
          <a:xfrm rot="-2891015">
            <a:off x="6212219" y="777269"/>
            <a:ext cx="359057" cy="600845"/>
          </a:xfrm>
          <a:prstGeom prst="down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4" name="Google Shape;654;gde6289f866_0_22" descr="dreamstime_windmill.jpg"/>
          <p:cNvPicPr preferRelativeResize="0"/>
          <p:nvPr/>
        </p:nvPicPr>
        <p:blipFill rotWithShape="1">
          <a:blip r:embed="rId5">
            <a:alphaModFix/>
          </a:blip>
          <a:srcRect/>
          <a:stretch/>
        </p:blipFill>
        <p:spPr>
          <a:xfrm>
            <a:off x="6741703" y="2028045"/>
            <a:ext cx="1717853" cy="2323229"/>
          </a:xfrm>
          <a:prstGeom prst="rect">
            <a:avLst/>
          </a:prstGeom>
          <a:noFill/>
          <a:ln w="76200" cap="flat" cmpd="sng">
            <a:solidFill>
              <a:srgbClr val="FF0000"/>
            </a:solidFill>
            <a:prstDash val="solid"/>
            <a:round/>
            <a:headEnd type="none" w="sm" len="sm"/>
            <a:tailEnd type="none" w="sm" len="sm"/>
          </a:ln>
        </p:spPr>
      </p:pic>
      <p:sp>
        <p:nvSpPr>
          <p:cNvPr id="655" name="Google Shape;655;gde6289f866_0_22" descr="Questions"/>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59" descr="dreamstime_sound.jpg"/>
          <p:cNvPicPr preferRelativeResize="0"/>
          <p:nvPr/>
        </p:nvPicPr>
        <p:blipFill rotWithShape="1">
          <a:blip r:embed="rId3">
            <a:alphaModFix/>
          </a:blip>
          <a:srcRect/>
          <a:stretch/>
        </p:blipFill>
        <p:spPr>
          <a:xfrm>
            <a:off x="2510284" y="2523815"/>
            <a:ext cx="3580507" cy="4025273"/>
          </a:xfrm>
          <a:prstGeom prst="rect">
            <a:avLst/>
          </a:prstGeom>
          <a:noFill/>
          <a:ln>
            <a:noFill/>
          </a:ln>
        </p:spPr>
      </p:pic>
      <p:sp>
        <p:nvSpPr>
          <p:cNvPr id="661" name="Google Shape;661;p59"/>
          <p:cNvSpPr txBox="1"/>
          <p:nvPr/>
        </p:nvSpPr>
        <p:spPr>
          <a:xfrm>
            <a:off x="868188" y="111147"/>
            <a:ext cx="74076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True/False: Sound is an example of thermal energy and can change the state of water.</a:t>
            </a:r>
            <a:endParaRPr sz="1400" b="0" i="0" u="none" strike="noStrike" cap="none">
              <a:solidFill>
                <a:srgbClr val="000000"/>
              </a:solidFill>
              <a:latin typeface="Arial"/>
              <a:ea typeface="Arial"/>
              <a:cs typeface="Arial"/>
              <a:sym typeface="Arial"/>
            </a:endParaRPr>
          </a:p>
        </p:txBody>
      </p:sp>
      <p:sp>
        <p:nvSpPr>
          <p:cNvPr id="662" name="Google Shape;662;p5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gdfa9a50253_0_47" descr="dreamstime_sound.jpg"/>
          <p:cNvPicPr preferRelativeResize="0"/>
          <p:nvPr/>
        </p:nvPicPr>
        <p:blipFill rotWithShape="1">
          <a:blip r:embed="rId3">
            <a:alphaModFix/>
          </a:blip>
          <a:srcRect/>
          <a:stretch/>
        </p:blipFill>
        <p:spPr>
          <a:xfrm>
            <a:off x="2510284" y="2523815"/>
            <a:ext cx="3580507" cy="4025273"/>
          </a:xfrm>
          <a:prstGeom prst="rect">
            <a:avLst/>
          </a:prstGeom>
          <a:noFill/>
          <a:ln>
            <a:noFill/>
          </a:ln>
        </p:spPr>
      </p:pic>
      <p:sp>
        <p:nvSpPr>
          <p:cNvPr id="668" name="Google Shape;668;gdfa9a50253_0_47"/>
          <p:cNvSpPr txBox="1"/>
          <p:nvPr/>
        </p:nvSpPr>
        <p:spPr>
          <a:xfrm>
            <a:off x="868188" y="111147"/>
            <a:ext cx="74076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True/</a:t>
            </a:r>
            <a:r>
              <a:rPr lang="en-US" sz="4000" b="0" i="0" u="none" strike="noStrike" cap="none">
                <a:solidFill>
                  <a:srgbClr val="FF0000"/>
                </a:solidFill>
                <a:latin typeface="Calibri"/>
                <a:ea typeface="Calibri"/>
                <a:cs typeface="Calibri"/>
                <a:sym typeface="Calibri"/>
              </a:rPr>
              <a:t>False</a:t>
            </a:r>
            <a:r>
              <a:rPr lang="en-US" sz="4000" b="0" i="0" u="none" strike="noStrike" cap="none">
                <a:solidFill>
                  <a:schemeClr val="dk1"/>
                </a:solidFill>
                <a:latin typeface="Calibri"/>
                <a:ea typeface="Calibri"/>
                <a:cs typeface="Calibri"/>
                <a:sym typeface="Calibri"/>
              </a:rPr>
              <a:t>: Sound is an example of thermal energy and can change the state of water.</a:t>
            </a:r>
            <a:endParaRPr sz="1400" b="0" i="0" u="none" strike="noStrike" cap="none">
              <a:solidFill>
                <a:srgbClr val="000000"/>
              </a:solidFill>
              <a:latin typeface="Arial"/>
              <a:ea typeface="Arial"/>
              <a:cs typeface="Arial"/>
              <a:sym typeface="Arial"/>
            </a:endParaRPr>
          </a:p>
        </p:txBody>
      </p:sp>
      <p:sp>
        <p:nvSpPr>
          <p:cNvPr id="669" name="Google Shape;669;gdfa9a50253_0_4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78"/>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38" name="Google Shape;838;p78"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410773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79"/>
          <p:cNvSpPr/>
          <p:nvPr/>
        </p:nvSpPr>
        <p:spPr>
          <a:xfrm>
            <a:off x="721805" y="679849"/>
            <a:ext cx="7700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Thermal Energy:</a:t>
            </a:r>
            <a:r>
              <a:rPr lang="en-US" sz="4000" b="1"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from heat</a:t>
            </a:r>
            <a:endParaRPr sz="4000" b="1" i="0" u="none" strike="noStrike" cap="none">
              <a:solidFill>
                <a:srgbClr val="FF0000"/>
              </a:solidFill>
              <a:latin typeface="Calibri"/>
              <a:ea typeface="Calibri"/>
              <a:cs typeface="Calibri"/>
              <a:sym typeface="Calibri"/>
            </a:endParaRPr>
          </a:p>
        </p:txBody>
      </p:sp>
      <p:pic>
        <p:nvPicPr>
          <p:cNvPr id="844" name="Google Shape;844;p79" descr="dreamstime_s_5336969.jpg"/>
          <p:cNvPicPr preferRelativeResize="0"/>
          <p:nvPr/>
        </p:nvPicPr>
        <p:blipFill rotWithShape="1">
          <a:blip r:embed="rId3">
            <a:alphaModFix/>
          </a:blip>
          <a:srcRect/>
          <a:stretch/>
        </p:blipFill>
        <p:spPr>
          <a:xfrm>
            <a:off x="2070730" y="1901844"/>
            <a:ext cx="5259421" cy="3523812"/>
          </a:xfrm>
          <a:prstGeom prst="rect">
            <a:avLst/>
          </a:prstGeom>
          <a:noFill/>
          <a:ln>
            <a:noFill/>
          </a:ln>
        </p:spPr>
      </p:pic>
      <p:sp>
        <p:nvSpPr>
          <p:cNvPr id="845" name="Google Shape;845;p7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163789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76"/>
          <p:cNvSpPr/>
          <p:nvPr/>
        </p:nvSpPr>
        <p:spPr>
          <a:xfrm>
            <a:off x="169647" y="319226"/>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rgbClr val="FFFFFF"/>
              </a:solidFill>
            </a:endParaRPr>
          </a:p>
        </p:txBody>
      </p:sp>
      <p:cxnSp>
        <p:nvCxnSpPr>
          <p:cNvPr id="452" name="Google Shape;452;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76"/>
          <p:cNvCxnSpPr>
            <a:stCxn id="454" idx="4"/>
            <a:endCxn id="451"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76"/>
          <p:cNvCxnSpPr/>
          <p:nvPr/>
        </p:nvCxnSpPr>
        <p:spPr>
          <a:xfrm>
            <a:off x="169647" y="3255555"/>
            <a:ext cx="25713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76"/>
          <p:cNvCxnSpPr/>
          <p:nvPr/>
        </p:nvCxnSpPr>
        <p:spPr>
          <a:xfrm>
            <a:off x="6359863" y="3216899"/>
            <a:ext cx="26145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SzPts val="1400"/>
            </a:pP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7e576c1a67_0_281"/>
          <p:cNvSpPr txBox="1">
            <a:spLocks noGrp="1"/>
          </p:cNvSpPr>
          <p:nvPr>
            <p:ph type="subTitle" idx="1"/>
          </p:nvPr>
        </p:nvSpPr>
        <p:spPr>
          <a:xfrm>
            <a:off x="771750" y="1011618"/>
            <a:ext cx="7600500" cy="1092900"/>
          </a:xfrm>
          <a:prstGeom prst="rect">
            <a:avLst/>
          </a:prstGeom>
          <a:noFill/>
          <a:ln>
            <a:noFill/>
          </a:ln>
        </p:spPr>
        <p:txBody>
          <a:bodyPr spcFirstLastPara="1" wrap="square" lIns="91425" tIns="45700" rIns="91425" bIns="45700" anchor="t" anchorCtr="0">
            <a:normAutofit fontScale="92500"/>
          </a:bodyPr>
          <a:lstStyle/>
          <a:p>
            <a:pPr marL="0" indent="0">
              <a:buClr>
                <a:schemeClr val="dk1"/>
              </a:buClr>
              <a:buSzPct val="100000"/>
            </a:pPr>
            <a:r>
              <a:rPr lang="en-US" b="1" u="sng">
                <a:solidFill>
                  <a:schemeClr val="dk1"/>
                </a:solidFill>
              </a:rPr>
              <a:t>Work</a:t>
            </a:r>
            <a:r>
              <a:rPr lang="en-US" b="1">
                <a:solidFill>
                  <a:schemeClr val="dk1"/>
                </a:solidFill>
              </a:rPr>
              <a:t>: </a:t>
            </a:r>
            <a:r>
              <a:rPr lang="en-US">
                <a:solidFill>
                  <a:schemeClr val="dk1"/>
                </a:solidFill>
              </a:rPr>
              <a:t>a force acting upon an object causing the object to move in the direction of that force</a:t>
            </a:r>
            <a:endParaRPr/>
          </a:p>
        </p:txBody>
      </p:sp>
      <p:pic>
        <p:nvPicPr>
          <p:cNvPr id="251" name="Google Shape;251;g27e576c1a67_0_281"/>
          <p:cNvPicPr preferRelativeResize="0"/>
          <p:nvPr/>
        </p:nvPicPr>
        <p:blipFill>
          <a:blip r:embed="rId3">
            <a:alphaModFix/>
          </a:blip>
          <a:stretch>
            <a:fillRect/>
          </a:stretch>
        </p:blipFill>
        <p:spPr>
          <a:xfrm>
            <a:off x="1366102" y="2883226"/>
            <a:ext cx="6411799" cy="2767751"/>
          </a:xfrm>
          <a:prstGeom prst="rect">
            <a:avLst/>
          </a:prstGeom>
          <a:noFill/>
          <a:ln>
            <a:noFill/>
          </a:ln>
        </p:spPr>
      </p:pic>
      <p:sp>
        <p:nvSpPr>
          <p:cNvPr id="2" name="Google Shape;224;g2a5a1442303_0_281" descr="Rewind">
            <a:extLst>
              <a:ext uri="{FF2B5EF4-FFF2-40B4-BE49-F238E27FC236}">
                <a16:creationId xmlns:a16="http://schemas.microsoft.com/office/drawing/2014/main" id="{9E46241F-675B-5FF7-972A-65F1BE05AFD1}"/>
              </a:ext>
            </a:extLst>
          </p:cNvPr>
          <p:cNvSpPr/>
          <p:nvPr/>
        </p:nvSpPr>
        <p:spPr>
          <a:xfrm>
            <a:off x="0" y="0"/>
            <a:ext cx="980400" cy="980400"/>
          </a:xfrm>
          <a:prstGeom prst="ellipse">
            <a:avLst/>
          </a:prstGeom>
          <a:blipFill rotWithShape="1">
            <a:blip r:embed="rId4">
              <a:alphaModFix/>
            </a:blip>
            <a:stretch>
              <a:fillRect/>
            </a:stretch>
          </a:blipFill>
          <a:ln>
            <a:noFill/>
          </a:ln>
        </p:spPr>
        <p:txBody>
          <a:bodyPr spcFirstLastPara="1" wrap="square" lIns="121900" tIns="121900" rIns="121900" bIns="121900" anchor="ctr" anchorCtr="0">
            <a:noAutofit/>
          </a:bodyPr>
          <a:lstStyle/>
          <a:p>
            <a:pPr>
              <a:buSzPts val="1400"/>
            </a:pPr>
            <a:endParaRPr sz="1867"/>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cxnSp>
        <p:nvCxnSpPr>
          <p:cNvPr id="177" name="Google Shape;177;p31"/>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178" name="Google Shape;178;p31"/>
          <p:cNvCxnSpPr>
            <a:stCxn id="179" idx="4"/>
            <a:endCxn id="176" idx="2"/>
          </p:cNvCxnSpPr>
          <p:nvPr/>
        </p:nvCxnSpPr>
        <p:spPr>
          <a:xfrm>
            <a:off x="4571973" y="4391433"/>
            <a:ext cx="20700" cy="1344600"/>
          </a:xfrm>
          <a:prstGeom prst="straightConnector1">
            <a:avLst/>
          </a:prstGeom>
          <a:noFill/>
          <a:ln w="25400" cap="flat" cmpd="sng">
            <a:solidFill>
              <a:schemeClr val="dk1"/>
            </a:solidFill>
            <a:prstDash val="solid"/>
            <a:round/>
            <a:headEnd type="none" w="sm" len="sm"/>
            <a:tailEnd type="none" w="sm" len="sm"/>
          </a:ln>
        </p:spPr>
      </p:cxnSp>
      <p:cxnSp>
        <p:nvCxnSpPr>
          <p:cNvPr id="180" name="Google Shape;180;p31"/>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181" name="Google Shape;181;p31"/>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179" name="Google Shape;179;p31"/>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182" name="Google Shape;182;p31"/>
          <p:cNvSpPr txBox="1"/>
          <p:nvPr/>
        </p:nvSpPr>
        <p:spPr>
          <a:xfrm>
            <a:off x="2990051" y="3027300"/>
            <a:ext cx="3163800" cy="1107955"/>
          </a:xfrm>
          <a:prstGeom prst="rect">
            <a:avLst/>
          </a:prstGeom>
          <a:noFill/>
          <a:ln>
            <a:noFill/>
          </a:ln>
        </p:spPr>
        <p:txBody>
          <a:bodyPr spcFirstLastPara="1" wrap="square" lIns="91425" tIns="45700" rIns="91425" bIns="45700" anchor="t" anchorCtr="0">
            <a:spAutoFit/>
          </a:bodyPr>
          <a:lstStyle/>
          <a:p>
            <a:pPr algn="ctr"/>
            <a:r>
              <a:rPr lang="en" sz="3300" b="1">
                <a:latin typeface="Poppins"/>
                <a:ea typeface="Poppins"/>
                <a:cs typeface="Poppins"/>
                <a:sym typeface="Poppins"/>
              </a:rPr>
              <a:t>Thermal Energy</a:t>
            </a:r>
            <a:endParaRPr sz="1100"/>
          </a:p>
        </p:txBody>
      </p:sp>
      <p:sp>
        <p:nvSpPr>
          <p:cNvPr id="183" name="Google Shape;183;p31"/>
          <p:cNvSpPr txBox="1"/>
          <p:nvPr/>
        </p:nvSpPr>
        <p:spPr>
          <a:xfrm>
            <a:off x="494363" y="1383371"/>
            <a:ext cx="1146600" cy="369291"/>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Definition</a:t>
            </a:r>
            <a:endParaRPr/>
          </a:p>
        </p:txBody>
      </p:sp>
      <p:sp>
        <p:nvSpPr>
          <p:cNvPr id="184" name="Google Shape;184;p31"/>
          <p:cNvSpPr txBox="1"/>
          <p:nvPr/>
        </p:nvSpPr>
        <p:spPr>
          <a:xfrm>
            <a:off x="498763" y="5399810"/>
            <a:ext cx="1082400" cy="369291"/>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Example</a:t>
            </a:r>
            <a:endParaRPr/>
          </a:p>
        </p:txBody>
      </p:sp>
      <p:sp>
        <p:nvSpPr>
          <p:cNvPr id="185" name="Google Shape;185;p31"/>
          <p:cNvSpPr txBox="1"/>
          <p:nvPr/>
        </p:nvSpPr>
        <p:spPr>
          <a:xfrm>
            <a:off x="7783990" y="1364766"/>
            <a:ext cx="902700" cy="369291"/>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Picture</a:t>
            </a:r>
            <a:endParaRPr/>
          </a:p>
        </p:txBody>
      </p:sp>
      <p:sp>
        <p:nvSpPr>
          <p:cNvPr id="186" name="Google Shape;186;p31"/>
          <p:cNvSpPr txBox="1"/>
          <p:nvPr/>
        </p:nvSpPr>
        <p:spPr>
          <a:xfrm>
            <a:off x="4676229" y="5407868"/>
            <a:ext cx="4038300" cy="353903"/>
          </a:xfrm>
          <a:prstGeom prst="rect">
            <a:avLst/>
          </a:prstGeom>
          <a:noFill/>
          <a:ln>
            <a:noFill/>
          </a:ln>
        </p:spPr>
        <p:txBody>
          <a:bodyPr spcFirstLastPara="1" wrap="square" lIns="91425" tIns="45700" rIns="91425" bIns="45700" anchor="t" anchorCtr="0">
            <a:spAutoFit/>
          </a:bodyPr>
          <a:lstStyle/>
          <a:p>
            <a:pPr algn="r"/>
            <a:r>
              <a:rPr lang="en" sz="1700">
                <a:latin typeface="Helvetica Neue Light"/>
                <a:ea typeface="Helvetica Neue Light"/>
                <a:cs typeface="Helvetica Neue Light"/>
                <a:sym typeface="Helvetica Neue Light"/>
              </a:rPr>
              <a:t>How does thermal energy impact my life?</a:t>
            </a:r>
            <a:endParaRPr sz="1300"/>
          </a:p>
        </p:txBody>
      </p:sp>
      <p:sp>
        <p:nvSpPr>
          <p:cNvPr id="2" name="Google Shape;1353;g27f7a576e42_0_613">
            <a:extLst>
              <a:ext uri="{FF2B5EF4-FFF2-40B4-BE49-F238E27FC236}">
                <a16:creationId xmlns:a16="http://schemas.microsoft.com/office/drawing/2014/main" id="{5BAEAA7E-CDD4-691C-363A-F2AF51581590}"/>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E88C24DD-B1CC-E4A4-E937-25B4FC2AD883}"/>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77FFBA6C-CF8F-3806-CEE5-99AC0F0BCEA9}"/>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21495A92-96C4-21F4-8E37-33A286B2B9EC}"/>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F7AECA51-9751-B08A-F86E-7C97893674A5}"/>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5E9C4823-DF86-4D8A-CB1E-15D506A27E51}"/>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7"/>
          <p:cNvSpPr txBox="1"/>
          <p:nvPr/>
        </p:nvSpPr>
        <p:spPr>
          <a:xfrm>
            <a:off x="639552" y="1033043"/>
            <a:ext cx="78741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picture</a:t>
            </a:r>
            <a:r>
              <a:rPr lang="en" sz="3000">
                <a:solidFill>
                  <a:schemeClr val="dk1"/>
                </a:solidFill>
                <a:latin typeface="Calibri"/>
                <a:ea typeface="Calibri"/>
                <a:cs typeface="Calibri"/>
                <a:sym typeface="Calibri"/>
              </a:rPr>
              <a:t> of </a:t>
            </a:r>
            <a:r>
              <a:rPr lang="en" sz="3000" b="1">
                <a:solidFill>
                  <a:schemeClr val="dk1"/>
                </a:solidFill>
                <a:latin typeface="Calibri"/>
                <a:ea typeface="Calibri"/>
                <a:cs typeface="Calibri"/>
                <a:sym typeface="Calibri"/>
              </a:rPr>
              <a:t>Thermal Energy </a:t>
            </a:r>
            <a:r>
              <a:rPr lang="en" sz="3000">
                <a:solidFill>
                  <a:schemeClr val="dk1"/>
                </a:solidFill>
                <a:latin typeface="Calibri"/>
                <a:ea typeface="Calibri"/>
                <a:cs typeface="Calibri"/>
                <a:sym typeface="Calibri"/>
              </a:rPr>
              <a:t>from the choices below. </a:t>
            </a:r>
            <a:endParaRPr/>
          </a:p>
        </p:txBody>
      </p:sp>
      <p:sp>
        <p:nvSpPr>
          <p:cNvPr id="240" name="Google Shape;240;p37"/>
          <p:cNvSpPr txBox="1"/>
          <p:nvPr/>
        </p:nvSpPr>
        <p:spPr>
          <a:xfrm>
            <a:off x="393330" y="1916824"/>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241" name="Google Shape;241;p37"/>
          <p:cNvSpPr txBox="1"/>
          <p:nvPr/>
        </p:nvSpPr>
        <p:spPr>
          <a:xfrm>
            <a:off x="5011271" y="1904749"/>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242" name="Google Shape;242;p37"/>
          <p:cNvSpPr txBox="1"/>
          <p:nvPr/>
        </p:nvSpPr>
        <p:spPr>
          <a:xfrm>
            <a:off x="380507" y="398380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243" name="Google Shape;243;p37"/>
          <p:cNvSpPr txBox="1"/>
          <p:nvPr/>
        </p:nvSpPr>
        <p:spPr>
          <a:xfrm>
            <a:off x="4998446" y="3954677"/>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pic>
        <p:nvPicPr>
          <p:cNvPr id="245" name="Google Shape;245;p37"/>
          <p:cNvPicPr preferRelativeResize="0"/>
          <p:nvPr/>
        </p:nvPicPr>
        <p:blipFill>
          <a:blip r:embed="rId3">
            <a:alphaModFix/>
          </a:blip>
          <a:stretch>
            <a:fillRect/>
          </a:stretch>
        </p:blipFill>
        <p:spPr>
          <a:xfrm>
            <a:off x="1133951" y="2143152"/>
            <a:ext cx="2551365" cy="1913499"/>
          </a:xfrm>
          <a:prstGeom prst="rect">
            <a:avLst/>
          </a:prstGeom>
          <a:noFill/>
          <a:ln>
            <a:noFill/>
          </a:ln>
        </p:spPr>
      </p:pic>
      <p:pic>
        <p:nvPicPr>
          <p:cNvPr id="246" name="Google Shape;246;p37"/>
          <p:cNvPicPr preferRelativeResize="0"/>
          <p:nvPr/>
        </p:nvPicPr>
        <p:blipFill>
          <a:blip r:embed="rId4">
            <a:alphaModFix/>
          </a:blip>
          <a:stretch>
            <a:fillRect/>
          </a:stretch>
        </p:blipFill>
        <p:spPr>
          <a:xfrm>
            <a:off x="5843971" y="4179518"/>
            <a:ext cx="2762250" cy="1657350"/>
          </a:xfrm>
          <a:prstGeom prst="rect">
            <a:avLst/>
          </a:prstGeom>
          <a:noFill/>
          <a:ln>
            <a:noFill/>
          </a:ln>
        </p:spPr>
      </p:pic>
      <p:pic>
        <p:nvPicPr>
          <p:cNvPr id="247" name="Google Shape;247;p37"/>
          <p:cNvPicPr preferRelativeResize="0"/>
          <p:nvPr/>
        </p:nvPicPr>
        <p:blipFill>
          <a:blip r:embed="rId5">
            <a:alphaModFix/>
          </a:blip>
          <a:stretch>
            <a:fillRect/>
          </a:stretch>
        </p:blipFill>
        <p:spPr>
          <a:xfrm>
            <a:off x="1024876" y="4155268"/>
            <a:ext cx="2660451" cy="1771258"/>
          </a:xfrm>
          <a:prstGeom prst="rect">
            <a:avLst/>
          </a:prstGeom>
          <a:noFill/>
          <a:ln>
            <a:noFill/>
          </a:ln>
        </p:spPr>
      </p:pic>
      <p:pic>
        <p:nvPicPr>
          <p:cNvPr id="248" name="Google Shape;248;p37"/>
          <p:cNvPicPr preferRelativeResize="0"/>
          <p:nvPr/>
        </p:nvPicPr>
        <p:blipFill>
          <a:blip r:embed="rId6">
            <a:alphaModFix/>
          </a:blip>
          <a:stretch>
            <a:fillRect/>
          </a:stretch>
        </p:blipFill>
        <p:spPr>
          <a:xfrm>
            <a:off x="5521001" y="2361200"/>
            <a:ext cx="3492075" cy="1243750"/>
          </a:xfrm>
          <a:prstGeom prst="rect">
            <a:avLst/>
          </a:prstGeom>
          <a:noFill/>
          <a:ln>
            <a:noFill/>
          </a:ln>
        </p:spPr>
      </p:pic>
      <p:sp>
        <p:nvSpPr>
          <p:cNvPr id="2" name="Google Shape;1353;g27f7a576e42_0_613">
            <a:extLst>
              <a:ext uri="{FF2B5EF4-FFF2-40B4-BE49-F238E27FC236}">
                <a16:creationId xmlns:a16="http://schemas.microsoft.com/office/drawing/2014/main" id="{2A754098-A0F3-35BC-C9C4-35757019CB7A}"/>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C2E382BF-91EA-9115-09FC-96641216C207}"/>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C14A5AD9-33BA-171B-6254-22634DCF0C4F}"/>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3F4540FA-24B3-033C-2920-FA3EDF65550E}"/>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7AC1F7EE-3031-B0BF-9073-3665ECABB0BB}"/>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A57E303A-3E75-B3A5-A096-318E5FF0FB0E}"/>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8"/>
          <p:cNvSpPr txBox="1"/>
          <p:nvPr/>
        </p:nvSpPr>
        <p:spPr>
          <a:xfrm>
            <a:off x="639552" y="1033043"/>
            <a:ext cx="78741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picture</a:t>
            </a:r>
            <a:r>
              <a:rPr lang="en" sz="3000">
                <a:solidFill>
                  <a:schemeClr val="dk1"/>
                </a:solidFill>
                <a:latin typeface="Calibri"/>
                <a:ea typeface="Calibri"/>
                <a:cs typeface="Calibri"/>
                <a:sym typeface="Calibri"/>
              </a:rPr>
              <a:t> of </a:t>
            </a:r>
            <a:r>
              <a:rPr lang="en" sz="3000" b="1">
                <a:solidFill>
                  <a:schemeClr val="dk1"/>
                </a:solidFill>
                <a:latin typeface="Calibri"/>
                <a:ea typeface="Calibri"/>
                <a:cs typeface="Calibri"/>
                <a:sym typeface="Calibri"/>
              </a:rPr>
              <a:t>Thermal Energy </a:t>
            </a:r>
            <a:r>
              <a:rPr lang="en" sz="3000">
                <a:solidFill>
                  <a:schemeClr val="dk1"/>
                </a:solidFill>
                <a:latin typeface="Calibri"/>
                <a:ea typeface="Calibri"/>
                <a:cs typeface="Calibri"/>
                <a:sym typeface="Calibri"/>
              </a:rPr>
              <a:t>from the choices below. </a:t>
            </a:r>
            <a:endParaRPr/>
          </a:p>
        </p:txBody>
      </p:sp>
      <p:sp>
        <p:nvSpPr>
          <p:cNvPr id="255" name="Google Shape;255;p38"/>
          <p:cNvSpPr txBox="1"/>
          <p:nvPr/>
        </p:nvSpPr>
        <p:spPr>
          <a:xfrm>
            <a:off x="393330" y="1916824"/>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256" name="Google Shape;256;p38"/>
          <p:cNvSpPr txBox="1"/>
          <p:nvPr/>
        </p:nvSpPr>
        <p:spPr>
          <a:xfrm>
            <a:off x="5011271" y="1904749"/>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257" name="Google Shape;257;p38"/>
          <p:cNvSpPr txBox="1"/>
          <p:nvPr/>
        </p:nvSpPr>
        <p:spPr>
          <a:xfrm>
            <a:off x="380507" y="398380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258" name="Google Shape;258;p38"/>
          <p:cNvSpPr txBox="1"/>
          <p:nvPr/>
        </p:nvSpPr>
        <p:spPr>
          <a:xfrm>
            <a:off x="4998446" y="3954677"/>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pic>
        <p:nvPicPr>
          <p:cNvPr id="260" name="Google Shape;260;p38"/>
          <p:cNvPicPr preferRelativeResize="0"/>
          <p:nvPr/>
        </p:nvPicPr>
        <p:blipFill>
          <a:blip r:embed="rId3">
            <a:alphaModFix/>
          </a:blip>
          <a:stretch>
            <a:fillRect/>
          </a:stretch>
        </p:blipFill>
        <p:spPr>
          <a:xfrm>
            <a:off x="1133951" y="2143152"/>
            <a:ext cx="2551365" cy="1913499"/>
          </a:xfrm>
          <a:prstGeom prst="rect">
            <a:avLst/>
          </a:prstGeom>
          <a:noFill/>
          <a:ln>
            <a:noFill/>
          </a:ln>
        </p:spPr>
      </p:pic>
      <p:pic>
        <p:nvPicPr>
          <p:cNvPr id="261" name="Google Shape;261;p38"/>
          <p:cNvPicPr preferRelativeResize="0"/>
          <p:nvPr/>
        </p:nvPicPr>
        <p:blipFill>
          <a:blip r:embed="rId4">
            <a:alphaModFix/>
          </a:blip>
          <a:stretch>
            <a:fillRect/>
          </a:stretch>
        </p:blipFill>
        <p:spPr>
          <a:xfrm>
            <a:off x="5843971" y="4179518"/>
            <a:ext cx="2762250" cy="1657350"/>
          </a:xfrm>
          <a:prstGeom prst="rect">
            <a:avLst/>
          </a:prstGeom>
          <a:noFill/>
          <a:ln>
            <a:noFill/>
          </a:ln>
        </p:spPr>
      </p:pic>
      <p:pic>
        <p:nvPicPr>
          <p:cNvPr id="262" name="Google Shape;262;p38"/>
          <p:cNvPicPr preferRelativeResize="0"/>
          <p:nvPr/>
        </p:nvPicPr>
        <p:blipFill>
          <a:blip r:embed="rId5">
            <a:alphaModFix/>
          </a:blip>
          <a:stretch>
            <a:fillRect/>
          </a:stretch>
        </p:blipFill>
        <p:spPr>
          <a:xfrm>
            <a:off x="1024876" y="4155268"/>
            <a:ext cx="2660451" cy="1771258"/>
          </a:xfrm>
          <a:prstGeom prst="rect">
            <a:avLst/>
          </a:prstGeom>
          <a:noFill/>
          <a:ln>
            <a:noFill/>
          </a:ln>
        </p:spPr>
      </p:pic>
      <p:pic>
        <p:nvPicPr>
          <p:cNvPr id="263" name="Google Shape;263;p38"/>
          <p:cNvPicPr preferRelativeResize="0"/>
          <p:nvPr/>
        </p:nvPicPr>
        <p:blipFill>
          <a:blip r:embed="rId6">
            <a:alphaModFix/>
          </a:blip>
          <a:stretch>
            <a:fillRect/>
          </a:stretch>
        </p:blipFill>
        <p:spPr>
          <a:xfrm>
            <a:off x="5521001" y="2361200"/>
            <a:ext cx="3492075" cy="1243750"/>
          </a:xfrm>
          <a:prstGeom prst="rect">
            <a:avLst/>
          </a:prstGeom>
          <a:noFill/>
          <a:ln>
            <a:noFill/>
          </a:ln>
        </p:spPr>
      </p:pic>
      <p:sp>
        <p:nvSpPr>
          <p:cNvPr id="264" name="Google Shape;264;p38"/>
          <p:cNvSpPr/>
          <p:nvPr/>
        </p:nvSpPr>
        <p:spPr>
          <a:xfrm>
            <a:off x="5009900" y="3917300"/>
            <a:ext cx="3492000" cy="19644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Google Shape;1353;g27f7a576e42_0_613">
            <a:extLst>
              <a:ext uri="{FF2B5EF4-FFF2-40B4-BE49-F238E27FC236}">
                <a16:creationId xmlns:a16="http://schemas.microsoft.com/office/drawing/2014/main" id="{3B5DFB89-D213-2190-C20C-D3ABAD8DB92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92EF5F5F-32B5-21FF-FA93-7C7F24918076}"/>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F970F50B-F2F6-F97B-E1D9-DE78FC74778A}"/>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24AAA389-4034-1A1B-113D-63D6E6E9EF8C}"/>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B4ED7FA5-2243-CF7B-627A-C4DDB5B6439F}"/>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973D7753-CFEC-35EE-4E17-14D8373DB658}"/>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9"/>
          <p:cNvPicPr preferRelativeResize="0"/>
          <p:nvPr/>
        </p:nvPicPr>
        <p:blipFill>
          <a:blip r:embed="rId3">
            <a:alphaModFix/>
          </a:blip>
          <a:stretch>
            <a:fillRect/>
          </a:stretch>
        </p:blipFill>
        <p:spPr>
          <a:xfrm>
            <a:off x="5707546" y="1734068"/>
            <a:ext cx="2762250" cy="1657350"/>
          </a:xfrm>
          <a:prstGeom prst="rect">
            <a:avLst/>
          </a:prstGeom>
          <a:noFill/>
          <a:ln>
            <a:noFill/>
          </a:ln>
        </p:spPr>
      </p:pic>
      <p:sp>
        <p:nvSpPr>
          <p:cNvPr id="271" name="Google Shape;271;p39"/>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cxnSp>
        <p:nvCxnSpPr>
          <p:cNvPr id="272" name="Google Shape;272;p39"/>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273" name="Google Shape;273;p39"/>
          <p:cNvCxnSpPr>
            <a:stCxn id="274" idx="4"/>
            <a:endCxn id="271" idx="2"/>
          </p:cNvCxnSpPr>
          <p:nvPr/>
        </p:nvCxnSpPr>
        <p:spPr>
          <a:xfrm>
            <a:off x="4571972" y="4391433"/>
            <a:ext cx="20700" cy="1344600"/>
          </a:xfrm>
          <a:prstGeom prst="straightConnector1">
            <a:avLst/>
          </a:prstGeom>
          <a:noFill/>
          <a:ln w="25400" cap="flat" cmpd="sng">
            <a:solidFill>
              <a:schemeClr val="dk1"/>
            </a:solidFill>
            <a:prstDash val="solid"/>
            <a:round/>
            <a:headEnd type="none" w="sm" len="sm"/>
            <a:tailEnd type="none" w="sm" len="sm"/>
          </a:ln>
        </p:spPr>
      </p:cxnSp>
      <p:cxnSp>
        <p:nvCxnSpPr>
          <p:cNvPr id="275" name="Google Shape;275;p39"/>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276" name="Google Shape;276;p39"/>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274" name="Google Shape;274;p39"/>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277" name="Google Shape;277;p39"/>
          <p:cNvSpPr txBox="1"/>
          <p:nvPr/>
        </p:nvSpPr>
        <p:spPr>
          <a:xfrm>
            <a:off x="2990050" y="3027300"/>
            <a:ext cx="3163800" cy="1108200"/>
          </a:xfrm>
          <a:prstGeom prst="rect">
            <a:avLst/>
          </a:prstGeom>
          <a:noFill/>
          <a:ln>
            <a:noFill/>
          </a:ln>
        </p:spPr>
        <p:txBody>
          <a:bodyPr spcFirstLastPara="1" wrap="square" lIns="91425" tIns="45700" rIns="91425" bIns="45700" anchor="t" anchorCtr="0">
            <a:spAutoFit/>
          </a:bodyPr>
          <a:lstStyle/>
          <a:p>
            <a:pPr algn="ctr"/>
            <a:r>
              <a:rPr lang="en" sz="3300" b="1">
                <a:latin typeface="Poppins"/>
                <a:ea typeface="Poppins"/>
                <a:cs typeface="Poppins"/>
                <a:sym typeface="Poppins"/>
              </a:rPr>
              <a:t>Thermal Energy</a:t>
            </a:r>
            <a:endParaRPr sz="1100"/>
          </a:p>
        </p:txBody>
      </p:sp>
      <p:sp>
        <p:nvSpPr>
          <p:cNvPr id="278" name="Google Shape;278;p39"/>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Definition</a:t>
            </a:r>
            <a:endParaRPr/>
          </a:p>
        </p:txBody>
      </p:sp>
      <p:sp>
        <p:nvSpPr>
          <p:cNvPr id="279" name="Google Shape;279;p39"/>
          <p:cNvSpPr txBox="1"/>
          <p:nvPr/>
        </p:nvSpPr>
        <p:spPr>
          <a:xfrm>
            <a:off x="498763" y="5399809"/>
            <a:ext cx="10824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Example</a:t>
            </a:r>
            <a:endParaRPr/>
          </a:p>
        </p:txBody>
      </p:sp>
      <p:sp>
        <p:nvSpPr>
          <p:cNvPr id="280" name="Google Shape;280;p39"/>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Picture</a:t>
            </a:r>
            <a:endParaRPr/>
          </a:p>
        </p:txBody>
      </p:sp>
      <p:sp>
        <p:nvSpPr>
          <p:cNvPr id="281" name="Google Shape;281;p39"/>
          <p:cNvSpPr txBox="1"/>
          <p:nvPr/>
        </p:nvSpPr>
        <p:spPr>
          <a:xfrm>
            <a:off x="4676228" y="5407868"/>
            <a:ext cx="4038300" cy="354000"/>
          </a:xfrm>
          <a:prstGeom prst="rect">
            <a:avLst/>
          </a:prstGeom>
          <a:noFill/>
          <a:ln>
            <a:noFill/>
          </a:ln>
        </p:spPr>
        <p:txBody>
          <a:bodyPr spcFirstLastPara="1" wrap="square" lIns="91425" tIns="45700" rIns="91425" bIns="45700" anchor="t" anchorCtr="0">
            <a:spAutoFit/>
          </a:bodyPr>
          <a:lstStyle/>
          <a:p>
            <a:pPr algn="r"/>
            <a:r>
              <a:rPr lang="en" sz="1700">
                <a:latin typeface="Helvetica Neue Light"/>
                <a:ea typeface="Helvetica Neue Light"/>
                <a:cs typeface="Helvetica Neue Light"/>
                <a:sym typeface="Helvetica Neue Light"/>
              </a:rPr>
              <a:t>How does thermal energy impact my life?</a:t>
            </a:r>
            <a:endParaRPr sz="1300"/>
          </a:p>
        </p:txBody>
      </p:sp>
      <p:sp>
        <p:nvSpPr>
          <p:cNvPr id="2" name="Google Shape;1353;g27f7a576e42_0_613">
            <a:extLst>
              <a:ext uri="{FF2B5EF4-FFF2-40B4-BE49-F238E27FC236}">
                <a16:creationId xmlns:a16="http://schemas.microsoft.com/office/drawing/2014/main" id="{7B9B942E-4AF2-4DCD-53E3-AB37FD5B4079}"/>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90ACBC27-6795-2843-3389-A568429A53D4}"/>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FFF44FC3-DA5A-0AEC-FECA-FCEE1D322A7D}"/>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7CB8F0E8-0A1D-2BE5-C49D-F949DA79BF3E}"/>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EEE1B52D-380C-A5EA-190D-60DEC39B292E}"/>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38A414A5-649F-E4AE-51A1-8B078C2650EC}"/>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0"/>
          <p:cNvSpPr txBox="1"/>
          <p:nvPr/>
        </p:nvSpPr>
        <p:spPr>
          <a:xfrm>
            <a:off x="626731" y="1060551"/>
            <a:ext cx="82095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definition</a:t>
            </a:r>
            <a:r>
              <a:rPr lang="en" sz="3000">
                <a:solidFill>
                  <a:schemeClr val="dk1"/>
                </a:solidFill>
                <a:latin typeface="Calibri"/>
                <a:ea typeface="Calibri"/>
                <a:cs typeface="Calibri"/>
                <a:sym typeface="Calibri"/>
              </a:rPr>
              <a:t> of </a:t>
            </a:r>
            <a:r>
              <a:rPr lang="en" sz="3000" b="1">
                <a:solidFill>
                  <a:schemeClr val="dk1"/>
                </a:solidFill>
                <a:latin typeface="Calibri"/>
                <a:ea typeface="Calibri"/>
                <a:cs typeface="Calibri"/>
                <a:sym typeface="Calibri"/>
              </a:rPr>
              <a:t>Thermal Energy</a:t>
            </a:r>
            <a:r>
              <a:rPr lang="en" sz="3000">
                <a:solidFill>
                  <a:schemeClr val="dk1"/>
                </a:solidFill>
                <a:latin typeface="Calibri"/>
                <a:ea typeface="Calibri"/>
                <a:cs typeface="Calibri"/>
                <a:sym typeface="Calibri"/>
              </a:rPr>
              <a:t> from the choices below. </a:t>
            </a:r>
            <a:endParaRPr/>
          </a:p>
        </p:txBody>
      </p:sp>
      <p:sp>
        <p:nvSpPr>
          <p:cNvPr id="288" name="Google Shape;288;p40"/>
          <p:cNvSpPr txBox="1"/>
          <p:nvPr/>
        </p:nvSpPr>
        <p:spPr>
          <a:xfrm>
            <a:off x="1073532" y="5135940"/>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343"/>
                </a:solidFill>
                <a:latin typeface="Helvetica Neue Light"/>
                <a:ea typeface="Helvetica Neue Light"/>
                <a:cs typeface="Helvetica Neue Light"/>
                <a:sym typeface="Helvetica Neue Light"/>
              </a:rPr>
              <a:t>The powerhouse of the cell</a:t>
            </a:r>
            <a:endParaRPr>
              <a:solidFill>
                <a:srgbClr val="434343"/>
              </a:solidFill>
            </a:endParaRPr>
          </a:p>
        </p:txBody>
      </p:sp>
      <p:sp>
        <p:nvSpPr>
          <p:cNvPr id="289" name="Google Shape;289;p40"/>
          <p:cNvSpPr txBox="1"/>
          <p:nvPr/>
        </p:nvSpPr>
        <p:spPr>
          <a:xfrm>
            <a:off x="1090682" y="4244795"/>
            <a:ext cx="7874100" cy="498558"/>
          </a:xfrm>
          <a:prstGeom prst="rect">
            <a:avLst/>
          </a:prstGeom>
          <a:noFill/>
          <a:ln>
            <a:noFill/>
          </a:ln>
        </p:spPr>
        <p:txBody>
          <a:bodyPr spcFirstLastPara="1" wrap="square" lIns="91425" tIns="45700" rIns="91425" bIns="45700" anchor="t" anchorCtr="0">
            <a:spAutoFit/>
          </a:bodyPr>
          <a:lstStyle/>
          <a:p>
            <a:pPr>
              <a:lnSpc>
                <a:spcPct val="110000"/>
              </a:lnSpc>
            </a:pPr>
            <a:r>
              <a:rPr lang="en" sz="2400">
                <a:solidFill>
                  <a:srgbClr val="43464D"/>
                </a:solidFill>
                <a:latin typeface="Helvetica Neue Light"/>
                <a:ea typeface="Helvetica Neue Light"/>
                <a:cs typeface="Helvetica Neue Light"/>
                <a:sym typeface="Helvetica Neue Light"/>
              </a:rPr>
              <a:t>Prehistoric remains of plants and animals</a:t>
            </a:r>
            <a:endParaRPr sz="2400">
              <a:latin typeface="Helvetica Neue Light"/>
              <a:ea typeface="Helvetica Neue Light"/>
              <a:cs typeface="Helvetica Neue Light"/>
              <a:sym typeface="Helvetica Neue Light"/>
            </a:endParaRPr>
          </a:p>
        </p:txBody>
      </p:sp>
      <p:sp>
        <p:nvSpPr>
          <p:cNvPr id="290" name="Google Shape;290;p40"/>
          <p:cNvSpPr txBox="1"/>
          <p:nvPr/>
        </p:nvSpPr>
        <p:spPr>
          <a:xfrm>
            <a:off x="1166884" y="2389497"/>
            <a:ext cx="7977000" cy="461700"/>
          </a:xfrm>
          <a:prstGeom prst="rect">
            <a:avLst/>
          </a:prstGeom>
          <a:noFill/>
          <a:ln>
            <a:noFill/>
          </a:ln>
        </p:spPr>
        <p:txBody>
          <a:bodyPr spcFirstLastPara="1" wrap="square" lIns="91425" tIns="45700" rIns="91425" bIns="45700" anchor="t" anchorCtr="0">
            <a:spAutoFit/>
          </a:bodyPr>
          <a:lstStyle/>
          <a:p>
            <a:endParaRPr sz="2400">
              <a:latin typeface="Helvetica Neue Light"/>
              <a:ea typeface="Helvetica Neue Light"/>
              <a:cs typeface="Helvetica Neue Light"/>
              <a:sym typeface="Helvetica Neue Light"/>
            </a:endParaRPr>
          </a:p>
        </p:txBody>
      </p:sp>
      <p:sp>
        <p:nvSpPr>
          <p:cNvPr id="291" name="Google Shape;291;p40"/>
          <p:cNvSpPr txBox="1"/>
          <p:nvPr/>
        </p:nvSpPr>
        <p:spPr>
          <a:xfrm>
            <a:off x="1073532" y="2492258"/>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A push or pull of an object</a:t>
            </a:r>
            <a:endParaRPr sz="2400">
              <a:latin typeface="Helvetica Neue Light"/>
              <a:ea typeface="Helvetica Neue Light"/>
              <a:cs typeface="Helvetica Neue Light"/>
              <a:sym typeface="Helvetica Neue Light"/>
            </a:endParaRPr>
          </a:p>
        </p:txBody>
      </p:sp>
      <p:sp>
        <p:nvSpPr>
          <p:cNvPr id="292" name="Google Shape;292;p40"/>
          <p:cNvSpPr txBox="1"/>
          <p:nvPr/>
        </p:nvSpPr>
        <p:spPr>
          <a:xfrm>
            <a:off x="380509" y="23894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293" name="Google Shape;293;p40"/>
          <p:cNvSpPr txBox="1"/>
          <p:nvPr/>
        </p:nvSpPr>
        <p:spPr>
          <a:xfrm>
            <a:off x="380508" y="32867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294" name="Google Shape;294;p40"/>
          <p:cNvSpPr txBox="1"/>
          <p:nvPr/>
        </p:nvSpPr>
        <p:spPr>
          <a:xfrm>
            <a:off x="393332" y="412705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295" name="Google Shape;295;p40"/>
          <p:cNvSpPr txBox="1"/>
          <p:nvPr/>
        </p:nvSpPr>
        <p:spPr>
          <a:xfrm>
            <a:off x="393330" y="49995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sp>
        <p:nvSpPr>
          <p:cNvPr id="297" name="Google Shape;297;p40"/>
          <p:cNvSpPr txBox="1"/>
          <p:nvPr/>
        </p:nvSpPr>
        <p:spPr>
          <a:xfrm>
            <a:off x="1073532" y="3337208"/>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Energy from heat</a:t>
            </a:r>
            <a:endParaRPr sz="2400">
              <a:latin typeface="Helvetica Neue Light"/>
              <a:ea typeface="Helvetica Neue Light"/>
              <a:cs typeface="Helvetica Neue Light"/>
              <a:sym typeface="Helvetica Neue Light"/>
            </a:endParaRPr>
          </a:p>
        </p:txBody>
      </p:sp>
      <p:sp>
        <p:nvSpPr>
          <p:cNvPr id="2" name="Google Shape;1353;g27f7a576e42_0_613">
            <a:extLst>
              <a:ext uri="{FF2B5EF4-FFF2-40B4-BE49-F238E27FC236}">
                <a16:creationId xmlns:a16="http://schemas.microsoft.com/office/drawing/2014/main" id="{4DA0E879-EADF-5599-89D7-EF66F4F7D12E}"/>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4380CC90-E5ED-2D91-E2B9-9B5CB4A0113C}"/>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933D2CCF-4A82-FC8C-9F22-B263F002A1F2}"/>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265A494B-DD55-0A34-3F26-B8F1AFE724BD}"/>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07A200AB-BE84-37B3-A4B9-6C6735F2A55A}"/>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7803CB65-AA09-8D91-C5C3-4383305A2CD5}"/>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p:nvPr/>
        </p:nvSpPr>
        <p:spPr>
          <a:xfrm>
            <a:off x="626731" y="1060551"/>
            <a:ext cx="82095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definition</a:t>
            </a:r>
            <a:r>
              <a:rPr lang="en" sz="3000">
                <a:solidFill>
                  <a:schemeClr val="dk1"/>
                </a:solidFill>
                <a:latin typeface="Calibri"/>
                <a:ea typeface="Calibri"/>
                <a:cs typeface="Calibri"/>
                <a:sym typeface="Calibri"/>
              </a:rPr>
              <a:t> of </a:t>
            </a:r>
            <a:r>
              <a:rPr lang="en" sz="3000" b="1">
                <a:solidFill>
                  <a:schemeClr val="dk1"/>
                </a:solidFill>
                <a:latin typeface="Calibri"/>
                <a:ea typeface="Calibri"/>
                <a:cs typeface="Calibri"/>
                <a:sym typeface="Calibri"/>
              </a:rPr>
              <a:t>Thermal Energy</a:t>
            </a:r>
            <a:r>
              <a:rPr lang="en" sz="3000">
                <a:solidFill>
                  <a:schemeClr val="dk1"/>
                </a:solidFill>
                <a:latin typeface="Calibri"/>
                <a:ea typeface="Calibri"/>
                <a:cs typeface="Calibri"/>
                <a:sym typeface="Calibri"/>
              </a:rPr>
              <a:t> from the choices below. </a:t>
            </a:r>
            <a:endParaRPr/>
          </a:p>
        </p:txBody>
      </p:sp>
      <p:sp>
        <p:nvSpPr>
          <p:cNvPr id="304" name="Google Shape;304;p41"/>
          <p:cNvSpPr txBox="1"/>
          <p:nvPr/>
        </p:nvSpPr>
        <p:spPr>
          <a:xfrm>
            <a:off x="1073532" y="5135940"/>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343"/>
                </a:solidFill>
                <a:latin typeface="Helvetica Neue Light"/>
                <a:ea typeface="Helvetica Neue Light"/>
                <a:cs typeface="Helvetica Neue Light"/>
                <a:sym typeface="Helvetica Neue Light"/>
              </a:rPr>
              <a:t>The powerhouse of the cell</a:t>
            </a:r>
            <a:endParaRPr>
              <a:solidFill>
                <a:srgbClr val="434343"/>
              </a:solidFill>
            </a:endParaRPr>
          </a:p>
        </p:txBody>
      </p:sp>
      <p:sp>
        <p:nvSpPr>
          <p:cNvPr id="305" name="Google Shape;305;p41"/>
          <p:cNvSpPr txBox="1"/>
          <p:nvPr/>
        </p:nvSpPr>
        <p:spPr>
          <a:xfrm>
            <a:off x="1090682" y="4244795"/>
            <a:ext cx="7874100" cy="498558"/>
          </a:xfrm>
          <a:prstGeom prst="rect">
            <a:avLst/>
          </a:prstGeom>
          <a:noFill/>
          <a:ln>
            <a:noFill/>
          </a:ln>
        </p:spPr>
        <p:txBody>
          <a:bodyPr spcFirstLastPara="1" wrap="square" lIns="91425" tIns="45700" rIns="91425" bIns="45700" anchor="t" anchorCtr="0">
            <a:spAutoFit/>
          </a:bodyPr>
          <a:lstStyle/>
          <a:p>
            <a:pPr>
              <a:lnSpc>
                <a:spcPct val="110000"/>
              </a:lnSpc>
            </a:pPr>
            <a:r>
              <a:rPr lang="en" sz="2400">
                <a:solidFill>
                  <a:srgbClr val="43464D"/>
                </a:solidFill>
                <a:latin typeface="Helvetica Neue Light"/>
                <a:ea typeface="Helvetica Neue Light"/>
                <a:cs typeface="Helvetica Neue Light"/>
                <a:sym typeface="Helvetica Neue Light"/>
              </a:rPr>
              <a:t>Prehistoric remains of plants and animals</a:t>
            </a:r>
            <a:endParaRPr sz="2400">
              <a:latin typeface="Helvetica Neue Light"/>
              <a:ea typeface="Helvetica Neue Light"/>
              <a:cs typeface="Helvetica Neue Light"/>
              <a:sym typeface="Helvetica Neue Light"/>
            </a:endParaRPr>
          </a:p>
        </p:txBody>
      </p:sp>
      <p:sp>
        <p:nvSpPr>
          <p:cNvPr id="306" name="Google Shape;306;p41"/>
          <p:cNvSpPr txBox="1"/>
          <p:nvPr/>
        </p:nvSpPr>
        <p:spPr>
          <a:xfrm>
            <a:off x="1166884" y="2389497"/>
            <a:ext cx="7977000" cy="461700"/>
          </a:xfrm>
          <a:prstGeom prst="rect">
            <a:avLst/>
          </a:prstGeom>
          <a:noFill/>
          <a:ln>
            <a:noFill/>
          </a:ln>
        </p:spPr>
        <p:txBody>
          <a:bodyPr spcFirstLastPara="1" wrap="square" lIns="91425" tIns="45700" rIns="91425" bIns="45700" anchor="t" anchorCtr="0">
            <a:spAutoFit/>
          </a:bodyPr>
          <a:lstStyle/>
          <a:p>
            <a:endParaRPr sz="2400">
              <a:latin typeface="Helvetica Neue Light"/>
              <a:ea typeface="Helvetica Neue Light"/>
              <a:cs typeface="Helvetica Neue Light"/>
              <a:sym typeface="Helvetica Neue Light"/>
            </a:endParaRPr>
          </a:p>
        </p:txBody>
      </p:sp>
      <p:sp>
        <p:nvSpPr>
          <p:cNvPr id="307" name="Google Shape;307;p41"/>
          <p:cNvSpPr txBox="1"/>
          <p:nvPr/>
        </p:nvSpPr>
        <p:spPr>
          <a:xfrm>
            <a:off x="1073532" y="2492258"/>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A push or pull of an object</a:t>
            </a:r>
            <a:endParaRPr sz="2400">
              <a:latin typeface="Helvetica Neue Light"/>
              <a:ea typeface="Helvetica Neue Light"/>
              <a:cs typeface="Helvetica Neue Light"/>
              <a:sym typeface="Helvetica Neue Light"/>
            </a:endParaRPr>
          </a:p>
        </p:txBody>
      </p:sp>
      <p:sp>
        <p:nvSpPr>
          <p:cNvPr id="308" name="Google Shape;308;p41"/>
          <p:cNvSpPr txBox="1"/>
          <p:nvPr/>
        </p:nvSpPr>
        <p:spPr>
          <a:xfrm>
            <a:off x="380509" y="23894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309" name="Google Shape;309;p41"/>
          <p:cNvSpPr txBox="1"/>
          <p:nvPr/>
        </p:nvSpPr>
        <p:spPr>
          <a:xfrm>
            <a:off x="380508" y="32867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310" name="Google Shape;310;p41"/>
          <p:cNvSpPr txBox="1"/>
          <p:nvPr/>
        </p:nvSpPr>
        <p:spPr>
          <a:xfrm>
            <a:off x="393332" y="412705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311" name="Google Shape;311;p41"/>
          <p:cNvSpPr txBox="1"/>
          <p:nvPr/>
        </p:nvSpPr>
        <p:spPr>
          <a:xfrm>
            <a:off x="393330" y="49995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sp>
        <p:nvSpPr>
          <p:cNvPr id="313" name="Google Shape;313;p41"/>
          <p:cNvSpPr txBox="1"/>
          <p:nvPr/>
        </p:nvSpPr>
        <p:spPr>
          <a:xfrm>
            <a:off x="1073532" y="3337208"/>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Energy from heat</a:t>
            </a:r>
            <a:endParaRPr sz="2400">
              <a:latin typeface="Helvetica Neue Light"/>
              <a:ea typeface="Helvetica Neue Light"/>
              <a:cs typeface="Helvetica Neue Light"/>
              <a:sym typeface="Helvetica Neue Light"/>
            </a:endParaRPr>
          </a:p>
        </p:txBody>
      </p:sp>
      <p:sp>
        <p:nvSpPr>
          <p:cNvPr id="314" name="Google Shape;314;p41"/>
          <p:cNvSpPr/>
          <p:nvPr/>
        </p:nvSpPr>
        <p:spPr>
          <a:xfrm>
            <a:off x="393325" y="3258275"/>
            <a:ext cx="3290400" cy="646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Google Shape;1353;g27f7a576e42_0_613">
            <a:extLst>
              <a:ext uri="{FF2B5EF4-FFF2-40B4-BE49-F238E27FC236}">
                <a16:creationId xmlns:a16="http://schemas.microsoft.com/office/drawing/2014/main" id="{80BAAC2D-85F6-EB26-47EB-D6629CED82BF}"/>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030FC58D-CC00-0A74-0984-E886191F8414}"/>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74A223DA-83C6-3DFA-0FAC-20E79C77BA08}"/>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5370A8EE-E140-A127-5FF9-ED3CECEDB71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A46EB575-A4D5-5884-16E2-A36AD1E1E3A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66530FA6-EBF7-29D0-36D6-8DA6CE2F3F0B}"/>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2"/>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321" name="Google Shape;321;p42"/>
          <p:cNvSpPr txBox="1"/>
          <p:nvPr/>
        </p:nvSpPr>
        <p:spPr>
          <a:xfrm>
            <a:off x="586100" y="2056413"/>
            <a:ext cx="3899400" cy="523200"/>
          </a:xfrm>
          <a:prstGeom prst="rect">
            <a:avLst/>
          </a:prstGeom>
          <a:noFill/>
          <a:ln>
            <a:noFill/>
          </a:ln>
        </p:spPr>
        <p:txBody>
          <a:bodyPr spcFirstLastPara="1" wrap="square" lIns="91425" tIns="91425" rIns="91425" bIns="91425" anchor="t" anchorCtr="0">
            <a:spAutoFit/>
          </a:bodyPr>
          <a:lstStyle/>
          <a:p>
            <a:pPr algn="ctr"/>
            <a:r>
              <a:rPr lang="en" sz="2200">
                <a:solidFill>
                  <a:srgbClr val="1F1F1F"/>
                </a:solidFill>
                <a:latin typeface="Calibri"/>
                <a:ea typeface="Calibri"/>
                <a:cs typeface="Calibri"/>
                <a:sym typeface="Calibri"/>
              </a:rPr>
              <a:t>Energy from heat</a:t>
            </a:r>
            <a:endParaRPr sz="3400">
              <a:latin typeface="Calibri"/>
              <a:ea typeface="Calibri"/>
              <a:cs typeface="Calibri"/>
              <a:sym typeface="Calibri"/>
            </a:endParaRPr>
          </a:p>
        </p:txBody>
      </p:sp>
      <p:pic>
        <p:nvPicPr>
          <p:cNvPr id="322" name="Google Shape;322;p42"/>
          <p:cNvPicPr preferRelativeResize="0"/>
          <p:nvPr/>
        </p:nvPicPr>
        <p:blipFill>
          <a:blip r:embed="rId3">
            <a:alphaModFix/>
          </a:blip>
          <a:stretch>
            <a:fillRect/>
          </a:stretch>
        </p:blipFill>
        <p:spPr>
          <a:xfrm>
            <a:off x="5707546" y="1734068"/>
            <a:ext cx="2762250" cy="1657350"/>
          </a:xfrm>
          <a:prstGeom prst="rect">
            <a:avLst/>
          </a:prstGeom>
          <a:noFill/>
          <a:ln>
            <a:noFill/>
          </a:ln>
        </p:spPr>
      </p:pic>
      <p:cxnSp>
        <p:nvCxnSpPr>
          <p:cNvPr id="323" name="Google Shape;323;p42"/>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324" name="Google Shape;324;p42"/>
          <p:cNvCxnSpPr>
            <a:stCxn id="325" idx="4"/>
            <a:endCxn id="320" idx="2"/>
          </p:cNvCxnSpPr>
          <p:nvPr/>
        </p:nvCxnSpPr>
        <p:spPr>
          <a:xfrm>
            <a:off x="4571972" y="4391433"/>
            <a:ext cx="20700" cy="1344600"/>
          </a:xfrm>
          <a:prstGeom prst="straightConnector1">
            <a:avLst/>
          </a:prstGeom>
          <a:noFill/>
          <a:ln w="25400" cap="flat" cmpd="sng">
            <a:solidFill>
              <a:schemeClr val="dk1"/>
            </a:solidFill>
            <a:prstDash val="solid"/>
            <a:round/>
            <a:headEnd type="none" w="sm" len="sm"/>
            <a:tailEnd type="none" w="sm" len="sm"/>
          </a:ln>
        </p:spPr>
      </p:cxnSp>
      <p:cxnSp>
        <p:nvCxnSpPr>
          <p:cNvPr id="326" name="Google Shape;326;p42"/>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327" name="Google Shape;327;p42"/>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325" name="Google Shape;325;p42"/>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328" name="Google Shape;328;p42"/>
          <p:cNvSpPr txBox="1"/>
          <p:nvPr/>
        </p:nvSpPr>
        <p:spPr>
          <a:xfrm>
            <a:off x="2990050" y="3027300"/>
            <a:ext cx="3163800" cy="1108200"/>
          </a:xfrm>
          <a:prstGeom prst="rect">
            <a:avLst/>
          </a:prstGeom>
          <a:noFill/>
          <a:ln>
            <a:noFill/>
          </a:ln>
        </p:spPr>
        <p:txBody>
          <a:bodyPr spcFirstLastPara="1" wrap="square" lIns="91425" tIns="45700" rIns="91425" bIns="45700" anchor="t" anchorCtr="0">
            <a:spAutoFit/>
          </a:bodyPr>
          <a:lstStyle/>
          <a:p>
            <a:pPr algn="ctr"/>
            <a:r>
              <a:rPr lang="en" sz="3300" b="1">
                <a:latin typeface="Poppins"/>
                <a:ea typeface="Poppins"/>
                <a:cs typeface="Poppins"/>
                <a:sym typeface="Poppins"/>
              </a:rPr>
              <a:t>Thermal Energy</a:t>
            </a:r>
            <a:endParaRPr sz="1100"/>
          </a:p>
        </p:txBody>
      </p:sp>
      <p:sp>
        <p:nvSpPr>
          <p:cNvPr id="329" name="Google Shape;329;p42"/>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Definition</a:t>
            </a:r>
            <a:endParaRPr/>
          </a:p>
        </p:txBody>
      </p:sp>
      <p:sp>
        <p:nvSpPr>
          <p:cNvPr id="330" name="Google Shape;330;p42"/>
          <p:cNvSpPr txBox="1"/>
          <p:nvPr/>
        </p:nvSpPr>
        <p:spPr>
          <a:xfrm>
            <a:off x="498763" y="5399809"/>
            <a:ext cx="10824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Example</a:t>
            </a:r>
            <a:endParaRPr/>
          </a:p>
        </p:txBody>
      </p:sp>
      <p:sp>
        <p:nvSpPr>
          <p:cNvPr id="331" name="Google Shape;331;p42"/>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Picture</a:t>
            </a:r>
            <a:endParaRPr/>
          </a:p>
        </p:txBody>
      </p:sp>
      <p:sp>
        <p:nvSpPr>
          <p:cNvPr id="332" name="Google Shape;332;p42"/>
          <p:cNvSpPr txBox="1"/>
          <p:nvPr/>
        </p:nvSpPr>
        <p:spPr>
          <a:xfrm>
            <a:off x="4676228" y="5407868"/>
            <a:ext cx="4038300" cy="354000"/>
          </a:xfrm>
          <a:prstGeom prst="rect">
            <a:avLst/>
          </a:prstGeom>
          <a:noFill/>
          <a:ln>
            <a:noFill/>
          </a:ln>
        </p:spPr>
        <p:txBody>
          <a:bodyPr spcFirstLastPara="1" wrap="square" lIns="91425" tIns="45700" rIns="91425" bIns="45700" anchor="t" anchorCtr="0">
            <a:spAutoFit/>
          </a:bodyPr>
          <a:lstStyle/>
          <a:p>
            <a:pPr algn="r"/>
            <a:r>
              <a:rPr lang="en" sz="1700">
                <a:latin typeface="Helvetica Neue Light"/>
                <a:ea typeface="Helvetica Neue Light"/>
                <a:cs typeface="Helvetica Neue Light"/>
                <a:sym typeface="Helvetica Neue Light"/>
              </a:rPr>
              <a:t>How does thermal energy impact my life?</a:t>
            </a:r>
            <a:endParaRPr sz="1300"/>
          </a:p>
        </p:txBody>
      </p:sp>
      <p:sp>
        <p:nvSpPr>
          <p:cNvPr id="2" name="Google Shape;1353;g27f7a576e42_0_613">
            <a:extLst>
              <a:ext uri="{FF2B5EF4-FFF2-40B4-BE49-F238E27FC236}">
                <a16:creationId xmlns:a16="http://schemas.microsoft.com/office/drawing/2014/main" id="{24BE7D04-DC70-2352-7749-3A0065751E8B}"/>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5C2A685F-BE8C-0ECC-F382-8BFFD8BBFE13}"/>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B8CA6DD1-85E2-5FF5-223B-4C7C52E912AA}"/>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3B96C3DD-95D6-72CF-89FF-1D69FDE42D28}"/>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CAF21097-9C3A-22BE-8C38-55E83C8CC188}"/>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BDC7BEAD-2757-9B7C-8509-7A431F25C258}"/>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3"/>
          <p:cNvSpPr txBox="1"/>
          <p:nvPr/>
        </p:nvSpPr>
        <p:spPr>
          <a:xfrm>
            <a:off x="626731" y="1060551"/>
            <a:ext cx="82095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example</a:t>
            </a:r>
            <a:r>
              <a:rPr lang="en" sz="3000">
                <a:solidFill>
                  <a:schemeClr val="dk1"/>
                </a:solidFill>
                <a:latin typeface="Calibri"/>
                <a:ea typeface="Calibri"/>
                <a:cs typeface="Calibri"/>
                <a:sym typeface="Calibri"/>
              </a:rPr>
              <a:t> of </a:t>
            </a:r>
            <a:r>
              <a:rPr lang="en" sz="3000" b="1">
                <a:solidFill>
                  <a:schemeClr val="dk1"/>
                </a:solidFill>
                <a:latin typeface="Calibri"/>
                <a:ea typeface="Calibri"/>
                <a:cs typeface="Calibri"/>
                <a:sym typeface="Calibri"/>
              </a:rPr>
              <a:t>Thermal Energy </a:t>
            </a:r>
            <a:r>
              <a:rPr lang="en" sz="3000">
                <a:solidFill>
                  <a:schemeClr val="dk1"/>
                </a:solidFill>
                <a:latin typeface="Calibri"/>
                <a:ea typeface="Calibri"/>
                <a:cs typeface="Calibri"/>
                <a:sym typeface="Calibri"/>
              </a:rPr>
              <a:t>from the choices below. </a:t>
            </a:r>
            <a:endParaRPr/>
          </a:p>
        </p:txBody>
      </p:sp>
      <p:sp>
        <p:nvSpPr>
          <p:cNvPr id="339" name="Google Shape;339;p43"/>
          <p:cNvSpPr txBox="1"/>
          <p:nvPr/>
        </p:nvSpPr>
        <p:spPr>
          <a:xfrm>
            <a:off x="1073532" y="5059740"/>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343"/>
                </a:solidFill>
                <a:latin typeface="Helvetica Neue Light"/>
                <a:ea typeface="Helvetica Neue Light"/>
                <a:cs typeface="Helvetica Neue Light"/>
                <a:sym typeface="Helvetica Neue Light"/>
              </a:rPr>
              <a:t>A rainforest</a:t>
            </a:r>
            <a:endParaRPr>
              <a:solidFill>
                <a:srgbClr val="434343"/>
              </a:solidFill>
            </a:endParaRPr>
          </a:p>
        </p:txBody>
      </p:sp>
      <p:sp>
        <p:nvSpPr>
          <p:cNvPr id="340" name="Google Shape;340;p43"/>
          <p:cNvSpPr txBox="1"/>
          <p:nvPr/>
        </p:nvSpPr>
        <p:spPr>
          <a:xfrm>
            <a:off x="1090682" y="4168595"/>
            <a:ext cx="7874100" cy="498558"/>
          </a:xfrm>
          <a:prstGeom prst="rect">
            <a:avLst/>
          </a:prstGeom>
          <a:noFill/>
          <a:ln>
            <a:noFill/>
          </a:ln>
        </p:spPr>
        <p:txBody>
          <a:bodyPr spcFirstLastPara="1" wrap="square" lIns="91425" tIns="45700" rIns="91425" bIns="45700" anchor="t" anchorCtr="0">
            <a:spAutoFit/>
          </a:bodyPr>
          <a:lstStyle/>
          <a:p>
            <a:pPr>
              <a:lnSpc>
                <a:spcPct val="110000"/>
              </a:lnSpc>
            </a:pPr>
            <a:r>
              <a:rPr lang="en" sz="2400">
                <a:solidFill>
                  <a:srgbClr val="43464D"/>
                </a:solidFill>
                <a:latin typeface="Helvetica Neue Light"/>
                <a:ea typeface="Helvetica Neue Light"/>
                <a:cs typeface="Helvetica Neue Light"/>
                <a:sym typeface="Helvetica Neue Light"/>
              </a:rPr>
              <a:t>Pushing a lawnmower to cut grass </a:t>
            </a:r>
            <a:endParaRPr sz="2400">
              <a:latin typeface="Helvetica Neue Light"/>
              <a:ea typeface="Helvetica Neue Light"/>
              <a:cs typeface="Helvetica Neue Light"/>
              <a:sym typeface="Helvetica Neue Light"/>
            </a:endParaRPr>
          </a:p>
        </p:txBody>
      </p:sp>
      <p:sp>
        <p:nvSpPr>
          <p:cNvPr id="341" name="Google Shape;341;p43"/>
          <p:cNvSpPr txBox="1"/>
          <p:nvPr/>
        </p:nvSpPr>
        <p:spPr>
          <a:xfrm>
            <a:off x="1166884" y="2389497"/>
            <a:ext cx="7977000" cy="461700"/>
          </a:xfrm>
          <a:prstGeom prst="rect">
            <a:avLst/>
          </a:prstGeom>
          <a:noFill/>
          <a:ln>
            <a:noFill/>
          </a:ln>
        </p:spPr>
        <p:txBody>
          <a:bodyPr spcFirstLastPara="1" wrap="square" lIns="91425" tIns="45700" rIns="91425" bIns="45700" anchor="t" anchorCtr="0">
            <a:spAutoFit/>
          </a:bodyPr>
          <a:lstStyle/>
          <a:p>
            <a:endParaRPr sz="2400">
              <a:latin typeface="Helvetica Neue Light"/>
              <a:ea typeface="Helvetica Neue Light"/>
              <a:cs typeface="Helvetica Neue Light"/>
              <a:sym typeface="Helvetica Neue Light"/>
            </a:endParaRPr>
          </a:p>
        </p:txBody>
      </p:sp>
      <p:sp>
        <p:nvSpPr>
          <p:cNvPr id="342" name="Google Shape;342;p43"/>
          <p:cNvSpPr txBox="1"/>
          <p:nvPr/>
        </p:nvSpPr>
        <p:spPr>
          <a:xfrm>
            <a:off x="1073532" y="2492258"/>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Fields growing crops</a:t>
            </a:r>
            <a:endParaRPr sz="2400">
              <a:latin typeface="Helvetica Neue Light"/>
              <a:ea typeface="Helvetica Neue Light"/>
              <a:cs typeface="Helvetica Neue Light"/>
              <a:sym typeface="Helvetica Neue Light"/>
            </a:endParaRPr>
          </a:p>
        </p:txBody>
      </p:sp>
      <p:sp>
        <p:nvSpPr>
          <p:cNvPr id="343" name="Google Shape;343;p43"/>
          <p:cNvSpPr txBox="1"/>
          <p:nvPr/>
        </p:nvSpPr>
        <p:spPr>
          <a:xfrm>
            <a:off x="380509" y="23894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344" name="Google Shape;344;p43"/>
          <p:cNvSpPr txBox="1"/>
          <p:nvPr/>
        </p:nvSpPr>
        <p:spPr>
          <a:xfrm>
            <a:off x="380508" y="32867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345" name="Google Shape;345;p43"/>
          <p:cNvSpPr txBox="1"/>
          <p:nvPr/>
        </p:nvSpPr>
        <p:spPr>
          <a:xfrm>
            <a:off x="393332" y="412705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346" name="Google Shape;346;p43"/>
          <p:cNvSpPr txBox="1"/>
          <p:nvPr/>
        </p:nvSpPr>
        <p:spPr>
          <a:xfrm>
            <a:off x="393330" y="49995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sp>
        <p:nvSpPr>
          <p:cNvPr id="348" name="Google Shape;348;p43"/>
          <p:cNvSpPr txBox="1"/>
          <p:nvPr/>
        </p:nvSpPr>
        <p:spPr>
          <a:xfrm>
            <a:off x="1073532" y="3337208"/>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A space heater warming up a room</a:t>
            </a:r>
            <a:endParaRPr sz="2400">
              <a:latin typeface="Helvetica Neue Light"/>
              <a:ea typeface="Helvetica Neue Light"/>
              <a:cs typeface="Helvetica Neue Light"/>
              <a:sym typeface="Helvetica Neue Light"/>
            </a:endParaRPr>
          </a:p>
        </p:txBody>
      </p:sp>
      <p:sp>
        <p:nvSpPr>
          <p:cNvPr id="2" name="Google Shape;1353;g27f7a576e42_0_613">
            <a:extLst>
              <a:ext uri="{FF2B5EF4-FFF2-40B4-BE49-F238E27FC236}">
                <a16:creationId xmlns:a16="http://schemas.microsoft.com/office/drawing/2014/main" id="{F26ED907-461B-3AC2-DAA2-C2977C4F13CB}"/>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22FE78E6-88AF-57B0-695D-5BE73631BAFE}"/>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D28D8147-F596-D804-D99E-8D738A387CF3}"/>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123E234B-FC23-AC1C-0955-D77FEAB8738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E5F7B27B-8DD8-F215-0615-8DF1BB433E27}"/>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25E1F3C6-FFFA-140C-7237-2E53F1A27185}"/>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4"/>
          <p:cNvSpPr txBox="1"/>
          <p:nvPr/>
        </p:nvSpPr>
        <p:spPr>
          <a:xfrm>
            <a:off x="626731" y="1060551"/>
            <a:ext cx="82095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example</a:t>
            </a:r>
            <a:r>
              <a:rPr lang="en" sz="3000">
                <a:solidFill>
                  <a:schemeClr val="dk1"/>
                </a:solidFill>
                <a:latin typeface="Calibri"/>
                <a:ea typeface="Calibri"/>
                <a:cs typeface="Calibri"/>
                <a:sym typeface="Calibri"/>
              </a:rPr>
              <a:t> of </a:t>
            </a:r>
            <a:r>
              <a:rPr lang="en" sz="3000" b="1">
                <a:solidFill>
                  <a:schemeClr val="dk1"/>
                </a:solidFill>
                <a:latin typeface="Calibri"/>
                <a:ea typeface="Calibri"/>
                <a:cs typeface="Calibri"/>
                <a:sym typeface="Calibri"/>
              </a:rPr>
              <a:t>Thermal Energy </a:t>
            </a:r>
            <a:r>
              <a:rPr lang="en" sz="3000">
                <a:solidFill>
                  <a:schemeClr val="dk1"/>
                </a:solidFill>
                <a:latin typeface="Calibri"/>
                <a:ea typeface="Calibri"/>
                <a:cs typeface="Calibri"/>
                <a:sym typeface="Calibri"/>
              </a:rPr>
              <a:t>from the choices below. </a:t>
            </a:r>
            <a:endParaRPr/>
          </a:p>
        </p:txBody>
      </p:sp>
      <p:sp>
        <p:nvSpPr>
          <p:cNvPr id="355" name="Google Shape;355;p44"/>
          <p:cNvSpPr txBox="1"/>
          <p:nvPr/>
        </p:nvSpPr>
        <p:spPr>
          <a:xfrm>
            <a:off x="1073532" y="5059740"/>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343"/>
                </a:solidFill>
                <a:latin typeface="Helvetica Neue Light"/>
                <a:ea typeface="Helvetica Neue Light"/>
                <a:cs typeface="Helvetica Neue Light"/>
                <a:sym typeface="Helvetica Neue Light"/>
              </a:rPr>
              <a:t>A rainforest</a:t>
            </a:r>
            <a:endParaRPr>
              <a:solidFill>
                <a:srgbClr val="434343"/>
              </a:solidFill>
            </a:endParaRPr>
          </a:p>
        </p:txBody>
      </p:sp>
      <p:sp>
        <p:nvSpPr>
          <p:cNvPr id="356" name="Google Shape;356;p44"/>
          <p:cNvSpPr txBox="1"/>
          <p:nvPr/>
        </p:nvSpPr>
        <p:spPr>
          <a:xfrm>
            <a:off x="1090682" y="4168595"/>
            <a:ext cx="7874100" cy="498558"/>
          </a:xfrm>
          <a:prstGeom prst="rect">
            <a:avLst/>
          </a:prstGeom>
          <a:noFill/>
          <a:ln>
            <a:noFill/>
          </a:ln>
        </p:spPr>
        <p:txBody>
          <a:bodyPr spcFirstLastPara="1" wrap="square" lIns="91425" tIns="45700" rIns="91425" bIns="45700" anchor="t" anchorCtr="0">
            <a:spAutoFit/>
          </a:bodyPr>
          <a:lstStyle/>
          <a:p>
            <a:pPr>
              <a:lnSpc>
                <a:spcPct val="110000"/>
              </a:lnSpc>
            </a:pPr>
            <a:r>
              <a:rPr lang="en" sz="2400">
                <a:solidFill>
                  <a:srgbClr val="43464D"/>
                </a:solidFill>
                <a:latin typeface="Helvetica Neue Light"/>
                <a:ea typeface="Helvetica Neue Light"/>
                <a:cs typeface="Helvetica Neue Light"/>
                <a:sym typeface="Helvetica Neue Light"/>
              </a:rPr>
              <a:t>Pushing a lawnmower to cut grass </a:t>
            </a:r>
            <a:endParaRPr sz="2400">
              <a:latin typeface="Helvetica Neue Light"/>
              <a:ea typeface="Helvetica Neue Light"/>
              <a:cs typeface="Helvetica Neue Light"/>
              <a:sym typeface="Helvetica Neue Light"/>
            </a:endParaRPr>
          </a:p>
        </p:txBody>
      </p:sp>
      <p:sp>
        <p:nvSpPr>
          <p:cNvPr id="357" name="Google Shape;357;p44"/>
          <p:cNvSpPr txBox="1"/>
          <p:nvPr/>
        </p:nvSpPr>
        <p:spPr>
          <a:xfrm>
            <a:off x="1166884" y="2389497"/>
            <a:ext cx="7977000" cy="461700"/>
          </a:xfrm>
          <a:prstGeom prst="rect">
            <a:avLst/>
          </a:prstGeom>
          <a:noFill/>
          <a:ln>
            <a:noFill/>
          </a:ln>
        </p:spPr>
        <p:txBody>
          <a:bodyPr spcFirstLastPara="1" wrap="square" lIns="91425" tIns="45700" rIns="91425" bIns="45700" anchor="t" anchorCtr="0">
            <a:spAutoFit/>
          </a:bodyPr>
          <a:lstStyle/>
          <a:p>
            <a:endParaRPr sz="2400">
              <a:latin typeface="Helvetica Neue Light"/>
              <a:ea typeface="Helvetica Neue Light"/>
              <a:cs typeface="Helvetica Neue Light"/>
              <a:sym typeface="Helvetica Neue Light"/>
            </a:endParaRPr>
          </a:p>
        </p:txBody>
      </p:sp>
      <p:sp>
        <p:nvSpPr>
          <p:cNvPr id="358" name="Google Shape;358;p44"/>
          <p:cNvSpPr txBox="1"/>
          <p:nvPr/>
        </p:nvSpPr>
        <p:spPr>
          <a:xfrm>
            <a:off x="1073532" y="2492258"/>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Fields growing crops</a:t>
            </a:r>
            <a:endParaRPr sz="2400">
              <a:latin typeface="Helvetica Neue Light"/>
              <a:ea typeface="Helvetica Neue Light"/>
              <a:cs typeface="Helvetica Neue Light"/>
              <a:sym typeface="Helvetica Neue Light"/>
            </a:endParaRPr>
          </a:p>
        </p:txBody>
      </p:sp>
      <p:sp>
        <p:nvSpPr>
          <p:cNvPr id="359" name="Google Shape;359;p44"/>
          <p:cNvSpPr txBox="1"/>
          <p:nvPr/>
        </p:nvSpPr>
        <p:spPr>
          <a:xfrm>
            <a:off x="380509" y="23894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360" name="Google Shape;360;p44"/>
          <p:cNvSpPr txBox="1"/>
          <p:nvPr/>
        </p:nvSpPr>
        <p:spPr>
          <a:xfrm>
            <a:off x="380508" y="32867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361" name="Google Shape;361;p44"/>
          <p:cNvSpPr txBox="1"/>
          <p:nvPr/>
        </p:nvSpPr>
        <p:spPr>
          <a:xfrm>
            <a:off x="393332" y="412705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362" name="Google Shape;362;p44"/>
          <p:cNvSpPr txBox="1"/>
          <p:nvPr/>
        </p:nvSpPr>
        <p:spPr>
          <a:xfrm>
            <a:off x="393330" y="49995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sp>
        <p:nvSpPr>
          <p:cNvPr id="364" name="Google Shape;364;p44"/>
          <p:cNvSpPr txBox="1"/>
          <p:nvPr/>
        </p:nvSpPr>
        <p:spPr>
          <a:xfrm>
            <a:off x="1073532" y="3337208"/>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A space heater warming up a room</a:t>
            </a:r>
            <a:endParaRPr sz="2400">
              <a:latin typeface="Helvetica Neue Light"/>
              <a:ea typeface="Helvetica Neue Light"/>
              <a:cs typeface="Helvetica Neue Light"/>
              <a:sym typeface="Helvetica Neue Light"/>
            </a:endParaRPr>
          </a:p>
        </p:txBody>
      </p:sp>
      <p:sp>
        <p:nvSpPr>
          <p:cNvPr id="365" name="Google Shape;365;p44"/>
          <p:cNvSpPr/>
          <p:nvPr/>
        </p:nvSpPr>
        <p:spPr>
          <a:xfrm>
            <a:off x="374700" y="3221725"/>
            <a:ext cx="5554500" cy="646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Google Shape;1353;g27f7a576e42_0_613">
            <a:extLst>
              <a:ext uri="{FF2B5EF4-FFF2-40B4-BE49-F238E27FC236}">
                <a16:creationId xmlns:a16="http://schemas.microsoft.com/office/drawing/2014/main" id="{AE582BDA-3F76-C977-91D1-B89863430F4F}"/>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9AFDA018-D96B-D3C7-48C1-E44B7AFF9C6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9A2A52A2-C2AF-FF9B-EDF6-F6E8512D5434}"/>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EC8A5BC7-0E2C-A2C9-D13E-8459AF4DB53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D29327FD-3B0C-74B2-D1F8-789B1D5AF9B2}"/>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288CC44E-06AE-2AF4-84D7-AC1CC0BF0F1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372" name="Google Shape;372;p45"/>
          <p:cNvSpPr txBox="1"/>
          <p:nvPr/>
        </p:nvSpPr>
        <p:spPr>
          <a:xfrm>
            <a:off x="586100" y="2056413"/>
            <a:ext cx="3899400" cy="523200"/>
          </a:xfrm>
          <a:prstGeom prst="rect">
            <a:avLst/>
          </a:prstGeom>
          <a:noFill/>
          <a:ln>
            <a:noFill/>
          </a:ln>
        </p:spPr>
        <p:txBody>
          <a:bodyPr spcFirstLastPara="1" wrap="square" lIns="91425" tIns="91425" rIns="91425" bIns="91425" anchor="t" anchorCtr="0">
            <a:spAutoFit/>
          </a:bodyPr>
          <a:lstStyle/>
          <a:p>
            <a:pPr algn="ctr"/>
            <a:r>
              <a:rPr lang="en" sz="2200">
                <a:solidFill>
                  <a:srgbClr val="1F1F1F"/>
                </a:solidFill>
                <a:latin typeface="Calibri"/>
                <a:ea typeface="Calibri"/>
                <a:cs typeface="Calibri"/>
                <a:sym typeface="Calibri"/>
              </a:rPr>
              <a:t>Energy from heat</a:t>
            </a:r>
            <a:endParaRPr sz="3400">
              <a:latin typeface="Calibri"/>
              <a:ea typeface="Calibri"/>
              <a:cs typeface="Calibri"/>
              <a:sym typeface="Calibri"/>
            </a:endParaRPr>
          </a:p>
        </p:txBody>
      </p:sp>
      <p:pic>
        <p:nvPicPr>
          <p:cNvPr id="373" name="Google Shape;373;p45"/>
          <p:cNvPicPr preferRelativeResize="0"/>
          <p:nvPr/>
        </p:nvPicPr>
        <p:blipFill>
          <a:blip r:embed="rId3">
            <a:alphaModFix/>
          </a:blip>
          <a:stretch>
            <a:fillRect/>
          </a:stretch>
        </p:blipFill>
        <p:spPr>
          <a:xfrm>
            <a:off x="5707546" y="1734068"/>
            <a:ext cx="2762250" cy="1657350"/>
          </a:xfrm>
          <a:prstGeom prst="rect">
            <a:avLst/>
          </a:prstGeom>
          <a:noFill/>
          <a:ln>
            <a:noFill/>
          </a:ln>
        </p:spPr>
      </p:pic>
      <p:cxnSp>
        <p:nvCxnSpPr>
          <p:cNvPr id="374" name="Google Shape;374;p45"/>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375" name="Google Shape;375;p45"/>
          <p:cNvCxnSpPr>
            <a:stCxn id="376" idx="4"/>
            <a:endCxn id="371" idx="2"/>
          </p:cNvCxnSpPr>
          <p:nvPr/>
        </p:nvCxnSpPr>
        <p:spPr>
          <a:xfrm>
            <a:off x="4571972" y="4391433"/>
            <a:ext cx="20700" cy="1344600"/>
          </a:xfrm>
          <a:prstGeom prst="straightConnector1">
            <a:avLst/>
          </a:prstGeom>
          <a:noFill/>
          <a:ln w="25400" cap="flat" cmpd="sng">
            <a:solidFill>
              <a:schemeClr val="dk1"/>
            </a:solidFill>
            <a:prstDash val="solid"/>
            <a:round/>
            <a:headEnd type="none" w="sm" len="sm"/>
            <a:tailEnd type="none" w="sm" len="sm"/>
          </a:ln>
        </p:spPr>
      </p:cxnSp>
      <p:cxnSp>
        <p:nvCxnSpPr>
          <p:cNvPr id="377" name="Google Shape;377;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378" name="Google Shape;378;p45"/>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376" name="Google Shape;376;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379" name="Google Shape;379;p45"/>
          <p:cNvSpPr txBox="1"/>
          <p:nvPr/>
        </p:nvSpPr>
        <p:spPr>
          <a:xfrm>
            <a:off x="2990050" y="3027300"/>
            <a:ext cx="3163800" cy="1108200"/>
          </a:xfrm>
          <a:prstGeom prst="rect">
            <a:avLst/>
          </a:prstGeom>
          <a:noFill/>
          <a:ln>
            <a:noFill/>
          </a:ln>
        </p:spPr>
        <p:txBody>
          <a:bodyPr spcFirstLastPara="1" wrap="square" lIns="91425" tIns="45700" rIns="91425" bIns="45700" anchor="t" anchorCtr="0">
            <a:spAutoFit/>
          </a:bodyPr>
          <a:lstStyle/>
          <a:p>
            <a:pPr algn="ctr"/>
            <a:r>
              <a:rPr lang="en" sz="3300" b="1">
                <a:latin typeface="Poppins"/>
                <a:ea typeface="Poppins"/>
                <a:cs typeface="Poppins"/>
                <a:sym typeface="Poppins"/>
              </a:rPr>
              <a:t>Thermal Energy</a:t>
            </a:r>
            <a:endParaRPr sz="1100"/>
          </a:p>
        </p:txBody>
      </p:sp>
      <p:sp>
        <p:nvSpPr>
          <p:cNvPr id="380" name="Google Shape;380;p45"/>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Definition</a:t>
            </a:r>
            <a:endParaRPr/>
          </a:p>
        </p:txBody>
      </p:sp>
      <p:sp>
        <p:nvSpPr>
          <p:cNvPr id="381" name="Google Shape;381;p45"/>
          <p:cNvSpPr txBox="1"/>
          <p:nvPr/>
        </p:nvSpPr>
        <p:spPr>
          <a:xfrm>
            <a:off x="498763" y="5399809"/>
            <a:ext cx="10824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Example</a:t>
            </a:r>
            <a:endParaRPr/>
          </a:p>
        </p:txBody>
      </p:sp>
      <p:sp>
        <p:nvSpPr>
          <p:cNvPr id="382" name="Google Shape;382;p45"/>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Picture</a:t>
            </a:r>
            <a:endParaRPr/>
          </a:p>
        </p:txBody>
      </p:sp>
      <p:sp>
        <p:nvSpPr>
          <p:cNvPr id="383" name="Google Shape;383;p45"/>
          <p:cNvSpPr txBox="1"/>
          <p:nvPr/>
        </p:nvSpPr>
        <p:spPr>
          <a:xfrm>
            <a:off x="4676228" y="5407868"/>
            <a:ext cx="4038300" cy="354000"/>
          </a:xfrm>
          <a:prstGeom prst="rect">
            <a:avLst/>
          </a:prstGeom>
          <a:noFill/>
          <a:ln>
            <a:noFill/>
          </a:ln>
        </p:spPr>
        <p:txBody>
          <a:bodyPr spcFirstLastPara="1" wrap="square" lIns="91425" tIns="45700" rIns="91425" bIns="45700" anchor="t" anchorCtr="0">
            <a:spAutoFit/>
          </a:bodyPr>
          <a:lstStyle/>
          <a:p>
            <a:pPr algn="r"/>
            <a:r>
              <a:rPr lang="en" sz="1700">
                <a:latin typeface="Helvetica Neue Light"/>
                <a:ea typeface="Helvetica Neue Light"/>
                <a:cs typeface="Helvetica Neue Light"/>
                <a:sym typeface="Helvetica Neue Light"/>
              </a:rPr>
              <a:t>How does thermal energy impact my life?</a:t>
            </a:r>
            <a:endParaRPr sz="1300"/>
          </a:p>
        </p:txBody>
      </p:sp>
      <p:sp>
        <p:nvSpPr>
          <p:cNvPr id="384" name="Google Shape;384;p45"/>
          <p:cNvSpPr txBox="1"/>
          <p:nvPr/>
        </p:nvSpPr>
        <p:spPr>
          <a:xfrm>
            <a:off x="586100" y="4391413"/>
            <a:ext cx="3899400" cy="861900"/>
          </a:xfrm>
          <a:prstGeom prst="rect">
            <a:avLst/>
          </a:prstGeom>
          <a:noFill/>
          <a:ln>
            <a:noFill/>
          </a:ln>
        </p:spPr>
        <p:txBody>
          <a:bodyPr spcFirstLastPara="1" wrap="square" lIns="91425" tIns="91425" rIns="91425" bIns="91425" anchor="t" anchorCtr="0">
            <a:spAutoFit/>
          </a:bodyPr>
          <a:lstStyle/>
          <a:p>
            <a:pPr algn="ctr"/>
            <a:r>
              <a:rPr lang="en" sz="2200">
                <a:solidFill>
                  <a:srgbClr val="1F1F1F"/>
                </a:solidFill>
                <a:latin typeface="Calibri"/>
                <a:ea typeface="Calibri"/>
                <a:cs typeface="Calibri"/>
                <a:sym typeface="Calibri"/>
              </a:rPr>
              <a:t>A space heater warming up a room</a:t>
            </a:r>
            <a:endParaRPr sz="3400">
              <a:latin typeface="Calibri"/>
              <a:ea typeface="Calibri"/>
              <a:cs typeface="Calibri"/>
              <a:sym typeface="Calibri"/>
            </a:endParaRPr>
          </a:p>
        </p:txBody>
      </p:sp>
      <p:sp>
        <p:nvSpPr>
          <p:cNvPr id="2" name="Google Shape;1353;g27f7a576e42_0_613">
            <a:extLst>
              <a:ext uri="{FF2B5EF4-FFF2-40B4-BE49-F238E27FC236}">
                <a16:creationId xmlns:a16="http://schemas.microsoft.com/office/drawing/2014/main" id="{38D1C8E0-B0D9-C9CD-6CED-93B81C58E4CF}"/>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7016090D-7EC5-9BA3-FF7D-8CCE9674610C}"/>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8D8A0CB1-C3CC-B1F1-1BA4-42C62BDDDA08}"/>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95868EE7-A524-257D-65F1-D46FD3E56A49}"/>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EE3DCAC3-A820-4FA2-BE67-1B005468859F}"/>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8B4BAD6A-9330-F82B-93F6-2E7F4BA8A65E}"/>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1"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11"/>
          <p:cNvSpPr/>
          <p:nvPr/>
        </p:nvSpPr>
        <p:spPr>
          <a:xfrm>
            <a:off x="454163" y="287525"/>
            <a:ext cx="83748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Solid</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k</a:t>
            </a:r>
            <a:r>
              <a:rPr lang="en-US" sz="3500" b="0" i="0" u="none" strike="noStrike" cap="none">
                <a:solidFill>
                  <a:schemeClr val="dk1"/>
                </a:solidFill>
                <a:latin typeface="Calibri"/>
                <a:ea typeface="Calibri"/>
                <a:cs typeface="Calibri"/>
                <a:sym typeface="Calibri"/>
              </a:rPr>
              <a:t>eeps a fixed shape, has a definite volume, not easily compressible, and does not flow easily</a:t>
            </a:r>
            <a:endParaRPr sz="3500" b="1" i="0" u="none" strike="noStrike" cap="none">
              <a:solidFill>
                <a:srgbClr val="FF0000"/>
              </a:solidFill>
              <a:latin typeface="Calibri"/>
              <a:ea typeface="Calibri"/>
              <a:cs typeface="Calibri"/>
              <a:sym typeface="Calibri"/>
            </a:endParaRPr>
          </a:p>
        </p:txBody>
      </p:sp>
      <p:pic>
        <p:nvPicPr>
          <p:cNvPr id="191" name="Google Shape;191;p11" descr="states of matter hehe.jpg"/>
          <p:cNvPicPr preferRelativeResize="0"/>
          <p:nvPr/>
        </p:nvPicPr>
        <p:blipFill rotWithShape="1">
          <a:blip r:embed="rId4">
            <a:alphaModFix/>
          </a:blip>
          <a:srcRect t="15900" r="75844" b="28442"/>
          <a:stretch/>
        </p:blipFill>
        <p:spPr>
          <a:xfrm>
            <a:off x="849542" y="2226423"/>
            <a:ext cx="3354583" cy="4529977"/>
          </a:xfrm>
          <a:prstGeom prst="rect">
            <a:avLst/>
          </a:prstGeom>
          <a:noFill/>
          <a:ln>
            <a:noFill/>
          </a:ln>
        </p:spPr>
      </p:pic>
      <p:pic>
        <p:nvPicPr>
          <p:cNvPr id="192" name="Google Shape;192;p11" descr="solid brick.jpg"/>
          <p:cNvPicPr preferRelativeResize="0"/>
          <p:nvPr/>
        </p:nvPicPr>
        <p:blipFill rotWithShape="1">
          <a:blip r:embed="rId5">
            <a:alphaModFix/>
          </a:blip>
          <a:srcRect/>
          <a:stretch/>
        </p:blipFill>
        <p:spPr>
          <a:xfrm>
            <a:off x="4681644" y="3429000"/>
            <a:ext cx="3612814" cy="2402292"/>
          </a:xfrm>
          <a:prstGeom prst="rect">
            <a:avLst/>
          </a:prstGeom>
          <a:noFill/>
          <a:ln>
            <a:noFill/>
          </a:ln>
        </p:spPr>
      </p:pic>
    </p:spTree>
    <p:extLst>
      <p:ext uri="{BB962C8B-B14F-4D97-AF65-F5344CB8AC3E}">
        <p14:creationId xmlns:p14="http://schemas.microsoft.com/office/powerpoint/2010/main" val="4514440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6"/>
          <p:cNvSpPr txBox="1"/>
          <p:nvPr/>
        </p:nvSpPr>
        <p:spPr>
          <a:xfrm>
            <a:off x="518100" y="1060550"/>
            <a:ext cx="8551200" cy="831000"/>
          </a:xfrm>
          <a:prstGeom prst="rect">
            <a:avLst/>
          </a:prstGeom>
          <a:noFill/>
          <a:ln>
            <a:noFill/>
          </a:ln>
        </p:spPr>
        <p:txBody>
          <a:bodyPr spcFirstLastPara="1" wrap="square" lIns="91425" tIns="45700" rIns="91425" bIns="45700" anchor="t" anchorCtr="0">
            <a:spAutoFit/>
          </a:bodyPr>
          <a:lstStyle/>
          <a:p>
            <a:pPr algn="ctr">
              <a:buSzPts val="3000"/>
            </a:pPr>
            <a:r>
              <a:rPr lang="en" sz="2400" b="1" u="sng">
                <a:solidFill>
                  <a:schemeClr val="dk1"/>
                </a:solidFill>
                <a:latin typeface="Calibri"/>
                <a:ea typeface="Calibri"/>
                <a:cs typeface="Calibri"/>
                <a:sym typeface="Calibri"/>
              </a:rPr>
              <a:t>Directions:</a:t>
            </a:r>
            <a:r>
              <a:rPr lang="en" sz="2400" b="1">
                <a:solidFill>
                  <a:schemeClr val="dk1"/>
                </a:solidFill>
                <a:latin typeface="Calibri"/>
                <a:ea typeface="Calibri"/>
                <a:cs typeface="Calibri"/>
                <a:sym typeface="Calibri"/>
              </a:rPr>
              <a:t> </a:t>
            </a:r>
            <a:r>
              <a:rPr lang="en" sz="2400">
                <a:solidFill>
                  <a:schemeClr val="dk1"/>
                </a:solidFill>
                <a:latin typeface="Calibri"/>
                <a:ea typeface="Calibri"/>
                <a:cs typeface="Calibri"/>
                <a:sym typeface="Calibri"/>
              </a:rPr>
              <a:t>Choose the correct response for </a:t>
            </a:r>
            <a:r>
              <a:rPr lang="en" sz="2400" i="1">
                <a:solidFill>
                  <a:schemeClr val="dk1"/>
                </a:solidFill>
                <a:latin typeface="Calibri"/>
                <a:ea typeface="Calibri"/>
                <a:cs typeface="Calibri"/>
                <a:sym typeface="Calibri"/>
              </a:rPr>
              <a:t>“how does thermal energy impact my life?” </a:t>
            </a:r>
            <a:r>
              <a:rPr lang="en" sz="2400">
                <a:solidFill>
                  <a:schemeClr val="dk1"/>
                </a:solidFill>
                <a:latin typeface="Calibri"/>
                <a:ea typeface="Calibri"/>
                <a:cs typeface="Calibri"/>
                <a:sym typeface="Calibri"/>
              </a:rPr>
              <a:t>from the choices below.</a:t>
            </a:r>
            <a:endParaRPr sz="2400"/>
          </a:p>
        </p:txBody>
      </p:sp>
      <p:sp>
        <p:nvSpPr>
          <p:cNvPr id="391" name="Google Shape;391;p46"/>
          <p:cNvSpPr txBox="1"/>
          <p:nvPr/>
        </p:nvSpPr>
        <p:spPr>
          <a:xfrm>
            <a:off x="1073532" y="5135940"/>
            <a:ext cx="7874100" cy="769500"/>
          </a:xfrm>
          <a:prstGeom prst="rect">
            <a:avLst/>
          </a:prstGeom>
          <a:noFill/>
          <a:ln>
            <a:noFill/>
          </a:ln>
        </p:spPr>
        <p:txBody>
          <a:bodyPr spcFirstLastPara="1" wrap="square" lIns="91425" tIns="45700" rIns="91425" bIns="45700" anchor="t" anchorCtr="0">
            <a:spAutoFit/>
          </a:bodyPr>
          <a:lstStyle/>
          <a:p>
            <a:r>
              <a:rPr lang="en" sz="2200">
                <a:solidFill>
                  <a:srgbClr val="434343"/>
                </a:solidFill>
                <a:latin typeface="Helvetica Neue Light"/>
                <a:ea typeface="Helvetica Neue Light"/>
                <a:cs typeface="Helvetica Neue Light"/>
                <a:sym typeface="Helvetica Neue Light"/>
              </a:rPr>
              <a:t>Thermal energy impacts my life by growing fruits and vegetables that we can eat to be healthy and strong.</a:t>
            </a:r>
            <a:endParaRPr sz="1200">
              <a:solidFill>
                <a:srgbClr val="434343"/>
              </a:solidFill>
            </a:endParaRPr>
          </a:p>
        </p:txBody>
      </p:sp>
      <p:sp>
        <p:nvSpPr>
          <p:cNvPr id="392" name="Google Shape;392;p46"/>
          <p:cNvSpPr txBox="1"/>
          <p:nvPr/>
        </p:nvSpPr>
        <p:spPr>
          <a:xfrm>
            <a:off x="1090682" y="3939995"/>
            <a:ext cx="7874100" cy="1209522"/>
          </a:xfrm>
          <a:prstGeom prst="rect">
            <a:avLst/>
          </a:prstGeom>
          <a:noFill/>
          <a:ln>
            <a:noFill/>
          </a:ln>
        </p:spPr>
        <p:txBody>
          <a:bodyPr spcFirstLastPara="1" wrap="square" lIns="91425" tIns="45700" rIns="91425" bIns="45700" anchor="t" anchorCtr="0">
            <a:spAutoFit/>
          </a:bodyPr>
          <a:lstStyle/>
          <a:p>
            <a:pPr>
              <a:lnSpc>
                <a:spcPct val="110000"/>
              </a:lnSpc>
            </a:pPr>
            <a:r>
              <a:rPr lang="en" sz="2200">
                <a:solidFill>
                  <a:srgbClr val="43464D"/>
                </a:solidFill>
                <a:latin typeface="Helvetica Neue Light"/>
                <a:ea typeface="Helvetica Neue Light"/>
                <a:cs typeface="Helvetica Neue Light"/>
                <a:sym typeface="Helvetica Neue Light"/>
              </a:rPr>
              <a:t>Thermal energy impacts my life by teaching us about plants and animals that lives a long time ago so we can better understand our world today.</a:t>
            </a:r>
            <a:endParaRPr sz="2200">
              <a:latin typeface="Helvetica Neue Light"/>
              <a:ea typeface="Helvetica Neue Light"/>
              <a:cs typeface="Helvetica Neue Light"/>
              <a:sym typeface="Helvetica Neue Light"/>
            </a:endParaRPr>
          </a:p>
        </p:txBody>
      </p:sp>
      <p:sp>
        <p:nvSpPr>
          <p:cNvPr id="393" name="Google Shape;393;p46"/>
          <p:cNvSpPr txBox="1"/>
          <p:nvPr/>
        </p:nvSpPr>
        <p:spPr>
          <a:xfrm>
            <a:off x="1166884" y="2389497"/>
            <a:ext cx="7977000" cy="461700"/>
          </a:xfrm>
          <a:prstGeom prst="rect">
            <a:avLst/>
          </a:prstGeom>
          <a:noFill/>
          <a:ln>
            <a:noFill/>
          </a:ln>
        </p:spPr>
        <p:txBody>
          <a:bodyPr spcFirstLastPara="1" wrap="square" lIns="91425" tIns="45700" rIns="91425" bIns="45700" anchor="t" anchorCtr="0">
            <a:spAutoFit/>
          </a:bodyPr>
          <a:lstStyle/>
          <a:p>
            <a:endParaRPr sz="2400">
              <a:latin typeface="Helvetica Neue Light"/>
              <a:ea typeface="Helvetica Neue Light"/>
              <a:cs typeface="Helvetica Neue Light"/>
              <a:sym typeface="Helvetica Neue Light"/>
            </a:endParaRPr>
          </a:p>
        </p:txBody>
      </p:sp>
      <p:sp>
        <p:nvSpPr>
          <p:cNvPr id="394" name="Google Shape;394;p46"/>
          <p:cNvSpPr txBox="1"/>
          <p:nvPr/>
        </p:nvSpPr>
        <p:spPr>
          <a:xfrm>
            <a:off x="1073532" y="1882658"/>
            <a:ext cx="7874100" cy="1108200"/>
          </a:xfrm>
          <a:prstGeom prst="rect">
            <a:avLst/>
          </a:prstGeom>
          <a:noFill/>
          <a:ln>
            <a:noFill/>
          </a:ln>
        </p:spPr>
        <p:txBody>
          <a:bodyPr spcFirstLastPara="1" wrap="square" lIns="91425" tIns="45700" rIns="91425" bIns="45700" anchor="t" anchorCtr="0">
            <a:spAutoFit/>
          </a:bodyPr>
          <a:lstStyle/>
          <a:p>
            <a:r>
              <a:rPr lang="en" sz="2200">
                <a:solidFill>
                  <a:srgbClr val="43464D"/>
                </a:solidFill>
                <a:latin typeface="Helvetica Neue Light"/>
                <a:ea typeface="Helvetica Neue Light"/>
                <a:cs typeface="Helvetica Neue Light"/>
                <a:sym typeface="Helvetica Neue Light"/>
              </a:rPr>
              <a:t>Thermal energy impacts my life by providing warmth and heat that helps us cook food, keep buildings warm, and other activities that keep us alive.</a:t>
            </a:r>
            <a:endParaRPr sz="2200">
              <a:latin typeface="Helvetica Neue Light"/>
              <a:ea typeface="Helvetica Neue Light"/>
              <a:cs typeface="Helvetica Neue Light"/>
              <a:sym typeface="Helvetica Neue Light"/>
            </a:endParaRPr>
          </a:p>
        </p:txBody>
      </p:sp>
      <p:sp>
        <p:nvSpPr>
          <p:cNvPr id="395" name="Google Shape;395;p46"/>
          <p:cNvSpPr txBox="1"/>
          <p:nvPr/>
        </p:nvSpPr>
        <p:spPr>
          <a:xfrm>
            <a:off x="380509" y="20846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396" name="Google Shape;396;p46"/>
          <p:cNvSpPr txBox="1"/>
          <p:nvPr/>
        </p:nvSpPr>
        <p:spPr>
          <a:xfrm>
            <a:off x="380508" y="30581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397" name="Google Shape;397;p46"/>
          <p:cNvSpPr txBox="1"/>
          <p:nvPr/>
        </p:nvSpPr>
        <p:spPr>
          <a:xfrm>
            <a:off x="393332" y="405085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398" name="Google Shape;398;p46"/>
          <p:cNvSpPr txBox="1"/>
          <p:nvPr/>
        </p:nvSpPr>
        <p:spPr>
          <a:xfrm>
            <a:off x="393330" y="50757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sp>
        <p:nvSpPr>
          <p:cNvPr id="400" name="Google Shape;400;p46"/>
          <p:cNvSpPr txBox="1"/>
          <p:nvPr/>
        </p:nvSpPr>
        <p:spPr>
          <a:xfrm>
            <a:off x="1073532" y="3032408"/>
            <a:ext cx="7874100" cy="769500"/>
          </a:xfrm>
          <a:prstGeom prst="rect">
            <a:avLst/>
          </a:prstGeom>
          <a:noFill/>
          <a:ln>
            <a:noFill/>
          </a:ln>
        </p:spPr>
        <p:txBody>
          <a:bodyPr spcFirstLastPara="1" wrap="square" lIns="91425" tIns="45700" rIns="91425" bIns="45700" anchor="t" anchorCtr="0">
            <a:spAutoFit/>
          </a:bodyPr>
          <a:lstStyle/>
          <a:p>
            <a:r>
              <a:rPr lang="en" sz="2200">
                <a:solidFill>
                  <a:srgbClr val="43464D"/>
                </a:solidFill>
                <a:latin typeface="Helvetica Neue Light"/>
                <a:ea typeface="Helvetica Neue Light"/>
                <a:cs typeface="Helvetica Neue Light"/>
                <a:sym typeface="Helvetica Neue Light"/>
              </a:rPr>
              <a:t>Thermal energy </a:t>
            </a:r>
            <a:r>
              <a:rPr lang="en" sz="2200">
                <a:solidFill>
                  <a:srgbClr val="434343"/>
                </a:solidFill>
                <a:latin typeface="Helvetica Neue Light"/>
                <a:ea typeface="Helvetica Neue Light"/>
                <a:cs typeface="Helvetica Neue Light"/>
                <a:sym typeface="Helvetica Neue Light"/>
              </a:rPr>
              <a:t>impacts my life by creating things like the air we breathe which is necessary for survival. </a:t>
            </a:r>
            <a:endParaRPr sz="2200">
              <a:latin typeface="Helvetica Neue Light"/>
              <a:ea typeface="Helvetica Neue Light"/>
              <a:cs typeface="Helvetica Neue Light"/>
              <a:sym typeface="Helvetica Neue Light"/>
            </a:endParaRPr>
          </a:p>
        </p:txBody>
      </p:sp>
      <p:sp>
        <p:nvSpPr>
          <p:cNvPr id="2" name="Google Shape;1353;g27f7a576e42_0_613">
            <a:extLst>
              <a:ext uri="{FF2B5EF4-FFF2-40B4-BE49-F238E27FC236}">
                <a16:creationId xmlns:a16="http://schemas.microsoft.com/office/drawing/2014/main" id="{EBB32050-37ED-E050-A6BA-47DE9DEEE60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2DFC87AC-6B7E-8E59-1365-64F09D436923}"/>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AE67581A-D254-9634-A282-5F6D76BAA892}"/>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5665F712-D7AF-9541-B4C3-CB7039EFF16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639CBDBD-3719-B787-EEF0-AA0E1C0E6239}"/>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919F2E12-5465-C2C5-2F3B-6B0E5872934D}"/>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7"/>
          <p:cNvSpPr txBox="1"/>
          <p:nvPr/>
        </p:nvSpPr>
        <p:spPr>
          <a:xfrm>
            <a:off x="518100" y="1060550"/>
            <a:ext cx="8551200" cy="831000"/>
          </a:xfrm>
          <a:prstGeom prst="rect">
            <a:avLst/>
          </a:prstGeom>
          <a:noFill/>
          <a:ln>
            <a:noFill/>
          </a:ln>
        </p:spPr>
        <p:txBody>
          <a:bodyPr spcFirstLastPara="1" wrap="square" lIns="91425" tIns="45700" rIns="91425" bIns="45700" anchor="t" anchorCtr="0">
            <a:spAutoFit/>
          </a:bodyPr>
          <a:lstStyle/>
          <a:p>
            <a:pPr algn="ctr">
              <a:buSzPts val="3000"/>
            </a:pPr>
            <a:r>
              <a:rPr lang="en" sz="2400" b="1" u="sng">
                <a:solidFill>
                  <a:schemeClr val="dk1"/>
                </a:solidFill>
                <a:latin typeface="Calibri"/>
                <a:ea typeface="Calibri"/>
                <a:cs typeface="Calibri"/>
                <a:sym typeface="Calibri"/>
              </a:rPr>
              <a:t>Directions:</a:t>
            </a:r>
            <a:r>
              <a:rPr lang="en" sz="2400" b="1">
                <a:solidFill>
                  <a:schemeClr val="dk1"/>
                </a:solidFill>
                <a:latin typeface="Calibri"/>
                <a:ea typeface="Calibri"/>
                <a:cs typeface="Calibri"/>
                <a:sym typeface="Calibri"/>
              </a:rPr>
              <a:t> </a:t>
            </a:r>
            <a:r>
              <a:rPr lang="en" sz="2400">
                <a:solidFill>
                  <a:schemeClr val="dk1"/>
                </a:solidFill>
                <a:latin typeface="Calibri"/>
                <a:ea typeface="Calibri"/>
                <a:cs typeface="Calibri"/>
                <a:sym typeface="Calibri"/>
              </a:rPr>
              <a:t>Choose the correct response for </a:t>
            </a:r>
            <a:r>
              <a:rPr lang="en" sz="2400" i="1">
                <a:solidFill>
                  <a:schemeClr val="dk1"/>
                </a:solidFill>
                <a:latin typeface="Calibri"/>
                <a:ea typeface="Calibri"/>
                <a:cs typeface="Calibri"/>
                <a:sym typeface="Calibri"/>
              </a:rPr>
              <a:t>“how does thermal energy impact my life?” </a:t>
            </a:r>
            <a:r>
              <a:rPr lang="en" sz="2400">
                <a:solidFill>
                  <a:schemeClr val="dk1"/>
                </a:solidFill>
                <a:latin typeface="Calibri"/>
                <a:ea typeface="Calibri"/>
                <a:cs typeface="Calibri"/>
                <a:sym typeface="Calibri"/>
              </a:rPr>
              <a:t>from the choices below.</a:t>
            </a:r>
            <a:endParaRPr sz="2400"/>
          </a:p>
        </p:txBody>
      </p:sp>
      <p:sp>
        <p:nvSpPr>
          <p:cNvPr id="407" name="Google Shape;407;p47"/>
          <p:cNvSpPr txBox="1"/>
          <p:nvPr/>
        </p:nvSpPr>
        <p:spPr>
          <a:xfrm>
            <a:off x="1073532" y="5135940"/>
            <a:ext cx="7874100" cy="769500"/>
          </a:xfrm>
          <a:prstGeom prst="rect">
            <a:avLst/>
          </a:prstGeom>
          <a:noFill/>
          <a:ln>
            <a:noFill/>
          </a:ln>
        </p:spPr>
        <p:txBody>
          <a:bodyPr spcFirstLastPara="1" wrap="square" lIns="91425" tIns="45700" rIns="91425" bIns="45700" anchor="t" anchorCtr="0">
            <a:spAutoFit/>
          </a:bodyPr>
          <a:lstStyle/>
          <a:p>
            <a:r>
              <a:rPr lang="en" sz="2200">
                <a:solidFill>
                  <a:srgbClr val="434343"/>
                </a:solidFill>
                <a:latin typeface="Helvetica Neue Light"/>
                <a:ea typeface="Helvetica Neue Light"/>
                <a:cs typeface="Helvetica Neue Light"/>
                <a:sym typeface="Helvetica Neue Light"/>
              </a:rPr>
              <a:t>Thermal energy impacts my life by growing fruits and vegetables that we can eat to be healthy and strong.</a:t>
            </a:r>
            <a:endParaRPr sz="1200">
              <a:solidFill>
                <a:srgbClr val="434343"/>
              </a:solidFill>
            </a:endParaRPr>
          </a:p>
        </p:txBody>
      </p:sp>
      <p:sp>
        <p:nvSpPr>
          <p:cNvPr id="408" name="Google Shape;408;p47"/>
          <p:cNvSpPr txBox="1"/>
          <p:nvPr/>
        </p:nvSpPr>
        <p:spPr>
          <a:xfrm>
            <a:off x="1090682" y="3939995"/>
            <a:ext cx="7874100" cy="1209522"/>
          </a:xfrm>
          <a:prstGeom prst="rect">
            <a:avLst/>
          </a:prstGeom>
          <a:noFill/>
          <a:ln>
            <a:noFill/>
          </a:ln>
        </p:spPr>
        <p:txBody>
          <a:bodyPr spcFirstLastPara="1" wrap="square" lIns="91425" tIns="45700" rIns="91425" bIns="45700" anchor="t" anchorCtr="0">
            <a:spAutoFit/>
          </a:bodyPr>
          <a:lstStyle/>
          <a:p>
            <a:pPr>
              <a:lnSpc>
                <a:spcPct val="110000"/>
              </a:lnSpc>
            </a:pPr>
            <a:r>
              <a:rPr lang="en" sz="2200">
                <a:solidFill>
                  <a:srgbClr val="43464D"/>
                </a:solidFill>
                <a:latin typeface="Helvetica Neue Light"/>
                <a:ea typeface="Helvetica Neue Light"/>
                <a:cs typeface="Helvetica Neue Light"/>
                <a:sym typeface="Helvetica Neue Light"/>
              </a:rPr>
              <a:t>Thermal energy impacts my life by teaching us about plants and animals that lives a long time ago so we can better understand our world today.</a:t>
            </a:r>
            <a:endParaRPr sz="2200">
              <a:latin typeface="Helvetica Neue Light"/>
              <a:ea typeface="Helvetica Neue Light"/>
              <a:cs typeface="Helvetica Neue Light"/>
              <a:sym typeface="Helvetica Neue Light"/>
            </a:endParaRPr>
          </a:p>
        </p:txBody>
      </p:sp>
      <p:sp>
        <p:nvSpPr>
          <p:cNvPr id="409" name="Google Shape;409;p47"/>
          <p:cNvSpPr txBox="1"/>
          <p:nvPr/>
        </p:nvSpPr>
        <p:spPr>
          <a:xfrm>
            <a:off x="1166884" y="2389497"/>
            <a:ext cx="7977000" cy="461700"/>
          </a:xfrm>
          <a:prstGeom prst="rect">
            <a:avLst/>
          </a:prstGeom>
          <a:noFill/>
          <a:ln>
            <a:noFill/>
          </a:ln>
        </p:spPr>
        <p:txBody>
          <a:bodyPr spcFirstLastPara="1" wrap="square" lIns="91425" tIns="45700" rIns="91425" bIns="45700" anchor="t" anchorCtr="0">
            <a:spAutoFit/>
          </a:bodyPr>
          <a:lstStyle/>
          <a:p>
            <a:endParaRPr sz="2400">
              <a:latin typeface="Helvetica Neue Light"/>
              <a:ea typeface="Helvetica Neue Light"/>
              <a:cs typeface="Helvetica Neue Light"/>
              <a:sym typeface="Helvetica Neue Light"/>
            </a:endParaRPr>
          </a:p>
        </p:txBody>
      </p:sp>
      <p:sp>
        <p:nvSpPr>
          <p:cNvPr id="410" name="Google Shape;410;p47"/>
          <p:cNvSpPr txBox="1"/>
          <p:nvPr/>
        </p:nvSpPr>
        <p:spPr>
          <a:xfrm>
            <a:off x="1073532" y="1882658"/>
            <a:ext cx="7874100" cy="1108200"/>
          </a:xfrm>
          <a:prstGeom prst="rect">
            <a:avLst/>
          </a:prstGeom>
          <a:noFill/>
          <a:ln>
            <a:noFill/>
          </a:ln>
        </p:spPr>
        <p:txBody>
          <a:bodyPr spcFirstLastPara="1" wrap="square" lIns="91425" tIns="45700" rIns="91425" bIns="45700" anchor="t" anchorCtr="0">
            <a:spAutoFit/>
          </a:bodyPr>
          <a:lstStyle/>
          <a:p>
            <a:r>
              <a:rPr lang="en" sz="2200">
                <a:solidFill>
                  <a:srgbClr val="43464D"/>
                </a:solidFill>
                <a:latin typeface="Helvetica Neue Light"/>
                <a:ea typeface="Helvetica Neue Light"/>
                <a:cs typeface="Helvetica Neue Light"/>
                <a:sym typeface="Helvetica Neue Light"/>
              </a:rPr>
              <a:t>Thermal energy impacts my life by providing warmth and heat that helps us cook food, keep buildings warm, and other activities that keep us alive.</a:t>
            </a:r>
            <a:endParaRPr sz="2200">
              <a:latin typeface="Helvetica Neue Light"/>
              <a:ea typeface="Helvetica Neue Light"/>
              <a:cs typeface="Helvetica Neue Light"/>
              <a:sym typeface="Helvetica Neue Light"/>
            </a:endParaRPr>
          </a:p>
        </p:txBody>
      </p:sp>
      <p:sp>
        <p:nvSpPr>
          <p:cNvPr id="411" name="Google Shape;411;p47"/>
          <p:cNvSpPr txBox="1"/>
          <p:nvPr/>
        </p:nvSpPr>
        <p:spPr>
          <a:xfrm>
            <a:off x="380509" y="20846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412" name="Google Shape;412;p47"/>
          <p:cNvSpPr txBox="1"/>
          <p:nvPr/>
        </p:nvSpPr>
        <p:spPr>
          <a:xfrm>
            <a:off x="380508" y="30581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413" name="Google Shape;413;p47"/>
          <p:cNvSpPr txBox="1"/>
          <p:nvPr/>
        </p:nvSpPr>
        <p:spPr>
          <a:xfrm>
            <a:off x="393332" y="405085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414" name="Google Shape;414;p47"/>
          <p:cNvSpPr txBox="1"/>
          <p:nvPr/>
        </p:nvSpPr>
        <p:spPr>
          <a:xfrm>
            <a:off x="393330" y="50757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sp>
        <p:nvSpPr>
          <p:cNvPr id="416" name="Google Shape;416;p47"/>
          <p:cNvSpPr txBox="1"/>
          <p:nvPr/>
        </p:nvSpPr>
        <p:spPr>
          <a:xfrm>
            <a:off x="1073532" y="3032408"/>
            <a:ext cx="7874100" cy="769500"/>
          </a:xfrm>
          <a:prstGeom prst="rect">
            <a:avLst/>
          </a:prstGeom>
          <a:noFill/>
          <a:ln>
            <a:noFill/>
          </a:ln>
        </p:spPr>
        <p:txBody>
          <a:bodyPr spcFirstLastPara="1" wrap="square" lIns="91425" tIns="45700" rIns="91425" bIns="45700" anchor="t" anchorCtr="0">
            <a:spAutoFit/>
          </a:bodyPr>
          <a:lstStyle/>
          <a:p>
            <a:r>
              <a:rPr lang="en" sz="2200">
                <a:solidFill>
                  <a:srgbClr val="43464D"/>
                </a:solidFill>
                <a:latin typeface="Helvetica Neue Light"/>
                <a:ea typeface="Helvetica Neue Light"/>
                <a:cs typeface="Helvetica Neue Light"/>
                <a:sym typeface="Helvetica Neue Light"/>
              </a:rPr>
              <a:t>Thermal energy </a:t>
            </a:r>
            <a:r>
              <a:rPr lang="en" sz="2200">
                <a:solidFill>
                  <a:srgbClr val="434343"/>
                </a:solidFill>
                <a:latin typeface="Helvetica Neue Light"/>
                <a:ea typeface="Helvetica Neue Light"/>
                <a:cs typeface="Helvetica Neue Light"/>
                <a:sym typeface="Helvetica Neue Light"/>
              </a:rPr>
              <a:t>impacts my life by creating things like the air we breathe which is necessary for survival. </a:t>
            </a:r>
            <a:endParaRPr sz="2200">
              <a:latin typeface="Helvetica Neue Light"/>
              <a:ea typeface="Helvetica Neue Light"/>
              <a:cs typeface="Helvetica Neue Light"/>
              <a:sym typeface="Helvetica Neue Light"/>
            </a:endParaRPr>
          </a:p>
        </p:txBody>
      </p:sp>
      <p:sp>
        <p:nvSpPr>
          <p:cNvPr id="417" name="Google Shape;417;p47"/>
          <p:cNvSpPr/>
          <p:nvPr/>
        </p:nvSpPr>
        <p:spPr>
          <a:xfrm>
            <a:off x="393325" y="1882700"/>
            <a:ext cx="8297400" cy="1108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Google Shape;1353;g27f7a576e42_0_613">
            <a:extLst>
              <a:ext uri="{FF2B5EF4-FFF2-40B4-BE49-F238E27FC236}">
                <a16:creationId xmlns:a16="http://schemas.microsoft.com/office/drawing/2014/main" id="{C3087996-3779-C349-4B5D-EAB6134F3B2C}"/>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C9549B73-6BA7-1480-BCB2-346239724B7E}"/>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64EB5299-6D2E-4B8B-90B3-65C04361E48B}"/>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4FF0ECF6-1B87-2FF0-DBDC-D9F6E2236B9C}"/>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CF297AC7-4A78-18B1-AD4F-3EF23485C44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6B9EDF39-8603-0C65-3F01-8AEE35EEE1EA}"/>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8"/>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424" name="Google Shape;424;p48"/>
          <p:cNvSpPr txBox="1"/>
          <p:nvPr/>
        </p:nvSpPr>
        <p:spPr>
          <a:xfrm>
            <a:off x="586100" y="2056413"/>
            <a:ext cx="3899400" cy="523200"/>
          </a:xfrm>
          <a:prstGeom prst="rect">
            <a:avLst/>
          </a:prstGeom>
          <a:noFill/>
          <a:ln>
            <a:noFill/>
          </a:ln>
        </p:spPr>
        <p:txBody>
          <a:bodyPr spcFirstLastPara="1" wrap="square" lIns="91425" tIns="91425" rIns="91425" bIns="91425" anchor="t" anchorCtr="0">
            <a:spAutoFit/>
          </a:bodyPr>
          <a:lstStyle/>
          <a:p>
            <a:pPr algn="ctr"/>
            <a:r>
              <a:rPr lang="en" sz="2200">
                <a:solidFill>
                  <a:srgbClr val="1F1F1F"/>
                </a:solidFill>
                <a:latin typeface="Calibri"/>
                <a:ea typeface="Calibri"/>
                <a:cs typeface="Calibri"/>
                <a:sym typeface="Calibri"/>
              </a:rPr>
              <a:t>Energy from heat</a:t>
            </a:r>
            <a:endParaRPr sz="3400">
              <a:latin typeface="Calibri"/>
              <a:ea typeface="Calibri"/>
              <a:cs typeface="Calibri"/>
              <a:sym typeface="Calibri"/>
            </a:endParaRPr>
          </a:p>
        </p:txBody>
      </p:sp>
      <p:pic>
        <p:nvPicPr>
          <p:cNvPr id="425" name="Google Shape;425;p48"/>
          <p:cNvPicPr preferRelativeResize="0"/>
          <p:nvPr/>
        </p:nvPicPr>
        <p:blipFill>
          <a:blip r:embed="rId3">
            <a:alphaModFix/>
          </a:blip>
          <a:stretch>
            <a:fillRect/>
          </a:stretch>
        </p:blipFill>
        <p:spPr>
          <a:xfrm>
            <a:off x="5707546" y="1734068"/>
            <a:ext cx="2762250" cy="1657350"/>
          </a:xfrm>
          <a:prstGeom prst="rect">
            <a:avLst/>
          </a:prstGeom>
          <a:noFill/>
          <a:ln>
            <a:noFill/>
          </a:ln>
        </p:spPr>
      </p:pic>
      <p:cxnSp>
        <p:nvCxnSpPr>
          <p:cNvPr id="426" name="Google Shape;426;p48"/>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427" name="Google Shape;427;p48"/>
          <p:cNvCxnSpPr>
            <a:stCxn id="428" idx="4"/>
            <a:endCxn id="423" idx="2"/>
          </p:cNvCxnSpPr>
          <p:nvPr/>
        </p:nvCxnSpPr>
        <p:spPr>
          <a:xfrm>
            <a:off x="4571972" y="4391433"/>
            <a:ext cx="20700" cy="1344600"/>
          </a:xfrm>
          <a:prstGeom prst="straightConnector1">
            <a:avLst/>
          </a:prstGeom>
          <a:noFill/>
          <a:ln w="25400" cap="flat" cmpd="sng">
            <a:solidFill>
              <a:schemeClr val="dk1"/>
            </a:solidFill>
            <a:prstDash val="solid"/>
            <a:round/>
            <a:headEnd type="none" w="sm" len="sm"/>
            <a:tailEnd type="none" w="sm" len="sm"/>
          </a:ln>
        </p:spPr>
      </p:cxnSp>
      <p:cxnSp>
        <p:nvCxnSpPr>
          <p:cNvPr id="429" name="Google Shape;429;p48"/>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430" name="Google Shape;430;p48"/>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428" name="Google Shape;428;p48"/>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431" name="Google Shape;431;p48"/>
          <p:cNvSpPr txBox="1"/>
          <p:nvPr/>
        </p:nvSpPr>
        <p:spPr>
          <a:xfrm>
            <a:off x="2990050" y="3027300"/>
            <a:ext cx="3163800" cy="1108200"/>
          </a:xfrm>
          <a:prstGeom prst="rect">
            <a:avLst/>
          </a:prstGeom>
          <a:noFill/>
          <a:ln>
            <a:noFill/>
          </a:ln>
        </p:spPr>
        <p:txBody>
          <a:bodyPr spcFirstLastPara="1" wrap="square" lIns="91425" tIns="45700" rIns="91425" bIns="45700" anchor="t" anchorCtr="0">
            <a:spAutoFit/>
          </a:bodyPr>
          <a:lstStyle/>
          <a:p>
            <a:pPr algn="ctr"/>
            <a:r>
              <a:rPr lang="en" sz="3300" b="1">
                <a:latin typeface="Poppins"/>
                <a:ea typeface="Poppins"/>
                <a:cs typeface="Poppins"/>
                <a:sym typeface="Poppins"/>
              </a:rPr>
              <a:t>Thermal Energy</a:t>
            </a:r>
            <a:endParaRPr sz="1100"/>
          </a:p>
        </p:txBody>
      </p:sp>
      <p:sp>
        <p:nvSpPr>
          <p:cNvPr id="432" name="Google Shape;432;p48"/>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Definition</a:t>
            </a:r>
            <a:endParaRPr/>
          </a:p>
        </p:txBody>
      </p:sp>
      <p:sp>
        <p:nvSpPr>
          <p:cNvPr id="433" name="Google Shape;433;p48"/>
          <p:cNvSpPr txBox="1"/>
          <p:nvPr/>
        </p:nvSpPr>
        <p:spPr>
          <a:xfrm>
            <a:off x="498763" y="5399809"/>
            <a:ext cx="10824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Example</a:t>
            </a:r>
            <a:endParaRPr/>
          </a:p>
        </p:txBody>
      </p:sp>
      <p:sp>
        <p:nvSpPr>
          <p:cNvPr id="434" name="Google Shape;434;p48"/>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Picture</a:t>
            </a:r>
            <a:endParaRPr/>
          </a:p>
        </p:txBody>
      </p:sp>
      <p:sp>
        <p:nvSpPr>
          <p:cNvPr id="435" name="Google Shape;435;p48"/>
          <p:cNvSpPr txBox="1"/>
          <p:nvPr/>
        </p:nvSpPr>
        <p:spPr>
          <a:xfrm>
            <a:off x="4676228" y="5407868"/>
            <a:ext cx="4038300" cy="354000"/>
          </a:xfrm>
          <a:prstGeom prst="rect">
            <a:avLst/>
          </a:prstGeom>
          <a:noFill/>
          <a:ln>
            <a:noFill/>
          </a:ln>
        </p:spPr>
        <p:txBody>
          <a:bodyPr spcFirstLastPara="1" wrap="square" lIns="91425" tIns="45700" rIns="91425" bIns="45700" anchor="t" anchorCtr="0">
            <a:spAutoFit/>
          </a:bodyPr>
          <a:lstStyle/>
          <a:p>
            <a:pPr algn="r"/>
            <a:r>
              <a:rPr lang="en" sz="1700">
                <a:latin typeface="Helvetica Neue Light"/>
                <a:ea typeface="Helvetica Neue Light"/>
                <a:cs typeface="Helvetica Neue Light"/>
                <a:sym typeface="Helvetica Neue Light"/>
              </a:rPr>
              <a:t>How does thermal energy impact my life?</a:t>
            </a:r>
            <a:endParaRPr sz="1300"/>
          </a:p>
        </p:txBody>
      </p:sp>
      <p:sp>
        <p:nvSpPr>
          <p:cNvPr id="436" name="Google Shape;436;p48"/>
          <p:cNvSpPr txBox="1"/>
          <p:nvPr/>
        </p:nvSpPr>
        <p:spPr>
          <a:xfrm>
            <a:off x="586100" y="4391413"/>
            <a:ext cx="3899400" cy="861900"/>
          </a:xfrm>
          <a:prstGeom prst="rect">
            <a:avLst/>
          </a:prstGeom>
          <a:noFill/>
          <a:ln>
            <a:noFill/>
          </a:ln>
        </p:spPr>
        <p:txBody>
          <a:bodyPr spcFirstLastPara="1" wrap="square" lIns="91425" tIns="91425" rIns="91425" bIns="91425" anchor="t" anchorCtr="0">
            <a:spAutoFit/>
          </a:bodyPr>
          <a:lstStyle/>
          <a:p>
            <a:pPr algn="ctr"/>
            <a:r>
              <a:rPr lang="en" sz="2200">
                <a:solidFill>
                  <a:srgbClr val="1F1F1F"/>
                </a:solidFill>
                <a:latin typeface="Calibri"/>
                <a:ea typeface="Calibri"/>
                <a:cs typeface="Calibri"/>
                <a:sym typeface="Calibri"/>
              </a:rPr>
              <a:t>A space heater warming up a room</a:t>
            </a:r>
            <a:endParaRPr sz="3400">
              <a:latin typeface="Calibri"/>
              <a:ea typeface="Calibri"/>
              <a:cs typeface="Calibri"/>
              <a:sym typeface="Calibri"/>
            </a:endParaRPr>
          </a:p>
        </p:txBody>
      </p:sp>
      <p:sp>
        <p:nvSpPr>
          <p:cNvPr id="437" name="Google Shape;437;p48"/>
          <p:cNvSpPr txBox="1"/>
          <p:nvPr/>
        </p:nvSpPr>
        <p:spPr>
          <a:xfrm>
            <a:off x="4745075" y="4284475"/>
            <a:ext cx="4094100" cy="1293000"/>
          </a:xfrm>
          <a:prstGeom prst="rect">
            <a:avLst/>
          </a:prstGeom>
          <a:noFill/>
          <a:ln>
            <a:noFill/>
          </a:ln>
        </p:spPr>
        <p:txBody>
          <a:bodyPr spcFirstLastPara="1" wrap="square" lIns="91425" tIns="91425" rIns="91425" bIns="91425" anchor="t" anchorCtr="0">
            <a:spAutoFit/>
          </a:bodyPr>
          <a:lstStyle/>
          <a:p>
            <a:r>
              <a:rPr lang="en" sz="1800">
                <a:solidFill>
                  <a:schemeClr val="dk1"/>
                </a:solidFill>
                <a:latin typeface="Calibri"/>
                <a:ea typeface="Calibri"/>
                <a:cs typeface="Calibri"/>
                <a:sym typeface="Calibri"/>
              </a:rPr>
              <a:t>Thermal energy impacts my life by providing warmth and heat that helps us cook food, keep buildings warm, and other activities that keep us alive.</a:t>
            </a:r>
            <a:endParaRPr sz="2000"/>
          </a:p>
        </p:txBody>
      </p:sp>
      <p:sp>
        <p:nvSpPr>
          <p:cNvPr id="2" name="Google Shape;1353;g27f7a576e42_0_613">
            <a:extLst>
              <a:ext uri="{FF2B5EF4-FFF2-40B4-BE49-F238E27FC236}">
                <a16:creationId xmlns:a16="http://schemas.microsoft.com/office/drawing/2014/main" id="{E3F222BE-6F28-8A9C-B5AA-28AA969C60AD}"/>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354;g27f7a576e42_0_613">
            <a:extLst>
              <a:ext uri="{FF2B5EF4-FFF2-40B4-BE49-F238E27FC236}">
                <a16:creationId xmlns:a16="http://schemas.microsoft.com/office/drawing/2014/main" id="{7D04F75C-5E53-548A-C041-79A3720338E0}"/>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355;g27f7a576e42_0_613">
            <a:extLst>
              <a:ext uri="{FF2B5EF4-FFF2-40B4-BE49-F238E27FC236}">
                <a16:creationId xmlns:a16="http://schemas.microsoft.com/office/drawing/2014/main" id="{BE4B1B1E-2555-0FCA-DE51-11B9A0583614}"/>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357;g27f7a576e42_0_613">
            <a:extLst>
              <a:ext uri="{FF2B5EF4-FFF2-40B4-BE49-F238E27FC236}">
                <a16:creationId xmlns:a16="http://schemas.microsoft.com/office/drawing/2014/main" id="{E3D4637A-1D9A-953D-43FF-77696FDF231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358;g27f7a576e42_0_613">
            <a:extLst>
              <a:ext uri="{FF2B5EF4-FFF2-40B4-BE49-F238E27FC236}">
                <a16:creationId xmlns:a16="http://schemas.microsoft.com/office/drawing/2014/main" id="{2D27EEE9-1087-AA77-93EB-C602E8C597F6}"/>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356;g27f7a576e42_0_613">
            <a:extLst>
              <a:ext uri="{FF2B5EF4-FFF2-40B4-BE49-F238E27FC236}">
                <a16:creationId xmlns:a16="http://schemas.microsoft.com/office/drawing/2014/main" id="{E4F932DB-AE25-0B91-DD00-EF73DBB06A0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78"/>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38" name="Google Shape;838;p78"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79"/>
          <p:cNvSpPr/>
          <p:nvPr/>
        </p:nvSpPr>
        <p:spPr>
          <a:xfrm>
            <a:off x="721805" y="679849"/>
            <a:ext cx="7700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Thermal Energy:</a:t>
            </a:r>
            <a:r>
              <a:rPr lang="en-US" sz="4000" b="1"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from heat</a:t>
            </a:r>
            <a:endParaRPr sz="4000" b="1" i="0" u="none" strike="noStrike" cap="none">
              <a:solidFill>
                <a:srgbClr val="FF0000"/>
              </a:solidFill>
              <a:latin typeface="Calibri"/>
              <a:ea typeface="Calibri"/>
              <a:cs typeface="Calibri"/>
              <a:sym typeface="Calibri"/>
            </a:endParaRPr>
          </a:p>
        </p:txBody>
      </p:sp>
      <p:pic>
        <p:nvPicPr>
          <p:cNvPr id="844" name="Google Shape;844;p79" descr="dreamstime_s_5336969.jpg"/>
          <p:cNvPicPr preferRelativeResize="0"/>
          <p:nvPr/>
        </p:nvPicPr>
        <p:blipFill rotWithShape="1">
          <a:blip r:embed="rId3">
            <a:alphaModFix/>
          </a:blip>
          <a:srcRect/>
          <a:stretch/>
        </p:blipFill>
        <p:spPr>
          <a:xfrm>
            <a:off x="2070730" y="1901844"/>
            <a:ext cx="5259421" cy="3523812"/>
          </a:xfrm>
          <a:prstGeom prst="rect">
            <a:avLst/>
          </a:prstGeom>
          <a:noFill/>
          <a:ln>
            <a:noFill/>
          </a:ln>
        </p:spPr>
      </p:pic>
      <p:sp>
        <p:nvSpPr>
          <p:cNvPr id="845" name="Google Shape;845;p7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81"/>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62" name="Google Shape;862;p81"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81"/>
          <p:cNvSpPr txBox="1"/>
          <p:nvPr/>
        </p:nvSpPr>
        <p:spPr>
          <a:xfrm>
            <a:off x="1831050" y="1358950"/>
            <a:ext cx="5481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Thermal Energy Transfer</a:t>
            </a:r>
            <a:endParaRPr sz="3600">
              <a:solidFill>
                <a:schemeClr val="dk1"/>
              </a:solidFill>
              <a:latin typeface="Calibri"/>
              <a:ea typeface="Calibri"/>
              <a:cs typeface="Calibri"/>
              <a:sym typeface="Calibri"/>
            </a:endParaRPr>
          </a:p>
        </p:txBody>
      </p:sp>
      <p:pic>
        <p:nvPicPr>
          <p:cNvPr id="864" name="Google Shape;864;p81"/>
          <p:cNvPicPr preferRelativeResize="0"/>
          <p:nvPr/>
        </p:nvPicPr>
        <p:blipFill>
          <a:blip r:embed="rId5">
            <a:alphaModFix/>
          </a:blip>
          <a:stretch>
            <a:fillRect/>
          </a:stretch>
        </p:blipFill>
        <p:spPr>
          <a:xfrm>
            <a:off x="3147650" y="2834266"/>
            <a:ext cx="5607001" cy="3134784"/>
          </a:xfrm>
          <a:prstGeom prst="rect">
            <a:avLst/>
          </a:prstGeom>
          <a:noFill/>
          <a:ln>
            <a:noFill/>
          </a:ln>
        </p:spPr>
      </p:pic>
      <p:sp>
        <p:nvSpPr>
          <p:cNvPr id="865" name="Google Shape;865;p81"/>
          <p:cNvSpPr txBox="1"/>
          <p:nvPr/>
        </p:nvSpPr>
        <p:spPr>
          <a:xfrm>
            <a:off x="392825" y="2834275"/>
            <a:ext cx="24387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Students will explore thermal energy transfer with real-life examples in Earth and space science, physical science, life science, and technology.</a:t>
            </a:r>
            <a:endParaRPr sz="1800" i="1">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583091" y="153457"/>
            <a:ext cx="8209504"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panose="020F0502020204030204" pitchFamily="34" charset="0"/>
                <a:ea typeface="Calibri"/>
                <a:cs typeface="Calibri" panose="020F0502020204030204" pitchFamily="34" charset="0"/>
                <a:sym typeface="Calibri"/>
              </a:rPr>
              <a:t>Big Question:</a:t>
            </a:r>
            <a:r>
              <a:rPr lang="en-US" sz="3000" b="0" i="0" u="none" strike="noStrike" cap="none" dirty="0">
                <a:solidFill>
                  <a:schemeClr val="dk1"/>
                </a:solidFill>
                <a:latin typeface="Calibri" panose="020F0502020204030204" pitchFamily="34" charset="0"/>
                <a:ea typeface="Calibri"/>
                <a:cs typeface="Calibri" panose="020F0502020204030204" pitchFamily="34" charset="0"/>
                <a:sym typeface="Calibri"/>
              </a:rPr>
              <a:t> </a:t>
            </a:r>
            <a:r>
              <a:rPr lang="en-US" sz="3000" i="0" dirty="0">
                <a:effectLst/>
                <a:latin typeface="Calibri" panose="020F0502020204030204" pitchFamily="34" charset="0"/>
                <a:cs typeface="Calibri" panose="020F0502020204030204" pitchFamily="34" charset="0"/>
              </a:rPr>
              <a:t>How does the movement of thermal energy shape the way we live, and what role does it play in the world around us?</a:t>
            </a:r>
            <a:endParaRPr sz="300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icture 2" descr="A drawing of a campfire&#10;&#10;Description automatically generated">
            <a:extLst>
              <a:ext uri="{FF2B5EF4-FFF2-40B4-BE49-F238E27FC236}">
                <a16:creationId xmlns:a16="http://schemas.microsoft.com/office/drawing/2014/main" id="{A37C563C-B4A9-E647-CC29-BB6C16EC4502}"/>
              </a:ext>
            </a:extLst>
          </p:cNvPr>
          <p:cNvPicPr>
            <a:picLocks noChangeAspect="1"/>
          </p:cNvPicPr>
          <p:nvPr/>
        </p:nvPicPr>
        <p:blipFill>
          <a:blip r:embed="rId4"/>
          <a:stretch>
            <a:fillRect/>
          </a:stretch>
        </p:blipFill>
        <p:spPr>
          <a:xfrm>
            <a:off x="1325052" y="1561304"/>
            <a:ext cx="6493895" cy="5296696"/>
          </a:xfrm>
          <a:prstGeom prst="rect">
            <a:avLst/>
          </a:prstGeom>
        </p:spPr>
      </p:pic>
    </p:spTree>
    <p:extLst>
      <p:ext uri="{BB962C8B-B14F-4D97-AF65-F5344CB8AC3E}">
        <p14:creationId xmlns:p14="http://schemas.microsoft.com/office/powerpoint/2010/main" val="20821902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8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1289</TotalTime>
  <Words>5098</Words>
  <Application>Microsoft Macintosh PowerPoint</Application>
  <PresentationFormat>On-screen Show (4:3)</PresentationFormat>
  <Paragraphs>470</Paragraphs>
  <Slides>98</Slides>
  <Notes>98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98</vt:i4>
      </vt:variant>
    </vt:vector>
  </HeadingPairs>
  <TitlesOfParts>
    <vt:vector size="104" baseType="lpstr">
      <vt:lpstr>Arial</vt:lpstr>
      <vt:lpstr>Calibri</vt:lpstr>
      <vt:lpstr>Helvetica Neue Light</vt:lpstr>
      <vt:lpstr>Poppins</vt:lpstr>
      <vt:lpstr>Söhne</vt:lpstr>
      <vt:lpstr>Office Theme</vt:lpstr>
      <vt:lpstr>PowerPoint Presentation</vt:lpstr>
      <vt:lpstr>PowerPoint Presentation</vt:lpstr>
      <vt:lpstr>PowerPoint Presentation</vt:lpstr>
      <vt:lpstr>PowerPoint Presentation</vt:lpstr>
      <vt:lpstr>PowerPoint Presentation</vt:lpstr>
      <vt:lpstr>Force: a push or pull of an object</vt:lpstr>
      <vt:lpstr>Friction: a force that resists the motion of two surfaces that are touching</vt:lpstr>
      <vt:lpstr>PowerPoint Presentation</vt:lpstr>
      <vt:lpstr>PowerPoint Presentation</vt:lpstr>
      <vt:lpstr>PowerPoint Presentation</vt:lpstr>
      <vt:lpstr>PowerPoint Presentation</vt:lpstr>
      <vt:lpstr>PowerPoint Presentation</vt:lpstr>
      <vt:lpstr>Climate: the average measurements of weather in a place over the course of years</vt:lpstr>
      <vt:lpstr>Energy: the ability to cause change</vt:lpstr>
      <vt:lpstr>Kinetic Energy: energy of mass in motion</vt:lpstr>
      <vt:lpstr>Potential energy: stored energy</vt:lpstr>
      <vt:lpstr>PowerPoint Presentation</vt:lpstr>
      <vt:lpstr>True or False: Force is a push or pull of an object</vt:lpstr>
      <vt:lpstr>True or False: Force is a push or pull of an object</vt:lpstr>
      <vt:lpstr>Friction: a force that               the motion of two surfaces that are touching</vt:lpstr>
      <vt:lpstr>Friction: a force that resists the motion of two surfaces that are touching</vt:lpstr>
      <vt:lpstr>PowerPoint Presentation</vt:lpstr>
      <vt:lpstr>PowerPoint Presentation</vt:lpstr>
      <vt:lpstr>PowerPoint Presentation</vt:lpstr>
      <vt:lpstr>PowerPoint Presentation</vt:lpstr>
      <vt:lpstr>PowerPoint Presentation</vt:lpstr>
      <vt:lpstr>PowerPoint Presentation</vt:lpstr>
      <vt:lpstr>What is climate?</vt:lpstr>
      <vt:lpstr>True or False: Energy is the ability to cause change</vt:lpstr>
      <vt:lpstr>True or False: Energy is the ability to cause change</vt:lpstr>
      <vt:lpstr>Kinetic Energy: energy of              in motion</vt:lpstr>
      <vt:lpstr>Kinetic Energy: energy of mass in motion</vt:lpstr>
      <vt:lpstr>True or False: Potential energy is stored energy</vt:lpstr>
      <vt:lpstr>True or False: Potential energy is stored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8</cp:revision>
  <dcterms:created xsi:type="dcterms:W3CDTF">2017-05-18T17:33:18Z</dcterms:created>
  <dcterms:modified xsi:type="dcterms:W3CDTF">2024-01-03T23:20:07Z</dcterms:modified>
</cp:coreProperties>
</file>