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70"/>
  </p:notesMasterIdLst>
  <p:sldIdLst>
    <p:sldId id="256" r:id="rId3"/>
    <p:sldId id="257" r:id="rId4"/>
    <p:sldId id="517" r:id="rId5"/>
    <p:sldId id="518" r:id="rId6"/>
    <p:sldId id="260" r:id="rId7"/>
    <p:sldId id="261" r:id="rId8"/>
    <p:sldId id="262" r:id="rId9"/>
    <p:sldId id="263" r:id="rId10"/>
    <p:sldId id="567" r:id="rId11"/>
    <p:sldId id="317" r:id="rId12"/>
    <p:sldId id="318" r:id="rId13"/>
    <p:sldId id="264" r:id="rId14"/>
    <p:sldId id="265" r:id="rId15"/>
    <p:sldId id="266" r:id="rId16"/>
    <p:sldId id="267" r:id="rId17"/>
    <p:sldId id="268" r:id="rId18"/>
    <p:sldId id="269" r:id="rId19"/>
    <p:sldId id="270" r:id="rId20"/>
    <p:sldId id="540" r:id="rId21"/>
    <p:sldId id="319" r:id="rId22"/>
    <p:sldId id="321" r:id="rId23"/>
    <p:sldId id="320" r:id="rId24"/>
    <p:sldId id="322" r:id="rId25"/>
    <p:sldId id="541" r:id="rId26"/>
    <p:sldId id="542" r:id="rId27"/>
    <p:sldId id="271" r:id="rId28"/>
    <p:sldId id="272" r:id="rId29"/>
    <p:sldId id="273" r:id="rId30"/>
    <p:sldId id="274" r:id="rId31"/>
    <p:sldId id="275" r:id="rId32"/>
    <p:sldId id="519" r:id="rId33"/>
    <p:sldId id="520" r:id="rId34"/>
    <p:sldId id="521" r:id="rId35"/>
    <p:sldId id="522" r:id="rId36"/>
    <p:sldId id="523" r:id="rId37"/>
    <p:sldId id="524" r:id="rId38"/>
    <p:sldId id="525" r:id="rId39"/>
    <p:sldId id="526" r:id="rId40"/>
    <p:sldId id="287" r:id="rId41"/>
    <p:sldId id="288" r:id="rId42"/>
    <p:sldId id="289" r:id="rId43"/>
    <p:sldId id="290" r:id="rId44"/>
    <p:sldId id="527" r:id="rId45"/>
    <p:sldId id="528" r:id="rId46"/>
    <p:sldId id="293" r:id="rId47"/>
    <p:sldId id="294" r:id="rId48"/>
    <p:sldId id="295" r:id="rId49"/>
    <p:sldId id="529" r:id="rId50"/>
    <p:sldId id="297" r:id="rId51"/>
    <p:sldId id="298" r:id="rId52"/>
    <p:sldId id="299" r:id="rId53"/>
    <p:sldId id="530" r:id="rId54"/>
    <p:sldId id="531" r:id="rId55"/>
    <p:sldId id="302" r:id="rId56"/>
    <p:sldId id="532" r:id="rId57"/>
    <p:sldId id="533" r:id="rId58"/>
    <p:sldId id="305" r:id="rId59"/>
    <p:sldId id="534" r:id="rId60"/>
    <p:sldId id="535" r:id="rId61"/>
    <p:sldId id="308" r:id="rId62"/>
    <p:sldId id="536" r:id="rId63"/>
    <p:sldId id="537" r:id="rId64"/>
    <p:sldId id="311" r:id="rId65"/>
    <p:sldId id="538" r:id="rId66"/>
    <p:sldId id="539" r:id="rId67"/>
    <p:sldId id="315" r:id="rId68"/>
    <p:sldId id="316" r:id="rId69"/>
  </p:sldIdLst>
  <p:sldSz cx="9144000" cy="6858000" type="screen4x3"/>
  <p:notesSz cx="6858000" cy="9144000"/>
  <p:embeddedFontLst>
    <p:embeddedFont>
      <p:font typeface="Helvetica Neue Light" panose="02000403000000020004" pitchFamily="2" charset="0"/>
      <p:regular r:id="rId71"/>
      <p:bold r:id="rId72"/>
      <p:italic r:id="rId73"/>
      <p:boldItalic r:id="rId74"/>
    </p:embeddedFont>
    <p:embeddedFont>
      <p:font typeface="Poppins" pitchFamily="2" charset="77"/>
      <p:regular r:id="rId75"/>
      <p:bold r:id="rId76"/>
      <p:italic r:id="rId77"/>
      <p:boldItalic r:id="rId78"/>
    </p:embeddedFont>
    <p:embeddedFont>
      <p:font typeface="Roboto" panose="02000000000000000000"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h5uPNjlm7QFjdCkDDAfBNvUDii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P" initials="" lastIdx="5" clrIdx="0"/>
  <p:cmAuthor id="1" name="Olivia Fudge" initials=""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9098"/>
  </p:normalViewPr>
  <p:slideViewPr>
    <p:cSldViewPr snapToGrid="0">
      <p:cViewPr varScale="1">
        <p:scale>
          <a:sx n="90" d="100"/>
          <a:sy n="90" d="100"/>
        </p:scale>
        <p:origin x="228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commentAuthors" Target="commen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customschemas.google.com/relationships/presentationmetadata" Target="meta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b="1" dirty="0"/>
              <a:t>continental rise</a:t>
            </a:r>
            <a:r>
              <a:rPr lang="en-US" b="0" dirty="0"/>
              <a:t> is </a:t>
            </a:r>
            <a:r>
              <a:rPr lang="en-US" sz="1200" b="0" i="0" kern="1200" dirty="0">
                <a:solidFill>
                  <a:schemeClr val="tx1"/>
                </a:solidFill>
                <a:effectLst/>
                <a:latin typeface="+mn-lt"/>
                <a:ea typeface="+mn-ea"/>
                <a:cs typeface="+mn-cs"/>
              </a:rPr>
              <a:t>a gentle slope at the ocean's bottom where sand and mud collect, linking the steeper continental slope to the flat ocean floor</a:t>
            </a: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76983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kern="1200" dirty="0">
                <a:solidFill>
                  <a:schemeClr val="tx1"/>
                </a:solidFill>
                <a:effectLst/>
                <a:latin typeface="Calibri" panose="020F0502020204030204" pitchFamily="34" charset="0"/>
                <a:ea typeface="+mn-ea"/>
                <a:cs typeface="Calibri" panose="020F0502020204030204" pitchFamily="34" charset="0"/>
              </a:rPr>
              <a:t>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05368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254" name="Google Shape;25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a5a1442303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a5a1442303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0" name="Google Shape;260;g2a5a1442303_0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5df758484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a5df75848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9" name="Google Shape;269;g2a5df758484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a613fe29c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2a613fe29c9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78" name="Google Shape;278;g2a613fe29c9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a613fe29c9_4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a613fe29c9_4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86" name="Google Shape;286;g2a613fe29c9_4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a5a1442303_0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a5a1442303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294" name="Google Shape;294;g2a5a1442303_0_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a5df758484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a5df758484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302" name="Google Shape;302;g2a5df758484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a:t>
            </a:r>
            <a:r>
              <a:rPr lang="en-US" b="1"/>
              <a:t> continental shelf </a:t>
            </a:r>
            <a:r>
              <a:rPr lang="en-US"/>
              <a:t>is the edge of a continent that is underwater</a:t>
            </a:r>
            <a:endParaRPr/>
          </a:p>
          <a:p>
            <a:pPr marL="0" lvl="0" indent="0" algn="l" rtl="0">
              <a:lnSpc>
                <a:spcPct val="100000"/>
              </a:lnSpc>
              <a:spcBef>
                <a:spcPts val="0"/>
              </a:spcBef>
              <a:spcAft>
                <a:spcPts val="0"/>
              </a:spcAft>
              <a:buSzPts val="1400"/>
              <a:buNone/>
            </a:pPr>
            <a:endParaRPr/>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590471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 </a:t>
            </a:r>
            <a:r>
              <a:rPr lang="en-US" b="1" dirty="0"/>
              <a:t>Abyssal Plain</a:t>
            </a:r>
            <a:r>
              <a:rPr lang="en-US" dirty="0"/>
              <a:t>.</a:t>
            </a:r>
            <a:endParaRPr dirty="0"/>
          </a:p>
        </p:txBody>
      </p:sp>
      <p:sp>
        <p:nvSpPr>
          <p:cNvPr id="198" name="Google Shape;1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b="1" dirty="0"/>
              <a:t>continental rise</a:t>
            </a:r>
            <a:r>
              <a:rPr lang="en-US" b="0" dirty="0"/>
              <a:t> is </a:t>
            </a:r>
            <a:r>
              <a:rPr lang="en-US" sz="1200" b="0" i="0" kern="1200" dirty="0">
                <a:solidFill>
                  <a:schemeClr val="tx1"/>
                </a:solidFill>
                <a:effectLst/>
                <a:latin typeface="+mn-lt"/>
                <a:ea typeface="+mn-ea"/>
                <a:cs typeface="+mn-cs"/>
              </a:rPr>
              <a:t>a gentle slope at the ocean's bottom where </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collect, linking the steeper continental slope to the flat ocean floor</a:t>
            </a:r>
          </a:p>
          <a:p>
            <a:pPr marL="0" lvl="0" indent="0" algn="l" rtl="0">
              <a:lnSpc>
                <a:spcPct val="100000"/>
              </a:lnSpc>
              <a:spcBef>
                <a:spcPts val="0"/>
              </a:spcBef>
              <a:spcAft>
                <a:spcPts val="0"/>
              </a:spcAft>
              <a:buSzPts val="1400"/>
              <a:buNone/>
            </a:pPr>
            <a:endParaRPr lang="en-US" sz="1200" b="0" i="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r>
              <a:rPr lang="en-US" sz="1200" b="0" i="0" kern="1200" dirty="0">
                <a:solidFill>
                  <a:schemeClr val="tx1"/>
                </a:solidFill>
                <a:effectLst/>
                <a:latin typeface="+mn-lt"/>
                <a:ea typeface="+mn-ea"/>
                <a:cs typeface="+mn-cs"/>
              </a:rPr>
              <a:t>[sand, mud]</a:t>
            </a: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019316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b="1" dirty="0"/>
              <a:t>continental rise</a:t>
            </a:r>
            <a:r>
              <a:rPr lang="en-US" b="0" dirty="0"/>
              <a:t> is </a:t>
            </a:r>
            <a:r>
              <a:rPr lang="en-US" sz="1200" b="0" i="0" kern="1200" dirty="0">
                <a:solidFill>
                  <a:schemeClr val="tx1"/>
                </a:solidFill>
                <a:effectLst/>
                <a:latin typeface="+mn-lt"/>
                <a:ea typeface="+mn-ea"/>
                <a:cs typeface="+mn-cs"/>
              </a:rPr>
              <a:t>a gentle slope at the ocean's bottom where </a:t>
            </a:r>
            <a:r>
              <a:rPr lang="en-US" sz="1200" b="1" i="0" u="sng" kern="1200" dirty="0">
                <a:solidFill>
                  <a:schemeClr val="tx1"/>
                </a:solidFill>
                <a:effectLst/>
                <a:latin typeface="+mn-lt"/>
                <a:ea typeface="+mn-ea"/>
                <a:cs typeface="+mn-cs"/>
              </a:rPr>
              <a:t>sand</a:t>
            </a:r>
            <a:r>
              <a:rPr lang="en-US" sz="1200" b="0" i="0" kern="1200" dirty="0">
                <a:solidFill>
                  <a:schemeClr val="tx1"/>
                </a:solidFill>
                <a:effectLst/>
                <a:latin typeface="+mn-lt"/>
                <a:ea typeface="+mn-ea"/>
                <a:cs typeface="+mn-cs"/>
              </a:rPr>
              <a:t> and </a:t>
            </a:r>
            <a:r>
              <a:rPr lang="en-US" sz="1200" b="1" i="0" u="sng" kern="1200" dirty="0">
                <a:solidFill>
                  <a:schemeClr val="tx1"/>
                </a:solidFill>
                <a:effectLst/>
                <a:latin typeface="+mn-lt"/>
                <a:ea typeface="+mn-ea"/>
                <a:cs typeface="+mn-cs"/>
              </a:rPr>
              <a:t>mud</a:t>
            </a:r>
            <a:r>
              <a:rPr lang="en-US" sz="1200" b="0" i="0" kern="1200" dirty="0">
                <a:solidFill>
                  <a:schemeClr val="tx1"/>
                </a:solidFill>
                <a:effectLst/>
                <a:latin typeface="+mn-lt"/>
                <a:ea typeface="+mn-ea"/>
                <a:cs typeface="+mn-cs"/>
              </a:rPr>
              <a:t> collect, linking the steeper continental slope to the flat ocean floor</a:t>
            </a: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1961567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buClr>
                <a:srgbClr val="0C0C0C"/>
              </a:buClr>
              <a:buSzPts val="2800"/>
            </a:pPr>
            <a:r>
              <a:rPr lang="en-US" sz="12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or False: </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1200" kern="1200" dirty="0">
                <a:solidFill>
                  <a:schemeClr val="tx1"/>
                </a:solidFill>
                <a:latin typeface="Calibri" panose="020F0502020204030204" pitchFamily="34" charset="0"/>
                <a:ea typeface="+mn-ea"/>
                <a:cs typeface="Calibri" panose="020F0502020204030204" pitchFamily="34" charset="0"/>
                <a:sym typeface="Calibri"/>
              </a:rPr>
              <a:t>s</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1200" kern="1200" dirty="0">
                <a:solidFill>
                  <a:schemeClr val="tx1"/>
                </a:solidFill>
                <a:latin typeface="Calibri" panose="020F0502020204030204" pitchFamily="34" charset="0"/>
                <a:ea typeface="+mn-ea"/>
                <a:cs typeface="Calibri" panose="020F0502020204030204" pitchFamily="34" charset="0"/>
                <a:sym typeface="Calibri"/>
              </a:rPr>
              <a:t> is </a:t>
            </a:r>
            <a:r>
              <a:rPr lang="en-US" sz="1200" b="0" i="0" kern="1200" dirty="0">
                <a:solidFill>
                  <a:schemeClr val="tx1"/>
                </a:solidFill>
                <a:effectLst/>
                <a:latin typeface="Calibri" panose="020F0502020204030204" pitchFamily="34" charset="0"/>
                <a:ea typeface="+mn-ea"/>
                <a:cs typeface="Calibri" panose="020F0502020204030204" pitchFamily="34" charset="0"/>
              </a:rPr>
              <a:t>an above water hill that people roll down to get into the ocean. </a:t>
            </a:r>
          </a:p>
          <a:p>
            <a:pPr>
              <a:lnSpc>
                <a:spcPct val="90000"/>
              </a:lnSpc>
              <a:spcAft>
                <a:spcPts val="600"/>
              </a:spcAft>
              <a:buClr>
                <a:srgbClr val="0C0C0C"/>
              </a:buClr>
              <a:buSzPts val="2800"/>
            </a:pPr>
            <a:endParaRPr lang="en-US" sz="1200" b="0" i="0" u="none" strike="noStrike" kern="1200" cap="none" dirty="0">
              <a:solidFill>
                <a:schemeClr val="tx1"/>
              </a:solidFill>
              <a:effectLst/>
              <a:latin typeface="Calibri" panose="020F0502020204030204" pitchFamily="34" charset="0"/>
              <a:ea typeface="+mn-ea"/>
              <a:cs typeface="Calibri" panose="020F0502020204030204" pitchFamily="34" charset="0"/>
              <a:sym typeface="Calibri"/>
            </a:endParaRPr>
          </a:p>
          <a:p>
            <a:pPr>
              <a:lnSpc>
                <a:spcPct val="90000"/>
              </a:lnSpc>
              <a:spcAft>
                <a:spcPts val="600"/>
              </a:spcAft>
              <a:buClr>
                <a:srgbClr val="0C0C0C"/>
              </a:buClr>
              <a:buSzPts val="2800"/>
            </a:pPr>
            <a:r>
              <a:rPr lang="en-US" sz="1200" b="0" i="0" u="none" strike="noStrike" kern="1200" cap="none" dirty="0">
                <a:solidFill>
                  <a:schemeClr val="tx1"/>
                </a:solidFill>
                <a:effectLst/>
                <a:latin typeface="Calibri" panose="020F0502020204030204" pitchFamily="34" charset="0"/>
                <a:ea typeface="+mn-ea"/>
                <a:cs typeface="Calibri" panose="020F0502020204030204" pitchFamily="34" charset="0"/>
                <a:sym typeface="Calibri"/>
              </a:rPr>
              <a:t>[False]</a:t>
            </a:r>
            <a:endParaRPr lang="en-US" sz="12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624158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kern="1200" dirty="0">
                <a:solidFill>
                  <a:schemeClr val="tx1"/>
                </a:solidFill>
                <a:effectLst/>
                <a:latin typeface="Calibri" panose="020F0502020204030204" pitchFamily="34" charset="0"/>
                <a:ea typeface="+mn-ea"/>
                <a:cs typeface="Calibri" panose="020F0502020204030204" pitchFamily="34" charset="0"/>
              </a:rPr>
              <a:t>False</a:t>
            </a:r>
            <a:r>
              <a:rPr lang="en-US" sz="1200" b="0" i="0" kern="1200" dirty="0">
                <a:solidFill>
                  <a:schemeClr val="tx1"/>
                </a:solidFill>
                <a:effectLst/>
                <a:latin typeface="Calibri" panose="020F0502020204030204" pitchFamily="34" charset="0"/>
                <a:ea typeface="+mn-ea"/>
                <a:cs typeface="Calibri" panose="020F0502020204030204" pitchFamily="34" charset="0"/>
              </a:rPr>
              <a:t>: 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2186085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a:t>
            </a:r>
            <a:r>
              <a:rPr lang="en-US" b="1" dirty="0"/>
              <a:t> continental shelf </a:t>
            </a:r>
            <a:r>
              <a:rPr lang="en-US" dirty="0"/>
              <a:t>is the </a:t>
            </a:r>
            <a:r>
              <a:rPr lang="en-US" u="sng" dirty="0"/>
              <a:t>             </a:t>
            </a:r>
            <a:r>
              <a:rPr lang="en-US" dirty="0"/>
              <a:t> of a continent that is underwater</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[edge]</a:t>
            </a:r>
            <a:endParaRPr dirty="0"/>
          </a:p>
          <a:p>
            <a:pPr marL="0" lvl="0" indent="0" algn="l" rtl="0">
              <a:lnSpc>
                <a:spcPct val="100000"/>
              </a:lnSpc>
              <a:spcBef>
                <a:spcPts val="0"/>
              </a:spcBef>
              <a:spcAft>
                <a:spcPts val="0"/>
              </a:spcAft>
              <a:buSzPts val="1400"/>
              <a:buNone/>
            </a:pP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2376350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a:t>
            </a:r>
            <a:r>
              <a:rPr lang="en-US" b="1" dirty="0"/>
              <a:t> continental shelf </a:t>
            </a:r>
            <a:r>
              <a:rPr lang="en-US" dirty="0"/>
              <a:t>is the </a:t>
            </a:r>
            <a:r>
              <a:rPr lang="en-US" b="1" u="sng" dirty="0"/>
              <a:t>edge</a:t>
            </a:r>
            <a:r>
              <a:rPr lang="en-US" dirty="0"/>
              <a:t> of a continent that is underwater</a:t>
            </a:r>
            <a:endParaRPr dirty="0"/>
          </a:p>
          <a:p>
            <a:pPr marL="0" lvl="0" indent="0" algn="l" rtl="0">
              <a:lnSpc>
                <a:spcPct val="100000"/>
              </a:lnSpc>
              <a:spcBef>
                <a:spcPts val="0"/>
              </a:spcBef>
              <a:spcAft>
                <a:spcPts val="0"/>
              </a:spcAft>
              <a:buSzPts val="1400"/>
              <a:buNone/>
            </a:pP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18977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phrase </a:t>
            </a:r>
            <a:r>
              <a:rPr lang="en-US" b="1" dirty="0"/>
              <a:t>abyssal plain</a:t>
            </a:r>
            <a:r>
              <a:rPr lang="en-US" dirty="0"/>
              <a:t>.</a:t>
            </a:r>
            <a:endParaRPr dirty="0"/>
          </a:p>
        </p:txBody>
      </p:sp>
      <p:sp>
        <p:nvSpPr>
          <p:cNvPr id="310" name="Google Shape;31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a:t>
            </a:r>
            <a:r>
              <a:rPr lang="en-US" b="1" dirty="0"/>
              <a:t> abyssal plain </a:t>
            </a:r>
            <a:r>
              <a:rPr lang="en-US" dirty="0"/>
              <a:t>is a large flat surface on the ocean floor</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https://</a:t>
            </a:r>
            <a:r>
              <a:rPr lang="en-US" dirty="0" err="1"/>
              <a:t>geologylearn.blogspot.com</a:t>
            </a:r>
            <a:r>
              <a:rPr lang="en-US" dirty="0"/>
              <a:t>/2015/09/abyssal-</a:t>
            </a:r>
            <a:r>
              <a:rPr lang="en-US" dirty="0" err="1"/>
              <a:t>plain.html</a:t>
            </a: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27" name="Google Shape;32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is an abyssal plain?</a:t>
            </a:r>
            <a:endParaRPr dirty="0"/>
          </a:p>
          <a:p>
            <a:pPr marL="0" lvl="0" indent="0" algn="l" rtl="0">
              <a:lnSpc>
                <a:spcPct val="100000"/>
              </a:lnSpc>
              <a:spcBef>
                <a:spcPts val="0"/>
              </a:spcBef>
              <a:spcAft>
                <a:spcPts val="0"/>
              </a:spcAft>
              <a:buSzPts val="1400"/>
              <a:buNone/>
            </a:pPr>
            <a:endParaRPr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a:t>
            </a:r>
            <a:r>
              <a:rPr lang="en-US" dirty="0"/>
              <a:t>a large flat surface on the ocean floor]</a:t>
            </a:r>
            <a:endParaRPr dirty="0"/>
          </a:p>
          <a:p>
            <a:pPr marL="0" lvl="0" indent="0" algn="l" rtl="0">
              <a:lnSpc>
                <a:spcPct val="100000"/>
              </a:lnSpc>
              <a:spcBef>
                <a:spcPts val="0"/>
              </a:spcBef>
              <a:spcAft>
                <a:spcPts val="0"/>
              </a:spcAft>
              <a:buSzPts val="1400"/>
              <a:buNone/>
            </a:pPr>
            <a:endParaRPr dirty="0"/>
          </a:p>
        </p:txBody>
      </p:sp>
      <p:sp>
        <p:nvSpPr>
          <p:cNvPr id="333" name="Google Shape;333;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dirty="0">
                <a:solidFill>
                  <a:srgbClr val="374151"/>
                </a:solidFill>
                <a:highlight>
                  <a:srgbClr val="FFFFFF"/>
                </a:highlight>
                <a:latin typeface="Roboto"/>
                <a:ea typeface="Roboto"/>
                <a:cs typeface="Roboto"/>
                <a:sym typeface="Roboto"/>
              </a:rPr>
              <a:t>How does the abyssal plain influence the balance of marine life and the overall health of the ocean environment? </a:t>
            </a: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208" name="Google Shape;208;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41" name="Google Shape;34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An abyssal plain is a large and level area on the ocean floor, much like a huge underwater field. These plains are found in the deepest parts of the ocean, thousands of feet below the surface.</a:t>
            </a:r>
            <a:endPar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Clr>
                <a:srgbClr val="000000"/>
              </a:buClr>
              <a:buSzPts val="1100"/>
              <a:buFont typeface="Arial"/>
              <a:buNone/>
            </a:pPr>
            <a:endParaRPr lang="en-US" b="0" i="0" dirty="0">
              <a:solidFill>
                <a:srgbClr val="0D0D0D"/>
              </a:solidFill>
              <a:effectLst/>
              <a:latin typeface="Söhne"/>
            </a:endParaRP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The abyssal plain is not only flat but also covered with fine mud and sediment that has settled over a very long time.</a:t>
            </a:r>
          </a:p>
          <a:p>
            <a:pPr algn="l"/>
            <a:endParaRPr lang="en-US" b="0" i="0" dirty="0">
              <a:solidFill>
                <a:srgbClr val="0D0D0D"/>
              </a:solidFill>
              <a:effectLst/>
              <a:latin typeface="Söhne"/>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0D0D0D"/>
                </a:solidFill>
                <a:effectLst/>
                <a:latin typeface="Calibri" panose="020F0502020204030204" pitchFamily="34" charset="0"/>
                <a:cs typeface="Calibri" panose="020F0502020204030204" pitchFamily="34" charset="0"/>
              </a:rPr>
              <a:t>The mud on the abyssal plain acts like a giant sponge, soaking up nutrients and tiny particles from the water above. This process creates a kind of nutrient-rich environment that can support unique and mysterious forms of life, from tiny organisms to larger creatures.</a:t>
            </a:r>
          </a:p>
        </p:txBody>
      </p:sp>
      <p:sp>
        <p:nvSpPr>
          <p:cNvPr id="364" name="Google Shape;364;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0" name="Google Shape;380;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An abyssal plain is a </a:t>
            </a:r>
            <a:r>
              <a:rPr lang="en-US" sz="1200" b="0" i="0" u="sng" dirty="0">
                <a:solidFill>
                  <a:srgbClr val="0D0D0D"/>
                </a:solidFill>
                <a:effectLst/>
                <a:latin typeface="Calibri" panose="020F0502020204030204" pitchFamily="34" charset="0"/>
                <a:cs typeface="Calibri" panose="020F0502020204030204" pitchFamily="34" charset="0"/>
              </a:rPr>
              <a:t>                 </a:t>
            </a:r>
            <a:r>
              <a:rPr lang="en-US" sz="1200" b="0" i="0" dirty="0">
                <a:solidFill>
                  <a:srgbClr val="0D0D0D"/>
                </a:solidFill>
                <a:effectLst/>
                <a:latin typeface="Calibri" panose="020F0502020204030204" pitchFamily="34" charset="0"/>
                <a:cs typeface="Calibri" panose="020F0502020204030204" pitchFamily="34" charset="0"/>
              </a:rPr>
              <a:t> and level area on the ocean floor, much like a huge underwater field. These plains are found in the deepest parts of the ocean, thousands of feet below the surface.</a:t>
            </a:r>
            <a:endPar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Clr>
                <a:srgbClr val="000000"/>
              </a:buClr>
              <a:buSzPts val="1100"/>
              <a:buFont typeface="Arial"/>
              <a:buNone/>
            </a:pPr>
            <a:endParaRPr lang="en-US" b="0" i="0" dirty="0">
              <a:solidFill>
                <a:srgbClr val="0D0D0D"/>
              </a:solidFill>
              <a:effectLst/>
              <a:latin typeface="Söhne"/>
            </a:endParaRPr>
          </a:p>
          <a:p>
            <a:pPr marL="0" lvl="0" indent="0" algn="l" rtl="0">
              <a:lnSpc>
                <a:spcPct val="100000"/>
              </a:lnSpc>
              <a:spcBef>
                <a:spcPts val="0"/>
              </a:spcBef>
              <a:spcAft>
                <a:spcPts val="0"/>
              </a:spcAft>
              <a:buClr>
                <a:srgbClr val="000000"/>
              </a:buClr>
              <a:buSzPts val="1100"/>
              <a:buFont typeface="Arial"/>
              <a:buNone/>
            </a:pPr>
            <a:r>
              <a:rPr lang="en-US" b="0" i="0" dirty="0">
                <a:solidFill>
                  <a:srgbClr val="0D0D0D"/>
                </a:solidFill>
                <a:effectLst/>
                <a:latin typeface="Söhne"/>
              </a:rPr>
              <a:t>[large]</a:t>
            </a: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4010757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An abyssal plain is a </a:t>
            </a:r>
            <a:r>
              <a:rPr lang="en-US" sz="1200" b="1" i="0" u="sng" dirty="0">
                <a:solidFill>
                  <a:srgbClr val="0D0D0D"/>
                </a:solidFill>
                <a:effectLst/>
                <a:latin typeface="Calibri" panose="020F0502020204030204" pitchFamily="34" charset="0"/>
                <a:cs typeface="Calibri" panose="020F0502020204030204" pitchFamily="34" charset="0"/>
              </a:rPr>
              <a:t>large</a:t>
            </a:r>
            <a:r>
              <a:rPr lang="en-US" sz="1200" b="0" i="0" dirty="0">
                <a:solidFill>
                  <a:srgbClr val="0D0D0D"/>
                </a:solidFill>
                <a:effectLst/>
                <a:latin typeface="Calibri" panose="020F0502020204030204" pitchFamily="34" charset="0"/>
                <a:cs typeface="Calibri" panose="020F0502020204030204" pitchFamily="34" charset="0"/>
              </a:rPr>
              <a:t> and level area on the ocean floor, much like a huge underwater field. These plains are found in the deepest parts of the ocean, thousands of feet below the surface.</a:t>
            </a:r>
            <a:endPar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Clr>
                <a:srgbClr val="000000"/>
              </a:buClr>
              <a:buSzPts val="1100"/>
              <a:buFont typeface="Arial"/>
              <a:buNone/>
            </a:pPr>
            <a:endParaRPr lang="en-US" b="0" i="0" dirty="0">
              <a:solidFill>
                <a:srgbClr val="0D0D0D"/>
              </a:solidFill>
              <a:effectLst/>
              <a:latin typeface="Söhne"/>
            </a:endParaRP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3710781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1" i="0" u="sng" dirty="0">
                <a:solidFill>
                  <a:srgbClr val="0D0D0D"/>
                </a:solidFill>
                <a:effectLst/>
                <a:latin typeface="Calibri" panose="020F0502020204030204" pitchFamily="34" charset="0"/>
                <a:cs typeface="Calibri" panose="020F0502020204030204" pitchFamily="34" charset="0"/>
              </a:rPr>
              <a:t>True or </a:t>
            </a:r>
            <a:r>
              <a:rPr lang="en-US" sz="1200" b="1" u="sng" dirty="0">
                <a:solidFill>
                  <a:srgbClr val="0D0D0D"/>
                </a:solidFill>
                <a:latin typeface="Calibri" panose="020F0502020204030204" pitchFamily="34" charset="0"/>
                <a:cs typeface="Calibri" panose="020F0502020204030204" pitchFamily="34" charset="0"/>
              </a:rPr>
              <a:t>False: </a:t>
            </a:r>
            <a:r>
              <a:rPr lang="en-US" sz="1200" b="0" i="0" dirty="0">
                <a:solidFill>
                  <a:srgbClr val="0D0D0D"/>
                </a:solidFill>
                <a:effectLst/>
                <a:latin typeface="Calibri" panose="020F0502020204030204" pitchFamily="34" charset="0"/>
                <a:cs typeface="Calibri" panose="020F0502020204030204" pitchFamily="34" charset="0"/>
              </a:rPr>
              <a:t>The abyssal plain is flat</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r>
              <a:rPr lang="en-US" sz="1200" b="0" i="0" dirty="0">
                <a:solidFill>
                  <a:srgbClr val="0D0D0D"/>
                </a:solidFill>
                <a:effectLst/>
                <a:latin typeface="Calibri" panose="020F0502020204030204" pitchFamily="34" charset="0"/>
                <a:cs typeface="Calibri" panose="020F0502020204030204" pitchFamily="34" charset="0"/>
              </a:rPr>
              <a:t>[True]</a:t>
            </a:r>
          </a:p>
          <a:p>
            <a:pPr algn="l"/>
            <a:endParaRPr lang="en-US" b="0" i="0" dirty="0">
              <a:solidFill>
                <a:srgbClr val="0D0D0D"/>
              </a:solidFill>
              <a:effectLst/>
              <a:latin typeface="Söhne"/>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1643471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1" i="0" u="sng" dirty="0">
                <a:solidFill>
                  <a:srgbClr val="0D0D0D"/>
                </a:solidFill>
                <a:effectLst/>
                <a:latin typeface="Calibri" panose="020F0502020204030204" pitchFamily="34" charset="0"/>
                <a:cs typeface="Calibri" panose="020F0502020204030204" pitchFamily="34" charset="0"/>
              </a:rPr>
              <a:t>True: </a:t>
            </a:r>
            <a:r>
              <a:rPr lang="en-US" sz="1200" b="0" i="0" dirty="0">
                <a:solidFill>
                  <a:srgbClr val="0D0D0D"/>
                </a:solidFill>
                <a:effectLst/>
                <a:latin typeface="Calibri" panose="020F0502020204030204" pitchFamily="34" charset="0"/>
                <a:cs typeface="Calibri" panose="020F0502020204030204" pitchFamily="34" charset="0"/>
              </a:rPr>
              <a:t>The abyssal plain is flat</a:t>
            </a:r>
          </a:p>
          <a:p>
            <a:pPr algn="l"/>
            <a:endParaRPr lang="en-US" b="0" i="0" dirty="0">
              <a:solidFill>
                <a:srgbClr val="0D0D0D"/>
              </a:solidFill>
              <a:effectLst/>
              <a:latin typeface="Söhne"/>
            </a:endParaRPr>
          </a:p>
          <a:p>
            <a:pPr algn="l"/>
            <a:endParaRPr lang="en-US" b="0" i="0" dirty="0">
              <a:solidFill>
                <a:srgbClr val="0D0D0D"/>
              </a:solidFill>
              <a:effectLst/>
              <a:latin typeface="Söhne"/>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078898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t>
            </a:r>
            <a:r>
              <a:rPr lang="en-US" b="1" dirty="0"/>
              <a:t>abyssal plains.</a:t>
            </a:r>
            <a:r>
              <a:rPr lang="en-US" dirty="0"/>
              <a:t> </a:t>
            </a:r>
            <a:endParaRPr dirty="0"/>
          </a:p>
        </p:txBody>
      </p:sp>
      <p:sp>
        <p:nvSpPr>
          <p:cNvPr id="436" name="Google Shape;436;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936c336ece_0_1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2936c336ece_0_1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br>
              <a:rPr lang="en-US" b="0" i="0" dirty="0">
                <a:solidFill>
                  <a:srgbClr val="0D0D0D"/>
                </a:solidFill>
                <a:effectLst/>
                <a:latin typeface="Söhne"/>
              </a:rPr>
            </a:br>
            <a:r>
              <a:rPr lang="en-US" b="0" i="0" dirty="0">
                <a:solidFill>
                  <a:srgbClr val="0D0D0D"/>
                </a:solidFill>
                <a:effectLst/>
                <a:latin typeface="Söhne"/>
              </a:rPr>
              <a:t>A feasible and effective classroom demonstration to teach about the abyssal plain could involve creating a simple model using materials readily available in the classroom. Here's a step-by-step demonstration:</a:t>
            </a:r>
          </a:p>
          <a:p>
            <a:pPr algn="l"/>
            <a:r>
              <a:rPr lang="en-US" b="1" i="0" dirty="0">
                <a:solidFill>
                  <a:srgbClr val="0D0D0D"/>
                </a:solidFill>
                <a:effectLst/>
                <a:latin typeface="Söhne"/>
              </a:rPr>
              <a:t>Materials:</a:t>
            </a:r>
            <a:endParaRPr lang="en-US" b="0" i="0" dirty="0">
              <a:solidFill>
                <a:srgbClr val="0D0D0D"/>
              </a:solidFill>
              <a:effectLst/>
              <a:latin typeface="Söhne"/>
            </a:endParaRPr>
          </a:p>
          <a:p>
            <a:pPr algn="l">
              <a:buFont typeface="+mj-lt"/>
              <a:buAutoNum type="arabicPeriod"/>
            </a:pPr>
            <a:r>
              <a:rPr lang="en-US" b="0" i="0" dirty="0">
                <a:solidFill>
                  <a:srgbClr val="0D0D0D"/>
                </a:solidFill>
                <a:effectLst/>
                <a:latin typeface="Söhne"/>
              </a:rPr>
              <a:t>Large, shallow container (like a tray or a baking sheet)</a:t>
            </a:r>
          </a:p>
          <a:p>
            <a:pPr algn="l">
              <a:buFont typeface="+mj-lt"/>
              <a:buAutoNum type="arabicPeriod"/>
            </a:pPr>
            <a:r>
              <a:rPr lang="en-US" b="0" i="0" dirty="0">
                <a:solidFill>
                  <a:srgbClr val="0D0D0D"/>
                </a:solidFill>
                <a:effectLst/>
                <a:latin typeface="Söhne"/>
              </a:rPr>
              <a:t>Playdough or modeling clay</a:t>
            </a:r>
          </a:p>
          <a:p>
            <a:pPr algn="l">
              <a:buFont typeface="+mj-lt"/>
              <a:buAutoNum type="arabicPeriod"/>
            </a:pPr>
            <a:r>
              <a:rPr lang="en-US" b="0" i="0" dirty="0">
                <a:solidFill>
                  <a:srgbClr val="0D0D0D"/>
                </a:solidFill>
                <a:effectLst/>
                <a:latin typeface="Söhne"/>
              </a:rPr>
              <a:t>Blue food coloring</a:t>
            </a:r>
          </a:p>
          <a:p>
            <a:pPr algn="l">
              <a:buFont typeface="+mj-lt"/>
              <a:buAutoNum type="arabicPeriod"/>
            </a:pPr>
            <a:r>
              <a:rPr lang="en-US" b="0" i="0" dirty="0">
                <a:solidFill>
                  <a:srgbClr val="0D0D0D"/>
                </a:solidFill>
                <a:effectLst/>
                <a:latin typeface="Söhne"/>
              </a:rPr>
              <a:t>Small plastic marine animal figurines or cutouts</a:t>
            </a:r>
          </a:p>
          <a:p>
            <a:pPr algn="l">
              <a:buFont typeface="+mj-lt"/>
              <a:buAutoNum type="arabicPeriod"/>
            </a:pPr>
            <a:r>
              <a:rPr lang="en-US" b="0" i="0" dirty="0">
                <a:solidFill>
                  <a:srgbClr val="0D0D0D"/>
                </a:solidFill>
                <a:effectLst/>
                <a:latin typeface="Söhne"/>
              </a:rPr>
              <a:t>Craft sticks or plastic utensils</a:t>
            </a:r>
          </a:p>
          <a:p>
            <a:pPr algn="l"/>
            <a:r>
              <a:rPr lang="en-US" b="1" i="0" dirty="0">
                <a:solidFill>
                  <a:srgbClr val="0D0D0D"/>
                </a:solidFill>
                <a:effectLst/>
                <a:latin typeface="Söhne"/>
              </a:rPr>
              <a:t>Procedure:</a:t>
            </a:r>
            <a:endParaRPr lang="en-US" b="0" i="0" dirty="0">
              <a:solidFill>
                <a:srgbClr val="0D0D0D"/>
              </a:solidFill>
              <a:effectLst/>
              <a:latin typeface="Söhne"/>
            </a:endParaRPr>
          </a:p>
          <a:p>
            <a:pPr algn="l">
              <a:buFont typeface="+mj-lt"/>
              <a:buAutoNum type="arabicPeriod"/>
            </a:pPr>
            <a:r>
              <a:rPr lang="en-US" b="1" i="0" dirty="0">
                <a:solidFill>
                  <a:srgbClr val="0D0D0D"/>
                </a:solidFill>
                <a:effectLst/>
                <a:latin typeface="Söhne"/>
              </a:rPr>
              <a:t>Set up the Abyssal Plain:</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Fill the large container with a layer of playdough or modeling clay, smoothing it out to create a flat surface. This represents the abyssal plain.</a:t>
            </a:r>
          </a:p>
          <a:p>
            <a:pPr algn="l">
              <a:buFont typeface="+mj-lt"/>
              <a:buAutoNum type="arabicPeriod"/>
            </a:pPr>
            <a:r>
              <a:rPr lang="en-US" b="1" i="0" dirty="0">
                <a:solidFill>
                  <a:srgbClr val="0D0D0D"/>
                </a:solidFill>
                <a:effectLst/>
                <a:latin typeface="Söhne"/>
              </a:rPr>
              <a:t>Add Ocean Water:</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Fill a small container with water and add a few drops of blue food coloring to represent the ocean water. Pour this colored water into the large container, covering the playdough surface.</a:t>
            </a:r>
          </a:p>
          <a:p>
            <a:pPr algn="l">
              <a:buFont typeface="+mj-lt"/>
              <a:buAutoNum type="arabicPeriod"/>
            </a:pPr>
            <a:r>
              <a:rPr lang="en-US" b="1" i="0" dirty="0">
                <a:solidFill>
                  <a:srgbClr val="0D0D0D"/>
                </a:solidFill>
                <a:effectLst/>
                <a:latin typeface="Söhne"/>
              </a:rPr>
              <a:t>Introduce Marine Life:</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Place plastic marine animal figurines or cutouts onto the abyssal plain. Discuss with the students how the flatness of the playdough represents the vast and level abyssal plain.</a:t>
            </a:r>
          </a:p>
          <a:p>
            <a:pPr algn="l">
              <a:buFont typeface="+mj-lt"/>
              <a:buAutoNum type="arabicPeriod"/>
            </a:pPr>
            <a:r>
              <a:rPr lang="en-US" b="1" i="0" dirty="0">
                <a:solidFill>
                  <a:srgbClr val="0D0D0D"/>
                </a:solidFill>
                <a:effectLst/>
                <a:latin typeface="Söhne"/>
              </a:rPr>
              <a:t>Discuss Features: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Use craft sticks or plastic utensils to create trenches or other features on the playdough surface. Discuss how abyssal plains can have some variations but are generally flat compared to other parts of the ocean floor.</a:t>
            </a:r>
          </a:p>
          <a:p>
            <a:pPr algn="l">
              <a:buFont typeface="+mj-lt"/>
              <a:buAutoNum type="arabicPeriod"/>
            </a:pPr>
            <a:r>
              <a:rPr lang="en-US" b="1" i="0" dirty="0">
                <a:solidFill>
                  <a:srgbClr val="0D0D0D"/>
                </a:solidFill>
                <a:effectLst/>
                <a:latin typeface="Söhne"/>
              </a:rPr>
              <a:t>Talk about Nutrient Absorption:</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Explain that the abyssal plain can absorb nutrients from the water above, just like the playdough can absorb the colored water. Discuss how this process supports marine life in the deep ocean.</a:t>
            </a:r>
          </a:p>
          <a:p>
            <a:pPr algn="l">
              <a:buFont typeface="+mj-lt"/>
              <a:buAutoNum type="arabicPeriod"/>
            </a:pPr>
            <a:r>
              <a:rPr lang="en-US" b="1" i="0" dirty="0">
                <a:solidFill>
                  <a:srgbClr val="0D0D0D"/>
                </a:solidFill>
                <a:effectLst/>
                <a:latin typeface="Söhne"/>
              </a:rPr>
              <a:t>Explore Marine Life Adaptations: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Discuss how marine life in the abyssal plain has adapted to the unique conditions, such as low light and high pressure. Encourage students to think about the types of animals that might inhabit this environment.</a:t>
            </a:r>
          </a:p>
          <a:p>
            <a:pPr algn="l">
              <a:buFont typeface="+mj-lt"/>
              <a:buAutoNum type="arabicPeriod"/>
            </a:pPr>
            <a:r>
              <a:rPr lang="en-US" b="1" i="0" dirty="0">
                <a:solidFill>
                  <a:srgbClr val="0D0D0D"/>
                </a:solidFill>
                <a:effectLst/>
                <a:latin typeface="Söhne"/>
              </a:rPr>
              <a:t>Class Discussion:</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Conclude with a class discussion about the importance of abyssal plains in the ocean system and their role in supporting marine life.</a:t>
            </a:r>
          </a:p>
        </p:txBody>
      </p:sp>
      <p:sp>
        <p:nvSpPr>
          <p:cNvPr id="722" name="Google Shape;722;g2936c336ece_0_1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752089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1100" b="0" i="0" dirty="0">
                <a:solidFill>
                  <a:srgbClr val="001D35"/>
                </a:solidFill>
                <a:effectLst/>
                <a:latin typeface="Calibri" panose="020F0502020204030204" pitchFamily="34" charset="0"/>
                <a:cs typeface="Calibri" panose="020F0502020204030204" pitchFamily="34" charset="0"/>
              </a:rPr>
              <a:t>Hatteras Abyssal Plain is an example of an abyssal plain. It is located on the ocean floor between Bermuda and the southern United States. </a:t>
            </a:r>
          </a:p>
          <a:p>
            <a:pPr marL="0" lvl="0" indent="0" algn="l" rtl="0">
              <a:lnSpc>
                <a:spcPct val="100000"/>
              </a:lnSpc>
              <a:spcBef>
                <a:spcPts val="0"/>
              </a:spcBef>
              <a:spcAft>
                <a:spcPts val="0"/>
              </a:spcAft>
              <a:buClr>
                <a:srgbClr val="000000"/>
              </a:buClr>
              <a:buSzPts val="1400"/>
              <a:buFont typeface="Arial"/>
              <a:buNone/>
            </a:pPr>
            <a:endParaRPr lang="en-US" sz="1100" b="0" i="0" dirty="0">
              <a:solidFill>
                <a:srgbClr val="001D35"/>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000000"/>
              </a:buClr>
              <a:buSzPts val="1400"/>
              <a:buFont typeface="Arial"/>
              <a:buNone/>
            </a:pPr>
            <a:r>
              <a:rPr lang="en-US" sz="1100" b="0" i="0" dirty="0">
                <a:solidFill>
                  <a:srgbClr val="001D35"/>
                </a:solidFill>
                <a:effectLst/>
                <a:latin typeface="Calibri" panose="020F0502020204030204" pitchFamily="34" charset="0"/>
                <a:cs typeface="Calibri" panose="020F0502020204030204" pitchFamily="34" charset="0"/>
              </a:rPr>
              <a:t>Image Source: https://</a:t>
            </a:r>
            <a:r>
              <a:rPr lang="en-US" sz="1100" b="0" i="0" dirty="0" err="1">
                <a:solidFill>
                  <a:srgbClr val="001D35"/>
                </a:solidFill>
                <a:effectLst/>
                <a:latin typeface="Calibri" panose="020F0502020204030204" pitchFamily="34" charset="0"/>
                <a:cs typeface="Calibri" panose="020F0502020204030204" pitchFamily="34" charset="0"/>
              </a:rPr>
              <a:t>birdfinding.info</a:t>
            </a:r>
            <a:r>
              <a:rPr lang="en-US" sz="1100" b="0" i="0" dirty="0">
                <a:solidFill>
                  <a:srgbClr val="001D35"/>
                </a:solidFill>
                <a:effectLst/>
                <a:latin typeface="Calibri" panose="020F0502020204030204" pitchFamily="34" charset="0"/>
                <a:cs typeface="Calibri" panose="020F0502020204030204" pitchFamily="34" charset="0"/>
              </a:rPr>
              <a:t>/north-</a:t>
            </a:r>
            <a:r>
              <a:rPr lang="en-US" sz="1100" b="0" i="0" dirty="0" err="1">
                <a:solidFill>
                  <a:srgbClr val="001D35"/>
                </a:solidFill>
                <a:effectLst/>
                <a:latin typeface="Calibri" panose="020F0502020204030204" pitchFamily="34" charset="0"/>
                <a:cs typeface="Calibri" panose="020F0502020204030204" pitchFamily="34" charset="0"/>
              </a:rPr>
              <a:t>carolina</a:t>
            </a:r>
            <a:r>
              <a:rPr lang="en-US" sz="1100" b="0" i="0" dirty="0">
                <a:solidFill>
                  <a:srgbClr val="001D35"/>
                </a:solidFill>
                <a:effectLst/>
                <a:latin typeface="Calibri" panose="020F0502020204030204" pitchFamily="34" charset="0"/>
                <a:cs typeface="Calibri" panose="020F0502020204030204" pitchFamily="34" charset="0"/>
              </a:rPr>
              <a:t>-</a:t>
            </a:r>
            <a:r>
              <a:rPr lang="en-US" sz="1100" b="0" i="0" dirty="0" err="1">
                <a:solidFill>
                  <a:srgbClr val="001D35"/>
                </a:solidFill>
                <a:effectLst/>
                <a:latin typeface="Calibri" panose="020F0502020204030204" pitchFamily="34" charset="0"/>
                <a:cs typeface="Calibri" panose="020F0502020204030204" pitchFamily="34" charset="0"/>
              </a:rPr>
              <a:t>hatteras</a:t>
            </a:r>
            <a:r>
              <a:rPr lang="en-US" sz="1100" b="0" i="0" dirty="0">
                <a:solidFill>
                  <a:srgbClr val="001D35"/>
                </a:solidFill>
                <a:effectLst/>
                <a:latin typeface="Calibri" panose="020F0502020204030204" pitchFamily="34" charset="0"/>
                <a:cs typeface="Calibri" panose="020F0502020204030204" pitchFamily="34" charset="0"/>
              </a:rPr>
              <a:t>-offshore/; </a:t>
            </a:r>
            <a:endParaRPr lang="en-US" sz="1100" dirty="0"/>
          </a:p>
        </p:txBody>
      </p:sp>
      <p:sp>
        <p:nvSpPr>
          <p:cNvPr id="443" name="Google Shape;44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Another </a:t>
            </a:r>
            <a:r>
              <a:rPr lang="en-US" sz="1200" b="0" i="0" u="none" strike="noStrike" cap="none" dirty="0">
                <a:solidFill>
                  <a:schemeClr val="dk1"/>
                </a:solidFill>
                <a:latin typeface="Calibri"/>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example</a:t>
            </a:r>
            <a:r>
              <a:rPr lang="en-US" sz="1200" b="0" i="0" u="none" strike="noStrike" cap="none" dirty="0">
                <a:solidFill>
                  <a:schemeClr val="dk1"/>
                </a:solidFill>
                <a:latin typeface="Calibri"/>
                <a:ea typeface="Calibri"/>
                <a:cs typeface="Calibri"/>
                <a:sym typeface="Calibri"/>
              </a:rPr>
              <a:t> of an abyssal plain is the Southwest Pacific Abyssal Plain. </a:t>
            </a:r>
          </a:p>
          <a:p>
            <a:pPr marL="0" lvl="0" indent="0" algn="l" rtl="0">
              <a:lnSpc>
                <a:spcPct val="100000"/>
              </a:lnSpc>
              <a:spcBef>
                <a:spcPts val="0"/>
              </a:spcBef>
              <a:spcAft>
                <a:spcPts val="0"/>
              </a:spcAft>
              <a:buSzPts val="1400"/>
              <a:buNone/>
            </a:pPr>
            <a:endParaRPr lang="en-US" sz="1200" b="0" i="0" u="none" strike="noStrike" cap="none" dirty="0">
              <a:solidFill>
                <a:schemeClr val="dk1"/>
              </a:solidFill>
              <a:latin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Source: https://</a:t>
            </a:r>
            <a:r>
              <a:rPr lang="en-US" dirty="0" err="1"/>
              <a:t>allgeographynow.wordpress.com</a:t>
            </a:r>
            <a:r>
              <a:rPr lang="en-US" dirty="0"/>
              <a:t>/2016/02/21/abyssal-plain/</a:t>
            </a:r>
            <a:endParaRPr dirty="0"/>
          </a:p>
        </p:txBody>
      </p:sp>
      <p:sp>
        <p:nvSpPr>
          <p:cNvPr id="453" name="Google Shape;453;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continental shelf.</a:t>
            </a:r>
            <a:endParaRPr/>
          </a:p>
        </p:txBody>
      </p:sp>
      <p:sp>
        <p:nvSpPr>
          <p:cNvPr id="463" name="Google Shape;463;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C0C0C"/>
              </a:buClr>
              <a:buSzPts val="2800"/>
            </a:pPr>
            <a:r>
              <a:rPr lang="en-US" sz="1200" i="0" strike="noStrike" kern="1200" cap="none" dirty="0">
                <a:solidFill>
                  <a:schemeClr val="tx1"/>
                </a:solidFill>
                <a:latin typeface="+mj-lt"/>
                <a:ea typeface="+mj-ea"/>
                <a:cs typeface="+mj-cs"/>
                <a:sym typeface="Calibri"/>
              </a:rPr>
              <a:t>A fault is </a:t>
            </a:r>
            <a:r>
              <a:rPr lang="en-US" sz="1200" b="1" i="0" strike="noStrike" kern="1200" cap="none" dirty="0">
                <a:solidFill>
                  <a:schemeClr val="tx1"/>
                </a:solidFill>
                <a:latin typeface="+mj-lt"/>
                <a:ea typeface="+mj-ea"/>
                <a:cs typeface="+mj-cs"/>
                <a:sym typeface="Calibri"/>
              </a:rPr>
              <a:t>NOT</a:t>
            </a:r>
            <a:r>
              <a:rPr lang="en-US" sz="1200" i="0" strike="noStrike" kern="1200" cap="none" dirty="0">
                <a:solidFill>
                  <a:schemeClr val="tx1"/>
                </a:solidFill>
                <a:latin typeface="+mj-lt"/>
                <a:ea typeface="+mj-ea"/>
                <a:cs typeface="+mj-cs"/>
                <a:sym typeface="Calibri"/>
              </a:rPr>
              <a:t> an example of an abyssal plain. A fault is a l</a:t>
            </a:r>
            <a:r>
              <a:rPr lang="en-US" sz="1200" b="0" i="0" u="none" strike="noStrike" kern="1200" cap="none" dirty="0">
                <a:solidFill>
                  <a:schemeClr val="tx1"/>
                </a:solidFill>
                <a:latin typeface="+mj-lt"/>
                <a:ea typeface="+mj-ea"/>
                <a:cs typeface="+mj-cs"/>
                <a:sym typeface="Calibri"/>
              </a:rPr>
              <a:t>ong crack in the surface of the Earth</a:t>
            </a:r>
            <a:endParaRPr lang="en-US" sz="1200" b="1" i="0" u="none" strike="noStrike" kern="1200" cap="none" dirty="0">
              <a:solidFill>
                <a:schemeClr val="tx1"/>
              </a:solidFill>
              <a:latin typeface="+mj-lt"/>
              <a:ea typeface="+mj-ea"/>
              <a:cs typeface="+mj-cs"/>
              <a:sym typeface="Calibri"/>
            </a:endParaRPr>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1511729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buClr>
                <a:srgbClr val="0C0C0C"/>
              </a:buClr>
              <a:buSzPts val="2800"/>
            </a:pP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A </a:t>
            </a:r>
            <a:r>
              <a:rPr lang="en-US" sz="1200" kern="1200" dirty="0">
                <a:solidFill>
                  <a:schemeClr val="tx1"/>
                </a:solidFill>
                <a:latin typeface="Calibri" panose="020F0502020204030204" pitchFamily="34" charset="0"/>
                <a:ea typeface="+mn-ea"/>
                <a:cs typeface="Calibri" panose="020F0502020204030204" pitchFamily="34" charset="0"/>
                <a:sym typeface="Calibri"/>
              </a:rPr>
              <a:t>c</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ontinental slope</a:t>
            </a:r>
            <a:r>
              <a:rPr lang="en-US" sz="1200" kern="1200" dirty="0">
                <a:solidFill>
                  <a:schemeClr val="tx1"/>
                </a:solidFill>
                <a:latin typeface="Calibri" panose="020F0502020204030204" pitchFamily="34" charset="0"/>
                <a:ea typeface="+mn-ea"/>
                <a:cs typeface="Calibri" panose="020F0502020204030204" pitchFamily="34" charset="0"/>
                <a:sym typeface="Calibri"/>
              </a:rPr>
              <a:t> is </a:t>
            </a:r>
            <a:r>
              <a:rPr lang="en-US" sz="1200" b="1" kern="1200" dirty="0">
                <a:solidFill>
                  <a:schemeClr val="tx1"/>
                </a:solidFill>
                <a:latin typeface="Calibri" panose="020F0502020204030204" pitchFamily="34" charset="0"/>
                <a:ea typeface="+mn-ea"/>
                <a:cs typeface="Calibri" panose="020F0502020204030204" pitchFamily="34" charset="0"/>
                <a:sym typeface="Calibri"/>
              </a:rPr>
              <a:t>NOT</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 an example of an abyssal plain. A continental slope is </a:t>
            </a:r>
            <a:r>
              <a:rPr lang="en-US" sz="1200" i="0" kern="1200" dirty="0">
                <a:solidFill>
                  <a:schemeClr val="tx1"/>
                </a:solidFill>
                <a:effectLst/>
                <a:latin typeface="Calibri" panose="020F0502020204030204" pitchFamily="34" charset="0"/>
                <a:ea typeface="+mn-ea"/>
                <a:cs typeface="Calibri" panose="020F0502020204030204" pitchFamily="34" charset="0"/>
              </a:rPr>
              <a:t>a steep </a:t>
            </a:r>
            <a:r>
              <a:rPr lang="en-US" sz="1200" b="0" i="0" kern="1200" dirty="0">
                <a:solidFill>
                  <a:schemeClr val="tx1"/>
                </a:solidFill>
                <a:effectLst/>
                <a:latin typeface="Calibri" panose="020F0502020204030204" pitchFamily="34" charset="0"/>
                <a:ea typeface="+mn-ea"/>
                <a:cs typeface="Calibri" panose="020F0502020204030204" pitchFamily="34" charset="0"/>
              </a:rPr>
              <a:t>underwater hill that goes down from the edge of the continent into the deeper parts of the ocean. </a:t>
            </a:r>
            <a:endParaRPr lang="en-US" sz="12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924997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88" name="Google Shape;488;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a:t>
            </a:r>
            <a:r>
              <a:rPr lang="en-US" sz="1200" dirty="0">
                <a:solidFill>
                  <a:schemeClr val="dk1"/>
                </a:solidFill>
                <a:latin typeface="Calibri"/>
                <a:ea typeface="Calibri"/>
                <a:cs typeface="Calibri"/>
                <a:sym typeface="Calibri"/>
              </a:rPr>
              <a:t>faults</a:t>
            </a:r>
            <a:r>
              <a:rPr lang="en-US" sz="1200" b="0" i="0" u="none" strike="noStrike" cap="none" dirty="0">
                <a:solidFill>
                  <a:schemeClr val="dk1"/>
                </a:solidFill>
                <a:latin typeface="Calibri"/>
                <a:ea typeface="Calibri"/>
                <a:cs typeface="Calibri"/>
                <a:sym typeface="Calibri"/>
              </a:rPr>
              <a:t> and </a:t>
            </a:r>
            <a:r>
              <a:rPr lang="en-US" sz="1200" dirty="0">
                <a:solidFill>
                  <a:schemeClr val="dk1"/>
                </a:solidFill>
                <a:latin typeface="Calibri"/>
                <a:ea typeface="Calibri"/>
                <a:cs typeface="Calibri"/>
                <a:sym typeface="Calibri"/>
              </a:rPr>
              <a:t>continental slopes NOT</a:t>
            </a:r>
            <a:r>
              <a:rPr lang="en-US" sz="1200" b="0" i="0" u="none" strike="noStrike" cap="none" dirty="0">
                <a:solidFill>
                  <a:schemeClr val="dk1"/>
                </a:solidFill>
                <a:latin typeface="Calibri"/>
                <a:ea typeface="Calibri"/>
                <a:cs typeface="Calibri"/>
                <a:sym typeface="Calibri"/>
              </a:rPr>
              <a:t> examples of </a:t>
            </a:r>
            <a:r>
              <a:rPr lang="en-US" sz="1200" dirty="0">
                <a:solidFill>
                  <a:schemeClr val="dk1"/>
                </a:solidFill>
                <a:latin typeface="Calibri"/>
                <a:ea typeface="Calibri"/>
                <a:cs typeface="Calibri"/>
                <a:sym typeface="Calibri"/>
              </a:rPr>
              <a:t>an abyssal plain</a:t>
            </a:r>
            <a:r>
              <a:rPr lang="en-US" sz="1200" b="0" i="0" u="none" strike="noStrike" cap="none" dirty="0">
                <a:solidFill>
                  <a:schemeClr val="dk1"/>
                </a:solidFill>
                <a:latin typeface="Calibri"/>
                <a:ea typeface="Calibri"/>
                <a:cs typeface="Calibri"/>
                <a:sym typeface="Calibri"/>
              </a:rPr>
              <a:t>?</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dirty="0">
                <a:solidFill>
                  <a:srgbClr val="0D0D0D"/>
                </a:solidFill>
                <a:highlight>
                  <a:srgbClr val="FFFFFF"/>
                </a:highlight>
              </a:rPr>
              <a:t>Faults are </a:t>
            </a:r>
            <a:r>
              <a:rPr lang="en-US" sz="1200" i="0" strike="noStrike" kern="1200" cap="none" dirty="0">
                <a:solidFill>
                  <a:schemeClr val="tx1"/>
                </a:solidFill>
                <a:latin typeface="+mj-lt"/>
                <a:ea typeface="+mj-ea"/>
                <a:cs typeface="+mj-cs"/>
                <a:sym typeface="Calibri"/>
              </a:rPr>
              <a:t>l</a:t>
            </a:r>
            <a:r>
              <a:rPr lang="en-US" sz="1200" b="0" i="0" u="none" strike="noStrike" kern="1200" cap="none" dirty="0">
                <a:solidFill>
                  <a:schemeClr val="tx1"/>
                </a:solidFill>
                <a:latin typeface="+mj-lt"/>
                <a:ea typeface="+mj-ea"/>
                <a:cs typeface="+mj-cs"/>
                <a:sym typeface="Calibri"/>
              </a:rPr>
              <a:t>ong cracks in the surface of the Earth and continental slopes are </a:t>
            </a:r>
            <a:r>
              <a:rPr lang="en-US" sz="1200" i="0" kern="1200" dirty="0">
                <a:solidFill>
                  <a:schemeClr val="tx1"/>
                </a:solidFill>
                <a:effectLst/>
                <a:latin typeface="Calibri" panose="020F0502020204030204" pitchFamily="34" charset="0"/>
                <a:ea typeface="+mn-ea"/>
                <a:cs typeface="Calibri" panose="020F0502020204030204" pitchFamily="34" charset="0"/>
              </a:rPr>
              <a:t>steep </a:t>
            </a:r>
            <a:r>
              <a:rPr lang="en-US" sz="1200" b="0" i="0" kern="1200" dirty="0">
                <a:solidFill>
                  <a:schemeClr val="tx1"/>
                </a:solidFill>
                <a:effectLst/>
                <a:latin typeface="Calibri" panose="020F0502020204030204" pitchFamily="34" charset="0"/>
                <a:ea typeface="+mn-ea"/>
                <a:cs typeface="Calibri" panose="020F0502020204030204" pitchFamily="34" charset="0"/>
              </a:rPr>
              <a:t>underwater hills that go down from the edge of the continent into the deeper parts of the ocean. While abyssal plains are large flat surfaces on the ocean floor.</a:t>
            </a:r>
            <a:r>
              <a:rPr lang="en-US" dirty="0">
                <a:solidFill>
                  <a:srgbClr val="0D0D0D"/>
                </a:solidFill>
                <a:highlight>
                  <a:srgbClr val="FFFFFF"/>
                </a:highlight>
              </a:rPr>
              <a:t>]</a:t>
            </a:r>
            <a:endParaRPr dirty="0">
              <a:solidFill>
                <a:srgbClr val="0D0D0D"/>
              </a:solidFill>
              <a:highlight>
                <a:srgbClr val="FFFFFF"/>
              </a:highlight>
            </a:endParaRPr>
          </a:p>
          <a:p>
            <a:pPr marL="0" lvl="0" indent="0" algn="l" rtl="0">
              <a:lnSpc>
                <a:spcPct val="100000"/>
              </a:lnSpc>
              <a:spcBef>
                <a:spcPts val="0"/>
              </a:spcBef>
              <a:spcAft>
                <a:spcPts val="0"/>
              </a:spcAft>
              <a:buSzPts val="1400"/>
              <a:buNone/>
            </a:pPr>
            <a:endParaRPr dirty="0">
              <a:solidFill>
                <a:srgbClr val="0D0D0D"/>
              </a:solidFill>
              <a:highlight>
                <a:srgbClr val="FFFFFF"/>
              </a:highlight>
            </a:endParaRPr>
          </a:p>
        </p:txBody>
      </p:sp>
      <p:sp>
        <p:nvSpPr>
          <p:cNvPr id="494" name="Google Shape;494;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05" name="Google Shape;50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a:t>
            </a:r>
            <a:r>
              <a:rPr lang="en-US" b="1" dirty="0"/>
              <a:t> abyssal plain </a:t>
            </a:r>
            <a:r>
              <a:rPr lang="en-US" dirty="0"/>
              <a:t>is a large flat surface on the ocean floor</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https://</a:t>
            </a:r>
            <a:r>
              <a:rPr lang="en-US" dirty="0" err="1"/>
              <a:t>geologylearn.blogspot.com</a:t>
            </a:r>
            <a:r>
              <a:rPr lang="en-US" dirty="0"/>
              <a:t>/2015/09/abyssal-</a:t>
            </a:r>
            <a:r>
              <a:rPr lang="en-US" dirty="0" err="1"/>
              <a:t>plain.html</a:t>
            </a: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33016628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abyssal plain</a:t>
            </a:r>
            <a:r>
              <a:rPr lang="en-US" dirty="0">
                <a:solidFill>
                  <a:srgbClr val="242424"/>
                </a:solidFill>
              </a:rPr>
              <a:t>. </a:t>
            </a:r>
            <a:endParaRPr dirty="0"/>
          </a:p>
        </p:txBody>
      </p:sp>
      <p:sp>
        <p:nvSpPr>
          <p:cNvPr id="520" name="Google Shape;520;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24" name="Google Shape;22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abyssal plains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abyssal plain.</a:t>
            </a:r>
            <a:endParaRPr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Choose the one correct picture of an </a:t>
            </a:r>
            <a:r>
              <a:rPr lang="en-US" b="1" dirty="0"/>
              <a:t>abyssal plain </a:t>
            </a:r>
            <a:r>
              <a:rPr lang="en-US" dirty="0"/>
              <a:t>from these four choices.</a:t>
            </a:r>
            <a:endParaRPr dirty="0"/>
          </a:p>
        </p:txBody>
      </p:sp>
      <p:sp>
        <p:nvSpPr>
          <p:cNvPr id="553" name="Google Shape;553;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t>
            </a:r>
            <a:r>
              <a:rPr lang="en-US" b="0" dirty="0"/>
              <a:t>an</a:t>
            </a:r>
            <a:r>
              <a:rPr lang="en-US" b="1" dirty="0"/>
              <a:t> abyssal plain.</a:t>
            </a:r>
            <a:endParaRPr lang="en-US" dirty="0"/>
          </a:p>
        </p:txBody>
      </p:sp>
      <p:sp>
        <p:nvSpPr>
          <p:cNvPr id="553" name="Google Shape;553;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73181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an </a:t>
            </a:r>
            <a:r>
              <a:rPr lang="en-US" b="1" dirty="0"/>
              <a:t>abyssal plain.</a:t>
            </a:r>
            <a:endParaRPr lang="en-US"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2691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Choose the correct definition of an </a:t>
            </a:r>
            <a:r>
              <a:rPr lang="en-US" b="1" dirty="0"/>
              <a:t>abyssal plain </a:t>
            </a:r>
            <a:r>
              <a:rPr lang="en-US" dirty="0"/>
              <a:t>from the choices below.</a:t>
            </a:r>
            <a:endParaRPr sz="1200" dirty="0">
              <a:solidFill>
                <a:schemeClr val="dk1"/>
              </a:solidFill>
            </a:endParaRPr>
          </a:p>
        </p:txBody>
      </p:sp>
      <p:sp>
        <p:nvSpPr>
          <p:cNvPr id="617" name="Google Shape;61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latin typeface="Arial"/>
                <a:ea typeface="Arial"/>
                <a:cs typeface="Arial"/>
                <a:sym typeface="Arial"/>
              </a:rPr>
              <a:t>“</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A large flat surface on the ocean floor</a:t>
            </a:r>
            <a:r>
              <a:rPr lang="en-US" dirty="0">
                <a:latin typeface="Arial"/>
                <a:ea typeface="Arial"/>
                <a:cs typeface="Arial"/>
                <a:sym typeface="Arial"/>
              </a:rPr>
              <a:t>” is correct! This is the definition of an </a:t>
            </a:r>
            <a:r>
              <a:rPr lang="en-US" b="1" dirty="0">
                <a:latin typeface="Arial"/>
                <a:ea typeface="Arial"/>
                <a:cs typeface="Arial"/>
                <a:sym typeface="Arial"/>
              </a:rPr>
              <a:t>abyssal plain.</a:t>
            </a:r>
          </a:p>
        </p:txBody>
      </p:sp>
      <p:sp>
        <p:nvSpPr>
          <p:cNvPr id="617" name="Google Shape;61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68014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an </a:t>
            </a:r>
            <a:r>
              <a:rPr lang="en-US" b="1" dirty="0"/>
              <a:t>abyssal plain: </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A large flat surface on the ocean floor</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20325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Choose the correct example of an </a:t>
            </a:r>
            <a:r>
              <a:rPr lang="en-US" b="1" dirty="0"/>
              <a:t>abyssal plain</a:t>
            </a:r>
            <a:r>
              <a:rPr lang="en-US" dirty="0"/>
              <a:t> from the choices below.</a:t>
            </a:r>
            <a:endParaRPr sz="1200" dirty="0">
              <a:solidFill>
                <a:schemeClr val="dk1"/>
              </a:solidFill>
            </a:endParaRPr>
          </a:p>
        </p:txBody>
      </p:sp>
      <p:sp>
        <p:nvSpPr>
          <p:cNvPr id="684" name="Google Shape;68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b="0" i="0" u="none" strike="noStrike" cap="none" dirty="0">
                <a:solidFill>
                  <a:srgbClr val="434343"/>
                </a:solidFill>
                <a:latin typeface="Helvetica Neue Light"/>
                <a:ea typeface="Helvetica Neue Light"/>
                <a:cs typeface="Helvetica Neue Light"/>
                <a:sym typeface="Helvetica Neue Light"/>
              </a:rPr>
              <a:t>Southwest Pacific Abyssal Plain</a:t>
            </a:r>
            <a:r>
              <a:rPr lang="en-US" dirty="0"/>
              <a:t>” is correct! This is an example of an </a:t>
            </a:r>
            <a:r>
              <a:rPr lang="en-US" b="1" dirty="0"/>
              <a:t>abyssal plain.</a:t>
            </a:r>
            <a:endParaRPr lang="en-US" dirty="0"/>
          </a:p>
        </p:txBody>
      </p:sp>
      <p:sp>
        <p:nvSpPr>
          <p:cNvPr id="684" name="Google Shape;68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00337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an </a:t>
            </a:r>
            <a:r>
              <a:rPr lang="en-US" b="1" dirty="0"/>
              <a:t>abyssal plain: </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A large flat surface on the ocean floor</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1229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a5a1442303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a5a1442303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Crust is the outermost shell of the Earth</a:t>
            </a:r>
            <a:endParaRPr/>
          </a:p>
          <a:p>
            <a:pPr marL="0" lvl="0" indent="0" algn="l" rtl="0">
              <a:lnSpc>
                <a:spcPct val="100000"/>
              </a:lnSpc>
              <a:spcBef>
                <a:spcPts val="0"/>
              </a:spcBef>
              <a:spcAft>
                <a:spcPts val="0"/>
              </a:spcAft>
              <a:buSzPts val="1400"/>
              <a:buNone/>
            </a:pPr>
            <a:endParaRPr/>
          </a:p>
        </p:txBody>
      </p:sp>
      <p:sp>
        <p:nvSpPr>
          <p:cNvPr id="230" name="Google Shape;230;g2a5a1442303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abyssal plains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752" name="Google Shape;75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dirty="0">
                <a:solidFill>
                  <a:srgbClr val="434343"/>
                </a:solidFill>
                <a:latin typeface="Helvetica Neue Light"/>
                <a:ea typeface="Helvetica Neue Light"/>
                <a:cs typeface="Helvetica Neue Light"/>
                <a:sym typeface="Helvetica Neue Light"/>
              </a:rPr>
              <a:t>Abyssal plains absorb nutrients in the deep ocean, supporting unique marine life, and contributing to the health of the entire ocean ecosystem, which in turn affects the balance of life on Earth</a:t>
            </a:r>
            <a:r>
              <a:rPr lang="en-US" sz="1200" dirty="0"/>
              <a:t>.” That is correct! This is an example of how </a:t>
            </a:r>
            <a:r>
              <a:rPr lang="en-US" sz="1200" b="1" dirty="0"/>
              <a:t>abyssal plains </a:t>
            </a:r>
            <a:r>
              <a:rPr lang="en-US" sz="1200" dirty="0"/>
              <a:t>impact your life.</a:t>
            </a:r>
            <a:endParaRPr lang="en-US" dirty="0"/>
          </a:p>
        </p:txBody>
      </p:sp>
      <p:sp>
        <p:nvSpPr>
          <p:cNvPr id="752" name="Google Shape;75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07822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200" dirty="0">
                <a:solidFill>
                  <a:schemeClr val="dk1"/>
                </a:solidFill>
              </a:rPr>
              <a:t>Here is the Frayer Model with a picture, definition, example, and a correct response to “how d</a:t>
            </a:r>
            <a:r>
              <a:rPr lang="en-US" sz="1200" dirty="0"/>
              <a:t>o </a:t>
            </a:r>
            <a:r>
              <a:rPr lang="en-US" sz="1200" b="1" dirty="0"/>
              <a:t>abyssal plains </a:t>
            </a:r>
            <a:r>
              <a:rPr lang="en-US" sz="1200" dirty="0">
                <a:solidFill>
                  <a:schemeClr val="dk1"/>
                </a:solidFill>
              </a:rPr>
              <a:t>impact my life?”: </a:t>
            </a:r>
            <a:r>
              <a:rPr lang="en-US" sz="1200" dirty="0">
                <a:solidFill>
                  <a:srgbClr val="434343"/>
                </a:solidFill>
                <a:latin typeface="Helvetica Neue Light"/>
                <a:ea typeface="Helvetica Neue Light"/>
                <a:cs typeface="Helvetica Neue Light"/>
                <a:sym typeface="Helvetica Neue Light"/>
              </a:rPr>
              <a:t>Abyssal plains absorb nutrients in the deep ocean, supporting unique marine life, and contributing to the health of the entire ocean ecosystem, which in turn affects the balance of life on Earth.</a:t>
            </a:r>
            <a:endParaRPr lang="en-US" sz="1200" b="0" i="0" u="none" strike="noStrike" cap="none" dirty="0">
              <a:solidFill>
                <a:srgbClr val="434343"/>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05328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21" name="Google Shape;821;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a:t>
            </a:r>
            <a:r>
              <a:rPr lang="en-US" b="1" dirty="0"/>
              <a:t> abyssal plain </a:t>
            </a:r>
            <a:r>
              <a:rPr lang="en-US" dirty="0"/>
              <a:t>is a large flat surface on the ocean floor</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https://</a:t>
            </a:r>
            <a:r>
              <a:rPr lang="en-US" dirty="0" err="1"/>
              <a:t>geologylearn.blogspot.com</a:t>
            </a:r>
            <a:r>
              <a:rPr lang="en-US" dirty="0"/>
              <a:t>/2015/09/abyssal-</a:t>
            </a:r>
            <a:r>
              <a:rPr lang="en-US" dirty="0" err="1"/>
              <a:t>plain.html</a:t>
            </a: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19951071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Let’s reflect once more on our big question. Our “big question” is:</a:t>
            </a:r>
            <a:r>
              <a:rPr lang="en-US" b="1" dirty="0"/>
              <a:t> </a:t>
            </a:r>
            <a:r>
              <a:rPr lang="en-US" sz="1200" b="1" dirty="0">
                <a:solidFill>
                  <a:srgbClr val="374151"/>
                </a:solidFill>
                <a:highlight>
                  <a:srgbClr val="FFFFFF"/>
                </a:highlight>
                <a:latin typeface="Roboto"/>
                <a:ea typeface="Roboto"/>
                <a:cs typeface="Roboto"/>
                <a:sym typeface="Roboto"/>
              </a:rPr>
              <a:t>How does the abyssal plain influence the balance of marine life and the overall health of the ocean environment?</a:t>
            </a:r>
          </a:p>
          <a:p>
            <a:pPr marL="0" lvl="0" indent="0" algn="l" rtl="0">
              <a:lnSpc>
                <a:spcPct val="100000"/>
              </a:lnSpc>
              <a:spcBef>
                <a:spcPts val="0"/>
              </a:spcBef>
              <a:spcAft>
                <a:spcPts val="0"/>
              </a:spcAft>
              <a:buSzPts val="1400"/>
              <a:buNone/>
            </a:pPr>
            <a:r>
              <a:rPr lang="en-US" dirty="0"/>
              <a:t>Does anyone have any additional examples to share that haven’t been discussed yet?</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lang="en-US" dirty="0"/>
          </a:p>
        </p:txBody>
      </p:sp>
      <p:sp>
        <p:nvSpPr>
          <p:cNvPr id="208" name="Google Shape;208;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32650868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55" name="Google Shape;85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Tectonic plates are huge pieces of the Earth’s surface that fit together like a puzzle an d move very slowly over time.</a:t>
            </a:r>
            <a:endParaRPr>
              <a:latin typeface="Calibri"/>
              <a:ea typeface="Calibri"/>
              <a:cs typeface="Calibri"/>
              <a:sym typeface="Calibri"/>
            </a:endParaRPr>
          </a:p>
        </p:txBody>
      </p:sp>
      <p:sp>
        <p:nvSpPr>
          <p:cNvPr id="238" name="Google Shape;238;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fault is a long crack in the surface of the Earth.</a:t>
            </a:r>
            <a:endParaRPr/>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ocean is a giant body of saltwater.</a:t>
            </a:r>
            <a:endParaRPr/>
          </a:p>
          <a:p>
            <a:pPr marL="0" lvl="0" indent="0" algn="l" rtl="0">
              <a:lnSpc>
                <a:spcPct val="100000"/>
              </a:lnSpc>
              <a:spcBef>
                <a:spcPts val="0"/>
              </a:spcBef>
              <a:spcAft>
                <a:spcPts val="0"/>
              </a:spcAft>
              <a:buSzPts val="1400"/>
              <a:buNone/>
            </a:pPr>
            <a:endParaRPr/>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2a5a1442303_0_21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2a5a1442303_0_21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2a5a1442303_0_21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2a5a1442303_0_211"/>
          <p:cNvSpPr txBox="1">
            <a:spLocks noGrp="1"/>
          </p:cNvSpPr>
          <p:nvPr>
            <p:ph type="ctrTitle"/>
          </p:nvPr>
        </p:nvSpPr>
        <p:spPr>
          <a:xfrm>
            <a:off x="685800" y="2130429"/>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2a5a1442303_0_2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g2a5a1442303_0_21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2a5a1442303_0_21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2a5a1442303_0_21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2a5a1442303_0_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2a5a1442303_0_221"/>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g2a5a1442303_0_22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2a5a1442303_0_22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2a5a1442303_0_22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2a5a1442303_0_227"/>
          <p:cNvSpPr txBox="1">
            <a:spLocks noGrp="1"/>
          </p:cNvSpPr>
          <p:nvPr>
            <p:ph type="title"/>
          </p:nvPr>
        </p:nvSpPr>
        <p:spPr>
          <a:xfrm>
            <a:off x="722313" y="4406904"/>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2a5a1442303_0_22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g2a5a1442303_0_22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2a5a1442303_0_22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2a5a1442303_0_22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2a5a1442303_0_2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2a5a1442303_0_233"/>
          <p:cNvSpPr txBox="1">
            <a:spLocks noGrp="1"/>
          </p:cNvSpPr>
          <p:nvPr>
            <p:ph type="body" idx="1"/>
          </p:nvPr>
        </p:nvSpPr>
        <p:spPr>
          <a:xfrm>
            <a:off x="457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g2a5a1442303_0_233"/>
          <p:cNvSpPr txBox="1">
            <a:spLocks noGrp="1"/>
          </p:cNvSpPr>
          <p:nvPr>
            <p:ph type="body" idx="2"/>
          </p:nvPr>
        </p:nvSpPr>
        <p:spPr>
          <a:xfrm>
            <a:off x="4648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g2a5a1442303_0_233"/>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2a5a1442303_0_233"/>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2a5a1442303_0_233"/>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2a5a1442303_0_2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2a5a1442303_0_240"/>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g2a5a1442303_0_24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g2a5a1442303_0_240"/>
          <p:cNvSpPr txBox="1">
            <a:spLocks noGrp="1"/>
          </p:cNvSpPr>
          <p:nvPr>
            <p:ph type="body" idx="3"/>
          </p:nvPr>
        </p:nvSpPr>
        <p:spPr>
          <a:xfrm>
            <a:off x="4645027"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g2a5a1442303_0_240"/>
          <p:cNvSpPr txBox="1">
            <a:spLocks noGrp="1"/>
          </p:cNvSpPr>
          <p:nvPr>
            <p:ph type="body" idx="4"/>
          </p:nvPr>
        </p:nvSpPr>
        <p:spPr>
          <a:xfrm>
            <a:off x="4645027"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g2a5a1442303_0_240"/>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2a5a1442303_0_240"/>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2a5a1442303_0_240"/>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2a5a1442303_0_2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2a5a1442303_0_249"/>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2a5a1442303_0_249"/>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2a5a1442303_0_249"/>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2a5a1442303_0_254"/>
          <p:cNvSpPr txBox="1">
            <a:spLocks noGrp="1"/>
          </p:cNvSpPr>
          <p:nvPr>
            <p:ph type="title"/>
          </p:nvPr>
        </p:nvSpPr>
        <p:spPr>
          <a:xfrm>
            <a:off x="457202" y="273050"/>
            <a:ext cx="30084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2a5a1442303_0_254"/>
          <p:cNvSpPr txBox="1">
            <a:spLocks noGrp="1"/>
          </p:cNvSpPr>
          <p:nvPr>
            <p:ph type="body" idx="1"/>
          </p:nvPr>
        </p:nvSpPr>
        <p:spPr>
          <a:xfrm>
            <a:off x="3575050" y="273054"/>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g2a5a1442303_0_254"/>
          <p:cNvSpPr txBox="1">
            <a:spLocks noGrp="1"/>
          </p:cNvSpPr>
          <p:nvPr>
            <p:ph type="body" idx="2"/>
          </p:nvPr>
        </p:nvSpPr>
        <p:spPr>
          <a:xfrm>
            <a:off x="457202" y="1435103"/>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g2a5a1442303_0_25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a5a1442303_0_25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2a5a1442303_0_25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2a5a1442303_0_26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2a5a1442303_0_261"/>
          <p:cNvSpPr>
            <a:spLocks noGrp="1"/>
          </p:cNvSpPr>
          <p:nvPr>
            <p:ph type="pic" idx="2"/>
          </p:nvPr>
        </p:nvSpPr>
        <p:spPr>
          <a:xfrm>
            <a:off x="1792288" y="612775"/>
            <a:ext cx="5486400" cy="4114800"/>
          </a:xfrm>
          <a:prstGeom prst="rect">
            <a:avLst/>
          </a:prstGeom>
          <a:noFill/>
          <a:ln>
            <a:noFill/>
          </a:ln>
        </p:spPr>
      </p:sp>
      <p:sp>
        <p:nvSpPr>
          <p:cNvPr id="143" name="Google Shape;143;g2a5a1442303_0_261"/>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g2a5a1442303_0_26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2a5a1442303_0_26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2a5a1442303_0_26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2a5a1442303_0_2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2a5a1442303_0_268"/>
          <p:cNvSpPr txBox="1">
            <a:spLocks noGrp="1"/>
          </p:cNvSpPr>
          <p:nvPr>
            <p:ph type="body" idx="1"/>
          </p:nvPr>
        </p:nvSpPr>
        <p:spPr>
          <a:xfrm rot="5400000">
            <a:off x="2308949" y="-251546"/>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g2a5a1442303_0_268"/>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2a5a1442303_0_268"/>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2a5a1442303_0_268"/>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2a5a1442303_0_274"/>
          <p:cNvSpPr txBox="1">
            <a:spLocks noGrp="1"/>
          </p:cNvSpPr>
          <p:nvPr>
            <p:ph type="title"/>
          </p:nvPr>
        </p:nvSpPr>
        <p:spPr>
          <a:xfrm rot="5400000">
            <a:off x="4732349" y="2171693"/>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2a5a1442303_0_274"/>
          <p:cNvSpPr txBox="1">
            <a:spLocks noGrp="1"/>
          </p:cNvSpPr>
          <p:nvPr>
            <p:ph type="body" idx="1"/>
          </p:nvPr>
        </p:nvSpPr>
        <p:spPr>
          <a:xfrm rot="5400000">
            <a:off x="541350" y="190492"/>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g2a5a1442303_0_27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2a5a1442303_0_27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2a5a1442303_0_27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2a5a1442303_0_2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2a5a1442303_0_205"/>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2a5a1442303_0_205"/>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2a5a1442303_0_205"/>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2a5a1442303_0_205"/>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22.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1"/>
          <p:cNvGrpSpPr/>
          <p:nvPr/>
        </p:nvGrpSpPr>
        <p:grpSpPr>
          <a:xfrm>
            <a:off x="1325592" y="297175"/>
            <a:ext cx="6456691" cy="6404394"/>
            <a:chOff x="814636" y="0"/>
            <a:chExt cx="5828917" cy="6404394"/>
          </a:xfrm>
        </p:grpSpPr>
        <p:sp>
          <p:nvSpPr>
            <p:cNvPr id="165" name="Google Shape;16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76" name="Google Shape;17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79" name="Google Shape;17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2" name="Google Shape;18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3" name="Google Shape;183;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84" name="Google Shape;184;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85" name="Google Shape;185;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86" name="Google Shape;186;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87" name="Google Shape;187;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89" name="Google Shape;189;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90" name="Google Shape;190;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91" name="Google Shape;191;p1"/>
          <p:cNvCxnSpPr>
            <a:stCxn id="192" idx="4"/>
            <a:endCxn id="189"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93" name="Google Shape;193;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94" name="Google Shape;194;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92" name="Google Shape;192;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sp useBgFill="1">
        <p:nvSpPr>
          <p:cNvPr id="254" name="Rectangle 253">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93818" y="4806873"/>
            <a:ext cx="8956364"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500" b="1" i="0" u="sng" strike="noStrike" kern="1200" cap="none" dirty="0">
                <a:solidFill>
                  <a:schemeClr val="tx1"/>
                </a:solidFill>
                <a:latin typeface="+mn-lt"/>
                <a:ea typeface="+mn-ea"/>
                <a:cs typeface="+mn-cs"/>
                <a:sym typeface="Calibri"/>
              </a:rPr>
              <a:t>Continental Rise</a:t>
            </a:r>
            <a:r>
              <a:rPr lang="en-US" sz="3500" b="1" i="0" u="none" strike="noStrike" kern="1200" cap="none" dirty="0">
                <a:solidFill>
                  <a:schemeClr val="tx1"/>
                </a:solidFill>
                <a:latin typeface="+mn-lt"/>
                <a:ea typeface="+mn-ea"/>
                <a:cs typeface="+mn-cs"/>
                <a:sym typeface="Calibri"/>
              </a:rPr>
              <a:t>: </a:t>
            </a:r>
            <a:r>
              <a:rPr lang="en-US" sz="3500" b="0" i="0" kern="1200" dirty="0">
                <a:solidFill>
                  <a:schemeClr val="tx1"/>
                </a:solidFill>
                <a:effectLst/>
                <a:latin typeface="+mn-lt"/>
                <a:ea typeface="+mn-ea"/>
                <a:cs typeface="+mn-cs"/>
              </a:rPr>
              <a:t>a gentle slope at the ocean's bottom where sand and mud collect</a:t>
            </a:r>
            <a:endParaRPr lang="en-US" sz="3500" b="1" i="0" u="none" strike="noStrike" kern="1200" cap="none" dirty="0">
              <a:solidFill>
                <a:schemeClr val="tx1"/>
              </a:solidFill>
              <a:latin typeface="+mn-lt"/>
              <a:ea typeface="+mn-ea"/>
              <a:cs typeface="+mn-cs"/>
              <a:sym typeface="Calibri"/>
            </a:endParaRPr>
          </a:p>
        </p:txBody>
      </p:sp>
      <p:sp>
        <p:nvSpPr>
          <p:cNvPr id="256" name="Rectangle 255">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Google Shape;249;g2a5a1442303_0_3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6622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sp useBgFill="1">
        <p:nvSpPr>
          <p:cNvPr id="254" name="Rectangle 253">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56" name="Rectangle: Rounded Corners 255">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Continental Slope</a:t>
            </a:r>
            <a:r>
              <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0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249" name="Google Shape;249;g2a5a1442303_0_3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Tree>
    <p:extLst>
      <p:ext uri="{BB962C8B-B14F-4D97-AF65-F5344CB8AC3E}">
        <p14:creationId xmlns:p14="http://schemas.microsoft.com/office/powerpoint/2010/main" val="126230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a5a1442303_0_37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2a5a1442303_0_370"/>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Calibri"/>
                <a:ea typeface="Calibri"/>
                <a:cs typeface="Calibri"/>
                <a:sym typeface="Calibri"/>
              </a:rPr>
              <a:t>The outermost shell of the Earth is called the…</a:t>
            </a:r>
            <a:endParaRPr sz="3500" b="0" i="0" u="none" strike="noStrike" cap="none">
              <a:solidFill>
                <a:srgbClr val="000000"/>
              </a:solidFill>
              <a:latin typeface="Arial"/>
              <a:ea typeface="Arial"/>
              <a:cs typeface="Arial"/>
              <a:sym typeface="Arial"/>
            </a:endParaRPr>
          </a:p>
        </p:txBody>
      </p:sp>
      <p:sp>
        <p:nvSpPr>
          <p:cNvPr id="264" name="Google Shape;264;g2a5a1442303_0_370"/>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Crust</a:t>
            </a:r>
            <a:endParaRPr sz="32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65" name="Google Shape;265;g2a5a1442303_0_370"/>
          <p:cNvPicPr preferRelativeResize="0"/>
          <p:nvPr/>
        </p:nvPicPr>
        <p:blipFill rotWithShape="1">
          <a:blip r:embed="rId4">
            <a:alphaModFix/>
          </a:blip>
          <a:srcRect/>
          <a:stretch/>
        </p:blipFill>
        <p:spPr>
          <a:xfrm>
            <a:off x="3336625" y="2358950"/>
            <a:ext cx="5419326" cy="374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a5df758484_0_1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a5df758484_0_16"/>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Calibri"/>
                <a:ea typeface="Calibri"/>
                <a:cs typeface="Calibri"/>
                <a:sym typeface="Calibri"/>
              </a:rPr>
              <a:t>The outermost shell of the Earth is called the…</a:t>
            </a:r>
            <a:endParaRPr sz="3500" b="0" i="0" u="none" strike="noStrike" cap="none">
              <a:solidFill>
                <a:srgbClr val="000000"/>
              </a:solidFill>
              <a:latin typeface="Arial"/>
              <a:ea typeface="Arial"/>
              <a:cs typeface="Arial"/>
              <a:sym typeface="Arial"/>
            </a:endParaRPr>
          </a:p>
        </p:txBody>
      </p:sp>
      <p:sp>
        <p:nvSpPr>
          <p:cNvPr id="273" name="Google Shape;273;g2a5df758484_0_16"/>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FF0000"/>
              </a:buClr>
              <a:buSzPts val="3200"/>
              <a:buFont typeface="Arial"/>
              <a:buAutoNum type="alphaUcPeriod"/>
            </a:pPr>
            <a:r>
              <a:rPr lang="en-US" sz="3200" b="1" i="0" u="none" strike="noStrike" cap="none">
                <a:solidFill>
                  <a:srgbClr val="FF0000"/>
                </a:solidFill>
                <a:latin typeface="Calibri"/>
                <a:ea typeface="Calibri"/>
                <a:cs typeface="Calibri"/>
                <a:sym typeface="Calibri"/>
              </a:rPr>
              <a:t>Crust</a:t>
            </a:r>
            <a:endParaRPr sz="3200" b="1" i="0" u="none" strike="noStrike" cap="none">
              <a:solidFill>
                <a:srgbClr val="FF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74" name="Google Shape;274;g2a5df758484_0_16"/>
          <p:cNvPicPr preferRelativeResize="0"/>
          <p:nvPr/>
        </p:nvPicPr>
        <p:blipFill rotWithShape="1">
          <a:blip r:embed="rId4">
            <a:alphaModFix/>
          </a:blip>
          <a:srcRect/>
          <a:stretch/>
        </p:blipFill>
        <p:spPr>
          <a:xfrm>
            <a:off x="3336625" y="2358950"/>
            <a:ext cx="5419326" cy="374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a613fe29c9_4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2a613fe29c9_4_0"/>
          <p:cNvSpPr txBox="1"/>
          <p:nvPr/>
        </p:nvSpPr>
        <p:spPr>
          <a:xfrm>
            <a:off x="983850" y="416675"/>
            <a:ext cx="77721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sng" strike="noStrike" cap="none">
                <a:solidFill>
                  <a:srgbClr val="000000"/>
                </a:solidFill>
                <a:latin typeface="Calibri"/>
                <a:ea typeface="Calibri"/>
                <a:cs typeface="Calibri"/>
                <a:sym typeface="Calibri"/>
              </a:rPr>
              <a:t>True or False</a:t>
            </a:r>
            <a:r>
              <a:rPr lang="en-US" sz="3200" b="0" i="0" u="none" strike="noStrike" cap="none">
                <a:solidFill>
                  <a:srgbClr val="000000"/>
                </a:solidFill>
                <a:latin typeface="Calibri"/>
                <a:ea typeface="Calibri"/>
                <a:cs typeface="Calibri"/>
                <a:sym typeface="Calibri"/>
              </a:rPr>
              <a:t>: </a:t>
            </a:r>
            <a:r>
              <a:rPr lang="en-US" sz="3300" b="0" i="0" u="none" strike="noStrike" cap="none">
                <a:solidFill>
                  <a:srgbClr val="0C0C0C"/>
                </a:solidFill>
                <a:latin typeface="Calibri"/>
                <a:ea typeface="Calibri"/>
                <a:cs typeface="Calibri"/>
                <a:sym typeface="Calibri"/>
              </a:rPr>
              <a:t>Tectonic plates are huge pieces of the Earth's surface that fit together like a puzzle and move very slowly over time.</a:t>
            </a:r>
            <a:endParaRPr sz="3200" b="0" i="0" u="none" strike="noStrike" cap="none">
              <a:solidFill>
                <a:srgbClr val="000000"/>
              </a:solidFill>
              <a:latin typeface="Arial"/>
              <a:ea typeface="Arial"/>
              <a:cs typeface="Arial"/>
              <a:sym typeface="Arial"/>
            </a:endParaRPr>
          </a:p>
        </p:txBody>
      </p:sp>
      <p:pic>
        <p:nvPicPr>
          <p:cNvPr id="282" name="Google Shape;282;g2a613fe29c9_4_0"/>
          <p:cNvPicPr preferRelativeResize="0"/>
          <p:nvPr/>
        </p:nvPicPr>
        <p:blipFill rotWithShape="1">
          <a:blip r:embed="rId4">
            <a:alphaModFix/>
          </a:blip>
          <a:srcRect/>
          <a:stretch/>
        </p:blipFill>
        <p:spPr>
          <a:xfrm>
            <a:off x="1420861" y="2161255"/>
            <a:ext cx="6302277" cy="43194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a613fe29c9_4_7"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2a613fe29c9_4_7"/>
          <p:cNvSpPr txBox="1"/>
          <p:nvPr/>
        </p:nvSpPr>
        <p:spPr>
          <a:xfrm>
            <a:off x="983850" y="416675"/>
            <a:ext cx="77721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1" i="0" u="sng" strike="noStrike" cap="none">
                <a:solidFill>
                  <a:srgbClr val="FF0000"/>
                </a:solidFill>
                <a:latin typeface="Calibri"/>
                <a:ea typeface="Calibri"/>
                <a:cs typeface="Calibri"/>
                <a:sym typeface="Calibri"/>
              </a:rPr>
              <a:t>True</a:t>
            </a:r>
            <a:r>
              <a:rPr lang="en-US" sz="3200" b="0" i="0" u="sng" strike="noStrike" cap="none">
                <a:solidFill>
                  <a:srgbClr val="000000"/>
                </a:solidFill>
                <a:latin typeface="Calibri"/>
                <a:ea typeface="Calibri"/>
                <a:cs typeface="Calibri"/>
                <a:sym typeface="Calibri"/>
              </a:rPr>
              <a:t> or False</a:t>
            </a:r>
            <a:r>
              <a:rPr lang="en-US" sz="3200" b="0" i="0" u="none" strike="noStrike" cap="none">
                <a:solidFill>
                  <a:srgbClr val="000000"/>
                </a:solidFill>
                <a:latin typeface="Calibri"/>
                <a:ea typeface="Calibri"/>
                <a:cs typeface="Calibri"/>
                <a:sym typeface="Calibri"/>
              </a:rPr>
              <a:t>: </a:t>
            </a:r>
            <a:r>
              <a:rPr lang="en-US" sz="3300" b="0" i="0" u="none" strike="noStrike" cap="none">
                <a:solidFill>
                  <a:srgbClr val="0C0C0C"/>
                </a:solidFill>
                <a:latin typeface="Calibri"/>
                <a:ea typeface="Calibri"/>
                <a:cs typeface="Calibri"/>
                <a:sym typeface="Calibri"/>
              </a:rPr>
              <a:t>Tectonic plates are huge pieces of the Earth's surface that fit together like a puzzle and move very slowly over time.</a:t>
            </a:r>
            <a:endParaRPr sz="3200" b="0" i="0" u="none" strike="noStrike" cap="none">
              <a:solidFill>
                <a:srgbClr val="000000"/>
              </a:solidFill>
              <a:latin typeface="Arial"/>
              <a:ea typeface="Arial"/>
              <a:cs typeface="Arial"/>
              <a:sym typeface="Arial"/>
            </a:endParaRPr>
          </a:p>
        </p:txBody>
      </p:sp>
      <p:pic>
        <p:nvPicPr>
          <p:cNvPr id="290" name="Google Shape;290;g2a613fe29c9_4_7"/>
          <p:cNvPicPr preferRelativeResize="0"/>
          <p:nvPr/>
        </p:nvPicPr>
        <p:blipFill rotWithShape="1">
          <a:blip r:embed="rId4">
            <a:alphaModFix/>
          </a:blip>
          <a:srcRect/>
          <a:stretch/>
        </p:blipFill>
        <p:spPr>
          <a:xfrm>
            <a:off x="1420861" y="2161255"/>
            <a:ext cx="6302277" cy="43194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a5a1442303_0_386"/>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0" i="0" u="none" strike="noStrike" cap="none">
                <a:solidFill>
                  <a:srgbClr val="0C0C0C"/>
                </a:solidFill>
                <a:latin typeface="Calibri"/>
                <a:ea typeface="Calibri"/>
                <a:cs typeface="Calibri"/>
                <a:sym typeface="Calibri"/>
              </a:rPr>
              <a:t>A _____ is a long _____ in the surface of the Earth.</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fault, crack</a:t>
            </a: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crack, fault</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p:txBody>
      </p:sp>
      <p:sp>
        <p:nvSpPr>
          <p:cNvPr id="297" name="Google Shape;297;g2a5a1442303_0_38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g2a5a1442303_0_386"/>
          <p:cNvPicPr preferRelativeResize="0"/>
          <p:nvPr/>
        </p:nvPicPr>
        <p:blipFill rotWithShape="1">
          <a:blip r:embed="rId4">
            <a:alphaModFix/>
          </a:blip>
          <a:srcRect/>
          <a:stretch/>
        </p:blipFill>
        <p:spPr>
          <a:xfrm>
            <a:off x="3832771" y="3173575"/>
            <a:ext cx="4944748" cy="33101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a5df758484_0_33"/>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0" i="0" u="none" strike="noStrike" cap="none">
                <a:solidFill>
                  <a:srgbClr val="0C0C0C"/>
                </a:solidFill>
                <a:latin typeface="Calibri"/>
                <a:ea typeface="Calibri"/>
                <a:cs typeface="Calibri"/>
                <a:sym typeface="Calibri"/>
              </a:rPr>
              <a:t>A _____ is a long _____ in the surface of the Earth.</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FF0000"/>
              </a:buClr>
              <a:buSzPts val="2800"/>
              <a:buFont typeface="Calibri"/>
              <a:buAutoNum type="alphaUcPeriod"/>
            </a:pPr>
            <a:r>
              <a:rPr lang="en-US" sz="2800" b="1" i="0" u="none" strike="noStrike" cap="none">
                <a:solidFill>
                  <a:srgbClr val="FF0000"/>
                </a:solidFill>
                <a:latin typeface="Calibri"/>
                <a:ea typeface="Calibri"/>
                <a:cs typeface="Calibri"/>
                <a:sym typeface="Calibri"/>
              </a:rPr>
              <a:t>fault, crack</a:t>
            </a:r>
            <a:endParaRPr sz="2800" b="1" i="0" u="none" strike="noStrike" cap="none">
              <a:solidFill>
                <a:srgbClr val="FF0000"/>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crack, fault</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p:txBody>
      </p:sp>
      <p:sp>
        <p:nvSpPr>
          <p:cNvPr id="305" name="Google Shape;305;g2a5df758484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g2a5df758484_0_33"/>
          <p:cNvPicPr preferRelativeResize="0"/>
          <p:nvPr/>
        </p:nvPicPr>
        <p:blipFill rotWithShape="1">
          <a:blip r:embed="rId4">
            <a:alphaModFix/>
          </a:blip>
          <a:srcRect/>
          <a:stretch/>
        </p:blipFill>
        <p:spPr>
          <a:xfrm>
            <a:off x="3832771" y="3173575"/>
            <a:ext cx="4944748" cy="33101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edge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2" name="Google Shape;249;g2a5a1442303_0_32" descr="Rewind">
            <a:extLst>
              <a:ext uri="{FF2B5EF4-FFF2-40B4-BE49-F238E27FC236}">
                <a16:creationId xmlns:a16="http://schemas.microsoft.com/office/drawing/2014/main" id="{81FF9841-1AA4-8A90-BB8A-002DACF905E4}"/>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5591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02" name="Google Shape;202;p2"/>
          <p:cNvSpPr txBox="1"/>
          <p:nvPr/>
        </p:nvSpPr>
        <p:spPr>
          <a:xfrm>
            <a:off x="1247400" y="368000"/>
            <a:ext cx="66492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dirty="0">
                <a:latin typeface="Calibri"/>
                <a:ea typeface="Calibri"/>
                <a:cs typeface="Calibri"/>
                <a:sym typeface="Calibri"/>
              </a:rPr>
              <a:t>Abyssal Plain</a:t>
            </a:r>
            <a:endParaRPr sz="1800" b="0" i="0" u="none" strike="noStrike" cap="none" dirty="0">
              <a:solidFill>
                <a:srgbClr val="000000"/>
              </a:solidFill>
              <a:latin typeface="Calibri"/>
              <a:ea typeface="Calibri"/>
              <a:cs typeface="Calibri"/>
              <a:sym typeface="Calibri"/>
            </a:endParaRPr>
          </a:p>
        </p:txBody>
      </p:sp>
      <p:pic>
        <p:nvPicPr>
          <p:cNvPr id="2" name="Picture 1" descr="A diagram of a volcano&#10;&#10;Description automatically generated">
            <a:extLst>
              <a:ext uri="{FF2B5EF4-FFF2-40B4-BE49-F238E27FC236}">
                <a16:creationId xmlns:a16="http://schemas.microsoft.com/office/drawing/2014/main" id="{363B7FC3-17AB-2CEB-ED70-DDE360658671}"/>
              </a:ext>
            </a:extLst>
          </p:cNvPr>
          <p:cNvPicPr>
            <a:picLocks noChangeAspect="1"/>
          </p:cNvPicPr>
          <p:nvPr/>
        </p:nvPicPr>
        <p:blipFill>
          <a:blip r:embed="rId3"/>
          <a:stretch>
            <a:fillRect/>
          </a:stretch>
        </p:blipFill>
        <p:spPr>
          <a:xfrm>
            <a:off x="1884362" y="1829382"/>
            <a:ext cx="5375275" cy="48099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93818" y="4806873"/>
            <a:ext cx="8956364"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500" b="1" i="0" u="sng" strike="noStrike" kern="1200" cap="none" dirty="0">
                <a:solidFill>
                  <a:schemeClr val="tx1"/>
                </a:solidFill>
                <a:latin typeface="+mn-lt"/>
                <a:ea typeface="+mn-ea"/>
                <a:cs typeface="+mn-cs"/>
                <a:sym typeface="Calibri"/>
              </a:rPr>
              <a:t>Continental Rise</a:t>
            </a:r>
            <a:r>
              <a:rPr lang="en-US" sz="3500" b="1" i="0" u="none" strike="noStrike" kern="1200" cap="none" dirty="0">
                <a:solidFill>
                  <a:schemeClr val="tx1"/>
                </a:solidFill>
                <a:latin typeface="+mn-lt"/>
                <a:ea typeface="+mn-ea"/>
                <a:cs typeface="+mn-cs"/>
                <a:sym typeface="Calibri"/>
              </a:rPr>
              <a:t>: </a:t>
            </a:r>
            <a:r>
              <a:rPr lang="en-US" sz="3500" b="0" i="0" kern="1200" dirty="0">
                <a:solidFill>
                  <a:schemeClr val="tx1"/>
                </a:solidFill>
                <a:effectLst/>
                <a:latin typeface="+mn-lt"/>
                <a:ea typeface="+mn-ea"/>
                <a:cs typeface="+mn-cs"/>
              </a:rPr>
              <a:t>a gentle slope at the ocean's bottom where </a:t>
            </a:r>
            <a:r>
              <a:rPr lang="en-US" sz="3500" b="0" i="0" u="sng" kern="1200" dirty="0">
                <a:solidFill>
                  <a:schemeClr val="tx1"/>
                </a:solidFill>
                <a:effectLst/>
                <a:latin typeface="+mn-lt"/>
                <a:ea typeface="+mn-ea"/>
                <a:cs typeface="+mn-cs"/>
              </a:rPr>
              <a:t>        </a:t>
            </a:r>
            <a:r>
              <a:rPr lang="en-US" sz="3500" b="0" i="0" kern="1200" dirty="0">
                <a:solidFill>
                  <a:schemeClr val="tx1"/>
                </a:solidFill>
                <a:effectLst/>
                <a:latin typeface="+mn-lt"/>
                <a:ea typeface="+mn-ea"/>
                <a:cs typeface="+mn-cs"/>
              </a:rPr>
              <a:t> and </a:t>
            </a:r>
            <a:r>
              <a:rPr lang="en-US" sz="3500" b="0" i="0" u="sng" kern="1200" dirty="0">
                <a:solidFill>
                  <a:schemeClr val="tx1"/>
                </a:solidFill>
                <a:effectLst/>
                <a:latin typeface="+mn-lt"/>
                <a:ea typeface="+mn-ea"/>
                <a:cs typeface="+mn-cs"/>
              </a:rPr>
              <a:t>       </a:t>
            </a:r>
            <a:r>
              <a:rPr lang="en-US" sz="3500" b="0" i="0" kern="1200" dirty="0">
                <a:solidFill>
                  <a:schemeClr val="tx1"/>
                </a:solidFill>
                <a:effectLst/>
                <a:latin typeface="+mn-lt"/>
                <a:ea typeface="+mn-ea"/>
                <a:cs typeface="+mn-cs"/>
              </a:rPr>
              <a:t> collect</a:t>
            </a:r>
            <a:endParaRPr lang="en-US" sz="3500" b="1" i="0" u="none" strike="noStrike" kern="1200" cap="none" dirty="0">
              <a:solidFill>
                <a:schemeClr val="tx1"/>
              </a:solidFill>
              <a:latin typeface="+mn-lt"/>
              <a:ea typeface="+mn-ea"/>
              <a:cs typeface="+mn-cs"/>
              <a:sym typeface="Calibri"/>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05;g2a5df758484_0_33" descr="Questions">
            <a:extLst>
              <a:ext uri="{FF2B5EF4-FFF2-40B4-BE49-F238E27FC236}">
                <a16:creationId xmlns:a16="http://schemas.microsoft.com/office/drawing/2014/main" id="{E32E7245-97E4-3B7A-ADA8-F2112C95808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68922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93818" y="4806873"/>
            <a:ext cx="8956364"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500" b="1" i="0" u="sng" strike="noStrike" kern="1200" cap="none" dirty="0">
                <a:solidFill>
                  <a:schemeClr val="tx1"/>
                </a:solidFill>
                <a:latin typeface="+mn-lt"/>
                <a:ea typeface="+mn-ea"/>
                <a:cs typeface="+mn-cs"/>
                <a:sym typeface="Calibri"/>
              </a:rPr>
              <a:t>Continental Rise</a:t>
            </a:r>
            <a:r>
              <a:rPr lang="en-US" sz="3500" b="1" i="0" u="none" strike="noStrike" kern="1200" cap="none" dirty="0">
                <a:solidFill>
                  <a:schemeClr val="tx1"/>
                </a:solidFill>
                <a:latin typeface="+mn-lt"/>
                <a:ea typeface="+mn-ea"/>
                <a:cs typeface="+mn-cs"/>
                <a:sym typeface="Calibri"/>
              </a:rPr>
              <a:t>: </a:t>
            </a:r>
            <a:r>
              <a:rPr lang="en-US" sz="3500" b="0" i="0" kern="1200" dirty="0">
                <a:solidFill>
                  <a:schemeClr val="tx1"/>
                </a:solidFill>
                <a:effectLst/>
                <a:latin typeface="+mn-lt"/>
                <a:ea typeface="+mn-ea"/>
                <a:cs typeface="+mn-cs"/>
              </a:rPr>
              <a:t>a gentle slope at the ocean's bottom where </a:t>
            </a:r>
            <a:r>
              <a:rPr lang="en-US" sz="3500" b="1" i="0" u="sng" kern="1200" dirty="0">
                <a:solidFill>
                  <a:srgbClr val="FF0000"/>
                </a:solidFill>
                <a:effectLst/>
                <a:latin typeface="+mn-lt"/>
                <a:ea typeface="+mn-ea"/>
                <a:cs typeface="+mn-cs"/>
              </a:rPr>
              <a:t>sand</a:t>
            </a:r>
            <a:r>
              <a:rPr lang="en-US" sz="3500" b="1" i="0" kern="1200" dirty="0">
                <a:solidFill>
                  <a:srgbClr val="FF0000"/>
                </a:solidFill>
                <a:effectLst/>
                <a:latin typeface="+mn-lt"/>
                <a:ea typeface="+mn-ea"/>
                <a:cs typeface="+mn-cs"/>
              </a:rPr>
              <a:t> </a:t>
            </a:r>
            <a:r>
              <a:rPr lang="en-US" sz="3500" b="0" i="0" kern="1200" dirty="0">
                <a:solidFill>
                  <a:schemeClr val="tx1"/>
                </a:solidFill>
                <a:effectLst/>
                <a:latin typeface="+mn-lt"/>
                <a:ea typeface="+mn-ea"/>
                <a:cs typeface="+mn-cs"/>
              </a:rPr>
              <a:t>and </a:t>
            </a:r>
            <a:r>
              <a:rPr lang="en-US" sz="3500" b="1" i="0" u="sng" kern="1200" dirty="0">
                <a:solidFill>
                  <a:srgbClr val="FF0000"/>
                </a:solidFill>
                <a:effectLst/>
                <a:latin typeface="+mn-lt"/>
                <a:ea typeface="+mn-ea"/>
                <a:cs typeface="+mn-cs"/>
              </a:rPr>
              <a:t>mud</a:t>
            </a:r>
            <a:r>
              <a:rPr lang="en-US" sz="3500" b="0" i="0" kern="1200" dirty="0">
                <a:solidFill>
                  <a:schemeClr val="tx1"/>
                </a:solidFill>
                <a:effectLst/>
                <a:latin typeface="+mn-lt"/>
                <a:ea typeface="+mn-ea"/>
                <a:cs typeface="+mn-cs"/>
              </a:rPr>
              <a:t> collect</a:t>
            </a:r>
            <a:endParaRPr lang="en-US" sz="3500" b="1" i="0" u="none" strike="noStrike" kern="1200" cap="none" dirty="0">
              <a:solidFill>
                <a:schemeClr val="tx1"/>
              </a:solidFill>
              <a:latin typeface="+mn-lt"/>
              <a:ea typeface="+mn-ea"/>
              <a:cs typeface="+mn-cs"/>
              <a:sym typeface="Calibri"/>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05;g2a5df758484_0_33" descr="Questions">
            <a:extLst>
              <a:ext uri="{FF2B5EF4-FFF2-40B4-BE49-F238E27FC236}">
                <a16:creationId xmlns:a16="http://schemas.microsoft.com/office/drawing/2014/main" id="{87CF9588-DC6D-D0D0-BF40-1E38C9D7740C}"/>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51902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or False: </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3000" kern="1200" dirty="0">
                <a:solidFill>
                  <a:schemeClr val="tx1"/>
                </a:solidFill>
                <a:latin typeface="Calibri" panose="020F0502020204030204" pitchFamily="34" charset="0"/>
                <a:ea typeface="+mn-ea"/>
                <a:cs typeface="Calibri" panose="020F0502020204030204" pitchFamily="34" charset="0"/>
                <a:sym typeface="Calibri"/>
              </a:rPr>
              <a:t>s</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3000" kern="1200" dirty="0">
                <a:solidFill>
                  <a:schemeClr val="tx1"/>
                </a:solidFill>
                <a:latin typeface="Calibri" panose="020F0502020204030204" pitchFamily="34" charset="0"/>
                <a:ea typeface="+mn-ea"/>
                <a:cs typeface="Calibri" panose="020F0502020204030204" pitchFamily="34" charset="0"/>
                <a:sym typeface="Calibri"/>
              </a:rPr>
              <a:t> is </a:t>
            </a:r>
            <a:r>
              <a:rPr lang="en-US" sz="3000" b="0" i="0" kern="1200" dirty="0">
                <a:solidFill>
                  <a:schemeClr val="tx1"/>
                </a:solidFill>
                <a:effectLst/>
                <a:latin typeface="Calibri" panose="020F0502020204030204" pitchFamily="34" charset="0"/>
                <a:ea typeface="+mn-ea"/>
                <a:cs typeface="Calibri" panose="020F0502020204030204" pitchFamily="34" charset="0"/>
              </a:rPr>
              <a:t>an above water hill that people roll down to get into the ocean. </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3" name="Google Shape;305;g2a5df758484_0_33" descr="Questions">
            <a:extLst>
              <a:ext uri="{FF2B5EF4-FFF2-40B4-BE49-F238E27FC236}">
                <a16:creationId xmlns:a16="http://schemas.microsoft.com/office/drawing/2014/main" id="{F43434FC-9C38-758C-4E46-DC7A6BFAC3E1}"/>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3019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or </a:t>
            </a:r>
            <a:r>
              <a:rPr lang="en-US" sz="3000" b="1" i="0" u="sng" strike="noStrike" kern="1200" cap="none" dirty="0">
                <a:solidFill>
                  <a:srgbClr val="FF0000"/>
                </a:solidFill>
                <a:latin typeface="Calibri" panose="020F0502020204030204" pitchFamily="34" charset="0"/>
                <a:ea typeface="+mn-ea"/>
                <a:cs typeface="Calibri" panose="020F0502020204030204" pitchFamily="34" charset="0"/>
                <a:sym typeface="Calibri"/>
              </a:rPr>
              <a:t>False</a:t>
            </a: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3000" kern="1200" dirty="0">
                <a:solidFill>
                  <a:schemeClr val="tx1"/>
                </a:solidFill>
                <a:latin typeface="Calibri" panose="020F0502020204030204" pitchFamily="34" charset="0"/>
                <a:ea typeface="+mn-ea"/>
                <a:cs typeface="Calibri" panose="020F0502020204030204" pitchFamily="34" charset="0"/>
                <a:sym typeface="Calibri"/>
              </a:rPr>
              <a:t>s</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3000" kern="1200" dirty="0">
                <a:solidFill>
                  <a:schemeClr val="tx1"/>
                </a:solidFill>
                <a:latin typeface="Calibri" panose="020F0502020204030204" pitchFamily="34" charset="0"/>
                <a:ea typeface="+mn-ea"/>
                <a:cs typeface="Calibri" panose="020F0502020204030204" pitchFamily="34" charset="0"/>
                <a:sym typeface="Calibri"/>
              </a:rPr>
              <a:t> is </a:t>
            </a:r>
            <a:r>
              <a:rPr lang="en-US" sz="3000" b="0" i="0" kern="1200" dirty="0">
                <a:solidFill>
                  <a:schemeClr val="tx1"/>
                </a:solidFill>
                <a:effectLst/>
                <a:latin typeface="Calibri" panose="020F0502020204030204" pitchFamily="34" charset="0"/>
                <a:ea typeface="+mn-ea"/>
                <a:cs typeface="Calibri" panose="020F0502020204030204" pitchFamily="34" charset="0"/>
              </a:rPr>
              <a:t>an above water hill that people roll down to get into the ocean. </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3" name="Google Shape;305;g2a5df758484_0_33" descr="Questions">
            <a:extLst>
              <a:ext uri="{FF2B5EF4-FFF2-40B4-BE49-F238E27FC236}">
                <a16:creationId xmlns:a16="http://schemas.microsoft.com/office/drawing/2014/main" id="{69A2950F-274C-04C9-764C-4C2E4CBDB73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6858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a:t>
            </a:r>
            <a:r>
              <a:rPr lang="en-US" u="sng" dirty="0">
                <a:solidFill>
                  <a:schemeClr val="dk1"/>
                </a:solidFill>
                <a:highlight>
                  <a:srgbClr val="FFFFFF"/>
                </a:highlight>
              </a:rPr>
              <a:t>           </a:t>
            </a:r>
            <a:r>
              <a:rPr lang="en-US" dirty="0">
                <a:solidFill>
                  <a:schemeClr val="dk1"/>
                </a:solidFill>
                <a:highlight>
                  <a:srgbClr val="FFFFFF"/>
                </a:highlight>
              </a:rPr>
              <a:t>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3" name="Google Shape;305;g2a5df758484_0_33" descr="Questions">
            <a:extLst>
              <a:ext uri="{FF2B5EF4-FFF2-40B4-BE49-F238E27FC236}">
                <a16:creationId xmlns:a16="http://schemas.microsoft.com/office/drawing/2014/main" id="{DC546D6B-6087-7594-A5FA-6B5F57091F1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5344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a:t>
            </a:r>
            <a:r>
              <a:rPr lang="en-US" b="1" u="sng" dirty="0">
                <a:solidFill>
                  <a:srgbClr val="FF0000"/>
                </a:solidFill>
                <a:highlight>
                  <a:srgbClr val="FFFFFF"/>
                </a:highlight>
              </a:rPr>
              <a:t>edge</a:t>
            </a:r>
            <a:r>
              <a:rPr lang="en-US" dirty="0">
                <a:solidFill>
                  <a:schemeClr val="dk1"/>
                </a:solidFill>
                <a:highlight>
                  <a:srgbClr val="FFFFFF"/>
                </a:highlight>
              </a:rPr>
              <a:t>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3" name="Google Shape;305;g2a5df758484_0_33" descr="Questions">
            <a:extLst>
              <a:ext uri="{FF2B5EF4-FFF2-40B4-BE49-F238E27FC236}">
                <a16:creationId xmlns:a16="http://schemas.microsoft.com/office/drawing/2014/main" id="{D598D61D-2DBA-982F-0C8B-50890395567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04362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Abyssal Plain</a:t>
            </a:r>
            <a:endParaRPr sz="1400" b="0" i="0" u="none" strike="noStrike" cap="none" dirty="0">
              <a:solidFill>
                <a:srgbClr val="000000"/>
              </a:solidFill>
              <a:latin typeface="Arial"/>
              <a:ea typeface="Arial"/>
              <a:cs typeface="Arial"/>
              <a:sym typeface="Arial"/>
            </a:endParaRPr>
          </a:p>
        </p:txBody>
      </p:sp>
      <p:sp>
        <p:nvSpPr>
          <p:cNvPr id="313" name="Google Shape;313;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501093" y="715380"/>
            <a:ext cx="8141813" cy="71269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Abyssal Plain</a:t>
            </a:r>
            <a:r>
              <a:rPr lang="en-US" b="1" dirty="0">
                <a:solidFill>
                  <a:schemeClr val="dk1"/>
                </a:solidFill>
              </a:rPr>
              <a:t>: </a:t>
            </a:r>
            <a:r>
              <a:rPr lang="en-US" dirty="0">
                <a:solidFill>
                  <a:schemeClr val="dk1"/>
                </a:solidFill>
                <a:highlight>
                  <a:srgbClr val="FFFFFF"/>
                </a:highlight>
              </a:rPr>
              <a:t>A large flat surface on the ocean floor</a:t>
            </a:r>
            <a:endParaRPr lang="en-US" dirty="0">
              <a:solidFill>
                <a:schemeClr val="dk1"/>
              </a:solidFill>
            </a:endParaRPr>
          </a:p>
        </p:txBody>
      </p:sp>
      <p:sp>
        <p:nvSpPr>
          <p:cNvPr id="321" name="Google Shape;321;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2" name="Google Shape;322;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3" name="Picture 2" descr="A map of the arctic&#10;&#10;Description automatically generated">
            <a:extLst>
              <a:ext uri="{FF2B5EF4-FFF2-40B4-BE49-F238E27FC236}">
                <a16:creationId xmlns:a16="http://schemas.microsoft.com/office/drawing/2014/main" id="{762C68D5-5510-F46E-F744-C452B8BADE92}"/>
              </a:ext>
            </a:extLst>
          </p:cNvPr>
          <p:cNvPicPr>
            <a:picLocks noChangeAspect="1"/>
          </p:cNvPicPr>
          <p:nvPr/>
        </p:nvPicPr>
        <p:blipFill>
          <a:blip r:embed="rId5"/>
          <a:stretch>
            <a:fillRect/>
          </a:stretch>
        </p:blipFill>
        <p:spPr>
          <a:xfrm>
            <a:off x="1543957" y="1844427"/>
            <a:ext cx="6056086" cy="492645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7e576c1a67_0_364"/>
          <p:cNvSpPr txBox="1"/>
          <p:nvPr/>
        </p:nvSpPr>
        <p:spPr>
          <a:xfrm>
            <a:off x="1951950" y="526375"/>
            <a:ext cx="5763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What is an</a:t>
            </a:r>
            <a:r>
              <a:rPr lang="en-US" sz="3600" dirty="0">
                <a:solidFill>
                  <a:schemeClr val="dk1"/>
                </a:solidFill>
                <a:latin typeface="Calibri"/>
                <a:ea typeface="Calibri"/>
                <a:cs typeface="Calibri"/>
                <a:sym typeface="Calibri"/>
              </a:rPr>
              <a:t> abyssal plain</a:t>
            </a:r>
            <a:r>
              <a:rPr lang="en-US" sz="3600" b="0" i="0" u="none" strike="noStrike" cap="none" dirty="0">
                <a:solidFill>
                  <a:schemeClr val="dk1"/>
                </a:solidFill>
                <a:latin typeface="Calibri"/>
                <a:ea typeface="Calibri"/>
                <a:cs typeface="Calibri"/>
                <a:sym typeface="Calibri"/>
              </a:rPr>
              <a:t>?</a:t>
            </a:r>
            <a:endParaRPr sz="3600" b="0" i="0" u="none" strike="noStrike" cap="none" dirty="0">
              <a:solidFill>
                <a:schemeClr val="dk1"/>
              </a:solidFill>
              <a:latin typeface="Calibri"/>
              <a:ea typeface="Calibri"/>
              <a:cs typeface="Calibri"/>
              <a:sym typeface="Calibri"/>
            </a:endParaRPr>
          </a:p>
        </p:txBody>
      </p:sp>
      <p:sp>
        <p:nvSpPr>
          <p:cNvPr id="336" name="Google Shape;336;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descr="A map of the arctic&#10;&#10;Description automatically generated">
            <a:extLst>
              <a:ext uri="{FF2B5EF4-FFF2-40B4-BE49-F238E27FC236}">
                <a16:creationId xmlns:a16="http://schemas.microsoft.com/office/drawing/2014/main" id="{54CFC060-B103-B0FE-CAE1-2413837F0B42}"/>
              </a:ext>
            </a:extLst>
          </p:cNvPr>
          <p:cNvPicPr>
            <a:picLocks noChangeAspect="1"/>
          </p:cNvPicPr>
          <p:nvPr/>
        </p:nvPicPr>
        <p:blipFill>
          <a:blip r:embed="rId4"/>
          <a:stretch>
            <a:fillRect/>
          </a:stretch>
        </p:blipFill>
        <p:spPr>
          <a:xfrm>
            <a:off x="1543957" y="1844427"/>
            <a:ext cx="6056086" cy="49264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7e68c1a8e3_0_0"/>
          <p:cNvSpPr txBox="1"/>
          <p:nvPr/>
        </p:nvSpPr>
        <p:spPr>
          <a:xfrm>
            <a:off x="722700" y="113584"/>
            <a:ext cx="8209500" cy="1384954"/>
          </a:xfrm>
          <a:prstGeom prst="rect">
            <a:avLst/>
          </a:prstGeom>
          <a:noFill/>
          <a:ln>
            <a:noFill/>
          </a:ln>
        </p:spPr>
        <p:txBody>
          <a:bodyPr spcFirstLastPara="1" wrap="square" lIns="91425" tIns="45700" rIns="91425" bIns="45700" anchor="t" anchorCtr="0">
            <a:spAutoFit/>
          </a:bodyPr>
          <a:lstStyle/>
          <a:p>
            <a:pPr algn="ctr">
              <a:buSzPts val="3000"/>
            </a:pPr>
            <a:r>
              <a:rPr lang="en-US" sz="3000" b="1" i="0" u="none" strike="noStrike" cap="none" dirty="0">
                <a:solidFill>
                  <a:schemeClr val="dk1"/>
                </a:solidFill>
                <a:latin typeface="Calibri"/>
                <a:ea typeface="Calibri"/>
                <a:cs typeface="Calibri"/>
                <a:sym typeface="Calibri"/>
              </a:rPr>
              <a:t>Big Question: </a:t>
            </a:r>
            <a:r>
              <a:rPr lang="en-US" sz="2700" dirty="0">
                <a:solidFill>
                  <a:srgbClr val="374151"/>
                </a:solidFill>
                <a:highlight>
                  <a:srgbClr val="FFFFFF"/>
                </a:highlight>
                <a:latin typeface="Roboto"/>
                <a:ea typeface="Roboto"/>
                <a:cs typeface="Roboto"/>
                <a:sym typeface="Roboto"/>
              </a:rPr>
              <a:t>How does the abyssal plain influence the balance of marine life and the overall health of the ocean environment?</a:t>
            </a:r>
            <a:endParaRPr lang="en-US" sz="2900" b="0" i="0" u="none" strike="noStrike" cap="none" dirty="0">
              <a:solidFill>
                <a:srgbClr val="000000"/>
              </a:solidFill>
              <a:latin typeface="Arial"/>
              <a:ea typeface="Arial"/>
              <a:cs typeface="Arial"/>
              <a:sym typeface="Arial"/>
            </a:endParaRPr>
          </a:p>
        </p:txBody>
      </p:sp>
      <p:pic>
        <p:nvPicPr>
          <p:cNvPr id="4" name="Picture 3" descr="A jellyfish in the water&#10;&#10;Description automatically generated">
            <a:extLst>
              <a:ext uri="{FF2B5EF4-FFF2-40B4-BE49-F238E27FC236}">
                <a16:creationId xmlns:a16="http://schemas.microsoft.com/office/drawing/2014/main" id="{03F1D1B3-990D-546F-634F-6D89FFD1A60E}"/>
              </a:ext>
            </a:extLst>
          </p:cNvPr>
          <p:cNvPicPr>
            <a:picLocks noChangeAspect="1"/>
          </p:cNvPicPr>
          <p:nvPr/>
        </p:nvPicPr>
        <p:blipFill>
          <a:blip r:embed="rId4"/>
          <a:stretch>
            <a:fillRect/>
          </a:stretch>
        </p:blipFill>
        <p:spPr>
          <a:xfrm>
            <a:off x="1031275" y="1791575"/>
            <a:ext cx="7081450" cy="495284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44" name="Google Shape;344;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a613fe29c9_0_15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2a613fe29c9_0_155"/>
          <p:cNvSpPr txBox="1"/>
          <p:nvPr/>
        </p:nvSpPr>
        <p:spPr>
          <a:xfrm>
            <a:off x="506625" y="5314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0" i="0" dirty="0">
                <a:solidFill>
                  <a:srgbClr val="0D0D0D"/>
                </a:solidFill>
                <a:effectLst/>
                <a:latin typeface="Calibri" panose="020F0502020204030204" pitchFamily="34" charset="0"/>
                <a:cs typeface="Calibri" panose="020F0502020204030204" pitchFamily="34" charset="0"/>
              </a:rPr>
              <a:t>An abyssal plain is a large and level area on the ocean floor, much like a huge underwater field. These plains are found in the deepest parts of the ocean, thousands of feet below the surface.</a:t>
            </a:r>
            <a:endParaRPr sz="2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352" name="Google Shape;352;g2a613fe29c9_0_155"/>
          <p:cNvPicPr preferRelativeResize="0"/>
          <p:nvPr/>
        </p:nvPicPr>
        <p:blipFill>
          <a:blip r:embed="rId4">
            <a:alphaModFix/>
          </a:blip>
          <a:stretch>
            <a:fillRect/>
          </a:stretch>
        </p:blipFill>
        <p:spPr>
          <a:xfrm>
            <a:off x="1577375" y="2011925"/>
            <a:ext cx="6275000" cy="3709275"/>
          </a:xfrm>
          <a:prstGeom prst="rect">
            <a:avLst/>
          </a:prstGeom>
          <a:noFill/>
          <a:ln>
            <a:noFill/>
          </a:ln>
        </p:spPr>
      </p:pic>
      <p:sp>
        <p:nvSpPr>
          <p:cNvPr id="2" name="Oval 1">
            <a:extLst>
              <a:ext uri="{FF2B5EF4-FFF2-40B4-BE49-F238E27FC236}">
                <a16:creationId xmlns:a16="http://schemas.microsoft.com/office/drawing/2014/main" id="{DFD30514-8F54-C3CF-CECF-E6FB895946A0}"/>
              </a:ext>
            </a:extLst>
          </p:cNvPr>
          <p:cNvSpPr/>
          <p:nvPr/>
        </p:nvSpPr>
        <p:spPr>
          <a:xfrm>
            <a:off x="6372221" y="2257425"/>
            <a:ext cx="1351562" cy="771525"/>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2a5a1442303_0_49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2a5a1442303_0_494"/>
          <p:cNvSpPr txBox="1"/>
          <p:nvPr/>
        </p:nvSpPr>
        <p:spPr>
          <a:xfrm>
            <a:off x="367650" y="874538"/>
            <a:ext cx="8416500" cy="1169700"/>
          </a:xfrm>
          <a:prstGeom prst="rect">
            <a:avLst/>
          </a:prstGeom>
          <a:noFill/>
          <a:ln>
            <a:noFill/>
          </a:ln>
        </p:spPr>
        <p:txBody>
          <a:bodyPr spcFirstLastPara="1" wrap="square" lIns="91425" tIns="45700" rIns="91425" bIns="45700" anchor="ctr" anchorCtr="0">
            <a:noAutofit/>
          </a:bodyPr>
          <a:lstStyle/>
          <a:p>
            <a:pPr algn="ctr"/>
            <a:r>
              <a:rPr lang="en-US" sz="3200" b="0" i="0" dirty="0">
                <a:solidFill>
                  <a:srgbClr val="0D0D0D"/>
                </a:solidFill>
                <a:effectLst/>
                <a:latin typeface="Calibri" panose="020F0502020204030204" pitchFamily="34" charset="0"/>
                <a:cs typeface="Calibri" panose="020F0502020204030204" pitchFamily="34" charset="0"/>
              </a:rPr>
              <a:t>The abyssal plain is not only flat but also covered with fine mud and sediment that has settled over a very long time.</a:t>
            </a:r>
          </a:p>
        </p:txBody>
      </p:sp>
      <p:pic>
        <p:nvPicPr>
          <p:cNvPr id="360" name="Google Shape;360;g2a5a1442303_0_494"/>
          <p:cNvPicPr preferRelativeResize="0"/>
          <p:nvPr/>
        </p:nvPicPr>
        <p:blipFill>
          <a:blip r:embed="rId4">
            <a:alphaModFix/>
          </a:blip>
          <a:stretch>
            <a:fillRect/>
          </a:stretch>
        </p:blipFill>
        <p:spPr>
          <a:xfrm>
            <a:off x="1133066" y="2639249"/>
            <a:ext cx="6877868" cy="3787126"/>
          </a:xfrm>
          <a:prstGeom prst="rect">
            <a:avLst/>
          </a:prstGeom>
          <a:noFill/>
          <a:ln>
            <a:noFill/>
          </a:ln>
        </p:spPr>
      </p:pic>
      <p:sp>
        <p:nvSpPr>
          <p:cNvPr id="2" name="Oval 1">
            <a:extLst>
              <a:ext uri="{FF2B5EF4-FFF2-40B4-BE49-F238E27FC236}">
                <a16:creationId xmlns:a16="http://schemas.microsoft.com/office/drawing/2014/main" id="{AF1AC0D7-F8FB-2CA1-4306-C5EDEE121B71}"/>
              </a:ext>
            </a:extLst>
          </p:cNvPr>
          <p:cNvSpPr/>
          <p:nvPr/>
        </p:nvSpPr>
        <p:spPr>
          <a:xfrm>
            <a:off x="2457446" y="5843587"/>
            <a:ext cx="1351562" cy="771525"/>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a613fe29c9_0_1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8" name="Google Shape;368;g2a613fe29c9_0_143"/>
          <p:cNvPicPr preferRelativeResize="0"/>
          <p:nvPr/>
        </p:nvPicPr>
        <p:blipFill>
          <a:blip r:embed="rId4">
            <a:alphaModFix/>
          </a:blip>
          <a:stretch>
            <a:fillRect/>
          </a:stretch>
        </p:blipFill>
        <p:spPr>
          <a:xfrm>
            <a:off x="1" y="1869846"/>
            <a:ext cx="9143999" cy="5240632"/>
          </a:xfrm>
          <a:prstGeom prst="rect">
            <a:avLst/>
          </a:prstGeom>
          <a:noFill/>
          <a:ln>
            <a:noFill/>
          </a:ln>
        </p:spPr>
      </p:pic>
      <p:sp>
        <p:nvSpPr>
          <p:cNvPr id="367" name="Google Shape;367;g2a613fe29c9_0_143"/>
          <p:cNvSpPr txBox="1"/>
          <p:nvPr/>
        </p:nvSpPr>
        <p:spPr>
          <a:xfrm>
            <a:off x="581175" y="565859"/>
            <a:ext cx="8416500" cy="1169700"/>
          </a:xfrm>
          <a:prstGeom prst="rect">
            <a:avLst/>
          </a:prstGeom>
          <a:noFill/>
          <a:ln>
            <a:noFill/>
          </a:ln>
        </p:spPr>
        <p:txBody>
          <a:bodyPr spcFirstLastPara="1" wrap="square" lIns="91425" tIns="45700" rIns="91425" bIns="45700" anchor="ctr" anchorCtr="0">
            <a:noAutofit/>
          </a:bodyPr>
          <a:lstStyle/>
          <a:p>
            <a:pPr algn="ctr"/>
            <a:r>
              <a:rPr lang="en-US" sz="2400" b="0" i="0" dirty="0">
                <a:solidFill>
                  <a:srgbClr val="0D0D0D"/>
                </a:solidFill>
                <a:effectLst/>
                <a:latin typeface="Calibri" panose="020F0502020204030204" pitchFamily="34" charset="0"/>
                <a:cs typeface="Calibri" panose="020F0502020204030204" pitchFamily="34" charset="0"/>
              </a:rPr>
              <a:t>The mud on the abyssal plain acts like a giant sponge, soaking up nutrients and tiny particles from the water above. This process creates a kind of nutrient-rich environment that can support unique and mysterious forms of life, from tiny organisms to larger creatures.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g2a613fe29c9_0_155"/>
          <p:cNvSpPr txBox="1"/>
          <p:nvPr/>
        </p:nvSpPr>
        <p:spPr>
          <a:xfrm>
            <a:off x="506625" y="904581"/>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800" b="0" i="0" dirty="0">
                <a:solidFill>
                  <a:srgbClr val="0D0D0D"/>
                </a:solidFill>
                <a:effectLst/>
                <a:latin typeface="Calibri" panose="020F0502020204030204" pitchFamily="34" charset="0"/>
                <a:cs typeface="Calibri" panose="020F0502020204030204" pitchFamily="34" charset="0"/>
              </a:rPr>
              <a:t>An abyssal plain is a </a:t>
            </a:r>
            <a:r>
              <a:rPr lang="en-US" sz="2800" b="0" i="0" u="sng" dirty="0">
                <a:solidFill>
                  <a:srgbClr val="0D0D0D"/>
                </a:solidFill>
                <a:effectLst/>
                <a:latin typeface="Calibri" panose="020F0502020204030204" pitchFamily="34" charset="0"/>
                <a:cs typeface="Calibri" panose="020F0502020204030204" pitchFamily="34" charset="0"/>
              </a:rPr>
              <a:t>              </a:t>
            </a:r>
            <a:r>
              <a:rPr lang="en-US" sz="2800" b="0" i="0" dirty="0">
                <a:solidFill>
                  <a:srgbClr val="0D0D0D"/>
                </a:solidFill>
                <a:effectLst/>
                <a:latin typeface="Calibri" panose="020F0502020204030204" pitchFamily="34" charset="0"/>
                <a:cs typeface="Calibri" panose="020F0502020204030204" pitchFamily="34" charset="0"/>
              </a:rPr>
              <a:t> and level area on the ocean floor, much like a huge underwater field. These plains are found in the deepest parts of the ocean, thousands of feet below the surface.</a:t>
            </a:r>
            <a:endParaRPr sz="2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352" name="Google Shape;352;g2a613fe29c9_0_155"/>
          <p:cNvPicPr preferRelativeResize="0"/>
          <p:nvPr/>
        </p:nvPicPr>
        <p:blipFill>
          <a:blip r:embed="rId3">
            <a:alphaModFix/>
          </a:blip>
          <a:stretch>
            <a:fillRect/>
          </a:stretch>
        </p:blipFill>
        <p:spPr>
          <a:xfrm>
            <a:off x="1577375" y="2912037"/>
            <a:ext cx="6275000" cy="3709275"/>
          </a:xfrm>
          <a:prstGeom prst="rect">
            <a:avLst/>
          </a:prstGeom>
          <a:noFill/>
          <a:ln>
            <a:noFill/>
          </a:ln>
        </p:spPr>
      </p:pic>
      <p:sp>
        <p:nvSpPr>
          <p:cNvPr id="2" name="Oval 1">
            <a:extLst>
              <a:ext uri="{FF2B5EF4-FFF2-40B4-BE49-F238E27FC236}">
                <a16:creationId xmlns:a16="http://schemas.microsoft.com/office/drawing/2014/main" id="{DFD30514-8F54-C3CF-CECF-E6FB895946A0}"/>
              </a:ext>
            </a:extLst>
          </p:cNvPr>
          <p:cNvSpPr/>
          <p:nvPr/>
        </p:nvSpPr>
        <p:spPr>
          <a:xfrm>
            <a:off x="6357934" y="3171825"/>
            <a:ext cx="1351562" cy="771525"/>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388;g28c7b7e697c_0_69" descr="Questions">
            <a:extLst>
              <a:ext uri="{FF2B5EF4-FFF2-40B4-BE49-F238E27FC236}">
                <a16:creationId xmlns:a16="http://schemas.microsoft.com/office/drawing/2014/main" id="{05B0A66E-14B8-D296-153C-6B968552945E}"/>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82700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g2a613fe29c9_0_155"/>
          <p:cNvSpPr txBox="1"/>
          <p:nvPr/>
        </p:nvSpPr>
        <p:spPr>
          <a:xfrm>
            <a:off x="506625" y="911725"/>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800" b="0" i="0" dirty="0">
                <a:solidFill>
                  <a:srgbClr val="0D0D0D"/>
                </a:solidFill>
                <a:effectLst/>
                <a:latin typeface="Calibri" panose="020F0502020204030204" pitchFamily="34" charset="0"/>
                <a:cs typeface="Calibri" panose="020F0502020204030204" pitchFamily="34" charset="0"/>
              </a:rPr>
              <a:t>An abyssal plain is a </a:t>
            </a:r>
            <a:r>
              <a:rPr lang="en-US" sz="2800" b="1" i="0" u="sng" dirty="0">
                <a:solidFill>
                  <a:srgbClr val="FF0000"/>
                </a:solidFill>
                <a:effectLst/>
                <a:latin typeface="Calibri" panose="020F0502020204030204" pitchFamily="34" charset="0"/>
                <a:cs typeface="Calibri" panose="020F0502020204030204" pitchFamily="34" charset="0"/>
              </a:rPr>
              <a:t>large</a:t>
            </a:r>
            <a:r>
              <a:rPr lang="en-US" sz="2800" b="0" i="0" dirty="0">
                <a:solidFill>
                  <a:srgbClr val="0D0D0D"/>
                </a:solidFill>
                <a:effectLst/>
                <a:latin typeface="Calibri" panose="020F0502020204030204" pitchFamily="34" charset="0"/>
                <a:cs typeface="Calibri" panose="020F0502020204030204" pitchFamily="34" charset="0"/>
              </a:rPr>
              <a:t> and level area on the ocean floor, much like a huge underwater field. These plains are found in the deepest parts of the ocean, thousands of feet below the surface.</a:t>
            </a:r>
            <a:endParaRPr sz="2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352" name="Google Shape;352;g2a613fe29c9_0_155"/>
          <p:cNvPicPr preferRelativeResize="0"/>
          <p:nvPr/>
        </p:nvPicPr>
        <p:blipFill>
          <a:blip r:embed="rId3">
            <a:alphaModFix/>
          </a:blip>
          <a:stretch>
            <a:fillRect/>
          </a:stretch>
        </p:blipFill>
        <p:spPr>
          <a:xfrm>
            <a:off x="1277337" y="2969188"/>
            <a:ext cx="6275000" cy="3709275"/>
          </a:xfrm>
          <a:prstGeom prst="rect">
            <a:avLst/>
          </a:prstGeom>
          <a:noFill/>
          <a:ln>
            <a:noFill/>
          </a:ln>
        </p:spPr>
      </p:pic>
      <p:sp>
        <p:nvSpPr>
          <p:cNvPr id="2" name="Oval 1">
            <a:extLst>
              <a:ext uri="{FF2B5EF4-FFF2-40B4-BE49-F238E27FC236}">
                <a16:creationId xmlns:a16="http://schemas.microsoft.com/office/drawing/2014/main" id="{DFD30514-8F54-C3CF-CECF-E6FB895946A0}"/>
              </a:ext>
            </a:extLst>
          </p:cNvPr>
          <p:cNvSpPr/>
          <p:nvPr/>
        </p:nvSpPr>
        <p:spPr>
          <a:xfrm>
            <a:off x="6072183" y="3214688"/>
            <a:ext cx="1351562" cy="771525"/>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388;g28c7b7e697c_0_69" descr="Questions">
            <a:extLst>
              <a:ext uri="{FF2B5EF4-FFF2-40B4-BE49-F238E27FC236}">
                <a16:creationId xmlns:a16="http://schemas.microsoft.com/office/drawing/2014/main" id="{ACAE96BE-658D-6D98-8B5F-D9AA8360AC8C}"/>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79275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g2a5a1442303_0_494"/>
          <p:cNvSpPr txBox="1"/>
          <p:nvPr/>
        </p:nvSpPr>
        <p:spPr>
          <a:xfrm>
            <a:off x="367650" y="874538"/>
            <a:ext cx="8416500" cy="1169700"/>
          </a:xfrm>
          <a:prstGeom prst="rect">
            <a:avLst/>
          </a:prstGeom>
          <a:noFill/>
          <a:ln>
            <a:noFill/>
          </a:ln>
        </p:spPr>
        <p:txBody>
          <a:bodyPr spcFirstLastPara="1" wrap="square" lIns="91425" tIns="45700" rIns="91425" bIns="45700" anchor="ctr" anchorCtr="0">
            <a:noAutofit/>
          </a:bodyPr>
          <a:lstStyle/>
          <a:p>
            <a:pPr algn="ctr"/>
            <a:r>
              <a:rPr lang="en-US" sz="3200" b="1" i="0" u="sng" dirty="0">
                <a:solidFill>
                  <a:srgbClr val="0D0D0D"/>
                </a:solidFill>
                <a:effectLst/>
                <a:latin typeface="Calibri" panose="020F0502020204030204" pitchFamily="34" charset="0"/>
                <a:cs typeface="Calibri" panose="020F0502020204030204" pitchFamily="34" charset="0"/>
              </a:rPr>
              <a:t>True or </a:t>
            </a:r>
            <a:r>
              <a:rPr lang="en-US" sz="3200" b="1" u="sng" dirty="0">
                <a:solidFill>
                  <a:srgbClr val="0D0D0D"/>
                </a:solidFill>
                <a:latin typeface="Calibri" panose="020F0502020204030204" pitchFamily="34" charset="0"/>
                <a:cs typeface="Calibri" panose="020F0502020204030204" pitchFamily="34" charset="0"/>
              </a:rPr>
              <a:t>False: </a:t>
            </a:r>
            <a:r>
              <a:rPr lang="en-US" sz="3200" b="0" i="0" dirty="0">
                <a:solidFill>
                  <a:srgbClr val="0D0D0D"/>
                </a:solidFill>
                <a:effectLst/>
                <a:latin typeface="Calibri" panose="020F0502020204030204" pitchFamily="34" charset="0"/>
                <a:cs typeface="Calibri" panose="020F0502020204030204" pitchFamily="34" charset="0"/>
              </a:rPr>
              <a:t>The abyssal plain is flat</a:t>
            </a:r>
          </a:p>
        </p:txBody>
      </p:sp>
      <p:pic>
        <p:nvPicPr>
          <p:cNvPr id="360" name="Google Shape;360;g2a5a1442303_0_494"/>
          <p:cNvPicPr preferRelativeResize="0"/>
          <p:nvPr/>
        </p:nvPicPr>
        <p:blipFill>
          <a:blip r:embed="rId3">
            <a:alphaModFix/>
          </a:blip>
          <a:stretch>
            <a:fillRect/>
          </a:stretch>
        </p:blipFill>
        <p:spPr>
          <a:xfrm>
            <a:off x="1133066" y="2639249"/>
            <a:ext cx="6877868" cy="3787126"/>
          </a:xfrm>
          <a:prstGeom prst="rect">
            <a:avLst/>
          </a:prstGeom>
          <a:noFill/>
          <a:ln>
            <a:noFill/>
          </a:ln>
        </p:spPr>
      </p:pic>
      <p:sp>
        <p:nvSpPr>
          <p:cNvPr id="2" name="Oval 1">
            <a:extLst>
              <a:ext uri="{FF2B5EF4-FFF2-40B4-BE49-F238E27FC236}">
                <a16:creationId xmlns:a16="http://schemas.microsoft.com/office/drawing/2014/main" id="{AF1AC0D7-F8FB-2CA1-4306-C5EDEE121B71}"/>
              </a:ext>
            </a:extLst>
          </p:cNvPr>
          <p:cNvSpPr/>
          <p:nvPr/>
        </p:nvSpPr>
        <p:spPr>
          <a:xfrm>
            <a:off x="2457446" y="5843587"/>
            <a:ext cx="1351562" cy="771525"/>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388;g28c7b7e697c_0_69" descr="Questions">
            <a:extLst>
              <a:ext uri="{FF2B5EF4-FFF2-40B4-BE49-F238E27FC236}">
                <a16:creationId xmlns:a16="http://schemas.microsoft.com/office/drawing/2014/main" id="{491DD723-6902-682A-D9CC-F5DC4490D2B4}"/>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97112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g2a5a1442303_0_494"/>
          <p:cNvSpPr txBox="1"/>
          <p:nvPr/>
        </p:nvSpPr>
        <p:spPr>
          <a:xfrm>
            <a:off x="367650" y="874538"/>
            <a:ext cx="8416500" cy="1169700"/>
          </a:xfrm>
          <a:prstGeom prst="rect">
            <a:avLst/>
          </a:prstGeom>
          <a:noFill/>
          <a:ln>
            <a:noFill/>
          </a:ln>
        </p:spPr>
        <p:txBody>
          <a:bodyPr spcFirstLastPara="1" wrap="square" lIns="91425" tIns="45700" rIns="91425" bIns="45700" anchor="ctr" anchorCtr="0">
            <a:noAutofit/>
          </a:bodyPr>
          <a:lstStyle/>
          <a:p>
            <a:pPr algn="ctr"/>
            <a:r>
              <a:rPr lang="en-US" sz="3200" b="1" i="0" u="sng" dirty="0">
                <a:solidFill>
                  <a:srgbClr val="FF0000"/>
                </a:solidFill>
                <a:effectLst/>
                <a:latin typeface="Calibri" panose="020F0502020204030204" pitchFamily="34" charset="0"/>
                <a:cs typeface="Calibri" panose="020F0502020204030204" pitchFamily="34" charset="0"/>
              </a:rPr>
              <a:t>True</a:t>
            </a:r>
            <a:r>
              <a:rPr lang="en-US" sz="3200" b="1" i="0" u="sng" dirty="0">
                <a:solidFill>
                  <a:srgbClr val="0D0D0D"/>
                </a:solidFill>
                <a:effectLst/>
                <a:latin typeface="Calibri" panose="020F0502020204030204" pitchFamily="34" charset="0"/>
                <a:cs typeface="Calibri" panose="020F0502020204030204" pitchFamily="34" charset="0"/>
              </a:rPr>
              <a:t> or </a:t>
            </a:r>
            <a:r>
              <a:rPr lang="en-US" sz="3200" b="1" u="sng" dirty="0">
                <a:solidFill>
                  <a:srgbClr val="0D0D0D"/>
                </a:solidFill>
                <a:latin typeface="Calibri" panose="020F0502020204030204" pitchFamily="34" charset="0"/>
                <a:cs typeface="Calibri" panose="020F0502020204030204" pitchFamily="34" charset="0"/>
              </a:rPr>
              <a:t>False: </a:t>
            </a:r>
            <a:r>
              <a:rPr lang="en-US" sz="3200" b="0" i="0" dirty="0">
                <a:solidFill>
                  <a:srgbClr val="0D0D0D"/>
                </a:solidFill>
                <a:effectLst/>
                <a:latin typeface="Calibri" panose="020F0502020204030204" pitchFamily="34" charset="0"/>
                <a:cs typeface="Calibri" panose="020F0502020204030204" pitchFamily="34" charset="0"/>
              </a:rPr>
              <a:t>The abyssal plain is flat</a:t>
            </a:r>
          </a:p>
        </p:txBody>
      </p:sp>
      <p:pic>
        <p:nvPicPr>
          <p:cNvPr id="360" name="Google Shape;360;g2a5a1442303_0_494"/>
          <p:cNvPicPr preferRelativeResize="0"/>
          <p:nvPr/>
        </p:nvPicPr>
        <p:blipFill>
          <a:blip r:embed="rId3">
            <a:alphaModFix/>
          </a:blip>
          <a:stretch>
            <a:fillRect/>
          </a:stretch>
        </p:blipFill>
        <p:spPr>
          <a:xfrm>
            <a:off x="1133066" y="2639249"/>
            <a:ext cx="6877868" cy="3787126"/>
          </a:xfrm>
          <a:prstGeom prst="rect">
            <a:avLst/>
          </a:prstGeom>
          <a:noFill/>
          <a:ln>
            <a:noFill/>
          </a:ln>
        </p:spPr>
      </p:pic>
      <p:sp>
        <p:nvSpPr>
          <p:cNvPr id="2" name="Oval 1">
            <a:extLst>
              <a:ext uri="{FF2B5EF4-FFF2-40B4-BE49-F238E27FC236}">
                <a16:creationId xmlns:a16="http://schemas.microsoft.com/office/drawing/2014/main" id="{AF1AC0D7-F8FB-2CA1-4306-C5EDEE121B71}"/>
              </a:ext>
            </a:extLst>
          </p:cNvPr>
          <p:cNvSpPr/>
          <p:nvPr/>
        </p:nvSpPr>
        <p:spPr>
          <a:xfrm>
            <a:off x="2457446" y="5843587"/>
            <a:ext cx="1351562" cy="771525"/>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388;g28c7b7e697c_0_69" descr="Questions">
            <a:extLst>
              <a:ext uri="{FF2B5EF4-FFF2-40B4-BE49-F238E27FC236}">
                <a16:creationId xmlns:a16="http://schemas.microsoft.com/office/drawing/2014/main" id="{4598AE8C-026A-4679-7D62-A5F293944289}"/>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3406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9" name="Google Shape;439;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936c336ece_0_1205"/>
          <p:cNvSpPr txBox="1"/>
          <p:nvPr/>
        </p:nvSpPr>
        <p:spPr>
          <a:xfrm>
            <a:off x="2301071" y="59429"/>
            <a:ext cx="4695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lang="en-US" sz="1400" b="0" i="0" u="none" strike="noStrike" cap="none" dirty="0">
              <a:solidFill>
                <a:srgbClr val="000000"/>
              </a:solidFill>
              <a:latin typeface="Arial"/>
              <a:ea typeface="Arial"/>
              <a:cs typeface="Arial"/>
              <a:sym typeface="Arial"/>
            </a:endParaRPr>
          </a:p>
        </p:txBody>
      </p:sp>
      <p:sp>
        <p:nvSpPr>
          <p:cNvPr id="725" name="Google Shape;725;g2936c336ece_0_1205"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E4B3286B-58C2-F387-2557-0506F04C2CA7}"/>
              </a:ext>
            </a:extLst>
          </p:cNvPr>
          <p:cNvSpPr txBox="1"/>
          <p:nvPr/>
        </p:nvSpPr>
        <p:spPr>
          <a:xfrm>
            <a:off x="205272" y="1339126"/>
            <a:ext cx="4366728" cy="4154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a:t>
            </a:r>
            <a:r>
              <a:rPr lang="en-US" sz="2000" dirty="0">
                <a:latin typeface="Calibri Light" panose="020F0302020204030204" pitchFamily="34" charset="0"/>
                <a:ea typeface="Calibri"/>
                <a:cs typeface="Calibri Light" panose="020F0302020204030204" pitchFamily="34" charset="0"/>
                <a:sym typeface="Calibri"/>
              </a:rPr>
              <a:t>abyssal plains</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abyssal plains.</a:t>
            </a:r>
            <a:endParaRPr lang="en-US"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dirty="0">
                <a:solidFill>
                  <a:srgbClr val="374151"/>
                </a:solidFill>
                <a:effectLst/>
                <a:latin typeface="Calibri Light" panose="020F0302020204030204" pitchFamily="34" charset="0"/>
                <a:cs typeface="Calibri Light" panose="020F0302020204030204" pitchFamily="34" charset="0"/>
              </a:rPr>
              <a:t>Discuss how abyssal plains can have some variations but are generally flat compared to other parts of the ocean floor.</a:t>
            </a:r>
          </a:p>
          <a:p>
            <a:endParaRPr lang="en-US" sz="20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abyssal plains.</a:t>
            </a:r>
            <a:endPar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5" name="Picture 4" descr="A person holding a stick in a blue water&#10;&#10;Description automatically generated">
            <a:extLst>
              <a:ext uri="{FF2B5EF4-FFF2-40B4-BE49-F238E27FC236}">
                <a16:creationId xmlns:a16="http://schemas.microsoft.com/office/drawing/2014/main" id="{365D48AB-B0D7-B7A9-705C-A2E7AED57AAC}"/>
              </a:ext>
            </a:extLst>
          </p:cNvPr>
          <p:cNvPicPr>
            <a:picLocks noChangeAspect="1"/>
          </p:cNvPicPr>
          <p:nvPr/>
        </p:nvPicPr>
        <p:blipFill>
          <a:blip r:embed="rId4"/>
          <a:stretch>
            <a:fillRect/>
          </a:stretch>
        </p:blipFill>
        <p:spPr>
          <a:xfrm>
            <a:off x="4799309" y="1153909"/>
            <a:ext cx="4139419" cy="5644662"/>
          </a:xfrm>
          <a:prstGeom prst="rect">
            <a:avLst/>
          </a:prstGeom>
        </p:spPr>
      </p:pic>
    </p:spTree>
    <p:extLst>
      <p:ext uri="{BB962C8B-B14F-4D97-AF65-F5344CB8AC3E}">
        <p14:creationId xmlns:p14="http://schemas.microsoft.com/office/powerpoint/2010/main" val="2714962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447" name="Google Shape;447;g27e576c1a67_0_796"/>
          <p:cNvSpPr txBox="1">
            <a:spLocks noGrp="1"/>
          </p:cNvSpPr>
          <p:nvPr>
            <p:ph type="ctrTitle" idx="4294967295"/>
          </p:nvPr>
        </p:nvSpPr>
        <p:spPr>
          <a:xfrm>
            <a:off x="1101004" y="507980"/>
            <a:ext cx="7587845"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800" b="0" i="0" dirty="0">
                <a:solidFill>
                  <a:srgbClr val="001D35"/>
                </a:solidFill>
                <a:effectLst/>
                <a:latin typeface="Calibri" panose="020F0502020204030204" pitchFamily="34" charset="0"/>
                <a:cs typeface="Calibri" panose="020F0502020204030204" pitchFamily="34" charset="0"/>
              </a:rPr>
              <a:t>Hatteras Abyssal Plain is an example of an abyssal plain. It is located on the ocean floor between Bermuda and the southern United States. </a:t>
            </a:r>
            <a:endParaRPr lang="en-US" sz="2800"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chemeClr val="dk1"/>
              </a:buClr>
              <a:buSzPts val="1400"/>
              <a:buFont typeface="Arial"/>
              <a:buNone/>
            </a:pPr>
            <a:endParaRPr lang="en-US" sz="2800" dirty="0">
              <a:latin typeface="Calibri" panose="020F0502020204030204" pitchFamily="34" charset="0"/>
              <a:cs typeface="Calibri" panose="020F0502020204030204" pitchFamily="34" charset="0"/>
            </a:endParaRPr>
          </a:p>
        </p:txBody>
      </p:sp>
      <p:pic>
        <p:nvPicPr>
          <p:cNvPr id="3" name="Picture 2" descr="A map of the ocean&#10;&#10;Description automatically generated">
            <a:extLst>
              <a:ext uri="{FF2B5EF4-FFF2-40B4-BE49-F238E27FC236}">
                <a16:creationId xmlns:a16="http://schemas.microsoft.com/office/drawing/2014/main" id="{EB2ABA23-3ADF-44F0-C58A-94C892421408}"/>
              </a:ext>
            </a:extLst>
          </p:cNvPr>
          <p:cNvPicPr>
            <a:picLocks noChangeAspect="1"/>
          </p:cNvPicPr>
          <p:nvPr/>
        </p:nvPicPr>
        <p:blipFill>
          <a:blip r:embed="rId5"/>
          <a:stretch>
            <a:fillRect/>
          </a:stretch>
        </p:blipFill>
        <p:spPr>
          <a:xfrm>
            <a:off x="2058193" y="1795368"/>
            <a:ext cx="5027613" cy="472224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b790e7f309_0_6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6" name="Google Shape;456;g2b790e7f309_0_61"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457" name="Google Shape;457;g2b790e7f309_0_61"/>
          <p:cNvSpPr txBox="1">
            <a:spLocks noGrp="1"/>
          </p:cNvSpPr>
          <p:nvPr>
            <p:ph type="ctrTitle" idx="4294967295"/>
          </p:nvPr>
        </p:nvSpPr>
        <p:spPr>
          <a:xfrm>
            <a:off x="715441" y="287909"/>
            <a:ext cx="8238900" cy="1470000"/>
          </a:xfrm>
          <a:prstGeom prst="rect">
            <a:avLst/>
          </a:prstGeom>
          <a:noFill/>
          <a:ln>
            <a:noFill/>
          </a:ln>
        </p:spPr>
        <p:txBody>
          <a:bodyPr spcFirstLastPara="1" wrap="square" lIns="91425" tIns="45700" rIns="91425" bIns="45700" anchor="ctr" anchorCtr="0">
            <a:noAutofit/>
          </a:bodyPr>
          <a:lstStyle/>
          <a:p>
            <a:pPr>
              <a:buSzPts val="1400"/>
            </a:pPr>
            <a:r>
              <a:rPr lang="en-US" sz="2400" b="0" i="0" u="none" strike="noStrike" cap="none" dirty="0">
                <a:solidFill>
                  <a:schemeClr val="dk1"/>
                </a:solidFill>
                <a:latin typeface="Calibri"/>
                <a:ea typeface="Calibri"/>
                <a:cs typeface="Calibri"/>
                <a:sym typeface="Calibri"/>
              </a:rPr>
              <a:t>Another </a:t>
            </a:r>
            <a:r>
              <a:rPr lang="en-US" sz="24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example</a:t>
            </a:r>
            <a:r>
              <a:rPr lang="en-US" sz="2400" b="0" i="0" u="none" strike="noStrike" cap="none" dirty="0">
                <a:solidFill>
                  <a:schemeClr val="dk1"/>
                </a:solidFill>
                <a:latin typeface="Calibri"/>
                <a:ea typeface="Calibri"/>
                <a:cs typeface="Calibri"/>
                <a:sym typeface="Calibri"/>
              </a:rPr>
              <a:t> of an abyssal plain is the Southwest Pacific Abyssal Plain. </a:t>
            </a:r>
            <a:endParaRPr sz="2400" b="0" i="0" u="none" strike="noStrike" cap="none" dirty="0">
              <a:solidFill>
                <a:schemeClr val="dk1"/>
              </a:solidFill>
              <a:latin typeface="Calibri"/>
              <a:ea typeface="Calibri"/>
              <a:cs typeface="Calibri"/>
              <a:sym typeface="Calibri"/>
            </a:endParaRPr>
          </a:p>
        </p:txBody>
      </p:sp>
      <p:sp>
        <p:nvSpPr>
          <p:cNvPr id="459" name="Google Shape;459;g2b790e7f309_0_61"/>
          <p:cNvSpPr txBox="1"/>
          <p:nvPr/>
        </p:nvSpPr>
        <p:spPr>
          <a:xfrm>
            <a:off x="5418950" y="5833175"/>
            <a:ext cx="1602600" cy="3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a:solidFill>
                  <a:schemeClr val="lt1"/>
                </a:solidFill>
                <a:latin typeface="Calibri"/>
                <a:ea typeface="Calibri"/>
                <a:cs typeface="Calibri"/>
                <a:sym typeface="Calibri"/>
              </a:rPr>
              <a:t>Photo: Georgia Coast Atlas</a:t>
            </a:r>
            <a:endParaRPr sz="1000">
              <a:solidFill>
                <a:schemeClr val="lt1"/>
              </a:solidFill>
              <a:latin typeface="Calibri"/>
              <a:ea typeface="Calibri"/>
              <a:cs typeface="Calibri"/>
              <a:sym typeface="Calibri"/>
            </a:endParaRPr>
          </a:p>
        </p:txBody>
      </p:sp>
      <p:pic>
        <p:nvPicPr>
          <p:cNvPr id="3" name="Picture 2" descr="A diagram of a glacier&#10;&#10;Description automatically generated">
            <a:extLst>
              <a:ext uri="{FF2B5EF4-FFF2-40B4-BE49-F238E27FC236}">
                <a16:creationId xmlns:a16="http://schemas.microsoft.com/office/drawing/2014/main" id="{B53CC188-BC59-DBDC-1172-483C18BF7D2F}"/>
              </a:ext>
            </a:extLst>
          </p:cNvPr>
          <p:cNvPicPr>
            <a:picLocks noChangeAspect="1"/>
          </p:cNvPicPr>
          <p:nvPr/>
        </p:nvPicPr>
        <p:blipFill>
          <a:blip r:embed="rId5"/>
          <a:stretch>
            <a:fillRect/>
          </a:stretch>
        </p:blipFill>
        <p:spPr>
          <a:xfrm>
            <a:off x="1329806" y="2034425"/>
            <a:ext cx="6484387" cy="48235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6" name="Google Shape;466;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sp useBgFill="1">
        <p:nvSpPr>
          <p:cNvPr id="255" name="Rectangle 25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0" name="Google Shape;250;g2a5a1442303_0_32" descr="A high angle view of a desert&#10;&#10;Description automatically generated"/>
          <p:cNvPicPr preferRelativeResize="0"/>
          <p:nvPr/>
        </p:nvPicPr>
        <p:blipFill rotWithShape="1">
          <a:blip r:embed="rId3"/>
          <a:srcRect l="14890" r="14260" b="2"/>
          <a:stretch/>
        </p:blipFill>
        <p:spPr>
          <a:xfrm>
            <a:off x="20" y="10"/>
            <a:ext cx="7252212" cy="6857990"/>
          </a:xfrm>
          <a:prstGeom prst="rect">
            <a:avLst/>
          </a:prstGeom>
          <a:noFill/>
        </p:spPr>
      </p:pic>
      <p:sp>
        <p:nvSpPr>
          <p:cNvPr id="257" name="Rectangle 25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Google Shape;248;g2a5a1442303_0_32"/>
          <p:cNvSpPr txBox="1"/>
          <p:nvPr/>
        </p:nvSpPr>
        <p:spPr>
          <a:xfrm>
            <a:off x="5729288" y="2125662"/>
            <a:ext cx="3412425" cy="2606675"/>
          </a:xfrm>
          <a:prstGeom prst="rect">
            <a:avLst/>
          </a:prstGeom>
          <a:noFill/>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C0C0C"/>
              </a:buClr>
              <a:buSzPts val="2800"/>
            </a:pPr>
            <a:r>
              <a:rPr lang="en-US" sz="2800" i="0" strike="noStrike" kern="1200" cap="none" dirty="0">
                <a:solidFill>
                  <a:schemeClr val="tx1"/>
                </a:solidFill>
                <a:latin typeface="+mj-lt"/>
                <a:ea typeface="+mj-ea"/>
                <a:cs typeface="+mj-cs"/>
                <a:sym typeface="Calibri"/>
              </a:rPr>
              <a:t>A fault is </a:t>
            </a:r>
            <a:r>
              <a:rPr lang="en-US" sz="2800" b="1" i="0" strike="noStrike" kern="1200" cap="none" dirty="0">
                <a:solidFill>
                  <a:schemeClr val="tx1"/>
                </a:solidFill>
                <a:latin typeface="+mj-lt"/>
                <a:ea typeface="+mj-ea"/>
                <a:cs typeface="+mj-cs"/>
                <a:sym typeface="Calibri"/>
              </a:rPr>
              <a:t>NOT</a:t>
            </a:r>
            <a:r>
              <a:rPr lang="en-US" sz="2800" i="0" strike="noStrike" kern="1200" cap="none" dirty="0">
                <a:solidFill>
                  <a:schemeClr val="tx1"/>
                </a:solidFill>
                <a:latin typeface="+mj-lt"/>
                <a:ea typeface="+mj-ea"/>
                <a:cs typeface="+mj-cs"/>
                <a:sym typeface="Calibri"/>
              </a:rPr>
              <a:t> an example of an abyssal plain. A fault is a l</a:t>
            </a:r>
            <a:r>
              <a:rPr lang="en-US" sz="2800" b="0" i="0" u="none" strike="noStrike" kern="1200" cap="none" dirty="0">
                <a:solidFill>
                  <a:schemeClr val="tx1"/>
                </a:solidFill>
                <a:latin typeface="+mj-lt"/>
                <a:ea typeface="+mj-ea"/>
                <a:cs typeface="+mj-cs"/>
                <a:sym typeface="Calibri"/>
              </a:rPr>
              <a:t>ong crack in the surface of the Earth</a:t>
            </a:r>
            <a:endParaRPr lang="en-US" sz="2800" b="1" i="0" u="none" strike="noStrike" kern="1200" cap="none" dirty="0">
              <a:solidFill>
                <a:schemeClr val="tx1"/>
              </a:solidFill>
              <a:latin typeface="+mj-lt"/>
              <a:ea typeface="+mj-ea"/>
              <a:cs typeface="+mj-cs"/>
              <a:sym typeface="Calibri"/>
            </a:endParaRPr>
          </a:p>
        </p:txBody>
      </p:sp>
      <p:sp>
        <p:nvSpPr>
          <p:cNvPr id="2" name="Google Shape;472;g25e11802ac4_0_864" descr="Artificial Intelligence">
            <a:extLst>
              <a:ext uri="{FF2B5EF4-FFF2-40B4-BE49-F238E27FC236}">
                <a16:creationId xmlns:a16="http://schemas.microsoft.com/office/drawing/2014/main" id="{289214CB-F3A7-A790-A5F0-5310B65B3DA0}"/>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473;g25e11802ac4_0_864" descr="Comment Dislike">
            <a:extLst>
              <a:ext uri="{FF2B5EF4-FFF2-40B4-BE49-F238E27FC236}">
                <a16:creationId xmlns:a16="http://schemas.microsoft.com/office/drawing/2014/main" id="{5B48316A-22B7-2137-92FF-7D2AA6D73CCB}"/>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extLst>
      <p:ext uri="{BB962C8B-B14F-4D97-AF65-F5344CB8AC3E}">
        <p14:creationId xmlns:p14="http://schemas.microsoft.com/office/powerpoint/2010/main" val="3866270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A </a:t>
            </a:r>
            <a:r>
              <a:rPr lang="en-US" sz="3000" kern="1200" dirty="0">
                <a:solidFill>
                  <a:schemeClr val="tx1"/>
                </a:solidFill>
                <a:latin typeface="Calibri" panose="020F0502020204030204" pitchFamily="34" charset="0"/>
                <a:ea typeface="+mn-ea"/>
                <a:cs typeface="Calibri" panose="020F0502020204030204" pitchFamily="34" charset="0"/>
                <a:sym typeface="Calibri"/>
              </a:rPr>
              <a:t>c</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ontinental slope</a:t>
            </a:r>
            <a:r>
              <a:rPr lang="en-US" sz="3000" kern="1200" dirty="0">
                <a:solidFill>
                  <a:schemeClr val="tx1"/>
                </a:solidFill>
                <a:latin typeface="Calibri" panose="020F0502020204030204" pitchFamily="34" charset="0"/>
                <a:ea typeface="+mn-ea"/>
                <a:cs typeface="Calibri" panose="020F0502020204030204" pitchFamily="34" charset="0"/>
                <a:sym typeface="Calibri"/>
              </a:rPr>
              <a:t> is </a:t>
            </a:r>
            <a:r>
              <a:rPr lang="en-US" sz="3000" b="1" kern="1200" dirty="0">
                <a:solidFill>
                  <a:schemeClr val="tx1"/>
                </a:solidFill>
                <a:latin typeface="Calibri" panose="020F0502020204030204" pitchFamily="34" charset="0"/>
                <a:ea typeface="+mn-ea"/>
                <a:cs typeface="Calibri" panose="020F0502020204030204" pitchFamily="34" charset="0"/>
                <a:sym typeface="Calibri"/>
              </a:rPr>
              <a:t>NOT</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 an example of an abyssal plain. A continental slope is </a:t>
            </a:r>
            <a:r>
              <a:rPr lang="en-US" sz="3000" i="0" kern="1200" dirty="0">
                <a:solidFill>
                  <a:schemeClr val="tx1"/>
                </a:solidFill>
                <a:effectLst/>
                <a:latin typeface="Calibri" panose="020F0502020204030204" pitchFamily="34" charset="0"/>
                <a:ea typeface="+mn-ea"/>
                <a:cs typeface="Calibri" panose="020F0502020204030204" pitchFamily="34" charset="0"/>
              </a:rPr>
              <a:t>a steep </a:t>
            </a:r>
            <a:r>
              <a:rPr lang="en-US" sz="3000" b="0" i="0" kern="1200" dirty="0">
                <a:solidFill>
                  <a:schemeClr val="tx1"/>
                </a:solidFill>
                <a:effectLst/>
                <a:latin typeface="Calibri" panose="020F0502020204030204" pitchFamily="34" charset="0"/>
                <a:ea typeface="+mn-ea"/>
                <a:cs typeface="Calibri" panose="020F0502020204030204" pitchFamily="34" charset="0"/>
              </a:rPr>
              <a:t>underwater hill that goes down from the edge of the continent into the deeper parts of the ocean. </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7" name="Google Shape;472;g25e11802ac4_0_864" descr="Artificial Intelligence">
            <a:extLst>
              <a:ext uri="{FF2B5EF4-FFF2-40B4-BE49-F238E27FC236}">
                <a16:creationId xmlns:a16="http://schemas.microsoft.com/office/drawing/2014/main" id="{ADA2F502-8A58-BD21-1615-89467500C49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Google Shape;473;g25e11802ac4_0_864" descr="Comment Dislike">
            <a:extLst>
              <a:ext uri="{FF2B5EF4-FFF2-40B4-BE49-F238E27FC236}">
                <a16:creationId xmlns:a16="http://schemas.microsoft.com/office/drawing/2014/main" id="{783CE18D-86B6-A8A5-C7B4-42032276155E}"/>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extLst>
      <p:ext uri="{BB962C8B-B14F-4D97-AF65-F5344CB8AC3E}">
        <p14:creationId xmlns:p14="http://schemas.microsoft.com/office/powerpoint/2010/main" val="3112230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7430209113_0_1469"/>
          <p:cNvSpPr txBox="1"/>
          <p:nvPr/>
        </p:nvSpPr>
        <p:spPr>
          <a:xfrm>
            <a:off x="1028700" y="424771"/>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a:t>
            </a:r>
            <a:r>
              <a:rPr lang="en-US" sz="3600" dirty="0">
                <a:solidFill>
                  <a:schemeClr val="dk1"/>
                </a:solidFill>
                <a:latin typeface="Calibri"/>
                <a:ea typeface="Calibri"/>
                <a:cs typeface="Calibri"/>
                <a:sym typeface="Calibri"/>
              </a:rPr>
              <a:t>faults</a:t>
            </a:r>
            <a:r>
              <a:rPr lang="en-US" sz="3600" b="0" i="0" u="none" strike="noStrike" cap="none" dirty="0">
                <a:solidFill>
                  <a:schemeClr val="dk1"/>
                </a:solidFill>
                <a:latin typeface="Calibri"/>
                <a:ea typeface="Calibri"/>
                <a:cs typeface="Calibri"/>
                <a:sym typeface="Calibri"/>
              </a:rPr>
              <a:t> and </a:t>
            </a:r>
            <a:r>
              <a:rPr lang="en-US" sz="3600" dirty="0">
                <a:solidFill>
                  <a:schemeClr val="dk1"/>
                </a:solidFill>
                <a:latin typeface="Calibri"/>
                <a:ea typeface="Calibri"/>
                <a:cs typeface="Calibri"/>
                <a:sym typeface="Calibri"/>
              </a:rPr>
              <a:t>continental slopes NOT</a:t>
            </a:r>
            <a:r>
              <a:rPr lang="en-US" sz="3600" b="0" i="0" u="none" strike="noStrike" cap="none" dirty="0">
                <a:solidFill>
                  <a:schemeClr val="dk1"/>
                </a:solidFill>
                <a:latin typeface="Calibri"/>
                <a:ea typeface="Calibri"/>
                <a:cs typeface="Calibri"/>
                <a:sym typeface="Calibri"/>
              </a:rPr>
              <a:t> examples of </a:t>
            </a:r>
            <a:r>
              <a:rPr lang="en-US" sz="3600" dirty="0">
                <a:solidFill>
                  <a:schemeClr val="dk1"/>
                </a:solidFill>
                <a:latin typeface="Calibri"/>
                <a:ea typeface="Calibri"/>
                <a:cs typeface="Calibri"/>
                <a:sym typeface="Calibri"/>
              </a:rPr>
              <a:t>an abyssal plain</a:t>
            </a:r>
            <a:r>
              <a:rPr lang="en-US" sz="36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497" name="Google Shape;497;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99" name="Google Shape;499;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2" name="Picture 1">
            <a:extLst>
              <a:ext uri="{FF2B5EF4-FFF2-40B4-BE49-F238E27FC236}">
                <a16:creationId xmlns:a16="http://schemas.microsoft.com/office/drawing/2014/main" id="{DCCC5572-DF7F-4FB7-9670-F8E36412B770}"/>
              </a:ext>
            </a:extLst>
          </p:cNvPr>
          <p:cNvPicPr>
            <a:picLocks noChangeAspect="1"/>
          </p:cNvPicPr>
          <p:nvPr/>
        </p:nvPicPr>
        <p:blipFill rotWithShape="1">
          <a:blip r:embed="rId5"/>
          <a:srcRect b="6076"/>
          <a:stretch/>
        </p:blipFill>
        <p:spPr>
          <a:xfrm>
            <a:off x="4867350" y="3100556"/>
            <a:ext cx="3950684" cy="1929537"/>
          </a:xfrm>
          <a:prstGeom prst="rect">
            <a:avLst/>
          </a:prstGeom>
        </p:spPr>
      </p:pic>
      <p:pic>
        <p:nvPicPr>
          <p:cNvPr id="3" name="Google Shape;250;g2a5a1442303_0_32" descr="A high angle view of a desert&#10;&#10;Description automatically generated">
            <a:extLst>
              <a:ext uri="{FF2B5EF4-FFF2-40B4-BE49-F238E27FC236}">
                <a16:creationId xmlns:a16="http://schemas.microsoft.com/office/drawing/2014/main" id="{6485ADE2-5903-EC0F-878B-6F5DA9D3F9E4}"/>
              </a:ext>
            </a:extLst>
          </p:cNvPr>
          <p:cNvPicPr preferRelativeResize="0"/>
          <p:nvPr/>
        </p:nvPicPr>
        <p:blipFill rotWithShape="1">
          <a:blip r:embed="rId6"/>
          <a:srcRect l="14890" r="14260" b="2"/>
          <a:stretch/>
        </p:blipFill>
        <p:spPr>
          <a:xfrm>
            <a:off x="335769" y="2614612"/>
            <a:ext cx="3924912" cy="3221922"/>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08" name="Google Shape;508;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501093" y="715380"/>
            <a:ext cx="8141813" cy="71269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Abyssal Plain</a:t>
            </a:r>
            <a:r>
              <a:rPr lang="en-US" b="1" dirty="0">
                <a:solidFill>
                  <a:schemeClr val="dk1"/>
                </a:solidFill>
              </a:rPr>
              <a:t>: </a:t>
            </a:r>
            <a:r>
              <a:rPr lang="en-US" dirty="0">
                <a:solidFill>
                  <a:schemeClr val="dk1"/>
                </a:solidFill>
                <a:highlight>
                  <a:srgbClr val="FFFFFF"/>
                </a:highlight>
              </a:rPr>
              <a:t>A large flat surface on the ocean floor</a:t>
            </a:r>
            <a:endParaRPr lang="en-US" dirty="0">
              <a:solidFill>
                <a:schemeClr val="dk1"/>
              </a:solidFill>
            </a:endParaRPr>
          </a:p>
        </p:txBody>
      </p:sp>
      <p:pic>
        <p:nvPicPr>
          <p:cNvPr id="3" name="Picture 2" descr="A map of the arctic&#10;&#10;Description automatically generated">
            <a:extLst>
              <a:ext uri="{FF2B5EF4-FFF2-40B4-BE49-F238E27FC236}">
                <a16:creationId xmlns:a16="http://schemas.microsoft.com/office/drawing/2014/main" id="{762C68D5-5510-F46E-F744-C452B8BADE92}"/>
              </a:ext>
            </a:extLst>
          </p:cNvPr>
          <p:cNvPicPr>
            <a:picLocks noChangeAspect="1"/>
          </p:cNvPicPr>
          <p:nvPr/>
        </p:nvPicPr>
        <p:blipFill>
          <a:blip r:embed="rId3"/>
          <a:stretch>
            <a:fillRect/>
          </a:stretch>
        </p:blipFill>
        <p:spPr>
          <a:xfrm>
            <a:off x="1543957" y="1844427"/>
            <a:ext cx="6056086" cy="4926453"/>
          </a:xfrm>
          <a:prstGeom prst="rect">
            <a:avLst/>
          </a:prstGeom>
        </p:spPr>
      </p:pic>
      <p:sp>
        <p:nvSpPr>
          <p:cNvPr id="2" name="Google Shape;514;g2a613fe29c9_2_9" descr="Rewind">
            <a:extLst>
              <a:ext uri="{FF2B5EF4-FFF2-40B4-BE49-F238E27FC236}">
                <a16:creationId xmlns:a16="http://schemas.microsoft.com/office/drawing/2014/main" id="{A9913E44-CF98-EDA0-672C-3605F7001AEB}"/>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74773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23" name="Google Shape;523;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24" name="Google Shape;524;g25e11802ac4_0_1976"/>
          <p:cNvCxnSpPr>
            <a:stCxn id="525" idx="4"/>
            <a:endCxn id="52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26" name="Google Shape;526;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27" name="Google Shape;527;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25" name="Google Shape;525;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72" y="3280988"/>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Abyssal Plain</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abyssal plains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56" name="Google Shape;556;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7" name="Google Shape;557;g2a613fe29c9_2_20"/>
          <p:cNvCxnSpPr>
            <a:stCxn id="558" idx="4"/>
            <a:endCxn id="55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9" name="Google Shape;559;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0" name="Google Shape;560;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8" name="Google Shape;558;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1" name="Google Shape;561;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abyssal plain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2" name="Google Shape;562;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63" name="Google Shape;563;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4" name="Google Shape;564;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5" name="Google Shape;565;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7" name="Google Shape;567;g2a613fe29c9_2_20"/>
          <p:cNvPicPr preferRelativeResize="0"/>
          <p:nvPr/>
        </p:nvPicPr>
        <p:blipFill rotWithShape="1">
          <a:blip r:embed="rId3">
            <a:alphaModFix/>
          </a:blip>
          <a:srcRect/>
          <a:stretch/>
        </p:blipFill>
        <p:spPr>
          <a:xfrm>
            <a:off x="5638400" y="1737163"/>
            <a:ext cx="3165774" cy="2011094"/>
          </a:xfrm>
          <a:prstGeom prst="rect">
            <a:avLst/>
          </a:prstGeom>
          <a:noFill/>
          <a:ln>
            <a:noFill/>
          </a:ln>
        </p:spPr>
      </p:pic>
      <p:pic>
        <p:nvPicPr>
          <p:cNvPr id="568" name="Google Shape;568;g2a613fe29c9_2_20"/>
          <p:cNvPicPr preferRelativeResize="0"/>
          <p:nvPr/>
        </p:nvPicPr>
        <p:blipFill rotWithShape="1">
          <a:blip r:embed="rId4">
            <a:alphaModFix/>
          </a:blip>
          <a:srcRect/>
          <a:stretch/>
        </p:blipFill>
        <p:spPr>
          <a:xfrm>
            <a:off x="1038030" y="1648793"/>
            <a:ext cx="3120830" cy="2187832"/>
          </a:xfrm>
          <a:prstGeom prst="rect">
            <a:avLst/>
          </a:prstGeom>
          <a:noFill/>
          <a:ln>
            <a:noFill/>
          </a:ln>
        </p:spPr>
      </p:pic>
      <p:pic>
        <p:nvPicPr>
          <p:cNvPr id="569" name="Google Shape;569;g2a613fe29c9_2_20"/>
          <p:cNvPicPr preferRelativeResize="0"/>
          <p:nvPr/>
        </p:nvPicPr>
        <p:blipFill>
          <a:blip r:embed="rId5">
            <a:alphaModFix/>
          </a:blip>
          <a:stretch>
            <a:fillRect/>
          </a:stretch>
        </p:blipFill>
        <p:spPr>
          <a:xfrm>
            <a:off x="5638400" y="4316625"/>
            <a:ext cx="3260225" cy="2296525"/>
          </a:xfrm>
          <a:prstGeom prst="rect">
            <a:avLst/>
          </a:prstGeom>
          <a:noFill/>
          <a:ln w="9525" cap="flat" cmpd="sng">
            <a:solidFill>
              <a:schemeClr val="lt1"/>
            </a:solidFill>
            <a:prstDash val="solid"/>
            <a:round/>
            <a:headEnd type="none" w="sm" len="sm"/>
            <a:tailEnd type="none" w="sm" len="sm"/>
          </a:ln>
        </p:spPr>
      </p:pic>
      <p:pic>
        <p:nvPicPr>
          <p:cNvPr id="3" name="Picture 2" descr="A diagram of a continental slope&#10;&#10;Description automatically generated">
            <a:extLst>
              <a:ext uri="{FF2B5EF4-FFF2-40B4-BE49-F238E27FC236}">
                <a16:creationId xmlns:a16="http://schemas.microsoft.com/office/drawing/2014/main" id="{91D55EDB-3004-2A63-124D-2066ED67E160}"/>
              </a:ext>
            </a:extLst>
          </p:cNvPr>
          <p:cNvPicPr>
            <a:picLocks noChangeAspect="1"/>
          </p:cNvPicPr>
          <p:nvPr/>
        </p:nvPicPr>
        <p:blipFill>
          <a:blip r:embed="rId6"/>
          <a:stretch>
            <a:fillRect/>
          </a:stretch>
        </p:blipFill>
        <p:spPr>
          <a:xfrm>
            <a:off x="1079110" y="3934443"/>
            <a:ext cx="3492890" cy="2442964"/>
          </a:xfrm>
          <a:prstGeom prst="rect">
            <a:avLst/>
          </a:prstGeom>
        </p:spPr>
      </p:pic>
      <p:sp>
        <p:nvSpPr>
          <p:cNvPr id="4" name="Rectangle 3">
            <a:extLst>
              <a:ext uri="{FF2B5EF4-FFF2-40B4-BE49-F238E27FC236}">
                <a16:creationId xmlns:a16="http://schemas.microsoft.com/office/drawing/2014/main" id="{C33E39B8-13C7-1CE3-3DDE-9C6A87A3B3D9}"/>
              </a:ext>
            </a:extLst>
          </p:cNvPr>
          <p:cNvSpPr/>
          <p:nvPr/>
        </p:nvSpPr>
        <p:spPr>
          <a:xfrm>
            <a:off x="2828925" y="4992254"/>
            <a:ext cx="1329935" cy="322696"/>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2F2A327-4ECF-DE36-43B3-CDDEF0A7F163}"/>
              </a:ext>
            </a:extLst>
          </p:cNvPr>
          <p:cNvSpPr/>
          <p:nvPr/>
        </p:nvSpPr>
        <p:spPr>
          <a:xfrm>
            <a:off x="1045772" y="4316625"/>
            <a:ext cx="2654691" cy="322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56" name="Google Shape;556;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7" name="Google Shape;557;g2a613fe29c9_2_20"/>
          <p:cNvCxnSpPr>
            <a:stCxn id="558" idx="4"/>
            <a:endCxn id="55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9" name="Google Shape;559;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0" name="Google Shape;560;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8" name="Google Shape;558;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1" name="Google Shape;561;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abyssal plain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2" name="Google Shape;562;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63" name="Google Shape;563;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4" name="Google Shape;564;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5" name="Google Shape;565;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7" name="Google Shape;567;g2a613fe29c9_2_20"/>
          <p:cNvPicPr preferRelativeResize="0"/>
          <p:nvPr/>
        </p:nvPicPr>
        <p:blipFill rotWithShape="1">
          <a:blip r:embed="rId3">
            <a:alphaModFix/>
          </a:blip>
          <a:srcRect/>
          <a:stretch/>
        </p:blipFill>
        <p:spPr>
          <a:xfrm>
            <a:off x="5638400" y="1737163"/>
            <a:ext cx="3165774" cy="2011094"/>
          </a:xfrm>
          <a:prstGeom prst="rect">
            <a:avLst/>
          </a:prstGeom>
          <a:noFill/>
          <a:ln>
            <a:noFill/>
          </a:ln>
        </p:spPr>
      </p:pic>
      <p:pic>
        <p:nvPicPr>
          <p:cNvPr id="568" name="Google Shape;568;g2a613fe29c9_2_20"/>
          <p:cNvPicPr preferRelativeResize="0"/>
          <p:nvPr/>
        </p:nvPicPr>
        <p:blipFill rotWithShape="1">
          <a:blip r:embed="rId4">
            <a:alphaModFix/>
          </a:blip>
          <a:srcRect/>
          <a:stretch/>
        </p:blipFill>
        <p:spPr>
          <a:xfrm>
            <a:off x="1038030" y="1648793"/>
            <a:ext cx="3120830" cy="2187832"/>
          </a:xfrm>
          <a:prstGeom prst="rect">
            <a:avLst/>
          </a:prstGeom>
          <a:noFill/>
          <a:ln>
            <a:noFill/>
          </a:ln>
        </p:spPr>
      </p:pic>
      <p:pic>
        <p:nvPicPr>
          <p:cNvPr id="569" name="Google Shape;569;g2a613fe29c9_2_20"/>
          <p:cNvPicPr preferRelativeResize="0"/>
          <p:nvPr/>
        </p:nvPicPr>
        <p:blipFill>
          <a:blip r:embed="rId5">
            <a:alphaModFix/>
          </a:blip>
          <a:stretch>
            <a:fillRect/>
          </a:stretch>
        </p:blipFill>
        <p:spPr>
          <a:xfrm>
            <a:off x="5638400" y="4316625"/>
            <a:ext cx="3260225" cy="2296525"/>
          </a:xfrm>
          <a:prstGeom prst="rect">
            <a:avLst/>
          </a:prstGeom>
          <a:noFill/>
          <a:ln w="9525" cap="flat" cmpd="sng">
            <a:solidFill>
              <a:schemeClr val="lt1"/>
            </a:solidFill>
            <a:prstDash val="solid"/>
            <a:round/>
            <a:headEnd type="none" w="sm" len="sm"/>
            <a:tailEnd type="none" w="sm" len="sm"/>
          </a:ln>
        </p:spPr>
      </p:pic>
      <p:pic>
        <p:nvPicPr>
          <p:cNvPr id="3" name="Picture 2" descr="A diagram of a continental slope&#10;&#10;Description automatically generated">
            <a:extLst>
              <a:ext uri="{FF2B5EF4-FFF2-40B4-BE49-F238E27FC236}">
                <a16:creationId xmlns:a16="http://schemas.microsoft.com/office/drawing/2014/main" id="{91D55EDB-3004-2A63-124D-2066ED67E160}"/>
              </a:ext>
            </a:extLst>
          </p:cNvPr>
          <p:cNvPicPr>
            <a:picLocks noChangeAspect="1"/>
          </p:cNvPicPr>
          <p:nvPr/>
        </p:nvPicPr>
        <p:blipFill>
          <a:blip r:embed="rId6"/>
          <a:stretch>
            <a:fillRect/>
          </a:stretch>
        </p:blipFill>
        <p:spPr>
          <a:xfrm>
            <a:off x="1079110" y="3934443"/>
            <a:ext cx="3492890" cy="2442964"/>
          </a:xfrm>
          <a:prstGeom prst="rect">
            <a:avLst/>
          </a:prstGeom>
        </p:spPr>
      </p:pic>
      <p:sp>
        <p:nvSpPr>
          <p:cNvPr id="4" name="Rectangle 3">
            <a:extLst>
              <a:ext uri="{FF2B5EF4-FFF2-40B4-BE49-F238E27FC236}">
                <a16:creationId xmlns:a16="http://schemas.microsoft.com/office/drawing/2014/main" id="{C33E39B8-13C7-1CE3-3DDE-9C6A87A3B3D9}"/>
              </a:ext>
            </a:extLst>
          </p:cNvPr>
          <p:cNvSpPr/>
          <p:nvPr/>
        </p:nvSpPr>
        <p:spPr>
          <a:xfrm>
            <a:off x="2828925" y="4992254"/>
            <a:ext cx="1329935" cy="322696"/>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2F2A327-4ECF-DE36-43B3-CDDEF0A7F163}"/>
              </a:ext>
            </a:extLst>
          </p:cNvPr>
          <p:cNvSpPr/>
          <p:nvPr/>
        </p:nvSpPr>
        <p:spPr>
          <a:xfrm>
            <a:off x="1045772" y="4316625"/>
            <a:ext cx="2654691" cy="322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8937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2" name="Picture 1" descr="A diagram of a continental slope&#10;&#10;Description automatically generated">
            <a:extLst>
              <a:ext uri="{FF2B5EF4-FFF2-40B4-BE49-F238E27FC236}">
                <a16:creationId xmlns:a16="http://schemas.microsoft.com/office/drawing/2014/main" id="{DC8A822C-93B2-2251-A6D7-DE7A070770D1}"/>
              </a:ext>
            </a:extLst>
          </p:cNvPr>
          <p:cNvPicPr>
            <a:picLocks noChangeAspect="1"/>
          </p:cNvPicPr>
          <p:nvPr/>
        </p:nvPicPr>
        <p:blipFill>
          <a:blip r:embed="rId3"/>
          <a:stretch>
            <a:fillRect/>
          </a:stretch>
        </p:blipFill>
        <p:spPr>
          <a:xfrm>
            <a:off x="5177117" y="1107463"/>
            <a:ext cx="3492890" cy="2442964"/>
          </a:xfrm>
          <a:prstGeom prst="rect">
            <a:avLst/>
          </a:prstGeom>
        </p:spPr>
      </p:pic>
      <p:sp>
        <p:nvSpPr>
          <p:cNvPr id="3" name="Rectangle 2">
            <a:extLst>
              <a:ext uri="{FF2B5EF4-FFF2-40B4-BE49-F238E27FC236}">
                <a16:creationId xmlns:a16="http://schemas.microsoft.com/office/drawing/2014/main" id="{113CE4B8-626B-E208-94A6-F27A7543D1C0}"/>
              </a:ext>
            </a:extLst>
          </p:cNvPr>
          <p:cNvSpPr/>
          <p:nvPr/>
        </p:nvSpPr>
        <p:spPr>
          <a:xfrm>
            <a:off x="6926932" y="2165274"/>
            <a:ext cx="1329935" cy="322696"/>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2DFE7D0-D9E7-4F95-F6CF-0A3A6C71F7AC}"/>
              </a:ext>
            </a:extLst>
          </p:cNvPr>
          <p:cNvSpPr/>
          <p:nvPr/>
        </p:nvSpPr>
        <p:spPr>
          <a:xfrm>
            <a:off x="5143779" y="1489645"/>
            <a:ext cx="2654691" cy="322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abyssal plains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 name="Google Shape;539;g25e11802ac4_0_1886">
            <a:extLst>
              <a:ext uri="{FF2B5EF4-FFF2-40B4-BE49-F238E27FC236}">
                <a16:creationId xmlns:a16="http://schemas.microsoft.com/office/drawing/2014/main" id="{9503B95E-7261-BE33-0116-4FE67A6D9D71}"/>
              </a:ext>
            </a:extLst>
          </p:cNvPr>
          <p:cNvSpPr txBox="1"/>
          <p:nvPr/>
        </p:nvSpPr>
        <p:spPr>
          <a:xfrm>
            <a:off x="2990072" y="3280988"/>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Abyssal Plain</a:t>
            </a:r>
            <a:endParaRPr sz="7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29696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0" name="Google Shape;62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1" name="Google Shape;621;g25e11802ac4_0_2130"/>
          <p:cNvCxnSpPr>
            <a:stCxn id="622" idx="4"/>
            <a:endCxn id="61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3" name="Google Shape;62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4" name="Google Shape;62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2" name="Google Shape;62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5" name="Google Shape;62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abyssal plain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6" name="Google Shape;626;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Deep, steep-sided valleys carved into the seafloor by erosion.</a:t>
            </a:r>
            <a:endParaRPr sz="2400" b="0" i="0" u="none" strike="noStrike" cap="none" dirty="0">
              <a:solidFill>
                <a:srgbClr val="434343"/>
              </a:solidFill>
              <a:latin typeface="Helvetica Neue Light"/>
              <a:ea typeface="Helvetica Neue Light"/>
              <a:cs typeface="Helvetica Neue Light"/>
              <a:sym typeface="Helvetica Neue Light"/>
            </a:endParaRPr>
          </a:p>
        </p:txBody>
      </p:sp>
      <p:sp>
        <p:nvSpPr>
          <p:cNvPr id="627" name="Google Shape;627;g25e11802ac4_0_2130"/>
          <p:cNvSpPr txBox="1"/>
          <p:nvPr/>
        </p:nvSpPr>
        <p:spPr>
          <a:xfrm>
            <a:off x="1036257"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Underwater ecosystem made up of coral polyps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8" name="Google Shape;62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9" name="Google Shape;629;g25e11802ac4_0_2130"/>
          <p:cNvSpPr txBox="1"/>
          <p:nvPr/>
        </p:nvSpPr>
        <p:spPr>
          <a:xfrm>
            <a:off x="1073532" y="2016008"/>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 large flat surface on the ocean floor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0" name="Google Shape;63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1" name="Google Shape;63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32" name="Google Shape;63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33" name="Google Shape;63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34" name="Google Shape;63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edge of a continent that is underwater</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0" name="Google Shape;62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1" name="Google Shape;621;g25e11802ac4_0_2130"/>
          <p:cNvCxnSpPr>
            <a:stCxn id="622" idx="4"/>
            <a:endCxn id="61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3" name="Google Shape;62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4" name="Google Shape;62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2" name="Google Shape;62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5" name="Google Shape;62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abyssal plain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6" name="Google Shape;626;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Deep, steep-sided valleys carved into the seafloor by erosion.</a:t>
            </a:r>
            <a:endParaRPr sz="2400" b="0" i="0" u="none" strike="noStrike" cap="none" dirty="0">
              <a:solidFill>
                <a:srgbClr val="434343"/>
              </a:solidFill>
              <a:latin typeface="Helvetica Neue Light"/>
              <a:ea typeface="Helvetica Neue Light"/>
              <a:cs typeface="Helvetica Neue Light"/>
              <a:sym typeface="Helvetica Neue Light"/>
            </a:endParaRPr>
          </a:p>
        </p:txBody>
      </p:sp>
      <p:sp>
        <p:nvSpPr>
          <p:cNvPr id="627" name="Google Shape;627;g25e11802ac4_0_2130"/>
          <p:cNvSpPr txBox="1"/>
          <p:nvPr/>
        </p:nvSpPr>
        <p:spPr>
          <a:xfrm>
            <a:off x="1036257"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Underwater ecosystem made up of coral polyps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8" name="Google Shape;62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9" name="Google Shape;629;g25e11802ac4_0_2130"/>
          <p:cNvSpPr txBox="1"/>
          <p:nvPr/>
        </p:nvSpPr>
        <p:spPr>
          <a:xfrm>
            <a:off x="1073532" y="2016008"/>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 large flat surface on the ocean floor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0" name="Google Shape;63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1" name="Google Shape;63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32" name="Google Shape;63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33" name="Google Shape;63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34" name="Google Shape;63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edge of a continent that is underwater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56;g2b790e7f309_0_110">
            <a:extLst>
              <a:ext uri="{FF2B5EF4-FFF2-40B4-BE49-F238E27FC236}">
                <a16:creationId xmlns:a16="http://schemas.microsoft.com/office/drawing/2014/main" id="{436080C0-8400-EF40-F559-21F7173F8C58}"/>
              </a:ext>
            </a:extLst>
          </p:cNvPr>
          <p:cNvSpPr/>
          <p:nvPr/>
        </p:nvSpPr>
        <p:spPr>
          <a:xfrm>
            <a:off x="196368" y="1815047"/>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8457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2" name="Picture 1" descr="A diagram of a continental slope&#10;&#10;Description automatically generated">
            <a:extLst>
              <a:ext uri="{FF2B5EF4-FFF2-40B4-BE49-F238E27FC236}">
                <a16:creationId xmlns:a16="http://schemas.microsoft.com/office/drawing/2014/main" id="{DC8A822C-93B2-2251-A6D7-DE7A070770D1}"/>
              </a:ext>
            </a:extLst>
          </p:cNvPr>
          <p:cNvPicPr>
            <a:picLocks noChangeAspect="1"/>
          </p:cNvPicPr>
          <p:nvPr/>
        </p:nvPicPr>
        <p:blipFill>
          <a:blip r:embed="rId3"/>
          <a:stretch>
            <a:fillRect/>
          </a:stretch>
        </p:blipFill>
        <p:spPr>
          <a:xfrm>
            <a:off x="5177117" y="1107463"/>
            <a:ext cx="3492890" cy="2442964"/>
          </a:xfrm>
          <a:prstGeom prst="rect">
            <a:avLst/>
          </a:prstGeom>
        </p:spPr>
      </p:pic>
      <p:sp>
        <p:nvSpPr>
          <p:cNvPr id="3" name="Rectangle 2">
            <a:extLst>
              <a:ext uri="{FF2B5EF4-FFF2-40B4-BE49-F238E27FC236}">
                <a16:creationId xmlns:a16="http://schemas.microsoft.com/office/drawing/2014/main" id="{113CE4B8-626B-E208-94A6-F27A7543D1C0}"/>
              </a:ext>
            </a:extLst>
          </p:cNvPr>
          <p:cNvSpPr/>
          <p:nvPr/>
        </p:nvSpPr>
        <p:spPr>
          <a:xfrm>
            <a:off x="6926932" y="2165274"/>
            <a:ext cx="1329935" cy="322696"/>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2DFE7D0-D9E7-4F95-F6CF-0A3A6C71F7AC}"/>
              </a:ext>
            </a:extLst>
          </p:cNvPr>
          <p:cNvSpPr/>
          <p:nvPr/>
        </p:nvSpPr>
        <p:spPr>
          <a:xfrm>
            <a:off x="5143779" y="1489645"/>
            <a:ext cx="2654691" cy="322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abyssal plains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 name="Google Shape;629;g25e11802ac4_0_2130">
            <a:extLst>
              <a:ext uri="{FF2B5EF4-FFF2-40B4-BE49-F238E27FC236}">
                <a16:creationId xmlns:a16="http://schemas.microsoft.com/office/drawing/2014/main" id="{730B2AB8-A989-790C-292E-E062146AB617}"/>
              </a:ext>
            </a:extLst>
          </p:cNvPr>
          <p:cNvSpPr txBox="1"/>
          <p:nvPr/>
        </p:nvSpPr>
        <p:spPr>
          <a:xfrm>
            <a:off x="730632" y="1423986"/>
            <a:ext cx="3163798"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 large flat surface on the ocean floor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539;g25e11802ac4_0_1886">
            <a:extLst>
              <a:ext uri="{FF2B5EF4-FFF2-40B4-BE49-F238E27FC236}">
                <a16:creationId xmlns:a16="http://schemas.microsoft.com/office/drawing/2014/main" id="{F89D1F73-7B1A-3599-F7F6-39D3D2DDEF62}"/>
              </a:ext>
            </a:extLst>
          </p:cNvPr>
          <p:cNvSpPr txBox="1"/>
          <p:nvPr/>
        </p:nvSpPr>
        <p:spPr>
          <a:xfrm>
            <a:off x="2990072" y="3280988"/>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Abyssal Plain</a:t>
            </a:r>
            <a:endParaRPr sz="7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81234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7" name="Google Shape;68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5e11802ac4_0_2367"/>
          <p:cNvCxnSpPr>
            <a:stCxn id="689" idx="4"/>
            <a:endCxn id="68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0" name="Google Shape;69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9" name="Google Shape;68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2" name="Google Shape;692;g25e11802ac4_0_2367"/>
          <p:cNvSpPr txBox="1"/>
          <p:nvPr/>
        </p:nvSpPr>
        <p:spPr>
          <a:xfrm>
            <a:off x="467256" y="3883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 of an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abyssal plain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from the choices below. </a:t>
            </a:r>
            <a:endParaRPr sz="1400" b="0" i="0" u="none" strike="noStrike" cap="none" dirty="0">
              <a:solidFill>
                <a:srgbClr val="000000"/>
              </a:solidFill>
              <a:latin typeface="Arial"/>
              <a:ea typeface="Arial"/>
              <a:cs typeface="Arial"/>
              <a:sym typeface="Arial"/>
            </a:endParaRPr>
          </a:p>
        </p:txBody>
      </p:sp>
      <p:sp>
        <p:nvSpPr>
          <p:cNvPr id="693" name="Google Shape;693;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Southwest Pacific Abyssal Plain</a:t>
            </a:r>
            <a:endParaRPr sz="1400" b="0" i="0" u="none" strike="noStrike" cap="none" dirty="0">
              <a:solidFill>
                <a:srgbClr val="434343"/>
              </a:solidFill>
              <a:latin typeface="Arial"/>
              <a:ea typeface="Arial"/>
              <a:cs typeface="Arial"/>
              <a:sym typeface="Arial"/>
            </a:endParaRPr>
          </a:p>
        </p:txBody>
      </p:sp>
      <p:sp>
        <p:nvSpPr>
          <p:cNvPr id="694" name="Google Shape;694;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Strong winds that tear down trees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5" name="Google Shape;69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6" name="Google Shape;69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7" name="Google Shape;69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8" name="Google Shape;69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9" name="Google Shape;69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0" name="Google Shape;70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1" name="Google Shape;70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North Sea Continental Shelf</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7" name="Google Shape;68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5e11802ac4_0_2367"/>
          <p:cNvCxnSpPr>
            <a:stCxn id="689" idx="4"/>
            <a:endCxn id="68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0" name="Google Shape;69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9" name="Google Shape;68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2" name="Google Shape;692;g25e11802ac4_0_2367"/>
          <p:cNvSpPr txBox="1"/>
          <p:nvPr/>
        </p:nvSpPr>
        <p:spPr>
          <a:xfrm>
            <a:off x="467256" y="3883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 of an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abyssal plain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from the choices below. </a:t>
            </a:r>
            <a:endParaRPr sz="1400" b="0" i="0" u="none" strike="noStrike" cap="none" dirty="0">
              <a:solidFill>
                <a:srgbClr val="000000"/>
              </a:solidFill>
              <a:latin typeface="Arial"/>
              <a:ea typeface="Arial"/>
              <a:cs typeface="Arial"/>
              <a:sym typeface="Arial"/>
            </a:endParaRPr>
          </a:p>
        </p:txBody>
      </p:sp>
      <p:sp>
        <p:nvSpPr>
          <p:cNvPr id="693" name="Google Shape;693;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Southwest Pacific Abyssal Plain</a:t>
            </a:r>
            <a:endParaRPr sz="1400" b="0" i="0" u="none" strike="noStrike" cap="none" dirty="0">
              <a:solidFill>
                <a:srgbClr val="434343"/>
              </a:solidFill>
              <a:latin typeface="Arial"/>
              <a:ea typeface="Arial"/>
              <a:cs typeface="Arial"/>
              <a:sym typeface="Arial"/>
            </a:endParaRPr>
          </a:p>
        </p:txBody>
      </p:sp>
      <p:sp>
        <p:nvSpPr>
          <p:cNvPr id="694" name="Google Shape;694;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Strong winds that tear down trees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5" name="Google Shape;69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6" name="Google Shape;69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7" name="Google Shape;69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8" name="Google Shape;69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9" name="Google Shape;69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0" name="Google Shape;70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1" name="Google Shape;70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North Sea Continental Shelf</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723;g2b723aaf417_0_14">
            <a:extLst>
              <a:ext uri="{FF2B5EF4-FFF2-40B4-BE49-F238E27FC236}">
                <a16:creationId xmlns:a16="http://schemas.microsoft.com/office/drawing/2014/main" id="{B820164E-6655-FD51-767A-4DEF2CA35DA6}"/>
              </a:ext>
            </a:extLst>
          </p:cNvPr>
          <p:cNvSpPr/>
          <p:nvPr/>
        </p:nvSpPr>
        <p:spPr>
          <a:xfrm>
            <a:off x="239387" y="4824095"/>
            <a:ext cx="69531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82472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2" name="Picture 1" descr="A diagram of a continental slope&#10;&#10;Description automatically generated">
            <a:extLst>
              <a:ext uri="{FF2B5EF4-FFF2-40B4-BE49-F238E27FC236}">
                <a16:creationId xmlns:a16="http://schemas.microsoft.com/office/drawing/2014/main" id="{DC8A822C-93B2-2251-A6D7-DE7A070770D1}"/>
              </a:ext>
            </a:extLst>
          </p:cNvPr>
          <p:cNvPicPr>
            <a:picLocks noChangeAspect="1"/>
          </p:cNvPicPr>
          <p:nvPr/>
        </p:nvPicPr>
        <p:blipFill>
          <a:blip r:embed="rId3"/>
          <a:stretch>
            <a:fillRect/>
          </a:stretch>
        </p:blipFill>
        <p:spPr>
          <a:xfrm>
            <a:off x="5177117" y="1107463"/>
            <a:ext cx="3492890" cy="2442964"/>
          </a:xfrm>
          <a:prstGeom prst="rect">
            <a:avLst/>
          </a:prstGeom>
        </p:spPr>
      </p:pic>
      <p:sp>
        <p:nvSpPr>
          <p:cNvPr id="3" name="Rectangle 2">
            <a:extLst>
              <a:ext uri="{FF2B5EF4-FFF2-40B4-BE49-F238E27FC236}">
                <a16:creationId xmlns:a16="http://schemas.microsoft.com/office/drawing/2014/main" id="{113CE4B8-626B-E208-94A6-F27A7543D1C0}"/>
              </a:ext>
            </a:extLst>
          </p:cNvPr>
          <p:cNvSpPr/>
          <p:nvPr/>
        </p:nvSpPr>
        <p:spPr>
          <a:xfrm>
            <a:off x="6926932" y="2165274"/>
            <a:ext cx="1329935" cy="322696"/>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2DFE7D0-D9E7-4F95-F6CF-0A3A6C71F7AC}"/>
              </a:ext>
            </a:extLst>
          </p:cNvPr>
          <p:cNvSpPr/>
          <p:nvPr/>
        </p:nvSpPr>
        <p:spPr>
          <a:xfrm>
            <a:off x="5143779" y="1489645"/>
            <a:ext cx="2654691" cy="322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abyssal plains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 name="Google Shape;629;g25e11802ac4_0_2130">
            <a:extLst>
              <a:ext uri="{FF2B5EF4-FFF2-40B4-BE49-F238E27FC236}">
                <a16:creationId xmlns:a16="http://schemas.microsoft.com/office/drawing/2014/main" id="{730B2AB8-A989-790C-292E-E062146AB617}"/>
              </a:ext>
            </a:extLst>
          </p:cNvPr>
          <p:cNvSpPr txBox="1"/>
          <p:nvPr/>
        </p:nvSpPr>
        <p:spPr>
          <a:xfrm>
            <a:off x="730632" y="1423986"/>
            <a:ext cx="3163798"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 large flat surface on the ocean floor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693;g25e11802ac4_0_2367">
            <a:extLst>
              <a:ext uri="{FF2B5EF4-FFF2-40B4-BE49-F238E27FC236}">
                <a16:creationId xmlns:a16="http://schemas.microsoft.com/office/drawing/2014/main" id="{2167EC12-3B93-F969-9F05-C07446EF4F6F}"/>
              </a:ext>
            </a:extLst>
          </p:cNvPr>
          <p:cNvSpPr txBox="1"/>
          <p:nvPr/>
        </p:nvSpPr>
        <p:spPr>
          <a:xfrm>
            <a:off x="503420" y="4812315"/>
            <a:ext cx="406855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Southwest Pacific Abyssal Plain</a:t>
            </a:r>
            <a:endParaRPr sz="1400" b="0" i="0" u="none" strike="noStrike" cap="none" dirty="0">
              <a:solidFill>
                <a:srgbClr val="434343"/>
              </a:solidFill>
              <a:latin typeface="Arial"/>
              <a:ea typeface="Arial"/>
              <a:cs typeface="Arial"/>
              <a:sym typeface="Arial"/>
            </a:endParaRPr>
          </a:p>
        </p:txBody>
      </p:sp>
      <p:sp>
        <p:nvSpPr>
          <p:cNvPr id="7" name="Google Shape;539;g25e11802ac4_0_1886">
            <a:extLst>
              <a:ext uri="{FF2B5EF4-FFF2-40B4-BE49-F238E27FC236}">
                <a16:creationId xmlns:a16="http://schemas.microsoft.com/office/drawing/2014/main" id="{06C540B5-D3FA-37B9-FF5F-9CE58A7C432A}"/>
              </a:ext>
            </a:extLst>
          </p:cNvPr>
          <p:cNvSpPr txBox="1"/>
          <p:nvPr/>
        </p:nvSpPr>
        <p:spPr>
          <a:xfrm>
            <a:off x="2990072" y="3280988"/>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Abyssal Plain</a:t>
            </a:r>
            <a:endParaRPr sz="7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21496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a5a1442303_0_281"/>
          <p:cNvSpPr txBox="1">
            <a:spLocks noGrp="1"/>
          </p:cNvSpPr>
          <p:nvPr>
            <p:ph type="ctrTitle"/>
          </p:nvPr>
        </p:nvSpPr>
        <p:spPr>
          <a:xfrm>
            <a:off x="853475" y="135873"/>
            <a:ext cx="7637700" cy="1342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Crust</a:t>
            </a:r>
            <a:r>
              <a:rPr lang="en-US" sz="3400" b="1"/>
              <a:t>: </a:t>
            </a:r>
            <a:r>
              <a:rPr lang="en-US" sz="3400"/>
              <a:t>The outermost shell of the Earth</a:t>
            </a:r>
            <a:endParaRPr sz="3400" b="1"/>
          </a:p>
        </p:txBody>
      </p:sp>
      <p:sp>
        <p:nvSpPr>
          <p:cNvPr id="233" name="Google Shape;233;g2a5a1442303_0_281"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g2a5a1442303_0_281"/>
          <p:cNvPicPr preferRelativeResize="0"/>
          <p:nvPr/>
        </p:nvPicPr>
        <p:blipFill rotWithShape="1">
          <a:blip r:embed="rId4">
            <a:alphaModFix/>
          </a:blip>
          <a:srcRect/>
          <a:stretch/>
        </p:blipFill>
        <p:spPr>
          <a:xfrm>
            <a:off x="1761038" y="1783075"/>
            <a:ext cx="5621926" cy="3888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55" name="Google Shape;75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56" name="Google Shape;756;g25e11802ac4_0_2536"/>
          <p:cNvCxnSpPr>
            <a:stCxn id="757" idx="4"/>
            <a:endCxn id="75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8" name="Google Shape;75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9" name="Google Shape;75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57" name="Google Shape;75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0" name="Google Shape;760;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a:t>
            </a:r>
            <a:r>
              <a:rPr lang="en-US" sz="2900" i="1" dirty="0">
                <a:latin typeface="Calibri"/>
                <a:ea typeface="Calibri"/>
                <a:cs typeface="Calibri"/>
                <a:sym typeface="Calibri"/>
              </a:rPr>
              <a:t>H</a:t>
            </a:r>
            <a:r>
              <a:rPr lang="en-US" sz="2900" b="0" i="1" u="none" strike="noStrike" cap="none" dirty="0">
                <a:solidFill>
                  <a:srgbClr val="000000"/>
                </a:solidFill>
                <a:latin typeface="Calibri"/>
                <a:ea typeface="Calibri"/>
                <a:cs typeface="Calibri"/>
                <a:sym typeface="Calibri"/>
              </a:rPr>
              <a:t>ow</a:t>
            </a:r>
            <a:r>
              <a:rPr lang="en-US" sz="2900" i="1" dirty="0">
                <a:latin typeface="Calibri"/>
                <a:ea typeface="Calibri"/>
                <a:cs typeface="Calibri"/>
                <a:sym typeface="Calibri"/>
              </a:rPr>
              <a:t> do</a:t>
            </a:r>
            <a:r>
              <a:rPr lang="en-US" sz="2900" b="0" i="1" u="none" strike="noStrike" cap="none" dirty="0">
                <a:solidFill>
                  <a:srgbClr val="000000"/>
                </a:solidFill>
                <a:latin typeface="Calibri"/>
                <a:ea typeface="Calibri"/>
                <a:cs typeface="Calibri"/>
                <a:sym typeface="Calibri"/>
              </a:rPr>
              <a:t> </a:t>
            </a:r>
            <a:r>
              <a:rPr lang="en-US" sz="2900" i="1" dirty="0">
                <a:latin typeface="Calibri"/>
                <a:ea typeface="Calibri"/>
                <a:cs typeface="Calibri"/>
                <a:sym typeface="Calibri"/>
              </a:rPr>
              <a:t>abyssal plains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61" name="Google Shape;761;g25e11802ac4_0_2536"/>
          <p:cNvSpPr txBox="1"/>
          <p:nvPr/>
        </p:nvSpPr>
        <p:spPr>
          <a:xfrm>
            <a:off x="1073525" y="3928191"/>
            <a:ext cx="78741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Abyssal plains absorb nutrients in the deep ocean, supporting unique marine life, and contributing to the health of the entire ocean ecosystem, which in turn affects the balance of life on Earth.</a:t>
            </a:r>
            <a:endParaRPr sz="2200" b="0" i="0" u="none" strike="noStrike" cap="none" dirty="0">
              <a:solidFill>
                <a:srgbClr val="434343"/>
              </a:solidFill>
              <a:latin typeface="Arial"/>
              <a:ea typeface="Arial"/>
              <a:cs typeface="Arial"/>
              <a:sym typeface="Arial"/>
            </a:endParaRPr>
          </a:p>
        </p:txBody>
      </p:sp>
      <p:sp>
        <p:nvSpPr>
          <p:cNvPr id="762" name="Google Shape;762;g25e11802ac4_0_2536"/>
          <p:cNvSpPr txBox="1"/>
          <p:nvPr/>
        </p:nvSpPr>
        <p:spPr>
          <a:xfrm>
            <a:off x="1073532" y="2918320"/>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Abyssal plains </a:t>
            </a:r>
            <a:r>
              <a:rPr lang="en-US" sz="2200" b="0" i="0" u="none" strike="noStrike" cap="none" dirty="0">
                <a:solidFill>
                  <a:srgbClr val="43464D"/>
                </a:solidFill>
                <a:latin typeface="Helvetica Neue Light"/>
                <a:ea typeface="Helvetica Neue Light"/>
                <a:cs typeface="Helvetica Neue Light"/>
                <a:sym typeface="Helvetica Neue Light"/>
              </a:rPr>
              <a:t>explain how movement of animals on our planet impacts food and crops we have available to us.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3" name="Google Shape;76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64" name="Google Shape;764;g25e11802ac4_0_2536"/>
          <p:cNvSpPr txBox="1"/>
          <p:nvPr/>
        </p:nvSpPr>
        <p:spPr>
          <a:xfrm>
            <a:off x="1073532" y="175935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Abyssal plains help protect the </a:t>
            </a:r>
            <a:r>
              <a:rPr lang="en-US" sz="2200" dirty="0">
                <a:solidFill>
                  <a:srgbClr val="43464D"/>
                </a:solidFill>
                <a:latin typeface="Helvetica Neue Light"/>
                <a:ea typeface="Helvetica Neue Light"/>
                <a:cs typeface="Helvetica Neue Light"/>
                <a:sym typeface="Helvetica Neue 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coast</a:t>
            </a:r>
            <a:r>
              <a:rPr lang="en-US" sz="2200" dirty="0">
                <a:solidFill>
                  <a:srgbClr val="43464D"/>
                </a:solidFill>
                <a:latin typeface="Helvetica Neue Light"/>
                <a:ea typeface="Helvetica Neue Light"/>
                <a:cs typeface="Helvetica Neue Light"/>
                <a:sym typeface="Helvetica Neue Light"/>
              </a:rPr>
              <a:t> from big waves, making beaches safer for activities like swimming and playing.</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5" name="Google Shape;76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66" name="Google Shape;766;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67" name="Google Shape;76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8" name="Google Shape;76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9" name="Google Shape;769;g25e11802ac4_0_2536"/>
          <p:cNvSpPr txBox="1"/>
          <p:nvPr/>
        </p:nvSpPr>
        <p:spPr>
          <a:xfrm>
            <a:off x="1073525" y="551394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Abyssal plains </a:t>
            </a:r>
            <a:r>
              <a:rPr lang="en-US" sz="2200" b="0" i="0" u="none" strike="noStrike" cap="none" dirty="0">
                <a:solidFill>
                  <a:srgbClr val="434343"/>
                </a:solidFill>
                <a:latin typeface="Helvetica Neue Light"/>
                <a:ea typeface="Helvetica Neue Light"/>
                <a:cs typeface="Helvetica Neue Light"/>
                <a:sym typeface="Helvetica Neue Light"/>
              </a:rPr>
              <a:t>create different trenches and ranges in the ocean which influences weather patterns on Earth.</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55" name="Google Shape;75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56" name="Google Shape;756;g25e11802ac4_0_2536"/>
          <p:cNvCxnSpPr>
            <a:stCxn id="757" idx="4"/>
            <a:endCxn id="75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8" name="Google Shape;75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9" name="Google Shape;75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57" name="Google Shape;75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0" name="Google Shape;760;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a:t>
            </a:r>
            <a:r>
              <a:rPr lang="en-US" sz="2900" i="1" dirty="0">
                <a:latin typeface="Calibri"/>
                <a:ea typeface="Calibri"/>
                <a:cs typeface="Calibri"/>
                <a:sym typeface="Calibri"/>
              </a:rPr>
              <a:t>H</a:t>
            </a:r>
            <a:r>
              <a:rPr lang="en-US" sz="2900" b="0" i="1" u="none" strike="noStrike" cap="none" dirty="0">
                <a:solidFill>
                  <a:srgbClr val="000000"/>
                </a:solidFill>
                <a:latin typeface="Calibri"/>
                <a:ea typeface="Calibri"/>
                <a:cs typeface="Calibri"/>
                <a:sym typeface="Calibri"/>
              </a:rPr>
              <a:t>ow</a:t>
            </a:r>
            <a:r>
              <a:rPr lang="en-US" sz="2900" i="1" dirty="0">
                <a:latin typeface="Calibri"/>
                <a:ea typeface="Calibri"/>
                <a:cs typeface="Calibri"/>
                <a:sym typeface="Calibri"/>
              </a:rPr>
              <a:t> do</a:t>
            </a:r>
            <a:r>
              <a:rPr lang="en-US" sz="2900" b="0" i="1" u="none" strike="noStrike" cap="none" dirty="0">
                <a:solidFill>
                  <a:srgbClr val="000000"/>
                </a:solidFill>
                <a:latin typeface="Calibri"/>
                <a:ea typeface="Calibri"/>
                <a:cs typeface="Calibri"/>
                <a:sym typeface="Calibri"/>
              </a:rPr>
              <a:t> </a:t>
            </a:r>
            <a:r>
              <a:rPr lang="en-US" sz="2900" i="1" dirty="0">
                <a:latin typeface="Calibri"/>
                <a:ea typeface="Calibri"/>
                <a:cs typeface="Calibri"/>
                <a:sym typeface="Calibri"/>
              </a:rPr>
              <a:t>abyssal plains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61" name="Google Shape;761;g25e11802ac4_0_2536"/>
          <p:cNvSpPr txBox="1"/>
          <p:nvPr/>
        </p:nvSpPr>
        <p:spPr>
          <a:xfrm>
            <a:off x="1073525" y="3928191"/>
            <a:ext cx="78741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Abyssal plains absorb nutrients in the deep ocean, supporting unique marine life, and contributing to the health of the entire ocean ecosystem, which in turn affects the balance of life on Earth.</a:t>
            </a:r>
            <a:endParaRPr sz="2200" b="0" i="0" u="none" strike="noStrike" cap="none" dirty="0">
              <a:solidFill>
                <a:srgbClr val="434343"/>
              </a:solidFill>
              <a:latin typeface="Arial"/>
              <a:ea typeface="Arial"/>
              <a:cs typeface="Arial"/>
              <a:sym typeface="Arial"/>
            </a:endParaRPr>
          </a:p>
        </p:txBody>
      </p:sp>
      <p:sp>
        <p:nvSpPr>
          <p:cNvPr id="762" name="Google Shape;762;g25e11802ac4_0_2536"/>
          <p:cNvSpPr txBox="1"/>
          <p:nvPr/>
        </p:nvSpPr>
        <p:spPr>
          <a:xfrm>
            <a:off x="1073532" y="2918320"/>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Abyssal plains </a:t>
            </a:r>
            <a:r>
              <a:rPr lang="en-US" sz="2200" b="0" i="0" u="none" strike="noStrike" cap="none" dirty="0">
                <a:solidFill>
                  <a:srgbClr val="43464D"/>
                </a:solidFill>
                <a:latin typeface="Helvetica Neue Light"/>
                <a:ea typeface="Helvetica Neue Light"/>
                <a:cs typeface="Helvetica Neue Light"/>
                <a:sym typeface="Helvetica Neue Light"/>
              </a:rPr>
              <a:t>explain how movement of animals on our planet impacts food and crops we have available to us.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3" name="Google Shape;76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64" name="Google Shape;764;g25e11802ac4_0_2536"/>
          <p:cNvSpPr txBox="1"/>
          <p:nvPr/>
        </p:nvSpPr>
        <p:spPr>
          <a:xfrm>
            <a:off x="1073532" y="175935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Abyssal plains help protect the </a:t>
            </a:r>
            <a:r>
              <a:rPr lang="en-US" sz="2200" dirty="0">
                <a:solidFill>
                  <a:srgbClr val="43464D"/>
                </a:solidFill>
                <a:latin typeface="Helvetica Neue Light"/>
                <a:ea typeface="Helvetica Neue Light"/>
                <a:cs typeface="Helvetica Neue Light"/>
                <a:sym typeface="Helvetica Neue 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coast</a:t>
            </a:r>
            <a:r>
              <a:rPr lang="en-US" sz="2200" dirty="0">
                <a:solidFill>
                  <a:srgbClr val="43464D"/>
                </a:solidFill>
                <a:latin typeface="Helvetica Neue Light"/>
                <a:ea typeface="Helvetica Neue Light"/>
                <a:cs typeface="Helvetica Neue Light"/>
                <a:sym typeface="Helvetica Neue Light"/>
              </a:rPr>
              <a:t> from big waves, making beaches safer for activities like swimming and playing.</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5" name="Google Shape;76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66" name="Google Shape;766;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67" name="Google Shape;76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8" name="Google Shape;76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9" name="Google Shape;769;g25e11802ac4_0_2536"/>
          <p:cNvSpPr txBox="1"/>
          <p:nvPr/>
        </p:nvSpPr>
        <p:spPr>
          <a:xfrm>
            <a:off x="1073525" y="551394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Abyssal plains </a:t>
            </a:r>
            <a:r>
              <a:rPr lang="en-US" sz="2200" b="0" i="0" u="none" strike="noStrike" cap="none" dirty="0">
                <a:solidFill>
                  <a:srgbClr val="434343"/>
                </a:solidFill>
                <a:latin typeface="Helvetica Neue Light"/>
                <a:ea typeface="Helvetica Neue Light"/>
                <a:cs typeface="Helvetica Neue Light"/>
                <a:sym typeface="Helvetica Neue Light"/>
              </a:rPr>
              <a:t>create different trenches and ranges in the ocean which influences weather patterns on Earth.</a:t>
            </a:r>
            <a:endParaRPr sz="2200" b="0" i="0" u="none" strike="noStrike" cap="none" dirty="0">
              <a:solidFill>
                <a:srgbClr val="434343"/>
              </a:solidFill>
              <a:latin typeface="Arial"/>
              <a:ea typeface="Arial"/>
              <a:cs typeface="Arial"/>
              <a:sym typeface="Arial"/>
            </a:endParaRPr>
          </a:p>
        </p:txBody>
      </p:sp>
      <p:sp>
        <p:nvSpPr>
          <p:cNvPr id="2" name="Google Shape;791;g2b723aaf417_0_38">
            <a:extLst>
              <a:ext uri="{FF2B5EF4-FFF2-40B4-BE49-F238E27FC236}">
                <a16:creationId xmlns:a16="http://schemas.microsoft.com/office/drawing/2014/main" id="{E589E9C8-9F21-450B-4384-2A27330F8EF7}"/>
              </a:ext>
            </a:extLst>
          </p:cNvPr>
          <p:cNvSpPr/>
          <p:nvPr/>
        </p:nvSpPr>
        <p:spPr>
          <a:xfrm>
            <a:off x="117772" y="3939534"/>
            <a:ext cx="8790600" cy="1435159"/>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94451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2" name="Picture 1" descr="A diagram of a continental slope&#10;&#10;Description automatically generated">
            <a:extLst>
              <a:ext uri="{FF2B5EF4-FFF2-40B4-BE49-F238E27FC236}">
                <a16:creationId xmlns:a16="http://schemas.microsoft.com/office/drawing/2014/main" id="{DC8A822C-93B2-2251-A6D7-DE7A070770D1}"/>
              </a:ext>
            </a:extLst>
          </p:cNvPr>
          <p:cNvPicPr>
            <a:picLocks noChangeAspect="1"/>
          </p:cNvPicPr>
          <p:nvPr/>
        </p:nvPicPr>
        <p:blipFill>
          <a:blip r:embed="rId3"/>
          <a:stretch>
            <a:fillRect/>
          </a:stretch>
        </p:blipFill>
        <p:spPr>
          <a:xfrm>
            <a:off x="5177117" y="1107463"/>
            <a:ext cx="3492890" cy="2442964"/>
          </a:xfrm>
          <a:prstGeom prst="rect">
            <a:avLst/>
          </a:prstGeom>
        </p:spPr>
      </p:pic>
      <p:sp>
        <p:nvSpPr>
          <p:cNvPr id="3" name="Rectangle 2">
            <a:extLst>
              <a:ext uri="{FF2B5EF4-FFF2-40B4-BE49-F238E27FC236}">
                <a16:creationId xmlns:a16="http://schemas.microsoft.com/office/drawing/2014/main" id="{113CE4B8-626B-E208-94A6-F27A7543D1C0}"/>
              </a:ext>
            </a:extLst>
          </p:cNvPr>
          <p:cNvSpPr/>
          <p:nvPr/>
        </p:nvSpPr>
        <p:spPr>
          <a:xfrm>
            <a:off x="6926932" y="2165274"/>
            <a:ext cx="1329935" cy="322696"/>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2DFE7D0-D9E7-4F95-F6CF-0A3A6C71F7AC}"/>
              </a:ext>
            </a:extLst>
          </p:cNvPr>
          <p:cNvSpPr/>
          <p:nvPr/>
        </p:nvSpPr>
        <p:spPr>
          <a:xfrm>
            <a:off x="5143779" y="1489645"/>
            <a:ext cx="2654691" cy="322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abyssal plains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 name="Google Shape;629;g25e11802ac4_0_2130">
            <a:extLst>
              <a:ext uri="{FF2B5EF4-FFF2-40B4-BE49-F238E27FC236}">
                <a16:creationId xmlns:a16="http://schemas.microsoft.com/office/drawing/2014/main" id="{730B2AB8-A989-790C-292E-E062146AB617}"/>
              </a:ext>
            </a:extLst>
          </p:cNvPr>
          <p:cNvSpPr txBox="1"/>
          <p:nvPr/>
        </p:nvSpPr>
        <p:spPr>
          <a:xfrm>
            <a:off x="730632" y="1423986"/>
            <a:ext cx="3163798"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 large flat surface on the ocean floor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693;g25e11802ac4_0_2367">
            <a:extLst>
              <a:ext uri="{FF2B5EF4-FFF2-40B4-BE49-F238E27FC236}">
                <a16:creationId xmlns:a16="http://schemas.microsoft.com/office/drawing/2014/main" id="{2167EC12-3B93-F969-9F05-C07446EF4F6F}"/>
              </a:ext>
            </a:extLst>
          </p:cNvPr>
          <p:cNvSpPr txBox="1"/>
          <p:nvPr/>
        </p:nvSpPr>
        <p:spPr>
          <a:xfrm>
            <a:off x="503420" y="4812315"/>
            <a:ext cx="406855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Southwest Pacific Abyssal Plain</a:t>
            </a:r>
            <a:endParaRPr sz="1400" b="0" i="0" u="none" strike="noStrike" cap="none" dirty="0">
              <a:solidFill>
                <a:srgbClr val="434343"/>
              </a:solidFill>
              <a:latin typeface="Arial"/>
              <a:ea typeface="Arial"/>
              <a:cs typeface="Arial"/>
              <a:sym typeface="Arial"/>
            </a:endParaRPr>
          </a:p>
        </p:txBody>
      </p:sp>
      <p:sp>
        <p:nvSpPr>
          <p:cNvPr id="7" name="Google Shape;761;g25e11802ac4_0_2536">
            <a:extLst>
              <a:ext uri="{FF2B5EF4-FFF2-40B4-BE49-F238E27FC236}">
                <a16:creationId xmlns:a16="http://schemas.microsoft.com/office/drawing/2014/main" id="{CE70523E-086A-D888-CF0A-3EE74104826F}"/>
              </a:ext>
            </a:extLst>
          </p:cNvPr>
          <p:cNvSpPr txBox="1"/>
          <p:nvPr/>
        </p:nvSpPr>
        <p:spPr>
          <a:xfrm>
            <a:off x="5633834" y="3925522"/>
            <a:ext cx="3081000" cy="230828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1800" dirty="0">
                <a:solidFill>
                  <a:srgbClr val="434343"/>
                </a:solidFill>
                <a:latin typeface="Helvetica Neue Light"/>
                <a:ea typeface="Helvetica Neue Light"/>
                <a:cs typeface="Helvetica Neue Light"/>
                <a:sym typeface="Helvetica Neue Light"/>
              </a:rPr>
              <a:t>Abyssal plains absorb nutrients in the deep ocean, supporting unique marine life, and contributing to the health of the entire ocean ecosystem, which in turn affects the balance of life on Earth.</a:t>
            </a:r>
            <a:endParaRPr sz="1800" b="0" i="0" u="none" strike="noStrike" cap="none" dirty="0">
              <a:solidFill>
                <a:srgbClr val="434343"/>
              </a:solidFill>
              <a:latin typeface="Arial"/>
              <a:ea typeface="Arial"/>
              <a:cs typeface="Arial"/>
              <a:sym typeface="Arial"/>
            </a:endParaRPr>
          </a:p>
        </p:txBody>
      </p:sp>
      <p:sp>
        <p:nvSpPr>
          <p:cNvPr id="8" name="Google Shape;539;g25e11802ac4_0_1886">
            <a:extLst>
              <a:ext uri="{FF2B5EF4-FFF2-40B4-BE49-F238E27FC236}">
                <a16:creationId xmlns:a16="http://schemas.microsoft.com/office/drawing/2014/main" id="{B74C33C7-D3FE-3265-5A10-6902AD4A15BD}"/>
              </a:ext>
            </a:extLst>
          </p:cNvPr>
          <p:cNvSpPr txBox="1"/>
          <p:nvPr/>
        </p:nvSpPr>
        <p:spPr>
          <a:xfrm>
            <a:off x="2990072" y="3280988"/>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Abyssal Plain</a:t>
            </a:r>
            <a:endParaRPr sz="7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52142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24" name="Google Shape;824;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501093" y="715380"/>
            <a:ext cx="8141813" cy="71269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Abyssal Plain</a:t>
            </a:r>
            <a:r>
              <a:rPr lang="en-US" b="1" dirty="0">
                <a:solidFill>
                  <a:schemeClr val="dk1"/>
                </a:solidFill>
              </a:rPr>
              <a:t>: </a:t>
            </a:r>
            <a:r>
              <a:rPr lang="en-US" dirty="0">
                <a:solidFill>
                  <a:schemeClr val="dk1"/>
                </a:solidFill>
                <a:highlight>
                  <a:srgbClr val="FFFFFF"/>
                </a:highlight>
              </a:rPr>
              <a:t>A large flat surface on the ocean floor</a:t>
            </a:r>
            <a:endParaRPr lang="en-US" dirty="0">
              <a:solidFill>
                <a:schemeClr val="dk1"/>
              </a:solidFill>
            </a:endParaRPr>
          </a:p>
        </p:txBody>
      </p:sp>
      <p:pic>
        <p:nvPicPr>
          <p:cNvPr id="3" name="Picture 2" descr="A map of the arctic&#10;&#10;Description automatically generated">
            <a:extLst>
              <a:ext uri="{FF2B5EF4-FFF2-40B4-BE49-F238E27FC236}">
                <a16:creationId xmlns:a16="http://schemas.microsoft.com/office/drawing/2014/main" id="{762C68D5-5510-F46E-F744-C452B8BADE92}"/>
              </a:ext>
            </a:extLst>
          </p:cNvPr>
          <p:cNvPicPr>
            <a:picLocks noChangeAspect="1"/>
          </p:cNvPicPr>
          <p:nvPr/>
        </p:nvPicPr>
        <p:blipFill>
          <a:blip r:embed="rId3"/>
          <a:stretch>
            <a:fillRect/>
          </a:stretch>
        </p:blipFill>
        <p:spPr>
          <a:xfrm>
            <a:off x="1543957" y="1844427"/>
            <a:ext cx="6056086" cy="4926453"/>
          </a:xfrm>
          <a:prstGeom prst="rect">
            <a:avLst/>
          </a:prstGeom>
        </p:spPr>
      </p:pic>
      <p:sp>
        <p:nvSpPr>
          <p:cNvPr id="2" name="Google Shape;514;g2a613fe29c9_2_9" descr="Rewind">
            <a:extLst>
              <a:ext uri="{FF2B5EF4-FFF2-40B4-BE49-F238E27FC236}">
                <a16:creationId xmlns:a16="http://schemas.microsoft.com/office/drawing/2014/main" id="{A9913E44-CF98-EDA0-672C-3605F7001AEB}"/>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38165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7e68c1a8e3_0_0"/>
          <p:cNvSpPr txBox="1"/>
          <p:nvPr/>
        </p:nvSpPr>
        <p:spPr>
          <a:xfrm>
            <a:off x="722700" y="113584"/>
            <a:ext cx="8209500" cy="1384954"/>
          </a:xfrm>
          <a:prstGeom prst="rect">
            <a:avLst/>
          </a:prstGeom>
          <a:noFill/>
          <a:ln>
            <a:noFill/>
          </a:ln>
        </p:spPr>
        <p:txBody>
          <a:bodyPr spcFirstLastPara="1" wrap="square" lIns="91425" tIns="45700" rIns="91425" bIns="45700" anchor="t" anchorCtr="0">
            <a:spAutoFit/>
          </a:bodyPr>
          <a:lstStyle/>
          <a:p>
            <a:pPr algn="ctr">
              <a:buSzPts val="3000"/>
            </a:pPr>
            <a:r>
              <a:rPr lang="en-US" sz="3000" b="1" i="0" u="none" strike="noStrike" cap="none" dirty="0">
                <a:solidFill>
                  <a:schemeClr val="dk1"/>
                </a:solidFill>
                <a:latin typeface="Calibri"/>
                <a:ea typeface="Calibri"/>
                <a:cs typeface="Calibri"/>
                <a:sym typeface="Calibri"/>
              </a:rPr>
              <a:t>Big Question: </a:t>
            </a:r>
            <a:r>
              <a:rPr lang="en-US" sz="2700" dirty="0">
                <a:solidFill>
                  <a:srgbClr val="374151"/>
                </a:solidFill>
                <a:highlight>
                  <a:srgbClr val="FFFFFF"/>
                </a:highlight>
                <a:latin typeface="Roboto"/>
                <a:ea typeface="Roboto"/>
                <a:cs typeface="Roboto"/>
                <a:sym typeface="Roboto"/>
              </a:rPr>
              <a:t>How does the abyssal plain influence the balance of marine life and the overall health of the ocean environment?</a:t>
            </a:r>
            <a:endParaRPr lang="en-US" sz="2900" b="0" i="0" u="none" strike="noStrike" cap="none" dirty="0">
              <a:solidFill>
                <a:srgbClr val="000000"/>
              </a:solidFill>
              <a:latin typeface="Arial"/>
              <a:ea typeface="Arial"/>
              <a:cs typeface="Arial"/>
              <a:sym typeface="Arial"/>
            </a:endParaRPr>
          </a:p>
        </p:txBody>
      </p:sp>
      <p:pic>
        <p:nvPicPr>
          <p:cNvPr id="4" name="Picture 3" descr="A jellyfish in the water&#10;&#10;Description automatically generated">
            <a:extLst>
              <a:ext uri="{FF2B5EF4-FFF2-40B4-BE49-F238E27FC236}">
                <a16:creationId xmlns:a16="http://schemas.microsoft.com/office/drawing/2014/main" id="{03F1D1B3-990D-546F-634F-6D89FFD1A60E}"/>
              </a:ext>
            </a:extLst>
          </p:cNvPr>
          <p:cNvPicPr>
            <a:picLocks noChangeAspect="1"/>
          </p:cNvPicPr>
          <p:nvPr/>
        </p:nvPicPr>
        <p:blipFill>
          <a:blip r:embed="rId4"/>
          <a:stretch>
            <a:fillRect/>
          </a:stretch>
        </p:blipFill>
        <p:spPr>
          <a:xfrm>
            <a:off x="1031275" y="1791575"/>
            <a:ext cx="7081450" cy="4952841"/>
          </a:xfrm>
          <a:prstGeom prst="rect">
            <a:avLst/>
          </a:prstGeom>
        </p:spPr>
      </p:pic>
    </p:spTree>
    <p:extLst>
      <p:ext uri="{BB962C8B-B14F-4D97-AF65-F5344CB8AC3E}">
        <p14:creationId xmlns:p14="http://schemas.microsoft.com/office/powerpoint/2010/main" val="2525445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63" name="Google Shape;863;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64" name="Google Shape;864;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65" name="Google Shape;865;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66" name="Google Shape;866;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a5a1442303_0_197"/>
          <p:cNvSpPr txBox="1"/>
          <p:nvPr/>
        </p:nvSpPr>
        <p:spPr>
          <a:xfrm>
            <a:off x="754051" y="580475"/>
            <a:ext cx="7635900"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i="0" u="sng" strike="noStrike" cap="none">
                <a:solidFill>
                  <a:srgbClr val="0C0C0C"/>
                </a:solidFill>
                <a:latin typeface="Calibri"/>
                <a:ea typeface="Calibri"/>
                <a:cs typeface="Calibri"/>
                <a:sym typeface="Calibri"/>
              </a:rPr>
              <a:t>Tectonic Plates</a:t>
            </a:r>
            <a:r>
              <a:rPr lang="en-US" sz="3600" b="1" i="0" u="none" strike="noStrike" cap="none">
                <a:solidFill>
                  <a:srgbClr val="0C0C0C"/>
                </a:solidFill>
                <a:latin typeface="Calibri"/>
                <a:ea typeface="Calibri"/>
                <a:cs typeface="Calibri"/>
                <a:sym typeface="Calibri"/>
              </a:rPr>
              <a:t>: </a:t>
            </a:r>
            <a:r>
              <a:rPr lang="en-US" sz="3600" b="0" i="0" u="none" strike="noStrike" cap="none">
                <a:solidFill>
                  <a:srgbClr val="0C0C0C"/>
                </a:solidFill>
                <a:latin typeface="Calibri"/>
                <a:ea typeface="Calibri"/>
                <a:cs typeface="Calibri"/>
                <a:sym typeface="Calibri"/>
              </a:rPr>
              <a:t>Huge pieces of the Earth's surface that fit together like a puzzle and move very slowly over time</a:t>
            </a:r>
            <a:endParaRPr sz="3600" b="1" i="0" u="none" strike="noStrike" cap="none">
              <a:solidFill>
                <a:srgbClr val="FF0000"/>
              </a:solidFill>
              <a:latin typeface="Calibri"/>
              <a:ea typeface="Calibri"/>
              <a:cs typeface="Calibri"/>
              <a:sym typeface="Calibri"/>
            </a:endParaRPr>
          </a:p>
        </p:txBody>
      </p:sp>
      <p:sp>
        <p:nvSpPr>
          <p:cNvPr id="241" name="Google Shape;241;g2a5a1442303_0_19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2" name="Google Shape;242;g2a5a1442303_0_197"/>
          <p:cNvPicPr preferRelativeResize="0"/>
          <p:nvPr/>
        </p:nvPicPr>
        <p:blipFill rotWithShape="1">
          <a:blip r:embed="rId4">
            <a:alphaModFix/>
          </a:blip>
          <a:srcRect/>
          <a:stretch/>
        </p:blipFill>
        <p:spPr>
          <a:xfrm>
            <a:off x="1857863" y="2498550"/>
            <a:ext cx="5428274" cy="3720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a5a1442303_0_32"/>
          <p:cNvSpPr txBox="1"/>
          <p:nvPr/>
        </p:nvSpPr>
        <p:spPr>
          <a:xfrm>
            <a:off x="945924" y="306700"/>
            <a:ext cx="7530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4300" b="1" i="0" u="sng" strike="noStrike" cap="none">
                <a:solidFill>
                  <a:srgbClr val="0C0C0C"/>
                </a:solidFill>
                <a:latin typeface="Calibri"/>
                <a:ea typeface="Calibri"/>
                <a:cs typeface="Calibri"/>
                <a:sym typeface="Calibri"/>
              </a:rPr>
              <a:t>Fault</a:t>
            </a:r>
            <a:r>
              <a:rPr lang="en-US" sz="4300" b="1" i="0" u="none" strike="noStrike" cap="none">
                <a:solidFill>
                  <a:srgbClr val="0C0C0C"/>
                </a:solidFill>
                <a:latin typeface="Calibri"/>
                <a:ea typeface="Calibri"/>
                <a:cs typeface="Calibri"/>
                <a:sym typeface="Calibri"/>
              </a:rPr>
              <a:t>: </a:t>
            </a:r>
            <a:r>
              <a:rPr lang="en-US" sz="4300" b="0" i="0" u="none" strike="noStrike" cap="none">
                <a:solidFill>
                  <a:srgbClr val="0C0C0C"/>
                </a:solidFill>
                <a:latin typeface="Calibri"/>
                <a:ea typeface="Calibri"/>
                <a:cs typeface="Calibri"/>
                <a:sym typeface="Calibri"/>
              </a:rPr>
              <a:t>Long crack in the surface of the Earth</a:t>
            </a:r>
            <a:endParaRPr sz="4300" b="1" i="0" u="none" strike="noStrike" cap="none">
              <a:solidFill>
                <a:schemeClr val="dk1"/>
              </a:solidFill>
              <a:latin typeface="Calibri"/>
              <a:ea typeface="Calibri"/>
              <a:cs typeface="Calibri"/>
              <a:sym typeface="Calibri"/>
            </a:endParaRPr>
          </a:p>
        </p:txBody>
      </p:sp>
      <p:sp>
        <p:nvSpPr>
          <p:cNvPr id="249" name="Google Shape;249;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 name="Google Shape;250;g2a5a1442303_0_32"/>
          <p:cNvPicPr preferRelativeResize="0"/>
          <p:nvPr/>
        </p:nvPicPr>
        <p:blipFill rotWithShape="1">
          <a:blip r:embed="rId4">
            <a:alphaModFix/>
          </a:blip>
          <a:srcRect/>
          <a:stretch/>
        </p:blipFill>
        <p:spPr>
          <a:xfrm>
            <a:off x="1127963" y="1942450"/>
            <a:ext cx="6888074" cy="4611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Ocean</a:t>
            </a:r>
            <a:r>
              <a:rPr lang="en-US" b="1">
                <a:solidFill>
                  <a:schemeClr val="dk1"/>
                </a:solidFill>
              </a:rPr>
              <a:t>: </a:t>
            </a:r>
            <a:r>
              <a:rPr lang="en-US">
                <a:solidFill>
                  <a:schemeClr val="dk1"/>
                </a:solidFill>
              </a:rPr>
              <a:t>A giant body of saltwater.</a:t>
            </a:r>
            <a:endParaRPr>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2" name="Google Shape;249;g2a5a1442303_0_32" descr="Rewind">
            <a:extLst>
              <a:ext uri="{FF2B5EF4-FFF2-40B4-BE49-F238E27FC236}">
                <a16:creationId xmlns:a16="http://schemas.microsoft.com/office/drawing/2014/main" id="{44DAE6BE-76E1-948C-3FFA-CB25D7319A59}"/>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7599</TotalTime>
  <Words>3768</Words>
  <Application>Microsoft Macintosh PowerPoint</Application>
  <PresentationFormat>On-screen Show (4:3)</PresentationFormat>
  <Paragraphs>393</Paragraphs>
  <Slides>67</Slides>
  <Notes>67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67</vt:i4>
      </vt:variant>
    </vt:vector>
  </HeadingPairs>
  <TitlesOfParts>
    <vt:vector size="76" baseType="lpstr">
      <vt:lpstr>Calibri</vt:lpstr>
      <vt:lpstr>Roboto</vt:lpstr>
      <vt:lpstr>Helvetica Neue Light</vt:lpstr>
      <vt:lpstr>Poppins</vt:lpstr>
      <vt:lpstr>Calibri Light</vt:lpstr>
      <vt:lpstr>Arial</vt:lpstr>
      <vt:lpstr>Söhne</vt:lpstr>
      <vt:lpstr>Office Theme</vt:lpstr>
      <vt:lpstr>Office Theme</vt:lpstr>
      <vt:lpstr>PowerPoint Presentation</vt:lpstr>
      <vt:lpstr>PowerPoint Presentation</vt:lpstr>
      <vt:lpstr>PowerPoint Presentation</vt:lpstr>
      <vt:lpstr>PowerPoint Presentation</vt:lpstr>
      <vt:lpstr>PowerPoint Presentation</vt:lpstr>
      <vt:lpstr>Crust: The outermost shell of the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Hatteras Abyssal Plain is an example of an abyssal plain. It is located on the ocean floor between Bermuda and the southern United States.  </vt:lpstr>
      <vt:lpstr>Another example of an abyssal plain is the Southwest Pacific Abyssal Plain.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14</cp:revision>
  <dcterms:created xsi:type="dcterms:W3CDTF">2017-05-16T13:21:17Z</dcterms:created>
  <dcterms:modified xsi:type="dcterms:W3CDTF">2024-02-20T02:53:03Z</dcterms:modified>
</cp:coreProperties>
</file>