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447"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8" r:id="rId19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8" roundtripDataSignature="AMtx7mgU8mZnvfoCNpVt7/jElkUfSa6X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200"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201"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customschemas.google.com/relationships/presentationmetadata" Target="metadata"/><Relationship Id="rId202"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3" Type="http://schemas.openxmlformats.org/officeDocument/2006/relationships/hyperlink" Target="https://www.youtube.com/watch?v=5sg9sCOXFIk" TargetMode="External"/><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349beb2ee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d349beb2e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162" name="Google Shape;162;gd349beb2e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Which state of matter has particles that move around very quickly?</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SzPts val="1400"/>
              <a:buNone/>
            </a:pPr>
            <a:endParaRPr/>
          </a:p>
        </p:txBody>
      </p:sp>
      <p:sp>
        <p:nvSpPr>
          <p:cNvPr id="252" name="Google Shape;25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c5463d2dd_5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8" name="Google Shape;1018;gdc5463d2dd_5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prefix strata which means layer-stratosphere has several layers (ozone layer).</a:t>
            </a:r>
            <a:endParaRPr/>
          </a:p>
        </p:txBody>
      </p:sp>
      <p:sp>
        <p:nvSpPr>
          <p:cNvPr id="1019" name="Google Shape;1019;gdc5463d2dd_5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9" name="Google Shape;1029;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Sphere is a suffix meaning around, like around the earth…now let’s put it all together </a:t>
            </a:r>
            <a:endParaRPr/>
          </a:p>
        </p:txBody>
      </p:sp>
      <p:sp>
        <p:nvSpPr>
          <p:cNvPr id="1030" name="Google Shape;1030;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0" name="Google Shape;1040;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when we put it all together, stratosphere means the layers around earth.</a:t>
            </a:r>
            <a:endParaRPr/>
          </a:p>
        </p:txBody>
      </p:sp>
      <p:sp>
        <p:nvSpPr>
          <p:cNvPr id="1041" name="Google Shape;1041;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dc5463d2dd_5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2" name="Google Shape;1052;gdc5463d2dd_5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1053" name="Google Shape;1053;gdc5463d2dd_5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dc5463d2dd_5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can we use the word parts of stratosphere to help us remember the definition of the term?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prefix strata which means layer-stratosphere has several layers (ozone layer).</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a:t>Sphere is a suffix meaning around, like around the earth…now let’s put it all together </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US"/>
              <a:t>So when we put it all together, stratosphere means the layers around earth.]</a:t>
            </a:r>
            <a:endParaRPr/>
          </a:p>
        </p:txBody>
      </p:sp>
      <p:sp>
        <p:nvSpPr>
          <p:cNvPr id="1058" name="Google Shape;1058;gdc5463d2dd_5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dc5463d2dd_5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stratosphere?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stratosphere is the layer above the troposphere, mostly made up of ozone gas. This is also called the ozone layer.]</a:t>
            </a:r>
            <a:endParaRPr/>
          </a:p>
          <a:p>
            <a:pPr marL="0" lvl="0" indent="0" algn="l" rtl="0">
              <a:spcBef>
                <a:spcPts val="0"/>
              </a:spcBef>
              <a:spcAft>
                <a:spcPts val="0"/>
              </a:spcAft>
              <a:buSzPts val="1400"/>
              <a:buNone/>
            </a:pPr>
            <a:endParaRPr/>
          </a:p>
        </p:txBody>
      </p:sp>
      <p:sp>
        <p:nvSpPr>
          <p:cNvPr id="1069" name="Google Shape;1069;gdc5463d2dd_5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6" name="Google Shape;1076;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define what mesosphere means.</a:t>
            </a:r>
            <a:endParaRPr/>
          </a:p>
        </p:txBody>
      </p:sp>
      <p:sp>
        <p:nvSpPr>
          <p:cNvPr id="1077" name="Google Shape;1077;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4" name="Google Shape;1084;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5" name="Google Shape;1085;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7" name="Google Shape;1097;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mesosphere is the third layer of the atmosphere, above the stratosphere.</a:t>
            </a:r>
            <a:endParaRPr/>
          </a:p>
        </p:txBody>
      </p:sp>
      <p:sp>
        <p:nvSpPr>
          <p:cNvPr id="1098" name="Google Shape;1098;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dc5463d2dd_5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gdc5463d2dd_5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1106" name="Google Shape;1106;gdc5463d2dd_5_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dc5463d2dd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dc5463d2dd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Which state of matter has particles that move around very quickly?</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SzPts val="1400"/>
              <a:buNone/>
            </a:pPr>
            <a:r>
              <a:rPr lang="en-US"/>
              <a:t>[Gas]</a:t>
            </a:r>
            <a:endParaRPr/>
          </a:p>
        </p:txBody>
      </p:sp>
      <p:sp>
        <p:nvSpPr>
          <p:cNvPr id="261" name="Google Shape;261;gdc5463d2dd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dc5463d2dd_5_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mesosphere?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mesosphere is the third layer of the atmosphere, above the stratosphere.]</a:t>
            </a:r>
            <a:endParaRPr/>
          </a:p>
          <a:p>
            <a:pPr marL="0" lvl="0" indent="0" algn="l" rtl="0">
              <a:spcBef>
                <a:spcPts val="0"/>
              </a:spcBef>
              <a:spcAft>
                <a:spcPts val="0"/>
              </a:spcAft>
              <a:buSzPts val="1400"/>
              <a:buNone/>
            </a:pPr>
            <a:endParaRPr/>
          </a:p>
        </p:txBody>
      </p:sp>
      <p:sp>
        <p:nvSpPr>
          <p:cNvPr id="1111" name="Google Shape;1111;gdc5463d2dd_5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8" name="Google Shape;1118;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1119" name="Google Shape;1119;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111</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5" name="Google Shape;1125;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mesosphere is the coldest layer in the atmosphere. In the mesosphere, temperatures decrease rapidly as altitude increases.</a:t>
            </a:r>
            <a:endParaRPr/>
          </a:p>
        </p:txBody>
      </p:sp>
      <p:sp>
        <p:nvSpPr>
          <p:cNvPr id="1126" name="Google Shape;1126;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112</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4" name="Google Shape;1134;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mesosphere protects the earth from meteors. In this layer, meteors burn up. When we see them, these meteors are sometimes called shooting stars. </a:t>
            </a:r>
            <a:endParaRPr/>
          </a:p>
        </p:txBody>
      </p:sp>
      <p:sp>
        <p:nvSpPr>
          <p:cNvPr id="1135" name="Google Shape;1135;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dc5463d2dd_5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2" name="Google Shape;1142;gdc5463d2dd_5_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1143" name="Google Shape;1143;gdc5463d2dd_5_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114</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dc5463d2dd_5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mesosphere, what happens to the temperature as the altitude increases?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the altitude increases, temperature rapidly decreases. It is the coldest layer of the atmosphere.]</a:t>
            </a:r>
            <a:endParaRPr/>
          </a:p>
        </p:txBody>
      </p:sp>
      <p:sp>
        <p:nvSpPr>
          <p:cNvPr id="1148" name="Google Shape;1148;gdc5463d2dd_5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dc5463d2dd_5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does the mesosphere protect us from?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mesosphere protects the earth from meteors. In this layer, meteors burn up. When we see them, these meteors are sometimes called shooting stars.]</a:t>
            </a:r>
            <a:endParaRPr/>
          </a:p>
        </p:txBody>
      </p:sp>
      <p:sp>
        <p:nvSpPr>
          <p:cNvPr id="1155" name="Google Shape;1155;gdc5463d2dd_5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2" name="Google Shape;1162;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can also break down the term mesosphere into different word parts to help us remember the meaning.  Let’s take a look!</a:t>
            </a:r>
            <a:endParaRPr/>
          </a:p>
        </p:txBody>
      </p:sp>
      <p:sp>
        <p:nvSpPr>
          <p:cNvPr id="1163" name="Google Shape;1163;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117</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9" name="Google Shape;1169;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can break up the term mesosphere into two parts: prefix and suffix.</a:t>
            </a:r>
            <a:endParaRPr/>
          </a:p>
        </p:txBody>
      </p:sp>
      <p:sp>
        <p:nvSpPr>
          <p:cNvPr id="1170" name="Google Shape;1170;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118</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dc5463d2dd_5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1" name="Google Shape;1181;gdc5463d2dd_5_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prefix meso means middle.</a:t>
            </a:r>
            <a:endParaRPr/>
          </a:p>
        </p:txBody>
      </p:sp>
      <p:sp>
        <p:nvSpPr>
          <p:cNvPr id="1182" name="Google Shape;1182;gdc5463d2dd_5_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climate and weather?</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[Weather is the conditions of the atmosphere at a certain time and place. While climate is the pattern of weather over time in a specific location.]</a:t>
            </a:r>
            <a:endParaRPr/>
          </a:p>
        </p:txBody>
      </p:sp>
      <p:sp>
        <p:nvSpPr>
          <p:cNvPr id="270" name="Google Shape;27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2" name="Google Shape;1192;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Sphere is a suffix meaning around, like around the earth…now let’s put it all together.</a:t>
            </a:r>
            <a:endParaRPr/>
          </a:p>
        </p:txBody>
      </p:sp>
      <p:sp>
        <p:nvSpPr>
          <p:cNvPr id="1193" name="Google Shape;1193;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120</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3" name="Google Shape;1203;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when we put it all together. Mesosphere means the middle layer around earth.</a:t>
            </a:r>
            <a:endParaRPr/>
          </a:p>
        </p:txBody>
      </p:sp>
      <p:sp>
        <p:nvSpPr>
          <p:cNvPr id="1204" name="Google Shape;1204;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121</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dc5463d2dd_5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5" name="Google Shape;1215;gdc5463d2dd_5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1216" name="Google Shape;1216;gdc5463d2dd_5_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122</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dc5463d2dd_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can we use the word parts of mesosphere to help us remember the definition of the term?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prefix meso means middle.</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SzPts val="1400"/>
              <a:buNone/>
            </a:pPr>
            <a:r>
              <a:rPr lang="en-US"/>
              <a:t>Sphere is a suffix meaning around, like around the earth.</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US"/>
              <a:t>So when we put it all together. Mesosphere means the middle layer around earth.]</a:t>
            </a:r>
            <a:endParaRPr/>
          </a:p>
          <a:p>
            <a:pPr marL="0" lvl="0" indent="0" algn="l" rtl="0">
              <a:spcBef>
                <a:spcPts val="0"/>
              </a:spcBef>
              <a:spcAft>
                <a:spcPts val="0"/>
              </a:spcAft>
              <a:buClr>
                <a:schemeClr val="dk1"/>
              </a:buClr>
              <a:buSzPts val="1400"/>
              <a:buFont typeface="Arial"/>
              <a:buNone/>
            </a:pPr>
            <a:endParaRPr/>
          </a:p>
        </p:txBody>
      </p:sp>
      <p:sp>
        <p:nvSpPr>
          <p:cNvPr id="1221" name="Google Shape;1221;gdc5463d2dd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dc5463d2dd_6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mesosphere?</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SzPts val="1400"/>
              <a:buNone/>
            </a:pPr>
            <a:r>
              <a:rPr lang="en-US"/>
              <a:t>[The mesosphere is the third layer of the atmosphere, above the stratosphere.]</a:t>
            </a:r>
            <a:endParaRPr/>
          </a:p>
        </p:txBody>
      </p:sp>
      <p:sp>
        <p:nvSpPr>
          <p:cNvPr id="1232" name="Google Shape;1232;gdc5463d2dd_6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9" name="Google Shape;1239;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define what thermosphere means.</a:t>
            </a:r>
            <a:endParaRPr/>
          </a:p>
        </p:txBody>
      </p:sp>
      <p:sp>
        <p:nvSpPr>
          <p:cNvPr id="1240" name="Google Shape;1240;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125</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7" name="Google Shape;1247;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8" name="Google Shape;1248;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126</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0" name="Google Shape;1260;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thermosphere is the fourth layer of the atmosphere, above the mesosphere.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261" name="Google Shape;1261;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127</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dc5463d2dd_6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8" name="Google Shape;1268;gdc5463d2dd_6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1269" name="Google Shape;1269;gdc5463d2dd_6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128</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dc5463d2dd_7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thermosphere?</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SzPts val="1400"/>
              <a:buNone/>
            </a:pPr>
            <a:r>
              <a:rPr lang="en-US"/>
              <a:t>[The thermosphere is the fourth layer of the atmosphere, above the mesosphere.]</a:t>
            </a:r>
            <a:endParaRPr/>
          </a:p>
        </p:txBody>
      </p:sp>
      <p:sp>
        <p:nvSpPr>
          <p:cNvPr id="1274" name="Google Shape;1274;gdc5463d2dd_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Temperature is how _______ or _______ something is.</a:t>
            </a:r>
            <a:endParaRPr/>
          </a:p>
        </p:txBody>
      </p:sp>
      <p:sp>
        <p:nvSpPr>
          <p:cNvPr id="280" name="Google Shape;28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1" name="Google Shape;1281;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1282" name="Google Shape;1282;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130</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8" name="Google Shape;1288;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thermosphere has the hottest temperatures in the atmosphere. Here, unlike the other layers of the atmosphere, temperature increases as a higher altitude is reached. </a:t>
            </a:r>
            <a:endParaRPr/>
          </a:p>
        </p:txBody>
      </p:sp>
      <p:sp>
        <p:nvSpPr>
          <p:cNvPr id="1289" name="Google Shape;1289;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131</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8" name="Google Shape;1298;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thermosphere absorbs most of the ultraviolet radiation from the sun.</a:t>
            </a:r>
            <a:endParaRPr/>
          </a:p>
        </p:txBody>
      </p:sp>
      <p:sp>
        <p:nvSpPr>
          <p:cNvPr id="1299" name="Google Shape;1299;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132</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dc5463d2dd_7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5" name="Google Shape;1305;gdc5463d2dd_7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1306" name="Google Shape;1306;gdc5463d2dd_7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133</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dc5463d2dd_8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happens to the temperature in the thermosphere as altitude increases?</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SzPts val="1400"/>
              <a:buNone/>
            </a:pPr>
            <a:r>
              <a:rPr lang="en-US"/>
              <a:t>[The thermosphere has the hottest temperatures in the atmosphere. Here, unlike the other layers of the atmosphere, temperature increases as a higher altitude is reached.]</a:t>
            </a:r>
            <a:endParaRPr/>
          </a:p>
        </p:txBody>
      </p:sp>
      <p:sp>
        <p:nvSpPr>
          <p:cNvPr id="1311" name="Google Shape;1311;gdc5463d2dd_8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8" name="Google Shape;1318;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can also break down the term thermosphere into different word parts to help us remember the meaning.  Let’s take a look!</a:t>
            </a:r>
            <a:endParaRPr/>
          </a:p>
        </p:txBody>
      </p:sp>
      <p:sp>
        <p:nvSpPr>
          <p:cNvPr id="1319" name="Google Shape;1319;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135</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5" name="Google Shape;1325;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term thermosphere can be broken up into two parts: prefix and suffix.</a:t>
            </a:r>
            <a:endParaRPr/>
          </a:p>
        </p:txBody>
      </p:sp>
      <p:sp>
        <p:nvSpPr>
          <p:cNvPr id="1326" name="Google Shape;1326;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136</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dc5463d2dd_8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7" name="Google Shape;1337;gdc5463d2dd_8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prefix thermo means heat.</a:t>
            </a:r>
            <a:endParaRPr/>
          </a:p>
        </p:txBody>
      </p:sp>
      <p:sp>
        <p:nvSpPr>
          <p:cNvPr id="1338" name="Google Shape;1338;gdc5463d2dd_8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137</a:t>
            </a:fld>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8" name="Google Shape;1348;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Sphere is a suffix meaning around, like around the earth…now let’s put it all together </a:t>
            </a:r>
            <a:endParaRPr/>
          </a:p>
        </p:txBody>
      </p:sp>
      <p:sp>
        <p:nvSpPr>
          <p:cNvPr id="1349" name="Google Shape;1349;p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138</a:t>
            </a:fld>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when we put it all together, thermosphere means the hottest layer around earth.</a:t>
            </a:r>
            <a:endParaRPr/>
          </a:p>
        </p:txBody>
      </p:sp>
      <p:sp>
        <p:nvSpPr>
          <p:cNvPr id="1360" name="Google Shape;1360;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Temperature is how </a:t>
            </a:r>
            <a:r>
              <a:rPr lang="en-US" u="sng">
                <a:solidFill>
                  <a:srgbClr val="FF0000"/>
                </a:solidFill>
              </a:rPr>
              <a:t>hot</a:t>
            </a:r>
            <a:r>
              <a:rPr lang="en-US"/>
              <a:t> or </a:t>
            </a:r>
            <a:r>
              <a:rPr lang="en-US" u="sng">
                <a:solidFill>
                  <a:srgbClr val="FF0000"/>
                </a:solidFill>
              </a:rPr>
              <a:t>cold</a:t>
            </a:r>
            <a:r>
              <a:rPr lang="en-US"/>
              <a:t> something is.</a:t>
            </a:r>
            <a:endParaRPr/>
          </a:p>
        </p:txBody>
      </p:sp>
      <p:sp>
        <p:nvSpPr>
          <p:cNvPr id="287" name="Google Shape;28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dc5463d2dd_8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1" name="Google Shape;1371;gdc5463d2dd_8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1372" name="Google Shape;1372;gdc5463d2dd_8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140</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dc5463d2dd_8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can we use the word parts of thermosphere to help us remember the definition of the term?</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SzPts val="1400"/>
              <a:buNone/>
            </a:pPr>
            <a:r>
              <a:rPr lang="en-US"/>
              <a:t>[The prefix thermo means heat.</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US"/>
              <a:t>Sphere is a suffix meaning around, like around the earth.</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a:t>So when we put it all together, thermosphere means the hottest layer around earth.]</a:t>
            </a:r>
            <a:endParaRPr/>
          </a:p>
        </p:txBody>
      </p:sp>
      <p:sp>
        <p:nvSpPr>
          <p:cNvPr id="1377" name="Google Shape;1377;gdc5463d2dd_8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gdc5463d2dd_8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thermosphere?</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SzPts val="1400"/>
              <a:buNone/>
            </a:pPr>
            <a:r>
              <a:rPr lang="en-US"/>
              <a:t>[The thermosphere is the fourth layer of the atmosphere, above the mesosphere.]</a:t>
            </a:r>
            <a:endParaRPr/>
          </a:p>
        </p:txBody>
      </p:sp>
      <p:sp>
        <p:nvSpPr>
          <p:cNvPr id="1388" name="Google Shape;1388;gdc5463d2dd_8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5" name="Google Shape;1395;p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define what exosphere means.</a:t>
            </a:r>
            <a:endParaRPr/>
          </a:p>
        </p:txBody>
      </p:sp>
      <p:sp>
        <p:nvSpPr>
          <p:cNvPr id="1396" name="Google Shape;1396;p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143</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3" name="Google Shape;1403;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4" name="Google Shape;1404;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144</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exosphere is the fifth and outermost layer of the atmosphere, above the mesosphere. </a:t>
            </a:r>
            <a:endParaRPr/>
          </a:p>
          <a:p>
            <a:pPr marL="0" lvl="0" indent="0" algn="l" rtl="0">
              <a:lnSpc>
                <a:spcPct val="100000"/>
              </a:lnSpc>
              <a:spcBef>
                <a:spcPts val="0"/>
              </a:spcBef>
              <a:spcAft>
                <a:spcPts val="0"/>
              </a:spcAft>
              <a:buSzPts val="1400"/>
              <a:buNone/>
            </a:pPr>
            <a:endParaRPr/>
          </a:p>
        </p:txBody>
      </p:sp>
      <p:sp>
        <p:nvSpPr>
          <p:cNvPr id="1418" name="Google Shape;1418;p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145</a:t>
            </a:fld>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dc5463d2dd_8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5" name="Google Shape;1425;gdc5463d2dd_8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1426" name="Google Shape;1426;gdc5463d2dd_8_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146</a:t>
            </a:fld>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dc5463d2dd_9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exosphere?</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SzPts val="1400"/>
              <a:buNone/>
            </a:pPr>
            <a:r>
              <a:rPr lang="en-US"/>
              <a:t>[The exosphere is the fifth and outermost layer of the atmosphere, above the mesosphere.]</a:t>
            </a:r>
            <a:endParaRPr/>
          </a:p>
        </p:txBody>
      </p:sp>
      <p:sp>
        <p:nvSpPr>
          <p:cNvPr id="1431" name="Google Shape;1431;gdc5463d2dd_9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8" name="Google Shape;1438;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1439" name="Google Shape;1439;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148</a:t>
            </a:fld>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5" name="Google Shape;1445;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exosphere is the last layer, it separates the atmosphere and earth from outer space. The exosphere layer is almost as large as the earth!</a:t>
            </a:r>
            <a:endParaRPr/>
          </a:p>
        </p:txBody>
      </p:sp>
      <p:sp>
        <p:nvSpPr>
          <p:cNvPr id="1446" name="Google Shape;1446;p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atmosphere.</a:t>
            </a:r>
            <a:endParaRPr/>
          </a:p>
        </p:txBody>
      </p:sp>
      <p:sp>
        <p:nvSpPr>
          <p:cNvPr id="295" name="Google Shape;29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dc5463d2dd_9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2" name="Google Shape;1452;gdc5463d2dd_9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1453" name="Google Shape;1453;gdc5463d2dd_9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150</a:t>
            </a:fld>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dc5463d2dd_9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About how large is the exosphere?</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SzPts val="1400"/>
              <a:buNone/>
            </a:pPr>
            <a:r>
              <a:rPr lang="en-US"/>
              <a:t>[It is almost as large as the Earth.]</a:t>
            </a:r>
            <a:endParaRPr/>
          </a:p>
        </p:txBody>
      </p:sp>
      <p:sp>
        <p:nvSpPr>
          <p:cNvPr id="1458" name="Google Shape;1458;gdc5463d2dd_9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5" name="Google Shape;1465;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can also break down the term exosphere into different word parts to help us remember the meaning.  Let’s take a look!</a:t>
            </a:r>
            <a:endParaRPr/>
          </a:p>
        </p:txBody>
      </p:sp>
      <p:sp>
        <p:nvSpPr>
          <p:cNvPr id="1466" name="Google Shape;1466;p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152</a:t>
            </a:fld>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2" name="Google Shape;1472;p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can break up the term exosphere into two parts: prefix and suffix.</a:t>
            </a:r>
            <a:endParaRPr/>
          </a:p>
        </p:txBody>
      </p:sp>
      <p:sp>
        <p:nvSpPr>
          <p:cNvPr id="1473" name="Google Shape;1473;p1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153</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dc5463d2dd_9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gdc5463d2dd_9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prefix exo means outer or outside.</a:t>
            </a:r>
            <a:endParaRPr/>
          </a:p>
        </p:txBody>
      </p:sp>
      <p:sp>
        <p:nvSpPr>
          <p:cNvPr id="1485" name="Google Shape;1485;gdc5463d2dd_9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154</a:t>
            </a:fld>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5" name="Google Shape;1495;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Sphere is a suffix meaning around, like around the earth…now let’s put it all together </a:t>
            </a:r>
            <a:endParaRPr/>
          </a:p>
        </p:txBody>
      </p:sp>
      <p:sp>
        <p:nvSpPr>
          <p:cNvPr id="1496" name="Google Shape;1496;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155</a:t>
            </a:fld>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6" name="Google Shape;1506;p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when we put it all together, exosphere means the outside or outer most layer around earth. </a:t>
            </a:r>
            <a:endParaRPr/>
          </a:p>
        </p:txBody>
      </p:sp>
      <p:sp>
        <p:nvSpPr>
          <p:cNvPr id="1507" name="Google Shape;1507;p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156</a:t>
            </a:fld>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dc5463d2dd_9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8" name="Google Shape;1518;gdc5463d2dd_9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1519" name="Google Shape;1519;gdc5463d2dd_9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157</a:t>
            </a:fld>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dc5463d2dd_9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can we use the word parts of exosphere to help us remember the definition of the term?</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SzPts val="1400"/>
              <a:buNone/>
            </a:pPr>
            <a:r>
              <a:rPr lang="en-US"/>
              <a:t>[The prefix exo means outer or outside.</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US"/>
              <a:t>Sphere is a suffix meaning around, like around the earth.</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a:t>So when we put it all together, exosphere means the outside or outer most layer around earth.]</a:t>
            </a:r>
            <a:endParaRPr/>
          </a:p>
        </p:txBody>
      </p:sp>
      <p:sp>
        <p:nvSpPr>
          <p:cNvPr id="1524" name="Google Shape;1524;gdc5463d2dd_9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dc5463d2dd_9_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exosphere?</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SzPts val="1400"/>
              <a:buNone/>
            </a:pPr>
            <a:r>
              <a:rPr lang="en-US"/>
              <a:t>[The exosphere is the fifth and outermost layer of the atmosphere, above the mesosphere.]</a:t>
            </a:r>
            <a:endParaRPr/>
          </a:p>
        </p:txBody>
      </p:sp>
      <p:sp>
        <p:nvSpPr>
          <p:cNvPr id="1535" name="Google Shape;1535;gdc5463d2dd_9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atmosphere is the layers of gas surrounding the surface of a planet. Sometimes the atmosphere is called a “blanket” of gases.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Using clear language can take make formal more complicated definitions a little easier for students to understand.</a:t>
            </a:r>
            <a:endParaRPr/>
          </a:p>
        </p:txBody>
      </p:sp>
      <p:sp>
        <p:nvSpPr>
          <p:cNvPr id="303" name="Google Shape;30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2" name="Google Shape;1542;p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the </a:t>
            </a:r>
            <a:r>
              <a:rPr lang="en-US" b="1"/>
              <a:t>earth’s atmospheric layers</a:t>
            </a:r>
            <a:r>
              <a:rPr lang="en-US"/>
              <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 is important to not only introduce an example of the term but also included images to go along with it, this is a great way to help students make connections.</a:t>
            </a:r>
            <a:endParaRPr/>
          </a:p>
        </p:txBody>
      </p:sp>
      <p:sp>
        <p:nvSpPr>
          <p:cNvPr id="1543" name="Google Shape;1543;p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160</a:t>
            </a:fld>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p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9" name="Google Shape;1549;p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Is this picture of the sky an example of part of the atmosphere?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Yes this looks like the troposphere where clouds are formed.</a:t>
            </a:r>
            <a:endParaRPr/>
          </a:p>
        </p:txBody>
      </p:sp>
      <p:sp>
        <p:nvSpPr>
          <p:cNvPr id="1550" name="Google Shape;1550;p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161</a:t>
            </a:fld>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8" name="Google Shape;1558;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Is this picture of lightning an example of part of the atmosphere?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Yes this looks like the troposphere which is where weather occurs.</a:t>
            </a:r>
            <a:endParaRPr/>
          </a:p>
        </p:txBody>
      </p:sp>
      <p:sp>
        <p:nvSpPr>
          <p:cNvPr id="1559" name="Google Shape;1559;p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162</a:t>
            </a:fld>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Google Shape;1566;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7" name="Google Shape;1567;p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Is this picture of a meteor an example of part of the atmosphere?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is the mesosphere which can help protect the earth from meteors.</a:t>
            </a:r>
            <a:endParaRPr/>
          </a:p>
        </p:txBody>
      </p:sp>
      <p:sp>
        <p:nvSpPr>
          <p:cNvPr id="1568" name="Google Shape;1568;p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163</a:t>
            </a:fld>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d349beb2ee_1_4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6" name="Google Shape;1576;gd349beb2ee_1_4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1577" name="Google Shape;1577;gd349beb2ee_1_4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164</a:t>
            </a:fld>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d349beb2ee_1_4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2" name="Google Shape;1582;gd349beb2ee_1_4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Is this an example of the earth’s atmosphere? Can you figure out which layer this might be?</a:t>
            </a:r>
            <a:endParaRPr sz="10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[Yes this looks like the troposphere where clouds are formed.]</a:t>
            </a:r>
            <a:endParaRPr/>
          </a:p>
          <a:p>
            <a:pPr marL="0" lvl="0" indent="0" algn="l" rtl="0">
              <a:spcBef>
                <a:spcPts val="0"/>
              </a:spcBef>
              <a:spcAft>
                <a:spcPts val="0"/>
              </a:spcAft>
              <a:buNone/>
            </a:pPr>
            <a:endParaRPr/>
          </a:p>
        </p:txBody>
      </p:sp>
      <p:sp>
        <p:nvSpPr>
          <p:cNvPr id="1583" name="Google Shape;1583;gd349beb2ee_1_4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165</a:t>
            </a:fld>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0" name="Google Shape;1590;p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non-examples of the </a:t>
            </a:r>
            <a:r>
              <a:rPr lang="en-US" b="1"/>
              <a:t>earth’s atmospheric layers</a:t>
            </a:r>
            <a:r>
              <a:rPr lang="en-US"/>
              <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Non-examples often need some explanation to make it clear to students the difference.</a:t>
            </a:r>
            <a:endParaRPr/>
          </a:p>
        </p:txBody>
      </p:sp>
      <p:sp>
        <p:nvSpPr>
          <p:cNvPr id="1591" name="Google Shape;1591;p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166</a:t>
            </a:fld>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p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7" name="Google Shape;1597;p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beach is part of the earth; it is not part of the earth’s atmosphere.</a:t>
            </a:r>
            <a:endParaRPr/>
          </a:p>
        </p:txBody>
      </p:sp>
      <p:sp>
        <p:nvSpPr>
          <p:cNvPr id="1598" name="Google Shape;1598;p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167</a:t>
            </a:fld>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gd349beb2ee_1_4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gd349beb2ee_1_4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1607" name="Google Shape;1607;gd349beb2ee_1_4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168</a:t>
            </a:fld>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p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2" name="Google Shape;1612;p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Are these rocks a part of the earth’s atmosphere?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 – rocks are part of the earth; they are on the ground.]</a:t>
            </a:r>
            <a:endParaRPr/>
          </a:p>
        </p:txBody>
      </p:sp>
      <p:sp>
        <p:nvSpPr>
          <p:cNvPr id="1613" name="Google Shape;1613;p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dc5463d2dd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dc5463d2dd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311" name="Google Shape;311;gdc5463d2dd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p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0" name="Google Shape;1620;p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atmosphere made up of?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[Gas]</a:t>
            </a:r>
            <a:endParaRPr/>
          </a:p>
        </p:txBody>
      </p:sp>
      <p:sp>
        <p:nvSpPr>
          <p:cNvPr id="1621" name="Google Shape;1621;p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170</a:t>
            </a:fld>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p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8" name="Google Shape;1628;p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200"/>
              <a:buFont typeface="Calibri"/>
              <a:buNone/>
            </a:pPr>
            <a:r>
              <a:rPr lang="en-US"/>
              <a:t>Which gas makes up most of the earth’s atmosphere? </a:t>
            </a:r>
            <a:endParaRPr/>
          </a:p>
          <a:p>
            <a:pPr marL="0" lvl="0" indent="0" algn="l" rtl="0">
              <a:lnSpc>
                <a:spcPct val="150000"/>
              </a:lnSpc>
              <a:spcBef>
                <a:spcPts val="0"/>
              </a:spcBef>
              <a:spcAft>
                <a:spcPts val="0"/>
              </a:spcAft>
              <a:buNone/>
            </a:pPr>
            <a:endParaRPr/>
          </a:p>
          <a:p>
            <a:pPr marL="0" lvl="0" indent="0" algn="l" rtl="0">
              <a:lnSpc>
                <a:spcPct val="100000"/>
              </a:lnSpc>
              <a:spcBef>
                <a:spcPts val="0"/>
              </a:spcBef>
              <a:spcAft>
                <a:spcPts val="0"/>
              </a:spcAft>
              <a:buSzPts val="1400"/>
              <a:buNone/>
            </a:pPr>
            <a:endParaRPr/>
          </a:p>
        </p:txBody>
      </p:sp>
      <p:sp>
        <p:nvSpPr>
          <p:cNvPr id="1629" name="Google Shape;1629;p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171</a:t>
            </a:fld>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gdc5463d2dd_9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gdc5463d2dd_9_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Which gas makes up most of the earth’s atmosphere?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[Nitrogen]</a:t>
            </a:r>
            <a:endParaRPr/>
          </a:p>
          <a:p>
            <a:pPr marL="0" lvl="0" indent="0" algn="l" rtl="0">
              <a:lnSpc>
                <a:spcPct val="100000"/>
              </a:lnSpc>
              <a:spcBef>
                <a:spcPts val="0"/>
              </a:spcBef>
              <a:spcAft>
                <a:spcPts val="0"/>
              </a:spcAft>
              <a:buSzPts val="1400"/>
              <a:buNone/>
            </a:pPr>
            <a:endParaRPr/>
          </a:p>
        </p:txBody>
      </p:sp>
      <p:sp>
        <p:nvSpPr>
          <p:cNvPr id="1638" name="Google Shape;1638;gdc5463d2dd_9_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172</a:t>
            </a:fld>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p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6" name="Google Shape;1646;p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Which is the coldest layer of the atmosphere? </a:t>
            </a:r>
            <a:endParaRPr/>
          </a:p>
        </p:txBody>
      </p:sp>
      <p:sp>
        <p:nvSpPr>
          <p:cNvPr id="1647" name="Google Shape;1647;p1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173</a:t>
            </a:fld>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dc5463d2dd_9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5" name="Google Shape;1655;gdc5463d2dd_9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Which is the coldest layer of the atmosphere?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[Mesosphere]</a:t>
            </a:r>
            <a:endParaRPr/>
          </a:p>
        </p:txBody>
      </p:sp>
      <p:sp>
        <p:nvSpPr>
          <p:cNvPr id="1656" name="Google Shape;1656;gdc5463d2dd_9_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174</a:t>
            </a:fld>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p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4" name="Google Shape;1664;p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does the stratosphere protect the earth from the sun?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[Ozone is a form of oxygen gas, abbreviated O</a:t>
            </a:r>
            <a:r>
              <a:rPr lang="en-US" baseline="-25000"/>
              <a:t>3</a:t>
            </a:r>
            <a:r>
              <a:rPr lang="en-US"/>
              <a:t>. The ozone layer filters and protects the earth from ultraviolet radiation from the sun.]</a:t>
            </a:r>
            <a:endParaRPr/>
          </a:p>
          <a:p>
            <a:pPr marL="0" lvl="0" indent="0" algn="l" rtl="0">
              <a:lnSpc>
                <a:spcPct val="100000"/>
              </a:lnSpc>
              <a:spcBef>
                <a:spcPts val="0"/>
              </a:spcBef>
              <a:spcAft>
                <a:spcPts val="0"/>
              </a:spcAft>
              <a:buSzPts val="1400"/>
              <a:buNone/>
            </a:pPr>
            <a:endParaRPr/>
          </a:p>
        </p:txBody>
      </p:sp>
      <p:sp>
        <p:nvSpPr>
          <p:cNvPr id="1665" name="Google Shape;1665;p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175</a:t>
            </a:fld>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p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2" name="Google Shape;1672;p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mesosphere, temperature _________ as altitude increases. </a:t>
            </a:r>
            <a:endParaRPr/>
          </a:p>
          <a:p>
            <a:pPr marL="0" lvl="0" indent="0" algn="l" rtl="0">
              <a:lnSpc>
                <a:spcPct val="150000"/>
              </a:lnSpc>
              <a:spcBef>
                <a:spcPts val="0"/>
              </a:spcBef>
              <a:spcAft>
                <a:spcPts val="0"/>
              </a:spcAft>
              <a:buNone/>
            </a:pPr>
            <a:endParaRPr/>
          </a:p>
          <a:p>
            <a:pPr marL="0" lvl="0" indent="0" algn="l" rtl="0">
              <a:lnSpc>
                <a:spcPct val="100000"/>
              </a:lnSpc>
              <a:spcBef>
                <a:spcPts val="0"/>
              </a:spcBef>
              <a:spcAft>
                <a:spcPts val="0"/>
              </a:spcAft>
              <a:buSzPts val="1400"/>
              <a:buNone/>
            </a:pPr>
            <a:endParaRPr/>
          </a:p>
        </p:txBody>
      </p:sp>
      <p:sp>
        <p:nvSpPr>
          <p:cNvPr id="1673" name="Google Shape;1673;p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176</a:t>
            </a:fld>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dc5463d2dd_1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2" name="Google Shape;1682;gdc5463d2dd_1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mesosphere, temperature _________ as altitude increases. </a:t>
            </a: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r>
              <a:rPr lang="en-US"/>
              <a:t>[Decreases]</a:t>
            </a:r>
            <a:endParaRPr/>
          </a:p>
          <a:p>
            <a:pPr marL="0" lvl="0" indent="0" algn="l" rtl="0">
              <a:lnSpc>
                <a:spcPct val="100000"/>
              </a:lnSpc>
              <a:spcBef>
                <a:spcPts val="0"/>
              </a:spcBef>
              <a:spcAft>
                <a:spcPts val="0"/>
              </a:spcAft>
              <a:buSzPts val="1400"/>
              <a:buNone/>
            </a:pPr>
            <a:endParaRPr/>
          </a:p>
        </p:txBody>
      </p:sp>
      <p:sp>
        <p:nvSpPr>
          <p:cNvPr id="1683" name="Google Shape;1683;gdc5463d2dd_1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177</a:t>
            </a:fld>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2" name="Google Shape;1692;p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outermost layer of the atmosphere? What can you tell me about it?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outermost layer, known as the </a:t>
            </a:r>
            <a:r>
              <a:rPr lang="en-US">
                <a:solidFill>
                  <a:srgbClr val="FF0000"/>
                </a:solidFill>
              </a:rPr>
              <a:t>exosphere</a:t>
            </a:r>
            <a:r>
              <a:rPr lang="en-US"/>
              <a:t> separates earth from </a:t>
            </a:r>
            <a:r>
              <a:rPr lang="en-US">
                <a:solidFill>
                  <a:srgbClr val="FF0000"/>
                </a:solidFill>
              </a:rPr>
              <a:t>outer space</a:t>
            </a:r>
            <a:r>
              <a:rPr lang="en-US"/>
              <a:t>.]</a:t>
            </a:r>
            <a:endParaRPr/>
          </a:p>
        </p:txBody>
      </p:sp>
      <p:sp>
        <p:nvSpPr>
          <p:cNvPr id="1693" name="Google Shape;1693;p1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178</a:t>
            </a:fld>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p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0" name="Google Shape;1700;p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thermosphere, temperature _________ as altitude increases. </a:t>
            </a:r>
            <a:endParaRPr/>
          </a:p>
          <a:p>
            <a:pPr marL="0" lvl="0" indent="0" algn="l" rtl="0">
              <a:lnSpc>
                <a:spcPct val="150000"/>
              </a:lnSpc>
              <a:spcBef>
                <a:spcPts val="0"/>
              </a:spcBef>
              <a:spcAft>
                <a:spcPts val="0"/>
              </a:spcAft>
              <a:buNone/>
            </a:pPr>
            <a:endParaRPr/>
          </a:p>
          <a:p>
            <a:pPr marL="0" lvl="0" indent="0" algn="l" rtl="0">
              <a:lnSpc>
                <a:spcPct val="100000"/>
              </a:lnSpc>
              <a:spcBef>
                <a:spcPts val="0"/>
              </a:spcBef>
              <a:spcAft>
                <a:spcPts val="0"/>
              </a:spcAft>
              <a:buSzPts val="1400"/>
              <a:buNone/>
            </a:pPr>
            <a:endParaRPr/>
          </a:p>
        </p:txBody>
      </p:sp>
      <p:sp>
        <p:nvSpPr>
          <p:cNvPr id="1701" name="Google Shape;1701;p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c5463d2dd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atmosphere?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Atmosphere is the layers of gas surrounding the surface of a planet. Sometimes the atmosphere is called a “blanket” of gases.</a:t>
            </a:r>
            <a:endParaRPr/>
          </a:p>
        </p:txBody>
      </p:sp>
      <p:sp>
        <p:nvSpPr>
          <p:cNvPr id="316" name="Google Shape;316;gdc5463d2dd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7"/>
        <p:cNvGrpSpPr/>
        <p:nvPr/>
      </p:nvGrpSpPr>
      <p:grpSpPr>
        <a:xfrm>
          <a:off x="0" y="0"/>
          <a:ext cx="0" cy="0"/>
          <a:chOff x="0" y="0"/>
          <a:chExt cx="0" cy="0"/>
        </a:xfrm>
      </p:grpSpPr>
      <p:sp>
        <p:nvSpPr>
          <p:cNvPr id="1708" name="Google Shape;1708;gdc5463d2dd_1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9" name="Google Shape;1709;gdc5463d2dd_1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thermosphere, temperature _________ as altitude increases.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[Increases]</a:t>
            </a:r>
            <a:endParaRPr/>
          </a:p>
          <a:p>
            <a:pPr marL="0" lvl="0" indent="0" algn="l" rtl="0">
              <a:lnSpc>
                <a:spcPct val="150000"/>
              </a:lnSpc>
              <a:spcBef>
                <a:spcPts val="0"/>
              </a:spcBef>
              <a:spcAft>
                <a:spcPts val="0"/>
              </a:spcAft>
              <a:buNone/>
            </a:pPr>
            <a:endParaRPr/>
          </a:p>
          <a:p>
            <a:pPr marL="0" lvl="0" indent="0" algn="l" rtl="0">
              <a:lnSpc>
                <a:spcPct val="100000"/>
              </a:lnSpc>
              <a:spcBef>
                <a:spcPts val="0"/>
              </a:spcBef>
              <a:spcAft>
                <a:spcPts val="0"/>
              </a:spcAft>
              <a:buSzPts val="1400"/>
              <a:buNone/>
            </a:pPr>
            <a:endParaRPr/>
          </a:p>
        </p:txBody>
      </p:sp>
      <p:sp>
        <p:nvSpPr>
          <p:cNvPr id="1710" name="Google Shape;1710;gdc5463d2dd_1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180</a:t>
            </a:fld>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p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8" name="Google Shape;1718;p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Name the five layers of the earth’s atmosphere.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[Troposphere</a:t>
            </a:r>
            <a:endParaRPr/>
          </a:p>
          <a:p>
            <a:pPr marL="0" lvl="0" indent="0" algn="l" rtl="0">
              <a:lnSpc>
                <a:spcPct val="100000"/>
              </a:lnSpc>
              <a:spcBef>
                <a:spcPts val="0"/>
              </a:spcBef>
              <a:spcAft>
                <a:spcPts val="0"/>
              </a:spcAft>
              <a:buSzPts val="1400"/>
              <a:buNone/>
            </a:pPr>
            <a:r>
              <a:rPr lang="en-US"/>
              <a:t>Stratosphere</a:t>
            </a:r>
            <a:endParaRPr/>
          </a:p>
          <a:p>
            <a:pPr marL="0" lvl="0" indent="0" algn="l" rtl="0">
              <a:lnSpc>
                <a:spcPct val="100000"/>
              </a:lnSpc>
              <a:spcBef>
                <a:spcPts val="0"/>
              </a:spcBef>
              <a:spcAft>
                <a:spcPts val="0"/>
              </a:spcAft>
              <a:buSzPts val="1400"/>
              <a:buNone/>
            </a:pPr>
            <a:r>
              <a:rPr lang="en-US"/>
              <a:t>Mesosphere</a:t>
            </a:r>
            <a:endParaRPr/>
          </a:p>
          <a:p>
            <a:pPr marL="0" lvl="0" indent="0" algn="l" rtl="0">
              <a:lnSpc>
                <a:spcPct val="100000"/>
              </a:lnSpc>
              <a:spcBef>
                <a:spcPts val="0"/>
              </a:spcBef>
              <a:spcAft>
                <a:spcPts val="0"/>
              </a:spcAft>
              <a:buSzPts val="1400"/>
              <a:buNone/>
            </a:pPr>
            <a:r>
              <a:rPr lang="en-US"/>
              <a:t>Thermosphere</a:t>
            </a:r>
            <a:endParaRPr/>
          </a:p>
          <a:p>
            <a:pPr marL="0" lvl="0" indent="0" algn="l" rtl="0">
              <a:lnSpc>
                <a:spcPct val="100000"/>
              </a:lnSpc>
              <a:spcBef>
                <a:spcPts val="0"/>
              </a:spcBef>
              <a:spcAft>
                <a:spcPts val="0"/>
              </a:spcAft>
              <a:buSzPts val="1400"/>
              <a:buNone/>
            </a:pPr>
            <a:r>
              <a:rPr lang="en-US"/>
              <a:t>Exosphere]</a:t>
            </a:r>
            <a:endParaRPr/>
          </a:p>
        </p:txBody>
      </p:sp>
      <p:sp>
        <p:nvSpPr>
          <p:cNvPr id="1719" name="Google Shape;1719;p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181</a:t>
            </a:fld>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p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6" name="Google Shape;1726;p1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 appreciated how you consistently used images in your lesson, this helps students make connections to the words in the definition.</a:t>
            </a:r>
            <a:endParaRPr/>
          </a:p>
          <a:p>
            <a:pPr marL="0" lvl="0" indent="0" algn="l" rtl="0">
              <a:lnSpc>
                <a:spcPct val="100000"/>
              </a:lnSpc>
              <a:spcBef>
                <a:spcPts val="0"/>
              </a:spcBef>
              <a:spcAft>
                <a:spcPts val="0"/>
              </a:spcAft>
              <a:buSzPts val="1400"/>
              <a:buNone/>
            </a:pPr>
            <a:endParaRPr/>
          </a:p>
        </p:txBody>
      </p:sp>
      <p:sp>
        <p:nvSpPr>
          <p:cNvPr id="1727" name="Google Shape;1727;p1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182</a:t>
            </a:fld>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p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3" name="Google Shape;1733;p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troposphere is the lowest and densest layer in the atmosphere. </a:t>
            </a:r>
            <a:endParaRPr/>
          </a:p>
        </p:txBody>
      </p:sp>
      <p:sp>
        <p:nvSpPr>
          <p:cNvPr id="1734" name="Google Shape;1734;p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183</a:t>
            </a:fld>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p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1" name="Google Shape;1741;p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stratosphere is the layer just above the troposphere, made mostly of ozone gas. This is also called the ozone layer.</a:t>
            </a:r>
            <a:endParaRPr/>
          </a:p>
        </p:txBody>
      </p:sp>
      <p:sp>
        <p:nvSpPr>
          <p:cNvPr id="1742" name="Google Shape;1742;p1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184</a:t>
            </a:fld>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p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9" name="Google Shape;1749;p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mesosphere is the third layer of the atmosphere, above the stratosphere.</a:t>
            </a:r>
            <a:endParaRPr/>
          </a:p>
        </p:txBody>
      </p:sp>
      <p:sp>
        <p:nvSpPr>
          <p:cNvPr id="1750" name="Google Shape;1750;p1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185</a:t>
            </a:fld>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p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7" name="Google Shape;1757;p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thermosphere is the fourth layer of the atmosphere, above the mesosphere.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758" name="Google Shape;1758;p1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186</a:t>
            </a:fld>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p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5" name="Google Shape;1765;p1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exosphere is the fifth and outermost layer of the atmosphere, above the mesosphere.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766" name="Google Shape;1766;p1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187</a:t>
            </a:fld>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p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3" name="Google Shape;1773;p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Video: </a:t>
            </a:r>
            <a:r>
              <a:rPr lang="en-US" u="sng">
                <a:solidFill>
                  <a:schemeClr val="hlink"/>
                </a:solidFill>
                <a:hlinkClick r:id="rId3"/>
              </a:rPr>
              <a:t>https://www.youtube.com/watch?v=5sg9sCOXFIk</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This activity meets students at an appropriate level. Students can be adequately challenged and still able to complete the activity and understand the content.</a:t>
            </a:r>
            <a:endParaRPr/>
          </a:p>
        </p:txBody>
      </p:sp>
      <p:sp>
        <p:nvSpPr>
          <p:cNvPr id="1774" name="Google Shape;1774;p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188</a:t>
            </a:fld>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gd349beb2ee_1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4" name="Google Shape;1784;gd349beb2ee_1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Our “big question” is: </a:t>
            </a:r>
            <a:r>
              <a:rPr lang="en-US" sz="1200" b="1"/>
              <a:t>How are all the layers of the earth’s atmosphere different and how</a:t>
            </a:r>
            <a:r>
              <a:rPr lang="en-US" b="1"/>
              <a:t> are they related</a:t>
            </a:r>
            <a:r>
              <a:rPr lang="en-US" sz="1200" b="1"/>
              <a:t>? How might we be i</a:t>
            </a:r>
            <a:r>
              <a:rPr lang="en-US" b="1"/>
              <a:t>mpacted by the earth’s atmospheric layers?</a:t>
            </a:r>
            <a:endParaRPr b="1"/>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1785" name="Google Shape;1785;gd349beb2ee_1_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324" name="Google Shape;32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0"/>
        <p:cNvGrpSpPr/>
        <p:nvPr/>
      </p:nvGrpSpPr>
      <p:grpSpPr>
        <a:xfrm>
          <a:off x="0" y="0"/>
          <a:ext cx="0" cy="0"/>
          <a:chOff x="0" y="0"/>
          <a:chExt cx="0" cy="0"/>
        </a:xfrm>
      </p:grpSpPr>
      <p:sp>
        <p:nvSpPr>
          <p:cNvPr id="1791" name="Google Shape;1791;p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2" name="Google Shape;1792;p1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1793" name="Google Shape;1793;p1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190</a:t>
            </a:fld>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Today we are going to learn about the layers of earth’s atmosphere</a:t>
            </a:r>
            <a:endParaRPr/>
          </a:p>
        </p:txBody>
      </p:sp>
      <p:sp>
        <p:nvSpPr>
          <p:cNvPr id="190" name="Google Shape;19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Nitrogen gas makes up most of our atmosphere. 78% of earth’s atmosphere is nitrogen.</a:t>
            </a:r>
            <a:endParaRPr/>
          </a:p>
        </p:txBody>
      </p:sp>
      <p:sp>
        <p:nvSpPr>
          <p:cNvPr id="331" name="Google Shape;33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Oxygen makes up another 21% of our atmosphere.</a:t>
            </a:r>
            <a:endParaRPr/>
          </a:p>
        </p:txBody>
      </p:sp>
      <p:sp>
        <p:nvSpPr>
          <p:cNvPr id="339" name="Google Shape;33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Other gases include: water vapor, argon, and carbon dioxide. </a:t>
            </a:r>
            <a:endParaRPr/>
          </a:p>
        </p:txBody>
      </p:sp>
      <p:sp>
        <p:nvSpPr>
          <p:cNvPr id="347" name="Google Shape;347;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atmosphere is made up of several layers. We will learn about each these layers next.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You were so thoughtful in using clear and simple language when introducing today's content, this helps students understand what is expected.</a:t>
            </a:r>
            <a:endParaRPr/>
          </a:p>
        </p:txBody>
      </p:sp>
      <p:sp>
        <p:nvSpPr>
          <p:cNvPr id="355" name="Google Shape;35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dc5463d2dd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dc5463d2dd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362" name="Google Shape;362;gdc5463d2dd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dc5463d2dd_0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dc5463d2dd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gases make up most of the Earth’s atmosphere?</a:t>
            </a:r>
            <a:endParaRPr/>
          </a:p>
          <a:p>
            <a:pPr marL="0" lvl="0" indent="0" algn="l" rtl="0">
              <a:spcBef>
                <a:spcPts val="0"/>
              </a:spcBef>
              <a:spcAft>
                <a:spcPts val="0"/>
              </a:spcAft>
              <a:buNone/>
            </a:pPr>
            <a:endParaRPr/>
          </a:p>
          <a:p>
            <a:pPr marL="0" lvl="0" indent="0" algn="l" rtl="0">
              <a:spcBef>
                <a:spcPts val="0"/>
              </a:spcBef>
              <a:spcAft>
                <a:spcPts val="0"/>
              </a:spcAft>
              <a:buNone/>
            </a:pPr>
            <a:r>
              <a:rPr lang="en-US"/>
              <a:t>Nitrogen and oxygen. Other gases include: water vapor, argon, and carbon dioxide.</a:t>
            </a:r>
            <a:endParaRPr/>
          </a:p>
        </p:txBody>
      </p:sp>
      <p:sp>
        <p:nvSpPr>
          <p:cNvPr id="368" name="Google Shape;368;gdc5463d2dd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d349beb2ee_1_1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d349beb2ee_1_1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 of the</a:t>
            </a:r>
            <a:r>
              <a:rPr lang="en-US" b="1"/>
              <a:t> earth’s atmosphere.</a:t>
            </a:r>
            <a:endParaRPr b="1"/>
          </a:p>
          <a:p>
            <a:pPr marL="0" lvl="0" indent="0" algn="l" rtl="0">
              <a:spcBef>
                <a:spcPts val="0"/>
              </a:spcBef>
              <a:spcAft>
                <a:spcPts val="0"/>
              </a:spcAft>
              <a:buNone/>
            </a:pPr>
            <a:endParaRPr b="1"/>
          </a:p>
          <a:p>
            <a:pPr marL="0" lvl="0" indent="0" algn="l" rtl="0">
              <a:spcBef>
                <a:spcPts val="0"/>
              </a:spcBef>
              <a:spcAft>
                <a:spcPts val="0"/>
              </a:spcAft>
              <a:buNone/>
            </a:pPr>
            <a:r>
              <a:rPr lang="en-US"/>
              <a:t>Feedback: It is important to introduce an example of the term but also included images to go along with it, this is a great way to help students make connections.</a:t>
            </a:r>
            <a:endParaRPr/>
          </a:p>
        </p:txBody>
      </p:sp>
      <p:sp>
        <p:nvSpPr>
          <p:cNvPr id="376" name="Google Shape;376;gd349beb2ee_1_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d349beb2ee_1_1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d349beb2ee_1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an example of the earth’s atmosphere, the gaseous layers surrounding the earth </a:t>
            </a:r>
            <a:endParaRPr/>
          </a:p>
        </p:txBody>
      </p:sp>
      <p:sp>
        <p:nvSpPr>
          <p:cNvPr id="383" name="Google Shape;383;gd349beb2ee_1_1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d349beb2ee_1_2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d349beb2ee_1_2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image is an example that shows the individual layers of the atmosphere, we will cover each of these coming up.</a:t>
            </a:r>
            <a:endParaRPr/>
          </a:p>
        </p:txBody>
      </p:sp>
      <p:sp>
        <p:nvSpPr>
          <p:cNvPr id="391" name="Google Shape;391;gd349beb2ee_1_2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d349beb2ee_1_2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d349beb2ee_1_2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399" name="Google Shape;399;gd349beb2ee_1_2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Our “big question” is: </a:t>
            </a:r>
            <a:r>
              <a:rPr lang="en-US" sz="1200" b="1"/>
              <a:t>How are all the layers of the earth’s atmosphere different and how</a:t>
            </a:r>
            <a:r>
              <a:rPr lang="en-US" b="1"/>
              <a:t> are they related</a:t>
            </a:r>
            <a:r>
              <a:rPr lang="en-US" sz="1200" b="1"/>
              <a:t>? How might we be i</a:t>
            </a:r>
            <a:r>
              <a:rPr lang="en-US" b="1"/>
              <a:t>mpacted by the earth’s atmospheric layers?</a:t>
            </a:r>
            <a:endParaRPr b="1"/>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199" name="Google Shape;19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d349beb2ee_1_2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d349beb2ee_1_2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many layers can you spot in this example of the earth’s atmosphere?</a:t>
            </a:r>
            <a:endParaRPr/>
          </a:p>
          <a:p>
            <a:pPr marL="0" lvl="0" indent="0" algn="l" rtl="0">
              <a:spcBef>
                <a:spcPts val="0"/>
              </a:spcBef>
              <a:spcAft>
                <a:spcPts val="0"/>
              </a:spcAft>
              <a:buNone/>
            </a:pPr>
            <a:endParaRPr/>
          </a:p>
          <a:p>
            <a:pPr marL="0" lvl="0" indent="0" algn="l" rtl="0">
              <a:spcBef>
                <a:spcPts val="0"/>
              </a:spcBef>
              <a:spcAft>
                <a:spcPts val="0"/>
              </a:spcAft>
              <a:buNone/>
            </a:pPr>
            <a:r>
              <a:rPr lang="en-US"/>
              <a:t>[5]</a:t>
            </a:r>
            <a:endParaRPr/>
          </a:p>
        </p:txBody>
      </p:sp>
      <p:sp>
        <p:nvSpPr>
          <p:cNvPr id="405" name="Google Shape;405;gd349beb2ee_1_2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non-examples of the </a:t>
            </a:r>
            <a:r>
              <a:rPr lang="en-US" b="1"/>
              <a:t>earth’s atmosphere</a:t>
            </a:r>
            <a:r>
              <a:rPr lang="en-US"/>
              <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One important component of using non-examples is by clearly distinguishing similarities and explaining why it is a non-example.</a:t>
            </a:r>
            <a:endParaRPr/>
          </a:p>
        </p:txBody>
      </p:sp>
      <p:sp>
        <p:nvSpPr>
          <p:cNvPr id="413" name="Google Shape;41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Rocks are part of the earth, not it’s atmosphere; they are on the ground.</a:t>
            </a:r>
            <a:endParaRPr/>
          </a:p>
        </p:txBody>
      </p:sp>
      <p:sp>
        <p:nvSpPr>
          <p:cNvPr id="420" name="Google Shape;42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beach is part of the earth; it is not part of the earth’s atmosphere.</a:t>
            </a:r>
            <a:endParaRPr/>
          </a:p>
        </p:txBody>
      </p:sp>
      <p:sp>
        <p:nvSpPr>
          <p:cNvPr id="428" name="Google Shape;42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d349beb2ee_1_3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d349beb2ee_1_3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436" name="Google Shape;436;gd349beb2ee_1_3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d349beb2ee_1_3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d349beb2ee_1_3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Why is this not example of the earth’s atmosphere?</a:t>
            </a:r>
            <a:endParaRPr/>
          </a:p>
          <a:p>
            <a:pPr marL="0" lvl="0" indent="0" algn="l" rtl="0">
              <a:spcBef>
                <a:spcPts val="0"/>
              </a:spcBef>
              <a:spcAft>
                <a:spcPts val="0"/>
              </a:spcAft>
              <a:buNone/>
            </a:pPr>
            <a:endParaRPr/>
          </a:p>
          <a:p>
            <a:pPr marL="0" lvl="0" indent="0" algn="l" rtl="0">
              <a:spcBef>
                <a:spcPts val="0"/>
              </a:spcBef>
              <a:spcAft>
                <a:spcPts val="0"/>
              </a:spcAft>
              <a:buNone/>
            </a:pPr>
            <a:r>
              <a:rPr lang="en-US"/>
              <a:t>[It is part of the earth, not the gaseous layers surrounding earth.]</a:t>
            </a:r>
            <a:endParaRPr/>
          </a:p>
        </p:txBody>
      </p:sp>
      <p:sp>
        <p:nvSpPr>
          <p:cNvPr id="442" name="Google Shape;442;gd349beb2ee_1_3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can also break down the term atmosphere into different word parts to help us remember the meaning.  Let’s take a look!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 love how you broke down the vocabulary term into word parts and defined each part, this is essential in building student understanding of the word parts.</a:t>
            </a:r>
            <a:endParaRPr/>
          </a:p>
        </p:txBody>
      </p:sp>
      <p:sp>
        <p:nvSpPr>
          <p:cNvPr id="450" name="Google Shape;45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can break up the term atmosphere into two parts: prefix and suffix.</a:t>
            </a:r>
            <a:endParaRPr/>
          </a:p>
        </p:txBody>
      </p:sp>
      <p:sp>
        <p:nvSpPr>
          <p:cNvPr id="457" name="Google Shape;457;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dc5463d2dd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dc5463d2dd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First, we have the prefix atmo which means air.</a:t>
            </a:r>
            <a:endParaRPr/>
          </a:p>
        </p:txBody>
      </p:sp>
      <p:sp>
        <p:nvSpPr>
          <p:cNvPr id="469" name="Google Shape;469;gdc5463d2dd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Sphere is a suffix meaning around, like around a planet…now let’s put it all together. </a:t>
            </a:r>
            <a:endParaRPr/>
          </a:p>
        </p:txBody>
      </p:sp>
      <p:sp>
        <p:nvSpPr>
          <p:cNvPr id="480" name="Google Shape;480;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207" name="Google Shape;20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when we put it all together. Atmosphere means the air around a planet.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Reuniting the word parts is a crucial step in helping students understand the whole picture when reviewing morphological word parts.</a:t>
            </a:r>
            <a:endParaRPr/>
          </a:p>
        </p:txBody>
      </p:sp>
      <p:sp>
        <p:nvSpPr>
          <p:cNvPr id="491" name="Google Shape;491;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d349beb2ee_1_3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gd349beb2ee_1_3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503" name="Google Shape;503;gd349beb2ee_1_3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can we use the word parts of the atmosphere to help us remember the definition of the term?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prefix atmo which means air.</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SzPts val="1400"/>
              <a:buNone/>
            </a:pPr>
            <a:r>
              <a:rPr lang="en-US"/>
              <a:t>Sphere is a suffix meaning around, like around a planet.</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a:t>So when we put it all together. Atmosphere means the air around a planet.]</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Feedback: It is important to create opportunities during this portion of the lesson to monitor understanding. This is a key strategy to ensure everyone is on track with morphological word parts and putting it all together.</a:t>
            </a:r>
            <a:endParaRPr/>
          </a:p>
        </p:txBody>
      </p:sp>
      <p:sp>
        <p:nvSpPr>
          <p:cNvPr id="509" name="Google Shape;509;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dc5463d2dd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gdc5463d2dd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atmosphere made up of?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[Gas]</a:t>
            </a:r>
            <a:endParaRPr/>
          </a:p>
        </p:txBody>
      </p:sp>
      <p:sp>
        <p:nvSpPr>
          <p:cNvPr id="521" name="Google Shape;521;gdc5463d2dd_0_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200"/>
              <a:buFont typeface="Calibri"/>
              <a:buNone/>
            </a:pPr>
            <a:r>
              <a:rPr lang="en-US"/>
              <a:t>Which gas makes up most of the earth’s atmosphere? </a:t>
            </a:r>
            <a:endParaRPr/>
          </a:p>
          <a:p>
            <a:pPr marL="0" lvl="0" indent="0" algn="l" rtl="0">
              <a:lnSpc>
                <a:spcPct val="150000"/>
              </a:lnSpc>
              <a:spcBef>
                <a:spcPts val="0"/>
              </a:spcBef>
              <a:spcAft>
                <a:spcPts val="0"/>
              </a:spcAft>
              <a:buNone/>
            </a:pPr>
            <a:endParaRPr/>
          </a:p>
          <a:p>
            <a:pPr marL="0" lvl="0" indent="0" algn="l" rtl="0">
              <a:lnSpc>
                <a:spcPct val="100000"/>
              </a:lnSpc>
              <a:spcBef>
                <a:spcPts val="0"/>
              </a:spcBef>
              <a:spcAft>
                <a:spcPts val="0"/>
              </a:spcAft>
              <a:buSzPts val="1400"/>
              <a:buNone/>
            </a:pPr>
            <a:endParaRPr/>
          </a:p>
        </p:txBody>
      </p:sp>
      <p:sp>
        <p:nvSpPr>
          <p:cNvPr id="529" name="Google Shape;529;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dc5463d2dd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gdc5463d2dd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Which gas makes up most of the earth’s atmosphere?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[Nitrogen]</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Feedback: It is crucial to include all of the opportunities for students to demonstrate understanding, this help you catch some confusion early and get students back on track.</a:t>
            </a:r>
            <a:endParaRPr/>
          </a:p>
          <a:p>
            <a:pPr marL="0" lvl="0" indent="0" algn="l" rtl="0">
              <a:lnSpc>
                <a:spcPct val="150000"/>
              </a:lnSpc>
              <a:spcBef>
                <a:spcPts val="0"/>
              </a:spcBef>
              <a:spcAft>
                <a:spcPts val="0"/>
              </a:spcAft>
              <a:buNone/>
            </a:pPr>
            <a:endParaRPr/>
          </a:p>
          <a:p>
            <a:pPr marL="0" lvl="0" indent="0" algn="l" rtl="0">
              <a:lnSpc>
                <a:spcPct val="100000"/>
              </a:lnSpc>
              <a:spcBef>
                <a:spcPts val="0"/>
              </a:spcBef>
              <a:spcAft>
                <a:spcPts val="0"/>
              </a:spcAft>
              <a:buSzPts val="1400"/>
              <a:buNone/>
            </a:pPr>
            <a:endParaRPr/>
          </a:p>
        </p:txBody>
      </p:sp>
      <p:sp>
        <p:nvSpPr>
          <p:cNvPr id="538" name="Google Shape;538;gdc5463d2dd_0_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547" name="Google Shape;547;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atmosphere is the layers of gas surrounding the surface of a planet. Sometimes the atmosphere is called a “blanket” of gases.</a:t>
            </a:r>
            <a:endParaRPr/>
          </a:p>
        </p:txBody>
      </p:sp>
      <p:sp>
        <p:nvSpPr>
          <p:cNvPr id="554" name="Google Shape;55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Let’s revisit our “big question” is: </a:t>
            </a:r>
            <a:r>
              <a:rPr lang="en-US" sz="1200" b="1"/>
              <a:t>How are all the layers of the earth’s atmosphere different and how are they related?</a:t>
            </a:r>
            <a:endParaRPr b="1"/>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Keep this question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562" name="Google Shape;56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570" name="Google Shape;570;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Weather is the conditions of the atmosphere at a certain time and place. </a:t>
            </a:r>
            <a:endParaRPr/>
          </a:p>
        </p:txBody>
      </p:sp>
      <p:sp>
        <p:nvSpPr>
          <p:cNvPr id="213" name="Google Shape;21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585" name="Google Shape;585;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Today we are going to learn about the different layers of the earth’s atmosphere.</a:t>
            </a:r>
            <a:endParaRPr/>
          </a:p>
        </p:txBody>
      </p:sp>
      <p:sp>
        <p:nvSpPr>
          <p:cNvPr id="615" name="Google Shape;615;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Let’s revisit our “big question” is: </a:t>
            </a:r>
            <a:r>
              <a:rPr lang="en-US" sz="1200"/>
              <a:t>How are all the layers of the earth’s atmosphere different and how are they related?</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Keep this question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624" name="Google Shape;624;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topic, let’s review some other words and concepts that you already learned and make sure you are firm in your understanding.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You referred to prior topics that were relevant and on topic, this helps students make connections to the new content they will be learning and tie it to prior knowledge.</a:t>
            </a:r>
            <a:endParaRPr/>
          </a:p>
        </p:txBody>
      </p:sp>
      <p:sp>
        <p:nvSpPr>
          <p:cNvPr id="632" name="Google Shape;632;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Weather is the conditions of the atmosphere at a certain time and place. </a:t>
            </a:r>
            <a:endParaRPr/>
          </a:p>
        </p:txBody>
      </p:sp>
      <p:sp>
        <p:nvSpPr>
          <p:cNvPr id="638" name="Google Shape;638;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Climate is the pattern of weather over time in a specific location.</a:t>
            </a:r>
            <a:endParaRPr/>
          </a:p>
        </p:txBody>
      </p:sp>
      <p:sp>
        <p:nvSpPr>
          <p:cNvPr id="646" name="Google Shape;646;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Gas is a state of matter. Gas particles move very fast. </a:t>
            </a:r>
            <a:endParaRPr/>
          </a:p>
        </p:txBody>
      </p:sp>
      <p:sp>
        <p:nvSpPr>
          <p:cNvPr id="654" name="Google Shape;654;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Temperature is how hot or cold something is.</a:t>
            </a:r>
            <a:endParaRPr/>
          </a:p>
        </p:txBody>
      </p:sp>
      <p:sp>
        <p:nvSpPr>
          <p:cNvPr id="663" name="Google Shape;663;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atmosphere is the layers of gas surrounding the surface of a planet. Sometimes the atmosphere is called a “blanket” of gases.</a:t>
            </a:r>
            <a:endParaRPr/>
          </a:p>
        </p:txBody>
      </p:sp>
      <p:sp>
        <p:nvSpPr>
          <p:cNvPr id="671" name="Google Shape;671;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Climate is the pattern of weather over time in a specific location.</a:t>
            </a:r>
            <a:endParaRPr/>
          </a:p>
        </p:txBody>
      </p:sp>
      <p:sp>
        <p:nvSpPr>
          <p:cNvPr id="221" name="Google Shape;22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Nitrogen gas makes up most of our atmosphere. 78% of earth’s atmosphere is nitrogen. Oxygen makes up another 21% of our atmosphere. Other gases include: water vapor, argon, and carbon dioxide.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679" name="Google Shape;679;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a:t>
            </a:r>
            <a:r>
              <a:rPr lang="en-US"/>
              <a:t>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You provide a lot of opportunities to respond throughout this portion of your lesson, which is so important for ensuring that your students understand this previous content.</a:t>
            </a:r>
            <a:endParaRPr/>
          </a:p>
        </p:txBody>
      </p:sp>
      <p:sp>
        <p:nvSpPr>
          <p:cNvPr id="692" name="Google Shape;692;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Which state of matter has particles that move around very quickly?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98" name="Google Shape;698;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dc5463d2dd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gdc5463d2dd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Which state of matter has particles that move around very quickly?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[Gas]</a:t>
            </a:r>
            <a:endParaRPr/>
          </a:p>
        </p:txBody>
      </p:sp>
      <p:sp>
        <p:nvSpPr>
          <p:cNvPr id="707" name="Google Shape;707;gdc5463d2dd_0_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climate and weather?</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[Weather is the conditions of the atmosphere at a certain time and place. While climate is the pattern of weather over time in a specific location.]</a:t>
            </a:r>
            <a:endParaRPr/>
          </a:p>
        </p:txBody>
      </p:sp>
      <p:sp>
        <p:nvSpPr>
          <p:cNvPr id="716" name="Google Shape;716;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temperature?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[How hot or cold something is.]</a:t>
            </a:r>
            <a:endParaRPr/>
          </a:p>
        </p:txBody>
      </p:sp>
      <p:sp>
        <p:nvSpPr>
          <p:cNvPr id="726" name="Google Shape;726;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atmosphere made up of?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Gas</a:t>
            </a:r>
            <a:endParaRPr/>
          </a:p>
        </p:txBody>
      </p:sp>
      <p:sp>
        <p:nvSpPr>
          <p:cNvPr id="734" name="Google Shape;734;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200"/>
              <a:buFont typeface="Calibri"/>
              <a:buNone/>
            </a:pPr>
            <a:r>
              <a:rPr lang="en-US"/>
              <a:t>Which gas makes up most of the earth’s atmosphere? </a:t>
            </a:r>
            <a:endParaRPr/>
          </a:p>
          <a:p>
            <a:pPr marL="0" lvl="0" indent="0" algn="l" rtl="0">
              <a:lnSpc>
                <a:spcPct val="150000"/>
              </a:lnSpc>
              <a:spcBef>
                <a:spcPts val="0"/>
              </a:spcBef>
              <a:spcAft>
                <a:spcPts val="0"/>
              </a:spcAft>
              <a:buNone/>
            </a:pPr>
            <a:endParaRPr/>
          </a:p>
          <a:p>
            <a:pPr marL="0" lvl="0" indent="0" algn="l" rtl="0">
              <a:lnSpc>
                <a:spcPct val="100000"/>
              </a:lnSpc>
              <a:spcBef>
                <a:spcPts val="0"/>
              </a:spcBef>
              <a:spcAft>
                <a:spcPts val="0"/>
              </a:spcAft>
              <a:buSzPts val="1400"/>
              <a:buNone/>
            </a:pPr>
            <a:endParaRPr/>
          </a:p>
        </p:txBody>
      </p:sp>
      <p:sp>
        <p:nvSpPr>
          <p:cNvPr id="742" name="Google Shape;742;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dc5463d2dd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gdc5463d2dd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Which gas makes up most of the earth’s atmosphere?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[Nitrogen]</a:t>
            </a:r>
            <a:endParaRPr/>
          </a:p>
          <a:p>
            <a:pPr marL="0" lvl="0" indent="0" algn="l" rtl="0">
              <a:lnSpc>
                <a:spcPct val="150000"/>
              </a:lnSpc>
              <a:spcBef>
                <a:spcPts val="0"/>
              </a:spcBef>
              <a:spcAft>
                <a:spcPts val="0"/>
              </a:spcAft>
              <a:buNone/>
            </a:pPr>
            <a:endParaRPr/>
          </a:p>
          <a:p>
            <a:pPr marL="0" lvl="0" indent="0" algn="l" rtl="0">
              <a:lnSpc>
                <a:spcPct val="100000"/>
              </a:lnSpc>
              <a:spcBef>
                <a:spcPts val="0"/>
              </a:spcBef>
              <a:spcAft>
                <a:spcPts val="0"/>
              </a:spcAft>
              <a:buSzPts val="1400"/>
              <a:buNone/>
            </a:pPr>
            <a:endParaRPr/>
          </a:p>
        </p:txBody>
      </p:sp>
      <p:sp>
        <p:nvSpPr>
          <p:cNvPr id="751" name="Google Shape;751;gdc5463d2dd_0_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troposphere.</a:t>
            </a:r>
            <a:endParaRPr/>
          </a:p>
        </p:txBody>
      </p:sp>
      <p:sp>
        <p:nvSpPr>
          <p:cNvPr id="760" name="Google Shape;760;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Gas is a state of matter. Gas particles move very fast. </a:t>
            </a:r>
            <a:endParaRPr/>
          </a:p>
        </p:txBody>
      </p:sp>
      <p:sp>
        <p:nvSpPr>
          <p:cNvPr id="229" name="Google Shape;22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8" name="Google Shape;768;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troposphere is the lowest and densest layer in the atmosphere.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It's challenging to explain long and complicated definitions to the students. Your clear language helps students to understand the new definition quickly.</a:t>
            </a:r>
            <a:endParaRPr/>
          </a:p>
        </p:txBody>
      </p:sp>
      <p:sp>
        <p:nvSpPr>
          <p:cNvPr id="781" name="Google Shape;781;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dc5463d2dd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dc5463d2dd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789" name="Google Shape;789;gdc5463d2dd_0_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dc5463d2dd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troposphere?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troposphere is the lowest and densest layer in the atmosphere.]</a:t>
            </a:r>
            <a:endParaRPr/>
          </a:p>
        </p:txBody>
      </p:sp>
      <p:sp>
        <p:nvSpPr>
          <p:cNvPr id="794" name="Google Shape;794;gdc5463d2dd_0_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1" name="Google Shape;801;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802" name="Google Shape;802;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troposphere, temperatures decreases as altitude increases. </a:t>
            </a:r>
            <a:endParaRPr/>
          </a:p>
        </p:txBody>
      </p:sp>
      <p:sp>
        <p:nvSpPr>
          <p:cNvPr id="809" name="Google Shape;809;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Weather, like thunderstorms, occurs in the troposphere. Clouds can ALSO form in the troposphere.</a:t>
            </a:r>
            <a:endParaRPr/>
          </a:p>
        </p:txBody>
      </p:sp>
      <p:sp>
        <p:nvSpPr>
          <p:cNvPr id="818" name="Google Shape;818;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dc5463d2dd_0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gdc5463d2dd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826" name="Google Shape;826;gdc5463d2dd_0_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dc5463d2d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troposphere, what happens to the temperature as the altitude increases?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the altitude increases, temperature decreases.]</a:t>
            </a:r>
            <a:endParaRPr/>
          </a:p>
        </p:txBody>
      </p:sp>
      <p:sp>
        <p:nvSpPr>
          <p:cNvPr id="831" name="Google Shape;831;gdc5463d2dd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can also break down the term troposphere into different word parts to help us remember the meaning.  Let’s take a look!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 is important to break down the vocabulary term into word parts and defined each part, this is essential in building student understanding of the word parts.</a:t>
            </a:r>
            <a:endParaRPr/>
          </a:p>
        </p:txBody>
      </p:sp>
      <p:sp>
        <p:nvSpPr>
          <p:cNvPr id="839" name="Google Shape;839;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Temperature is how hot or cold something is.</a:t>
            </a:r>
            <a:endParaRPr/>
          </a:p>
        </p:txBody>
      </p:sp>
      <p:sp>
        <p:nvSpPr>
          <p:cNvPr id="238" name="Google Shape;23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can break up the word troposphere into two parts: prefix and suffix. </a:t>
            </a:r>
            <a:endParaRPr/>
          </a:p>
        </p:txBody>
      </p:sp>
      <p:sp>
        <p:nvSpPr>
          <p:cNvPr id="846" name="Google Shape;846;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dc5463d2dd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gdc5463d2dd_1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prefix tropo which means change-because the weather and gases are always changing.</a:t>
            </a:r>
            <a:endParaRPr/>
          </a:p>
        </p:txBody>
      </p:sp>
      <p:sp>
        <p:nvSpPr>
          <p:cNvPr id="858" name="Google Shape;858;gdc5463d2dd_1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Sphere is a suffix meaning around, like around the earth…now let’s put it all together </a:t>
            </a:r>
            <a:endParaRPr/>
          </a:p>
        </p:txBody>
      </p:sp>
      <p:sp>
        <p:nvSpPr>
          <p:cNvPr id="869" name="Google Shape;869;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when we put it all together, troposphere means the layer that is changing (such as the weather) around earth.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Once you had broken down the word parts it was great to see you put it all back together again and review one more time for the students.</a:t>
            </a:r>
            <a:endParaRPr/>
          </a:p>
        </p:txBody>
      </p:sp>
      <p:sp>
        <p:nvSpPr>
          <p:cNvPr id="880" name="Google Shape;880;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dc5463d2dd_1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gdc5463d2dd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892" name="Google Shape;892;gdc5463d2dd_1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dc5463d2dd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can we use the word parts of troposphere to help us remember the definition of the term?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prefix tropo which means change-because the weather and gases are always changing.</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SzPts val="1400"/>
              <a:buNone/>
            </a:pPr>
            <a:r>
              <a:rPr lang="en-US"/>
              <a:t>Sphere is a suffix meaning around, like around the earth.</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a:t>So when we put it all together, troposphere means the layer that is changing (such as the weather) around earth.]</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Feedback: It is important to create opportunities during this portion of the lesson monitor understanding. This is a key strategy to ensure everyone is on track with morphological word parts and putting it all together.</a:t>
            </a:r>
            <a:endParaRPr/>
          </a:p>
        </p:txBody>
      </p:sp>
      <p:sp>
        <p:nvSpPr>
          <p:cNvPr id="897" name="Google Shape;897;gdc5463d2dd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dc5463d2dd_2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True/False: Weather occurs in the troposphere. </a:t>
            </a:r>
            <a:endParaRPr/>
          </a:p>
          <a:p>
            <a:pPr marL="0" lvl="0" indent="0" algn="l" rtl="0">
              <a:spcBef>
                <a:spcPts val="0"/>
              </a:spcBef>
              <a:spcAft>
                <a:spcPts val="0"/>
              </a:spcAft>
              <a:buSzPts val="1400"/>
              <a:buNone/>
            </a:pPr>
            <a:endParaRPr/>
          </a:p>
        </p:txBody>
      </p:sp>
      <p:sp>
        <p:nvSpPr>
          <p:cNvPr id="908" name="Google Shape;908;gdc5463d2dd_2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dc5463d2dd_3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True/False: Weather occurs in the troposphere.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[True]</a:t>
            </a:r>
            <a:endParaRPr/>
          </a:p>
          <a:p>
            <a:pPr marL="0" lvl="0" indent="0" algn="l" rtl="0">
              <a:spcBef>
                <a:spcPts val="0"/>
              </a:spcBef>
              <a:spcAft>
                <a:spcPts val="0"/>
              </a:spcAft>
              <a:buSzPts val="1400"/>
              <a:buNone/>
            </a:pPr>
            <a:endParaRPr/>
          </a:p>
        </p:txBody>
      </p:sp>
      <p:sp>
        <p:nvSpPr>
          <p:cNvPr id="915" name="Google Shape;915;gdc5463d2dd_3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dc5463d2dd_3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troposphere?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troposphere is the lowest and densest layer in the atmosphere.]</a:t>
            </a:r>
            <a:endParaRPr/>
          </a:p>
          <a:p>
            <a:pPr marL="0" lvl="0" indent="0" algn="l" rtl="0">
              <a:spcBef>
                <a:spcPts val="0"/>
              </a:spcBef>
              <a:spcAft>
                <a:spcPts val="0"/>
              </a:spcAft>
              <a:buSzPts val="1400"/>
              <a:buNone/>
            </a:pPr>
            <a:endParaRPr/>
          </a:p>
        </p:txBody>
      </p:sp>
      <p:sp>
        <p:nvSpPr>
          <p:cNvPr id="922" name="Google Shape;922;gdc5463d2dd_3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Google Shape;929;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define what stratosphere means.</a:t>
            </a:r>
            <a:endParaRPr/>
          </a:p>
        </p:txBody>
      </p:sp>
      <p:sp>
        <p:nvSpPr>
          <p:cNvPr id="930" name="Google Shape;930;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Monitoring understanding during review is an important step before moving on to new material.</a:t>
            </a:r>
            <a:endParaRPr/>
          </a:p>
        </p:txBody>
      </p:sp>
      <p:sp>
        <p:nvSpPr>
          <p:cNvPr id="246" name="Google Shape;24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8" name="Google Shape;938;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stratosphere is the layer just above the troposphere, made mostly of ozone gas. This is also called the ozone layer.</a:t>
            </a:r>
            <a:endParaRPr/>
          </a:p>
        </p:txBody>
      </p:sp>
      <p:sp>
        <p:nvSpPr>
          <p:cNvPr id="951" name="Google Shape;951;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dc5463d2dd_3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gdc5463d2dd_3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959" name="Google Shape;959;gdc5463d2dd_3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dc5463d2dd_4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stratosphere?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stratosphere is the layer above the troposphere, mostly made up of ozone gas. This is also called the ozone layer.]</a:t>
            </a:r>
            <a:endParaRPr/>
          </a:p>
          <a:p>
            <a:pPr marL="0" lvl="0" indent="0" algn="l" rtl="0">
              <a:spcBef>
                <a:spcPts val="0"/>
              </a:spcBef>
              <a:spcAft>
                <a:spcPts val="0"/>
              </a:spcAft>
              <a:buSzPts val="1400"/>
              <a:buNone/>
            </a:pPr>
            <a:endParaRPr/>
          </a:p>
        </p:txBody>
      </p:sp>
      <p:sp>
        <p:nvSpPr>
          <p:cNvPr id="964" name="Google Shape;964;gdc5463d2dd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972" name="Google Shape;972;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8" name="Google Shape;978;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stratosphere is a very thin layer. Ozone is a form of oxygen gas, abbreviated O</a:t>
            </a:r>
            <a:r>
              <a:rPr lang="en-US" baseline="-25000"/>
              <a:t>3</a:t>
            </a:r>
            <a:r>
              <a:rPr lang="en-US"/>
              <a:t>. The ozone layer filters and protects the earth from ultraviolet radiation from the sun.</a:t>
            </a:r>
            <a:endParaRPr/>
          </a:p>
        </p:txBody>
      </p:sp>
      <p:sp>
        <p:nvSpPr>
          <p:cNvPr id="979" name="Google Shape;979;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dc5463d2dd_4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6" name="Google Shape;986;gdc5463d2dd_4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987" name="Google Shape;987;gdc5463d2dd_4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dc5463d2dd_5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does ozone protect us?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ozone layer filters and protects the earth from ultraviolet radiation from the sun.]</a:t>
            </a:r>
            <a:endParaRPr/>
          </a:p>
          <a:p>
            <a:pPr marL="0" lvl="0" indent="0" algn="l" rtl="0">
              <a:spcBef>
                <a:spcPts val="0"/>
              </a:spcBef>
              <a:spcAft>
                <a:spcPts val="0"/>
              </a:spcAft>
              <a:buSzPts val="1400"/>
              <a:buNone/>
            </a:pPr>
            <a:endParaRPr/>
          </a:p>
        </p:txBody>
      </p:sp>
      <p:sp>
        <p:nvSpPr>
          <p:cNvPr id="992" name="Google Shape;992;gdc5463d2dd_5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9" name="Google Shape;999;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can also break down the term stratosphere into different word parts to help us remember the meaning.  Let’s take a look!</a:t>
            </a:r>
            <a:endParaRPr/>
          </a:p>
        </p:txBody>
      </p:sp>
      <p:sp>
        <p:nvSpPr>
          <p:cNvPr id="1000" name="Google Shape;1000;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can break up the term stratosphere into two parts: prefix and suffix.</a:t>
            </a:r>
            <a:endParaRPr/>
          </a:p>
        </p:txBody>
      </p:sp>
      <p:sp>
        <p:nvSpPr>
          <p:cNvPr id="1007" name="Google Shape;1007;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4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4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4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4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4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4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4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4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4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0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1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1.png"/><Relationship Id="rId4" Type="http://schemas.openxmlformats.org/officeDocument/2006/relationships/image" Target="../media/image45.png"/></Relationships>
</file>

<file path=ppt/slides/_rels/slide10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20.png"/><Relationship Id="rId4" Type="http://schemas.openxmlformats.org/officeDocument/2006/relationships/image" Target="../media/image53.jpg"/></Relationships>
</file>

<file path=ppt/slides/_rels/slide11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1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jpg"/></Relationships>
</file>

<file path=ppt/slides/_rels/slide1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1.png"/><Relationship Id="rId4" Type="http://schemas.openxmlformats.org/officeDocument/2006/relationships/image" Target="../media/image45.png"/></Relationships>
</file>

<file path=ppt/slides/_rels/slide12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13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1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1.png"/><Relationship Id="rId4" Type="http://schemas.openxmlformats.org/officeDocument/2006/relationships/image" Target="../media/image45.png"/></Relationships>
</file>

<file path=ppt/slides/_rels/slide14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1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1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6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0.png"/></Relationships>
</file>

<file path=ppt/slides/_rels/slide16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6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0.png"/></Relationships>
</file>

<file path=ppt/slides/_rels/slide16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6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0.png"/></Relationships>
</file>

<file path=ppt/slides/_rels/slide1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5.xml"/><Relationship Id="rId1" Type="http://schemas.openxmlformats.org/officeDocument/2006/relationships/slideLayout" Target="../slideLayouts/slideLayout3.xml"/><Relationship Id="rId4" Type="http://schemas.openxmlformats.org/officeDocument/2006/relationships/image" Target="../media/image59.jpg"/></Relationships>
</file>

<file path=ppt/slides/_rels/slide1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7.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8.png"/></Relationships>
</file>

<file path=ppt/slides/_rels/slide1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1.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2.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5.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1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6.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7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7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9.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0.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8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8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8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8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8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64.png"/><Relationship Id="rId4" Type="http://schemas.openxmlformats.org/officeDocument/2006/relationships/hyperlink" Target="https://online.seterra.com/en-an/vgp/3830" TargetMode="External"/></Relationships>
</file>

<file path=ppt/slides/_rels/slide1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1.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5.jpg"/><Relationship Id="rId4" Type="http://schemas.openxmlformats.org/officeDocument/2006/relationships/image" Target="../media/image24.jpg"/></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jpg"/></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1.pn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7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1.png"/><Relationship Id="rId4" Type="http://schemas.openxmlformats.org/officeDocument/2006/relationships/image" Target="../media/image45.png"/></Relationships>
</file>

<file path=ppt/slides/_rels/slide9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9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9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pSp>
        <p:nvGrpSpPr>
          <p:cNvPr id="164" name="Google Shape;164;gd349beb2ee_1_0"/>
          <p:cNvGrpSpPr/>
          <p:nvPr/>
        </p:nvGrpSpPr>
        <p:grpSpPr>
          <a:xfrm>
            <a:off x="1420794" y="297180"/>
            <a:ext cx="5949213" cy="6263098"/>
            <a:chOff x="730422" y="0"/>
            <a:chExt cx="5949213" cy="6263098"/>
          </a:xfrm>
        </p:grpSpPr>
        <p:sp>
          <p:nvSpPr>
            <p:cNvPr id="165" name="Google Shape;165;gd349beb2ee_1_0"/>
            <p:cNvSpPr/>
            <p:nvPr/>
          </p:nvSpPr>
          <p:spPr>
            <a:xfrm rot="10800000">
              <a:off x="1480849" y="540"/>
              <a:ext cx="5162700" cy="722700"/>
            </a:xfrm>
            <a:prstGeom prst="homePlat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gd349beb2ee_1_0"/>
            <p:cNvSpPr txBox="1"/>
            <p:nvPr/>
          </p:nvSpPr>
          <p:spPr>
            <a:xfrm>
              <a:off x="1661623" y="68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a:p>
          </p:txBody>
        </p:sp>
        <p:sp>
          <p:nvSpPr>
            <p:cNvPr id="167" name="Google Shape;167;gd349beb2ee_1_0"/>
            <p:cNvSpPr/>
            <p:nvPr/>
          </p:nvSpPr>
          <p:spPr>
            <a:xfrm>
              <a:off x="776211" y="0"/>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gd349beb2ee_1_0"/>
            <p:cNvSpPr/>
            <p:nvPr/>
          </p:nvSpPr>
          <p:spPr>
            <a:xfrm rot="10800000">
              <a:off x="1468820" y="1862274"/>
              <a:ext cx="5162700" cy="722700"/>
            </a:xfrm>
            <a:prstGeom prst="homePlat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gd349beb2ee_1_0"/>
            <p:cNvSpPr txBox="1"/>
            <p:nvPr/>
          </p:nvSpPr>
          <p:spPr>
            <a:xfrm>
              <a:off x="1649594" y="1862419"/>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a:p>
          </p:txBody>
        </p:sp>
        <p:sp>
          <p:nvSpPr>
            <p:cNvPr id="170" name="Google Shape;170;gd349beb2ee_1_0"/>
            <p:cNvSpPr/>
            <p:nvPr/>
          </p:nvSpPr>
          <p:spPr>
            <a:xfrm>
              <a:off x="757995" y="1865367"/>
              <a:ext cx="722700" cy="7227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gd349beb2ee_1_0"/>
            <p:cNvSpPr/>
            <p:nvPr/>
          </p:nvSpPr>
          <p:spPr>
            <a:xfrm rot="10800000">
              <a:off x="1516935" y="2770394"/>
              <a:ext cx="5162700" cy="722700"/>
            </a:xfrm>
            <a:prstGeom prst="homePlat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gd349beb2ee_1_0"/>
            <p:cNvSpPr txBox="1"/>
            <p:nvPr/>
          </p:nvSpPr>
          <p:spPr>
            <a:xfrm>
              <a:off x="1697709" y="2770539"/>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a:p>
          </p:txBody>
        </p:sp>
        <p:sp>
          <p:nvSpPr>
            <p:cNvPr id="173" name="Google Shape;173;gd349beb2ee_1_0"/>
            <p:cNvSpPr/>
            <p:nvPr/>
          </p:nvSpPr>
          <p:spPr>
            <a:xfrm>
              <a:off x="730422" y="2710379"/>
              <a:ext cx="722700" cy="7227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gd349beb2ee_1_0"/>
            <p:cNvSpPr/>
            <p:nvPr/>
          </p:nvSpPr>
          <p:spPr>
            <a:xfrm rot="10800000">
              <a:off x="1457566" y="924430"/>
              <a:ext cx="5162700" cy="722700"/>
            </a:xfrm>
            <a:prstGeom prst="homePlat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gd349beb2ee_1_0"/>
            <p:cNvSpPr txBox="1"/>
            <p:nvPr/>
          </p:nvSpPr>
          <p:spPr>
            <a:xfrm>
              <a:off x="1638340" y="92457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a:p>
          </p:txBody>
        </p:sp>
        <p:sp>
          <p:nvSpPr>
            <p:cNvPr id="176" name="Google Shape;176;gd349beb2ee_1_0"/>
            <p:cNvSpPr/>
            <p:nvPr/>
          </p:nvSpPr>
          <p:spPr>
            <a:xfrm>
              <a:off x="766507" y="962545"/>
              <a:ext cx="722700" cy="722700"/>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gd349beb2ee_1_0"/>
            <p:cNvSpPr/>
            <p:nvPr/>
          </p:nvSpPr>
          <p:spPr>
            <a:xfrm rot="10800000">
              <a:off x="1480849" y="3753610"/>
              <a:ext cx="5162700" cy="1571100"/>
            </a:xfrm>
            <a:prstGeom prst="homePlat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gd349beb2ee_1_0"/>
            <p:cNvSpPr txBox="1"/>
            <p:nvPr/>
          </p:nvSpPr>
          <p:spPr>
            <a:xfrm>
              <a:off x="1873747" y="3753659"/>
              <a:ext cx="4769700" cy="1571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79" name="Google Shape;179;gd349beb2ee_1_0"/>
            <p:cNvSpPr/>
            <p:nvPr/>
          </p:nvSpPr>
          <p:spPr>
            <a:xfrm>
              <a:off x="822078" y="4170465"/>
              <a:ext cx="722700" cy="7227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gd349beb2ee_1_0"/>
            <p:cNvSpPr/>
            <p:nvPr/>
          </p:nvSpPr>
          <p:spPr>
            <a:xfrm rot="10800000">
              <a:off x="1480849" y="5540253"/>
              <a:ext cx="5162700" cy="722700"/>
            </a:xfrm>
            <a:prstGeom prst="homePlat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gd349beb2ee_1_0"/>
            <p:cNvSpPr txBox="1"/>
            <p:nvPr/>
          </p:nvSpPr>
          <p:spPr>
            <a:xfrm>
              <a:off x="1661623" y="5540398"/>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a:p>
          </p:txBody>
        </p:sp>
        <p:sp>
          <p:nvSpPr>
            <p:cNvPr id="182" name="Google Shape;182;gd349beb2ee_1_0"/>
            <p:cNvSpPr/>
            <p:nvPr/>
          </p:nvSpPr>
          <p:spPr>
            <a:xfrm>
              <a:off x="826125" y="55313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3" name="Google Shape;183;gd349beb2ee_1_0"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84" name="Google Shape;184;gd349beb2ee_1_0"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85" name="Google Shape;185;gd349beb2ee_1_0"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86" name="Google Shape;186;gd349beb2ee_1_0"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1"/>
          <p:cNvSpPr txBox="1">
            <a:spLocks noGrp="1"/>
          </p:cNvSpPr>
          <p:nvPr>
            <p:ph type="title"/>
          </p:nvPr>
        </p:nvSpPr>
        <p:spPr>
          <a:xfrm>
            <a:off x="457200" y="618281"/>
            <a:ext cx="8229600" cy="162790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sz="4000"/>
              <a:t>Which state of matter has particles that move around very quickly?</a:t>
            </a:r>
            <a:endParaRPr/>
          </a:p>
        </p:txBody>
      </p:sp>
      <p:sp>
        <p:nvSpPr>
          <p:cNvPr id="255" name="Google Shape;255;p11"/>
          <p:cNvSpPr txBox="1">
            <a:spLocks noGrp="1"/>
          </p:cNvSpPr>
          <p:nvPr>
            <p:ph type="body" idx="1"/>
          </p:nvPr>
        </p:nvSpPr>
        <p:spPr>
          <a:xfrm>
            <a:off x="457200" y="2309153"/>
            <a:ext cx="3323400" cy="2634000"/>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chemeClr val="dk1"/>
              </a:buClr>
              <a:buSzPts val="3200"/>
              <a:buFont typeface="Calibri"/>
              <a:buAutoNum type="alphaUcPeriod"/>
            </a:pPr>
            <a:r>
              <a:rPr lang="en-US"/>
              <a:t>Solid</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Liquid</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Gas</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Plasma</a:t>
            </a:r>
            <a:endParaRPr/>
          </a:p>
        </p:txBody>
      </p:sp>
      <p:sp>
        <p:nvSpPr>
          <p:cNvPr id="256" name="Google Shape;256;p11" descr="Questions"/>
          <p:cNvSpPr/>
          <p:nvPr/>
        </p:nvSpPr>
        <p:spPr>
          <a:xfrm>
            <a:off x="0" y="0"/>
            <a:ext cx="983848" cy="954107"/>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7" name="Google Shape;257;p11" descr="Properties of Matter: Solids | Live Science"/>
          <p:cNvPicPr preferRelativeResize="0"/>
          <p:nvPr/>
        </p:nvPicPr>
        <p:blipFill rotWithShape="1">
          <a:blip r:embed="rId4">
            <a:alphaModFix/>
          </a:blip>
          <a:srcRect/>
          <a:stretch/>
        </p:blipFill>
        <p:spPr>
          <a:xfrm>
            <a:off x="5445175" y="4179576"/>
            <a:ext cx="3425825" cy="2280325"/>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gdc5463d2dd_5_7"/>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Stratosphere</a:t>
            </a:r>
            <a:endParaRPr/>
          </a:p>
        </p:txBody>
      </p:sp>
      <p:sp>
        <p:nvSpPr>
          <p:cNvPr id="1022" name="Google Shape;1022;gdc5463d2dd_5_7"/>
          <p:cNvSpPr/>
          <p:nvPr/>
        </p:nvSpPr>
        <p:spPr>
          <a:xfrm>
            <a:off x="1378424" y="1446663"/>
            <a:ext cx="2988900" cy="1957800"/>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3" name="Google Shape;1023;gdc5463d2dd_5_7"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4" name="Google Shape;1024;gdc5463d2dd_5_7"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1025" name="Google Shape;1025;gdc5463d2dd_5_7"/>
          <p:cNvCxnSpPr/>
          <p:nvPr/>
        </p:nvCxnSpPr>
        <p:spPr>
          <a:xfrm>
            <a:off x="2595722" y="3454198"/>
            <a:ext cx="585900" cy="11361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026" name="Google Shape;1026;gdc5463d2dd_5_7"/>
          <p:cNvSpPr txBox="1"/>
          <p:nvPr/>
        </p:nvSpPr>
        <p:spPr>
          <a:xfrm>
            <a:off x="1661025" y="4750275"/>
            <a:ext cx="2706300" cy="646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S</a:t>
            </a:r>
            <a:r>
              <a:rPr lang="en-US" sz="3600" b="0" i="0" u="none" strike="noStrike" cap="none">
                <a:solidFill>
                  <a:schemeClr val="dk1"/>
                </a:solidFill>
                <a:latin typeface="Calibri"/>
                <a:ea typeface="Calibri"/>
                <a:cs typeface="Calibri"/>
                <a:sym typeface="Calibri"/>
              </a:rPr>
              <a:t>trata</a:t>
            </a:r>
            <a:r>
              <a:rPr lang="en-US" sz="3600">
                <a:solidFill>
                  <a:schemeClr val="dk1"/>
                </a:solidFill>
                <a:latin typeface="Calibri"/>
                <a:ea typeface="Calibri"/>
                <a:cs typeface="Calibri"/>
                <a:sym typeface="Calibri"/>
              </a:rPr>
              <a:t> = </a:t>
            </a:r>
            <a:r>
              <a:rPr lang="en-US" sz="3600" b="0" i="0" u="none" strike="noStrike" cap="none">
                <a:solidFill>
                  <a:schemeClr val="dk1"/>
                </a:solidFill>
                <a:latin typeface="Calibri"/>
                <a:ea typeface="Calibri"/>
                <a:cs typeface="Calibri"/>
                <a:sym typeface="Calibri"/>
              </a:rPr>
              <a:t>layer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79"/>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Stratosphere</a:t>
            </a:r>
            <a:endParaRPr/>
          </a:p>
        </p:txBody>
      </p:sp>
      <p:sp>
        <p:nvSpPr>
          <p:cNvPr id="1033" name="Google Shape;1033;p79"/>
          <p:cNvSpPr/>
          <p:nvPr/>
        </p:nvSpPr>
        <p:spPr>
          <a:xfrm>
            <a:off x="4275289" y="1446663"/>
            <a:ext cx="3519500" cy="1982337"/>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4" name="Google Shape;1034;p7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5" name="Google Shape;1035;p79"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1036" name="Google Shape;1036;p79"/>
          <p:cNvCxnSpPr/>
          <p:nvPr/>
        </p:nvCxnSpPr>
        <p:spPr>
          <a:xfrm flipH="1">
            <a:off x="5682731" y="3429000"/>
            <a:ext cx="329700" cy="10107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1037" name="Google Shape;1037;p79"/>
          <p:cNvSpPr txBox="1"/>
          <p:nvPr/>
        </p:nvSpPr>
        <p:spPr>
          <a:xfrm>
            <a:off x="3762103" y="4501171"/>
            <a:ext cx="4545900" cy="1754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Sphere</a:t>
            </a:r>
            <a:r>
              <a:rPr lang="en-US" sz="3600" b="0" i="0" u="none" strike="noStrike" cap="none">
                <a:solidFill>
                  <a:schemeClr val="dk1"/>
                </a:solidFill>
                <a:latin typeface="Calibri"/>
                <a:ea typeface="Calibri"/>
                <a:cs typeface="Calibri"/>
                <a:sym typeface="Calibri"/>
              </a:rPr>
              <a:t> meaning the around</a:t>
            </a:r>
            <a:r>
              <a:rPr lang="en-US" sz="3600">
                <a:solidFill>
                  <a:schemeClr val="dk1"/>
                </a:solidFill>
                <a:latin typeface="Calibri"/>
                <a:ea typeface="Calibri"/>
                <a:cs typeface="Calibri"/>
                <a:sym typeface="Calibri"/>
              </a:rPr>
              <a:t>, </a:t>
            </a:r>
            <a:r>
              <a:rPr lang="en-US" sz="3600" b="0" i="0" u="none" strike="noStrike" cap="none">
                <a:solidFill>
                  <a:schemeClr val="dk1"/>
                </a:solidFill>
                <a:latin typeface="Calibri"/>
                <a:ea typeface="Calibri"/>
                <a:cs typeface="Calibri"/>
                <a:sym typeface="Calibri"/>
              </a:rPr>
              <a:t>such as around earth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80"/>
          <p:cNvSpPr txBox="1">
            <a:spLocks noGrp="1"/>
          </p:cNvSpPr>
          <p:nvPr>
            <p:ph type="title"/>
          </p:nvPr>
        </p:nvSpPr>
        <p:spPr>
          <a:xfrm>
            <a:off x="914400" y="1828284"/>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Strato   sphere</a:t>
            </a:r>
            <a:endParaRPr/>
          </a:p>
        </p:txBody>
      </p:sp>
      <p:sp>
        <p:nvSpPr>
          <p:cNvPr id="1044" name="Google Shape;1044;p8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5" name="Google Shape;1045;p80"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1046" name="Google Shape;1046;p80"/>
          <p:cNvSpPr/>
          <p:nvPr/>
        </p:nvSpPr>
        <p:spPr>
          <a:xfrm>
            <a:off x="4366009" y="2155609"/>
            <a:ext cx="663191" cy="723481"/>
          </a:xfrm>
          <a:prstGeom prst="mathPlus">
            <a:avLst>
              <a:gd name="adj1" fmla="val 2352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7" name="Google Shape;1047;p80"/>
          <p:cNvSpPr txBox="1"/>
          <p:nvPr/>
        </p:nvSpPr>
        <p:spPr>
          <a:xfrm>
            <a:off x="2463870" y="5798790"/>
            <a:ext cx="3297847" cy="9541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The layers around earth</a:t>
            </a:r>
            <a:endParaRPr sz="1400" b="0" i="0" u="none" strike="noStrike" cap="none">
              <a:solidFill>
                <a:srgbClr val="000000"/>
              </a:solidFill>
              <a:latin typeface="Arial"/>
              <a:ea typeface="Arial"/>
              <a:cs typeface="Arial"/>
              <a:sym typeface="Arial"/>
            </a:endParaRPr>
          </a:p>
        </p:txBody>
      </p:sp>
      <p:sp>
        <p:nvSpPr>
          <p:cNvPr id="1048" name="Google Shape;1048;p80"/>
          <p:cNvSpPr txBox="1"/>
          <p:nvPr/>
        </p:nvSpPr>
        <p:spPr>
          <a:xfrm>
            <a:off x="130628" y="36585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Calibri"/>
              <a:buNone/>
            </a:pPr>
            <a:r>
              <a:rPr lang="en-US" sz="6000" b="0" i="0" u="none" strike="noStrike" cap="none">
                <a:solidFill>
                  <a:schemeClr val="dk1"/>
                </a:solidFill>
                <a:latin typeface="Calibri"/>
                <a:ea typeface="Calibri"/>
                <a:cs typeface="Calibri"/>
                <a:sym typeface="Calibri"/>
              </a:rPr>
              <a:t>Atmosphere</a:t>
            </a:r>
            <a:endParaRPr sz="1400" b="0" i="0" u="none" strike="noStrike" cap="none">
              <a:solidFill>
                <a:srgbClr val="000000"/>
              </a:solidFill>
              <a:latin typeface="Arial"/>
              <a:ea typeface="Arial"/>
              <a:cs typeface="Arial"/>
              <a:sym typeface="Arial"/>
            </a:endParaRPr>
          </a:p>
        </p:txBody>
      </p:sp>
      <p:sp>
        <p:nvSpPr>
          <p:cNvPr id="1049" name="Google Shape;1049;p80"/>
          <p:cNvSpPr/>
          <p:nvPr/>
        </p:nvSpPr>
        <p:spPr>
          <a:xfrm>
            <a:off x="4112794" y="4801592"/>
            <a:ext cx="371789" cy="880656"/>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gdc5463d2dd_5_19"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gdc5463d2dd_5_24"/>
          <p:cNvSpPr txBox="1">
            <a:spLocks noGrp="1"/>
          </p:cNvSpPr>
          <p:nvPr>
            <p:ph type="title"/>
          </p:nvPr>
        </p:nvSpPr>
        <p:spPr>
          <a:xfrm>
            <a:off x="983700" y="328625"/>
            <a:ext cx="7616100" cy="1500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a:t>How can we use the word parts of stratosphere to help us remember the definition of the term?</a:t>
            </a:r>
            <a:endParaRPr sz="3959"/>
          </a:p>
        </p:txBody>
      </p:sp>
      <p:sp>
        <p:nvSpPr>
          <p:cNvPr id="1061" name="Google Shape;1061;gdc5463d2dd_5_24"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2" name="Google Shape;1062;gdc5463d2dd_5_24"/>
          <p:cNvSpPr txBox="1">
            <a:spLocks noGrp="1"/>
          </p:cNvSpPr>
          <p:nvPr>
            <p:ph type="title"/>
          </p:nvPr>
        </p:nvSpPr>
        <p:spPr>
          <a:xfrm>
            <a:off x="457200" y="249803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Stratosphere</a:t>
            </a:r>
            <a:endParaRPr/>
          </a:p>
        </p:txBody>
      </p:sp>
      <p:cxnSp>
        <p:nvCxnSpPr>
          <p:cNvPr id="1063" name="Google Shape;1063;gdc5463d2dd_5_24"/>
          <p:cNvCxnSpPr/>
          <p:nvPr/>
        </p:nvCxnSpPr>
        <p:spPr>
          <a:xfrm flipH="1">
            <a:off x="2443447" y="3637473"/>
            <a:ext cx="15600" cy="12807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064" name="Google Shape;1064;gdc5463d2dd_5_24"/>
          <p:cNvSpPr txBox="1"/>
          <p:nvPr/>
        </p:nvSpPr>
        <p:spPr>
          <a:xfrm>
            <a:off x="2083600" y="500997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(prefix)</a:t>
            </a:r>
            <a:endParaRPr b="0" i="0" u="none" strike="noStrike" cap="none">
              <a:solidFill>
                <a:srgbClr val="000000"/>
              </a:solidFill>
              <a:latin typeface="Arial"/>
              <a:ea typeface="Arial"/>
              <a:cs typeface="Arial"/>
              <a:sym typeface="Arial"/>
            </a:endParaRPr>
          </a:p>
        </p:txBody>
      </p:sp>
      <p:cxnSp>
        <p:nvCxnSpPr>
          <p:cNvPr id="1065" name="Google Shape;1065;gdc5463d2dd_5_24"/>
          <p:cNvCxnSpPr/>
          <p:nvPr/>
        </p:nvCxnSpPr>
        <p:spPr>
          <a:xfrm flipH="1">
            <a:off x="6026547" y="3637473"/>
            <a:ext cx="15600" cy="12807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066" name="Google Shape;1066;gdc5463d2dd_5_24"/>
          <p:cNvSpPr txBox="1"/>
          <p:nvPr/>
        </p:nvSpPr>
        <p:spPr>
          <a:xfrm>
            <a:off x="5666700" y="500997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(suffix)</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gdc5463d2dd_5_45"/>
          <p:cNvSpPr txBox="1">
            <a:spLocks noGrp="1"/>
          </p:cNvSpPr>
          <p:nvPr>
            <p:ph type="title"/>
          </p:nvPr>
        </p:nvSpPr>
        <p:spPr>
          <a:xfrm>
            <a:off x="983700" y="328625"/>
            <a:ext cx="7616100" cy="830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t>What is the stratosphere?</a:t>
            </a:r>
            <a:endParaRPr sz="3959"/>
          </a:p>
        </p:txBody>
      </p:sp>
      <p:sp>
        <p:nvSpPr>
          <p:cNvPr id="1072" name="Google Shape;1072;gdc5463d2dd_5_45"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73" name="Google Shape;1073;gdc5463d2dd_5_45" descr="ozone.jpg"/>
          <p:cNvPicPr preferRelativeResize="0">
            <a:picLocks noGrp="1"/>
          </p:cNvPicPr>
          <p:nvPr>
            <p:ph type="body" idx="1"/>
          </p:nvPr>
        </p:nvPicPr>
        <p:blipFill rotWithShape="1">
          <a:blip r:embed="rId4">
            <a:alphaModFix/>
          </a:blip>
          <a:srcRect l="-10575" r="-10563"/>
          <a:stretch/>
        </p:blipFill>
        <p:spPr>
          <a:xfrm>
            <a:off x="457200" y="1753833"/>
            <a:ext cx="8229600" cy="45261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81"/>
          <p:cNvSpPr txBox="1"/>
          <p:nvPr/>
        </p:nvSpPr>
        <p:spPr>
          <a:xfrm>
            <a:off x="2230223" y="826181"/>
            <a:ext cx="4533742"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Mesosphere</a:t>
            </a:r>
            <a:endParaRPr sz="1400" b="0" i="0" u="none" strike="noStrike" cap="none">
              <a:solidFill>
                <a:srgbClr val="000000"/>
              </a:solidFill>
              <a:latin typeface="Arial"/>
              <a:ea typeface="Arial"/>
              <a:cs typeface="Arial"/>
              <a:sym typeface="Arial"/>
            </a:endParaRPr>
          </a:p>
        </p:txBody>
      </p:sp>
      <p:sp>
        <p:nvSpPr>
          <p:cNvPr id="1080" name="Google Shape;1080;p81"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1" name="Google Shape;1081;p81"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Earth’s Atmosphere</a:t>
            </a:r>
            <a:endParaRPr/>
          </a:p>
        </p:txBody>
      </p:sp>
      <p:sp>
        <p:nvSpPr>
          <p:cNvPr id="1088" name="Google Shape;1088;p8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9" name="Google Shape;1089;p82" descr="Play"/>
          <p:cNvPicPr preferRelativeResize="0"/>
          <p:nvPr/>
        </p:nvPicPr>
        <p:blipFill rotWithShape="1">
          <a:blip r:embed="rId4">
            <a:alphaModFix/>
          </a:blip>
          <a:srcRect/>
          <a:stretch/>
        </p:blipFill>
        <p:spPr>
          <a:xfrm rot="10800000">
            <a:off x="6701928" y="4047184"/>
            <a:ext cx="643238" cy="643238"/>
          </a:xfrm>
          <a:prstGeom prst="rect">
            <a:avLst/>
          </a:prstGeom>
          <a:noFill/>
          <a:ln>
            <a:noFill/>
          </a:ln>
        </p:spPr>
      </p:pic>
      <p:pic>
        <p:nvPicPr>
          <p:cNvPr id="1090" name="Google Shape;1090;p82" descr="Layers of Atmosphere and Their Charchterstics - Leverage Edu"/>
          <p:cNvPicPr preferRelativeResize="0"/>
          <p:nvPr/>
        </p:nvPicPr>
        <p:blipFill rotWithShape="1">
          <a:blip r:embed="rId5">
            <a:alphaModFix/>
          </a:blip>
          <a:srcRect r="24478"/>
          <a:stretch/>
        </p:blipFill>
        <p:spPr>
          <a:xfrm rot="-5400000">
            <a:off x="1827575" y="1619749"/>
            <a:ext cx="5360464" cy="4441084"/>
          </a:xfrm>
          <a:prstGeom prst="rect">
            <a:avLst/>
          </a:prstGeom>
          <a:noFill/>
          <a:ln>
            <a:noFill/>
          </a:ln>
        </p:spPr>
      </p:pic>
      <p:pic>
        <p:nvPicPr>
          <p:cNvPr id="1091" name="Google Shape;1091;p82" descr="Play"/>
          <p:cNvPicPr preferRelativeResize="0"/>
          <p:nvPr/>
        </p:nvPicPr>
        <p:blipFill rotWithShape="1">
          <a:blip r:embed="rId4">
            <a:alphaModFix/>
          </a:blip>
          <a:srcRect/>
          <a:stretch/>
        </p:blipFill>
        <p:spPr>
          <a:xfrm rot="10800000">
            <a:off x="6701927" y="3425489"/>
            <a:ext cx="643238" cy="643238"/>
          </a:xfrm>
          <a:prstGeom prst="rect">
            <a:avLst/>
          </a:prstGeom>
          <a:noFill/>
          <a:ln>
            <a:noFill/>
          </a:ln>
        </p:spPr>
      </p:pic>
      <p:pic>
        <p:nvPicPr>
          <p:cNvPr id="1092" name="Google Shape;1092;p82" descr="Play"/>
          <p:cNvPicPr preferRelativeResize="0"/>
          <p:nvPr/>
        </p:nvPicPr>
        <p:blipFill rotWithShape="1">
          <a:blip r:embed="rId4">
            <a:alphaModFix/>
          </a:blip>
          <a:srcRect/>
          <a:stretch/>
        </p:blipFill>
        <p:spPr>
          <a:xfrm rot="10800000">
            <a:off x="6701926" y="2237263"/>
            <a:ext cx="643238" cy="643238"/>
          </a:xfrm>
          <a:prstGeom prst="rect">
            <a:avLst/>
          </a:prstGeom>
          <a:noFill/>
          <a:ln>
            <a:noFill/>
          </a:ln>
        </p:spPr>
      </p:pic>
      <p:pic>
        <p:nvPicPr>
          <p:cNvPr id="1093" name="Google Shape;1093;p82" descr="Play"/>
          <p:cNvPicPr preferRelativeResize="0"/>
          <p:nvPr/>
        </p:nvPicPr>
        <p:blipFill rotWithShape="1">
          <a:blip r:embed="rId4">
            <a:alphaModFix/>
          </a:blip>
          <a:srcRect/>
          <a:stretch/>
        </p:blipFill>
        <p:spPr>
          <a:xfrm rot="10800000">
            <a:off x="6724454" y="1692276"/>
            <a:ext cx="643238" cy="643238"/>
          </a:xfrm>
          <a:prstGeom prst="rect">
            <a:avLst/>
          </a:prstGeom>
          <a:noFill/>
          <a:ln>
            <a:noFill/>
          </a:ln>
        </p:spPr>
      </p:pic>
      <p:pic>
        <p:nvPicPr>
          <p:cNvPr id="1094" name="Google Shape;1094;p82" descr="Play"/>
          <p:cNvPicPr preferRelativeResize="0"/>
          <p:nvPr/>
        </p:nvPicPr>
        <p:blipFill rotWithShape="1">
          <a:blip r:embed="rId6">
            <a:alphaModFix/>
          </a:blip>
          <a:srcRect/>
          <a:stretch/>
        </p:blipFill>
        <p:spPr>
          <a:xfrm rot="10800000">
            <a:off x="6674637" y="2852785"/>
            <a:ext cx="677127" cy="677127"/>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83"/>
          <p:cNvSpPr txBox="1">
            <a:spLocks noGrp="1"/>
          </p:cNvSpPr>
          <p:nvPr>
            <p:ph type="title"/>
          </p:nvPr>
        </p:nvSpPr>
        <p:spPr>
          <a:xfrm>
            <a:off x="648939" y="140100"/>
            <a:ext cx="8495100" cy="2035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b="1" u="sng"/>
              <a:t>Mesosphere:</a:t>
            </a:r>
            <a:r>
              <a:rPr lang="en-US"/>
              <a:t> the third layer of the atmosphere, above the stratosphere</a:t>
            </a:r>
            <a:endParaRPr/>
          </a:p>
        </p:txBody>
      </p:sp>
      <p:pic>
        <p:nvPicPr>
          <p:cNvPr id="1101" name="Google Shape;1101;p83" descr="shootingstar.jpg"/>
          <p:cNvPicPr preferRelativeResize="0">
            <a:picLocks noGrp="1"/>
          </p:cNvPicPr>
          <p:nvPr>
            <p:ph type="body" idx="1"/>
          </p:nvPr>
        </p:nvPicPr>
        <p:blipFill rotWithShape="1">
          <a:blip r:embed="rId3">
            <a:alphaModFix/>
          </a:blip>
          <a:srcRect l="-18755" r="-18753"/>
          <a:stretch/>
        </p:blipFill>
        <p:spPr>
          <a:xfrm>
            <a:off x="457200" y="2175387"/>
            <a:ext cx="8229600" cy="4525963"/>
          </a:xfrm>
          <a:prstGeom prst="rect">
            <a:avLst/>
          </a:prstGeom>
          <a:noFill/>
          <a:ln w="9525" cap="flat" cmpd="sng">
            <a:solidFill>
              <a:schemeClr val="lt1"/>
            </a:solidFill>
            <a:prstDash val="solid"/>
            <a:round/>
            <a:headEnd type="none" w="sm" len="sm"/>
            <a:tailEnd type="none" w="sm" len="sm"/>
          </a:ln>
        </p:spPr>
      </p:pic>
      <p:pic>
        <p:nvPicPr>
          <p:cNvPr id="1102" name="Google Shape;1102;p83"/>
          <p:cNvPicPr preferRelativeResize="0"/>
          <p:nvPr/>
        </p:nvPicPr>
        <p:blipFill rotWithShape="1">
          <a:blip r:embed="rId4">
            <a:alphaModFix/>
          </a:blip>
          <a:srcRect/>
          <a:stretch/>
        </p:blipFill>
        <p:spPr>
          <a:xfrm>
            <a:off x="168702" y="91072"/>
            <a:ext cx="1212900" cy="684525"/>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gdc5463d2dd_5_51"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dc5463d2dd_0_2"/>
          <p:cNvSpPr txBox="1">
            <a:spLocks noGrp="1"/>
          </p:cNvSpPr>
          <p:nvPr>
            <p:ph type="title"/>
          </p:nvPr>
        </p:nvSpPr>
        <p:spPr>
          <a:xfrm>
            <a:off x="457200" y="618281"/>
            <a:ext cx="8229600" cy="1627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sz="4000"/>
              <a:t>Which state of matter has particles that move around very quickly?</a:t>
            </a:r>
            <a:endParaRPr/>
          </a:p>
        </p:txBody>
      </p:sp>
      <p:sp>
        <p:nvSpPr>
          <p:cNvPr id="264" name="Google Shape;264;gdc5463d2dd_0_2"/>
          <p:cNvSpPr txBox="1">
            <a:spLocks noGrp="1"/>
          </p:cNvSpPr>
          <p:nvPr>
            <p:ph type="body" idx="1"/>
          </p:nvPr>
        </p:nvSpPr>
        <p:spPr>
          <a:xfrm>
            <a:off x="457200" y="2309153"/>
            <a:ext cx="3323400" cy="2634000"/>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chemeClr val="dk1"/>
              </a:buClr>
              <a:buSzPts val="3200"/>
              <a:buFont typeface="Calibri"/>
              <a:buAutoNum type="alphaUcPeriod"/>
            </a:pPr>
            <a:r>
              <a:rPr lang="en-US"/>
              <a:t>Solid</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Liquid</a:t>
            </a:r>
            <a:endParaRPr/>
          </a:p>
          <a:p>
            <a:pPr marL="514350" lvl="0" indent="-514350" algn="l" rtl="0">
              <a:lnSpc>
                <a:spcPct val="115000"/>
              </a:lnSpc>
              <a:spcBef>
                <a:spcPts val="640"/>
              </a:spcBef>
              <a:spcAft>
                <a:spcPts val="0"/>
              </a:spcAft>
              <a:buClr>
                <a:srgbClr val="FF0000"/>
              </a:buClr>
              <a:buSzPts val="3200"/>
              <a:buFont typeface="Calibri"/>
              <a:buAutoNum type="alphaUcPeriod"/>
            </a:pPr>
            <a:r>
              <a:rPr lang="en-US">
                <a:solidFill>
                  <a:srgbClr val="FF0000"/>
                </a:solidFill>
              </a:rPr>
              <a:t>Gas</a:t>
            </a:r>
            <a:endParaRPr>
              <a:solidFill>
                <a:srgbClr val="FF0000"/>
              </a:solidFill>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Plasma</a:t>
            </a:r>
            <a:endParaRPr/>
          </a:p>
        </p:txBody>
      </p:sp>
      <p:sp>
        <p:nvSpPr>
          <p:cNvPr id="265" name="Google Shape;265;gdc5463d2dd_0_2"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6" name="Google Shape;266;gdc5463d2dd_0_2" descr="Properties of Matter: Solids | Live Science"/>
          <p:cNvPicPr preferRelativeResize="0"/>
          <p:nvPr/>
        </p:nvPicPr>
        <p:blipFill rotWithShape="1">
          <a:blip r:embed="rId4">
            <a:alphaModFix/>
          </a:blip>
          <a:srcRect/>
          <a:stretch/>
        </p:blipFill>
        <p:spPr>
          <a:xfrm>
            <a:off x="5445175" y="4179576"/>
            <a:ext cx="3425825" cy="2280325"/>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gdc5463d2dd_5_56"/>
          <p:cNvSpPr txBox="1">
            <a:spLocks noGrp="1"/>
          </p:cNvSpPr>
          <p:nvPr>
            <p:ph type="title"/>
          </p:nvPr>
        </p:nvSpPr>
        <p:spPr>
          <a:xfrm>
            <a:off x="983700" y="328625"/>
            <a:ext cx="7616100" cy="830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t>What is the mesosphere?</a:t>
            </a:r>
            <a:endParaRPr sz="3959"/>
          </a:p>
        </p:txBody>
      </p:sp>
      <p:sp>
        <p:nvSpPr>
          <p:cNvPr id="1114" name="Google Shape;1114;gdc5463d2dd_5_56"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15" name="Google Shape;1115;gdc5463d2dd_5_56" descr="shootingstar.jpg"/>
          <p:cNvPicPr preferRelativeResize="0">
            <a:picLocks noGrp="1"/>
          </p:cNvPicPr>
          <p:nvPr>
            <p:ph type="body" idx="1"/>
          </p:nvPr>
        </p:nvPicPr>
        <p:blipFill rotWithShape="1">
          <a:blip r:embed="rId4">
            <a:alphaModFix/>
          </a:blip>
          <a:srcRect l="-18756" r="-18756"/>
          <a:stretch/>
        </p:blipFill>
        <p:spPr>
          <a:xfrm>
            <a:off x="457200" y="1532987"/>
            <a:ext cx="8229600" cy="45261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pic>
        <p:nvPicPr>
          <p:cNvPr id="1121" name="Google Shape;1121;p84"/>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1122" name="Google Shape;1122;p84"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pic>
        <p:nvPicPr>
          <p:cNvPr id="1128" name="Google Shape;1128;p85" descr="shootingstar.jpg"/>
          <p:cNvPicPr preferRelativeResize="0">
            <a:picLocks noGrp="1"/>
          </p:cNvPicPr>
          <p:nvPr>
            <p:ph type="body" idx="1"/>
          </p:nvPr>
        </p:nvPicPr>
        <p:blipFill rotWithShape="1">
          <a:blip r:embed="rId3">
            <a:alphaModFix/>
          </a:blip>
          <a:srcRect l="-272" r="-270"/>
          <a:stretch/>
        </p:blipFill>
        <p:spPr>
          <a:xfrm>
            <a:off x="3289439" y="2433754"/>
            <a:ext cx="5621442" cy="4228185"/>
          </a:xfrm>
          <a:prstGeom prst="rect">
            <a:avLst/>
          </a:prstGeom>
          <a:noFill/>
          <a:ln>
            <a:noFill/>
          </a:ln>
        </p:spPr>
      </p:pic>
      <p:pic>
        <p:nvPicPr>
          <p:cNvPr id="1129" name="Google Shape;1129;p85" descr="Thermometer snow cold temperature icon Royalty Free Vector"/>
          <p:cNvPicPr preferRelativeResize="0"/>
          <p:nvPr/>
        </p:nvPicPr>
        <p:blipFill rotWithShape="1">
          <a:blip r:embed="rId4">
            <a:alphaModFix/>
          </a:blip>
          <a:srcRect l="17836" t="5429" r="17076" b="9756"/>
          <a:stretch/>
        </p:blipFill>
        <p:spPr>
          <a:xfrm>
            <a:off x="735229" y="2551979"/>
            <a:ext cx="2146867" cy="3021346"/>
          </a:xfrm>
          <a:prstGeom prst="rect">
            <a:avLst/>
          </a:prstGeom>
          <a:noFill/>
          <a:ln>
            <a:noFill/>
          </a:ln>
        </p:spPr>
      </p:pic>
      <p:sp>
        <p:nvSpPr>
          <p:cNvPr id="1130" name="Google Shape;1130;p85" descr="Artificial Intelligence"/>
          <p:cNvSpPr/>
          <p:nvPr/>
        </p:nvSpPr>
        <p:spPr>
          <a:xfrm>
            <a:off x="0" y="0"/>
            <a:ext cx="735230" cy="73523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1" name="Google Shape;1131;p85" descr="7 Thoughts On The BRRR Strategy In Birmingham - Rob Drum"/>
          <p:cNvPicPr preferRelativeResize="0"/>
          <p:nvPr/>
        </p:nvPicPr>
        <p:blipFill rotWithShape="1">
          <a:blip r:embed="rId6">
            <a:alphaModFix/>
          </a:blip>
          <a:srcRect b="25683"/>
          <a:stretch/>
        </p:blipFill>
        <p:spPr>
          <a:xfrm>
            <a:off x="1990695" y="367615"/>
            <a:ext cx="5162610" cy="1598015"/>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pic>
        <p:nvPicPr>
          <p:cNvPr id="1137" name="Google Shape;1137;p86" descr="NASA Warns a Major Meteor Strike Is On Its Way. This Is Not a Sci-Fi Movie!  - Science"/>
          <p:cNvPicPr preferRelativeResize="0"/>
          <p:nvPr/>
        </p:nvPicPr>
        <p:blipFill rotWithShape="1">
          <a:blip r:embed="rId3">
            <a:alphaModFix/>
          </a:blip>
          <a:srcRect/>
          <a:stretch/>
        </p:blipFill>
        <p:spPr>
          <a:xfrm>
            <a:off x="680517" y="1446837"/>
            <a:ext cx="7782966" cy="4685938"/>
          </a:xfrm>
          <a:prstGeom prst="rect">
            <a:avLst/>
          </a:prstGeom>
          <a:noFill/>
          <a:ln>
            <a:noFill/>
          </a:ln>
        </p:spPr>
      </p:pic>
      <p:sp>
        <p:nvSpPr>
          <p:cNvPr id="1138" name="Google Shape;1138;p86"/>
          <p:cNvSpPr txBox="1"/>
          <p:nvPr/>
        </p:nvSpPr>
        <p:spPr>
          <a:xfrm>
            <a:off x="680517" y="154525"/>
            <a:ext cx="81429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The mesosphere protects the earth from meteors.</a:t>
            </a:r>
            <a:endParaRPr sz="1400" b="0" i="0" u="none" strike="noStrike" cap="none">
              <a:solidFill>
                <a:srgbClr val="000000"/>
              </a:solidFill>
              <a:latin typeface="Arial"/>
              <a:ea typeface="Arial"/>
              <a:cs typeface="Arial"/>
              <a:sym typeface="Arial"/>
            </a:endParaRPr>
          </a:p>
        </p:txBody>
      </p:sp>
      <p:sp>
        <p:nvSpPr>
          <p:cNvPr id="1139" name="Google Shape;1139;p86"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gdc5463d2dd_5_63"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gdc5463d2dd_5_68"/>
          <p:cNvSpPr txBox="1">
            <a:spLocks noGrp="1"/>
          </p:cNvSpPr>
          <p:nvPr>
            <p:ph type="title"/>
          </p:nvPr>
        </p:nvSpPr>
        <p:spPr>
          <a:xfrm>
            <a:off x="983700" y="328625"/>
            <a:ext cx="7616100" cy="1418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a:t>In the mesosphere, what happens to the temperature as the altitude increases?</a:t>
            </a:r>
            <a:endParaRPr sz="3959"/>
          </a:p>
        </p:txBody>
      </p:sp>
      <p:sp>
        <p:nvSpPr>
          <p:cNvPr id="1151" name="Google Shape;1151;gdc5463d2dd_5_68"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52" name="Google Shape;1152;gdc5463d2dd_5_68" descr="everest.jpg"/>
          <p:cNvPicPr preferRelativeResize="0">
            <a:picLocks noGrp="1"/>
          </p:cNvPicPr>
          <p:nvPr>
            <p:ph type="body" idx="1"/>
          </p:nvPr>
        </p:nvPicPr>
        <p:blipFill rotWithShape="1">
          <a:blip r:embed="rId4">
            <a:alphaModFix/>
          </a:blip>
          <a:srcRect l="31434" r="31438"/>
          <a:stretch/>
        </p:blipFill>
        <p:spPr>
          <a:xfrm>
            <a:off x="1170967" y="1952928"/>
            <a:ext cx="6911400" cy="451440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gdc5463d2dd_5_74"/>
          <p:cNvSpPr txBox="1">
            <a:spLocks noGrp="1"/>
          </p:cNvSpPr>
          <p:nvPr>
            <p:ph type="title"/>
          </p:nvPr>
        </p:nvSpPr>
        <p:spPr>
          <a:xfrm>
            <a:off x="983700" y="328625"/>
            <a:ext cx="7616100" cy="1418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t>What does the mesosphere protect us from?</a:t>
            </a:r>
            <a:endParaRPr sz="3959"/>
          </a:p>
        </p:txBody>
      </p:sp>
      <p:sp>
        <p:nvSpPr>
          <p:cNvPr id="1158" name="Google Shape;1158;gdc5463d2dd_5_74"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59" name="Google Shape;1159;gdc5463d2dd_5_74" descr="shootingstar.jpg"/>
          <p:cNvPicPr preferRelativeResize="0">
            <a:picLocks noGrp="1"/>
          </p:cNvPicPr>
          <p:nvPr>
            <p:ph type="body" idx="1"/>
          </p:nvPr>
        </p:nvPicPr>
        <p:blipFill rotWithShape="1">
          <a:blip r:embed="rId4">
            <a:alphaModFix/>
          </a:blip>
          <a:srcRect l="-18756" r="-18756"/>
          <a:stretch/>
        </p:blipFill>
        <p:spPr>
          <a:xfrm>
            <a:off x="457200" y="1956687"/>
            <a:ext cx="8229600" cy="45261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87" descr="Artificial Intelligence"/>
          <p:cNvSpPr/>
          <p:nvPr/>
        </p:nvSpPr>
        <p:spPr>
          <a:xfrm>
            <a:off x="892768" y="1482969"/>
            <a:ext cx="4185138" cy="3892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6" name="Google Shape;1166;p87" descr="Labor"/>
          <p:cNvPicPr preferRelativeResize="0"/>
          <p:nvPr/>
        </p:nvPicPr>
        <p:blipFill rotWithShape="1">
          <a:blip r:embed="rId4">
            <a:alphaModFix/>
          </a:blip>
          <a:srcRect/>
          <a:stretch/>
        </p:blipFill>
        <p:spPr>
          <a:xfrm>
            <a:off x="4572000" y="1727492"/>
            <a:ext cx="3403016" cy="3403016"/>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88"/>
          <p:cNvSpPr txBox="1">
            <a:spLocks noGrp="1"/>
          </p:cNvSpPr>
          <p:nvPr>
            <p:ph type="title"/>
          </p:nvPr>
        </p:nvSpPr>
        <p:spPr>
          <a:xfrm>
            <a:off x="457200" y="125421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Mesosphere</a:t>
            </a:r>
            <a:endParaRPr/>
          </a:p>
        </p:txBody>
      </p:sp>
      <p:sp>
        <p:nvSpPr>
          <p:cNvPr id="1173" name="Google Shape;1173;p8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4" name="Google Shape;1174;p88"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1175" name="Google Shape;1175;p88"/>
          <p:cNvCxnSpPr/>
          <p:nvPr/>
        </p:nvCxnSpPr>
        <p:spPr>
          <a:xfrm flipH="1">
            <a:off x="2812597" y="2397211"/>
            <a:ext cx="1800" cy="10857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1176" name="Google Shape;1176;p88"/>
          <p:cNvSpPr txBox="1"/>
          <p:nvPr/>
        </p:nvSpPr>
        <p:spPr>
          <a:xfrm>
            <a:off x="2445846" y="3592050"/>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(prefix)</a:t>
            </a:r>
            <a:endParaRPr b="0" i="0" u="none" strike="noStrike" cap="none">
              <a:solidFill>
                <a:srgbClr val="000000"/>
              </a:solidFill>
              <a:latin typeface="Arial"/>
              <a:ea typeface="Arial"/>
              <a:cs typeface="Arial"/>
              <a:sym typeface="Arial"/>
            </a:endParaRPr>
          </a:p>
        </p:txBody>
      </p:sp>
      <p:cxnSp>
        <p:nvCxnSpPr>
          <p:cNvPr id="1177" name="Google Shape;1177;p88"/>
          <p:cNvCxnSpPr/>
          <p:nvPr/>
        </p:nvCxnSpPr>
        <p:spPr>
          <a:xfrm flipH="1">
            <a:off x="5944672" y="2397211"/>
            <a:ext cx="1800" cy="10857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178" name="Google Shape;1178;p88"/>
          <p:cNvSpPr txBox="1"/>
          <p:nvPr/>
        </p:nvSpPr>
        <p:spPr>
          <a:xfrm>
            <a:off x="5577921" y="3592050"/>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(suffix)</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gdc5463d2dd_5_82"/>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Mesosphere</a:t>
            </a:r>
            <a:endParaRPr/>
          </a:p>
        </p:txBody>
      </p:sp>
      <p:sp>
        <p:nvSpPr>
          <p:cNvPr id="1185" name="Google Shape;1185;gdc5463d2dd_5_82"/>
          <p:cNvSpPr/>
          <p:nvPr/>
        </p:nvSpPr>
        <p:spPr>
          <a:xfrm>
            <a:off x="1378425" y="1675237"/>
            <a:ext cx="2852400" cy="1729200"/>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6" name="Google Shape;1186;gdc5463d2dd_5_82"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7" name="Google Shape;1187;gdc5463d2dd_5_82"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1188" name="Google Shape;1188;gdc5463d2dd_5_82"/>
          <p:cNvCxnSpPr>
            <a:endCxn id="1189" idx="0"/>
          </p:cNvCxnSpPr>
          <p:nvPr/>
        </p:nvCxnSpPr>
        <p:spPr>
          <a:xfrm>
            <a:off x="2305450" y="3326100"/>
            <a:ext cx="717000" cy="12774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189" name="Google Shape;1189;gdc5463d2dd_5_82"/>
          <p:cNvSpPr txBox="1"/>
          <p:nvPr/>
        </p:nvSpPr>
        <p:spPr>
          <a:xfrm>
            <a:off x="1472950" y="4603500"/>
            <a:ext cx="3099000" cy="646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M</a:t>
            </a:r>
            <a:r>
              <a:rPr lang="en-US" sz="3600" b="0" i="0" u="none" strike="noStrike" cap="none">
                <a:solidFill>
                  <a:schemeClr val="dk1"/>
                </a:solidFill>
                <a:latin typeface="Calibri"/>
                <a:ea typeface="Calibri"/>
                <a:cs typeface="Calibri"/>
                <a:sym typeface="Calibri"/>
              </a:rPr>
              <a:t>eso</a:t>
            </a:r>
            <a:r>
              <a:rPr lang="en-US" sz="3600">
                <a:solidFill>
                  <a:schemeClr val="dk1"/>
                </a:solidFill>
                <a:latin typeface="Calibri"/>
                <a:ea typeface="Calibri"/>
                <a:cs typeface="Calibri"/>
                <a:sym typeface="Calibri"/>
              </a:rPr>
              <a:t> =</a:t>
            </a:r>
            <a:r>
              <a:rPr lang="en-US" sz="3600" b="0" i="0" u="none" strike="noStrike" cap="none">
                <a:solidFill>
                  <a:schemeClr val="dk1"/>
                </a:solidFill>
                <a:latin typeface="Calibri"/>
                <a:ea typeface="Calibri"/>
                <a:cs typeface="Calibri"/>
                <a:sym typeface="Calibri"/>
              </a:rPr>
              <a:t> middle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3"/>
          <p:cNvSpPr txBox="1">
            <a:spLocks noGrp="1"/>
          </p:cNvSpPr>
          <p:nvPr>
            <p:ph type="title"/>
          </p:nvPr>
        </p:nvSpPr>
        <p:spPr>
          <a:xfrm>
            <a:off x="661325" y="37668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a:t>What is the difference between climate and weather?</a:t>
            </a:r>
            <a:endParaRPr/>
          </a:p>
        </p:txBody>
      </p:sp>
      <p:pic>
        <p:nvPicPr>
          <p:cNvPr id="273" name="Google Shape;273;p13" descr="Climate | meteorology | Britannica"/>
          <p:cNvPicPr preferRelativeResize="0"/>
          <p:nvPr/>
        </p:nvPicPr>
        <p:blipFill rotWithShape="1">
          <a:blip r:embed="rId3">
            <a:alphaModFix/>
          </a:blip>
          <a:srcRect/>
          <a:stretch/>
        </p:blipFill>
        <p:spPr>
          <a:xfrm>
            <a:off x="375113" y="3124554"/>
            <a:ext cx="3902223" cy="2185245"/>
          </a:xfrm>
          <a:prstGeom prst="rect">
            <a:avLst/>
          </a:prstGeom>
          <a:noFill/>
          <a:ln>
            <a:noFill/>
          </a:ln>
        </p:spPr>
      </p:pic>
      <p:pic>
        <p:nvPicPr>
          <p:cNvPr id="274" name="Google Shape;274;p13" descr="Searching for the Best Weather App Among Weather Underground, Weatherbug  and More - The New York Times"/>
          <p:cNvPicPr preferRelativeResize="0"/>
          <p:nvPr/>
        </p:nvPicPr>
        <p:blipFill rotWithShape="1">
          <a:blip r:embed="rId4">
            <a:alphaModFix/>
          </a:blip>
          <a:srcRect/>
          <a:stretch/>
        </p:blipFill>
        <p:spPr>
          <a:xfrm>
            <a:off x="5265900" y="2128613"/>
            <a:ext cx="3116775" cy="4177125"/>
          </a:xfrm>
          <a:prstGeom prst="rect">
            <a:avLst/>
          </a:prstGeom>
          <a:noFill/>
          <a:ln>
            <a:noFill/>
          </a:ln>
        </p:spPr>
      </p:pic>
      <p:sp>
        <p:nvSpPr>
          <p:cNvPr id="275" name="Google Shape;275;p13" descr="Questions"/>
          <p:cNvSpPr/>
          <p:nvPr/>
        </p:nvSpPr>
        <p:spPr>
          <a:xfrm>
            <a:off x="0" y="41148"/>
            <a:ext cx="983848" cy="954107"/>
          </a:xfrm>
          <a:prstGeom prst="ellipse">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p13"/>
          <p:cNvPicPr preferRelativeResize="0"/>
          <p:nvPr/>
        </p:nvPicPr>
        <p:blipFill>
          <a:blip r:embed="rId6">
            <a:alphaModFix/>
          </a:blip>
          <a:stretch>
            <a:fillRect/>
          </a:stretch>
        </p:blipFill>
        <p:spPr>
          <a:xfrm>
            <a:off x="152400" y="1672100"/>
            <a:ext cx="4347650" cy="5090150"/>
          </a:xfrm>
          <a:prstGeom prst="rect">
            <a:avLst/>
          </a:prstGeom>
          <a:noFill/>
          <a:ln>
            <a:noFill/>
          </a:ln>
        </p:spPr>
      </p:pic>
      <p:pic>
        <p:nvPicPr>
          <p:cNvPr id="277" name="Google Shape;277;p13"/>
          <p:cNvPicPr preferRelativeResize="0"/>
          <p:nvPr/>
        </p:nvPicPr>
        <p:blipFill>
          <a:blip r:embed="rId6">
            <a:alphaModFix/>
          </a:blip>
          <a:stretch>
            <a:fillRect/>
          </a:stretch>
        </p:blipFill>
        <p:spPr>
          <a:xfrm>
            <a:off x="4652450" y="1672100"/>
            <a:ext cx="4347650" cy="5090150"/>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89"/>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Mesosphere</a:t>
            </a:r>
            <a:endParaRPr/>
          </a:p>
        </p:txBody>
      </p:sp>
      <p:sp>
        <p:nvSpPr>
          <p:cNvPr id="1196" name="Google Shape;1196;p89"/>
          <p:cNvSpPr/>
          <p:nvPr/>
        </p:nvSpPr>
        <p:spPr>
          <a:xfrm>
            <a:off x="4177838" y="1446663"/>
            <a:ext cx="3519500" cy="1982337"/>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7" name="Google Shape;1197;p8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98" name="Google Shape;1198;p89"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1199" name="Google Shape;1199;p89"/>
          <p:cNvCxnSpPr/>
          <p:nvPr/>
        </p:nvCxnSpPr>
        <p:spPr>
          <a:xfrm flipH="1">
            <a:off x="5696531" y="3429000"/>
            <a:ext cx="315900" cy="10383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1200" name="Google Shape;1200;p89"/>
          <p:cNvSpPr txBox="1"/>
          <p:nvPr/>
        </p:nvSpPr>
        <p:spPr>
          <a:xfrm>
            <a:off x="3762103" y="4501171"/>
            <a:ext cx="4545900" cy="1754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Sphere</a:t>
            </a:r>
            <a:r>
              <a:rPr lang="en-US" sz="3600" b="0" i="0" u="none" strike="noStrike" cap="none">
                <a:solidFill>
                  <a:schemeClr val="dk1"/>
                </a:solidFill>
                <a:latin typeface="Calibri"/>
                <a:ea typeface="Calibri"/>
                <a:cs typeface="Calibri"/>
                <a:sym typeface="Calibri"/>
              </a:rPr>
              <a:t> meaning the around- such as around earth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90"/>
          <p:cNvSpPr txBox="1">
            <a:spLocks noGrp="1"/>
          </p:cNvSpPr>
          <p:nvPr>
            <p:ph type="title"/>
          </p:nvPr>
        </p:nvSpPr>
        <p:spPr>
          <a:xfrm>
            <a:off x="914400" y="1828284"/>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Meso   sphere</a:t>
            </a:r>
            <a:endParaRPr/>
          </a:p>
        </p:txBody>
      </p:sp>
      <p:sp>
        <p:nvSpPr>
          <p:cNvPr id="1207" name="Google Shape;1207;p9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8" name="Google Shape;1208;p90"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1209" name="Google Shape;1209;p90"/>
          <p:cNvSpPr/>
          <p:nvPr/>
        </p:nvSpPr>
        <p:spPr>
          <a:xfrm>
            <a:off x="4366009" y="2155609"/>
            <a:ext cx="663191" cy="723481"/>
          </a:xfrm>
          <a:prstGeom prst="mathPlus">
            <a:avLst>
              <a:gd name="adj1" fmla="val 2352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0" name="Google Shape;1210;p90"/>
          <p:cNvSpPr txBox="1"/>
          <p:nvPr/>
        </p:nvSpPr>
        <p:spPr>
          <a:xfrm>
            <a:off x="2463870" y="5798790"/>
            <a:ext cx="3297847" cy="9541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The middle layer around earth</a:t>
            </a:r>
            <a:endParaRPr sz="1400" b="0" i="0" u="none" strike="noStrike" cap="none">
              <a:solidFill>
                <a:srgbClr val="000000"/>
              </a:solidFill>
              <a:latin typeface="Arial"/>
              <a:ea typeface="Arial"/>
              <a:cs typeface="Arial"/>
              <a:sym typeface="Arial"/>
            </a:endParaRPr>
          </a:p>
        </p:txBody>
      </p:sp>
      <p:sp>
        <p:nvSpPr>
          <p:cNvPr id="1211" name="Google Shape;1211;p90"/>
          <p:cNvSpPr txBox="1"/>
          <p:nvPr/>
        </p:nvSpPr>
        <p:spPr>
          <a:xfrm>
            <a:off x="130628" y="36585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Calibri"/>
              <a:buNone/>
            </a:pPr>
            <a:r>
              <a:rPr lang="en-US" sz="6000" b="0" i="0" u="none" strike="noStrike" cap="none">
                <a:solidFill>
                  <a:schemeClr val="dk1"/>
                </a:solidFill>
                <a:latin typeface="Calibri"/>
                <a:ea typeface="Calibri"/>
                <a:cs typeface="Calibri"/>
                <a:sym typeface="Calibri"/>
              </a:rPr>
              <a:t>Mesosphere</a:t>
            </a:r>
            <a:endParaRPr sz="1400" b="0" i="0" u="none" strike="noStrike" cap="none">
              <a:solidFill>
                <a:srgbClr val="000000"/>
              </a:solidFill>
              <a:latin typeface="Arial"/>
              <a:ea typeface="Arial"/>
              <a:cs typeface="Arial"/>
              <a:sym typeface="Arial"/>
            </a:endParaRPr>
          </a:p>
        </p:txBody>
      </p:sp>
      <p:sp>
        <p:nvSpPr>
          <p:cNvPr id="1212" name="Google Shape;1212;p90"/>
          <p:cNvSpPr/>
          <p:nvPr/>
        </p:nvSpPr>
        <p:spPr>
          <a:xfrm>
            <a:off x="4112794" y="4801592"/>
            <a:ext cx="371789" cy="880656"/>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gdc5463d2dd_5_94"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gdc5463d2dd_6_0"/>
          <p:cNvSpPr txBox="1">
            <a:spLocks noGrp="1"/>
          </p:cNvSpPr>
          <p:nvPr>
            <p:ph type="title"/>
          </p:nvPr>
        </p:nvSpPr>
        <p:spPr>
          <a:xfrm>
            <a:off x="983700" y="328625"/>
            <a:ext cx="7616100" cy="1418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a:t>How can we use the word parts of mesosphere to help us remember the definition of the term?</a:t>
            </a:r>
            <a:endParaRPr sz="3959"/>
          </a:p>
        </p:txBody>
      </p:sp>
      <p:sp>
        <p:nvSpPr>
          <p:cNvPr id="1224" name="Google Shape;1224;gdc5463d2dd_6_0"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5" name="Google Shape;1225;gdc5463d2dd_6_0"/>
          <p:cNvSpPr txBox="1">
            <a:spLocks noGrp="1"/>
          </p:cNvSpPr>
          <p:nvPr>
            <p:ph type="title"/>
          </p:nvPr>
        </p:nvSpPr>
        <p:spPr>
          <a:xfrm>
            <a:off x="457200" y="26893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Mesosphere</a:t>
            </a:r>
            <a:endParaRPr/>
          </a:p>
        </p:txBody>
      </p:sp>
      <p:cxnSp>
        <p:nvCxnSpPr>
          <p:cNvPr id="1226" name="Google Shape;1226;gdc5463d2dd_6_0"/>
          <p:cNvCxnSpPr/>
          <p:nvPr/>
        </p:nvCxnSpPr>
        <p:spPr>
          <a:xfrm flipH="1">
            <a:off x="2812597" y="3832386"/>
            <a:ext cx="1800" cy="10857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227" name="Google Shape;1227;gdc5463d2dd_6_0"/>
          <p:cNvSpPr txBox="1"/>
          <p:nvPr/>
        </p:nvSpPr>
        <p:spPr>
          <a:xfrm>
            <a:off x="2445846" y="502722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(prefix)</a:t>
            </a:r>
            <a:endParaRPr b="0" i="0" u="none" strike="noStrike" cap="none">
              <a:solidFill>
                <a:srgbClr val="000000"/>
              </a:solidFill>
              <a:latin typeface="Arial"/>
              <a:ea typeface="Arial"/>
              <a:cs typeface="Arial"/>
              <a:sym typeface="Arial"/>
            </a:endParaRPr>
          </a:p>
        </p:txBody>
      </p:sp>
      <p:cxnSp>
        <p:nvCxnSpPr>
          <p:cNvPr id="1228" name="Google Shape;1228;gdc5463d2dd_6_0"/>
          <p:cNvCxnSpPr/>
          <p:nvPr/>
        </p:nvCxnSpPr>
        <p:spPr>
          <a:xfrm flipH="1">
            <a:off x="5944672" y="3832386"/>
            <a:ext cx="1800" cy="10857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229" name="Google Shape;1229;gdc5463d2dd_6_0"/>
          <p:cNvSpPr txBox="1"/>
          <p:nvPr/>
        </p:nvSpPr>
        <p:spPr>
          <a:xfrm>
            <a:off x="5577921" y="502722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(suffix)</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gdc5463d2dd_6_11"/>
          <p:cNvSpPr txBox="1">
            <a:spLocks noGrp="1"/>
          </p:cNvSpPr>
          <p:nvPr>
            <p:ph type="title"/>
          </p:nvPr>
        </p:nvSpPr>
        <p:spPr>
          <a:xfrm>
            <a:off x="983700" y="328625"/>
            <a:ext cx="7616100" cy="1418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t>What is the mesosphere?</a:t>
            </a:r>
            <a:endParaRPr sz="3959"/>
          </a:p>
        </p:txBody>
      </p:sp>
      <p:sp>
        <p:nvSpPr>
          <p:cNvPr id="1235" name="Google Shape;1235;gdc5463d2dd_6_11"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6" name="Google Shape;1236;gdc5463d2dd_6_11" descr="shootingstar.jpg"/>
          <p:cNvPicPr preferRelativeResize="0">
            <a:picLocks noGrp="1"/>
          </p:cNvPicPr>
          <p:nvPr>
            <p:ph type="body" idx="1"/>
          </p:nvPr>
        </p:nvPicPr>
        <p:blipFill rotWithShape="1">
          <a:blip r:embed="rId4">
            <a:alphaModFix/>
          </a:blip>
          <a:srcRect l="-18756" r="-18756"/>
          <a:stretch/>
        </p:blipFill>
        <p:spPr>
          <a:xfrm>
            <a:off x="457200" y="1747037"/>
            <a:ext cx="8229600" cy="45261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91"/>
          <p:cNvSpPr txBox="1"/>
          <p:nvPr/>
        </p:nvSpPr>
        <p:spPr>
          <a:xfrm>
            <a:off x="1912398" y="887406"/>
            <a:ext cx="53193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Thermosphere</a:t>
            </a:r>
            <a:endParaRPr sz="1400" b="0" i="0" u="none" strike="noStrike" cap="none">
              <a:solidFill>
                <a:srgbClr val="000000"/>
              </a:solidFill>
              <a:latin typeface="Arial"/>
              <a:ea typeface="Arial"/>
              <a:cs typeface="Arial"/>
              <a:sym typeface="Arial"/>
            </a:endParaRPr>
          </a:p>
        </p:txBody>
      </p:sp>
      <p:sp>
        <p:nvSpPr>
          <p:cNvPr id="1243" name="Google Shape;1243;p91"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4" name="Google Shape;1244;p91"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Earth’s Atmosphere</a:t>
            </a:r>
            <a:endParaRPr/>
          </a:p>
        </p:txBody>
      </p:sp>
      <p:sp>
        <p:nvSpPr>
          <p:cNvPr id="1251" name="Google Shape;1251;p9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2" name="Google Shape;1252;p92" descr="Play"/>
          <p:cNvPicPr preferRelativeResize="0"/>
          <p:nvPr/>
        </p:nvPicPr>
        <p:blipFill rotWithShape="1">
          <a:blip r:embed="rId4">
            <a:alphaModFix/>
          </a:blip>
          <a:srcRect/>
          <a:stretch/>
        </p:blipFill>
        <p:spPr>
          <a:xfrm rot="10800000">
            <a:off x="6701928" y="4047184"/>
            <a:ext cx="643238" cy="643238"/>
          </a:xfrm>
          <a:prstGeom prst="rect">
            <a:avLst/>
          </a:prstGeom>
          <a:noFill/>
          <a:ln>
            <a:noFill/>
          </a:ln>
        </p:spPr>
      </p:pic>
      <p:pic>
        <p:nvPicPr>
          <p:cNvPr id="1253" name="Google Shape;1253;p92" descr="Layers of Atmosphere and Their Charchterstics - Leverage Edu"/>
          <p:cNvPicPr preferRelativeResize="0"/>
          <p:nvPr/>
        </p:nvPicPr>
        <p:blipFill rotWithShape="1">
          <a:blip r:embed="rId5">
            <a:alphaModFix/>
          </a:blip>
          <a:srcRect r="24478"/>
          <a:stretch/>
        </p:blipFill>
        <p:spPr>
          <a:xfrm rot="-5400000">
            <a:off x="1827575" y="1619749"/>
            <a:ext cx="5360464" cy="4441084"/>
          </a:xfrm>
          <a:prstGeom prst="rect">
            <a:avLst/>
          </a:prstGeom>
          <a:noFill/>
          <a:ln>
            <a:noFill/>
          </a:ln>
        </p:spPr>
      </p:pic>
      <p:pic>
        <p:nvPicPr>
          <p:cNvPr id="1254" name="Google Shape;1254;p92" descr="Play"/>
          <p:cNvPicPr preferRelativeResize="0"/>
          <p:nvPr/>
        </p:nvPicPr>
        <p:blipFill rotWithShape="1">
          <a:blip r:embed="rId4">
            <a:alphaModFix/>
          </a:blip>
          <a:srcRect/>
          <a:stretch/>
        </p:blipFill>
        <p:spPr>
          <a:xfrm rot="10800000">
            <a:off x="6701927" y="3425489"/>
            <a:ext cx="643238" cy="643238"/>
          </a:xfrm>
          <a:prstGeom prst="rect">
            <a:avLst/>
          </a:prstGeom>
          <a:noFill/>
          <a:ln>
            <a:noFill/>
          </a:ln>
        </p:spPr>
      </p:pic>
      <p:pic>
        <p:nvPicPr>
          <p:cNvPr id="1255" name="Google Shape;1255;p92" descr="Play"/>
          <p:cNvPicPr preferRelativeResize="0"/>
          <p:nvPr/>
        </p:nvPicPr>
        <p:blipFill rotWithShape="1">
          <a:blip r:embed="rId4">
            <a:alphaModFix/>
          </a:blip>
          <a:srcRect/>
          <a:stretch/>
        </p:blipFill>
        <p:spPr>
          <a:xfrm rot="10800000">
            <a:off x="6704597" y="2803793"/>
            <a:ext cx="643238" cy="643238"/>
          </a:xfrm>
          <a:prstGeom prst="rect">
            <a:avLst/>
          </a:prstGeom>
          <a:noFill/>
          <a:ln>
            <a:noFill/>
          </a:ln>
        </p:spPr>
      </p:pic>
      <p:pic>
        <p:nvPicPr>
          <p:cNvPr id="1256" name="Google Shape;1256;p92" descr="Play"/>
          <p:cNvPicPr preferRelativeResize="0"/>
          <p:nvPr/>
        </p:nvPicPr>
        <p:blipFill rotWithShape="1">
          <a:blip r:embed="rId4">
            <a:alphaModFix/>
          </a:blip>
          <a:srcRect/>
          <a:stretch/>
        </p:blipFill>
        <p:spPr>
          <a:xfrm rot="10800000">
            <a:off x="6724454" y="1692276"/>
            <a:ext cx="643238" cy="643238"/>
          </a:xfrm>
          <a:prstGeom prst="rect">
            <a:avLst/>
          </a:prstGeom>
          <a:noFill/>
          <a:ln>
            <a:noFill/>
          </a:ln>
        </p:spPr>
      </p:pic>
      <p:pic>
        <p:nvPicPr>
          <p:cNvPr id="1257" name="Google Shape;1257;p92" descr="Play"/>
          <p:cNvPicPr preferRelativeResize="0"/>
          <p:nvPr/>
        </p:nvPicPr>
        <p:blipFill rotWithShape="1">
          <a:blip r:embed="rId6">
            <a:alphaModFix/>
          </a:blip>
          <a:srcRect/>
          <a:stretch/>
        </p:blipFill>
        <p:spPr>
          <a:xfrm rot="10800000">
            <a:off x="6693513" y="2234874"/>
            <a:ext cx="677127" cy="677127"/>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93"/>
          <p:cNvSpPr txBox="1">
            <a:spLocks noGrp="1"/>
          </p:cNvSpPr>
          <p:nvPr>
            <p:ph type="title"/>
          </p:nvPr>
        </p:nvSpPr>
        <p:spPr>
          <a:xfrm>
            <a:off x="457204" y="458337"/>
            <a:ext cx="8730900" cy="1598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u="sng"/>
              <a:t>Thermosphere:</a:t>
            </a:r>
            <a:r>
              <a:rPr lang="en-US" sz="3959"/>
              <a:t> the fourth layer of the atmosphere, above the mesosphere. </a:t>
            </a:r>
            <a:endParaRPr/>
          </a:p>
        </p:txBody>
      </p:sp>
      <p:pic>
        <p:nvPicPr>
          <p:cNvPr id="1264" name="Google Shape;1264;p93" descr="satalittle.jpg"/>
          <p:cNvPicPr preferRelativeResize="0">
            <a:picLocks noGrp="1"/>
          </p:cNvPicPr>
          <p:nvPr>
            <p:ph type="body" idx="1"/>
          </p:nvPr>
        </p:nvPicPr>
        <p:blipFill rotWithShape="1">
          <a:blip r:embed="rId3">
            <a:alphaModFix/>
          </a:blip>
          <a:srcRect l="-10572" r="-10572"/>
          <a:stretch/>
        </p:blipFill>
        <p:spPr>
          <a:xfrm>
            <a:off x="457200" y="1873045"/>
            <a:ext cx="8229600" cy="4754564"/>
          </a:xfrm>
          <a:prstGeom prst="rect">
            <a:avLst/>
          </a:prstGeom>
          <a:noFill/>
          <a:ln w="9525" cap="flat" cmpd="sng">
            <a:solidFill>
              <a:schemeClr val="lt1"/>
            </a:solidFill>
            <a:prstDash val="solid"/>
            <a:round/>
            <a:headEnd type="none" w="sm" len="sm"/>
            <a:tailEnd type="none" w="sm" len="sm"/>
          </a:ln>
        </p:spPr>
      </p:pic>
      <p:pic>
        <p:nvPicPr>
          <p:cNvPr id="1265" name="Google Shape;1265;p93"/>
          <p:cNvPicPr preferRelativeResize="0"/>
          <p:nvPr/>
        </p:nvPicPr>
        <p:blipFill rotWithShape="1">
          <a:blip r:embed="rId4">
            <a:alphaModFix/>
          </a:blip>
          <a:srcRect/>
          <a:stretch/>
        </p:blipFill>
        <p:spPr>
          <a:xfrm>
            <a:off x="168702" y="91072"/>
            <a:ext cx="1212900" cy="684525"/>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gdc5463d2dd_6_22"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gdc5463d2dd_7_0"/>
          <p:cNvSpPr txBox="1">
            <a:spLocks noGrp="1"/>
          </p:cNvSpPr>
          <p:nvPr>
            <p:ph type="title"/>
          </p:nvPr>
        </p:nvSpPr>
        <p:spPr>
          <a:xfrm>
            <a:off x="983700" y="328625"/>
            <a:ext cx="7616100" cy="1418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t>What is the thermosphere?</a:t>
            </a:r>
            <a:endParaRPr sz="3959"/>
          </a:p>
        </p:txBody>
      </p:sp>
      <p:sp>
        <p:nvSpPr>
          <p:cNvPr id="1277" name="Google Shape;1277;gdc5463d2dd_7_0"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78" name="Google Shape;1278;gdc5463d2dd_7_0" descr="satalittle.jpg"/>
          <p:cNvPicPr preferRelativeResize="0">
            <a:picLocks noGrp="1"/>
          </p:cNvPicPr>
          <p:nvPr>
            <p:ph type="body" idx="1"/>
          </p:nvPr>
        </p:nvPicPr>
        <p:blipFill rotWithShape="1">
          <a:blip r:embed="rId4">
            <a:alphaModFix/>
          </a:blip>
          <a:srcRect l="-10575" r="-10563"/>
          <a:stretch/>
        </p:blipFill>
        <p:spPr>
          <a:xfrm>
            <a:off x="457200" y="1613345"/>
            <a:ext cx="8229600" cy="47547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4"/>
          <p:cNvSpPr txBox="1">
            <a:spLocks noGrp="1"/>
          </p:cNvSpPr>
          <p:nvPr>
            <p:ph type="title"/>
          </p:nvPr>
        </p:nvSpPr>
        <p:spPr>
          <a:xfrm>
            <a:off x="983848" y="820674"/>
            <a:ext cx="7615989" cy="95410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a:t>Temperature is how </a:t>
            </a:r>
            <a:r>
              <a:rPr lang="en-US" sz="3959" u="sng"/>
              <a:t>          </a:t>
            </a:r>
            <a:r>
              <a:rPr lang="en-US" sz="3959"/>
              <a:t>or _____ something is.</a:t>
            </a:r>
            <a:br>
              <a:rPr lang="en-US" sz="3959"/>
            </a:br>
            <a:endParaRPr sz="3959"/>
          </a:p>
        </p:txBody>
      </p:sp>
      <p:sp>
        <p:nvSpPr>
          <p:cNvPr id="283" name="Google Shape;283;p14" descr="Questions"/>
          <p:cNvSpPr/>
          <p:nvPr/>
        </p:nvSpPr>
        <p:spPr>
          <a:xfrm>
            <a:off x="0" y="41148"/>
            <a:ext cx="983848" cy="954107"/>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p14" descr="The importance of temperature for optimal cell health and growth -  Advancing Cell Culture"/>
          <p:cNvPicPr preferRelativeResize="0"/>
          <p:nvPr/>
        </p:nvPicPr>
        <p:blipFill rotWithShape="1">
          <a:blip r:embed="rId4">
            <a:alphaModFix/>
          </a:blip>
          <a:srcRect/>
          <a:stretch/>
        </p:blipFill>
        <p:spPr>
          <a:xfrm>
            <a:off x="1953861" y="1651853"/>
            <a:ext cx="4856014" cy="4856014"/>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pic>
        <p:nvPicPr>
          <p:cNvPr id="1284" name="Google Shape;1284;p94"/>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1285" name="Google Shape;1285;p94"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95"/>
          <p:cNvSpPr/>
          <p:nvPr/>
        </p:nvSpPr>
        <p:spPr>
          <a:xfrm>
            <a:off x="104906" y="1525430"/>
            <a:ext cx="995056" cy="4595149"/>
          </a:xfrm>
          <a:prstGeom prst="up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ALTITUDE</a:t>
            </a:r>
            <a:endParaRPr sz="1400" b="0" i="0" u="none" strike="noStrike" cap="none">
              <a:solidFill>
                <a:srgbClr val="000000"/>
              </a:solidFill>
              <a:latin typeface="Arial"/>
              <a:ea typeface="Arial"/>
              <a:cs typeface="Arial"/>
              <a:sym typeface="Arial"/>
            </a:endParaRPr>
          </a:p>
        </p:txBody>
      </p:sp>
      <p:sp>
        <p:nvSpPr>
          <p:cNvPr id="1292" name="Google Shape;1292;p95"/>
          <p:cNvSpPr/>
          <p:nvPr/>
        </p:nvSpPr>
        <p:spPr>
          <a:xfrm>
            <a:off x="8148944" y="1525431"/>
            <a:ext cx="995056" cy="4595149"/>
          </a:xfrm>
          <a:prstGeom prst="upArrow">
            <a:avLst>
              <a:gd name="adj1" fmla="val 50000"/>
              <a:gd name="adj2" fmla="val 5000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sp>
        <p:nvSpPr>
          <p:cNvPr id="1293" name="Google Shape;1293;p95"/>
          <p:cNvSpPr txBox="1"/>
          <p:nvPr/>
        </p:nvSpPr>
        <p:spPr>
          <a:xfrm>
            <a:off x="1021900" y="286925"/>
            <a:ext cx="76542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The thermosphere has the hottest temperatures in the atmosphere.</a:t>
            </a:r>
            <a:endParaRPr sz="3200" b="0" i="0" u="none" strike="noStrike" cap="none">
              <a:solidFill>
                <a:schemeClr val="dk1"/>
              </a:solidFill>
              <a:latin typeface="Calibri"/>
              <a:ea typeface="Calibri"/>
              <a:cs typeface="Calibri"/>
              <a:sym typeface="Calibri"/>
            </a:endParaRPr>
          </a:p>
        </p:txBody>
      </p:sp>
      <p:sp>
        <p:nvSpPr>
          <p:cNvPr id="1294" name="Google Shape;1294;p9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5" name="Google Shape;1295;p95" descr="The Collapse of the Thermosphere - Astrobiology Magazine"/>
          <p:cNvPicPr preferRelativeResize="0"/>
          <p:nvPr/>
        </p:nvPicPr>
        <p:blipFill rotWithShape="1">
          <a:blip r:embed="rId4">
            <a:alphaModFix/>
          </a:blip>
          <a:srcRect/>
          <a:stretch/>
        </p:blipFill>
        <p:spPr>
          <a:xfrm>
            <a:off x="1129941" y="1610150"/>
            <a:ext cx="6884117" cy="4595148"/>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pic>
        <p:nvPicPr>
          <p:cNvPr id="1301" name="Google Shape;1301;p96" descr="The Collapse of the Thermosphere - Astrobiology Magazine"/>
          <p:cNvPicPr preferRelativeResize="0"/>
          <p:nvPr/>
        </p:nvPicPr>
        <p:blipFill rotWithShape="1">
          <a:blip r:embed="rId3">
            <a:alphaModFix/>
          </a:blip>
          <a:srcRect/>
          <a:stretch/>
        </p:blipFill>
        <p:spPr>
          <a:xfrm>
            <a:off x="977096" y="1000027"/>
            <a:ext cx="7588170" cy="5065103"/>
          </a:xfrm>
          <a:prstGeom prst="rect">
            <a:avLst/>
          </a:prstGeom>
          <a:noFill/>
          <a:ln>
            <a:noFill/>
          </a:ln>
        </p:spPr>
      </p:pic>
      <p:sp>
        <p:nvSpPr>
          <p:cNvPr id="1302" name="Google Shape;1302;p96"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gdc5463d2dd_7_7"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gdc5463d2dd_8_0"/>
          <p:cNvSpPr txBox="1">
            <a:spLocks noGrp="1"/>
          </p:cNvSpPr>
          <p:nvPr>
            <p:ph type="title"/>
          </p:nvPr>
        </p:nvSpPr>
        <p:spPr>
          <a:xfrm>
            <a:off x="983700" y="109950"/>
            <a:ext cx="7616100" cy="1773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a:t>What happens to the temperature in the thermosphere as altitude increases?</a:t>
            </a:r>
            <a:endParaRPr sz="3959"/>
          </a:p>
        </p:txBody>
      </p:sp>
      <p:sp>
        <p:nvSpPr>
          <p:cNvPr id="1314" name="Google Shape;1314;gdc5463d2dd_8_0"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15" name="Google Shape;1315;gdc5463d2dd_8_0" descr="The Collapse of the Thermosphere - Astrobiology Magazine"/>
          <p:cNvPicPr preferRelativeResize="0"/>
          <p:nvPr/>
        </p:nvPicPr>
        <p:blipFill rotWithShape="1">
          <a:blip r:embed="rId4">
            <a:alphaModFix/>
          </a:blip>
          <a:srcRect/>
          <a:stretch/>
        </p:blipFill>
        <p:spPr>
          <a:xfrm>
            <a:off x="983694" y="1829175"/>
            <a:ext cx="7083156" cy="4728000"/>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97" descr="Artificial Intelligence"/>
          <p:cNvSpPr/>
          <p:nvPr/>
        </p:nvSpPr>
        <p:spPr>
          <a:xfrm>
            <a:off x="892768" y="1482969"/>
            <a:ext cx="4185138" cy="3892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22" name="Google Shape;1322;p97" descr="Labor"/>
          <p:cNvPicPr preferRelativeResize="0"/>
          <p:nvPr/>
        </p:nvPicPr>
        <p:blipFill rotWithShape="1">
          <a:blip r:embed="rId4">
            <a:alphaModFix/>
          </a:blip>
          <a:srcRect/>
          <a:stretch/>
        </p:blipFill>
        <p:spPr>
          <a:xfrm>
            <a:off x="4572000" y="1727492"/>
            <a:ext cx="3403016" cy="3403016"/>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98"/>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Thermosphere</a:t>
            </a:r>
            <a:endParaRPr/>
          </a:p>
        </p:txBody>
      </p:sp>
      <p:sp>
        <p:nvSpPr>
          <p:cNvPr id="1329" name="Google Shape;1329;p9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30" name="Google Shape;1330;p98"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1331" name="Google Shape;1331;p98"/>
          <p:cNvCxnSpPr/>
          <p:nvPr/>
        </p:nvCxnSpPr>
        <p:spPr>
          <a:xfrm>
            <a:off x="2358347" y="2967723"/>
            <a:ext cx="16800" cy="10620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1332" name="Google Shape;1332;p98"/>
          <p:cNvSpPr txBox="1"/>
          <p:nvPr/>
        </p:nvSpPr>
        <p:spPr>
          <a:xfrm>
            <a:off x="1999099" y="414887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(prefix)</a:t>
            </a:r>
            <a:endParaRPr b="0" i="0" u="none" strike="noStrike" cap="none">
              <a:solidFill>
                <a:srgbClr val="000000"/>
              </a:solidFill>
              <a:latin typeface="Arial"/>
              <a:ea typeface="Arial"/>
              <a:cs typeface="Arial"/>
              <a:sym typeface="Arial"/>
            </a:endParaRPr>
          </a:p>
        </p:txBody>
      </p:sp>
      <p:cxnSp>
        <p:nvCxnSpPr>
          <p:cNvPr id="1333" name="Google Shape;1333;p98"/>
          <p:cNvCxnSpPr/>
          <p:nvPr/>
        </p:nvCxnSpPr>
        <p:spPr>
          <a:xfrm>
            <a:off x="6337822" y="2967723"/>
            <a:ext cx="16800" cy="10620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334" name="Google Shape;1334;p98"/>
          <p:cNvSpPr txBox="1"/>
          <p:nvPr/>
        </p:nvSpPr>
        <p:spPr>
          <a:xfrm>
            <a:off x="5978574" y="414887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(suffix)</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gdc5463d2dd_8_7"/>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Thermosphere</a:t>
            </a:r>
            <a:endParaRPr/>
          </a:p>
        </p:txBody>
      </p:sp>
      <p:sp>
        <p:nvSpPr>
          <p:cNvPr id="1341" name="Google Shape;1341;gdc5463d2dd_8_7"/>
          <p:cNvSpPr/>
          <p:nvPr/>
        </p:nvSpPr>
        <p:spPr>
          <a:xfrm>
            <a:off x="735230" y="1487606"/>
            <a:ext cx="4164300" cy="1917000"/>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2" name="Google Shape;1342;gdc5463d2dd_8_7"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43" name="Google Shape;1343;gdc5463d2dd_8_7"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1344" name="Google Shape;1344;gdc5463d2dd_8_7"/>
          <p:cNvCxnSpPr/>
          <p:nvPr/>
        </p:nvCxnSpPr>
        <p:spPr>
          <a:xfrm>
            <a:off x="2390322" y="3404611"/>
            <a:ext cx="449400" cy="11310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345" name="Google Shape;1345;gdc5463d2dd_8_7"/>
          <p:cNvSpPr txBox="1"/>
          <p:nvPr/>
        </p:nvSpPr>
        <p:spPr>
          <a:xfrm>
            <a:off x="1334325" y="4654575"/>
            <a:ext cx="2966100" cy="646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T</a:t>
            </a:r>
            <a:r>
              <a:rPr lang="en-US" sz="3600" b="0" i="0" u="none" strike="noStrike" cap="none">
                <a:solidFill>
                  <a:schemeClr val="dk1"/>
                </a:solidFill>
                <a:latin typeface="Calibri"/>
                <a:ea typeface="Calibri"/>
                <a:cs typeface="Calibri"/>
                <a:sym typeface="Calibri"/>
              </a:rPr>
              <a:t>hermo </a:t>
            </a:r>
            <a:r>
              <a:rPr lang="en-US" sz="3600">
                <a:solidFill>
                  <a:schemeClr val="dk1"/>
                </a:solidFill>
                <a:latin typeface="Calibri"/>
                <a:ea typeface="Calibri"/>
                <a:cs typeface="Calibri"/>
                <a:sym typeface="Calibri"/>
              </a:rPr>
              <a:t>= </a:t>
            </a:r>
            <a:r>
              <a:rPr lang="en-US" sz="3600" b="0" i="0" u="none" strike="noStrike" cap="none">
                <a:solidFill>
                  <a:schemeClr val="dk1"/>
                </a:solidFill>
                <a:latin typeface="Calibri"/>
                <a:ea typeface="Calibri"/>
                <a:cs typeface="Calibri"/>
                <a:sym typeface="Calibri"/>
              </a:rPr>
              <a:t>heat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99"/>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Thermosphere</a:t>
            </a:r>
            <a:endParaRPr/>
          </a:p>
        </p:txBody>
      </p:sp>
      <p:sp>
        <p:nvSpPr>
          <p:cNvPr id="1352" name="Google Shape;1352;p99"/>
          <p:cNvSpPr/>
          <p:nvPr/>
        </p:nvSpPr>
        <p:spPr>
          <a:xfrm>
            <a:off x="4788476" y="1473959"/>
            <a:ext cx="3519500" cy="1982337"/>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3" name="Google Shape;1353;p9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54" name="Google Shape;1354;p99"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1355" name="Google Shape;1355;p99"/>
          <p:cNvCxnSpPr/>
          <p:nvPr/>
        </p:nvCxnSpPr>
        <p:spPr>
          <a:xfrm flipH="1">
            <a:off x="5614331" y="3429000"/>
            <a:ext cx="398100" cy="10245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1356" name="Google Shape;1356;p99"/>
          <p:cNvSpPr txBox="1"/>
          <p:nvPr/>
        </p:nvSpPr>
        <p:spPr>
          <a:xfrm>
            <a:off x="3762103" y="4501171"/>
            <a:ext cx="4545900" cy="1754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Sphere</a:t>
            </a:r>
            <a:r>
              <a:rPr lang="en-US" sz="3600" b="0" i="0" u="none" strike="noStrike" cap="none">
                <a:solidFill>
                  <a:schemeClr val="dk1"/>
                </a:solidFill>
                <a:latin typeface="Calibri"/>
                <a:ea typeface="Calibri"/>
                <a:cs typeface="Calibri"/>
                <a:sym typeface="Calibri"/>
              </a:rPr>
              <a:t> meaning the around</a:t>
            </a:r>
            <a:r>
              <a:rPr lang="en-US" sz="3600">
                <a:solidFill>
                  <a:schemeClr val="dk1"/>
                </a:solidFill>
                <a:latin typeface="Calibri"/>
                <a:ea typeface="Calibri"/>
                <a:cs typeface="Calibri"/>
                <a:sym typeface="Calibri"/>
              </a:rPr>
              <a:t>, </a:t>
            </a:r>
            <a:r>
              <a:rPr lang="en-US" sz="3600" b="0" i="0" u="none" strike="noStrike" cap="none">
                <a:solidFill>
                  <a:schemeClr val="dk1"/>
                </a:solidFill>
                <a:latin typeface="Calibri"/>
                <a:ea typeface="Calibri"/>
                <a:cs typeface="Calibri"/>
                <a:sym typeface="Calibri"/>
              </a:rPr>
              <a:t>such as around earth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00"/>
          <p:cNvSpPr txBox="1">
            <a:spLocks noGrp="1"/>
          </p:cNvSpPr>
          <p:nvPr>
            <p:ph type="title"/>
          </p:nvPr>
        </p:nvSpPr>
        <p:spPr>
          <a:xfrm>
            <a:off x="-204716" y="1828284"/>
            <a:ext cx="9348716"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Thermo   sphere</a:t>
            </a:r>
            <a:endParaRPr/>
          </a:p>
        </p:txBody>
      </p:sp>
      <p:sp>
        <p:nvSpPr>
          <p:cNvPr id="1363" name="Google Shape;1363;p10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64" name="Google Shape;1364;p100"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1365" name="Google Shape;1365;p100"/>
          <p:cNvSpPr/>
          <p:nvPr/>
        </p:nvSpPr>
        <p:spPr>
          <a:xfrm>
            <a:off x="4366009" y="2155609"/>
            <a:ext cx="663191" cy="723481"/>
          </a:xfrm>
          <a:prstGeom prst="mathPlus">
            <a:avLst>
              <a:gd name="adj1" fmla="val 2352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6" name="Google Shape;1366;p100"/>
          <p:cNvSpPr txBox="1"/>
          <p:nvPr/>
        </p:nvSpPr>
        <p:spPr>
          <a:xfrm>
            <a:off x="2463870" y="5798790"/>
            <a:ext cx="3297847" cy="9541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The hottest layer around the earth</a:t>
            </a:r>
            <a:endParaRPr sz="1400" b="0" i="0" u="none" strike="noStrike" cap="none">
              <a:solidFill>
                <a:srgbClr val="000000"/>
              </a:solidFill>
              <a:latin typeface="Arial"/>
              <a:ea typeface="Arial"/>
              <a:cs typeface="Arial"/>
              <a:sym typeface="Arial"/>
            </a:endParaRPr>
          </a:p>
        </p:txBody>
      </p:sp>
      <p:sp>
        <p:nvSpPr>
          <p:cNvPr id="1367" name="Google Shape;1367;p100"/>
          <p:cNvSpPr txBox="1"/>
          <p:nvPr/>
        </p:nvSpPr>
        <p:spPr>
          <a:xfrm>
            <a:off x="130628" y="36585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Calibri"/>
              <a:buNone/>
            </a:pPr>
            <a:r>
              <a:rPr lang="en-US" sz="6000" b="0" i="0" u="none" strike="noStrike" cap="none">
                <a:solidFill>
                  <a:schemeClr val="dk1"/>
                </a:solidFill>
                <a:latin typeface="Calibri"/>
                <a:ea typeface="Calibri"/>
                <a:cs typeface="Calibri"/>
                <a:sym typeface="Calibri"/>
              </a:rPr>
              <a:t>Thermosphere</a:t>
            </a:r>
            <a:endParaRPr sz="1400" b="0" i="0" u="none" strike="noStrike" cap="none">
              <a:solidFill>
                <a:srgbClr val="000000"/>
              </a:solidFill>
              <a:latin typeface="Arial"/>
              <a:ea typeface="Arial"/>
              <a:cs typeface="Arial"/>
              <a:sym typeface="Arial"/>
            </a:endParaRPr>
          </a:p>
        </p:txBody>
      </p:sp>
      <p:sp>
        <p:nvSpPr>
          <p:cNvPr id="1368" name="Google Shape;1368;p100"/>
          <p:cNvSpPr/>
          <p:nvPr/>
        </p:nvSpPr>
        <p:spPr>
          <a:xfrm>
            <a:off x="4112794" y="4801592"/>
            <a:ext cx="371789" cy="880656"/>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983848" y="820674"/>
            <a:ext cx="7615989" cy="95410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a:t>Temperature is how </a:t>
            </a:r>
            <a:r>
              <a:rPr lang="en-US" sz="3959" u="sng">
                <a:solidFill>
                  <a:srgbClr val="FF0000"/>
                </a:solidFill>
              </a:rPr>
              <a:t>hot</a:t>
            </a:r>
            <a:r>
              <a:rPr lang="en-US" sz="3959">
                <a:solidFill>
                  <a:srgbClr val="FF0000"/>
                </a:solidFill>
              </a:rPr>
              <a:t> </a:t>
            </a:r>
            <a:r>
              <a:rPr lang="en-US" sz="3959"/>
              <a:t>or </a:t>
            </a:r>
            <a:r>
              <a:rPr lang="en-US" sz="3959" u="sng">
                <a:solidFill>
                  <a:srgbClr val="FF0000"/>
                </a:solidFill>
              </a:rPr>
              <a:t>cold</a:t>
            </a:r>
            <a:r>
              <a:rPr lang="en-US" sz="3959"/>
              <a:t> something is.</a:t>
            </a:r>
            <a:br>
              <a:rPr lang="en-US" sz="3959"/>
            </a:br>
            <a:endParaRPr sz="3959"/>
          </a:p>
        </p:txBody>
      </p:sp>
      <p:sp>
        <p:nvSpPr>
          <p:cNvPr id="290" name="Google Shape;290;p15" descr="Questions"/>
          <p:cNvSpPr/>
          <p:nvPr/>
        </p:nvSpPr>
        <p:spPr>
          <a:xfrm>
            <a:off x="0" y="41148"/>
            <a:ext cx="983848" cy="954107"/>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1" name="Google Shape;291;p15" descr="The importance of temperature for optimal cell health and growth -  Advancing Cell Culture"/>
          <p:cNvPicPr preferRelativeResize="0"/>
          <p:nvPr/>
        </p:nvPicPr>
        <p:blipFill rotWithShape="1">
          <a:blip r:embed="rId4">
            <a:alphaModFix/>
          </a:blip>
          <a:srcRect/>
          <a:stretch/>
        </p:blipFill>
        <p:spPr>
          <a:xfrm>
            <a:off x="1953861" y="1651853"/>
            <a:ext cx="4856014" cy="4856014"/>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gdc5463d2dd_8_19"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gdc5463d2dd_8_24"/>
          <p:cNvSpPr txBox="1">
            <a:spLocks noGrp="1"/>
          </p:cNvSpPr>
          <p:nvPr>
            <p:ph type="title"/>
          </p:nvPr>
        </p:nvSpPr>
        <p:spPr>
          <a:xfrm>
            <a:off x="983700" y="109950"/>
            <a:ext cx="7616100" cy="1773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a:t>How can we use the word parts of thermosphere to help us remember the definition of the term?</a:t>
            </a:r>
            <a:endParaRPr sz="3959"/>
          </a:p>
        </p:txBody>
      </p:sp>
      <p:sp>
        <p:nvSpPr>
          <p:cNvPr id="1380" name="Google Shape;1380;gdc5463d2dd_8_24"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1" name="Google Shape;1381;gdc5463d2dd_8_24"/>
          <p:cNvSpPr txBox="1">
            <a:spLocks noGrp="1"/>
          </p:cNvSpPr>
          <p:nvPr>
            <p:ph type="title"/>
          </p:nvPr>
        </p:nvSpPr>
        <p:spPr>
          <a:xfrm>
            <a:off x="457200" y="271671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Thermosphere</a:t>
            </a:r>
            <a:endParaRPr/>
          </a:p>
        </p:txBody>
      </p:sp>
      <p:cxnSp>
        <p:nvCxnSpPr>
          <p:cNvPr id="1382" name="Google Shape;1382;gdc5463d2dd_8_24"/>
          <p:cNvCxnSpPr/>
          <p:nvPr/>
        </p:nvCxnSpPr>
        <p:spPr>
          <a:xfrm>
            <a:off x="2358347" y="3856148"/>
            <a:ext cx="16800" cy="10620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383" name="Google Shape;1383;gdc5463d2dd_8_24"/>
          <p:cNvSpPr txBox="1"/>
          <p:nvPr/>
        </p:nvSpPr>
        <p:spPr>
          <a:xfrm>
            <a:off x="1999099" y="5037300"/>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(prefix)</a:t>
            </a:r>
            <a:endParaRPr b="0" i="0" u="none" strike="noStrike" cap="none">
              <a:solidFill>
                <a:srgbClr val="000000"/>
              </a:solidFill>
              <a:latin typeface="Arial"/>
              <a:ea typeface="Arial"/>
              <a:cs typeface="Arial"/>
              <a:sym typeface="Arial"/>
            </a:endParaRPr>
          </a:p>
        </p:txBody>
      </p:sp>
      <p:cxnSp>
        <p:nvCxnSpPr>
          <p:cNvPr id="1384" name="Google Shape;1384;gdc5463d2dd_8_24"/>
          <p:cNvCxnSpPr/>
          <p:nvPr/>
        </p:nvCxnSpPr>
        <p:spPr>
          <a:xfrm>
            <a:off x="6337822" y="3856148"/>
            <a:ext cx="16800" cy="10620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385" name="Google Shape;1385;gdc5463d2dd_8_24"/>
          <p:cNvSpPr txBox="1"/>
          <p:nvPr/>
        </p:nvSpPr>
        <p:spPr>
          <a:xfrm>
            <a:off x="5978574" y="5037300"/>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(suffix)</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0" name="Google Shape;1390;gdc5463d2dd_8_35"/>
          <p:cNvSpPr txBox="1">
            <a:spLocks noGrp="1"/>
          </p:cNvSpPr>
          <p:nvPr>
            <p:ph type="title"/>
          </p:nvPr>
        </p:nvSpPr>
        <p:spPr>
          <a:xfrm>
            <a:off x="983700" y="109950"/>
            <a:ext cx="7616100" cy="1773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t>What is the thermosphere?</a:t>
            </a:r>
            <a:endParaRPr sz="3959"/>
          </a:p>
        </p:txBody>
      </p:sp>
      <p:sp>
        <p:nvSpPr>
          <p:cNvPr id="1391" name="Google Shape;1391;gdc5463d2dd_8_35"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92" name="Google Shape;1392;gdc5463d2dd_8_35" descr="satalittle.jpg"/>
          <p:cNvPicPr preferRelativeResize="0">
            <a:picLocks noGrp="1"/>
          </p:cNvPicPr>
          <p:nvPr>
            <p:ph type="body" idx="1"/>
          </p:nvPr>
        </p:nvPicPr>
        <p:blipFill rotWithShape="1">
          <a:blip r:embed="rId4">
            <a:alphaModFix/>
          </a:blip>
          <a:srcRect l="-10575" r="-10563"/>
          <a:stretch/>
        </p:blipFill>
        <p:spPr>
          <a:xfrm>
            <a:off x="457200" y="1613345"/>
            <a:ext cx="8229600" cy="47547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p101"/>
          <p:cNvSpPr txBox="1"/>
          <p:nvPr/>
        </p:nvSpPr>
        <p:spPr>
          <a:xfrm>
            <a:off x="2230223" y="826181"/>
            <a:ext cx="3813801"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Exosphere</a:t>
            </a:r>
            <a:endParaRPr sz="1400" b="0" i="0" u="none" strike="noStrike" cap="none">
              <a:solidFill>
                <a:srgbClr val="000000"/>
              </a:solidFill>
              <a:latin typeface="Arial"/>
              <a:ea typeface="Arial"/>
              <a:cs typeface="Arial"/>
              <a:sym typeface="Arial"/>
            </a:endParaRPr>
          </a:p>
        </p:txBody>
      </p:sp>
      <p:sp>
        <p:nvSpPr>
          <p:cNvPr id="1399" name="Google Shape;1399;p101"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00" name="Google Shape;1400;p101"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102"/>
          <p:cNvSpPr/>
          <p:nvPr/>
        </p:nvSpPr>
        <p:spPr>
          <a:xfrm>
            <a:off x="6811472" y="1692276"/>
            <a:ext cx="804856" cy="321539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7" name="Google Shape;1407;p1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Earth’s Atmosphere</a:t>
            </a:r>
            <a:endParaRPr/>
          </a:p>
        </p:txBody>
      </p:sp>
      <p:sp>
        <p:nvSpPr>
          <p:cNvPr id="1408" name="Google Shape;1408;p10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09" name="Google Shape;1409;p102" descr="Play"/>
          <p:cNvPicPr preferRelativeResize="0"/>
          <p:nvPr/>
        </p:nvPicPr>
        <p:blipFill rotWithShape="1">
          <a:blip r:embed="rId4">
            <a:alphaModFix/>
          </a:blip>
          <a:srcRect/>
          <a:stretch/>
        </p:blipFill>
        <p:spPr>
          <a:xfrm rot="10800000">
            <a:off x="6701928" y="4047184"/>
            <a:ext cx="643238" cy="643238"/>
          </a:xfrm>
          <a:prstGeom prst="rect">
            <a:avLst/>
          </a:prstGeom>
          <a:noFill/>
          <a:ln>
            <a:noFill/>
          </a:ln>
        </p:spPr>
      </p:pic>
      <p:pic>
        <p:nvPicPr>
          <p:cNvPr id="1410" name="Google Shape;1410;p102" descr="Layers of Atmosphere and Their Charchterstics - Leverage Edu"/>
          <p:cNvPicPr preferRelativeResize="0"/>
          <p:nvPr/>
        </p:nvPicPr>
        <p:blipFill rotWithShape="1">
          <a:blip r:embed="rId5">
            <a:alphaModFix/>
          </a:blip>
          <a:srcRect r="24478"/>
          <a:stretch/>
        </p:blipFill>
        <p:spPr>
          <a:xfrm rot="-5400000">
            <a:off x="1827575" y="1619749"/>
            <a:ext cx="5360464" cy="4441084"/>
          </a:xfrm>
          <a:prstGeom prst="rect">
            <a:avLst/>
          </a:prstGeom>
          <a:noFill/>
          <a:ln>
            <a:noFill/>
          </a:ln>
        </p:spPr>
      </p:pic>
      <p:pic>
        <p:nvPicPr>
          <p:cNvPr id="1411" name="Google Shape;1411;p102" descr="Play"/>
          <p:cNvPicPr preferRelativeResize="0"/>
          <p:nvPr/>
        </p:nvPicPr>
        <p:blipFill rotWithShape="1">
          <a:blip r:embed="rId4">
            <a:alphaModFix/>
          </a:blip>
          <a:srcRect/>
          <a:stretch/>
        </p:blipFill>
        <p:spPr>
          <a:xfrm rot="10800000">
            <a:off x="6701927" y="3425489"/>
            <a:ext cx="643238" cy="643238"/>
          </a:xfrm>
          <a:prstGeom prst="rect">
            <a:avLst/>
          </a:prstGeom>
          <a:noFill/>
          <a:ln>
            <a:noFill/>
          </a:ln>
        </p:spPr>
      </p:pic>
      <p:pic>
        <p:nvPicPr>
          <p:cNvPr id="1412" name="Google Shape;1412;p102" descr="Play"/>
          <p:cNvPicPr preferRelativeResize="0"/>
          <p:nvPr/>
        </p:nvPicPr>
        <p:blipFill rotWithShape="1">
          <a:blip r:embed="rId4">
            <a:alphaModFix/>
          </a:blip>
          <a:srcRect/>
          <a:stretch/>
        </p:blipFill>
        <p:spPr>
          <a:xfrm rot="10800000">
            <a:off x="6704597" y="2803793"/>
            <a:ext cx="643238" cy="643238"/>
          </a:xfrm>
          <a:prstGeom prst="rect">
            <a:avLst/>
          </a:prstGeom>
          <a:noFill/>
          <a:ln>
            <a:noFill/>
          </a:ln>
        </p:spPr>
      </p:pic>
      <p:pic>
        <p:nvPicPr>
          <p:cNvPr id="1413" name="Google Shape;1413;p102" descr="Play"/>
          <p:cNvPicPr preferRelativeResize="0"/>
          <p:nvPr/>
        </p:nvPicPr>
        <p:blipFill rotWithShape="1">
          <a:blip r:embed="rId4">
            <a:alphaModFix/>
          </a:blip>
          <a:srcRect/>
          <a:stretch/>
        </p:blipFill>
        <p:spPr>
          <a:xfrm rot="10800000">
            <a:off x="6704597" y="2217083"/>
            <a:ext cx="643238" cy="643238"/>
          </a:xfrm>
          <a:prstGeom prst="rect">
            <a:avLst/>
          </a:prstGeom>
          <a:noFill/>
          <a:ln>
            <a:noFill/>
          </a:ln>
        </p:spPr>
      </p:pic>
      <p:pic>
        <p:nvPicPr>
          <p:cNvPr id="1414" name="Google Shape;1414;p102" descr="Play"/>
          <p:cNvPicPr preferRelativeResize="0"/>
          <p:nvPr/>
        </p:nvPicPr>
        <p:blipFill rotWithShape="1">
          <a:blip r:embed="rId6">
            <a:alphaModFix/>
          </a:blip>
          <a:srcRect/>
          <a:stretch/>
        </p:blipFill>
        <p:spPr>
          <a:xfrm rot="10800000">
            <a:off x="6668038" y="1665784"/>
            <a:ext cx="677127" cy="677127"/>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103"/>
          <p:cNvSpPr txBox="1">
            <a:spLocks noGrp="1"/>
          </p:cNvSpPr>
          <p:nvPr>
            <p:ph type="title"/>
          </p:nvPr>
        </p:nvSpPr>
        <p:spPr>
          <a:xfrm>
            <a:off x="206479" y="549262"/>
            <a:ext cx="8730900" cy="1598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Exosphere:</a:t>
            </a:r>
            <a:r>
              <a:rPr lang="en-US"/>
              <a:t> the outermost layer of the earth’s atmosphere. </a:t>
            </a:r>
            <a:endParaRPr/>
          </a:p>
        </p:txBody>
      </p:sp>
      <p:pic>
        <p:nvPicPr>
          <p:cNvPr id="1421" name="Google Shape;1421;p103" descr="Exosphere - Definition. Functions, Composition, and Facts"/>
          <p:cNvPicPr preferRelativeResize="0"/>
          <p:nvPr/>
        </p:nvPicPr>
        <p:blipFill rotWithShape="1">
          <a:blip r:embed="rId3">
            <a:alphaModFix/>
          </a:blip>
          <a:srcRect/>
          <a:stretch/>
        </p:blipFill>
        <p:spPr>
          <a:xfrm>
            <a:off x="1331169" y="2147681"/>
            <a:ext cx="6452163" cy="3398139"/>
          </a:xfrm>
          <a:prstGeom prst="rect">
            <a:avLst/>
          </a:prstGeom>
          <a:noFill/>
          <a:ln>
            <a:noFill/>
          </a:ln>
        </p:spPr>
      </p:pic>
      <p:pic>
        <p:nvPicPr>
          <p:cNvPr id="1422" name="Google Shape;1422;p103"/>
          <p:cNvPicPr preferRelativeResize="0"/>
          <p:nvPr/>
        </p:nvPicPr>
        <p:blipFill rotWithShape="1">
          <a:blip r:embed="rId4">
            <a:alphaModFix/>
          </a:blip>
          <a:srcRect/>
          <a:stretch/>
        </p:blipFill>
        <p:spPr>
          <a:xfrm>
            <a:off x="2" y="91047"/>
            <a:ext cx="1212900" cy="684525"/>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gdc5463d2dd_8_42"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gdc5463d2dd_9_0"/>
          <p:cNvSpPr txBox="1">
            <a:spLocks noGrp="1"/>
          </p:cNvSpPr>
          <p:nvPr>
            <p:ph type="title"/>
          </p:nvPr>
        </p:nvSpPr>
        <p:spPr>
          <a:xfrm>
            <a:off x="983700" y="109950"/>
            <a:ext cx="7616100" cy="1773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t>What is the exosphere?</a:t>
            </a:r>
            <a:endParaRPr sz="3959"/>
          </a:p>
        </p:txBody>
      </p:sp>
      <p:sp>
        <p:nvSpPr>
          <p:cNvPr id="1434" name="Google Shape;1434;gdc5463d2dd_9_0"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35" name="Google Shape;1435;gdc5463d2dd_9_0" descr="Exosphere - Definition. Functions, Composition, and Facts"/>
          <p:cNvPicPr preferRelativeResize="0"/>
          <p:nvPr/>
        </p:nvPicPr>
        <p:blipFill rotWithShape="1">
          <a:blip r:embed="rId4">
            <a:alphaModFix/>
          </a:blip>
          <a:srcRect/>
          <a:stretch/>
        </p:blipFill>
        <p:spPr>
          <a:xfrm>
            <a:off x="1331169" y="2147681"/>
            <a:ext cx="6452163" cy="3398139"/>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pic>
        <p:nvPicPr>
          <p:cNvPr id="1441" name="Google Shape;1441;p104"/>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1442" name="Google Shape;1442;p104"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sp>
        <p:nvSpPr>
          <p:cNvPr id="1448" name="Google Shape;1448;p10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9" name="Google Shape;1449;p105" descr="Exosphere - Definition. Functions, Composition, and Facts"/>
          <p:cNvPicPr preferRelativeResize="0"/>
          <p:nvPr/>
        </p:nvPicPr>
        <p:blipFill rotWithShape="1">
          <a:blip r:embed="rId4">
            <a:alphaModFix/>
          </a:blip>
          <a:srcRect/>
          <a:stretch/>
        </p:blipFill>
        <p:spPr>
          <a:xfrm>
            <a:off x="706505" y="1446835"/>
            <a:ext cx="7782883" cy="40989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txBox="1"/>
          <p:nvPr/>
        </p:nvSpPr>
        <p:spPr>
          <a:xfrm>
            <a:off x="2509320" y="868150"/>
            <a:ext cx="4499693"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Atmosphere</a:t>
            </a:r>
            <a:endParaRPr sz="1400" b="0" i="0" u="none" strike="noStrike" cap="none">
              <a:solidFill>
                <a:srgbClr val="000000"/>
              </a:solidFill>
              <a:latin typeface="Arial"/>
              <a:ea typeface="Arial"/>
              <a:cs typeface="Arial"/>
              <a:sym typeface="Arial"/>
            </a:endParaRPr>
          </a:p>
        </p:txBody>
      </p:sp>
      <p:sp>
        <p:nvSpPr>
          <p:cNvPr id="298" name="Google Shape;298;p16"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9" name="Google Shape;299;p16"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gdc5463d2dd_9_7"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gdc5463d2dd_9_12"/>
          <p:cNvSpPr txBox="1">
            <a:spLocks noGrp="1"/>
          </p:cNvSpPr>
          <p:nvPr>
            <p:ph type="title"/>
          </p:nvPr>
        </p:nvSpPr>
        <p:spPr>
          <a:xfrm>
            <a:off x="983700" y="109950"/>
            <a:ext cx="7616100" cy="1773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t>About how large is the exosphere?</a:t>
            </a:r>
            <a:endParaRPr sz="3959"/>
          </a:p>
        </p:txBody>
      </p:sp>
      <p:sp>
        <p:nvSpPr>
          <p:cNvPr id="1461" name="Google Shape;1461;gdc5463d2dd_9_12"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2" name="Google Shape;1462;gdc5463d2dd_9_12" descr="Exosphere - Definition. Functions, Composition, and Facts"/>
          <p:cNvPicPr preferRelativeResize="0"/>
          <p:nvPr/>
        </p:nvPicPr>
        <p:blipFill rotWithShape="1">
          <a:blip r:embed="rId4">
            <a:alphaModFix/>
          </a:blip>
          <a:srcRect/>
          <a:stretch/>
        </p:blipFill>
        <p:spPr>
          <a:xfrm>
            <a:off x="1331169" y="2147681"/>
            <a:ext cx="6452163" cy="3398139"/>
          </a:xfrm>
          <a:prstGeom prst="rect">
            <a:avLst/>
          </a:prstGeom>
          <a:noFill/>
          <a:ln>
            <a:noFill/>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p106" descr="Artificial Intelligence"/>
          <p:cNvSpPr/>
          <p:nvPr/>
        </p:nvSpPr>
        <p:spPr>
          <a:xfrm>
            <a:off x="892768" y="1482969"/>
            <a:ext cx="4185138" cy="3892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69" name="Google Shape;1469;p106" descr="Labor"/>
          <p:cNvPicPr preferRelativeResize="0"/>
          <p:nvPr/>
        </p:nvPicPr>
        <p:blipFill rotWithShape="1">
          <a:blip r:embed="rId4">
            <a:alphaModFix/>
          </a:blip>
          <a:srcRect/>
          <a:stretch/>
        </p:blipFill>
        <p:spPr>
          <a:xfrm>
            <a:off x="4572000" y="1727492"/>
            <a:ext cx="3403016" cy="3403016"/>
          </a:xfrm>
          <a:prstGeom prst="rect">
            <a:avLst/>
          </a:prstGeom>
          <a:noFill/>
          <a:ln>
            <a:noFill/>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107"/>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Exosphere</a:t>
            </a:r>
            <a:endParaRPr/>
          </a:p>
        </p:txBody>
      </p:sp>
      <p:sp>
        <p:nvSpPr>
          <p:cNvPr id="1476" name="Google Shape;1476;p10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77" name="Google Shape;1477;p107"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1478" name="Google Shape;1478;p107"/>
          <p:cNvCxnSpPr/>
          <p:nvPr/>
        </p:nvCxnSpPr>
        <p:spPr>
          <a:xfrm flipH="1">
            <a:off x="2949022" y="2967723"/>
            <a:ext cx="2100" cy="10620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1479" name="Google Shape;1479;p107"/>
          <p:cNvSpPr txBox="1"/>
          <p:nvPr/>
        </p:nvSpPr>
        <p:spPr>
          <a:xfrm>
            <a:off x="2582425" y="412152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(prefix)</a:t>
            </a:r>
            <a:endParaRPr b="0" i="0" u="none" strike="noStrike" cap="none">
              <a:solidFill>
                <a:srgbClr val="000000"/>
              </a:solidFill>
              <a:latin typeface="Arial"/>
              <a:ea typeface="Arial"/>
              <a:cs typeface="Arial"/>
              <a:sym typeface="Arial"/>
            </a:endParaRPr>
          </a:p>
        </p:txBody>
      </p:sp>
      <p:cxnSp>
        <p:nvCxnSpPr>
          <p:cNvPr id="1480" name="Google Shape;1480;p107"/>
          <p:cNvCxnSpPr/>
          <p:nvPr/>
        </p:nvCxnSpPr>
        <p:spPr>
          <a:xfrm flipH="1">
            <a:off x="5643697" y="2967723"/>
            <a:ext cx="2100" cy="10620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481" name="Google Shape;1481;p107"/>
          <p:cNvSpPr txBox="1"/>
          <p:nvPr/>
        </p:nvSpPr>
        <p:spPr>
          <a:xfrm>
            <a:off x="5277100" y="412152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(suffix)</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gdc5463d2dd_9_18"/>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Exosphere</a:t>
            </a:r>
            <a:endParaRPr/>
          </a:p>
        </p:txBody>
      </p:sp>
      <p:sp>
        <p:nvSpPr>
          <p:cNvPr id="1488" name="Google Shape;1488;gdc5463d2dd_9_18"/>
          <p:cNvSpPr/>
          <p:nvPr/>
        </p:nvSpPr>
        <p:spPr>
          <a:xfrm>
            <a:off x="1937981" y="1593150"/>
            <a:ext cx="1846500" cy="1729200"/>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9" name="Google Shape;1489;gdc5463d2dd_9_18"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90" name="Google Shape;1490;gdc5463d2dd_9_18"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1491" name="Google Shape;1491;gdc5463d2dd_9_18"/>
          <p:cNvCxnSpPr/>
          <p:nvPr/>
        </p:nvCxnSpPr>
        <p:spPr>
          <a:xfrm>
            <a:off x="2759747" y="3322361"/>
            <a:ext cx="854100" cy="9225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492" name="Google Shape;1492;gdc5463d2dd_9_18"/>
          <p:cNvSpPr txBox="1"/>
          <p:nvPr/>
        </p:nvSpPr>
        <p:spPr>
          <a:xfrm>
            <a:off x="1664300" y="4244850"/>
            <a:ext cx="3936600" cy="646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E</a:t>
            </a:r>
            <a:r>
              <a:rPr lang="en-US" sz="3600" b="0" i="0" u="none" strike="noStrike" cap="none">
                <a:solidFill>
                  <a:schemeClr val="dk1"/>
                </a:solidFill>
                <a:latin typeface="Calibri"/>
                <a:ea typeface="Calibri"/>
                <a:cs typeface="Calibri"/>
                <a:sym typeface="Calibri"/>
              </a:rPr>
              <a:t>xo </a:t>
            </a:r>
            <a:r>
              <a:rPr lang="en-US" sz="3600">
                <a:solidFill>
                  <a:schemeClr val="dk1"/>
                </a:solidFill>
                <a:latin typeface="Calibri"/>
                <a:ea typeface="Calibri"/>
                <a:cs typeface="Calibri"/>
                <a:sym typeface="Calibri"/>
              </a:rPr>
              <a:t>= </a:t>
            </a:r>
            <a:r>
              <a:rPr lang="en-US" sz="3600" b="0" i="0" u="none" strike="noStrike" cap="none">
                <a:solidFill>
                  <a:schemeClr val="dk1"/>
                </a:solidFill>
                <a:latin typeface="Calibri"/>
                <a:ea typeface="Calibri"/>
                <a:cs typeface="Calibri"/>
                <a:sym typeface="Calibri"/>
              </a:rPr>
              <a:t>outer/outside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1498" name="Google Shape;1498;p108"/>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Exosphere</a:t>
            </a:r>
            <a:endParaRPr/>
          </a:p>
        </p:txBody>
      </p:sp>
      <p:sp>
        <p:nvSpPr>
          <p:cNvPr id="1499" name="Google Shape;1499;p108"/>
          <p:cNvSpPr/>
          <p:nvPr/>
        </p:nvSpPr>
        <p:spPr>
          <a:xfrm>
            <a:off x="4177838" y="1446663"/>
            <a:ext cx="3519500" cy="1982337"/>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0" name="Google Shape;1500;p10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01" name="Google Shape;1501;p108"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1502" name="Google Shape;1502;p108"/>
          <p:cNvCxnSpPr/>
          <p:nvPr/>
        </p:nvCxnSpPr>
        <p:spPr>
          <a:xfrm flipH="1">
            <a:off x="5573531" y="3429000"/>
            <a:ext cx="438900" cy="10107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1503" name="Google Shape;1503;p108"/>
          <p:cNvSpPr txBox="1"/>
          <p:nvPr/>
        </p:nvSpPr>
        <p:spPr>
          <a:xfrm>
            <a:off x="3762103" y="4501171"/>
            <a:ext cx="4545900" cy="1754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Sphere</a:t>
            </a:r>
            <a:r>
              <a:rPr lang="en-US" sz="3600" b="0" i="0" u="none" strike="noStrike" cap="none">
                <a:solidFill>
                  <a:schemeClr val="dk1"/>
                </a:solidFill>
                <a:latin typeface="Calibri"/>
                <a:ea typeface="Calibri"/>
                <a:cs typeface="Calibri"/>
                <a:sym typeface="Calibri"/>
              </a:rPr>
              <a:t> meaning the around- such as around earth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109"/>
          <p:cNvSpPr txBox="1">
            <a:spLocks noGrp="1"/>
          </p:cNvSpPr>
          <p:nvPr>
            <p:ph type="title"/>
          </p:nvPr>
        </p:nvSpPr>
        <p:spPr>
          <a:xfrm>
            <a:off x="914400" y="1828284"/>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Exo   sphere</a:t>
            </a:r>
            <a:endParaRPr/>
          </a:p>
        </p:txBody>
      </p:sp>
      <p:sp>
        <p:nvSpPr>
          <p:cNvPr id="1510" name="Google Shape;1510;p10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1" name="Google Shape;1511;p109"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1512" name="Google Shape;1512;p109"/>
          <p:cNvSpPr/>
          <p:nvPr/>
        </p:nvSpPr>
        <p:spPr>
          <a:xfrm>
            <a:off x="3913832" y="2155609"/>
            <a:ext cx="663191" cy="723481"/>
          </a:xfrm>
          <a:prstGeom prst="mathPlus">
            <a:avLst>
              <a:gd name="adj1" fmla="val 2352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3" name="Google Shape;1513;p109"/>
          <p:cNvSpPr txBox="1"/>
          <p:nvPr/>
        </p:nvSpPr>
        <p:spPr>
          <a:xfrm>
            <a:off x="2463870" y="5798790"/>
            <a:ext cx="3297847" cy="9541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The outside or outer layer around earth</a:t>
            </a:r>
            <a:endParaRPr sz="1400" b="0" i="0" u="none" strike="noStrike" cap="none">
              <a:solidFill>
                <a:srgbClr val="000000"/>
              </a:solidFill>
              <a:latin typeface="Arial"/>
              <a:ea typeface="Arial"/>
              <a:cs typeface="Arial"/>
              <a:sym typeface="Arial"/>
            </a:endParaRPr>
          </a:p>
        </p:txBody>
      </p:sp>
      <p:sp>
        <p:nvSpPr>
          <p:cNvPr id="1514" name="Google Shape;1514;p109"/>
          <p:cNvSpPr txBox="1"/>
          <p:nvPr/>
        </p:nvSpPr>
        <p:spPr>
          <a:xfrm>
            <a:off x="130628" y="36585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Calibri"/>
              <a:buNone/>
            </a:pPr>
            <a:r>
              <a:rPr lang="en-US" sz="6000" b="0" i="0" u="none" strike="noStrike" cap="none">
                <a:solidFill>
                  <a:schemeClr val="dk1"/>
                </a:solidFill>
                <a:latin typeface="Calibri"/>
                <a:ea typeface="Calibri"/>
                <a:cs typeface="Calibri"/>
                <a:sym typeface="Calibri"/>
              </a:rPr>
              <a:t>Exosphere</a:t>
            </a:r>
            <a:endParaRPr sz="1400" b="0" i="0" u="none" strike="noStrike" cap="none">
              <a:solidFill>
                <a:srgbClr val="000000"/>
              </a:solidFill>
              <a:latin typeface="Arial"/>
              <a:ea typeface="Arial"/>
              <a:cs typeface="Arial"/>
              <a:sym typeface="Arial"/>
            </a:endParaRPr>
          </a:p>
        </p:txBody>
      </p:sp>
      <p:sp>
        <p:nvSpPr>
          <p:cNvPr id="1515" name="Google Shape;1515;p109"/>
          <p:cNvSpPr/>
          <p:nvPr/>
        </p:nvSpPr>
        <p:spPr>
          <a:xfrm>
            <a:off x="4112794" y="4801592"/>
            <a:ext cx="371789" cy="880656"/>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gdc5463d2dd_9_30"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gdc5463d2dd_9_35"/>
          <p:cNvSpPr txBox="1">
            <a:spLocks noGrp="1"/>
          </p:cNvSpPr>
          <p:nvPr>
            <p:ph type="title"/>
          </p:nvPr>
        </p:nvSpPr>
        <p:spPr>
          <a:xfrm>
            <a:off x="983700" y="109950"/>
            <a:ext cx="7616100" cy="1773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a:t>How can we use the word parts of exosphere to help us remember the definition of the term?</a:t>
            </a:r>
            <a:endParaRPr sz="3959"/>
          </a:p>
        </p:txBody>
      </p:sp>
      <p:sp>
        <p:nvSpPr>
          <p:cNvPr id="1527" name="Google Shape;1527;gdc5463d2dd_9_35"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8" name="Google Shape;1528;gdc5463d2dd_9_35"/>
          <p:cNvSpPr txBox="1">
            <a:spLocks noGrp="1"/>
          </p:cNvSpPr>
          <p:nvPr>
            <p:ph type="title"/>
          </p:nvPr>
        </p:nvSpPr>
        <p:spPr>
          <a:xfrm>
            <a:off x="457200" y="266203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Exosphere</a:t>
            </a:r>
            <a:endParaRPr/>
          </a:p>
        </p:txBody>
      </p:sp>
      <p:cxnSp>
        <p:nvCxnSpPr>
          <p:cNvPr id="1529" name="Google Shape;1529;gdc5463d2dd_9_35"/>
          <p:cNvCxnSpPr/>
          <p:nvPr/>
        </p:nvCxnSpPr>
        <p:spPr>
          <a:xfrm flipH="1">
            <a:off x="2949022" y="3801473"/>
            <a:ext cx="2100" cy="10620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530" name="Google Shape;1530;gdc5463d2dd_9_35"/>
          <p:cNvSpPr txBox="1"/>
          <p:nvPr/>
        </p:nvSpPr>
        <p:spPr>
          <a:xfrm>
            <a:off x="2582425" y="495527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(prefix)</a:t>
            </a:r>
            <a:endParaRPr b="0" i="0" u="none" strike="noStrike" cap="none">
              <a:solidFill>
                <a:srgbClr val="000000"/>
              </a:solidFill>
              <a:latin typeface="Arial"/>
              <a:ea typeface="Arial"/>
              <a:cs typeface="Arial"/>
              <a:sym typeface="Arial"/>
            </a:endParaRPr>
          </a:p>
        </p:txBody>
      </p:sp>
      <p:cxnSp>
        <p:nvCxnSpPr>
          <p:cNvPr id="1531" name="Google Shape;1531;gdc5463d2dd_9_35"/>
          <p:cNvCxnSpPr/>
          <p:nvPr/>
        </p:nvCxnSpPr>
        <p:spPr>
          <a:xfrm flipH="1">
            <a:off x="5643697" y="3801473"/>
            <a:ext cx="2100" cy="10620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532" name="Google Shape;1532;gdc5463d2dd_9_35"/>
          <p:cNvSpPr txBox="1"/>
          <p:nvPr/>
        </p:nvSpPr>
        <p:spPr>
          <a:xfrm>
            <a:off x="5277100" y="495527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(suffix)</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gdc5463d2dd_9_46"/>
          <p:cNvSpPr txBox="1">
            <a:spLocks noGrp="1"/>
          </p:cNvSpPr>
          <p:nvPr>
            <p:ph type="title"/>
          </p:nvPr>
        </p:nvSpPr>
        <p:spPr>
          <a:xfrm>
            <a:off x="983700" y="109950"/>
            <a:ext cx="7616100" cy="1773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t>What is the exosphere?</a:t>
            </a:r>
            <a:endParaRPr sz="3959"/>
          </a:p>
        </p:txBody>
      </p:sp>
      <p:sp>
        <p:nvSpPr>
          <p:cNvPr id="1538" name="Google Shape;1538;gdc5463d2dd_9_46"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9" name="Google Shape;1539;gdc5463d2dd_9_46" descr="Exosphere - Definition. Functions, Composition, and Facts"/>
          <p:cNvPicPr preferRelativeResize="0"/>
          <p:nvPr/>
        </p:nvPicPr>
        <p:blipFill rotWithShape="1">
          <a:blip r:embed="rId4">
            <a:alphaModFix/>
          </a:blip>
          <a:srcRect/>
          <a:stretch/>
        </p:blipFill>
        <p:spPr>
          <a:xfrm>
            <a:off x="1331169" y="2147681"/>
            <a:ext cx="6452163" cy="339813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7"/>
          <p:cNvSpPr txBox="1">
            <a:spLocks noGrp="1"/>
          </p:cNvSpPr>
          <p:nvPr>
            <p:ph type="title"/>
          </p:nvPr>
        </p:nvSpPr>
        <p:spPr>
          <a:xfrm>
            <a:off x="457200" y="274637"/>
            <a:ext cx="8229600" cy="167214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Atmosphere</a:t>
            </a:r>
            <a:r>
              <a:rPr lang="en-US"/>
              <a:t>: the layers of gas surrounding the surface of a planet</a:t>
            </a:r>
            <a:endParaRPr/>
          </a:p>
        </p:txBody>
      </p:sp>
      <p:pic>
        <p:nvPicPr>
          <p:cNvPr id="306" name="Google Shape;306;p17"/>
          <p:cNvPicPr preferRelativeResize="0"/>
          <p:nvPr/>
        </p:nvPicPr>
        <p:blipFill rotWithShape="1">
          <a:blip r:embed="rId3">
            <a:alphaModFix/>
          </a:blip>
          <a:srcRect/>
          <a:stretch/>
        </p:blipFill>
        <p:spPr>
          <a:xfrm>
            <a:off x="168692" y="91085"/>
            <a:ext cx="962025" cy="542925"/>
          </a:xfrm>
          <a:prstGeom prst="rect">
            <a:avLst/>
          </a:prstGeom>
          <a:noFill/>
          <a:ln>
            <a:noFill/>
          </a:ln>
        </p:spPr>
      </p:pic>
      <p:pic>
        <p:nvPicPr>
          <p:cNvPr id="307" name="Google Shape;307;p17" descr="Layers of Atmosphere and Their Charchterstics - Leverage Edu"/>
          <p:cNvPicPr preferRelativeResize="0"/>
          <p:nvPr/>
        </p:nvPicPr>
        <p:blipFill rotWithShape="1">
          <a:blip r:embed="rId4">
            <a:alphaModFix/>
          </a:blip>
          <a:srcRect r="24478"/>
          <a:stretch/>
        </p:blipFill>
        <p:spPr>
          <a:xfrm rot="-5400000">
            <a:off x="2180048" y="2209707"/>
            <a:ext cx="4783903" cy="3963410"/>
          </a:xfrm>
          <a:prstGeom prst="rect">
            <a:avLst/>
          </a:prstGeom>
          <a:noFill/>
          <a:ln>
            <a:noFill/>
          </a:ln>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11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46" name="Google Shape;1546;p110"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pic>
        <p:nvPicPr>
          <p:cNvPr id="1552" name="Google Shape;1552;p111" descr="The Sky is still - in the Sky! - Riverplace Capital"/>
          <p:cNvPicPr preferRelativeResize="0"/>
          <p:nvPr/>
        </p:nvPicPr>
        <p:blipFill rotWithShape="1">
          <a:blip r:embed="rId3">
            <a:alphaModFix/>
          </a:blip>
          <a:srcRect/>
          <a:stretch/>
        </p:blipFill>
        <p:spPr>
          <a:xfrm>
            <a:off x="1469263" y="1779091"/>
            <a:ext cx="6205466" cy="3475061"/>
          </a:xfrm>
          <a:prstGeom prst="rect">
            <a:avLst/>
          </a:prstGeom>
          <a:noFill/>
          <a:ln>
            <a:noFill/>
          </a:ln>
        </p:spPr>
      </p:pic>
      <p:sp>
        <p:nvSpPr>
          <p:cNvPr id="1553" name="Google Shape;1553;p111"/>
          <p:cNvSpPr txBox="1"/>
          <p:nvPr/>
        </p:nvSpPr>
        <p:spPr>
          <a:xfrm>
            <a:off x="1419368" y="826827"/>
            <a:ext cx="671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111" descr="Artificial Intelligence"/>
          <p:cNvSpPr/>
          <p:nvPr/>
        </p:nvSpPr>
        <p:spPr>
          <a:xfrm>
            <a:off x="0" y="152400"/>
            <a:ext cx="781800" cy="702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5" name="Google Shape;1555;p111" descr="Comment Like"/>
          <p:cNvPicPr preferRelativeResize="0"/>
          <p:nvPr/>
        </p:nvPicPr>
        <p:blipFill rotWithShape="1">
          <a:blip r:embed="rId5">
            <a:alphaModFix/>
          </a:blip>
          <a:srcRect/>
          <a:stretch/>
        </p:blipFill>
        <p:spPr>
          <a:xfrm>
            <a:off x="660153" y="304232"/>
            <a:ext cx="563221" cy="550518"/>
          </a:xfrm>
          <a:prstGeom prst="rect">
            <a:avLst/>
          </a:prstGeom>
          <a:noFill/>
          <a:ln>
            <a:noFill/>
          </a:ln>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1" name="Google Shape;1561;p112"/>
          <p:cNvSpPr txBox="1"/>
          <p:nvPr/>
        </p:nvSpPr>
        <p:spPr>
          <a:xfrm>
            <a:off x="1419368" y="826827"/>
            <a:ext cx="671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1400" b="0" i="0" u="none" strike="noStrike" cap="none">
              <a:solidFill>
                <a:srgbClr val="000000"/>
              </a:solidFill>
              <a:latin typeface="Arial"/>
              <a:ea typeface="Arial"/>
              <a:cs typeface="Arial"/>
              <a:sym typeface="Arial"/>
            </a:endParaRPr>
          </a:p>
        </p:txBody>
      </p:sp>
      <p:pic>
        <p:nvPicPr>
          <p:cNvPr id="1562" name="Google Shape;1562;p112" descr="lightening - Liberal Dictionary"/>
          <p:cNvPicPr preferRelativeResize="0"/>
          <p:nvPr/>
        </p:nvPicPr>
        <p:blipFill rotWithShape="1">
          <a:blip r:embed="rId3">
            <a:alphaModFix/>
          </a:blip>
          <a:srcRect/>
          <a:stretch/>
        </p:blipFill>
        <p:spPr>
          <a:xfrm>
            <a:off x="1214701" y="1700252"/>
            <a:ext cx="6714600" cy="3760173"/>
          </a:xfrm>
          <a:prstGeom prst="rect">
            <a:avLst/>
          </a:prstGeom>
          <a:noFill/>
          <a:ln>
            <a:noFill/>
          </a:ln>
        </p:spPr>
      </p:pic>
      <p:sp>
        <p:nvSpPr>
          <p:cNvPr id="1563" name="Google Shape;1563;p112" descr="Artificial Intelligence"/>
          <p:cNvSpPr/>
          <p:nvPr/>
        </p:nvSpPr>
        <p:spPr>
          <a:xfrm>
            <a:off x="0" y="152400"/>
            <a:ext cx="781800" cy="702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4" name="Google Shape;1564;p112" descr="Comment Like"/>
          <p:cNvPicPr preferRelativeResize="0"/>
          <p:nvPr/>
        </p:nvPicPr>
        <p:blipFill rotWithShape="1">
          <a:blip r:embed="rId5">
            <a:alphaModFix/>
          </a:blip>
          <a:srcRect/>
          <a:stretch/>
        </p:blipFill>
        <p:spPr>
          <a:xfrm>
            <a:off x="660153" y="304232"/>
            <a:ext cx="563221" cy="550518"/>
          </a:xfrm>
          <a:prstGeom prst="rect">
            <a:avLst/>
          </a:prstGeom>
          <a:noFill/>
          <a:ln>
            <a:noFill/>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sp>
        <p:nvSpPr>
          <p:cNvPr id="1570" name="Google Shape;1570;p113"/>
          <p:cNvSpPr txBox="1"/>
          <p:nvPr/>
        </p:nvSpPr>
        <p:spPr>
          <a:xfrm>
            <a:off x="1419368" y="826827"/>
            <a:ext cx="671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1400" b="0" i="0" u="none" strike="noStrike" cap="none">
              <a:solidFill>
                <a:srgbClr val="000000"/>
              </a:solidFill>
              <a:latin typeface="Arial"/>
              <a:ea typeface="Arial"/>
              <a:cs typeface="Arial"/>
              <a:sym typeface="Arial"/>
            </a:endParaRPr>
          </a:p>
        </p:txBody>
      </p:sp>
      <p:pic>
        <p:nvPicPr>
          <p:cNvPr id="1571" name="Google Shape;1571;p113" descr="Scientists have found evidence of ancient molecular fluids in a well-known  meteorite"/>
          <p:cNvPicPr preferRelativeResize="0"/>
          <p:nvPr/>
        </p:nvPicPr>
        <p:blipFill rotWithShape="1">
          <a:blip r:embed="rId3">
            <a:alphaModFix/>
          </a:blip>
          <a:srcRect/>
          <a:stretch/>
        </p:blipFill>
        <p:spPr>
          <a:xfrm>
            <a:off x="1496444" y="2113233"/>
            <a:ext cx="6450972" cy="3821980"/>
          </a:xfrm>
          <a:prstGeom prst="rect">
            <a:avLst/>
          </a:prstGeom>
          <a:noFill/>
          <a:ln>
            <a:noFill/>
          </a:ln>
        </p:spPr>
      </p:pic>
      <p:sp>
        <p:nvSpPr>
          <p:cNvPr id="1572" name="Google Shape;1572;p113" descr="Artificial Intelligence"/>
          <p:cNvSpPr/>
          <p:nvPr/>
        </p:nvSpPr>
        <p:spPr>
          <a:xfrm>
            <a:off x="0" y="152400"/>
            <a:ext cx="781800" cy="702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73" name="Google Shape;1573;p113" descr="Comment Like"/>
          <p:cNvPicPr preferRelativeResize="0"/>
          <p:nvPr/>
        </p:nvPicPr>
        <p:blipFill rotWithShape="1">
          <a:blip r:embed="rId5">
            <a:alphaModFix/>
          </a:blip>
          <a:srcRect/>
          <a:stretch/>
        </p:blipFill>
        <p:spPr>
          <a:xfrm>
            <a:off x="660153" y="304232"/>
            <a:ext cx="563221" cy="550518"/>
          </a:xfrm>
          <a:prstGeom prst="rect">
            <a:avLst/>
          </a:prstGeom>
          <a:noFill/>
          <a:ln>
            <a:noFill/>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gd349beb2ee_1_409"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gd349beb2ee_1_414"/>
          <p:cNvSpPr txBox="1"/>
          <p:nvPr/>
        </p:nvSpPr>
        <p:spPr>
          <a:xfrm>
            <a:off x="980900" y="178725"/>
            <a:ext cx="7693800" cy="107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Is this an example of the earth’s atmosphere? Can you figure out which layer this might be?</a:t>
            </a:r>
            <a:endParaRPr/>
          </a:p>
        </p:txBody>
      </p:sp>
      <p:sp>
        <p:nvSpPr>
          <p:cNvPr id="1586" name="Google Shape;1586;gd349beb2ee_1_41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7" name="Google Shape;1587;gd349beb2ee_1_414" descr="The Sky is still - in the Sky! - Riverplace Capital"/>
          <p:cNvPicPr preferRelativeResize="0"/>
          <p:nvPr/>
        </p:nvPicPr>
        <p:blipFill rotWithShape="1">
          <a:blip r:embed="rId4">
            <a:alphaModFix/>
          </a:blip>
          <a:srcRect/>
          <a:stretch/>
        </p:blipFill>
        <p:spPr>
          <a:xfrm>
            <a:off x="1469263" y="1779091"/>
            <a:ext cx="6205466" cy="3475061"/>
          </a:xfrm>
          <a:prstGeom prst="rect">
            <a:avLst/>
          </a:prstGeom>
          <a:noFill/>
          <a:ln>
            <a:noFill/>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14"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94" name="Google Shape;1594;p114"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116"/>
          <p:cNvSpPr txBox="1"/>
          <p:nvPr/>
        </p:nvSpPr>
        <p:spPr>
          <a:xfrm>
            <a:off x="970359" y="681811"/>
            <a:ext cx="7203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11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02" name="Google Shape;1602;p116"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1603" name="Google Shape;1603;p116" descr="30 Best Beach Quotes - Sayings and Quotes About the Beach"/>
          <p:cNvPicPr preferRelativeResize="0"/>
          <p:nvPr/>
        </p:nvPicPr>
        <p:blipFill rotWithShape="1">
          <a:blip r:embed="rId5">
            <a:alphaModFix/>
          </a:blip>
          <a:srcRect/>
          <a:stretch/>
        </p:blipFill>
        <p:spPr>
          <a:xfrm>
            <a:off x="1607093" y="2007899"/>
            <a:ext cx="5929814" cy="3946022"/>
          </a:xfrm>
          <a:prstGeom prst="rect">
            <a:avLst/>
          </a:prstGeom>
          <a:noFill/>
          <a:ln>
            <a:noFill/>
          </a:ln>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1609" name="Google Shape;1609;gd349beb2ee_1_497"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115"/>
          <p:cNvSpPr txBox="1"/>
          <p:nvPr/>
        </p:nvSpPr>
        <p:spPr>
          <a:xfrm>
            <a:off x="970349" y="517775"/>
            <a:ext cx="7787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Are rocks a part of the earth’s atmosphere? Why </a:t>
            </a:r>
            <a:r>
              <a:rPr lang="en-US" sz="3600">
                <a:solidFill>
                  <a:schemeClr val="dk1"/>
                </a:solidFill>
                <a:latin typeface="Calibri"/>
                <a:ea typeface="Calibri"/>
                <a:cs typeface="Calibri"/>
                <a:sym typeface="Calibri"/>
              </a:rPr>
              <a:t>or why not?</a:t>
            </a:r>
            <a:endParaRPr sz="1400" b="0" i="0" u="none" strike="noStrike" cap="none">
              <a:solidFill>
                <a:srgbClr val="000000"/>
              </a:solidFill>
              <a:latin typeface="Arial"/>
              <a:ea typeface="Arial"/>
              <a:cs typeface="Arial"/>
              <a:sym typeface="Arial"/>
            </a:endParaRPr>
          </a:p>
        </p:txBody>
      </p:sp>
      <p:pic>
        <p:nvPicPr>
          <p:cNvPr id="1616" name="Google Shape;1616;p115" descr="Ultimate Rocks by Ultimate Assets in Props - UE4 Marketplace"/>
          <p:cNvPicPr preferRelativeResize="0"/>
          <p:nvPr/>
        </p:nvPicPr>
        <p:blipFill rotWithShape="1">
          <a:blip r:embed="rId3">
            <a:alphaModFix/>
          </a:blip>
          <a:srcRect/>
          <a:stretch/>
        </p:blipFill>
        <p:spPr>
          <a:xfrm>
            <a:off x="1558151" y="2485647"/>
            <a:ext cx="6027698" cy="3375511"/>
          </a:xfrm>
          <a:prstGeom prst="rect">
            <a:avLst/>
          </a:prstGeom>
          <a:noFill/>
          <a:ln>
            <a:noFill/>
          </a:ln>
        </p:spPr>
      </p:pic>
      <p:sp>
        <p:nvSpPr>
          <p:cNvPr id="1617" name="Google Shape;1617;p115"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dc5463d2dd_0_12"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118"/>
          <p:cNvSpPr txBox="1">
            <a:spLocks noGrp="1"/>
          </p:cNvSpPr>
          <p:nvPr>
            <p:ph type="title"/>
          </p:nvPr>
        </p:nvSpPr>
        <p:spPr>
          <a:xfrm>
            <a:off x="613611" y="56339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a:t>What is the atmosphere made up of?</a:t>
            </a:r>
            <a:endParaRPr/>
          </a:p>
        </p:txBody>
      </p:sp>
      <p:pic>
        <p:nvPicPr>
          <p:cNvPr id="1624" name="Google Shape;1624;p118"/>
          <p:cNvPicPr preferRelativeResize="0"/>
          <p:nvPr/>
        </p:nvPicPr>
        <p:blipFill rotWithShape="1">
          <a:blip r:embed="rId3">
            <a:alphaModFix/>
          </a:blip>
          <a:srcRect/>
          <a:stretch/>
        </p:blipFill>
        <p:spPr>
          <a:xfrm>
            <a:off x="1267481" y="1596568"/>
            <a:ext cx="6609038" cy="4406025"/>
          </a:xfrm>
          <a:prstGeom prst="rect">
            <a:avLst/>
          </a:prstGeom>
          <a:noFill/>
          <a:ln>
            <a:noFill/>
          </a:ln>
        </p:spPr>
      </p:pic>
      <p:sp>
        <p:nvSpPr>
          <p:cNvPr id="1625" name="Google Shape;1625;p118" descr="Questions"/>
          <p:cNvSpPr/>
          <p:nvPr/>
        </p:nvSpPr>
        <p:spPr>
          <a:xfrm>
            <a:off x="0" y="0"/>
            <a:ext cx="983848" cy="954107"/>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31" name="Google Shape;1631;p119"/>
          <p:cNvSpPr txBox="1">
            <a:spLocks noGrp="1"/>
          </p:cNvSpPr>
          <p:nvPr>
            <p:ph type="title"/>
          </p:nvPr>
        </p:nvSpPr>
        <p:spPr>
          <a:xfrm>
            <a:off x="729049" y="527362"/>
            <a:ext cx="8229600" cy="168689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Which gas makes up most of the earth’s atmosphere? </a:t>
            </a:r>
            <a:endParaRPr/>
          </a:p>
        </p:txBody>
      </p:sp>
      <p:sp>
        <p:nvSpPr>
          <p:cNvPr id="1632" name="Google Shape;1632;p119"/>
          <p:cNvSpPr txBox="1">
            <a:spLocks noGrp="1"/>
          </p:cNvSpPr>
          <p:nvPr>
            <p:ph type="body" idx="1"/>
          </p:nvPr>
        </p:nvSpPr>
        <p:spPr>
          <a:xfrm>
            <a:off x="589936" y="2162044"/>
            <a:ext cx="4807973" cy="4525963"/>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chemeClr val="dk1"/>
              </a:buClr>
              <a:buSzPts val="3200"/>
              <a:buFont typeface="Calibri"/>
              <a:buAutoNum type="alphaUcPeriod"/>
            </a:pPr>
            <a:r>
              <a:rPr lang="en-US"/>
              <a:t>carbon</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nitrogen</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oxygen</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water</a:t>
            </a:r>
            <a:endParaRPr/>
          </a:p>
        </p:txBody>
      </p:sp>
      <p:sp>
        <p:nvSpPr>
          <p:cNvPr id="1633" name="Google Shape;1633;p119" descr="Questions"/>
          <p:cNvSpPr/>
          <p:nvPr/>
        </p:nvSpPr>
        <p:spPr>
          <a:xfrm>
            <a:off x="0" y="0"/>
            <a:ext cx="983848" cy="954107"/>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4" name="Google Shape;1634;p119"/>
          <p:cNvPicPr preferRelativeResize="0"/>
          <p:nvPr/>
        </p:nvPicPr>
        <p:blipFill rotWithShape="1">
          <a:blip r:embed="rId4">
            <a:alphaModFix/>
          </a:blip>
          <a:srcRect/>
          <a:stretch/>
        </p:blipFill>
        <p:spPr>
          <a:xfrm>
            <a:off x="5313697" y="4243922"/>
            <a:ext cx="3560600" cy="2373725"/>
          </a:xfrm>
          <a:prstGeom prst="rect">
            <a:avLst/>
          </a:prstGeom>
          <a:noFill/>
          <a:ln>
            <a:noFill/>
          </a:ln>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gdc5463d2dd_9_58"/>
          <p:cNvSpPr txBox="1">
            <a:spLocks noGrp="1"/>
          </p:cNvSpPr>
          <p:nvPr>
            <p:ph type="title"/>
          </p:nvPr>
        </p:nvSpPr>
        <p:spPr>
          <a:xfrm>
            <a:off x="729049" y="527362"/>
            <a:ext cx="82296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Which gas makes up most of the earth’s atmosphere? </a:t>
            </a:r>
            <a:endParaRPr/>
          </a:p>
        </p:txBody>
      </p:sp>
      <p:sp>
        <p:nvSpPr>
          <p:cNvPr id="1641" name="Google Shape;1641;gdc5463d2dd_9_58"/>
          <p:cNvSpPr txBox="1">
            <a:spLocks noGrp="1"/>
          </p:cNvSpPr>
          <p:nvPr>
            <p:ph type="body" idx="1"/>
          </p:nvPr>
        </p:nvSpPr>
        <p:spPr>
          <a:xfrm>
            <a:off x="589936" y="2162044"/>
            <a:ext cx="4808100" cy="4526100"/>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chemeClr val="dk1"/>
              </a:buClr>
              <a:buSzPts val="3200"/>
              <a:buFont typeface="Calibri"/>
              <a:buAutoNum type="alphaUcPeriod"/>
            </a:pPr>
            <a:r>
              <a:rPr lang="en-US"/>
              <a:t>carbon</a:t>
            </a:r>
            <a:endParaRPr/>
          </a:p>
          <a:p>
            <a:pPr marL="514350" lvl="0" indent="-514350" algn="l" rtl="0">
              <a:lnSpc>
                <a:spcPct val="115000"/>
              </a:lnSpc>
              <a:spcBef>
                <a:spcPts val="640"/>
              </a:spcBef>
              <a:spcAft>
                <a:spcPts val="0"/>
              </a:spcAft>
              <a:buClr>
                <a:srgbClr val="FF0000"/>
              </a:buClr>
              <a:buSzPts val="3200"/>
              <a:buFont typeface="Calibri"/>
              <a:buAutoNum type="alphaUcPeriod"/>
            </a:pPr>
            <a:r>
              <a:rPr lang="en-US">
                <a:solidFill>
                  <a:srgbClr val="FF0000"/>
                </a:solidFill>
              </a:rPr>
              <a:t>nitrogen</a:t>
            </a:r>
            <a:endParaRPr>
              <a:solidFill>
                <a:srgbClr val="FF0000"/>
              </a:solidFill>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oxygen</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water</a:t>
            </a:r>
            <a:endParaRPr/>
          </a:p>
        </p:txBody>
      </p:sp>
      <p:sp>
        <p:nvSpPr>
          <p:cNvPr id="1642" name="Google Shape;1642;gdc5463d2dd_9_58"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3" name="Google Shape;1643;gdc5463d2dd_9_58"/>
          <p:cNvPicPr preferRelativeResize="0"/>
          <p:nvPr/>
        </p:nvPicPr>
        <p:blipFill rotWithShape="1">
          <a:blip r:embed="rId4">
            <a:alphaModFix/>
          </a:blip>
          <a:srcRect/>
          <a:stretch/>
        </p:blipFill>
        <p:spPr>
          <a:xfrm>
            <a:off x="5313697" y="4243922"/>
            <a:ext cx="3560600" cy="2373725"/>
          </a:xfrm>
          <a:prstGeom prst="rect">
            <a:avLst/>
          </a:prstGeom>
          <a:noFill/>
          <a:ln>
            <a:noFill/>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21"/>
          <p:cNvSpPr txBox="1">
            <a:spLocks noGrp="1"/>
          </p:cNvSpPr>
          <p:nvPr>
            <p:ph type="title"/>
          </p:nvPr>
        </p:nvSpPr>
        <p:spPr>
          <a:xfrm>
            <a:off x="457200" y="274637"/>
            <a:ext cx="8229600" cy="1834381"/>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Which is the coldest layer of the atmosphere? </a:t>
            </a:r>
            <a:endParaRPr/>
          </a:p>
        </p:txBody>
      </p:sp>
      <p:sp>
        <p:nvSpPr>
          <p:cNvPr id="1650" name="Google Shape;1650;p121"/>
          <p:cNvSpPr txBox="1">
            <a:spLocks noGrp="1"/>
          </p:cNvSpPr>
          <p:nvPr>
            <p:ph type="body" idx="1"/>
          </p:nvPr>
        </p:nvSpPr>
        <p:spPr>
          <a:xfrm>
            <a:off x="855407" y="1998313"/>
            <a:ext cx="4017585" cy="4525963"/>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chemeClr val="dk1"/>
              </a:buClr>
              <a:buSzPts val="3200"/>
              <a:buFont typeface="Calibri"/>
              <a:buAutoNum type="alphaUcPeriod"/>
            </a:pPr>
            <a:r>
              <a:rPr lang="en-US"/>
              <a:t>stratosphere</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mesosphere</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thermosphere</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troposphere</a:t>
            </a:r>
            <a:endParaRPr/>
          </a:p>
        </p:txBody>
      </p:sp>
      <p:sp>
        <p:nvSpPr>
          <p:cNvPr id="1651" name="Google Shape;1651;p121" descr="Questions"/>
          <p:cNvSpPr/>
          <p:nvPr/>
        </p:nvSpPr>
        <p:spPr>
          <a:xfrm>
            <a:off x="0" y="0"/>
            <a:ext cx="983848" cy="954107"/>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2" name="Google Shape;1652;p121"/>
          <p:cNvPicPr preferRelativeResize="0"/>
          <p:nvPr/>
        </p:nvPicPr>
        <p:blipFill rotWithShape="1">
          <a:blip r:embed="rId4">
            <a:alphaModFix/>
          </a:blip>
          <a:srcRect/>
          <a:stretch/>
        </p:blipFill>
        <p:spPr>
          <a:xfrm>
            <a:off x="5313697" y="4243922"/>
            <a:ext cx="3560600" cy="2373725"/>
          </a:xfrm>
          <a:prstGeom prst="rect">
            <a:avLst/>
          </a:prstGeom>
          <a:noFill/>
          <a:ln>
            <a:noFill/>
          </a:ln>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1658" name="Google Shape;1658;gdc5463d2dd_9_67"/>
          <p:cNvSpPr txBox="1">
            <a:spLocks noGrp="1"/>
          </p:cNvSpPr>
          <p:nvPr>
            <p:ph type="title"/>
          </p:nvPr>
        </p:nvSpPr>
        <p:spPr>
          <a:xfrm>
            <a:off x="457200" y="274637"/>
            <a:ext cx="8229600" cy="1834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Which is the coldest layer of the atmosphere? </a:t>
            </a:r>
            <a:endParaRPr/>
          </a:p>
        </p:txBody>
      </p:sp>
      <p:sp>
        <p:nvSpPr>
          <p:cNvPr id="1659" name="Google Shape;1659;gdc5463d2dd_9_67"/>
          <p:cNvSpPr txBox="1">
            <a:spLocks noGrp="1"/>
          </p:cNvSpPr>
          <p:nvPr>
            <p:ph type="body" idx="1"/>
          </p:nvPr>
        </p:nvSpPr>
        <p:spPr>
          <a:xfrm>
            <a:off x="855407" y="1998313"/>
            <a:ext cx="4017600" cy="4526100"/>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chemeClr val="dk1"/>
              </a:buClr>
              <a:buSzPts val="3200"/>
              <a:buFont typeface="Calibri"/>
              <a:buAutoNum type="alphaUcPeriod"/>
            </a:pPr>
            <a:r>
              <a:rPr lang="en-US"/>
              <a:t>stratosphere</a:t>
            </a:r>
            <a:endParaRPr/>
          </a:p>
          <a:p>
            <a:pPr marL="514350" lvl="0" indent="-514350" algn="l" rtl="0">
              <a:lnSpc>
                <a:spcPct val="115000"/>
              </a:lnSpc>
              <a:spcBef>
                <a:spcPts val="640"/>
              </a:spcBef>
              <a:spcAft>
                <a:spcPts val="0"/>
              </a:spcAft>
              <a:buClr>
                <a:srgbClr val="FF0000"/>
              </a:buClr>
              <a:buSzPts val="3200"/>
              <a:buFont typeface="Calibri"/>
              <a:buAutoNum type="alphaUcPeriod"/>
            </a:pPr>
            <a:r>
              <a:rPr lang="en-US">
                <a:solidFill>
                  <a:srgbClr val="FF0000"/>
                </a:solidFill>
              </a:rPr>
              <a:t>mesosphere</a:t>
            </a:r>
            <a:endParaRPr>
              <a:solidFill>
                <a:srgbClr val="FF0000"/>
              </a:solidFill>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thermosphere</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troposphere</a:t>
            </a:r>
            <a:endParaRPr/>
          </a:p>
        </p:txBody>
      </p:sp>
      <p:sp>
        <p:nvSpPr>
          <p:cNvPr id="1660" name="Google Shape;1660;gdc5463d2dd_9_67"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1" name="Google Shape;1661;gdc5463d2dd_9_67"/>
          <p:cNvPicPr preferRelativeResize="0"/>
          <p:nvPr/>
        </p:nvPicPr>
        <p:blipFill rotWithShape="1">
          <a:blip r:embed="rId4">
            <a:alphaModFix/>
          </a:blip>
          <a:srcRect/>
          <a:stretch/>
        </p:blipFill>
        <p:spPr>
          <a:xfrm>
            <a:off x="5313697" y="4243922"/>
            <a:ext cx="3560600" cy="2373725"/>
          </a:xfrm>
          <a:prstGeom prst="rect">
            <a:avLst/>
          </a:prstGeom>
          <a:noFill/>
          <a:ln>
            <a:noFill/>
          </a:ln>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p127"/>
          <p:cNvSpPr txBox="1">
            <a:spLocks noGrp="1"/>
          </p:cNvSpPr>
          <p:nvPr>
            <p:ph type="title"/>
          </p:nvPr>
        </p:nvSpPr>
        <p:spPr>
          <a:xfrm>
            <a:off x="758193" y="303614"/>
            <a:ext cx="8229600" cy="1834381"/>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How does the stratosphere protect the earth from the sun?</a:t>
            </a:r>
            <a:endParaRPr/>
          </a:p>
        </p:txBody>
      </p:sp>
      <p:sp>
        <p:nvSpPr>
          <p:cNvPr id="1668" name="Google Shape;1668;p127" descr="Questions"/>
          <p:cNvSpPr/>
          <p:nvPr/>
        </p:nvSpPr>
        <p:spPr>
          <a:xfrm>
            <a:off x="0" y="0"/>
            <a:ext cx="983848" cy="954107"/>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9" name="Google Shape;1669;p127" descr="The Ozone Layer | UCAR Center for Science Education"/>
          <p:cNvPicPr preferRelativeResize="0"/>
          <p:nvPr/>
        </p:nvPicPr>
        <p:blipFill rotWithShape="1">
          <a:blip r:embed="rId4">
            <a:alphaModFix/>
          </a:blip>
          <a:srcRect/>
          <a:stretch/>
        </p:blipFill>
        <p:spPr>
          <a:xfrm>
            <a:off x="1105167" y="2244266"/>
            <a:ext cx="6605818" cy="3907510"/>
          </a:xfrm>
          <a:prstGeom prst="rect">
            <a:avLst/>
          </a:prstGeom>
          <a:noFill/>
          <a:ln>
            <a:noFill/>
          </a:ln>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Google Shape;1675;p123"/>
          <p:cNvSpPr txBox="1">
            <a:spLocks noGrp="1"/>
          </p:cNvSpPr>
          <p:nvPr>
            <p:ph type="title"/>
          </p:nvPr>
        </p:nvSpPr>
        <p:spPr>
          <a:xfrm>
            <a:off x="855408" y="317262"/>
            <a:ext cx="8229600" cy="1834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In the mesosphere, temperature _________ as altitude increases. </a:t>
            </a:r>
            <a:endParaRPr/>
          </a:p>
        </p:txBody>
      </p:sp>
      <p:sp>
        <p:nvSpPr>
          <p:cNvPr id="1676" name="Google Shape;1676;p123"/>
          <p:cNvSpPr txBox="1">
            <a:spLocks noGrp="1"/>
          </p:cNvSpPr>
          <p:nvPr>
            <p:ph type="body" idx="1"/>
          </p:nvPr>
        </p:nvSpPr>
        <p:spPr>
          <a:xfrm>
            <a:off x="855408" y="2700747"/>
            <a:ext cx="4017600" cy="3537900"/>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chemeClr val="dk1"/>
              </a:buClr>
              <a:buSzPts val="3200"/>
              <a:buFont typeface="Calibri"/>
              <a:buAutoNum type="alphaUcPeriod"/>
            </a:pPr>
            <a:r>
              <a:rPr lang="en-US"/>
              <a:t>decreases</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increases</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stays constant</a:t>
            </a:r>
            <a:endParaRPr/>
          </a:p>
        </p:txBody>
      </p:sp>
      <p:sp>
        <p:nvSpPr>
          <p:cNvPr id="1677" name="Google Shape;1677;p123"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123" descr="Questions"/>
          <p:cNvSpPr/>
          <p:nvPr/>
        </p:nvSpPr>
        <p:spPr>
          <a:xfrm>
            <a:off x="152400" y="15240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79" name="Google Shape;1679;p123" descr="shootingstar.jpg"/>
          <p:cNvPicPr preferRelativeResize="0">
            <a:picLocks noGrp="1"/>
          </p:cNvPicPr>
          <p:nvPr>
            <p:ph type="body" idx="1"/>
          </p:nvPr>
        </p:nvPicPr>
        <p:blipFill rotWithShape="1">
          <a:blip r:embed="rId4">
            <a:alphaModFix/>
          </a:blip>
          <a:srcRect l="-18756" r="-18756"/>
          <a:stretch/>
        </p:blipFill>
        <p:spPr>
          <a:xfrm>
            <a:off x="4995725" y="4234805"/>
            <a:ext cx="4476600" cy="24621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sp>
        <p:nvSpPr>
          <p:cNvPr id="1685" name="Google Shape;1685;gdc5463d2dd_10_0"/>
          <p:cNvSpPr txBox="1">
            <a:spLocks noGrp="1"/>
          </p:cNvSpPr>
          <p:nvPr>
            <p:ph type="title"/>
          </p:nvPr>
        </p:nvSpPr>
        <p:spPr>
          <a:xfrm>
            <a:off x="855408" y="317262"/>
            <a:ext cx="8229600" cy="1834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In the mesosphere, temperature _________ as altitude increases. </a:t>
            </a:r>
            <a:endParaRPr/>
          </a:p>
        </p:txBody>
      </p:sp>
      <p:sp>
        <p:nvSpPr>
          <p:cNvPr id="1686" name="Google Shape;1686;gdc5463d2dd_10_0"/>
          <p:cNvSpPr txBox="1">
            <a:spLocks noGrp="1"/>
          </p:cNvSpPr>
          <p:nvPr>
            <p:ph type="body" idx="1"/>
          </p:nvPr>
        </p:nvSpPr>
        <p:spPr>
          <a:xfrm>
            <a:off x="855408" y="2700747"/>
            <a:ext cx="4017600" cy="3537900"/>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rgbClr val="FF0000"/>
              </a:buClr>
              <a:buSzPts val="3200"/>
              <a:buFont typeface="Calibri"/>
              <a:buAutoNum type="alphaUcPeriod"/>
            </a:pPr>
            <a:r>
              <a:rPr lang="en-US">
                <a:solidFill>
                  <a:srgbClr val="FF0000"/>
                </a:solidFill>
              </a:rPr>
              <a:t>decreases</a:t>
            </a:r>
            <a:endParaRPr>
              <a:solidFill>
                <a:srgbClr val="FF0000"/>
              </a:solidFill>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increases</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stays constant</a:t>
            </a:r>
            <a:endParaRPr/>
          </a:p>
        </p:txBody>
      </p:sp>
      <p:sp>
        <p:nvSpPr>
          <p:cNvPr id="1687" name="Google Shape;1687;gdc5463d2dd_10_0"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gdc5463d2dd_10_0" descr="Questions"/>
          <p:cNvSpPr/>
          <p:nvPr/>
        </p:nvSpPr>
        <p:spPr>
          <a:xfrm>
            <a:off x="152400" y="15240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9" name="Google Shape;1689;gdc5463d2dd_10_0" descr="shootingstar.jpg"/>
          <p:cNvPicPr preferRelativeResize="0">
            <a:picLocks noGrp="1"/>
          </p:cNvPicPr>
          <p:nvPr>
            <p:ph type="body" idx="1"/>
          </p:nvPr>
        </p:nvPicPr>
        <p:blipFill rotWithShape="1">
          <a:blip r:embed="rId4">
            <a:alphaModFix/>
          </a:blip>
          <a:srcRect l="-18756" r="-18756"/>
          <a:stretch/>
        </p:blipFill>
        <p:spPr>
          <a:xfrm>
            <a:off x="4995725" y="4234805"/>
            <a:ext cx="4476600" cy="24621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129"/>
          <p:cNvSpPr txBox="1">
            <a:spLocks noGrp="1"/>
          </p:cNvSpPr>
          <p:nvPr>
            <p:ph type="title"/>
          </p:nvPr>
        </p:nvSpPr>
        <p:spPr>
          <a:xfrm>
            <a:off x="706500" y="731293"/>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a:t>What is the outermost layer of the atmosphere? What can you tell me about it?</a:t>
            </a:r>
            <a:endParaRPr/>
          </a:p>
        </p:txBody>
      </p:sp>
      <p:pic>
        <p:nvPicPr>
          <p:cNvPr id="1696" name="Google Shape;1696;p129" descr="Exosphere - Definition. Functions, Composition, and Facts"/>
          <p:cNvPicPr preferRelativeResize="0"/>
          <p:nvPr/>
        </p:nvPicPr>
        <p:blipFill rotWithShape="1">
          <a:blip r:embed="rId3">
            <a:alphaModFix/>
          </a:blip>
          <a:srcRect/>
          <a:stretch/>
        </p:blipFill>
        <p:spPr>
          <a:xfrm>
            <a:off x="680555" y="2224141"/>
            <a:ext cx="7782884" cy="4098985"/>
          </a:xfrm>
          <a:prstGeom prst="rect">
            <a:avLst/>
          </a:prstGeom>
          <a:noFill/>
          <a:ln>
            <a:noFill/>
          </a:ln>
        </p:spPr>
      </p:pic>
      <p:sp>
        <p:nvSpPr>
          <p:cNvPr id="1697" name="Google Shape;1697;p129" descr="Questions"/>
          <p:cNvSpPr/>
          <p:nvPr/>
        </p:nvSpPr>
        <p:spPr>
          <a:xfrm>
            <a:off x="0" y="0"/>
            <a:ext cx="983848" cy="954107"/>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3" name="Google Shape;1703;p125"/>
          <p:cNvSpPr txBox="1">
            <a:spLocks noGrp="1"/>
          </p:cNvSpPr>
          <p:nvPr>
            <p:ph type="title"/>
          </p:nvPr>
        </p:nvSpPr>
        <p:spPr>
          <a:xfrm>
            <a:off x="758193" y="333724"/>
            <a:ext cx="8229600" cy="1834381"/>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In the thermosphere, temperature _________ as altitude increases. </a:t>
            </a:r>
            <a:endParaRPr/>
          </a:p>
        </p:txBody>
      </p:sp>
      <p:sp>
        <p:nvSpPr>
          <p:cNvPr id="1704" name="Google Shape;1704;p125"/>
          <p:cNvSpPr txBox="1">
            <a:spLocks noGrp="1"/>
          </p:cNvSpPr>
          <p:nvPr>
            <p:ph type="body" idx="1"/>
          </p:nvPr>
        </p:nvSpPr>
        <p:spPr>
          <a:xfrm>
            <a:off x="855408" y="2700747"/>
            <a:ext cx="4017585" cy="3537821"/>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chemeClr val="dk1"/>
              </a:buClr>
              <a:buSzPts val="3200"/>
              <a:buFont typeface="Calibri"/>
              <a:buAutoNum type="alphaUcPeriod"/>
            </a:pPr>
            <a:r>
              <a:rPr lang="en-US"/>
              <a:t>decreases</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increases</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stays constant</a:t>
            </a:r>
            <a:endParaRPr/>
          </a:p>
        </p:txBody>
      </p:sp>
      <p:sp>
        <p:nvSpPr>
          <p:cNvPr id="1705" name="Google Shape;1705;p125" descr="Questions"/>
          <p:cNvSpPr/>
          <p:nvPr/>
        </p:nvSpPr>
        <p:spPr>
          <a:xfrm>
            <a:off x="0" y="0"/>
            <a:ext cx="983848" cy="954107"/>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6" name="Google Shape;1706;p125" descr="satalittle.jpg"/>
          <p:cNvPicPr preferRelativeResize="0">
            <a:picLocks noGrp="1"/>
          </p:cNvPicPr>
          <p:nvPr>
            <p:ph type="body" idx="1"/>
          </p:nvPr>
        </p:nvPicPr>
        <p:blipFill rotWithShape="1">
          <a:blip r:embed="rId4">
            <a:alphaModFix/>
          </a:blip>
          <a:srcRect l="-10575" r="-10563"/>
          <a:stretch/>
        </p:blipFill>
        <p:spPr>
          <a:xfrm>
            <a:off x="4757850" y="4043423"/>
            <a:ext cx="4544100" cy="26253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dc5463d2dd_0_17"/>
          <p:cNvSpPr txBox="1">
            <a:spLocks noGrp="1"/>
          </p:cNvSpPr>
          <p:nvPr>
            <p:ph type="title"/>
          </p:nvPr>
        </p:nvSpPr>
        <p:spPr>
          <a:xfrm>
            <a:off x="983698" y="424299"/>
            <a:ext cx="7616100" cy="95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t>What is atmosphere?</a:t>
            </a:r>
            <a:endParaRPr sz="3959"/>
          </a:p>
        </p:txBody>
      </p:sp>
      <p:sp>
        <p:nvSpPr>
          <p:cNvPr id="319" name="Google Shape;319;gdc5463d2dd_0_17"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0" name="Google Shape;320;gdc5463d2dd_0_17" descr="Layers of Atmosphere and Their Charchterstics - Leverage Edu"/>
          <p:cNvPicPr preferRelativeResize="0"/>
          <p:nvPr/>
        </p:nvPicPr>
        <p:blipFill rotWithShape="1">
          <a:blip r:embed="rId4">
            <a:alphaModFix/>
          </a:blip>
          <a:srcRect r="24477"/>
          <a:stretch/>
        </p:blipFill>
        <p:spPr>
          <a:xfrm rot="-5400000">
            <a:off x="2180047" y="2073007"/>
            <a:ext cx="4783904" cy="3963409"/>
          </a:xfrm>
          <a:prstGeom prst="rect">
            <a:avLst/>
          </a:prstGeom>
          <a:noFill/>
          <a:ln>
            <a:noFill/>
          </a:ln>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sp>
        <p:nvSpPr>
          <p:cNvPr id="1712" name="Google Shape;1712;gdc5463d2dd_11_0"/>
          <p:cNvSpPr txBox="1">
            <a:spLocks noGrp="1"/>
          </p:cNvSpPr>
          <p:nvPr>
            <p:ph type="title"/>
          </p:nvPr>
        </p:nvSpPr>
        <p:spPr>
          <a:xfrm>
            <a:off x="758193" y="333724"/>
            <a:ext cx="8229600" cy="1834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In the thermosphere, temperature _________ as altitude increases. </a:t>
            </a:r>
            <a:endParaRPr/>
          </a:p>
        </p:txBody>
      </p:sp>
      <p:sp>
        <p:nvSpPr>
          <p:cNvPr id="1713" name="Google Shape;1713;gdc5463d2dd_11_0"/>
          <p:cNvSpPr txBox="1">
            <a:spLocks noGrp="1"/>
          </p:cNvSpPr>
          <p:nvPr>
            <p:ph type="body" idx="1"/>
          </p:nvPr>
        </p:nvSpPr>
        <p:spPr>
          <a:xfrm>
            <a:off x="855408" y="2700747"/>
            <a:ext cx="4017600" cy="3537900"/>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chemeClr val="dk1"/>
              </a:buClr>
              <a:buSzPts val="3200"/>
              <a:buFont typeface="Calibri"/>
              <a:buAutoNum type="alphaUcPeriod"/>
            </a:pPr>
            <a:r>
              <a:rPr lang="en-US"/>
              <a:t>decreases</a:t>
            </a:r>
            <a:endParaRPr/>
          </a:p>
          <a:p>
            <a:pPr marL="514350" lvl="0" indent="-514350" algn="l" rtl="0">
              <a:lnSpc>
                <a:spcPct val="115000"/>
              </a:lnSpc>
              <a:spcBef>
                <a:spcPts val="640"/>
              </a:spcBef>
              <a:spcAft>
                <a:spcPts val="0"/>
              </a:spcAft>
              <a:buClr>
                <a:srgbClr val="FF0000"/>
              </a:buClr>
              <a:buSzPts val="3200"/>
              <a:buFont typeface="Calibri"/>
              <a:buAutoNum type="alphaUcPeriod"/>
            </a:pPr>
            <a:r>
              <a:rPr lang="en-US">
                <a:solidFill>
                  <a:srgbClr val="FF0000"/>
                </a:solidFill>
              </a:rPr>
              <a:t>increases</a:t>
            </a:r>
            <a:endParaRPr>
              <a:solidFill>
                <a:srgbClr val="FF0000"/>
              </a:solidFill>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stays constant</a:t>
            </a:r>
            <a:endParaRPr/>
          </a:p>
        </p:txBody>
      </p:sp>
      <p:sp>
        <p:nvSpPr>
          <p:cNvPr id="1714" name="Google Shape;1714;gdc5463d2dd_11_0"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15" name="Google Shape;1715;gdc5463d2dd_11_0" descr="satalittle.jpg"/>
          <p:cNvPicPr preferRelativeResize="0">
            <a:picLocks noGrp="1"/>
          </p:cNvPicPr>
          <p:nvPr>
            <p:ph type="body" idx="1"/>
          </p:nvPr>
        </p:nvPicPr>
        <p:blipFill rotWithShape="1">
          <a:blip r:embed="rId4">
            <a:alphaModFix/>
          </a:blip>
          <a:srcRect l="-10575" r="-10563"/>
          <a:stretch/>
        </p:blipFill>
        <p:spPr>
          <a:xfrm>
            <a:off x="4757850" y="4043423"/>
            <a:ext cx="4544100" cy="26253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sp>
        <p:nvSpPr>
          <p:cNvPr id="1721" name="Google Shape;1721;p130"/>
          <p:cNvSpPr txBox="1">
            <a:spLocks noGrp="1"/>
          </p:cNvSpPr>
          <p:nvPr>
            <p:ph type="title"/>
          </p:nvPr>
        </p:nvSpPr>
        <p:spPr>
          <a:xfrm>
            <a:off x="457200" y="547593"/>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a:t>Name the five layers of the earth’s atmosphere.</a:t>
            </a:r>
            <a:endParaRPr/>
          </a:p>
        </p:txBody>
      </p:sp>
      <p:pic>
        <p:nvPicPr>
          <p:cNvPr id="1722" name="Google Shape;1722;p130" descr="Exosphere - Definition. Functions, Composition, and Facts"/>
          <p:cNvPicPr preferRelativeResize="0"/>
          <p:nvPr/>
        </p:nvPicPr>
        <p:blipFill rotWithShape="1">
          <a:blip r:embed="rId3">
            <a:alphaModFix/>
          </a:blip>
          <a:srcRect/>
          <a:stretch/>
        </p:blipFill>
        <p:spPr>
          <a:xfrm>
            <a:off x="706505" y="2020041"/>
            <a:ext cx="7782883" cy="4098985"/>
          </a:xfrm>
          <a:prstGeom prst="rect">
            <a:avLst/>
          </a:prstGeom>
          <a:noFill/>
          <a:ln>
            <a:noFill/>
          </a:ln>
        </p:spPr>
      </p:pic>
      <p:sp>
        <p:nvSpPr>
          <p:cNvPr id="1723" name="Google Shape;1723;p130" descr="Questions"/>
          <p:cNvSpPr/>
          <p:nvPr/>
        </p:nvSpPr>
        <p:spPr>
          <a:xfrm>
            <a:off x="0" y="0"/>
            <a:ext cx="983848" cy="954107"/>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728"/>
        <p:cNvGrpSpPr/>
        <p:nvPr/>
      </p:nvGrpSpPr>
      <p:grpSpPr>
        <a:xfrm>
          <a:off x="0" y="0"/>
          <a:ext cx="0" cy="0"/>
          <a:chOff x="0" y="0"/>
          <a:chExt cx="0" cy="0"/>
        </a:xfrm>
      </p:grpSpPr>
      <p:sp>
        <p:nvSpPr>
          <p:cNvPr id="1729" name="Google Shape;1729;p131"/>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1730" name="Google Shape;1730;p131"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6" name="Google Shape;1736;p132"/>
          <p:cNvSpPr txBox="1">
            <a:spLocks noGrp="1"/>
          </p:cNvSpPr>
          <p:nvPr>
            <p:ph type="title"/>
          </p:nvPr>
        </p:nvSpPr>
        <p:spPr>
          <a:xfrm>
            <a:off x="457200" y="274637"/>
            <a:ext cx="8229600" cy="158365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Troposphere:</a:t>
            </a:r>
            <a:r>
              <a:rPr lang="en-US"/>
              <a:t> the lowest and densest layer in the atmosphere.  </a:t>
            </a:r>
            <a:endParaRPr/>
          </a:p>
        </p:txBody>
      </p:sp>
      <p:pic>
        <p:nvPicPr>
          <p:cNvPr id="1737" name="Google Shape;1737;p132" descr="tropo.jpg"/>
          <p:cNvPicPr preferRelativeResize="0">
            <a:picLocks noGrp="1"/>
          </p:cNvPicPr>
          <p:nvPr>
            <p:ph type="body" idx="1"/>
          </p:nvPr>
        </p:nvPicPr>
        <p:blipFill rotWithShape="1">
          <a:blip r:embed="rId3">
            <a:alphaModFix/>
          </a:blip>
          <a:srcRect t="8804" b="8804"/>
          <a:stretch/>
        </p:blipFill>
        <p:spPr>
          <a:xfrm>
            <a:off x="457200" y="2072149"/>
            <a:ext cx="8229600" cy="4525963"/>
          </a:xfrm>
          <a:prstGeom prst="rect">
            <a:avLst/>
          </a:prstGeom>
          <a:noFill/>
          <a:ln>
            <a:noFill/>
          </a:ln>
        </p:spPr>
      </p:pic>
      <p:sp>
        <p:nvSpPr>
          <p:cNvPr id="1738" name="Google Shape;1738;p132" descr="Rewind"/>
          <p:cNvSpPr/>
          <p:nvPr/>
        </p:nvSpPr>
        <p:spPr>
          <a:xfrm>
            <a:off x="0" y="0"/>
            <a:ext cx="920087" cy="780221"/>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44" name="Google Shape;1744;p133"/>
          <p:cNvSpPr txBox="1">
            <a:spLocks noGrp="1"/>
          </p:cNvSpPr>
          <p:nvPr>
            <p:ph type="title"/>
          </p:nvPr>
        </p:nvSpPr>
        <p:spPr>
          <a:xfrm>
            <a:off x="147483" y="274638"/>
            <a:ext cx="8893277" cy="179013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b="1" u="sng"/>
              <a:t>Stratosphere:</a:t>
            </a:r>
            <a:r>
              <a:rPr lang="en-US" sz="3959"/>
              <a:t> layer above the troposphere mostly made up of ozone gas. </a:t>
            </a:r>
            <a:endParaRPr/>
          </a:p>
        </p:txBody>
      </p:sp>
      <p:pic>
        <p:nvPicPr>
          <p:cNvPr id="1745" name="Google Shape;1745;p133" descr="ozone.jpg"/>
          <p:cNvPicPr preferRelativeResize="0">
            <a:picLocks noGrp="1"/>
          </p:cNvPicPr>
          <p:nvPr>
            <p:ph type="body" idx="1"/>
          </p:nvPr>
        </p:nvPicPr>
        <p:blipFill rotWithShape="1">
          <a:blip r:embed="rId3">
            <a:alphaModFix/>
          </a:blip>
          <a:srcRect l="-10572" r="-10572"/>
          <a:stretch/>
        </p:blipFill>
        <p:spPr>
          <a:xfrm>
            <a:off x="457200" y="2204883"/>
            <a:ext cx="8229600" cy="4525963"/>
          </a:xfrm>
          <a:prstGeom prst="rect">
            <a:avLst/>
          </a:prstGeom>
          <a:noFill/>
          <a:ln w="9525" cap="flat" cmpd="sng">
            <a:solidFill>
              <a:schemeClr val="lt1"/>
            </a:solidFill>
            <a:prstDash val="solid"/>
            <a:round/>
            <a:headEnd type="none" w="sm" len="sm"/>
            <a:tailEnd type="none" w="sm" len="sm"/>
          </a:ln>
        </p:spPr>
      </p:pic>
      <p:sp>
        <p:nvSpPr>
          <p:cNvPr id="1746" name="Google Shape;1746;p133" descr="Rewind"/>
          <p:cNvSpPr/>
          <p:nvPr/>
        </p:nvSpPr>
        <p:spPr>
          <a:xfrm>
            <a:off x="0" y="0"/>
            <a:ext cx="920087" cy="780221"/>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2" name="Google Shape;1752;p134"/>
          <p:cNvSpPr txBox="1">
            <a:spLocks noGrp="1"/>
          </p:cNvSpPr>
          <p:nvPr>
            <p:ph type="title"/>
          </p:nvPr>
        </p:nvSpPr>
        <p:spPr>
          <a:xfrm>
            <a:off x="324464" y="0"/>
            <a:ext cx="8495071" cy="203527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b="1" u="sng"/>
              <a:t>Mesosphere:</a:t>
            </a:r>
            <a:r>
              <a:rPr lang="en-US"/>
              <a:t> the third layer of the atmosphere, above the stratosphere</a:t>
            </a:r>
            <a:endParaRPr/>
          </a:p>
        </p:txBody>
      </p:sp>
      <p:pic>
        <p:nvPicPr>
          <p:cNvPr id="1753" name="Google Shape;1753;p134" descr="shootingstar.jpg"/>
          <p:cNvPicPr preferRelativeResize="0">
            <a:picLocks noGrp="1"/>
          </p:cNvPicPr>
          <p:nvPr>
            <p:ph type="body" idx="1"/>
          </p:nvPr>
        </p:nvPicPr>
        <p:blipFill rotWithShape="1">
          <a:blip r:embed="rId3">
            <a:alphaModFix/>
          </a:blip>
          <a:srcRect l="-18755" r="-18753"/>
          <a:stretch/>
        </p:blipFill>
        <p:spPr>
          <a:xfrm>
            <a:off x="457200" y="2175387"/>
            <a:ext cx="8229600" cy="4525963"/>
          </a:xfrm>
          <a:prstGeom prst="rect">
            <a:avLst/>
          </a:prstGeom>
          <a:noFill/>
          <a:ln w="9525" cap="flat" cmpd="sng">
            <a:solidFill>
              <a:schemeClr val="lt1"/>
            </a:solidFill>
            <a:prstDash val="solid"/>
            <a:round/>
            <a:headEnd type="none" w="sm" len="sm"/>
            <a:tailEnd type="none" w="sm" len="sm"/>
          </a:ln>
        </p:spPr>
      </p:pic>
      <p:sp>
        <p:nvSpPr>
          <p:cNvPr id="1754" name="Google Shape;1754;p134" descr="Rewind"/>
          <p:cNvSpPr/>
          <p:nvPr/>
        </p:nvSpPr>
        <p:spPr>
          <a:xfrm>
            <a:off x="-2844" y="-32971"/>
            <a:ext cx="920087" cy="780221"/>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0" name="Google Shape;1760;p135"/>
          <p:cNvSpPr txBox="1">
            <a:spLocks noGrp="1"/>
          </p:cNvSpPr>
          <p:nvPr>
            <p:ph type="title"/>
          </p:nvPr>
        </p:nvSpPr>
        <p:spPr>
          <a:xfrm>
            <a:off x="191729" y="274637"/>
            <a:ext cx="8731045" cy="159840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u="sng"/>
              <a:t>Thermosphere:</a:t>
            </a:r>
            <a:r>
              <a:rPr lang="en-US" sz="3959"/>
              <a:t> the fourth layer of the atmosphere, above the mesosphere. </a:t>
            </a:r>
            <a:endParaRPr/>
          </a:p>
        </p:txBody>
      </p:sp>
      <p:pic>
        <p:nvPicPr>
          <p:cNvPr id="1761" name="Google Shape;1761;p135" descr="satalittle.jpg"/>
          <p:cNvPicPr preferRelativeResize="0">
            <a:picLocks noGrp="1"/>
          </p:cNvPicPr>
          <p:nvPr>
            <p:ph type="body" idx="1"/>
          </p:nvPr>
        </p:nvPicPr>
        <p:blipFill rotWithShape="1">
          <a:blip r:embed="rId3">
            <a:alphaModFix/>
          </a:blip>
          <a:srcRect l="-10572" r="-10572"/>
          <a:stretch/>
        </p:blipFill>
        <p:spPr>
          <a:xfrm>
            <a:off x="457200" y="1873045"/>
            <a:ext cx="8229600" cy="4754564"/>
          </a:xfrm>
          <a:prstGeom prst="rect">
            <a:avLst/>
          </a:prstGeom>
          <a:noFill/>
          <a:ln w="9525" cap="flat" cmpd="sng">
            <a:solidFill>
              <a:schemeClr val="lt1"/>
            </a:solidFill>
            <a:prstDash val="solid"/>
            <a:round/>
            <a:headEnd type="none" w="sm" len="sm"/>
            <a:tailEnd type="none" w="sm" len="sm"/>
          </a:ln>
        </p:spPr>
      </p:pic>
      <p:sp>
        <p:nvSpPr>
          <p:cNvPr id="1762" name="Google Shape;1762;p135" descr="Rewind"/>
          <p:cNvSpPr/>
          <p:nvPr/>
        </p:nvSpPr>
        <p:spPr>
          <a:xfrm>
            <a:off x="0" y="0"/>
            <a:ext cx="920087" cy="780221"/>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767"/>
        <p:cNvGrpSpPr/>
        <p:nvPr/>
      </p:nvGrpSpPr>
      <p:grpSpPr>
        <a:xfrm>
          <a:off x="0" y="0"/>
          <a:ext cx="0" cy="0"/>
          <a:chOff x="0" y="0"/>
          <a:chExt cx="0" cy="0"/>
        </a:xfrm>
      </p:grpSpPr>
      <p:sp>
        <p:nvSpPr>
          <p:cNvPr id="1768" name="Google Shape;1768;p136"/>
          <p:cNvSpPr txBox="1">
            <a:spLocks noGrp="1"/>
          </p:cNvSpPr>
          <p:nvPr>
            <p:ph type="title"/>
          </p:nvPr>
        </p:nvSpPr>
        <p:spPr>
          <a:xfrm>
            <a:off x="191729" y="274637"/>
            <a:ext cx="8731045" cy="159840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Exosphere:</a:t>
            </a:r>
            <a:r>
              <a:rPr lang="en-US"/>
              <a:t> the outermost layer of the earth’s atmosphere. </a:t>
            </a:r>
            <a:endParaRPr/>
          </a:p>
        </p:txBody>
      </p:sp>
      <p:pic>
        <p:nvPicPr>
          <p:cNvPr id="1769" name="Google Shape;1769;p136" descr="Exosphere - Definition. Functions, Composition, and Facts"/>
          <p:cNvPicPr preferRelativeResize="0"/>
          <p:nvPr/>
        </p:nvPicPr>
        <p:blipFill rotWithShape="1">
          <a:blip r:embed="rId3">
            <a:alphaModFix/>
          </a:blip>
          <a:srcRect/>
          <a:stretch/>
        </p:blipFill>
        <p:spPr>
          <a:xfrm>
            <a:off x="1331169" y="2147681"/>
            <a:ext cx="6452163" cy="3398139"/>
          </a:xfrm>
          <a:prstGeom prst="rect">
            <a:avLst/>
          </a:prstGeom>
          <a:noFill/>
          <a:ln>
            <a:noFill/>
          </a:ln>
        </p:spPr>
      </p:pic>
      <p:sp>
        <p:nvSpPr>
          <p:cNvPr id="1770" name="Google Shape;1770;p136" descr="Rewind"/>
          <p:cNvSpPr/>
          <p:nvPr/>
        </p:nvSpPr>
        <p:spPr>
          <a:xfrm>
            <a:off x="0" y="0"/>
            <a:ext cx="920087" cy="780221"/>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sp>
        <p:nvSpPr>
          <p:cNvPr id="1776" name="Google Shape;1776;p137"/>
          <p:cNvSpPr txBox="1"/>
          <p:nvPr/>
        </p:nvSpPr>
        <p:spPr>
          <a:xfrm>
            <a:off x="1768509" y="111160"/>
            <a:ext cx="56070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600"/>
              <a:buFont typeface="Arial"/>
              <a:buNone/>
            </a:pPr>
            <a:r>
              <a:rPr lang="en-US" sz="5600">
                <a:solidFill>
                  <a:srgbClr val="FFC000"/>
                </a:solidFill>
                <a:latin typeface="Calibri"/>
                <a:ea typeface="Calibri"/>
                <a:cs typeface="Calibri"/>
                <a:sym typeface="Calibri"/>
              </a:rPr>
              <a:t>Simulation</a:t>
            </a:r>
            <a:r>
              <a:rPr lang="en-US" sz="5600" b="0" i="0" u="none" strike="noStrike" cap="none">
                <a:solidFill>
                  <a:srgbClr val="FFC000"/>
                </a:solidFill>
                <a:latin typeface="Calibri"/>
                <a:ea typeface="Calibri"/>
                <a:cs typeface="Calibri"/>
                <a:sym typeface="Calibri"/>
              </a:rPr>
              <a:t> Activity</a:t>
            </a:r>
            <a:endParaRPr sz="1400" b="0" i="0" u="none" strike="noStrike" cap="none">
              <a:solidFill>
                <a:srgbClr val="000000"/>
              </a:solidFill>
              <a:latin typeface="Arial"/>
              <a:ea typeface="Arial"/>
              <a:cs typeface="Arial"/>
              <a:sym typeface="Arial"/>
            </a:endParaRPr>
          </a:p>
        </p:txBody>
      </p:sp>
      <p:sp>
        <p:nvSpPr>
          <p:cNvPr id="1777" name="Google Shape;1777;p137"/>
          <p:cNvSpPr txBox="1"/>
          <p:nvPr/>
        </p:nvSpPr>
        <p:spPr>
          <a:xfrm>
            <a:off x="693275" y="3336300"/>
            <a:ext cx="24444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i="1">
                <a:solidFill>
                  <a:schemeClr val="dk1"/>
                </a:solidFill>
                <a:latin typeface="Calibri"/>
                <a:ea typeface="Calibri"/>
                <a:cs typeface="Calibri"/>
                <a:sym typeface="Calibri"/>
              </a:rPr>
              <a:t>Identify</a:t>
            </a:r>
            <a:r>
              <a:rPr lang="en-US" sz="1800" b="0" i="1" u="none" strike="noStrike" cap="none">
                <a:solidFill>
                  <a:schemeClr val="dk1"/>
                </a:solidFill>
                <a:latin typeface="Calibri"/>
                <a:ea typeface="Calibri"/>
                <a:cs typeface="Calibri"/>
                <a:sym typeface="Calibri"/>
              </a:rPr>
              <a:t> the many layers of the earth’s atmosphere and their characteristics.</a:t>
            </a:r>
            <a:endParaRPr sz="1400" b="0" i="0" u="none" strike="noStrike" cap="none">
              <a:solidFill>
                <a:srgbClr val="000000"/>
              </a:solidFill>
              <a:latin typeface="Arial"/>
              <a:ea typeface="Arial"/>
              <a:cs typeface="Arial"/>
              <a:sym typeface="Arial"/>
            </a:endParaRPr>
          </a:p>
        </p:txBody>
      </p:sp>
      <p:sp>
        <p:nvSpPr>
          <p:cNvPr id="1778" name="Google Shape;1778;p137" descr="Laptop"/>
          <p:cNvSpPr/>
          <p:nvPr/>
        </p:nvSpPr>
        <p:spPr>
          <a:xfrm>
            <a:off x="44367"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p137"/>
          <p:cNvSpPr txBox="1"/>
          <p:nvPr/>
        </p:nvSpPr>
        <p:spPr>
          <a:xfrm>
            <a:off x="2992833" y="1158488"/>
            <a:ext cx="34029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Layers of the Atmosphere</a:t>
            </a:r>
            <a:endParaRPr sz="3200" b="0" i="0" u="none" strike="noStrike" cap="none">
              <a:solidFill>
                <a:schemeClr val="dk1"/>
              </a:solidFill>
              <a:latin typeface="Calibri"/>
              <a:ea typeface="Calibri"/>
              <a:cs typeface="Calibri"/>
              <a:sym typeface="Calibri"/>
            </a:endParaRPr>
          </a:p>
        </p:txBody>
      </p:sp>
      <p:pic>
        <p:nvPicPr>
          <p:cNvPr id="1780" name="Google Shape;1780;p137" descr="Cursor"/>
          <p:cNvPicPr preferRelativeResize="0"/>
          <p:nvPr/>
        </p:nvPicPr>
        <p:blipFill rotWithShape="1">
          <a:blip r:embed="rId5">
            <a:alphaModFix/>
          </a:blip>
          <a:srcRect/>
          <a:stretch/>
        </p:blipFill>
        <p:spPr>
          <a:xfrm rot="5400000">
            <a:off x="2457741" y="2328859"/>
            <a:ext cx="914400" cy="914400"/>
          </a:xfrm>
          <a:prstGeom prst="rect">
            <a:avLst/>
          </a:prstGeom>
          <a:noFill/>
          <a:ln>
            <a:noFill/>
          </a:ln>
        </p:spPr>
      </p:pic>
      <p:pic>
        <p:nvPicPr>
          <p:cNvPr id="1781" name="Google Shape;1781;p137" descr="Layers of Atmosphere and Their Charchterstics - Leverage Edu"/>
          <p:cNvPicPr preferRelativeResize="0"/>
          <p:nvPr/>
        </p:nvPicPr>
        <p:blipFill rotWithShape="1">
          <a:blip r:embed="rId6">
            <a:alphaModFix/>
          </a:blip>
          <a:srcRect r="24477"/>
          <a:stretch/>
        </p:blipFill>
        <p:spPr>
          <a:xfrm rot="-5400000">
            <a:off x="5043939" y="2668137"/>
            <a:ext cx="3954724" cy="3276426"/>
          </a:xfrm>
          <a:prstGeom prst="rect">
            <a:avLst/>
          </a:prstGeom>
          <a:noFill/>
          <a:ln>
            <a:noFill/>
          </a:ln>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sp>
        <p:nvSpPr>
          <p:cNvPr id="1787" name="Google Shape;1787;gd349beb2ee_1_102"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gd349beb2ee_1_102"/>
          <p:cNvSpPr txBox="1"/>
          <p:nvPr/>
        </p:nvSpPr>
        <p:spPr>
          <a:xfrm>
            <a:off x="606144" y="408747"/>
            <a:ext cx="82095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all the layers of the earth’s atmosphere different and how are they related? How might we be impacted by the earth</a:t>
            </a:r>
            <a:r>
              <a:rPr lang="en-US" sz="3000">
                <a:solidFill>
                  <a:schemeClr val="dk1"/>
                </a:solidFill>
                <a:latin typeface="Calibri"/>
                <a:ea typeface="Calibri"/>
                <a:cs typeface="Calibri"/>
                <a:sym typeface="Calibri"/>
              </a:rPr>
              <a:t>’s atmospheric layers?</a:t>
            </a:r>
            <a:endParaRPr sz="1400" b="0" i="0" u="none" strike="noStrike" cap="none">
              <a:solidFill>
                <a:srgbClr val="000000"/>
              </a:solidFill>
              <a:latin typeface="Arial"/>
              <a:ea typeface="Arial"/>
              <a:cs typeface="Arial"/>
              <a:sym typeface="Arial"/>
            </a:endParaRPr>
          </a:p>
        </p:txBody>
      </p:sp>
      <p:pic>
        <p:nvPicPr>
          <p:cNvPr id="1789" name="Google Shape;1789;gd349beb2ee_1_102" descr="Layers of Atmosphere and Their Charchterstics - Leverage Edu"/>
          <p:cNvPicPr preferRelativeResize="0"/>
          <p:nvPr/>
        </p:nvPicPr>
        <p:blipFill rotWithShape="1">
          <a:blip r:embed="rId4">
            <a:alphaModFix/>
          </a:blip>
          <a:srcRect r="24477"/>
          <a:stretch/>
        </p:blipFill>
        <p:spPr>
          <a:xfrm rot="-5400000">
            <a:off x="2594639" y="2687400"/>
            <a:ext cx="3954724" cy="32764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8"/>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327" name="Google Shape;327;p18"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794"/>
        <p:cNvGrpSpPr/>
        <p:nvPr/>
      </p:nvGrpSpPr>
      <p:grpSpPr>
        <a:xfrm>
          <a:off x="0" y="0"/>
          <a:ext cx="0" cy="0"/>
          <a:chOff x="0" y="0"/>
          <a:chExt cx="0" cy="0"/>
        </a:xfrm>
      </p:grpSpPr>
      <p:pic>
        <p:nvPicPr>
          <p:cNvPr id="1795" name="Google Shape;1795;p138"/>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dirty="0">
                <a:solidFill>
                  <a:srgbClr val="000000"/>
                </a:solidFill>
                <a:latin typeface="Calibri"/>
                <a:ea typeface="Calibri"/>
                <a:cs typeface="Calibri"/>
                <a:sym typeface="Calibri"/>
              </a:rPr>
              <a:t>Questions or Comments</a:t>
            </a:r>
            <a:endParaRPr sz="1500" dirty="0">
              <a:solidFill>
                <a:srgbClr val="000000"/>
              </a:solidFill>
            </a:endParaRPr>
          </a:p>
          <a:p>
            <a:pPr marL="0" lvl="0" indent="0" algn="ctr" rtl="0">
              <a:spcBef>
                <a:spcPts val="0"/>
              </a:spcBef>
              <a:spcAft>
                <a:spcPts val="0"/>
              </a:spcAft>
              <a:buClr>
                <a:srgbClr val="000000"/>
              </a:buClr>
              <a:buFont typeface="Arial"/>
              <a:buNone/>
            </a:pPr>
            <a:endParaRPr sz="1450" b="1" dirty="0">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dirty="0">
                <a:solidFill>
                  <a:srgbClr val="000000"/>
                </a:solidFill>
                <a:latin typeface="Calibri"/>
                <a:ea typeface="Calibri"/>
                <a:cs typeface="Calibri"/>
                <a:sym typeface="Calibri"/>
              </a:rPr>
              <a:t> Michael Kennedy, Ph.D.          MKennedy@Virginia.edu </a:t>
            </a:r>
            <a:endParaRPr sz="1500" dirty="0">
              <a:solidFill>
                <a:srgbClr val="000000"/>
              </a:solidFill>
            </a:endParaRPr>
          </a:p>
          <a:p>
            <a:pPr marL="0" lvl="0" indent="0" algn="ctr" rtl="0">
              <a:spcBef>
                <a:spcPts val="0"/>
              </a:spcBef>
              <a:spcAft>
                <a:spcPts val="0"/>
              </a:spcAft>
              <a:buClr>
                <a:srgbClr val="000000"/>
              </a:buClr>
              <a:buFont typeface="Arial"/>
              <a:buNone/>
            </a:pPr>
            <a:r>
              <a:rPr lang="en-US" sz="1450" dirty="0">
                <a:solidFill>
                  <a:srgbClr val="000000"/>
                </a:solidFill>
                <a:latin typeface="Calibri"/>
                <a:ea typeface="Calibri"/>
                <a:cs typeface="Calibri"/>
                <a:sym typeface="Calibri"/>
              </a:rPr>
              <a:t>Rachel L Kunemund, Ph.D.	             rk8vm@virginia.edu</a:t>
            </a:r>
            <a:endParaRPr sz="1500"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Atmosphere</a:t>
            </a:r>
            <a:endParaRPr/>
          </a:p>
        </p:txBody>
      </p:sp>
      <p:sp>
        <p:nvSpPr>
          <p:cNvPr id="193" name="Google Shape;193;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2"/>
          <p:cNvSpPr txBox="1"/>
          <p:nvPr/>
        </p:nvSpPr>
        <p:spPr>
          <a:xfrm>
            <a:off x="404446" y="362505"/>
            <a:ext cx="7505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800" b="0" i="0" u="none" strike="noStrike" cap="none">
              <a:solidFill>
                <a:schemeClr val="dk1"/>
              </a:solidFill>
              <a:latin typeface="Calibri"/>
              <a:ea typeface="Calibri"/>
              <a:cs typeface="Calibri"/>
              <a:sym typeface="Calibri"/>
            </a:endParaRPr>
          </a:p>
        </p:txBody>
      </p:sp>
      <p:pic>
        <p:nvPicPr>
          <p:cNvPr id="195" name="Google Shape;195;p2" descr="Layers of Atmosphere and Their Charchterstics - Leverage Edu"/>
          <p:cNvPicPr preferRelativeResize="0"/>
          <p:nvPr/>
        </p:nvPicPr>
        <p:blipFill rotWithShape="1">
          <a:blip r:embed="rId3">
            <a:alphaModFix/>
          </a:blip>
          <a:srcRect r="24478"/>
          <a:stretch/>
        </p:blipFill>
        <p:spPr>
          <a:xfrm rot="-5400000">
            <a:off x="1827575" y="1619749"/>
            <a:ext cx="5360464" cy="444108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Nitrogen </a:t>
            </a:r>
            <a:endParaRPr/>
          </a:p>
        </p:txBody>
      </p:sp>
      <p:pic>
        <p:nvPicPr>
          <p:cNvPr id="334" name="Google Shape;334;p19"/>
          <p:cNvPicPr preferRelativeResize="0">
            <a:picLocks noGrp="1"/>
          </p:cNvPicPr>
          <p:nvPr>
            <p:ph type="body" idx="1"/>
          </p:nvPr>
        </p:nvPicPr>
        <p:blipFill rotWithShape="1">
          <a:blip r:embed="rId3">
            <a:alphaModFix/>
          </a:blip>
          <a:srcRect/>
          <a:stretch/>
        </p:blipFill>
        <p:spPr>
          <a:xfrm>
            <a:off x="2874764" y="1600200"/>
            <a:ext cx="3394472" cy="4525963"/>
          </a:xfrm>
          <a:prstGeom prst="rect">
            <a:avLst/>
          </a:prstGeom>
          <a:noFill/>
          <a:ln w="9525" cap="flat" cmpd="sng">
            <a:solidFill>
              <a:schemeClr val="lt1"/>
            </a:solidFill>
            <a:prstDash val="solid"/>
            <a:round/>
            <a:headEnd type="none" w="sm" len="sm"/>
            <a:tailEnd type="none" w="sm" len="sm"/>
          </a:ln>
        </p:spPr>
      </p:pic>
      <p:pic>
        <p:nvPicPr>
          <p:cNvPr id="335" name="Google Shape;335;p19"/>
          <p:cNvPicPr preferRelativeResize="0"/>
          <p:nvPr/>
        </p:nvPicPr>
        <p:blipFill rotWithShape="1">
          <a:blip r:embed="rId4">
            <a:alphaModFix/>
          </a:blip>
          <a:srcRect r="44539"/>
          <a:stretch/>
        </p:blipFill>
        <p:spPr>
          <a:xfrm>
            <a:off x="144625" y="250575"/>
            <a:ext cx="794275" cy="808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Oxygen</a:t>
            </a:r>
            <a:endParaRPr/>
          </a:p>
        </p:txBody>
      </p:sp>
      <p:pic>
        <p:nvPicPr>
          <p:cNvPr id="342" name="Google Shape;342;p20" descr="oxygen.jpg"/>
          <p:cNvPicPr preferRelativeResize="0">
            <a:picLocks noGrp="1"/>
          </p:cNvPicPr>
          <p:nvPr>
            <p:ph type="body" idx="1"/>
          </p:nvPr>
        </p:nvPicPr>
        <p:blipFill rotWithShape="1">
          <a:blip r:embed="rId3">
            <a:alphaModFix/>
          </a:blip>
          <a:srcRect l="-18187" r="-18186"/>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pic>
        <p:nvPicPr>
          <p:cNvPr id="343" name="Google Shape;343;p20"/>
          <p:cNvPicPr preferRelativeResize="0"/>
          <p:nvPr/>
        </p:nvPicPr>
        <p:blipFill rotWithShape="1">
          <a:blip r:embed="rId4">
            <a:alphaModFix/>
          </a:blip>
          <a:srcRect r="44539"/>
          <a:stretch/>
        </p:blipFill>
        <p:spPr>
          <a:xfrm>
            <a:off x="144625" y="250575"/>
            <a:ext cx="794275" cy="808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Other Gases</a:t>
            </a:r>
            <a:endParaRPr/>
          </a:p>
        </p:txBody>
      </p:sp>
      <p:pic>
        <p:nvPicPr>
          <p:cNvPr id="350" name="Google Shape;350;p21" descr="carbondioxide.jpg"/>
          <p:cNvPicPr preferRelativeResize="0">
            <a:picLocks noGrp="1"/>
          </p:cNvPicPr>
          <p:nvPr>
            <p:ph type="body" idx="1"/>
          </p:nvPr>
        </p:nvPicPr>
        <p:blipFill rotWithShape="1">
          <a:blip r:embed="rId3">
            <a:alphaModFix/>
          </a:blip>
          <a:srcRect t="-14701" b="-14699"/>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pic>
        <p:nvPicPr>
          <p:cNvPr id="351" name="Google Shape;351;p21"/>
          <p:cNvPicPr preferRelativeResize="0"/>
          <p:nvPr/>
        </p:nvPicPr>
        <p:blipFill rotWithShape="1">
          <a:blip r:embed="rId4">
            <a:alphaModFix/>
          </a:blip>
          <a:srcRect r="44539"/>
          <a:stretch/>
        </p:blipFill>
        <p:spPr>
          <a:xfrm>
            <a:off x="144625" y="250575"/>
            <a:ext cx="794275" cy="808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22" descr="Layers of Atmosphere and Their Charchterstics - Leverage Edu"/>
          <p:cNvPicPr preferRelativeResize="0"/>
          <p:nvPr/>
        </p:nvPicPr>
        <p:blipFill rotWithShape="1">
          <a:blip r:embed="rId3">
            <a:alphaModFix/>
          </a:blip>
          <a:srcRect r="24478"/>
          <a:stretch/>
        </p:blipFill>
        <p:spPr>
          <a:xfrm rot="-5400000">
            <a:off x="1827575" y="1619749"/>
            <a:ext cx="5360464" cy="4441084"/>
          </a:xfrm>
          <a:prstGeom prst="rect">
            <a:avLst/>
          </a:prstGeom>
          <a:noFill/>
          <a:ln>
            <a:noFill/>
          </a:ln>
        </p:spPr>
      </p:pic>
      <p:pic>
        <p:nvPicPr>
          <p:cNvPr id="358" name="Google Shape;358;p22"/>
          <p:cNvPicPr preferRelativeResize="0"/>
          <p:nvPr/>
        </p:nvPicPr>
        <p:blipFill rotWithShape="1">
          <a:blip r:embed="rId4">
            <a:alphaModFix/>
          </a:blip>
          <a:srcRect r="44539"/>
          <a:stretch/>
        </p:blipFill>
        <p:spPr>
          <a:xfrm>
            <a:off x="144625" y="250575"/>
            <a:ext cx="794275" cy="808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dc5463d2dd_0_24"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dc5463d2dd_0_29"/>
          <p:cNvSpPr txBox="1"/>
          <p:nvPr/>
        </p:nvSpPr>
        <p:spPr>
          <a:xfrm>
            <a:off x="1049250" y="178725"/>
            <a:ext cx="7777200" cy="107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What gases make up most of the Earth’s atmosphere?</a:t>
            </a:r>
            <a:endParaRPr/>
          </a:p>
        </p:txBody>
      </p:sp>
      <p:sp>
        <p:nvSpPr>
          <p:cNvPr id="371" name="Google Shape;371;gdc5463d2dd_0_2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2" name="Google Shape;372;gdc5463d2dd_0_29" descr="Layers of Atmosphere and Their Charchterstics - Leverage Edu"/>
          <p:cNvPicPr preferRelativeResize="0"/>
          <p:nvPr/>
        </p:nvPicPr>
        <p:blipFill rotWithShape="1">
          <a:blip r:embed="rId4">
            <a:alphaModFix/>
          </a:blip>
          <a:srcRect r="24477"/>
          <a:stretch/>
        </p:blipFill>
        <p:spPr>
          <a:xfrm rot="-5400000">
            <a:off x="2180047" y="2073007"/>
            <a:ext cx="4783904" cy="396340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d349beb2ee_1_113"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9" name="Google Shape;379;gd349beb2ee_1_113"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d349beb2ee_1_194" descr="Artificial Intelligence"/>
          <p:cNvSpPr/>
          <p:nvPr/>
        </p:nvSpPr>
        <p:spPr>
          <a:xfrm>
            <a:off x="82900" y="90626"/>
            <a:ext cx="978600" cy="9504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 name="Google Shape;386;gd349beb2ee_1_194" descr="Comment Like"/>
          <p:cNvPicPr preferRelativeResize="0"/>
          <p:nvPr/>
        </p:nvPicPr>
        <p:blipFill rotWithShape="1">
          <a:blip r:embed="rId4">
            <a:alphaModFix/>
          </a:blip>
          <a:srcRect/>
          <a:stretch/>
        </p:blipFill>
        <p:spPr>
          <a:xfrm>
            <a:off x="918550" y="178575"/>
            <a:ext cx="978600" cy="978600"/>
          </a:xfrm>
          <a:prstGeom prst="rect">
            <a:avLst/>
          </a:prstGeom>
          <a:noFill/>
          <a:ln>
            <a:noFill/>
          </a:ln>
        </p:spPr>
      </p:pic>
      <p:pic>
        <p:nvPicPr>
          <p:cNvPr id="387" name="Google Shape;387;gd349beb2ee_1_194"/>
          <p:cNvPicPr preferRelativeResize="0"/>
          <p:nvPr/>
        </p:nvPicPr>
        <p:blipFill>
          <a:blip r:embed="rId5">
            <a:alphaModFix/>
          </a:blip>
          <a:stretch>
            <a:fillRect/>
          </a:stretch>
        </p:blipFill>
        <p:spPr>
          <a:xfrm>
            <a:off x="842074" y="1428750"/>
            <a:ext cx="7459850" cy="47461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d349beb2ee_1_276" descr="Artificial Intelligence"/>
          <p:cNvSpPr/>
          <p:nvPr/>
        </p:nvSpPr>
        <p:spPr>
          <a:xfrm>
            <a:off x="82900" y="90626"/>
            <a:ext cx="978600" cy="9504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4" name="Google Shape;394;gd349beb2ee_1_276" descr="Comment Like"/>
          <p:cNvPicPr preferRelativeResize="0"/>
          <p:nvPr/>
        </p:nvPicPr>
        <p:blipFill rotWithShape="1">
          <a:blip r:embed="rId4">
            <a:alphaModFix/>
          </a:blip>
          <a:srcRect/>
          <a:stretch/>
        </p:blipFill>
        <p:spPr>
          <a:xfrm>
            <a:off x="918550" y="178575"/>
            <a:ext cx="978600" cy="978600"/>
          </a:xfrm>
          <a:prstGeom prst="rect">
            <a:avLst/>
          </a:prstGeom>
          <a:noFill/>
          <a:ln>
            <a:noFill/>
          </a:ln>
        </p:spPr>
      </p:pic>
      <p:pic>
        <p:nvPicPr>
          <p:cNvPr id="395" name="Google Shape;395;gd349beb2ee_1_276"/>
          <p:cNvPicPr preferRelativeResize="0"/>
          <p:nvPr/>
        </p:nvPicPr>
        <p:blipFill>
          <a:blip r:embed="rId5">
            <a:alphaModFix/>
          </a:blip>
          <a:stretch>
            <a:fillRect/>
          </a:stretch>
        </p:blipFill>
        <p:spPr>
          <a:xfrm>
            <a:off x="1176338" y="1248325"/>
            <a:ext cx="6791325" cy="4762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d349beb2ee_1_284"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
          <p:cNvSpPr txBox="1"/>
          <p:nvPr/>
        </p:nvSpPr>
        <p:spPr>
          <a:xfrm>
            <a:off x="606144" y="408747"/>
            <a:ext cx="82095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all the layers of the earth’s atmosphere different and how are they related? How might we be impacted by the earth</a:t>
            </a:r>
            <a:r>
              <a:rPr lang="en-US" sz="3000">
                <a:solidFill>
                  <a:schemeClr val="dk1"/>
                </a:solidFill>
                <a:latin typeface="Calibri"/>
                <a:ea typeface="Calibri"/>
                <a:cs typeface="Calibri"/>
                <a:sym typeface="Calibri"/>
              </a:rPr>
              <a:t>’s atmospheric layers?</a:t>
            </a:r>
            <a:endParaRPr sz="1400" b="0" i="0" u="none" strike="noStrike" cap="none">
              <a:solidFill>
                <a:srgbClr val="000000"/>
              </a:solidFill>
              <a:latin typeface="Arial"/>
              <a:ea typeface="Arial"/>
              <a:cs typeface="Arial"/>
              <a:sym typeface="Arial"/>
            </a:endParaRPr>
          </a:p>
        </p:txBody>
      </p:sp>
      <p:pic>
        <p:nvPicPr>
          <p:cNvPr id="203" name="Google Shape;203;p3" descr="Layers of Atmosphere and Their Charchterstics - Leverage Edu"/>
          <p:cNvPicPr preferRelativeResize="0"/>
          <p:nvPr/>
        </p:nvPicPr>
        <p:blipFill rotWithShape="1">
          <a:blip r:embed="rId4">
            <a:alphaModFix/>
          </a:blip>
          <a:srcRect r="24478"/>
          <a:stretch/>
        </p:blipFill>
        <p:spPr>
          <a:xfrm rot="-5400000">
            <a:off x="2594639" y="2687400"/>
            <a:ext cx="3954724" cy="32764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d349beb2ee_1_289"/>
          <p:cNvSpPr txBox="1"/>
          <p:nvPr/>
        </p:nvSpPr>
        <p:spPr>
          <a:xfrm>
            <a:off x="1285875" y="178725"/>
            <a:ext cx="68580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How many layers can you spot in this example of the earth’s atmosphere?</a:t>
            </a:r>
            <a:endParaRPr/>
          </a:p>
        </p:txBody>
      </p:sp>
      <p:sp>
        <p:nvSpPr>
          <p:cNvPr id="408" name="Google Shape;408;gd349beb2ee_1_28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9" name="Google Shape;409;gd349beb2ee_1_289"/>
          <p:cNvPicPr preferRelativeResize="0"/>
          <p:nvPr/>
        </p:nvPicPr>
        <p:blipFill>
          <a:blip r:embed="rId4">
            <a:alphaModFix/>
          </a:blip>
          <a:stretch>
            <a:fillRect/>
          </a:stretch>
        </p:blipFill>
        <p:spPr>
          <a:xfrm>
            <a:off x="1176338" y="1248325"/>
            <a:ext cx="6791325" cy="4762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4"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6" name="Google Shape;416;p24"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3" name="Google Shape;423;p25"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424" name="Google Shape;424;p25" descr="Ultimate Rocks by Ultimate Assets in Props - UE4 Marketplace"/>
          <p:cNvPicPr preferRelativeResize="0"/>
          <p:nvPr/>
        </p:nvPicPr>
        <p:blipFill rotWithShape="1">
          <a:blip r:embed="rId5">
            <a:alphaModFix/>
          </a:blip>
          <a:srcRect/>
          <a:stretch/>
        </p:blipFill>
        <p:spPr>
          <a:xfrm>
            <a:off x="1280809" y="1426324"/>
            <a:ext cx="6027698" cy="337551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1" name="Google Shape;431;p26"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432" name="Google Shape;432;p26" descr="30 Best Beach Quotes - Sayings and Quotes About the Beach"/>
          <p:cNvPicPr preferRelativeResize="0"/>
          <p:nvPr/>
        </p:nvPicPr>
        <p:blipFill rotWithShape="1">
          <a:blip r:embed="rId5">
            <a:alphaModFix/>
          </a:blip>
          <a:srcRect/>
          <a:stretch/>
        </p:blipFill>
        <p:spPr>
          <a:xfrm>
            <a:off x="1607093" y="1455987"/>
            <a:ext cx="5929814" cy="394602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d349beb2ee_1_372"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d349beb2ee_1_377"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5" name="Google Shape;445;gd349beb2ee_1_377" descr="30 Best Beach Quotes - Sayings and Quotes About the Beach"/>
          <p:cNvPicPr preferRelativeResize="0"/>
          <p:nvPr/>
        </p:nvPicPr>
        <p:blipFill rotWithShape="1">
          <a:blip r:embed="rId4">
            <a:alphaModFix/>
          </a:blip>
          <a:srcRect/>
          <a:stretch/>
        </p:blipFill>
        <p:spPr>
          <a:xfrm>
            <a:off x="1607093" y="1783399"/>
            <a:ext cx="5929814" cy="3946022"/>
          </a:xfrm>
          <a:prstGeom prst="rect">
            <a:avLst/>
          </a:prstGeom>
          <a:noFill/>
          <a:ln>
            <a:noFill/>
          </a:ln>
        </p:spPr>
      </p:pic>
      <p:sp>
        <p:nvSpPr>
          <p:cNvPr id="446" name="Google Shape;446;gd349beb2ee_1_377"/>
          <p:cNvSpPr txBox="1"/>
          <p:nvPr/>
        </p:nvSpPr>
        <p:spPr>
          <a:xfrm>
            <a:off x="939900" y="367400"/>
            <a:ext cx="77499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a:latin typeface="Calibri"/>
                <a:ea typeface="Calibri"/>
                <a:cs typeface="Calibri"/>
                <a:sym typeface="Calibri"/>
              </a:rPr>
              <a:t>Why is this not an example of the earth’s atmosphere?</a:t>
            </a:r>
            <a:endParaRPr sz="27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7" descr="Artificial Intelligence"/>
          <p:cNvSpPr/>
          <p:nvPr/>
        </p:nvSpPr>
        <p:spPr>
          <a:xfrm>
            <a:off x="892768" y="1482969"/>
            <a:ext cx="4185138" cy="3892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3" name="Google Shape;453;p27" descr="Labor"/>
          <p:cNvPicPr preferRelativeResize="0"/>
          <p:nvPr/>
        </p:nvPicPr>
        <p:blipFill rotWithShape="1">
          <a:blip r:embed="rId4">
            <a:alphaModFix/>
          </a:blip>
          <a:srcRect/>
          <a:stretch/>
        </p:blipFill>
        <p:spPr>
          <a:xfrm>
            <a:off x="4572000" y="1727492"/>
            <a:ext cx="3403016" cy="340301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8"/>
          <p:cNvSpPr txBox="1">
            <a:spLocks noGrp="1"/>
          </p:cNvSpPr>
          <p:nvPr>
            <p:ph type="title"/>
          </p:nvPr>
        </p:nvSpPr>
        <p:spPr>
          <a:xfrm>
            <a:off x="457200" y="735221"/>
            <a:ext cx="8229600" cy="143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Atmosphere</a:t>
            </a:r>
            <a:endParaRPr/>
          </a:p>
        </p:txBody>
      </p:sp>
      <p:sp>
        <p:nvSpPr>
          <p:cNvPr id="460" name="Google Shape;460;p2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1" name="Google Shape;461;p28"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462" name="Google Shape;462;p28"/>
          <p:cNvCxnSpPr/>
          <p:nvPr/>
        </p:nvCxnSpPr>
        <p:spPr>
          <a:xfrm flipH="1">
            <a:off x="2703022" y="2026736"/>
            <a:ext cx="29400" cy="16068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463" name="Google Shape;463;p28"/>
          <p:cNvSpPr txBox="1"/>
          <p:nvPr/>
        </p:nvSpPr>
        <p:spPr>
          <a:xfrm>
            <a:off x="2290000" y="379347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(prefix)</a:t>
            </a:r>
            <a:endParaRPr b="0" i="0" u="none" strike="noStrike" cap="none">
              <a:solidFill>
                <a:srgbClr val="000000"/>
              </a:solidFill>
              <a:latin typeface="Arial"/>
              <a:ea typeface="Arial"/>
              <a:cs typeface="Arial"/>
              <a:sym typeface="Arial"/>
            </a:endParaRPr>
          </a:p>
        </p:txBody>
      </p:sp>
      <p:cxnSp>
        <p:nvCxnSpPr>
          <p:cNvPr id="464" name="Google Shape;464;p28"/>
          <p:cNvCxnSpPr/>
          <p:nvPr/>
        </p:nvCxnSpPr>
        <p:spPr>
          <a:xfrm flipH="1">
            <a:off x="5958097" y="2026736"/>
            <a:ext cx="29400" cy="16068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465" name="Google Shape;465;p28"/>
          <p:cNvSpPr txBox="1"/>
          <p:nvPr/>
        </p:nvSpPr>
        <p:spPr>
          <a:xfrm>
            <a:off x="5605150" y="379347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(suffix)</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dc5463d2dd_0_37"/>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Atmosphere</a:t>
            </a:r>
            <a:endParaRPr/>
          </a:p>
        </p:txBody>
      </p:sp>
      <p:sp>
        <p:nvSpPr>
          <p:cNvPr id="472" name="Google Shape;472;gdc5463d2dd_0_37"/>
          <p:cNvSpPr/>
          <p:nvPr/>
        </p:nvSpPr>
        <p:spPr>
          <a:xfrm>
            <a:off x="1378425" y="1675237"/>
            <a:ext cx="2852400" cy="1729200"/>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3" name="Google Shape;473;gdc5463d2dd_0_37"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4" name="Google Shape;474;gdc5463d2dd_0_37"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475" name="Google Shape;475;gdc5463d2dd_0_37"/>
          <p:cNvCxnSpPr/>
          <p:nvPr/>
        </p:nvCxnSpPr>
        <p:spPr>
          <a:xfrm>
            <a:off x="2568397" y="3404436"/>
            <a:ext cx="854100" cy="9225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476" name="Google Shape;476;gdc5463d2dd_0_37"/>
          <p:cNvSpPr txBox="1"/>
          <p:nvPr/>
        </p:nvSpPr>
        <p:spPr>
          <a:xfrm>
            <a:off x="2358351" y="4859600"/>
            <a:ext cx="2213700" cy="646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A</a:t>
            </a:r>
            <a:r>
              <a:rPr lang="en-US" sz="3600" b="0" i="0" u="none" strike="noStrike" cap="none">
                <a:solidFill>
                  <a:schemeClr val="dk1"/>
                </a:solidFill>
                <a:latin typeface="Calibri"/>
                <a:ea typeface="Calibri"/>
                <a:cs typeface="Calibri"/>
                <a:sym typeface="Calibri"/>
              </a:rPr>
              <a:t>tmo</a:t>
            </a:r>
            <a:r>
              <a:rPr lang="en-US" sz="3600">
                <a:solidFill>
                  <a:schemeClr val="dk1"/>
                </a:solidFill>
                <a:latin typeface="Calibri"/>
                <a:ea typeface="Calibri"/>
                <a:cs typeface="Calibri"/>
                <a:sym typeface="Calibri"/>
              </a:rPr>
              <a:t> = </a:t>
            </a:r>
            <a:r>
              <a:rPr lang="en-US" sz="3600" b="0" i="0" u="none" strike="noStrike" cap="none">
                <a:solidFill>
                  <a:schemeClr val="dk1"/>
                </a:solidFill>
                <a:latin typeface="Calibri"/>
                <a:ea typeface="Calibri"/>
                <a:cs typeface="Calibri"/>
                <a:sym typeface="Calibri"/>
              </a:rPr>
              <a:t>air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9"/>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Atmosphere</a:t>
            </a:r>
            <a:endParaRPr/>
          </a:p>
        </p:txBody>
      </p:sp>
      <p:sp>
        <p:nvSpPr>
          <p:cNvPr id="483" name="Google Shape;483;p29"/>
          <p:cNvSpPr/>
          <p:nvPr/>
        </p:nvSpPr>
        <p:spPr>
          <a:xfrm>
            <a:off x="4177838" y="1446663"/>
            <a:ext cx="3519500" cy="1982337"/>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4" name="Google Shape;484;p2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5" name="Google Shape;485;p29"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486" name="Google Shape;486;p29"/>
          <p:cNvCxnSpPr/>
          <p:nvPr/>
        </p:nvCxnSpPr>
        <p:spPr>
          <a:xfrm>
            <a:off x="6012431" y="3429000"/>
            <a:ext cx="854110" cy="922574"/>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487" name="Google Shape;487;p29"/>
          <p:cNvSpPr txBox="1"/>
          <p:nvPr/>
        </p:nvSpPr>
        <p:spPr>
          <a:xfrm>
            <a:off x="3762103" y="4501171"/>
            <a:ext cx="4545900" cy="1754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Sphere</a:t>
            </a:r>
            <a:r>
              <a:rPr lang="en-US" sz="3600" b="0" i="0" u="none" strike="noStrike" cap="none">
                <a:solidFill>
                  <a:schemeClr val="dk1"/>
                </a:solidFill>
                <a:latin typeface="Calibri"/>
                <a:ea typeface="Calibri"/>
                <a:cs typeface="Calibri"/>
                <a:sym typeface="Calibri"/>
              </a:rPr>
              <a:t> meaning the around</a:t>
            </a:r>
            <a:r>
              <a:rPr lang="en-US" sz="3600">
                <a:solidFill>
                  <a:schemeClr val="dk1"/>
                </a:solidFill>
                <a:latin typeface="Calibri"/>
                <a:ea typeface="Calibri"/>
                <a:cs typeface="Calibri"/>
                <a:sym typeface="Calibri"/>
              </a:rPr>
              <a:t> = </a:t>
            </a:r>
            <a:r>
              <a:rPr lang="en-US" sz="3600" b="0" i="0" u="none" strike="noStrike" cap="none">
                <a:solidFill>
                  <a:schemeClr val="dk1"/>
                </a:solidFill>
                <a:latin typeface="Calibri"/>
                <a:ea typeface="Calibri"/>
                <a:cs typeface="Calibri"/>
                <a:sym typeface="Calibri"/>
              </a:rPr>
              <a:t>such as around </a:t>
            </a:r>
            <a:r>
              <a:rPr lang="en-US" sz="3600">
                <a:solidFill>
                  <a:schemeClr val="dk1"/>
                </a:solidFill>
                <a:latin typeface="Calibri"/>
                <a:ea typeface="Calibri"/>
                <a:cs typeface="Calibri"/>
                <a:sym typeface="Calibri"/>
              </a:rPr>
              <a:t>a planet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5"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0"/>
          <p:cNvSpPr txBox="1">
            <a:spLocks noGrp="1"/>
          </p:cNvSpPr>
          <p:nvPr>
            <p:ph type="title"/>
          </p:nvPr>
        </p:nvSpPr>
        <p:spPr>
          <a:xfrm>
            <a:off x="582800" y="1736109"/>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Atmo   sphere</a:t>
            </a:r>
            <a:endParaRPr/>
          </a:p>
        </p:txBody>
      </p:sp>
      <p:sp>
        <p:nvSpPr>
          <p:cNvPr id="494" name="Google Shape;494;p3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5" name="Google Shape;495;p30"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496" name="Google Shape;496;p30"/>
          <p:cNvSpPr/>
          <p:nvPr/>
        </p:nvSpPr>
        <p:spPr>
          <a:xfrm>
            <a:off x="4036609" y="2090209"/>
            <a:ext cx="663300" cy="723600"/>
          </a:xfrm>
          <a:prstGeom prst="mathPlus">
            <a:avLst>
              <a:gd name="adj1" fmla="val 2352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7" name="Google Shape;497;p30"/>
          <p:cNvSpPr txBox="1"/>
          <p:nvPr/>
        </p:nvSpPr>
        <p:spPr>
          <a:xfrm>
            <a:off x="2463870" y="5798790"/>
            <a:ext cx="3297900" cy="954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The air around </a:t>
            </a:r>
            <a:r>
              <a:rPr lang="en-US" sz="2800">
                <a:solidFill>
                  <a:schemeClr val="dk1"/>
                </a:solidFill>
                <a:latin typeface="Calibri"/>
                <a:ea typeface="Calibri"/>
                <a:cs typeface="Calibri"/>
                <a:sym typeface="Calibri"/>
              </a:rPr>
              <a:t>a planet (like earth!)</a:t>
            </a:r>
            <a:endParaRPr sz="1400" b="0" i="0" u="none" strike="noStrike" cap="none">
              <a:solidFill>
                <a:srgbClr val="000000"/>
              </a:solidFill>
              <a:latin typeface="Arial"/>
              <a:ea typeface="Arial"/>
              <a:cs typeface="Arial"/>
              <a:sym typeface="Arial"/>
            </a:endParaRPr>
          </a:p>
        </p:txBody>
      </p:sp>
      <p:sp>
        <p:nvSpPr>
          <p:cNvPr id="498" name="Google Shape;498;p30"/>
          <p:cNvSpPr txBox="1"/>
          <p:nvPr/>
        </p:nvSpPr>
        <p:spPr>
          <a:xfrm>
            <a:off x="130628" y="36585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Calibri"/>
              <a:buNone/>
            </a:pPr>
            <a:r>
              <a:rPr lang="en-US" sz="6000" b="0" i="0" u="none" strike="noStrike" cap="none">
                <a:solidFill>
                  <a:schemeClr val="dk1"/>
                </a:solidFill>
                <a:latin typeface="Calibri"/>
                <a:ea typeface="Calibri"/>
                <a:cs typeface="Calibri"/>
                <a:sym typeface="Calibri"/>
              </a:rPr>
              <a:t>Atmosphere</a:t>
            </a:r>
            <a:endParaRPr sz="1400" b="0" i="0" u="none" strike="noStrike" cap="none">
              <a:solidFill>
                <a:srgbClr val="000000"/>
              </a:solidFill>
              <a:latin typeface="Arial"/>
              <a:ea typeface="Arial"/>
              <a:cs typeface="Arial"/>
              <a:sym typeface="Arial"/>
            </a:endParaRPr>
          </a:p>
        </p:txBody>
      </p:sp>
      <p:sp>
        <p:nvSpPr>
          <p:cNvPr id="499" name="Google Shape;499;p30"/>
          <p:cNvSpPr/>
          <p:nvPr/>
        </p:nvSpPr>
        <p:spPr>
          <a:xfrm>
            <a:off x="4112794" y="4801592"/>
            <a:ext cx="371789" cy="880656"/>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d349beb2ee_1_386"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2"/>
          <p:cNvSpPr txBox="1">
            <a:spLocks noGrp="1"/>
          </p:cNvSpPr>
          <p:nvPr>
            <p:ph type="title"/>
          </p:nvPr>
        </p:nvSpPr>
        <p:spPr>
          <a:xfrm>
            <a:off x="1076575" y="331025"/>
            <a:ext cx="7657200" cy="1539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959"/>
              <a:t>How can we use the word parts of atmosphere to help us remember the definition of the term?</a:t>
            </a:r>
            <a:endParaRPr/>
          </a:p>
        </p:txBody>
      </p:sp>
      <p:sp>
        <p:nvSpPr>
          <p:cNvPr id="512" name="Google Shape;512;p32" descr="Questions"/>
          <p:cNvSpPr/>
          <p:nvPr/>
        </p:nvSpPr>
        <p:spPr>
          <a:xfrm>
            <a:off x="0" y="0"/>
            <a:ext cx="983848" cy="954107"/>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2"/>
          <p:cNvSpPr txBox="1">
            <a:spLocks noGrp="1"/>
          </p:cNvSpPr>
          <p:nvPr>
            <p:ph type="title"/>
          </p:nvPr>
        </p:nvSpPr>
        <p:spPr>
          <a:xfrm>
            <a:off x="685800" y="2935796"/>
            <a:ext cx="8229600" cy="143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Atmosphere</a:t>
            </a:r>
            <a:endParaRPr/>
          </a:p>
        </p:txBody>
      </p:sp>
      <p:cxnSp>
        <p:nvCxnSpPr>
          <p:cNvPr id="514" name="Google Shape;514;p32"/>
          <p:cNvCxnSpPr/>
          <p:nvPr/>
        </p:nvCxnSpPr>
        <p:spPr>
          <a:xfrm flipH="1">
            <a:off x="2931622" y="4227311"/>
            <a:ext cx="29400" cy="16068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515" name="Google Shape;515;p32"/>
          <p:cNvSpPr txBox="1"/>
          <p:nvPr/>
        </p:nvSpPr>
        <p:spPr>
          <a:xfrm>
            <a:off x="2518600" y="5994050"/>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(prefix)</a:t>
            </a:r>
            <a:endParaRPr b="0" i="0" u="none" strike="noStrike" cap="none">
              <a:solidFill>
                <a:srgbClr val="000000"/>
              </a:solidFill>
              <a:latin typeface="Arial"/>
              <a:ea typeface="Arial"/>
              <a:cs typeface="Arial"/>
              <a:sym typeface="Arial"/>
            </a:endParaRPr>
          </a:p>
        </p:txBody>
      </p:sp>
      <p:cxnSp>
        <p:nvCxnSpPr>
          <p:cNvPr id="516" name="Google Shape;516;p32"/>
          <p:cNvCxnSpPr/>
          <p:nvPr/>
        </p:nvCxnSpPr>
        <p:spPr>
          <a:xfrm flipH="1">
            <a:off x="6186697" y="4227311"/>
            <a:ext cx="29400" cy="16068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517" name="Google Shape;517;p32"/>
          <p:cNvSpPr txBox="1"/>
          <p:nvPr/>
        </p:nvSpPr>
        <p:spPr>
          <a:xfrm>
            <a:off x="5833750" y="5994050"/>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(suffix)</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dc5463d2dd_0_65"/>
          <p:cNvSpPr txBox="1">
            <a:spLocks noGrp="1"/>
          </p:cNvSpPr>
          <p:nvPr>
            <p:ph type="title"/>
          </p:nvPr>
        </p:nvSpPr>
        <p:spPr>
          <a:xfrm>
            <a:off x="613611" y="56339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a:t>What is the atmosphere made up of?</a:t>
            </a:r>
            <a:endParaRPr/>
          </a:p>
        </p:txBody>
      </p:sp>
      <p:sp>
        <p:nvSpPr>
          <p:cNvPr id="524" name="Google Shape;524;gdc5463d2dd_0_65"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5" name="Google Shape;525;gdc5463d2dd_0_65" descr="Layers of Atmosphere and Their Charchterstics - Leverage Edu"/>
          <p:cNvPicPr preferRelativeResize="0"/>
          <p:nvPr/>
        </p:nvPicPr>
        <p:blipFill rotWithShape="1">
          <a:blip r:embed="rId4">
            <a:alphaModFix/>
          </a:blip>
          <a:srcRect r="24477"/>
          <a:stretch/>
        </p:blipFill>
        <p:spPr>
          <a:xfrm rot="-5400000">
            <a:off x="2097683" y="1996263"/>
            <a:ext cx="4948632" cy="409988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3"/>
          <p:cNvSpPr txBox="1">
            <a:spLocks noGrp="1"/>
          </p:cNvSpPr>
          <p:nvPr>
            <p:ph type="title"/>
          </p:nvPr>
        </p:nvSpPr>
        <p:spPr>
          <a:xfrm>
            <a:off x="729049" y="527362"/>
            <a:ext cx="8229600" cy="168689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Which gas makes up most of the earth’s atmosphere? </a:t>
            </a:r>
            <a:endParaRPr/>
          </a:p>
        </p:txBody>
      </p:sp>
      <p:sp>
        <p:nvSpPr>
          <p:cNvPr id="532" name="Google Shape;532;p33"/>
          <p:cNvSpPr txBox="1">
            <a:spLocks noGrp="1"/>
          </p:cNvSpPr>
          <p:nvPr>
            <p:ph type="body" idx="1"/>
          </p:nvPr>
        </p:nvSpPr>
        <p:spPr>
          <a:xfrm>
            <a:off x="589925" y="2162048"/>
            <a:ext cx="4808100" cy="2756100"/>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chemeClr val="dk1"/>
              </a:buClr>
              <a:buSzPts val="3200"/>
              <a:buFont typeface="Calibri"/>
              <a:buAutoNum type="alphaUcPeriod"/>
            </a:pPr>
            <a:r>
              <a:rPr lang="en-US"/>
              <a:t>carbon</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nitrogen</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oxygen</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water</a:t>
            </a:r>
            <a:endParaRPr/>
          </a:p>
        </p:txBody>
      </p:sp>
      <p:sp>
        <p:nvSpPr>
          <p:cNvPr id="533" name="Google Shape;533;p33" descr="Questions"/>
          <p:cNvSpPr/>
          <p:nvPr/>
        </p:nvSpPr>
        <p:spPr>
          <a:xfrm>
            <a:off x="0" y="122475"/>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4" name="Google Shape;534;p33" descr="Layers of Atmosphere and Their Charchterstics - Leverage Edu"/>
          <p:cNvPicPr preferRelativeResize="0"/>
          <p:nvPr/>
        </p:nvPicPr>
        <p:blipFill rotWithShape="1">
          <a:blip r:embed="rId4">
            <a:alphaModFix/>
          </a:blip>
          <a:srcRect r="24477"/>
          <a:stretch/>
        </p:blipFill>
        <p:spPr>
          <a:xfrm rot="-5400000">
            <a:off x="6517715" y="4264809"/>
            <a:ext cx="2536048" cy="210107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dc5463d2dd_0_57"/>
          <p:cNvSpPr txBox="1">
            <a:spLocks noGrp="1"/>
          </p:cNvSpPr>
          <p:nvPr>
            <p:ph type="title"/>
          </p:nvPr>
        </p:nvSpPr>
        <p:spPr>
          <a:xfrm>
            <a:off x="729049" y="527362"/>
            <a:ext cx="82296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Which gas makes up most of the earth’s atmosphere? </a:t>
            </a:r>
            <a:endParaRPr/>
          </a:p>
        </p:txBody>
      </p:sp>
      <p:sp>
        <p:nvSpPr>
          <p:cNvPr id="541" name="Google Shape;541;gdc5463d2dd_0_57"/>
          <p:cNvSpPr txBox="1">
            <a:spLocks noGrp="1"/>
          </p:cNvSpPr>
          <p:nvPr>
            <p:ph type="body" idx="1"/>
          </p:nvPr>
        </p:nvSpPr>
        <p:spPr>
          <a:xfrm>
            <a:off x="589925" y="2162048"/>
            <a:ext cx="4808100" cy="2756100"/>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chemeClr val="dk1"/>
              </a:buClr>
              <a:buSzPts val="3200"/>
              <a:buFont typeface="Calibri"/>
              <a:buAutoNum type="alphaUcPeriod"/>
            </a:pPr>
            <a:r>
              <a:rPr lang="en-US"/>
              <a:t>carbon</a:t>
            </a:r>
            <a:endParaRPr/>
          </a:p>
          <a:p>
            <a:pPr marL="514350" lvl="0" indent="-514350" algn="l" rtl="0">
              <a:lnSpc>
                <a:spcPct val="115000"/>
              </a:lnSpc>
              <a:spcBef>
                <a:spcPts val="640"/>
              </a:spcBef>
              <a:spcAft>
                <a:spcPts val="0"/>
              </a:spcAft>
              <a:buClr>
                <a:srgbClr val="FF0000"/>
              </a:buClr>
              <a:buSzPts val="3200"/>
              <a:buFont typeface="Calibri"/>
              <a:buAutoNum type="alphaUcPeriod"/>
            </a:pPr>
            <a:r>
              <a:rPr lang="en-US">
                <a:solidFill>
                  <a:srgbClr val="FF0000"/>
                </a:solidFill>
              </a:rPr>
              <a:t>nitrogen</a:t>
            </a:r>
            <a:endParaRPr>
              <a:solidFill>
                <a:srgbClr val="FF0000"/>
              </a:solidFill>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oxygen</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water</a:t>
            </a:r>
            <a:endParaRPr/>
          </a:p>
        </p:txBody>
      </p:sp>
      <p:sp>
        <p:nvSpPr>
          <p:cNvPr id="542" name="Google Shape;542;gdc5463d2dd_0_57" descr="Questions"/>
          <p:cNvSpPr/>
          <p:nvPr/>
        </p:nvSpPr>
        <p:spPr>
          <a:xfrm>
            <a:off x="0" y="122475"/>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3" name="Google Shape;543;gdc5463d2dd_0_57" descr="Layers of Atmosphere and Their Charchterstics - Leverage Edu"/>
          <p:cNvPicPr preferRelativeResize="0"/>
          <p:nvPr/>
        </p:nvPicPr>
        <p:blipFill rotWithShape="1">
          <a:blip r:embed="rId4">
            <a:alphaModFix/>
          </a:blip>
          <a:srcRect r="24477"/>
          <a:stretch/>
        </p:blipFill>
        <p:spPr>
          <a:xfrm rot="-5400000">
            <a:off x="6517715" y="4264809"/>
            <a:ext cx="2536048" cy="210107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5"/>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550" name="Google Shape;550;p35"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6"/>
          <p:cNvSpPr txBox="1">
            <a:spLocks noGrp="1"/>
          </p:cNvSpPr>
          <p:nvPr>
            <p:ph type="title"/>
          </p:nvPr>
        </p:nvSpPr>
        <p:spPr>
          <a:xfrm>
            <a:off x="457200" y="274637"/>
            <a:ext cx="8229600" cy="167214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Atmosphere</a:t>
            </a:r>
            <a:r>
              <a:rPr lang="en-US"/>
              <a:t>: the layers of gas surrounding the surface of a planet </a:t>
            </a:r>
            <a:endParaRPr/>
          </a:p>
        </p:txBody>
      </p:sp>
      <p:sp>
        <p:nvSpPr>
          <p:cNvPr id="557" name="Google Shape;557;p36" descr="Rewind"/>
          <p:cNvSpPr/>
          <p:nvPr/>
        </p:nvSpPr>
        <p:spPr>
          <a:xfrm>
            <a:off x="0" y="0"/>
            <a:ext cx="920087" cy="780221"/>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8" name="Google Shape;558;p36" descr="Layers of Atmosphere and Their Charchterstics - Leverage Edu"/>
          <p:cNvPicPr preferRelativeResize="0"/>
          <p:nvPr/>
        </p:nvPicPr>
        <p:blipFill rotWithShape="1">
          <a:blip r:embed="rId4">
            <a:alphaModFix/>
          </a:blip>
          <a:srcRect r="24478"/>
          <a:stretch/>
        </p:blipFill>
        <p:spPr>
          <a:xfrm rot="-5400000">
            <a:off x="2212994" y="2207107"/>
            <a:ext cx="4718011" cy="390881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8"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8"/>
          <p:cNvSpPr txBox="1"/>
          <p:nvPr/>
        </p:nvSpPr>
        <p:spPr>
          <a:xfrm>
            <a:off x="606144" y="408747"/>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all the layers of the earth’s atmosphere different and how are they related?</a:t>
            </a:r>
            <a:endParaRPr sz="1400" b="0" i="0" u="none" strike="noStrike" cap="none">
              <a:solidFill>
                <a:srgbClr val="000000"/>
              </a:solidFill>
              <a:latin typeface="Arial"/>
              <a:ea typeface="Arial"/>
              <a:cs typeface="Arial"/>
              <a:sym typeface="Arial"/>
            </a:endParaRPr>
          </a:p>
        </p:txBody>
      </p:sp>
      <p:pic>
        <p:nvPicPr>
          <p:cNvPr id="566" name="Google Shape;566;p38" descr="Layers of Atmosphere and Their Charchterstics - Leverage Edu"/>
          <p:cNvPicPr preferRelativeResize="0"/>
          <p:nvPr/>
        </p:nvPicPr>
        <p:blipFill rotWithShape="1">
          <a:blip r:embed="rId4">
            <a:alphaModFix/>
          </a:blip>
          <a:srcRect r="24478"/>
          <a:stretch/>
        </p:blipFill>
        <p:spPr>
          <a:xfrm rot="-5400000">
            <a:off x="1850244" y="1861430"/>
            <a:ext cx="5096113" cy="422207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p40"/>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6"/>
          <p:cNvSpPr txBox="1">
            <a:spLocks noGrp="1"/>
          </p:cNvSpPr>
          <p:nvPr>
            <p:ph type="title"/>
          </p:nvPr>
        </p:nvSpPr>
        <p:spPr>
          <a:xfrm>
            <a:off x="460043" y="39011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dirty="0"/>
              <a:t>Weather:</a:t>
            </a:r>
            <a:r>
              <a:rPr lang="en-US" dirty="0"/>
              <a:t> the conditions of the atmosphere at a certain time and place</a:t>
            </a:r>
            <a:endParaRPr dirty="0"/>
          </a:p>
        </p:txBody>
      </p:sp>
      <p:sp>
        <p:nvSpPr>
          <p:cNvPr id="216" name="Google Shape;216;p6" descr="Rewind"/>
          <p:cNvSpPr/>
          <p:nvPr/>
        </p:nvSpPr>
        <p:spPr>
          <a:xfrm>
            <a:off x="0" y="0"/>
            <a:ext cx="920087" cy="780221"/>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7" name="Google Shape;217;p6" descr="Searching for the Best Weather App Among Weather Underground, Weatherbug  and More - The New York Times"/>
          <p:cNvPicPr preferRelativeResize="0"/>
          <p:nvPr/>
        </p:nvPicPr>
        <p:blipFill rotWithShape="1">
          <a:blip r:embed="rId4">
            <a:alphaModFix/>
          </a:blip>
          <a:srcRect/>
          <a:stretch/>
        </p:blipFill>
        <p:spPr>
          <a:xfrm>
            <a:off x="2869598" y="1967628"/>
            <a:ext cx="3345851" cy="448413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dirty="0">
                <a:solidFill>
                  <a:srgbClr val="000000"/>
                </a:solidFill>
                <a:latin typeface="Calibri"/>
                <a:ea typeface="Calibri"/>
                <a:cs typeface="Calibri"/>
                <a:sym typeface="Calibri"/>
              </a:rPr>
              <a:t>Questions or Comments</a:t>
            </a:r>
            <a:endParaRPr sz="1500" dirty="0">
              <a:solidFill>
                <a:srgbClr val="000000"/>
              </a:solidFill>
            </a:endParaRPr>
          </a:p>
          <a:p>
            <a:pPr marL="0" lvl="0" indent="0" algn="ctr" rtl="0">
              <a:spcBef>
                <a:spcPts val="0"/>
              </a:spcBef>
              <a:spcAft>
                <a:spcPts val="0"/>
              </a:spcAft>
              <a:buClr>
                <a:srgbClr val="000000"/>
              </a:buClr>
              <a:buFont typeface="Arial"/>
              <a:buNone/>
            </a:pPr>
            <a:endParaRPr sz="1450" b="1" dirty="0">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dirty="0">
                <a:solidFill>
                  <a:srgbClr val="000000"/>
                </a:solidFill>
                <a:latin typeface="Calibri"/>
                <a:ea typeface="Calibri"/>
                <a:cs typeface="Calibri"/>
                <a:sym typeface="Calibri"/>
              </a:rPr>
              <a:t> Michael Kennedy, Ph.D.          MKennedy@Virginia.edu </a:t>
            </a:r>
            <a:endParaRPr sz="1500" dirty="0">
              <a:solidFill>
                <a:srgbClr val="000000"/>
              </a:solidFill>
            </a:endParaRPr>
          </a:p>
          <a:p>
            <a:pPr marL="0" lvl="0" indent="0" algn="ctr" rtl="0">
              <a:spcBef>
                <a:spcPts val="0"/>
              </a:spcBef>
              <a:spcAft>
                <a:spcPts val="0"/>
              </a:spcAft>
              <a:buClr>
                <a:srgbClr val="000000"/>
              </a:buClr>
              <a:buFont typeface="Arial"/>
              <a:buNone/>
            </a:pPr>
            <a:r>
              <a:rPr lang="en-US" sz="1450" dirty="0">
                <a:solidFill>
                  <a:srgbClr val="000000"/>
                </a:solidFill>
                <a:latin typeface="Calibri"/>
                <a:ea typeface="Calibri"/>
                <a:cs typeface="Calibri"/>
                <a:sym typeface="Calibri"/>
              </a:rPr>
              <a:t>Rachel L Kunemund, Ph.D.	             rk8vm@virginia.edu</a:t>
            </a:r>
            <a:endParaRPr sz="1500" dirty="0">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grpSp>
        <p:nvGrpSpPr>
          <p:cNvPr id="587" name="Google Shape;587;p42"/>
          <p:cNvGrpSpPr/>
          <p:nvPr/>
        </p:nvGrpSpPr>
        <p:grpSpPr>
          <a:xfrm>
            <a:off x="1505008" y="297180"/>
            <a:ext cx="5828913" cy="6262953"/>
            <a:chOff x="814636" y="0"/>
            <a:chExt cx="5828913" cy="6262953"/>
          </a:xfrm>
        </p:grpSpPr>
        <p:sp>
          <p:nvSpPr>
            <p:cNvPr id="588" name="Google Shape;588;p42"/>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42"/>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590" name="Google Shape;590;p42"/>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42"/>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42"/>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593" name="Google Shape;593;p42"/>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42"/>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42"/>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596" name="Google Shape;596;p42"/>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42"/>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42"/>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599" name="Google Shape;599;p42"/>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42"/>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42"/>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602" name="Google Shape;602;p42"/>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42"/>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42"/>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605" name="Google Shape;605;p42"/>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06" name="Google Shape;606;p42"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607" name="Google Shape;607;p42"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608" name="Google Shape;608;p42"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609" name="Google Shape;609;p42"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610" name="Google Shape;610;p4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1" name="Google Shape;611;p4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4"/>
          <p:cNvSpPr txBox="1">
            <a:spLocks noGrp="1"/>
          </p:cNvSpPr>
          <p:nvPr>
            <p:ph type="ctrTitle"/>
          </p:nvPr>
        </p:nvSpPr>
        <p:spPr>
          <a:xfrm>
            <a:off x="1266092" y="-69860"/>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5400"/>
              <a:buFont typeface="Calibri"/>
              <a:buNone/>
            </a:pPr>
            <a:r>
              <a:rPr lang="en-US" sz="5400"/>
              <a:t>Layers of the Atmosphere</a:t>
            </a:r>
            <a:endParaRPr/>
          </a:p>
        </p:txBody>
      </p:sp>
      <p:sp>
        <p:nvSpPr>
          <p:cNvPr id="618" name="Google Shape;618;p44"/>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9" name="Google Shape;619;p44"/>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620" name="Google Shape;620;p44" descr="Layers of Atmosphere and Their Charchterstics - Leverage Edu"/>
          <p:cNvPicPr preferRelativeResize="0"/>
          <p:nvPr/>
        </p:nvPicPr>
        <p:blipFill rotWithShape="1">
          <a:blip r:embed="rId3">
            <a:alphaModFix/>
          </a:blip>
          <a:srcRect r="24478"/>
          <a:stretch/>
        </p:blipFill>
        <p:spPr>
          <a:xfrm rot="-5400000">
            <a:off x="1827575" y="1619749"/>
            <a:ext cx="5360464" cy="444108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5"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45"/>
          <p:cNvSpPr txBox="1"/>
          <p:nvPr/>
        </p:nvSpPr>
        <p:spPr>
          <a:xfrm>
            <a:off x="606144" y="408747"/>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are all the layers of the earth’s atmosphere different and how are they related?</a:t>
            </a:r>
            <a:endParaRPr sz="1400" b="0" i="0" u="none" strike="noStrike" cap="none">
              <a:solidFill>
                <a:srgbClr val="000000"/>
              </a:solidFill>
              <a:latin typeface="Arial"/>
              <a:ea typeface="Arial"/>
              <a:cs typeface="Arial"/>
              <a:sym typeface="Arial"/>
            </a:endParaRPr>
          </a:p>
        </p:txBody>
      </p:sp>
      <p:pic>
        <p:nvPicPr>
          <p:cNvPr id="628" name="Google Shape;628;p45" descr="Layers of Atmosphere and Their Charchterstics - Leverage Edu"/>
          <p:cNvPicPr preferRelativeResize="0"/>
          <p:nvPr/>
        </p:nvPicPr>
        <p:blipFill rotWithShape="1">
          <a:blip r:embed="rId4">
            <a:alphaModFix/>
          </a:blip>
          <a:srcRect r="24478"/>
          <a:stretch/>
        </p:blipFill>
        <p:spPr>
          <a:xfrm rot="-5400000">
            <a:off x="1998845" y="1865735"/>
            <a:ext cx="5146310" cy="426366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6"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47"/>
          <p:cNvSpPr txBox="1">
            <a:spLocks noGrp="1"/>
          </p:cNvSpPr>
          <p:nvPr>
            <p:ph type="title"/>
          </p:nvPr>
        </p:nvSpPr>
        <p:spPr>
          <a:xfrm>
            <a:off x="457200" y="541766"/>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dirty="0"/>
              <a:t>Weather:</a:t>
            </a:r>
            <a:r>
              <a:rPr lang="en-US" dirty="0"/>
              <a:t> the conditions of the atmosphere at a certain place and time</a:t>
            </a:r>
            <a:endParaRPr dirty="0"/>
          </a:p>
        </p:txBody>
      </p:sp>
      <p:sp>
        <p:nvSpPr>
          <p:cNvPr id="641" name="Google Shape;641;p47" descr="Rewind"/>
          <p:cNvSpPr/>
          <p:nvPr/>
        </p:nvSpPr>
        <p:spPr>
          <a:xfrm>
            <a:off x="0" y="0"/>
            <a:ext cx="920087" cy="780221"/>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2" name="Google Shape;642;p47" descr="Searching for the Best Weather App Among Weather Underground, Weatherbug  and More - The New York Times"/>
          <p:cNvPicPr preferRelativeResize="0"/>
          <p:nvPr/>
        </p:nvPicPr>
        <p:blipFill rotWithShape="1">
          <a:blip r:embed="rId4">
            <a:alphaModFix/>
          </a:blip>
          <a:srcRect/>
          <a:stretch/>
        </p:blipFill>
        <p:spPr>
          <a:xfrm>
            <a:off x="2869598" y="2060096"/>
            <a:ext cx="3345851" cy="448413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48"/>
          <p:cNvSpPr txBox="1">
            <a:spLocks noGrp="1"/>
          </p:cNvSpPr>
          <p:nvPr>
            <p:ph type="title"/>
          </p:nvPr>
        </p:nvSpPr>
        <p:spPr>
          <a:xfrm>
            <a:off x="578563"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a:t>Climate:</a:t>
            </a:r>
            <a:r>
              <a:rPr lang="en-US"/>
              <a:t> the pattern of weather over time in a specific location</a:t>
            </a:r>
            <a:endParaRPr/>
          </a:p>
        </p:txBody>
      </p:sp>
      <p:sp>
        <p:nvSpPr>
          <p:cNvPr id="649" name="Google Shape;649;p48" descr="Rewind"/>
          <p:cNvSpPr/>
          <p:nvPr/>
        </p:nvSpPr>
        <p:spPr>
          <a:xfrm>
            <a:off x="0" y="0"/>
            <a:ext cx="920087" cy="780221"/>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0" name="Google Shape;650;p48" descr="Climate | meteorology | Britannica"/>
          <p:cNvPicPr preferRelativeResize="0"/>
          <p:nvPr/>
        </p:nvPicPr>
        <p:blipFill rotWithShape="1">
          <a:blip r:embed="rId4">
            <a:alphaModFix/>
          </a:blip>
          <a:srcRect/>
          <a:stretch/>
        </p:blipFill>
        <p:spPr>
          <a:xfrm>
            <a:off x="1030465" y="1692276"/>
            <a:ext cx="7325791" cy="410244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pic>
        <p:nvPicPr>
          <p:cNvPr id="656" name="Google Shape;656;p49" descr="Properties of Matter: Solids | Live Science"/>
          <p:cNvPicPr preferRelativeResize="0"/>
          <p:nvPr/>
        </p:nvPicPr>
        <p:blipFill rotWithShape="1">
          <a:blip r:embed="rId3">
            <a:alphaModFix/>
          </a:blip>
          <a:srcRect/>
          <a:stretch/>
        </p:blipFill>
        <p:spPr>
          <a:xfrm>
            <a:off x="1834487" y="1485086"/>
            <a:ext cx="5840868" cy="3887828"/>
          </a:xfrm>
          <a:prstGeom prst="rect">
            <a:avLst/>
          </a:prstGeom>
          <a:noFill/>
          <a:ln>
            <a:noFill/>
          </a:ln>
        </p:spPr>
      </p:pic>
      <p:sp>
        <p:nvSpPr>
          <p:cNvPr id="657" name="Google Shape;657;p49" descr="Rewind"/>
          <p:cNvSpPr/>
          <p:nvPr/>
        </p:nvSpPr>
        <p:spPr>
          <a:xfrm>
            <a:off x="0" y="0"/>
            <a:ext cx="920087" cy="780221"/>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49"/>
          <p:cNvSpPr/>
          <p:nvPr/>
        </p:nvSpPr>
        <p:spPr>
          <a:xfrm>
            <a:off x="6174994" y="4328932"/>
            <a:ext cx="914400" cy="567160"/>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9" name="Google Shape;659;p49"/>
          <p:cNvSpPr txBox="1">
            <a:spLocks noGrp="1"/>
          </p:cNvSpPr>
          <p:nvPr>
            <p:ph type="title"/>
          </p:nvPr>
        </p:nvSpPr>
        <p:spPr>
          <a:xfrm>
            <a:off x="578563"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a:t>Gas:</a:t>
            </a:r>
            <a:r>
              <a:rPr lang="en-US"/>
              <a:t> a state of matter; gas particles move very fast</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a:t>Temperature:</a:t>
            </a:r>
            <a:r>
              <a:rPr lang="en-US"/>
              <a:t> how hot or cold something is</a:t>
            </a:r>
            <a:endParaRPr/>
          </a:p>
        </p:txBody>
      </p:sp>
      <p:sp>
        <p:nvSpPr>
          <p:cNvPr id="666" name="Google Shape;666;p50" descr="Rewind"/>
          <p:cNvSpPr/>
          <p:nvPr/>
        </p:nvSpPr>
        <p:spPr>
          <a:xfrm>
            <a:off x="0" y="0"/>
            <a:ext cx="920087" cy="780221"/>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7" name="Google Shape;667;p50" descr="The importance of temperature for optimal cell health and growth -  Advancing Cell Culture"/>
          <p:cNvPicPr preferRelativeResize="0"/>
          <p:nvPr/>
        </p:nvPicPr>
        <p:blipFill rotWithShape="1">
          <a:blip r:embed="rId4">
            <a:alphaModFix/>
          </a:blip>
          <a:srcRect/>
          <a:stretch/>
        </p:blipFill>
        <p:spPr>
          <a:xfrm>
            <a:off x="2246463" y="1843125"/>
            <a:ext cx="4651074" cy="465107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1"/>
          <p:cNvSpPr txBox="1">
            <a:spLocks noGrp="1"/>
          </p:cNvSpPr>
          <p:nvPr>
            <p:ph type="title"/>
          </p:nvPr>
        </p:nvSpPr>
        <p:spPr>
          <a:xfrm>
            <a:off x="457200" y="274637"/>
            <a:ext cx="8229600" cy="167214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Atmosphere</a:t>
            </a:r>
            <a:r>
              <a:rPr lang="en-US"/>
              <a:t>: the layers of gas surrounding the surface of a planet</a:t>
            </a:r>
            <a:endParaRPr/>
          </a:p>
        </p:txBody>
      </p:sp>
      <p:sp>
        <p:nvSpPr>
          <p:cNvPr id="674" name="Google Shape;674;p51" descr="Rewind"/>
          <p:cNvSpPr/>
          <p:nvPr/>
        </p:nvSpPr>
        <p:spPr>
          <a:xfrm>
            <a:off x="0" y="0"/>
            <a:ext cx="920087" cy="780221"/>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5" name="Google Shape;675;p51" descr="Layers of Atmosphere and Their Charchterstics - Leverage Edu"/>
          <p:cNvPicPr preferRelativeResize="0"/>
          <p:nvPr/>
        </p:nvPicPr>
        <p:blipFill rotWithShape="1">
          <a:blip r:embed="rId4">
            <a:alphaModFix/>
          </a:blip>
          <a:srcRect r="24478"/>
          <a:stretch/>
        </p:blipFill>
        <p:spPr>
          <a:xfrm rot="-5400000">
            <a:off x="2262414" y="2297470"/>
            <a:ext cx="4619172" cy="38269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7"/>
          <p:cNvSpPr txBox="1">
            <a:spLocks noGrp="1"/>
          </p:cNvSpPr>
          <p:nvPr>
            <p:ph type="title"/>
          </p:nvPr>
        </p:nvSpPr>
        <p:spPr>
          <a:xfrm>
            <a:off x="578560" y="491781"/>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dirty="0"/>
              <a:t>Climate:</a:t>
            </a:r>
            <a:r>
              <a:rPr lang="en-US" dirty="0"/>
              <a:t> the pattern of weather over time in a specific location</a:t>
            </a:r>
            <a:endParaRPr dirty="0"/>
          </a:p>
        </p:txBody>
      </p:sp>
      <p:sp>
        <p:nvSpPr>
          <p:cNvPr id="224" name="Google Shape;224;p7" descr="Rewind"/>
          <p:cNvSpPr/>
          <p:nvPr/>
        </p:nvSpPr>
        <p:spPr>
          <a:xfrm>
            <a:off x="0" y="0"/>
            <a:ext cx="920087" cy="780221"/>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5" name="Google Shape;225;p7" descr="Climate | meteorology | Britannica"/>
          <p:cNvPicPr preferRelativeResize="0"/>
          <p:nvPr/>
        </p:nvPicPr>
        <p:blipFill rotWithShape="1">
          <a:blip r:embed="rId4">
            <a:alphaModFix/>
          </a:blip>
          <a:srcRect/>
          <a:stretch/>
        </p:blipFill>
        <p:spPr>
          <a:xfrm>
            <a:off x="1030465" y="1702550"/>
            <a:ext cx="7325791" cy="410244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52"/>
          <p:cNvSpPr txBox="1">
            <a:spLocks noGrp="1"/>
          </p:cNvSpPr>
          <p:nvPr>
            <p:ph type="title"/>
          </p:nvPr>
        </p:nvSpPr>
        <p:spPr>
          <a:xfrm>
            <a:off x="270240" y="6126162"/>
            <a:ext cx="2306472" cy="38040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2790"/>
              <a:t>Nitrogen</a:t>
            </a:r>
            <a:r>
              <a:rPr lang="en-US" sz="3959"/>
              <a:t> </a:t>
            </a:r>
            <a:endParaRPr/>
          </a:p>
        </p:txBody>
      </p:sp>
      <p:pic>
        <p:nvPicPr>
          <p:cNvPr id="682" name="Google Shape;682;p52"/>
          <p:cNvPicPr preferRelativeResize="0">
            <a:picLocks noGrp="1"/>
          </p:cNvPicPr>
          <p:nvPr>
            <p:ph type="body" idx="1"/>
          </p:nvPr>
        </p:nvPicPr>
        <p:blipFill rotWithShape="1">
          <a:blip r:embed="rId3">
            <a:alphaModFix/>
          </a:blip>
          <a:srcRect/>
          <a:stretch/>
        </p:blipFill>
        <p:spPr>
          <a:xfrm>
            <a:off x="103686" y="2606722"/>
            <a:ext cx="2639581" cy="3519441"/>
          </a:xfrm>
          <a:prstGeom prst="rect">
            <a:avLst/>
          </a:prstGeom>
          <a:noFill/>
          <a:ln w="9525" cap="flat" cmpd="sng">
            <a:solidFill>
              <a:schemeClr val="lt1"/>
            </a:solidFill>
            <a:prstDash val="solid"/>
            <a:round/>
            <a:headEnd type="none" w="sm" len="sm"/>
            <a:tailEnd type="none" w="sm" len="sm"/>
          </a:ln>
        </p:spPr>
      </p:pic>
      <p:pic>
        <p:nvPicPr>
          <p:cNvPr id="683" name="Google Shape;683;p52" descr="oxygen.jpg"/>
          <p:cNvPicPr preferRelativeResize="0"/>
          <p:nvPr/>
        </p:nvPicPr>
        <p:blipFill rotWithShape="1">
          <a:blip r:embed="rId4">
            <a:alphaModFix/>
          </a:blip>
          <a:srcRect l="-18187" r="-18186"/>
          <a:stretch/>
        </p:blipFill>
        <p:spPr>
          <a:xfrm>
            <a:off x="1992573" y="1630519"/>
            <a:ext cx="3550078" cy="1952406"/>
          </a:xfrm>
          <a:prstGeom prst="rect">
            <a:avLst/>
          </a:prstGeom>
          <a:noFill/>
          <a:ln>
            <a:noFill/>
          </a:ln>
        </p:spPr>
      </p:pic>
      <p:sp>
        <p:nvSpPr>
          <p:cNvPr id="684" name="Google Shape;684;p52"/>
          <p:cNvSpPr txBox="1"/>
          <p:nvPr/>
        </p:nvSpPr>
        <p:spPr>
          <a:xfrm>
            <a:off x="2576712" y="3751452"/>
            <a:ext cx="2306472" cy="3804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Oxygen</a:t>
            </a:r>
            <a:endParaRPr sz="1400" b="0" i="0" u="none" strike="noStrike" cap="none">
              <a:solidFill>
                <a:srgbClr val="000000"/>
              </a:solidFill>
              <a:latin typeface="Arial"/>
              <a:ea typeface="Arial"/>
              <a:cs typeface="Arial"/>
              <a:sym typeface="Arial"/>
            </a:endParaRPr>
          </a:p>
        </p:txBody>
      </p:sp>
      <p:pic>
        <p:nvPicPr>
          <p:cNvPr id="685" name="Google Shape;685;p52" descr="carbondioxide.jpg"/>
          <p:cNvPicPr preferRelativeResize="0"/>
          <p:nvPr/>
        </p:nvPicPr>
        <p:blipFill rotWithShape="1">
          <a:blip r:embed="rId5">
            <a:alphaModFix/>
          </a:blip>
          <a:srcRect t="-14701" b="-14699"/>
          <a:stretch/>
        </p:blipFill>
        <p:spPr>
          <a:xfrm>
            <a:off x="5036872" y="3564524"/>
            <a:ext cx="3744135" cy="2059130"/>
          </a:xfrm>
          <a:prstGeom prst="rect">
            <a:avLst/>
          </a:prstGeom>
          <a:noFill/>
          <a:ln>
            <a:noFill/>
          </a:ln>
        </p:spPr>
      </p:pic>
      <p:sp>
        <p:nvSpPr>
          <p:cNvPr id="686" name="Google Shape;686;p52"/>
          <p:cNvSpPr txBox="1"/>
          <p:nvPr/>
        </p:nvSpPr>
        <p:spPr>
          <a:xfrm>
            <a:off x="5755703" y="5623654"/>
            <a:ext cx="2306472" cy="3804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Other Gases </a:t>
            </a:r>
            <a:endParaRPr sz="1400" b="0" i="0" u="none" strike="noStrike" cap="none">
              <a:solidFill>
                <a:srgbClr val="000000"/>
              </a:solidFill>
              <a:latin typeface="Arial"/>
              <a:ea typeface="Arial"/>
              <a:cs typeface="Arial"/>
              <a:sym typeface="Arial"/>
            </a:endParaRPr>
          </a:p>
        </p:txBody>
      </p:sp>
      <p:sp>
        <p:nvSpPr>
          <p:cNvPr id="687" name="Google Shape;687;p52"/>
          <p:cNvSpPr txBox="1"/>
          <p:nvPr/>
        </p:nvSpPr>
        <p:spPr>
          <a:xfrm>
            <a:off x="920075" y="209800"/>
            <a:ext cx="79782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The atmosphere is made up of many gases.</a:t>
            </a:r>
            <a:endParaRPr sz="1400" b="0" i="0" u="none" strike="noStrike" cap="none">
              <a:solidFill>
                <a:srgbClr val="000000"/>
              </a:solidFill>
              <a:latin typeface="Arial"/>
              <a:ea typeface="Arial"/>
              <a:cs typeface="Arial"/>
              <a:sym typeface="Arial"/>
            </a:endParaRPr>
          </a:p>
        </p:txBody>
      </p:sp>
      <p:sp>
        <p:nvSpPr>
          <p:cNvPr id="688" name="Google Shape;688;p52" descr="Rewind"/>
          <p:cNvSpPr/>
          <p:nvPr/>
        </p:nvSpPr>
        <p:spPr>
          <a:xfrm>
            <a:off x="0" y="0"/>
            <a:ext cx="920087" cy="780221"/>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53"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54"/>
          <p:cNvSpPr txBox="1">
            <a:spLocks noGrp="1"/>
          </p:cNvSpPr>
          <p:nvPr>
            <p:ph type="title"/>
          </p:nvPr>
        </p:nvSpPr>
        <p:spPr>
          <a:xfrm>
            <a:off x="853575" y="303906"/>
            <a:ext cx="8229600" cy="1627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sz="4000"/>
              <a:t>Which state of matter has particles that move around very quickly?</a:t>
            </a:r>
            <a:endParaRPr/>
          </a:p>
        </p:txBody>
      </p:sp>
      <p:sp>
        <p:nvSpPr>
          <p:cNvPr id="701" name="Google Shape;701;p54"/>
          <p:cNvSpPr txBox="1">
            <a:spLocks noGrp="1"/>
          </p:cNvSpPr>
          <p:nvPr>
            <p:ph type="body" idx="1"/>
          </p:nvPr>
        </p:nvSpPr>
        <p:spPr>
          <a:xfrm>
            <a:off x="1248522" y="2146106"/>
            <a:ext cx="3323478" cy="4525963"/>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chemeClr val="dk1"/>
              </a:buClr>
              <a:buSzPts val="3200"/>
              <a:buFont typeface="Calibri"/>
              <a:buAutoNum type="alphaUcPeriod"/>
            </a:pPr>
            <a:r>
              <a:rPr lang="en-US"/>
              <a:t>solid</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liquid</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gas</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plasma</a:t>
            </a:r>
            <a:endParaRPr/>
          </a:p>
        </p:txBody>
      </p:sp>
      <p:sp>
        <p:nvSpPr>
          <p:cNvPr id="702" name="Google Shape;702;p54" descr="Questions"/>
          <p:cNvSpPr/>
          <p:nvPr/>
        </p:nvSpPr>
        <p:spPr>
          <a:xfrm>
            <a:off x="0" y="0"/>
            <a:ext cx="983848" cy="954107"/>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3" name="Google Shape;703;p54" descr="Properties of Matter: Solids | Live Science"/>
          <p:cNvPicPr preferRelativeResize="0"/>
          <p:nvPr/>
        </p:nvPicPr>
        <p:blipFill rotWithShape="1">
          <a:blip r:embed="rId4">
            <a:alphaModFix/>
          </a:blip>
          <a:srcRect/>
          <a:stretch/>
        </p:blipFill>
        <p:spPr>
          <a:xfrm>
            <a:off x="5163352" y="4135721"/>
            <a:ext cx="3810475" cy="25363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dc5463d2dd_0_81"/>
          <p:cNvSpPr txBox="1">
            <a:spLocks noGrp="1"/>
          </p:cNvSpPr>
          <p:nvPr>
            <p:ph type="title"/>
          </p:nvPr>
        </p:nvSpPr>
        <p:spPr>
          <a:xfrm>
            <a:off x="853575" y="303906"/>
            <a:ext cx="8229600" cy="1627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sz="4000"/>
              <a:t>Which state of matter has particles that move around very quickly?</a:t>
            </a:r>
            <a:endParaRPr/>
          </a:p>
        </p:txBody>
      </p:sp>
      <p:sp>
        <p:nvSpPr>
          <p:cNvPr id="710" name="Google Shape;710;gdc5463d2dd_0_81"/>
          <p:cNvSpPr txBox="1">
            <a:spLocks noGrp="1"/>
          </p:cNvSpPr>
          <p:nvPr>
            <p:ph type="body" idx="1"/>
          </p:nvPr>
        </p:nvSpPr>
        <p:spPr>
          <a:xfrm>
            <a:off x="1248522" y="2146106"/>
            <a:ext cx="3323400" cy="4526100"/>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chemeClr val="dk1"/>
              </a:buClr>
              <a:buSzPts val="3200"/>
              <a:buFont typeface="Calibri"/>
              <a:buAutoNum type="alphaUcPeriod"/>
            </a:pPr>
            <a:r>
              <a:rPr lang="en-US"/>
              <a:t>solid</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liquid</a:t>
            </a:r>
            <a:endParaRPr/>
          </a:p>
          <a:p>
            <a:pPr marL="514350" lvl="0" indent="-514350" algn="l" rtl="0">
              <a:lnSpc>
                <a:spcPct val="115000"/>
              </a:lnSpc>
              <a:spcBef>
                <a:spcPts val="640"/>
              </a:spcBef>
              <a:spcAft>
                <a:spcPts val="0"/>
              </a:spcAft>
              <a:buClr>
                <a:srgbClr val="FF0000"/>
              </a:buClr>
              <a:buSzPts val="3200"/>
              <a:buFont typeface="Calibri"/>
              <a:buAutoNum type="alphaUcPeriod"/>
            </a:pPr>
            <a:r>
              <a:rPr lang="en-US">
                <a:solidFill>
                  <a:srgbClr val="FF0000"/>
                </a:solidFill>
              </a:rPr>
              <a:t>gas</a:t>
            </a:r>
            <a:endParaRPr>
              <a:solidFill>
                <a:srgbClr val="FF0000"/>
              </a:solidFill>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plasma</a:t>
            </a:r>
            <a:endParaRPr/>
          </a:p>
        </p:txBody>
      </p:sp>
      <p:sp>
        <p:nvSpPr>
          <p:cNvPr id="711" name="Google Shape;711;gdc5463d2dd_0_81"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2" name="Google Shape;712;gdc5463d2dd_0_81" descr="Properties of Matter: Solids | Live Science"/>
          <p:cNvPicPr preferRelativeResize="0"/>
          <p:nvPr/>
        </p:nvPicPr>
        <p:blipFill rotWithShape="1">
          <a:blip r:embed="rId4">
            <a:alphaModFix/>
          </a:blip>
          <a:srcRect/>
          <a:stretch/>
        </p:blipFill>
        <p:spPr>
          <a:xfrm>
            <a:off x="5163352" y="4135721"/>
            <a:ext cx="3810475" cy="25363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56"/>
          <p:cNvSpPr txBox="1">
            <a:spLocks noGrp="1"/>
          </p:cNvSpPr>
          <p:nvPr>
            <p:ph type="title"/>
          </p:nvPr>
        </p:nvSpPr>
        <p:spPr>
          <a:xfrm>
            <a:off x="661325" y="37668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a:t>What is the difference between climate and weather?</a:t>
            </a:r>
            <a:endParaRPr/>
          </a:p>
        </p:txBody>
      </p:sp>
      <p:pic>
        <p:nvPicPr>
          <p:cNvPr id="719" name="Google Shape;719;p56" descr="Climate | meteorology | Britannica"/>
          <p:cNvPicPr preferRelativeResize="0"/>
          <p:nvPr/>
        </p:nvPicPr>
        <p:blipFill rotWithShape="1">
          <a:blip r:embed="rId3">
            <a:alphaModFix/>
          </a:blip>
          <a:srcRect/>
          <a:stretch/>
        </p:blipFill>
        <p:spPr>
          <a:xfrm>
            <a:off x="375113" y="3124554"/>
            <a:ext cx="3902223" cy="2185245"/>
          </a:xfrm>
          <a:prstGeom prst="rect">
            <a:avLst/>
          </a:prstGeom>
          <a:noFill/>
          <a:ln>
            <a:noFill/>
          </a:ln>
        </p:spPr>
      </p:pic>
      <p:pic>
        <p:nvPicPr>
          <p:cNvPr id="720" name="Google Shape;720;p56" descr="Searching for the Best Weather App Among Weather Underground, Weatherbug  and More - The New York Times"/>
          <p:cNvPicPr preferRelativeResize="0"/>
          <p:nvPr/>
        </p:nvPicPr>
        <p:blipFill rotWithShape="1">
          <a:blip r:embed="rId4">
            <a:alphaModFix/>
          </a:blip>
          <a:srcRect/>
          <a:stretch/>
        </p:blipFill>
        <p:spPr>
          <a:xfrm>
            <a:off x="5265900" y="2128613"/>
            <a:ext cx="3116775" cy="4177125"/>
          </a:xfrm>
          <a:prstGeom prst="rect">
            <a:avLst/>
          </a:prstGeom>
          <a:noFill/>
          <a:ln>
            <a:noFill/>
          </a:ln>
        </p:spPr>
      </p:pic>
      <p:sp>
        <p:nvSpPr>
          <p:cNvPr id="721" name="Google Shape;721;p56" descr="Questions"/>
          <p:cNvSpPr/>
          <p:nvPr/>
        </p:nvSpPr>
        <p:spPr>
          <a:xfrm>
            <a:off x="0" y="41148"/>
            <a:ext cx="983700" cy="954000"/>
          </a:xfrm>
          <a:prstGeom prst="ellipse">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22" name="Google Shape;722;p56"/>
          <p:cNvPicPr preferRelativeResize="0"/>
          <p:nvPr/>
        </p:nvPicPr>
        <p:blipFill>
          <a:blip r:embed="rId6">
            <a:alphaModFix/>
          </a:blip>
          <a:stretch>
            <a:fillRect/>
          </a:stretch>
        </p:blipFill>
        <p:spPr>
          <a:xfrm>
            <a:off x="152400" y="1672100"/>
            <a:ext cx="4347650" cy="5090150"/>
          </a:xfrm>
          <a:prstGeom prst="rect">
            <a:avLst/>
          </a:prstGeom>
          <a:noFill/>
          <a:ln>
            <a:noFill/>
          </a:ln>
        </p:spPr>
      </p:pic>
      <p:pic>
        <p:nvPicPr>
          <p:cNvPr id="723" name="Google Shape;723;p56"/>
          <p:cNvPicPr preferRelativeResize="0"/>
          <p:nvPr/>
        </p:nvPicPr>
        <p:blipFill>
          <a:blip r:embed="rId6">
            <a:alphaModFix/>
          </a:blip>
          <a:stretch>
            <a:fillRect/>
          </a:stretch>
        </p:blipFill>
        <p:spPr>
          <a:xfrm>
            <a:off x="4652450" y="1672100"/>
            <a:ext cx="4347650" cy="50901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57"/>
          <p:cNvSpPr txBox="1">
            <a:spLocks noGrp="1"/>
          </p:cNvSpPr>
          <p:nvPr>
            <p:ph type="title"/>
          </p:nvPr>
        </p:nvSpPr>
        <p:spPr>
          <a:xfrm>
            <a:off x="983848" y="492649"/>
            <a:ext cx="7616100" cy="954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a:t>What is temperature?</a:t>
            </a:r>
            <a:br>
              <a:rPr lang="en-US" sz="3959"/>
            </a:br>
            <a:endParaRPr sz="3959"/>
          </a:p>
        </p:txBody>
      </p:sp>
      <p:sp>
        <p:nvSpPr>
          <p:cNvPr id="729" name="Google Shape;729;p57" descr="Questions"/>
          <p:cNvSpPr/>
          <p:nvPr/>
        </p:nvSpPr>
        <p:spPr>
          <a:xfrm>
            <a:off x="0" y="41148"/>
            <a:ext cx="983848" cy="954107"/>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30" name="Google Shape;730;p57" descr="The importance of temperature for optimal cell health and growth -  Advancing Cell Culture"/>
          <p:cNvPicPr preferRelativeResize="0"/>
          <p:nvPr/>
        </p:nvPicPr>
        <p:blipFill rotWithShape="1">
          <a:blip r:embed="rId4">
            <a:alphaModFix/>
          </a:blip>
          <a:srcRect/>
          <a:stretch/>
        </p:blipFill>
        <p:spPr>
          <a:xfrm>
            <a:off x="1953861" y="1651853"/>
            <a:ext cx="4856014" cy="4856014"/>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59"/>
          <p:cNvSpPr txBox="1">
            <a:spLocks noGrp="1"/>
          </p:cNvSpPr>
          <p:nvPr>
            <p:ph type="title"/>
          </p:nvPr>
        </p:nvSpPr>
        <p:spPr>
          <a:xfrm>
            <a:off x="763737" y="221775"/>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a:t>What is the atmosphere made up of?</a:t>
            </a:r>
            <a:endParaRPr/>
          </a:p>
        </p:txBody>
      </p:sp>
      <p:sp>
        <p:nvSpPr>
          <p:cNvPr id="737" name="Google Shape;737;p59" descr="Questions"/>
          <p:cNvSpPr/>
          <p:nvPr/>
        </p:nvSpPr>
        <p:spPr>
          <a:xfrm>
            <a:off x="0" y="0"/>
            <a:ext cx="983848" cy="954107"/>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8" name="Google Shape;738;p59" descr="Layers of Atmosphere and Their Charchterstics - Leverage Edu"/>
          <p:cNvPicPr preferRelativeResize="0"/>
          <p:nvPr/>
        </p:nvPicPr>
        <p:blipFill rotWithShape="1">
          <a:blip r:embed="rId4">
            <a:alphaModFix/>
          </a:blip>
          <a:srcRect r="24478"/>
          <a:stretch/>
        </p:blipFill>
        <p:spPr>
          <a:xfrm rot="-5400000">
            <a:off x="1827574" y="1824466"/>
            <a:ext cx="5360464" cy="4441084"/>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60"/>
          <p:cNvSpPr txBox="1">
            <a:spLocks noGrp="1"/>
          </p:cNvSpPr>
          <p:nvPr>
            <p:ph type="title"/>
          </p:nvPr>
        </p:nvSpPr>
        <p:spPr>
          <a:xfrm>
            <a:off x="729049" y="527362"/>
            <a:ext cx="8229600" cy="168689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Which gas makes up most of the earth’s atmosphere? </a:t>
            </a:r>
            <a:endParaRPr/>
          </a:p>
        </p:txBody>
      </p:sp>
      <p:sp>
        <p:nvSpPr>
          <p:cNvPr id="745" name="Google Shape;745;p60"/>
          <p:cNvSpPr txBox="1">
            <a:spLocks noGrp="1"/>
          </p:cNvSpPr>
          <p:nvPr>
            <p:ph type="body" idx="1"/>
          </p:nvPr>
        </p:nvSpPr>
        <p:spPr>
          <a:xfrm>
            <a:off x="589936" y="2162044"/>
            <a:ext cx="4807973" cy="4525963"/>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chemeClr val="dk1"/>
              </a:buClr>
              <a:buSzPts val="3200"/>
              <a:buFont typeface="Calibri"/>
              <a:buAutoNum type="alphaUcPeriod"/>
            </a:pPr>
            <a:r>
              <a:rPr lang="en-US"/>
              <a:t>carbon</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nitrogen</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oxygen</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water</a:t>
            </a:r>
            <a:endParaRPr/>
          </a:p>
        </p:txBody>
      </p:sp>
      <p:sp>
        <p:nvSpPr>
          <p:cNvPr id="746" name="Google Shape;746;p60" descr="Questions"/>
          <p:cNvSpPr/>
          <p:nvPr/>
        </p:nvSpPr>
        <p:spPr>
          <a:xfrm>
            <a:off x="0" y="0"/>
            <a:ext cx="983848" cy="954107"/>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7" name="Google Shape;747;p60" descr="Layers of Atmosphere and Their Charchterstics - Leverage Edu"/>
          <p:cNvPicPr preferRelativeResize="0"/>
          <p:nvPr/>
        </p:nvPicPr>
        <p:blipFill rotWithShape="1">
          <a:blip r:embed="rId4">
            <a:alphaModFix/>
          </a:blip>
          <a:srcRect r="24477"/>
          <a:stretch/>
        </p:blipFill>
        <p:spPr>
          <a:xfrm rot="-5400000">
            <a:off x="5548862" y="3290509"/>
            <a:ext cx="3652276" cy="30258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gdc5463d2dd_0_96"/>
          <p:cNvSpPr txBox="1">
            <a:spLocks noGrp="1"/>
          </p:cNvSpPr>
          <p:nvPr>
            <p:ph type="title"/>
          </p:nvPr>
        </p:nvSpPr>
        <p:spPr>
          <a:xfrm>
            <a:off x="729049" y="527362"/>
            <a:ext cx="82296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Which gas makes up most of the earth’s atmosphere? </a:t>
            </a:r>
            <a:endParaRPr/>
          </a:p>
        </p:txBody>
      </p:sp>
      <p:sp>
        <p:nvSpPr>
          <p:cNvPr id="754" name="Google Shape;754;gdc5463d2dd_0_96"/>
          <p:cNvSpPr txBox="1">
            <a:spLocks noGrp="1"/>
          </p:cNvSpPr>
          <p:nvPr>
            <p:ph type="body" idx="1"/>
          </p:nvPr>
        </p:nvSpPr>
        <p:spPr>
          <a:xfrm>
            <a:off x="589936" y="2162044"/>
            <a:ext cx="4808100" cy="4526100"/>
          </a:xfrm>
          <a:prstGeom prst="rect">
            <a:avLst/>
          </a:prstGeom>
          <a:noFill/>
          <a:ln>
            <a:noFill/>
          </a:ln>
        </p:spPr>
        <p:txBody>
          <a:bodyPr spcFirstLastPara="1" wrap="square" lIns="91425" tIns="45700" rIns="91425" bIns="45700" anchor="t" anchorCtr="0">
            <a:normAutofit/>
          </a:bodyPr>
          <a:lstStyle/>
          <a:p>
            <a:pPr marL="514350" lvl="0" indent="-514350" algn="l" rtl="0">
              <a:lnSpc>
                <a:spcPct val="115000"/>
              </a:lnSpc>
              <a:spcBef>
                <a:spcPts val="0"/>
              </a:spcBef>
              <a:spcAft>
                <a:spcPts val="0"/>
              </a:spcAft>
              <a:buClr>
                <a:schemeClr val="dk1"/>
              </a:buClr>
              <a:buSzPts val="3200"/>
              <a:buFont typeface="Calibri"/>
              <a:buAutoNum type="alphaUcPeriod"/>
            </a:pPr>
            <a:r>
              <a:rPr lang="en-US"/>
              <a:t>carbon</a:t>
            </a:r>
            <a:endParaRPr/>
          </a:p>
          <a:p>
            <a:pPr marL="514350" lvl="0" indent="-514350" algn="l" rtl="0">
              <a:lnSpc>
                <a:spcPct val="115000"/>
              </a:lnSpc>
              <a:spcBef>
                <a:spcPts val="640"/>
              </a:spcBef>
              <a:spcAft>
                <a:spcPts val="0"/>
              </a:spcAft>
              <a:buClr>
                <a:srgbClr val="FF0000"/>
              </a:buClr>
              <a:buSzPts val="3200"/>
              <a:buFont typeface="Calibri"/>
              <a:buAutoNum type="alphaUcPeriod"/>
            </a:pPr>
            <a:r>
              <a:rPr lang="en-US">
                <a:solidFill>
                  <a:srgbClr val="FF0000"/>
                </a:solidFill>
              </a:rPr>
              <a:t>nitrogen</a:t>
            </a:r>
            <a:endParaRPr>
              <a:solidFill>
                <a:srgbClr val="FF0000"/>
              </a:solidFill>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oxygen</a:t>
            </a:r>
            <a:endParaRPr/>
          </a:p>
          <a:p>
            <a:pPr marL="514350" lvl="0" indent="-514350" algn="l" rtl="0">
              <a:lnSpc>
                <a:spcPct val="115000"/>
              </a:lnSpc>
              <a:spcBef>
                <a:spcPts val="640"/>
              </a:spcBef>
              <a:spcAft>
                <a:spcPts val="0"/>
              </a:spcAft>
              <a:buClr>
                <a:schemeClr val="dk1"/>
              </a:buClr>
              <a:buSzPts val="3200"/>
              <a:buFont typeface="Calibri"/>
              <a:buAutoNum type="alphaUcPeriod"/>
            </a:pPr>
            <a:r>
              <a:rPr lang="en-US"/>
              <a:t>water</a:t>
            </a:r>
            <a:endParaRPr/>
          </a:p>
        </p:txBody>
      </p:sp>
      <p:sp>
        <p:nvSpPr>
          <p:cNvPr id="755" name="Google Shape;755;gdc5463d2dd_0_96"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6" name="Google Shape;756;gdc5463d2dd_0_96" descr="Layers of Atmosphere and Their Charchterstics - Leverage Edu"/>
          <p:cNvPicPr preferRelativeResize="0"/>
          <p:nvPr/>
        </p:nvPicPr>
        <p:blipFill rotWithShape="1">
          <a:blip r:embed="rId4">
            <a:alphaModFix/>
          </a:blip>
          <a:srcRect r="24477"/>
          <a:stretch/>
        </p:blipFill>
        <p:spPr>
          <a:xfrm rot="-5400000">
            <a:off x="5548862" y="3290509"/>
            <a:ext cx="3652276" cy="30258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62"/>
          <p:cNvSpPr txBox="1"/>
          <p:nvPr/>
        </p:nvSpPr>
        <p:spPr>
          <a:xfrm>
            <a:off x="2230223" y="826181"/>
            <a:ext cx="5408534"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Troposphere</a:t>
            </a:r>
            <a:endParaRPr sz="1400" b="0" i="0" u="none" strike="noStrike" cap="none">
              <a:solidFill>
                <a:srgbClr val="000000"/>
              </a:solidFill>
              <a:latin typeface="Arial"/>
              <a:ea typeface="Arial"/>
              <a:cs typeface="Arial"/>
              <a:sym typeface="Arial"/>
            </a:endParaRPr>
          </a:p>
        </p:txBody>
      </p:sp>
      <p:sp>
        <p:nvSpPr>
          <p:cNvPr id="763" name="Google Shape;763;p62"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4" name="Google Shape;764;p62"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8" descr="Properties of Matter: Solids | Live Science"/>
          <p:cNvPicPr preferRelativeResize="0"/>
          <p:nvPr/>
        </p:nvPicPr>
        <p:blipFill rotWithShape="1">
          <a:blip r:embed="rId3">
            <a:alphaModFix/>
          </a:blip>
          <a:srcRect/>
          <a:stretch/>
        </p:blipFill>
        <p:spPr>
          <a:xfrm>
            <a:off x="1834487" y="1485086"/>
            <a:ext cx="5840868" cy="3887828"/>
          </a:xfrm>
          <a:prstGeom prst="rect">
            <a:avLst/>
          </a:prstGeom>
          <a:noFill/>
          <a:ln>
            <a:noFill/>
          </a:ln>
        </p:spPr>
      </p:pic>
      <p:sp>
        <p:nvSpPr>
          <p:cNvPr id="232" name="Google Shape;232;p8" descr="Rewind"/>
          <p:cNvSpPr/>
          <p:nvPr/>
        </p:nvSpPr>
        <p:spPr>
          <a:xfrm>
            <a:off x="0" y="0"/>
            <a:ext cx="920087" cy="780221"/>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8"/>
          <p:cNvSpPr/>
          <p:nvPr/>
        </p:nvSpPr>
        <p:spPr>
          <a:xfrm>
            <a:off x="6174994" y="4328932"/>
            <a:ext cx="914400" cy="567160"/>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8"/>
          <p:cNvSpPr txBox="1"/>
          <p:nvPr/>
        </p:nvSpPr>
        <p:spPr>
          <a:xfrm>
            <a:off x="1015825" y="310050"/>
            <a:ext cx="76359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u="sng">
                <a:latin typeface="Calibri"/>
                <a:ea typeface="Calibri"/>
                <a:cs typeface="Calibri"/>
                <a:sym typeface="Calibri"/>
              </a:rPr>
              <a:t>Gas:</a:t>
            </a:r>
            <a:r>
              <a:rPr lang="en-US" sz="3600">
                <a:latin typeface="Calibri"/>
                <a:ea typeface="Calibri"/>
                <a:cs typeface="Calibri"/>
                <a:sym typeface="Calibri"/>
              </a:rPr>
              <a:t> a state of matter; gas particles move very fast</a:t>
            </a:r>
            <a:endParaRPr sz="3600">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Earth’s Atmosphere</a:t>
            </a:r>
            <a:endParaRPr/>
          </a:p>
        </p:txBody>
      </p:sp>
      <p:sp>
        <p:nvSpPr>
          <p:cNvPr id="771" name="Google Shape;771;p6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2" name="Google Shape;772;p63" descr="Play"/>
          <p:cNvPicPr preferRelativeResize="0"/>
          <p:nvPr/>
        </p:nvPicPr>
        <p:blipFill rotWithShape="1">
          <a:blip r:embed="rId4">
            <a:alphaModFix/>
          </a:blip>
          <a:srcRect/>
          <a:stretch/>
        </p:blipFill>
        <p:spPr>
          <a:xfrm rot="10800000">
            <a:off x="6701928" y="2248035"/>
            <a:ext cx="643238" cy="643238"/>
          </a:xfrm>
          <a:prstGeom prst="rect">
            <a:avLst/>
          </a:prstGeom>
          <a:noFill/>
          <a:ln>
            <a:noFill/>
          </a:ln>
        </p:spPr>
      </p:pic>
      <p:pic>
        <p:nvPicPr>
          <p:cNvPr id="773" name="Google Shape;773;p63" descr="Layers of Atmosphere and Their Charchterstics - Leverage Edu"/>
          <p:cNvPicPr preferRelativeResize="0"/>
          <p:nvPr/>
        </p:nvPicPr>
        <p:blipFill rotWithShape="1">
          <a:blip r:embed="rId5">
            <a:alphaModFix/>
          </a:blip>
          <a:srcRect r="24478"/>
          <a:stretch/>
        </p:blipFill>
        <p:spPr>
          <a:xfrm rot="-5400000">
            <a:off x="1827575" y="1619749"/>
            <a:ext cx="5360464" cy="4441084"/>
          </a:xfrm>
          <a:prstGeom prst="rect">
            <a:avLst/>
          </a:prstGeom>
          <a:noFill/>
          <a:ln>
            <a:noFill/>
          </a:ln>
        </p:spPr>
      </p:pic>
      <p:pic>
        <p:nvPicPr>
          <p:cNvPr id="774" name="Google Shape;774;p63" descr="Play"/>
          <p:cNvPicPr preferRelativeResize="0"/>
          <p:nvPr/>
        </p:nvPicPr>
        <p:blipFill rotWithShape="1">
          <a:blip r:embed="rId4">
            <a:alphaModFix/>
          </a:blip>
          <a:srcRect/>
          <a:stretch/>
        </p:blipFill>
        <p:spPr>
          <a:xfrm rot="10800000">
            <a:off x="6701927" y="3425489"/>
            <a:ext cx="643238" cy="643238"/>
          </a:xfrm>
          <a:prstGeom prst="rect">
            <a:avLst/>
          </a:prstGeom>
          <a:noFill/>
          <a:ln>
            <a:noFill/>
          </a:ln>
        </p:spPr>
      </p:pic>
      <p:pic>
        <p:nvPicPr>
          <p:cNvPr id="775" name="Google Shape;775;p63" descr="Play"/>
          <p:cNvPicPr preferRelativeResize="0"/>
          <p:nvPr/>
        </p:nvPicPr>
        <p:blipFill rotWithShape="1">
          <a:blip r:embed="rId4">
            <a:alphaModFix/>
          </a:blip>
          <a:srcRect/>
          <a:stretch/>
        </p:blipFill>
        <p:spPr>
          <a:xfrm rot="10800000">
            <a:off x="6704597" y="2803793"/>
            <a:ext cx="643238" cy="643238"/>
          </a:xfrm>
          <a:prstGeom prst="rect">
            <a:avLst/>
          </a:prstGeom>
          <a:noFill/>
          <a:ln>
            <a:noFill/>
          </a:ln>
        </p:spPr>
      </p:pic>
      <p:pic>
        <p:nvPicPr>
          <p:cNvPr id="776" name="Google Shape;776;p63" descr="Play"/>
          <p:cNvPicPr preferRelativeResize="0"/>
          <p:nvPr/>
        </p:nvPicPr>
        <p:blipFill rotWithShape="1">
          <a:blip r:embed="rId4">
            <a:alphaModFix/>
          </a:blip>
          <a:srcRect/>
          <a:stretch/>
        </p:blipFill>
        <p:spPr>
          <a:xfrm rot="10800000">
            <a:off x="6724454" y="1692276"/>
            <a:ext cx="643238" cy="643238"/>
          </a:xfrm>
          <a:prstGeom prst="rect">
            <a:avLst/>
          </a:prstGeom>
          <a:noFill/>
          <a:ln>
            <a:noFill/>
          </a:ln>
        </p:spPr>
      </p:pic>
      <p:pic>
        <p:nvPicPr>
          <p:cNvPr id="777" name="Google Shape;777;p63" descr="Play"/>
          <p:cNvPicPr preferRelativeResize="0"/>
          <p:nvPr/>
        </p:nvPicPr>
        <p:blipFill rotWithShape="1">
          <a:blip r:embed="rId6">
            <a:alphaModFix/>
          </a:blip>
          <a:srcRect/>
          <a:stretch/>
        </p:blipFill>
        <p:spPr>
          <a:xfrm rot="10800000">
            <a:off x="6668038" y="4030239"/>
            <a:ext cx="677127" cy="67712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64"/>
          <p:cNvSpPr txBox="1">
            <a:spLocks noGrp="1"/>
          </p:cNvSpPr>
          <p:nvPr>
            <p:ph type="title"/>
          </p:nvPr>
        </p:nvSpPr>
        <p:spPr>
          <a:xfrm>
            <a:off x="457200" y="274637"/>
            <a:ext cx="8229600" cy="158365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Troposphere:</a:t>
            </a:r>
            <a:r>
              <a:rPr lang="en-US"/>
              <a:t> the lowest and densest layer in the atmosphere.  </a:t>
            </a:r>
            <a:endParaRPr/>
          </a:p>
        </p:txBody>
      </p:sp>
      <p:pic>
        <p:nvPicPr>
          <p:cNvPr id="784" name="Google Shape;784;p64" descr="tropo.jpg"/>
          <p:cNvPicPr preferRelativeResize="0">
            <a:picLocks noGrp="1"/>
          </p:cNvPicPr>
          <p:nvPr>
            <p:ph type="body" idx="1"/>
          </p:nvPr>
        </p:nvPicPr>
        <p:blipFill rotWithShape="1">
          <a:blip r:embed="rId3">
            <a:alphaModFix/>
          </a:blip>
          <a:srcRect t="8804" b="8804"/>
          <a:stretch/>
        </p:blipFill>
        <p:spPr>
          <a:xfrm>
            <a:off x="457200" y="2072149"/>
            <a:ext cx="8229600" cy="4525963"/>
          </a:xfrm>
          <a:prstGeom prst="rect">
            <a:avLst/>
          </a:prstGeom>
          <a:noFill/>
          <a:ln>
            <a:noFill/>
          </a:ln>
        </p:spPr>
      </p:pic>
      <p:pic>
        <p:nvPicPr>
          <p:cNvPr id="785" name="Google Shape;785;p64"/>
          <p:cNvPicPr preferRelativeResize="0"/>
          <p:nvPr/>
        </p:nvPicPr>
        <p:blipFill rotWithShape="1">
          <a:blip r:embed="rId4">
            <a:alphaModFix/>
          </a:blip>
          <a:srcRect/>
          <a:stretch/>
        </p:blipFill>
        <p:spPr>
          <a:xfrm>
            <a:off x="168692" y="91085"/>
            <a:ext cx="962025" cy="54292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gdc5463d2dd_0_104"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gdc5463d2dd_0_109"/>
          <p:cNvSpPr txBox="1">
            <a:spLocks noGrp="1"/>
          </p:cNvSpPr>
          <p:nvPr>
            <p:ph type="title"/>
          </p:nvPr>
        </p:nvSpPr>
        <p:spPr>
          <a:xfrm>
            <a:off x="983848" y="492649"/>
            <a:ext cx="7616100" cy="95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t>What is the troposphere?</a:t>
            </a:r>
            <a:endParaRPr sz="3959"/>
          </a:p>
        </p:txBody>
      </p:sp>
      <p:sp>
        <p:nvSpPr>
          <p:cNvPr id="797" name="Google Shape;797;gdc5463d2dd_0_109"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98" name="Google Shape;798;gdc5463d2dd_0_109" descr="tropo.jpg"/>
          <p:cNvPicPr preferRelativeResize="0">
            <a:picLocks noGrp="1"/>
          </p:cNvPicPr>
          <p:nvPr>
            <p:ph type="body" idx="1"/>
          </p:nvPr>
        </p:nvPicPr>
        <p:blipFill rotWithShape="1">
          <a:blip r:embed="rId4">
            <a:alphaModFix/>
          </a:blip>
          <a:srcRect t="8807" b="8799"/>
          <a:stretch/>
        </p:blipFill>
        <p:spPr>
          <a:xfrm>
            <a:off x="457200" y="1839799"/>
            <a:ext cx="8229600" cy="45261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pic>
        <p:nvPicPr>
          <p:cNvPr id="804" name="Google Shape;804;p65"/>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805" name="Google Shape;805;p65"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pic>
        <p:nvPicPr>
          <p:cNvPr id="811" name="Google Shape;811;p66" descr="everest.jpg"/>
          <p:cNvPicPr preferRelativeResize="0">
            <a:picLocks noGrp="1"/>
          </p:cNvPicPr>
          <p:nvPr>
            <p:ph type="body" idx="1"/>
          </p:nvPr>
        </p:nvPicPr>
        <p:blipFill rotWithShape="1">
          <a:blip r:embed="rId3">
            <a:alphaModFix/>
          </a:blip>
          <a:srcRect l="31436" r="31437"/>
          <a:stretch/>
        </p:blipFill>
        <p:spPr>
          <a:xfrm>
            <a:off x="1124467" y="1351528"/>
            <a:ext cx="6911408" cy="4514279"/>
          </a:xfrm>
          <a:prstGeom prst="rect">
            <a:avLst/>
          </a:prstGeom>
          <a:noFill/>
          <a:ln>
            <a:noFill/>
          </a:ln>
        </p:spPr>
      </p:pic>
      <p:sp>
        <p:nvSpPr>
          <p:cNvPr id="812" name="Google Shape;812;p66"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66"/>
          <p:cNvSpPr/>
          <p:nvPr/>
        </p:nvSpPr>
        <p:spPr>
          <a:xfrm>
            <a:off x="34920" y="1334091"/>
            <a:ext cx="1033397" cy="4479403"/>
          </a:xfrm>
          <a:prstGeom prst="upArrow">
            <a:avLst>
              <a:gd name="adj1" fmla="val 50000"/>
              <a:gd name="adj2" fmla="val 5000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TUDE</a:t>
            </a:r>
            <a:endParaRPr sz="1400" b="0" i="0" u="none" strike="noStrike" cap="none">
              <a:solidFill>
                <a:srgbClr val="000000"/>
              </a:solidFill>
              <a:latin typeface="Arial"/>
              <a:ea typeface="Arial"/>
              <a:cs typeface="Arial"/>
              <a:sym typeface="Arial"/>
            </a:endParaRPr>
          </a:p>
        </p:txBody>
      </p:sp>
      <p:sp>
        <p:nvSpPr>
          <p:cNvPr id="814" name="Google Shape;814;p66"/>
          <p:cNvSpPr/>
          <p:nvPr/>
        </p:nvSpPr>
        <p:spPr>
          <a:xfrm>
            <a:off x="8092025" y="1351528"/>
            <a:ext cx="1051975" cy="4461966"/>
          </a:xfrm>
          <a:prstGeom prst="down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TEMPERATURE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67"/>
          <p:cNvSpPr txBox="1"/>
          <p:nvPr/>
        </p:nvSpPr>
        <p:spPr>
          <a:xfrm>
            <a:off x="990541" y="398206"/>
            <a:ext cx="697598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Weather occurs in the troposphere.</a:t>
            </a:r>
            <a:endParaRPr sz="1400" b="0" i="0" u="none" strike="noStrike" cap="none">
              <a:solidFill>
                <a:srgbClr val="000000"/>
              </a:solidFill>
              <a:latin typeface="Arial"/>
              <a:ea typeface="Arial"/>
              <a:cs typeface="Arial"/>
              <a:sym typeface="Arial"/>
            </a:endParaRPr>
          </a:p>
        </p:txBody>
      </p:sp>
      <p:sp>
        <p:nvSpPr>
          <p:cNvPr id="821" name="Google Shape;821;p6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22" name="Google Shape;822;p67"/>
          <p:cNvPicPr preferRelativeResize="0"/>
          <p:nvPr/>
        </p:nvPicPr>
        <p:blipFill>
          <a:blip r:embed="rId4">
            <a:alphaModFix/>
          </a:blip>
          <a:stretch>
            <a:fillRect/>
          </a:stretch>
        </p:blipFill>
        <p:spPr>
          <a:xfrm>
            <a:off x="1190625" y="1470312"/>
            <a:ext cx="6762750" cy="50768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gdc5463d2dd_0_116"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gdc5463d2dd_1_0"/>
          <p:cNvSpPr txBox="1">
            <a:spLocks noGrp="1"/>
          </p:cNvSpPr>
          <p:nvPr>
            <p:ph type="title"/>
          </p:nvPr>
        </p:nvSpPr>
        <p:spPr>
          <a:xfrm>
            <a:off x="983700" y="328625"/>
            <a:ext cx="7616100" cy="1418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a:t>In the troposphere, what happens to the temperature as the altitude increases?</a:t>
            </a:r>
            <a:endParaRPr sz="3959"/>
          </a:p>
        </p:txBody>
      </p:sp>
      <p:sp>
        <p:nvSpPr>
          <p:cNvPr id="834" name="Google Shape;834;gdc5463d2dd_1_0"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35" name="Google Shape;835;gdc5463d2dd_1_0" descr="everest.jpg"/>
          <p:cNvPicPr preferRelativeResize="0">
            <a:picLocks noGrp="1"/>
          </p:cNvPicPr>
          <p:nvPr>
            <p:ph type="body" idx="1"/>
          </p:nvPr>
        </p:nvPicPr>
        <p:blipFill rotWithShape="1">
          <a:blip r:embed="rId4">
            <a:alphaModFix/>
          </a:blip>
          <a:srcRect l="31434" r="31438"/>
          <a:stretch/>
        </p:blipFill>
        <p:spPr>
          <a:xfrm>
            <a:off x="1170967" y="1952928"/>
            <a:ext cx="6911400" cy="45144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68" descr="Artificial Intelligence"/>
          <p:cNvSpPr/>
          <p:nvPr/>
        </p:nvSpPr>
        <p:spPr>
          <a:xfrm>
            <a:off x="892768" y="1482969"/>
            <a:ext cx="4185138" cy="3892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2" name="Google Shape;842;p68" descr="Labor"/>
          <p:cNvPicPr preferRelativeResize="0"/>
          <p:nvPr/>
        </p:nvPicPr>
        <p:blipFill rotWithShape="1">
          <a:blip r:embed="rId4">
            <a:alphaModFix/>
          </a:blip>
          <a:srcRect/>
          <a:stretch/>
        </p:blipFill>
        <p:spPr>
          <a:xfrm>
            <a:off x="4572000" y="1727492"/>
            <a:ext cx="3403016" cy="34030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a:t>Temperature:</a:t>
            </a:r>
            <a:r>
              <a:rPr lang="en-US"/>
              <a:t> how hot or cold something is</a:t>
            </a:r>
            <a:endParaRPr/>
          </a:p>
        </p:txBody>
      </p:sp>
      <p:sp>
        <p:nvSpPr>
          <p:cNvPr id="241" name="Google Shape;241;p9" descr="Rewind"/>
          <p:cNvSpPr/>
          <p:nvPr/>
        </p:nvSpPr>
        <p:spPr>
          <a:xfrm>
            <a:off x="0" y="0"/>
            <a:ext cx="920087" cy="780221"/>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 name="Google Shape;242;p9" descr="The importance of temperature for optimal cell health and growth -  Advancing Cell Culture"/>
          <p:cNvPicPr preferRelativeResize="0"/>
          <p:nvPr/>
        </p:nvPicPr>
        <p:blipFill rotWithShape="1">
          <a:blip r:embed="rId4">
            <a:alphaModFix/>
          </a:blip>
          <a:srcRect/>
          <a:stretch/>
        </p:blipFill>
        <p:spPr>
          <a:xfrm>
            <a:off x="2177774" y="1733024"/>
            <a:ext cx="4788450" cy="47884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69"/>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Troposphere</a:t>
            </a:r>
            <a:endParaRPr/>
          </a:p>
        </p:txBody>
      </p:sp>
      <p:sp>
        <p:nvSpPr>
          <p:cNvPr id="849" name="Google Shape;849;p6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0" name="Google Shape;850;p69"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851" name="Google Shape;851;p69"/>
          <p:cNvCxnSpPr/>
          <p:nvPr/>
        </p:nvCxnSpPr>
        <p:spPr>
          <a:xfrm>
            <a:off x="2790497" y="3038161"/>
            <a:ext cx="21900" cy="14016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852" name="Google Shape;852;p69"/>
          <p:cNvSpPr txBox="1"/>
          <p:nvPr/>
        </p:nvSpPr>
        <p:spPr>
          <a:xfrm>
            <a:off x="2433800" y="4602300"/>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[prefix)</a:t>
            </a:r>
            <a:endParaRPr b="0" i="0" u="none" strike="noStrike" cap="none">
              <a:solidFill>
                <a:srgbClr val="000000"/>
              </a:solidFill>
              <a:latin typeface="Arial"/>
              <a:ea typeface="Arial"/>
              <a:cs typeface="Arial"/>
              <a:sym typeface="Arial"/>
            </a:endParaRPr>
          </a:p>
        </p:txBody>
      </p:sp>
      <p:cxnSp>
        <p:nvCxnSpPr>
          <p:cNvPr id="853" name="Google Shape;853;p69"/>
          <p:cNvCxnSpPr/>
          <p:nvPr/>
        </p:nvCxnSpPr>
        <p:spPr>
          <a:xfrm>
            <a:off x="5772197" y="2971286"/>
            <a:ext cx="21900" cy="14016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854" name="Google Shape;854;p69"/>
          <p:cNvSpPr txBox="1"/>
          <p:nvPr/>
        </p:nvSpPr>
        <p:spPr>
          <a:xfrm>
            <a:off x="5415500" y="4602300"/>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[suffix)</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gdc5463d2dd_1_7"/>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Troposphere</a:t>
            </a:r>
            <a:endParaRPr/>
          </a:p>
        </p:txBody>
      </p:sp>
      <p:sp>
        <p:nvSpPr>
          <p:cNvPr id="861" name="Google Shape;861;gdc5463d2dd_1_7"/>
          <p:cNvSpPr/>
          <p:nvPr/>
        </p:nvSpPr>
        <p:spPr>
          <a:xfrm>
            <a:off x="1138952" y="1501254"/>
            <a:ext cx="3234600" cy="1903200"/>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2" name="Google Shape;862;gdc5463d2dd_1_7"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3" name="Google Shape;863;gdc5463d2dd_1_7"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864" name="Google Shape;864;gdc5463d2dd_1_7"/>
          <p:cNvCxnSpPr/>
          <p:nvPr/>
        </p:nvCxnSpPr>
        <p:spPr>
          <a:xfrm>
            <a:off x="2431697" y="3429011"/>
            <a:ext cx="380700" cy="11064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865" name="Google Shape;865;gdc5463d2dd_1_7"/>
          <p:cNvSpPr txBox="1"/>
          <p:nvPr/>
        </p:nvSpPr>
        <p:spPr>
          <a:xfrm>
            <a:off x="1541275" y="4633150"/>
            <a:ext cx="3234600" cy="646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T</a:t>
            </a:r>
            <a:r>
              <a:rPr lang="en-US" sz="3600" b="0" i="0" u="none" strike="noStrike" cap="none">
                <a:solidFill>
                  <a:schemeClr val="dk1"/>
                </a:solidFill>
                <a:latin typeface="Calibri"/>
                <a:ea typeface="Calibri"/>
                <a:cs typeface="Calibri"/>
                <a:sym typeface="Calibri"/>
              </a:rPr>
              <a:t>ropo</a:t>
            </a:r>
            <a:r>
              <a:rPr lang="en-US" sz="3600">
                <a:solidFill>
                  <a:schemeClr val="dk1"/>
                </a:solidFill>
                <a:latin typeface="Calibri"/>
                <a:ea typeface="Calibri"/>
                <a:cs typeface="Calibri"/>
                <a:sym typeface="Calibri"/>
              </a:rPr>
              <a:t> = </a:t>
            </a:r>
            <a:r>
              <a:rPr lang="en-US" sz="3600" b="0" i="0" u="none" strike="noStrike" cap="none">
                <a:solidFill>
                  <a:schemeClr val="dk1"/>
                </a:solidFill>
                <a:latin typeface="Calibri"/>
                <a:ea typeface="Calibri"/>
                <a:cs typeface="Calibri"/>
                <a:sym typeface="Calibri"/>
              </a:rPr>
              <a:t>change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70"/>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Troposphere</a:t>
            </a:r>
            <a:endParaRPr/>
          </a:p>
        </p:txBody>
      </p:sp>
      <p:sp>
        <p:nvSpPr>
          <p:cNvPr id="872" name="Google Shape;872;p70"/>
          <p:cNvSpPr/>
          <p:nvPr/>
        </p:nvSpPr>
        <p:spPr>
          <a:xfrm>
            <a:off x="4252681" y="1446663"/>
            <a:ext cx="3519500" cy="1982337"/>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3" name="Google Shape;873;p7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4" name="Google Shape;874;p70"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875" name="Google Shape;875;p70"/>
          <p:cNvCxnSpPr/>
          <p:nvPr/>
        </p:nvCxnSpPr>
        <p:spPr>
          <a:xfrm flipH="1">
            <a:off x="5737331" y="3429000"/>
            <a:ext cx="275100" cy="10245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876" name="Google Shape;876;p70"/>
          <p:cNvSpPr txBox="1"/>
          <p:nvPr/>
        </p:nvSpPr>
        <p:spPr>
          <a:xfrm>
            <a:off x="3762103" y="4501171"/>
            <a:ext cx="4545900" cy="1754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Sphere</a:t>
            </a:r>
            <a:r>
              <a:rPr lang="en-US" sz="3600" b="0" i="0" u="none" strike="noStrike" cap="none">
                <a:solidFill>
                  <a:schemeClr val="dk1"/>
                </a:solidFill>
                <a:latin typeface="Calibri"/>
                <a:ea typeface="Calibri"/>
                <a:cs typeface="Calibri"/>
                <a:sym typeface="Calibri"/>
              </a:rPr>
              <a:t> meaning the around</a:t>
            </a:r>
            <a:r>
              <a:rPr lang="en-US" sz="3600">
                <a:solidFill>
                  <a:schemeClr val="dk1"/>
                </a:solidFill>
                <a:latin typeface="Calibri"/>
                <a:ea typeface="Calibri"/>
                <a:cs typeface="Calibri"/>
                <a:sym typeface="Calibri"/>
              </a:rPr>
              <a:t>,</a:t>
            </a:r>
            <a:r>
              <a:rPr lang="en-US" sz="3600" b="0" i="0" u="none" strike="noStrike" cap="none">
                <a:solidFill>
                  <a:schemeClr val="dk1"/>
                </a:solidFill>
                <a:latin typeface="Calibri"/>
                <a:ea typeface="Calibri"/>
                <a:cs typeface="Calibri"/>
                <a:sym typeface="Calibri"/>
              </a:rPr>
              <a:t> such as around earth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71"/>
          <p:cNvSpPr txBox="1">
            <a:spLocks noGrp="1"/>
          </p:cNvSpPr>
          <p:nvPr>
            <p:ph type="title"/>
          </p:nvPr>
        </p:nvSpPr>
        <p:spPr>
          <a:xfrm>
            <a:off x="914400" y="1828284"/>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Tropo   sphere</a:t>
            </a:r>
            <a:endParaRPr/>
          </a:p>
        </p:txBody>
      </p:sp>
      <p:sp>
        <p:nvSpPr>
          <p:cNvPr id="883" name="Google Shape;883;p7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4" name="Google Shape;884;p71"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885" name="Google Shape;885;p71"/>
          <p:cNvSpPr/>
          <p:nvPr/>
        </p:nvSpPr>
        <p:spPr>
          <a:xfrm>
            <a:off x="4366009" y="2155609"/>
            <a:ext cx="663191" cy="723481"/>
          </a:xfrm>
          <a:prstGeom prst="mathPlus">
            <a:avLst>
              <a:gd name="adj1" fmla="val 2352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6" name="Google Shape;886;p71"/>
          <p:cNvSpPr txBox="1"/>
          <p:nvPr/>
        </p:nvSpPr>
        <p:spPr>
          <a:xfrm>
            <a:off x="2463870" y="5798790"/>
            <a:ext cx="3297847" cy="9541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Changing around the earth</a:t>
            </a:r>
            <a:endParaRPr sz="1400" b="0" i="0" u="none" strike="noStrike" cap="none">
              <a:solidFill>
                <a:srgbClr val="000000"/>
              </a:solidFill>
              <a:latin typeface="Arial"/>
              <a:ea typeface="Arial"/>
              <a:cs typeface="Arial"/>
              <a:sym typeface="Arial"/>
            </a:endParaRPr>
          </a:p>
        </p:txBody>
      </p:sp>
      <p:sp>
        <p:nvSpPr>
          <p:cNvPr id="887" name="Google Shape;887;p71"/>
          <p:cNvSpPr txBox="1"/>
          <p:nvPr/>
        </p:nvSpPr>
        <p:spPr>
          <a:xfrm>
            <a:off x="130628" y="36585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Calibri"/>
              <a:buNone/>
            </a:pPr>
            <a:r>
              <a:rPr lang="en-US" sz="6000" b="0" i="0" u="none" strike="noStrike" cap="none">
                <a:solidFill>
                  <a:schemeClr val="dk1"/>
                </a:solidFill>
                <a:latin typeface="Calibri"/>
                <a:ea typeface="Calibri"/>
                <a:cs typeface="Calibri"/>
                <a:sym typeface="Calibri"/>
              </a:rPr>
              <a:t>Troposphere</a:t>
            </a:r>
            <a:endParaRPr sz="1400" b="0" i="0" u="none" strike="noStrike" cap="none">
              <a:solidFill>
                <a:srgbClr val="000000"/>
              </a:solidFill>
              <a:latin typeface="Arial"/>
              <a:ea typeface="Arial"/>
              <a:cs typeface="Arial"/>
              <a:sym typeface="Arial"/>
            </a:endParaRPr>
          </a:p>
        </p:txBody>
      </p:sp>
      <p:sp>
        <p:nvSpPr>
          <p:cNvPr id="888" name="Google Shape;888;p71"/>
          <p:cNvSpPr/>
          <p:nvPr/>
        </p:nvSpPr>
        <p:spPr>
          <a:xfrm>
            <a:off x="4112794" y="4801592"/>
            <a:ext cx="371789" cy="880656"/>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gdc5463d2dd_1_19"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gdc5463d2dd_2_0"/>
          <p:cNvSpPr txBox="1">
            <a:spLocks noGrp="1"/>
          </p:cNvSpPr>
          <p:nvPr>
            <p:ph type="title"/>
          </p:nvPr>
        </p:nvSpPr>
        <p:spPr>
          <a:xfrm>
            <a:off x="983700" y="328625"/>
            <a:ext cx="7616100" cy="1760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a:t>How can we use the word parts of troposphere to help us remember the definition of the term?</a:t>
            </a:r>
            <a:endParaRPr sz="3959"/>
          </a:p>
        </p:txBody>
      </p:sp>
      <p:sp>
        <p:nvSpPr>
          <p:cNvPr id="900" name="Google Shape;900;gdc5463d2dd_2_0"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1" name="Google Shape;901;gdc5463d2dd_2_0"/>
          <p:cNvSpPr txBox="1">
            <a:spLocks noGrp="1"/>
          </p:cNvSpPr>
          <p:nvPr>
            <p:ph type="title"/>
          </p:nvPr>
        </p:nvSpPr>
        <p:spPr>
          <a:xfrm>
            <a:off x="457200" y="260736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Troposphere</a:t>
            </a:r>
            <a:endParaRPr/>
          </a:p>
        </p:txBody>
      </p:sp>
      <p:cxnSp>
        <p:nvCxnSpPr>
          <p:cNvPr id="902" name="Google Shape;902;gdc5463d2dd_2_0"/>
          <p:cNvCxnSpPr/>
          <p:nvPr/>
        </p:nvCxnSpPr>
        <p:spPr>
          <a:xfrm>
            <a:off x="2790497" y="3817236"/>
            <a:ext cx="21900" cy="14016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903" name="Google Shape;903;gdc5463d2dd_2_0"/>
          <p:cNvSpPr txBox="1"/>
          <p:nvPr/>
        </p:nvSpPr>
        <p:spPr>
          <a:xfrm>
            <a:off x="2433800" y="538137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[prefix)</a:t>
            </a:r>
            <a:endParaRPr b="0" i="0" u="none" strike="noStrike" cap="none">
              <a:solidFill>
                <a:srgbClr val="000000"/>
              </a:solidFill>
              <a:latin typeface="Arial"/>
              <a:ea typeface="Arial"/>
              <a:cs typeface="Arial"/>
              <a:sym typeface="Arial"/>
            </a:endParaRPr>
          </a:p>
        </p:txBody>
      </p:sp>
      <p:cxnSp>
        <p:nvCxnSpPr>
          <p:cNvPr id="904" name="Google Shape;904;gdc5463d2dd_2_0"/>
          <p:cNvCxnSpPr/>
          <p:nvPr/>
        </p:nvCxnSpPr>
        <p:spPr>
          <a:xfrm>
            <a:off x="5772197" y="3750361"/>
            <a:ext cx="21900" cy="14016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905" name="Google Shape;905;gdc5463d2dd_2_0"/>
          <p:cNvSpPr txBox="1"/>
          <p:nvPr/>
        </p:nvSpPr>
        <p:spPr>
          <a:xfrm>
            <a:off x="5415500" y="538137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[suffix)</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gdc5463d2dd_2_11"/>
          <p:cNvSpPr txBox="1">
            <a:spLocks noGrp="1"/>
          </p:cNvSpPr>
          <p:nvPr>
            <p:ph type="title"/>
          </p:nvPr>
        </p:nvSpPr>
        <p:spPr>
          <a:xfrm>
            <a:off x="983700" y="328625"/>
            <a:ext cx="7616100" cy="13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t>True/False: Weather occurs in the troposphere.</a:t>
            </a:r>
            <a:endParaRPr sz="3959"/>
          </a:p>
        </p:txBody>
      </p:sp>
      <p:sp>
        <p:nvSpPr>
          <p:cNvPr id="911" name="Google Shape;911;gdc5463d2dd_2_11"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12" name="Google Shape;912;gdc5463d2dd_2_11"/>
          <p:cNvPicPr preferRelativeResize="0"/>
          <p:nvPr/>
        </p:nvPicPr>
        <p:blipFill>
          <a:blip r:embed="rId4">
            <a:alphaModFix/>
          </a:blip>
          <a:stretch>
            <a:fillRect/>
          </a:stretch>
        </p:blipFill>
        <p:spPr>
          <a:xfrm>
            <a:off x="1488975" y="1822576"/>
            <a:ext cx="6166050" cy="4628874"/>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gdc5463d2dd_3_2"/>
          <p:cNvSpPr txBox="1">
            <a:spLocks noGrp="1"/>
          </p:cNvSpPr>
          <p:nvPr>
            <p:ph type="title"/>
          </p:nvPr>
        </p:nvSpPr>
        <p:spPr>
          <a:xfrm>
            <a:off x="983700" y="328625"/>
            <a:ext cx="7616100" cy="13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solidFill>
                  <a:srgbClr val="FF0000"/>
                </a:solidFill>
              </a:rPr>
              <a:t>True</a:t>
            </a:r>
            <a:r>
              <a:rPr lang="en-US" sz="3959"/>
              <a:t>/False: Weather occurs in the troposphere.</a:t>
            </a:r>
            <a:endParaRPr sz="3959"/>
          </a:p>
        </p:txBody>
      </p:sp>
      <p:sp>
        <p:nvSpPr>
          <p:cNvPr id="918" name="Google Shape;918;gdc5463d2dd_3_2"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19" name="Google Shape;919;gdc5463d2dd_3_2"/>
          <p:cNvPicPr preferRelativeResize="0"/>
          <p:nvPr/>
        </p:nvPicPr>
        <p:blipFill>
          <a:blip r:embed="rId4">
            <a:alphaModFix/>
          </a:blip>
          <a:stretch>
            <a:fillRect/>
          </a:stretch>
        </p:blipFill>
        <p:spPr>
          <a:xfrm>
            <a:off x="1488975" y="1822576"/>
            <a:ext cx="6166050" cy="4628874"/>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gdc5463d2dd_3_8"/>
          <p:cNvSpPr txBox="1">
            <a:spLocks noGrp="1"/>
          </p:cNvSpPr>
          <p:nvPr>
            <p:ph type="title"/>
          </p:nvPr>
        </p:nvSpPr>
        <p:spPr>
          <a:xfrm>
            <a:off x="983700" y="328625"/>
            <a:ext cx="7616100" cy="830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t>What is the troposphere?</a:t>
            </a:r>
            <a:endParaRPr sz="3959"/>
          </a:p>
        </p:txBody>
      </p:sp>
      <p:sp>
        <p:nvSpPr>
          <p:cNvPr id="925" name="Google Shape;925;gdc5463d2dd_3_8"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26" name="Google Shape;926;gdc5463d2dd_3_8" descr="tropo.jpg"/>
          <p:cNvPicPr preferRelativeResize="0">
            <a:picLocks noGrp="1"/>
          </p:cNvPicPr>
          <p:nvPr>
            <p:ph type="body" idx="1"/>
          </p:nvPr>
        </p:nvPicPr>
        <p:blipFill rotWithShape="1">
          <a:blip r:embed="rId4">
            <a:alphaModFix/>
          </a:blip>
          <a:srcRect t="8807" b="8799"/>
          <a:stretch/>
        </p:blipFill>
        <p:spPr>
          <a:xfrm>
            <a:off x="457200" y="1839799"/>
            <a:ext cx="8229600" cy="45261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72"/>
          <p:cNvSpPr txBox="1"/>
          <p:nvPr/>
        </p:nvSpPr>
        <p:spPr>
          <a:xfrm>
            <a:off x="2230223" y="826181"/>
            <a:ext cx="470263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Stratosphere</a:t>
            </a:r>
            <a:endParaRPr sz="1400" b="0" i="0" u="none" strike="noStrike" cap="none">
              <a:solidFill>
                <a:srgbClr val="000000"/>
              </a:solidFill>
              <a:latin typeface="Arial"/>
              <a:ea typeface="Arial"/>
              <a:cs typeface="Arial"/>
              <a:sym typeface="Arial"/>
            </a:endParaRPr>
          </a:p>
        </p:txBody>
      </p:sp>
      <p:sp>
        <p:nvSpPr>
          <p:cNvPr id="933" name="Google Shape;933;p72"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34" name="Google Shape;934;p72"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Earth’s Atmosphere</a:t>
            </a:r>
            <a:endParaRPr/>
          </a:p>
        </p:txBody>
      </p:sp>
      <p:sp>
        <p:nvSpPr>
          <p:cNvPr id="941" name="Google Shape;941;p7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2" name="Google Shape;942;p73" descr="Play"/>
          <p:cNvPicPr preferRelativeResize="0"/>
          <p:nvPr/>
        </p:nvPicPr>
        <p:blipFill rotWithShape="1">
          <a:blip r:embed="rId4">
            <a:alphaModFix/>
          </a:blip>
          <a:srcRect/>
          <a:stretch/>
        </p:blipFill>
        <p:spPr>
          <a:xfrm rot="10800000">
            <a:off x="6701928" y="4047184"/>
            <a:ext cx="643238" cy="643238"/>
          </a:xfrm>
          <a:prstGeom prst="rect">
            <a:avLst/>
          </a:prstGeom>
          <a:noFill/>
          <a:ln>
            <a:noFill/>
          </a:ln>
        </p:spPr>
      </p:pic>
      <p:pic>
        <p:nvPicPr>
          <p:cNvPr id="943" name="Google Shape;943;p73" descr="Layers of Atmosphere and Their Charchterstics - Leverage Edu"/>
          <p:cNvPicPr preferRelativeResize="0"/>
          <p:nvPr/>
        </p:nvPicPr>
        <p:blipFill rotWithShape="1">
          <a:blip r:embed="rId5">
            <a:alphaModFix/>
          </a:blip>
          <a:srcRect r="24478"/>
          <a:stretch/>
        </p:blipFill>
        <p:spPr>
          <a:xfrm rot="-5400000">
            <a:off x="1827575" y="1619749"/>
            <a:ext cx="5360464" cy="4441084"/>
          </a:xfrm>
          <a:prstGeom prst="rect">
            <a:avLst/>
          </a:prstGeom>
          <a:noFill/>
          <a:ln>
            <a:noFill/>
          </a:ln>
        </p:spPr>
      </p:pic>
      <p:pic>
        <p:nvPicPr>
          <p:cNvPr id="944" name="Google Shape;944;p73" descr="Play"/>
          <p:cNvPicPr preferRelativeResize="0"/>
          <p:nvPr/>
        </p:nvPicPr>
        <p:blipFill rotWithShape="1">
          <a:blip r:embed="rId4">
            <a:alphaModFix/>
          </a:blip>
          <a:srcRect/>
          <a:stretch/>
        </p:blipFill>
        <p:spPr>
          <a:xfrm rot="10800000">
            <a:off x="6704597" y="2259938"/>
            <a:ext cx="643238" cy="643238"/>
          </a:xfrm>
          <a:prstGeom prst="rect">
            <a:avLst/>
          </a:prstGeom>
          <a:noFill/>
          <a:ln>
            <a:noFill/>
          </a:ln>
        </p:spPr>
      </p:pic>
      <p:pic>
        <p:nvPicPr>
          <p:cNvPr id="945" name="Google Shape;945;p73" descr="Play"/>
          <p:cNvPicPr preferRelativeResize="0"/>
          <p:nvPr/>
        </p:nvPicPr>
        <p:blipFill rotWithShape="1">
          <a:blip r:embed="rId4">
            <a:alphaModFix/>
          </a:blip>
          <a:srcRect/>
          <a:stretch/>
        </p:blipFill>
        <p:spPr>
          <a:xfrm rot="10800000">
            <a:off x="6704597" y="2803793"/>
            <a:ext cx="643238" cy="643238"/>
          </a:xfrm>
          <a:prstGeom prst="rect">
            <a:avLst/>
          </a:prstGeom>
          <a:noFill/>
          <a:ln>
            <a:noFill/>
          </a:ln>
        </p:spPr>
      </p:pic>
      <p:pic>
        <p:nvPicPr>
          <p:cNvPr id="946" name="Google Shape;946;p73" descr="Play"/>
          <p:cNvPicPr preferRelativeResize="0"/>
          <p:nvPr/>
        </p:nvPicPr>
        <p:blipFill rotWithShape="1">
          <a:blip r:embed="rId4">
            <a:alphaModFix/>
          </a:blip>
          <a:srcRect/>
          <a:stretch/>
        </p:blipFill>
        <p:spPr>
          <a:xfrm rot="10800000">
            <a:off x="6724454" y="1692276"/>
            <a:ext cx="643238" cy="643238"/>
          </a:xfrm>
          <a:prstGeom prst="rect">
            <a:avLst/>
          </a:prstGeom>
          <a:noFill/>
          <a:ln>
            <a:noFill/>
          </a:ln>
        </p:spPr>
      </p:pic>
      <p:pic>
        <p:nvPicPr>
          <p:cNvPr id="947" name="Google Shape;947;p73" descr="Play"/>
          <p:cNvPicPr preferRelativeResize="0"/>
          <p:nvPr/>
        </p:nvPicPr>
        <p:blipFill rotWithShape="1">
          <a:blip r:embed="rId6">
            <a:alphaModFix/>
          </a:blip>
          <a:srcRect/>
          <a:stretch/>
        </p:blipFill>
        <p:spPr>
          <a:xfrm rot="10800000">
            <a:off x="6701927" y="3450033"/>
            <a:ext cx="677127" cy="677127"/>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74"/>
          <p:cNvSpPr txBox="1">
            <a:spLocks noGrp="1"/>
          </p:cNvSpPr>
          <p:nvPr>
            <p:ph type="title"/>
          </p:nvPr>
        </p:nvSpPr>
        <p:spPr>
          <a:xfrm>
            <a:off x="147483" y="274638"/>
            <a:ext cx="8893277" cy="179013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sz="3959" b="1" u="sng"/>
              <a:t>Stratosphere:</a:t>
            </a:r>
            <a:r>
              <a:rPr lang="en-US" sz="3959"/>
              <a:t> layer above the troposphere mostly made up of ozone gas. </a:t>
            </a:r>
            <a:endParaRPr/>
          </a:p>
        </p:txBody>
      </p:sp>
      <p:pic>
        <p:nvPicPr>
          <p:cNvPr id="954" name="Google Shape;954;p74" descr="ozone.jpg"/>
          <p:cNvPicPr preferRelativeResize="0">
            <a:picLocks noGrp="1"/>
          </p:cNvPicPr>
          <p:nvPr>
            <p:ph type="body" idx="1"/>
          </p:nvPr>
        </p:nvPicPr>
        <p:blipFill rotWithShape="1">
          <a:blip r:embed="rId3">
            <a:alphaModFix/>
          </a:blip>
          <a:srcRect l="-10572" r="-10572"/>
          <a:stretch/>
        </p:blipFill>
        <p:spPr>
          <a:xfrm>
            <a:off x="457200" y="2204883"/>
            <a:ext cx="8229600" cy="4525963"/>
          </a:xfrm>
          <a:prstGeom prst="rect">
            <a:avLst/>
          </a:prstGeom>
          <a:noFill/>
          <a:ln w="9525" cap="flat" cmpd="sng">
            <a:solidFill>
              <a:schemeClr val="lt1"/>
            </a:solidFill>
            <a:prstDash val="solid"/>
            <a:round/>
            <a:headEnd type="none" w="sm" len="sm"/>
            <a:tailEnd type="none" w="sm" len="sm"/>
          </a:ln>
        </p:spPr>
      </p:pic>
      <p:pic>
        <p:nvPicPr>
          <p:cNvPr id="955" name="Google Shape;955;p74"/>
          <p:cNvPicPr preferRelativeResize="0"/>
          <p:nvPr/>
        </p:nvPicPr>
        <p:blipFill rotWithShape="1">
          <a:blip r:embed="rId4">
            <a:alphaModFix/>
          </a:blip>
          <a:srcRect/>
          <a:stretch/>
        </p:blipFill>
        <p:spPr>
          <a:xfrm>
            <a:off x="168702" y="91072"/>
            <a:ext cx="1212900" cy="68452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gdc5463d2dd_3_15"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gdc5463d2dd_4_0"/>
          <p:cNvSpPr txBox="1">
            <a:spLocks noGrp="1"/>
          </p:cNvSpPr>
          <p:nvPr>
            <p:ph type="title"/>
          </p:nvPr>
        </p:nvSpPr>
        <p:spPr>
          <a:xfrm>
            <a:off x="983700" y="328625"/>
            <a:ext cx="7616100" cy="830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t>What is the stratosphere?</a:t>
            </a:r>
            <a:endParaRPr sz="3959"/>
          </a:p>
        </p:txBody>
      </p:sp>
      <p:sp>
        <p:nvSpPr>
          <p:cNvPr id="967" name="Google Shape;967;gdc5463d2dd_4_0"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68" name="Google Shape;968;gdc5463d2dd_4_0" descr="ozone.jpg"/>
          <p:cNvPicPr preferRelativeResize="0">
            <a:picLocks noGrp="1"/>
          </p:cNvPicPr>
          <p:nvPr>
            <p:ph type="body" idx="1"/>
          </p:nvPr>
        </p:nvPicPr>
        <p:blipFill rotWithShape="1">
          <a:blip r:embed="rId4">
            <a:alphaModFix/>
          </a:blip>
          <a:srcRect l="-10575" r="-10563"/>
          <a:stretch/>
        </p:blipFill>
        <p:spPr>
          <a:xfrm>
            <a:off x="457200" y="1753833"/>
            <a:ext cx="8229600" cy="45261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pic>
        <p:nvPicPr>
          <p:cNvPr id="974" name="Google Shape;974;p75"/>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975" name="Google Shape;975;p75"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7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2" name="Google Shape;982;p76" descr="The Ozone Layer | UCAR Center for Science Education"/>
          <p:cNvPicPr preferRelativeResize="0"/>
          <p:nvPr/>
        </p:nvPicPr>
        <p:blipFill rotWithShape="1">
          <a:blip r:embed="rId4">
            <a:alphaModFix/>
          </a:blip>
          <a:srcRect/>
          <a:stretch/>
        </p:blipFill>
        <p:spPr>
          <a:xfrm>
            <a:off x="477370" y="1204886"/>
            <a:ext cx="8431708" cy="4987570"/>
          </a:xfrm>
          <a:prstGeom prst="rect">
            <a:avLst/>
          </a:prstGeom>
          <a:noFill/>
          <a:ln>
            <a:noFill/>
          </a:ln>
        </p:spPr>
      </p:pic>
      <p:sp>
        <p:nvSpPr>
          <p:cNvPr id="983" name="Google Shape;983;p76"/>
          <p:cNvSpPr txBox="1"/>
          <p:nvPr/>
        </p:nvSpPr>
        <p:spPr>
          <a:xfrm>
            <a:off x="7016435" y="3877145"/>
            <a:ext cx="1340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Calibri"/>
                <a:ea typeface="Calibri"/>
                <a:cs typeface="Calibri"/>
                <a:sym typeface="Calibri"/>
              </a:rPr>
              <a:t>O</a:t>
            </a:r>
            <a:r>
              <a:rPr lang="en-US" sz="3600" b="1" i="0" u="none" strike="noStrike" cap="none" baseline="-25000">
                <a:solidFill>
                  <a:srgbClr val="FF0000"/>
                </a:solidFill>
                <a:latin typeface="Calibri"/>
                <a:ea typeface="Calibri"/>
                <a:cs typeface="Calibri"/>
                <a:sym typeface="Calibri"/>
              </a:rPr>
              <a:t>3</a:t>
            </a:r>
            <a:endParaRPr sz="3600" b="1" i="0" u="none" strike="noStrike" cap="none">
              <a:solidFill>
                <a:srgbClr val="FF0000"/>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gdc5463d2dd_4_7"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gdc5463d2dd_5_0"/>
          <p:cNvSpPr txBox="1">
            <a:spLocks noGrp="1"/>
          </p:cNvSpPr>
          <p:nvPr>
            <p:ph type="title"/>
          </p:nvPr>
        </p:nvSpPr>
        <p:spPr>
          <a:xfrm>
            <a:off x="983700" y="328625"/>
            <a:ext cx="7616100" cy="830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399"/>
              <a:buFont typeface="Calibri"/>
              <a:buNone/>
            </a:pPr>
            <a:r>
              <a:rPr lang="en-US" sz="3959"/>
              <a:t>How does ozone protect us?</a:t>
            </a:r>
            <a:endParaRPr sz="3959"/>
          </a:p>
        </p:txBody>
      </p:sp>
      <p:sp>
        <p:nvSpPr>
          <p:cNvPr id="995" name="Google Shape;995;gdc5463d2dd_5_0" descr="Questions"/>
          <p:cNvSpPr/>
          <p:nvPr/>
        </p:nvSpPr>
        <p:spPr>
          <a:xfrm>
            <a:off x="0" y="41148"/>
            <a:ext cx="983700" cy="9540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6" name="Google Shape;996;gdc5463d2dd_5_0" descr="The Ozone Layer | UCAR Center for Science Education"/>
          <p:cNvPicPr preferRelativeResize="0"/>
          <p:nvPr/>
        </p:nvPicPr>
        <p:blipFill rotWithShape="1">
          <a:blip r:embed="rId4">
            <a:alphaModFix/>
          </a:blip>
          <a:srcRect/>
          <a:stretch/>
        </p:blipFill>
        <p:spPr>
          <a:xfrm>
            <a:off x="436370" y="1505586"/>
            <a:ext cx="8431708" cy="4987569"/>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77" descr="Artificial Intelligence"/>
          <p:cNvSpPr/>
          <p:nvPr/>
        </p:nvSpPr>
        <p:spPr>
          <a:xfrm>
            <a:off x="892768" y="1482969"/>
            <a:ext cx="4185138" cy="3892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3" name="Google Shape;1003;p77" descr="Labor"/>
          <p:cNvPicPr preferRelativeResize="0"/>
          <p:nvPr/>
        </p:nvPicPr>
        <p:blipFill rotWithShape="1">
          <a:blip r:embed="rId4">
            <a:alphaModFix/>
          </a:blip>
          <a:srcRect/>
          <a:stretch/>
        </p:blipFill>
        <p:spPr>
          <a:xfrm>
            <a:off x="4572000" y="1727492"/>
            <a:ext cx="3403016" cy="3403016"/>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78"/>
          <p:cNvSpPr txBox="1">
            <a:spLocks noGrp="1"/>
          </p:cNvSpPr>
          <p:nvPr>
            <p:ph type="title"/>
          </p:nvPr>
        </p:nvSpPr>
        <p:spPr>
          <a:xfrm>
            <a:off x="457200" y="182828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9600"/>
              <a:buFont typeface="Calibri"/>
              <a:buNone/>
            </a:pPr>
            <a:r>
              <a:rPr lang="en-US" sz="9600"/>
              <a:t>Stratosphere</a:t>
            </a:r>
            <a:endParaRPr/>
          </a:p>
        </p:txBody>
      </p:sp>
      <p:sp>
        <p:nvSpPr>
          <p:cNvPr id="1010" name="Google Shape;1010;p7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1" name="Google Shape;1011;p78"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cxnSp>
        <p:nvCxnSpPr>
          <p:cNvPr id="1012" name="Google Shape;1012;p78"/>
          <p:cNvCxnSpPr/>
          <p:nvPr/>
        </p:nvCxnSpPr>
        <p:spPr>
          <a:xfrm flipH="1">
            <a:off x="2443447" y="2967723"/>
            <a:ext cx="15600" cy="12807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4"/>
              </a:srgbClr>
            </a:outerShdw>
          </a:effectLst>
        </p:spPr>
      </p:cxnSp>
      <p:sp>
        <p:nvSpPr>
          <p:cNvPr id="1013" name="Google Shape;1013;p78"/>
          <p:cNvSpPr txBox="1"/>
          <p:nvPr/>
        </p:nvSpPr>
        <p:spPr>
          <a:xfrm>
            <a:off x="2083600" y="434022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(prefix)</a:t>
            </a:r>
            <a:endParaRPr b="0" i="0" u="none" strike="noStrike" cap="none">
              <a:solidFill>
                <a:srgbClr val="000000"/>
              </a:solidFill>
              <a:latin typeface="Arial"/>
              <a:ea typeface="Arial"/>
              <a:cs typeface="Arial"/>
              <a:sym typeface="Arial"/>
            </a:endParaRPr>
          </a:p>
        </p:txBody>
      </p:sp>
      <p:cxnSp>
        <p:nvCxnSpPr>
          <p:cNvPr id="1014" name="Google Shape;1014;p78"/>
          <p:cNvCxnSpPr/>
          <p:nvPr/>
        </p:nvCxnSpPr>
        <p:spPr>
          <a:xfrm flipH="1">
            <a:off x="6026547" y="2967723"/>
            <a:ext cx="15600" cy="12807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1015" name="Google Shape;1015;p78"/>
          <p:cNvSpPr txBox="1"/>
          <p:nvPr/>
        </p:nvSpPr>
        <p:spPr>
          <a:xfrm>
            <a:off x="5666700" y="4340225"/>
            <a:ext cx="735300" cy="307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a:solidFill>
                  <a:schemeClr val="dk1"/>
                </a:solidFill>
                <a:latin typeface="Calibri"/>
                <a:ea typeface="Calibri"/>
                <a:cs typeface="Calibri"/>
                <a:sym typeface="Calibri"/>
              </a:rPr>
              <a:t>(suffix)</a:t>
            </a:r>
            <a:endParaRPr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5800</Words>
  <Application>Microsoft Office PowerPoint</Application>
  <PresentationFormat>On-screen Show (4:3)</PresentationFormat>
  <Paragraphs>814</Paragraphs>
  <Slides>191</Slides>
  <Notes>191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191</vt:i4>
      </vt:variant>
    </vt:vector>
  </HeadingPairs>
  <TitlesOfParts>
    <vt:vector size="195" baseType="lpstr">
      <vt:lpstr>Arial</vt:lpstr>
      <vt:lpstr>Calibri</vt:lpstr>
      <vt:lpstr>Times New Roman</vt:lpstr>
      <vt:lpstr>Office Theme</vt:lpstr>
      <vt:lpstr>PowerPoint Presentation</vt:lpstr>
      <vt:lpstr>Atmosphere</vt:lpstr>
      <vt:lpstr>PowerPoint Presentation</vt:lpstr>
      <vt:lpstr>PowerPoint Presentation</vt:lpstr>
      <vt:lpstr>Weather: the conditions of the atmosphere at a certain time and place</vt:lpstr>
      <vt:lpstr>Climate: the pattern of weather over time in a specific location</vt:lpstr>
      <vt:lpstr>PowerPoint Presentation</vt:lpstr>
      <vt:lpstr>Temperature: how hot or cold something is</vt:lpstr>
      <vt:lpstr>PowerPoint Presentation</vt:lpstr>
      <vt:lpstr>Which state of matter has particles that move around very quickly?</vt:lpstr>
      <vt:lpstr>Which state of matter has particles that move around very quickly?</vt:lpstr>
      <vt:lpstr>What is the difference between climate and weather?</vt:lpstr>
      <vt:lpstr>Temperature is how           or _____ something is. </vt:lpstr>
      <vt:lpstr>Temperature is how hot or cold something is. </vt:lpstr>
      <vt:lpstr>PowerPoint Presentation</vt:lpstr>
      <vt:lpstr>Atmosphere: the layers of gas surrounding the surface of a planet</vt:lpstr>
      <vt:lpstr>PowerPoint Presentation</vt:lpstr>
      <vt:lpstr>What is atmosphere?</vt:lpstr>
      <vt:lpstr>PowerPoint Presentation</vt:lpstr>
      <vt:lpstr>Nitrogen </vt:lpstr>
      <vt:lpstr>Oxygen</vt:lpstr>
      <vt:lpstr>Other Gases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Atmosphere</vt:lpstr>
      <vt:lpstr>Atmosphere</vt:lpstr>
      <vt:lpstr>Atmosphere</vt:lpstr>
      <vt:lpstr>Atmo   sphere</vt:lpstr>
      <vt:lpstr>PowerPoint Presentation</vt:lpstr>
      <vt:lpstr>How can we use the word parts of atmosphere to help us remember the definition of the term?</vt:lpstr>
      <vt:lpstr>What is the atmosphere made up of?</vt:lpstr>
      <vt:lpstr>Which gas makes up most of the earth’s atmosphere? </vt:lpstr>
      <vt:lpstr>Which gas makes up most of the earth’s atmosphere? </vt:lpstr>
      <vt:lpstr>PowerPoint Presentation</vt:lpstr>
      <vt:lpstr>Atmosphere: the layers of gas surrounding the surface of a planet </vt:lpstr>
      <vt:lpstr>PowerPoint Presentation</vt:lpstr>
      <vt:lpstr>PowerPoint Presentation</vt:lpstr>
      <vt:lpstr>PowerPoint Presentation</vt:lpstr>
      <vt:lpstr>PowerPoint Presentation</vt:lpstr>
      <vt:lpstr>Layers of the Atmosphere</vt:lpstr>
      <vt:lpstr>PowerPoint Presentation</vt:lpstr>
      <vt:lpstr>PowerPoint Presentation</vt:lpstr>
      <vt:lpstr>Weather: the conditions of the atmosphere at a certain place and time</vt:lpstr>
      <vt:lpstr>Climate: the pattern of weather over time in a specific location</vt:lpstr>
      <vt:lpstr>Gas: a state of matter; gas particles move very fast</vt:lpstr>
      <vt:lpstr>Temperature: how hot or cold something is</vt:lpstr>
      <vt:lpstr>Atmosphere: the layers of gas surrounding the surface of a planet</vt:lpstr>
      <vt:lpstr>Nitrogen </vt:lpstr>
      <vt:lpstr>PowerPoint Presentation</vt:lpstr>
      <vt:lpstr>Which state of matter has particles that move around very quickly?</vt:lpstr>
      <vt:lpstr>Which state of matter has particles that move around very quickly?</vt:lpstr>
      <vt:lpstr>What is the difference between climate and weather?</vt:lpstr>
      <vt:lpstr>What is temperature? </vt:lpstr>
      <vt:lpstr>What is the atmosphere made up of?</vt:lpstr>
      <vt:lpstr>Which gas makes up most of the earth’s atmosphere? </vt:lpstr>
      <vt:lpstr>Which gas makes up most of the earth’s atmosphere? </vt:lpstr>
      <vt:lpstr>PowerPoint Presentation</vt:lpstr>
      <vt:lpstr>Earth’s Atmosphere</vt:lpstr>
      <vt:lpstr>Troposphere: the lowest and densest layer in the atmosphere.  </vt:lpstr>
      <vt:lpstr>PowerPoint Presentation</vt:lpstr>
      <vt:lpstr>What is the troposphere?</vt:lpstr>
      <vt:lpstr>PowerPoint Presentation</vt:lpstr>
      <vt:lpstr>PowerPoint Presentation</vt:lpstr>
      <vt:lpstr>PowerPoint Presentation</vt:lpstr>
      <vt:lpstr>PowerPoint Presentation</vt:lpstr>
      <vt:lpstr>In the troposphere, what happens to the temperature as the altitude increases?</vt:lpstr>
      <vt:lpstr>PowerPoint Presentation</vt:lpstr>
      <vt:lpstr>Troposphere</vt:lpstr>
      <vt:lpstr>Troposphere</vt:lpstr>
      <vt:lpstr>Troposphere</vt:lpstr>
      <vt:lpstr>Tropo   sphere</vt:lpstr>
      <vt:lpstr>PowerPoint Presentation</vt:lpstr>
      <vt:lpstr>How can we use the word parts of troposphere to help us remember the definition of the term?</vt:lpstr>
      <vt:lpstr>True/False: Weather occurs in the troposphere.</vt:lpstr>
      <vt:lpstr>True/False: Weather occurs in the troposphere.</vt:lpstr>
      <vt:lpstr>What is the troposphere?</vt:lpstr>
      <vt:lpstr>PowerPoint Presentation</vt:lpstr>
      <vt:lpstr>Earth’s Atmosphere</vt:lpstr>
      <vt:lpstr>Stratosphere: layer above the troposphere mostly made up of ozone gas. </vt:lpstr>
      <vt:lpstr>PowerPoint Presentation</vt:lpstr>
      <vt:lpstr>What is the stratosphere?</vt:lpstr>
      <vt:lpstr>PowerPoint Presentation</vt:lpstr>
      <vt:lpstr>PowerPoint Presentation</vt:lpstr>
      <vt:lpstr>PowerPoint Presentation</vt:lpstr>
      <vt:lpstr>How does ozone protect us?</vt:lpstr>
      <vt:lpstr>PowerPoint Presentation</vt:lpstr>
      <vt:lpstr>Stratosphere</vt:lpstr>
      <vt:lpstr>Stratosphere</vt:lpstr>
      <vt:lpstr>Stratosphere</vt:lpstr>
      <vt:lpstr>Strato   sphere</vt:lpstr>
      <vt:lpstr>PowerPoint Presentation</vt:lpstr>
      <vt:lpstr>How can we use the word parts of stratosphere to help us remember the definition of the term?</vt:lpstr>
      <vt:lpstr>What is the stratosphere?</vt:lpstr>
      <vt:lpstr>PowerPoint Presentation</vt:lpstr>
      <vt:lpstr>Earth’s Atmosphere</vt:lpstr>
      <vt:lpstr>Mesosphere: the third layer of the atmosphere, above the stratosphere</vt:lpstr>
      <vt:lpstr>PowerPoint Presentation</vt:lpstr>
      <vt:lpstr>What is the mesosphere?</vt:lpstr>
      <vt:lpstr>PowerPoint Presentation</vt:lpstr>
      <vt:lpstr>PowerPoint Presentation</vt:lpstr>
      <vt:lpstr>PowerPoint Presentation</vt:lpstr>
      <vt:lpstr>PowerPoint Presentation</vt:lpstr>
      <vt:lpstr>In the mesosphere, what happens to the temperature as the altitude increases?</vt:lpstr>
      <vt:lpstr>What does the mesosphere protect us from?</vt:lpstr>
      <vt:lpstr>PowerPoint Presentation</vt:lpstr>
      <vt:lpstr>Mesosphere</vt:lpstr>
      <vt:lpstr>Mesosphere</vt:lpstr>
      <vt:lpstr>Mesosphere</vt:lpstr>
      <vt:lpstr>Meso   sphere</vt:lpstr>
      <vt:lpstr>PowerPoint Presentation</vt:lpstr>
      <vt:lpstr>How can we use the word parts of mesosphere to help us remember the definition of the term?</vt:lpstr>
      <vt:lpstr>What is the mesosphere?</vt:lpstr>
      <vt:lpstr>PowerPoint Presentation</vt:lpstr>
      <vt:lpstr>Earth’s Atmosphere</vt:lpstr>
      <vt:lpstr>Thermosphere: the fourth layer of the atmosphere, above the mesosphere. </vt:lpstr>
      <vt:lpstr>PowerPoint Presentation</vt:lpstr>
      <vt:lpstr>What is the thermosphere?</vt:lpstr>
      <vt:lpstr>PowerPoint Presentation</vt:lpstr>
      <vt:lpstr>PowerPoint Presentation</vt:lpstr>
      <vt:lpstr>PowerPoint Presentation</vt:lpstr>
      <vt:lpstr>PowerPoint Presentation</vt:lpstr>
      <vt:lpstr>What happens to the temperature in the thermosphere as altitude increases?</vt:lpstr>
      <vt:lpstr>PowerPoint Presentation</vt:lpstr>
      <vt:lpstr>Thermosphere</vt:lpstr>
      <vt:lpstr>Thermosphere</vt:lpstr>
      <vt:lpstr>Thermosphere</vt:lpstr>
      <vt:lpstr>Thermo   sphere</vt:lpstr>
      <vt:lpstr>PowerPoint Presentation</vt:lpstr>
      <vt:lpstr>How can we use the word parts of thermosphere to help us remember the definition of the term?</vt:lpstr>
      <vt:lpstr>What is the thermosphere?</vt:lpstr>
      <vt:lpstr>PowerPoint Presentation</vt:lpstr>
      <vt:lpstr>Earth’s Atmosphere</vt:lpstr>
      <vt:lpstr>Exosphere: the outermost layer of the earth’s atmosphere. </vt:lpstr>
      <vt:lpstr>PowerPoint Presentation</vt:lpstr>
      <vt:lpstr>What is the exosphere?</vt:lpstr>
      <vt:lpstr>PowerPoint Presentation</vt:lpstr>
      <vt:lpstr>PowerPoint Presentation</vt:lpstr>
      <vt:lpstr>PowerPoint Presentation</vt:lpstr>
      <vt:lpstr>About how large is the exosphere?</vt:lpstr>
      <vt:lpstr>PowerPoint Presentation</vt:lpstr>
      <vt:lpstr>Exosphere</vt:lpstr>
      <vt:lpstr>Exosphere</vt:lpstr>
      <vt:lpstr>Exosphere</vt:lpstr>
      <vt:lpstr>Exo   sphere</vt:lpstr>
      <vt:lpstr>PowerPoint Presentation</vt:lpstr>
      <vt:lpstr>How can we use the word parts of exosphere to help us remember the definition of the term?</vt:lpstr>
      <vt:lpstr>What is the exosphere?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atmosphere made up of?</vt:lpstr>
      <vt:lpstr>Which gas makes up most of the earth’s atmosphere? </vt:lpstr>
      <vt:lpstr>Which gas makes up most of the earth’s atmosphere? </vt:lpstr>
      <vt:lpstr>Which is the coldest layer of the atmosphere? </vt:lpstr>
      <vt:lpstr>Which is the coldest layer of the atmosphere? </vt:lpstr>
      <vt:lpstr>How does the stratosphere protect the earth from the sun?</vt:lpstr>
      <vt:lpstr>In the mesosphere, temperature _________ as altitude increases. </vt:lpstr>
      <vt:lpstr>In the mesosphere, temperature _________ as altitude increases. </vt:lpstr>
      <vt:lpstr>What is the outermost layer of the atmosphere? What can you tell me about it?</vt:lpstr>
      <vt:lpstr>In the thermosphere, temperature _________ as altitude increases. </vt:lpstr>
      <vt:lpstr>In the thermosphere, temperature _________ as altitude increases. </vt:lpstr>
      <vt:lpstr>Name the five layers of the earth’s atmosphere.</vt:lpstr>
      <vt:lpstr>PowerPoint Presentation</vt:lpstr>
      <vt:lpstr>Troposphere: the lowest and densest layer in the atmosphere.  </vt:lpstr>
      <vt:lpstr>Stratosphere: layer above the troposphere mostly made up of ozone gas. </vt:lpstr>
      <vt:lpstr>Mesosphere: the third layer of the atmosphere, above the stratosphere</vt:lpstr>
      <vt:lpstr>Thermosphere: the fourth layer of the atmosphere, above the mesosphere. </vt:lpstr>
      <vt:lpstr>Exosphere: the outermost layer of the earth’s atmosphere.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Kunemund, Rachel (rk8vm)</cp:lastModifiedBy>
  <cp:revision>2</cp:revision>
  <dcterms:created xsi:type="dcterms:W3CDTF">2017-07-25T14:27:20Z</dcterms:created>
  <dcterms:modified xsi:type="dcterms:W3CDTF">2021-08-03T16:42:57Z</dcterms:modified>
</cp:coreProperties>
</file>