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Lst>
  <p:sldSz cy="6858000" cx="9144000"/>
  <p:notesSz cx="6858000" cy="9144000"/>
  <p:embeddedFontLst>
    <p:embeddedFont>
      <p:font typeface="Poppins"/>
      <p:regular r:id="rId79"/>
      <p:bold r:id="rId80"/>
      <p:italic r:id="rId81"/>
      <p:boldItalic r:id="rId82"/>
    </p:embeddedFont>
    <p:embeddedFont>
      <p:font typeface="Helvetica Neue Light"/>
      <p:regular r:id="rId83"/>
      <p:bold r:id="rId84"/>
      <p:italic r:id="rId85"/>
      <p:boldItalic r:id="rId8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87" roundtripDataSignature="AMtx7mifWcWyomLbeBE3bnMGTD8apMyM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HelveticaNeueLight-bold.fntdata"/><Relationship Id="rId83" Type="http://schemas.openxmlformats.org/officeDocument/2006/relationships/font" Target="fonts/HelveticaNeueLight-regular.fntdata"/><Relationship Id="rId42" Type="http://schemas.openxmlformats.org/officeDocument/2006/relationships/slide" Target="slides/slide36.xml"/><Relationship Id="rId86" Type="http://schemas.openxmlformats.org/officeDocument/2006/relationships/font" Target="fonts/HelveticaNeueLight-boldItalic.fntdata"/><Relationship Id="rId41" Type="http://schemas.openxmlformats.org/officeDocument/2006/relationships/slide" Target="slides/slide35.xml"/><Relationship Id="rId85" Type="http://schemas.openxmlformats.org/officeDocument/2006/relationships/font" Target="fonts/HelveticaNeueLight-italic.fntdata"/><Relationship Id="rId44" Type="http://schemas.openxmlformats.org/officeDocument/2006/relationships/slide" Target="slides/slide38.xml"/><Relationship Id="rId43" Type="http://schemas.openxmlformats.org/officeDocument/2006/relationships/slide" Target="slides/slide37.xml"/><Relationship Id="rId87" Type="http://customschemas.google.com/relationships/presentationmetadata" Target="metadata"/><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Poppins-bold.fntdata"/><Relationship Id="rId82" Type="http://schemas.openxmlformats.org/officeDocument/2006/relationships/font" Target="fonts/Poppins-boldItalic.fntdata"/><Relationship Id="rId81" Type="http://schemas.openxmlformats.org/officeDocument/2006/relationships/font" Target="fonts/Poppins-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font" Target="fonts/Poppins-regular.fntdata"/><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162" name="Google Shape;162;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6dfa503ee4_0_4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26dfa503ee4_0_4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A neutron is a subatomic particle with a neutral charge, found in the nucleus of an atom. </a:t>
            </a:r>
            <a:endParaRPr>
              <a:latin typeface="Calibri"/>
              <a:ea typeface="Calibri"/>
              <a:cs typeface="Calibri"/>
              <a:sym typeface="Calibri"/>
            </a:endParaRPr>
          </a:p>
        </p:txBody>
      </p:sp>
      <p:sp>
        <p:nvSpPr>
          <p:cNvPr id="262" name="Google Shape;262;g26dfa503ee4_0_4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6dfa503ee4_0_5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g26dfa503ee4_0_5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An electron is a negatively charged particle that orbits the nucleus. </a:t>
            </a:r>
            <a:endParaRPr>
              <a:latin typeface="Calibri"/>
              <a:ea typeface="Calibri"/>
              <a:cs typeface="Calibri"/>
              <a:sym typeface="Calibri"/>
            </a:endParaRPr>
          </a:p>
        </p:txBody>
      </p:sp>
      <p:sp>
        <p:nvSpPr>
          <p:cNvPr id="270" name="Google Shape;270;g26dfa503ee4_0_50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review the information we have covered already.</a:t>
            </a:r>
            <a:endParaRPr b="0"/>
          </a:p>
        </p:txBody>
      </p:sp>
      <p:sp>
        <p:nvSpPr>
          <p:cNvPr id="278" name="Google Shape;278;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5e11802ac4_0_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25e11802ac4_0_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pure substance containing one type of </a:t>
            </a:r>
            <a:r>
              <a:rPr lang="en-US"/>
              <a:t>atom</a:t>
            </a:r>
            <a:r>
              <a:rPr lang="en-US"/>
              <a:t> is…</a:t>
            </a:r>
            <a:endParaRPr/>
          </a:p>
        </p:txBody>
      </p:sp>
      <p:sp>
        <p:nvSpPr>
          <p:cNvPr id="284" name="Google Shape;284;g25e11802ac4_0_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6dfa503ee4_0_7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26dfa503ee4_0_7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pure substance containing one type of atom is…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[An element]</a:t>
            </a:r>
            <a:endParaRPr/>
          </a:p>
        </p:txBody>
      </p:sp>
      <p:sp>
        <p:nvSpPr>
          <p:cNvPr id="293" name="Google Shape;293;g26dfa503ee4_0_7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7432021ec6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27432021ec6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Elements are an example of ________.</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[Matter]</a:t>
            </a:r>
            <a:endParaRPr/>
          </a:p>
        </p:txBody>
      </p:sp>
      <p:sp>
        <p:nvSpPr>
          <p:cNvPr id="302" name="Google Shape;302;g27432021ec6_0_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7432021ec6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g27432021ec6_0_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Elements are an example of </a:t>
            </a:r>
            <a:r>
              <a:rPr b="1" lang="en-US"/>
              <a:t>matter</a:t>
            </a:r>
            <a:r>
              <a:rPr lang="en-US"/>
              <a:t>.</a:t>
            </a:r>
            <a:endParaRPr/>
          </a:p>
        </p:txBody>
      </p:sp>
      <p:sp>
        <p:nvSpPr>
          <p:cNvPr id="311" name="Google Shape;311;g27432021ec6_0_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_______, _______, and ________ are the three particles that make up an atom. </a:t>
            </a:r>
            <a:endParaRPr/>
          </a:p>
          <a:p>
            <a:pPr indent="0" lvl="0" marL="0" rtl="0" algn="l">
              <a:lnSpc>
                <a:spcPct val="100000"/>
              </a:lnSpc>
              <a:spcBef>
                <a:spcPts val="0"/>
              </a:spcBef>
              <a:spcAft>
                <a:spcPts val="0"/>
              </a:spcAft>
              <a:buSzPts val="1400"/>
              <a:buNone/>
            </a:pPr>
            <a:r>
              <a:t/>
            </a:r>
            <a:endParaRPr/>
          </a:p>
        </p:txBody>
      </p:sp>
      <p:sp>
        <p:nvSpPr>
          <p:cNvPr id="320" name="Google Shape;320;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6dfa503ee4_0_7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26dfa503ee4_0_7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[Protons, neutrons, and electrons are the three particles that make up an atom.]</a:t>
            </a:r>
            <a:endParaRPr/>
          </a:p>
        </p:txBody>
      </p:sp>
      <p:sp>
        <p:nvSpPr>
          <p:cNvPr id="328" name="Google Shape;328;g26dfa503ee4_0_7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we’ve reviewed, let’s define the phrase</a:t>
            </a:r>
            <a:r>
              <a:rPr b="1" lang="en-US"/>
              <a:t> atom</a:t>
            </a:r>
            <a:r>
              <a:rPr lang="en-US"/>
              <a:t>.</a:t>
            </a:r>
            <a:endParaRPr/>
          </a:p>
        </p:txBody>
      </p:sp>
      <p:sp>
        <p:nvSpPr>
          <p:cNvPr id="336" name="Google Shape;336;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Today, we’ll be learning about the word: </a:t>
            </a:r>
            <a:r>
              <a:rPr b="1" lang="en-US"/>
              <a:t>atom</a:t>
            </a:r>
            <a:r>
              <a:rPr lang="en-US"/>
              <a:t>.</a:t>
            </a:r>
            <a:endParaRPr/>
          </a:p>
        </p:txBody>
      </p:sp>
      <p:sp>
        <p:nvSpPr>
          <p:cNvPr id="198" name="Google Shape;198;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6dfa503ee4_0_6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26dfa503ee4_0_6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An atom is the smallest whole unit of matter. </a:t>
            </a:r>
            <a:endParaRPr>
              <a:latin typeface="Calibri"/>
              <a:ea typeface="Calibri"/>
              <a:cs typeface="Calibri"/>
              <a:sym typeface="Calibri"/>
            </a:endParaRPr>
          </a:p>
        </p:txBody>
      </p:sp>
      <p:sp>
        <p:nvSpPr>
          <p:cNvPr id="344" name="Google Shape;344;g26dfa503ee4_0_6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353" name="Google Shape;353;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d96993b0a5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gd96993b0a5_0_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What is an atom?</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[An atom is the smallest whole unit of matter. ]</a:t>
            </a:r>
            <a:endParaRPr/>
          </a:p>
        </p:txBody>
      </p:sp>
      <p:sp>
        <p:nvSpPr>
          <p:cNvPr id="359" name="Google Shape;359;gd96993b0a5_0_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5e11802ac4_0_2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g25e11802ac4_0_2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Atoms are made up of the three particles…</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[Protons, neutrons, and electrons.]</a:t>
            </a:r>
            <a:endParaRPr/>
          </a:p>
        </p:txBody>
      </p:sp>
      <p:sp>
        <p:nvSpPr>
          <p:cNvPr id="367" name="Google Shape;367;g25e11802ac4_0_2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That is the basic definition, but there is a bit more you need to know. </a:t>
            </a:r>
            <a:endParaRPr/>
          </a:p>
        </p:txBody>
      </p:sp>
      <p:sp>
        <p:nvSpPr>
          <p:cNvPr id="375" name="Google Shape;375;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Imagine atoms as tiny building blocks, like Lego pieces, that make up everything around us. </a:t>
            </a:r>
            <a:r>
              <a:rPr lang="en-US"/>
              <a:t>Every element and type of matter, from the air we breathe to the water we drink, is made up of these atoms.</a:t>
            </a:r>
            <a:endParaRPr/>
          </a:p>
        </p:txBody>
      </p:sp>
      <p:sp>
        <p:nvSpPr>
          <p:cNvPr id="382" name="Google Shape;382;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Atoms are incredibly small, so small that you can't see them with your eyes. They have a center called the nucleus, which is like the core of the atom. Even smaller parts, or particles, known as protons, neutrons, and electrons are a part of the atom.</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390" name="Google Shape;390;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5e11802ac4_0_2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g25e11802ac4_0_2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Different elements, like oxygen, hydrogen, and carbon, are made up of specific types of atoms. For example, oxygen atoms join together to make the air we breathe, and hydrogen atoms combine to make water. </a:t>
            </a:r>
            <a:endParaRPr/>
          </a:p>
        </p:txBody>
      </p:sp>
      <p:sp>
        <p:nvSpPr>
          <p:cNvPr id="398" name="Google Shape;398;g25e11802ac4_0_2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5e11802ac4_0_2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25e11802ac4_0_2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When atoms of different elements get together and connect in specific ways, they create molecules, which are like groups of Legos stuck together to build something more complex. These molecules can be simple, like a molecule of water (H2O), or complex, like the molecules that make up your body.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06" name="Google Shape;406;g25e11802ac4_0_2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5e11802ac4_0_2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g25e11802ac4_0_2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So, everything around us, whether it's a rock, a plant, or a person, is made up of these tiny building blocks called atoms. It's like nature's way of putting together all the different things we see and experience!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14" name="Google Shape;414;g25e11802ac4_0_2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“big question” is: </a:t>
            </a:r>
            <a:r>
              <a:rPr b="1" lang="en-US"/>
              <a:t>What are atoms, and how do they come together to create everything around us?</a:t>
            </a:r>
            <a:endParaRPr b="1"/>
          </a:p>
          <a:p>
            <a:pPr indent="0" lvl="0" marL="0" rtl="0" algn="l">
              <a:lnSpc>
                <a:spcPct val="100000"/>
              </a:lnSpc>
              <a:spcBef>
                <a:spcPts val="0"/>
              </a:spcBef>
              <a:spcAft>
                <a:spcPts val="0"/>
              </a:spcAft>
              <a:buSzPts val="1400"/>
              <a:buNone/>
            </a:pPr>
            <a:r>
              <a:rPr b="0" lang="en-US"/>
              <a:t> </a:t>
            </a:r>
            <a:endParaRPr/>
          </a:p>
          <a:p>
            <a:pPr indent="0" lvl="0" marL="0" rtl="0" algn="l">
              <a:lnSpc>
                <a:spcPct val="100000"/>
              </a:lnSpc>
              <a:spcBef>
                <a:spcPts val="0"/>
              </a:spcBef>
              <a:spcAft>
                <a:spcPts val="0"/>
              </a:spcAft>
              <a:buSzPts val="1400"/>
              <a:buNone/>
            </a:pPr>
            <a:r>
              <a:rPr b="0" lang="en-US"/>
              <a:t>[Pause and illicit predictions from students.]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I love all these thoughtful </a:t>
            </a:r>
            <a:r>
              <a:rPr lang="en-US"/>
              <a:t>guesses</a:t>
            </a:r>
            <a:r>
              <a:rPr b="0" lang="en-US"/>
              <a:t>!  Be sure to keep this question and your predictions in mind as we move through these next few lessons, and we’ll continue to revisit it.</a:t>
            </a:r>
            <a:endParaRPr/>
          </a:p>
        </p:txBody>
      </p:sp>
      <p:sp>
        <p:nvSpPr>
          <p:cNvPr id="207" name="Google Shape;207;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d96993b0a5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gd96993b0a5_0_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422" name="Google Shape;422;gd96993b0a5_0_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ded927cd3f_0_1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gded927cd3f_0_1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True or false: Atoms are so small we cannot see them with our eyes.</a:t>
            </a:r>
            <a:endParaRPr/>
          </a:p>
          <a:p>
            <a:pPr indent="0" lvl="0" marL="0" rtl="0" algn="l">
              <a:lnSpc>
                <a:spcPct val="100000"/>
              </a:lnSpc>
              <a:spcBef>
                <a:spcPts val="0"/>
              </a:spcBef>
              <a:spcAft>
                <a:spcPts val="0"/>
              </a:spcAft>
              <a:buSzPts val="1400"/>
              <a:buNone/>
            </a:pPr>
            <a:r>
              <a:t/>
            </a:r>
            <a:endParaRPr/>
          </a:p>
        </p:txBody>
      </p:sp>
      <p:sp>
        <p:nvSpPr>
          <p:cNvPr id="428" name="Google Shape;428;gded927cd3f_0_1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6dfa503ee4_0_8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g26dfa503ee4_0_80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True or false: Atoms are so small we cannot see them with our eyes.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[True]</a:t>
            </a:r>
            <a:endParaRPr/>
          </a:p>
          <a:p>
            <a:pPr indent="0" lvl="0" marL="0" rtl="0" algn="l">
              <a:lnSpc>
                <a:spcPct val="100000"/>
              </a:lnSpc>
              <a:spcBef>
                <a:spcPts val="0"/>
              </a:spcBef>
              <a:spcAft>
                <a:spcPts val="0"/>
              </a:spcAft>
              <a:buSzPts val="1400"/>
              <a:buNone/>
            </a:pPr>
            <a:r>
              <a:t/>
            </a:r>
            <a:endParaRPr/>
          </a:p>
        </p:txBody>
      </p:sp>
      <p:sp>
        <p:nvSpPr>
          <p:cNvPr id="437" name="Google Shape;437;g26dfa503ee4_0_80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6dfa503ee4_0_8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g26dfa503ee4_0_8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Which of the following is NOT a particle that makes up an atom?</a:t>
            </a:r>
            <a:endParaRPr/>
          </a:p>
          <a:p>
            <a:pPr indent="0" lvl="0" marL="0" rtl="0" algn="l">
              <a:lnSpc>
                <a:spcPct val="100000"/>
              </a:lnSpc>
              <a:spcBef>
                <a:spcPts val="0"/>
              </a:spcBef>
              <a:spcAft>
                <a:spcPts val="0"/>
              </a:spcAft>
              <a:buSzPts val="1400"/>
              <a:buNone/>
            </a:pPr>
            <a:r>
              <a:t/>
            </a:r>
            <a:endParaRPr/>
          </a:p>
        </p:txBody>
      </p:sp>
      <p:sp>
        <p:nvSpPr>
          <p:cNvPr id="446" name="Google Shape;446;g26dfa503ee4_0_8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6dfa503ee4_0_8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g26dfa503ee4_0_8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Which of the following is NOT a particle that makes up an atom?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 Freons]</a:t>
            </a:r>
            <a:endParaRPr/>
          </a:p>
          <a:p>
            <a:pPr indent="0" lvl="0" marL="0" rtl="0" algn="l">
              <a:lnSpc>
                <a:spcPct val="100000"/>
              </a:lnSpc>
              <a:spcBef>
                <a:spcPts val="0"/>
              </a:spcBef>
              <a:spcAft>
                <a:spcPts val="0"/>
              </a:spcAft>
              <a:buSzPts val="1400"/>
              <a:buNone/>
            </a:pPr>
            <a:r>
              <a:t/>
            </a:r>
            <a:endParaRPr/>
          </a:p>
        </p:txBody>
      </p:sp>
      <p:sp>
        <p:nvSpPr>
          <p:cNvPr id="455" name="Google Shape;455;g26dfa503ee4_0_8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6dfa503ee4_0_8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g26dfa503ee4_0_8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Different ______ are made up of specific types of atoms.</a:t>
            </a:r>
            <a:endParaRPr/>
          </a:p>
        </p:txBody>
      </p:sp>
      <p:sp>
        <p:nvSpPr>
          <p:cNvPr id="464" name="Google Shape;464;g26dfa503ee4_0_8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6dfa503ee4_0_8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g26dfa503ee4_0_8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t>
            </a:r>
            <a:r>
              <a:rPr lang="en-US"/>
              <a:t>Different elements are made up of specific types of atoms.]</a:t>
            </a:r>
            <a:endParaRPr/>
          </a:p>
        </p:txBody>
      </p:sp>
      <p:sp>
        <p:nvSpPr>
          <p:cNvPr id="472" name="Google Shape;472;g26dfa503ee4_0_8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6dfa503ee4_0_8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g26dfa503ee4_0_8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t>When atoms of different connect, they create ________.</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80" name="Google Shape;480;g26dfa503ee4_0_8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6dfa503ee4_0_8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g26dfa503ee4_0_8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t>[</a:t>
            </a:r>
            <a:r>
              <a:rPr lang="en-US"/>
              <a:t>When atoms of different connect, they create molecules.]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88" name="Google Shape;488;g26dfa503ee4_0_8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5e11802ac4_0_4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g25e11802ac4_0_4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examples of</a:t>
            </a:r>
            <a:r>
              <a:rPr b="1" lang="en-US"/>
              <a:t> atoms</a:t>
            </a:r>
            <a:endParaRPr/>
          </a:p>
        </p:txBody>
      </p:sp>
      <p:sp>
        <p:nvSpPr>
          <p:cNvPr id="496" name="Google Shape;496;g25e11802ac4_0_4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215" name="Google Shape;215;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6dfa503ee4_0_8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g26dfa503ee4_0_8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This is an example of a hydrogen </a:t>
            </a:r>
            <a:r>
              <a:rPr b="1" lang="en-US"/>
              <a:t>atom</a:t>
            </a:r>
            <a:r>
              <a:rPr lang="en-US"/>
              <a:t>.  Hydrogen is the smallest, lightest atom. It has one proton in its nucleus and a single electron. Hydrogen is the most abundant element in our universe, and combines with many other atoms to create substances like water and sugar.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sz="1200">
              <a:solidFill>
                <a:schemeClr val="dk1"/>
              </a:solidFill>
            </a:endParaRPr>
          </a:p>
          <a:p>
            <a:pPr indent="0" lvl="0" marL="0" rtl="0" algn="l">
              <a:spcBef>
                <a:spcPts val="0"/>
              </a:spcBef>
              <a:spcAft>
                <a:spcPts val="0"/>
              </a:spcAft>
              <a:buClr>
                <a:schemeClr val="dk1"/>
              </a:buClr>
              <a:buSzPts val="1200"/>
              <a:buFont typeface="Calibri"/>
              <a:buNone/>
            </a:pPr>
            <a:r>
              <a:t/>
            </a:r>
            <a:endParaRPr>
              <a:solidFill>
                <a:schemeClr val="dk1"/>
              </a:solidFill>
            </a:endParaRPr>
          </a:p>
        </p:txBody>
      </p:sp>
      <p:sp>
        <p:nvSpPr>
          <p:cNvPr id="503" name="Google Shape;503;g26dfa503ee4_0_8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6dfa503ee4_0_9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g26dfa503ee4_0_9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A</a:t>
            </a:r>
            <a:r>
              <a:rPr lang="en-US"/>
              <a:t>nother example of an </a:t>
            </a:r>
            <a:r>
              <a:rPr b="1" lang="en-US"/>
              <a:t>atom</a:t>
            </a:r>
            <a:r>
              <a:rPr lang="en-US"/>
              <a:t> is this carbon atom</a:t>
            </a:r>
            <a:r>
              <a:rPr lang="en-US"/>
              <a:t>. The carbon atom has six protons and neutrons with six electrons orbiting the nucleus. Most carbon atoms are found in Earth’s rocks and sediment. Carbon atoms also combine with oxygen atoms to make carbon dioxide in our atmosphere.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solidFill>
                <a:schemeClr val="dk1"/>
              </a:solidFill>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511" name="Google Shape;511;g26dfa503ee4_0_9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5e11802ac4_0_5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g25e11802ac4_0_5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519" name="Google Shape;519;g25e11802ac4_0_5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5e11802ac4_0_6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g25e11802ac4_0_60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Atoms are the ________ whole unit of matter, and ________ are made up of only one type of atom.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[smallest, elements]</a:t>
            </a:r>
            <a:endParaRPr/>
          </a:p>
          <a:p>
            <a:pPr indent="0" lvl="0" marL="0" rtl="0" algn="l">
              <a:lnSpc>
                <a:spcPct val="100000"/>
              </a:lnSpc>
              <a:spcBef>
                <a:spcPts val="0"/>
              </a:spcBef>
              <a:spcAft>
                <a:spcPts val="0"/>
              </a:spcAft>
              <a:buSzPts val="1400"/>
              <a:buNone/>
            </a:pPr>
            <a:r>
              <a:t/>
            </a:r>
            <a:endParaRPr/>
          </a:p>
        </p:txBody>
      </p:sp>
      <p:sp>
        <p:nvSpPr>
          <p:cNvPr id="525" name="Google Shape;525;g25e11802ac4_0_60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6dfa503ee4_0_10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g26dfa503ee4_0_10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t>
            </a:r>
            <a:r>
              <a:rPr lang="en-US"/>
              <a:t>Atoms are the smallest whole unit of matter, and elements are made up of only one type of atom.]</a:t>
            </a:r>
            <a:endParaRPr/>
          </a:p>
          <a:p>
            <a:pPr indent="0" lvl="0" marL="0" rtl="0" algn="l">
              <a:lnSpc>
                <a:spcPct val="100000"/>
              </a:lnSpc>
              <a:spcBef>
                <a:spcPts val="0"/>
              </a:spcBef>
              <a:spcAft>
                <a:spcPts val="0"/>
              </a:spcAft>
              <a:buSzPts val="1400"/>
              <a:buNone/>
            </a:pPr>
            <a:r>
              <a:t/>
            </a:r>
            <a:endParaRPr/>
          </a:p>
        </p:txBody>
      </p:sp>
      <p:sp>
        <p:nvSpPr>
          <p:cNvPr id="533" name="Google Shape;533;g26dfa503ee4_0_10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5e11802ac4_0_6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g25e11802ac4_0_6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non-examples of an </a:t>
            </a:r>
            <a:r>
              <a:rPr b="1" lang="en-US"/>
              <a:t>atom</a:t>
            </a:r>
            <a:r>
              <a:rPr lang="en-US"/>
              <a:t>.</a:t>
            </a:r>
            <a:endParaRPr/>
          </a:p>
        </p:txBody>
      </p:sp>
      <p:sp>
        <p:nvSpPr>
          <p:cNvPr id="541" name="Google Shape;541;g25e11802ac4_0_6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5e11802ac4_0_7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g25e11802ac4_0_7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Toys are not an example of an atom. While toys are made up of molecules containing atoms, you can see them with your own eyes. You cannot see atoms with your eyes. </a:t>
            </a:r>
            <a:endParaRPr/>
          </a:p>
        </p:txBody>
      </p:sp>
      <p:sp>
        <p:nvSpPr>
          <p:cNvPr id="548" name="Google Shape;548;g25e11802ac4_0_7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5e11802ac4_0_8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g25e11802ac4_0_8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ocean is not an example of an atom. The </a:t>
            </a:r>
            <a:r>
              <a:rPr lang="en-US"/>
              <a:t>ocean</a:t>
            </a:r>
            <a:r>
              <a:rPr lang="en-US"/>
              <a:t> contains many different organisms like fish and plants.</a:t>
            </a:r>
            <a:endParaRPr/>
          </a:p>
        </p:txBody>
      </p:sp>
      <p:sp>
        <p:nvSpPr>
          <p:cNvPr id="556" name="Google Shape;556;g25e11802ac4_0_8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25e11802ac4_0_8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g25e11802ac4_0_8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check your understanding.</a:t>
            </a:r>
            <a:endParaRPr b="0"/>
          </a:p>
        </p:txBody>
      </p:sp>
      <p:sp>
        <p:nvSpPr>
          <p:cNvPr id="564" name="Google Shape;564;g25e11802ac4_0_8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5e11802ac4_0_10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g25e11802ac4_0_10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Why is this not an example of an atom?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lang="en-US"/>
              <a:t>[S</a:t>
            </a:r>
            <a:r>
              <a:rPr lang="en-US"/>
              <a:t>ince the ocean is many different things, it is not an atom. Atoms are very small and the building blocks of all things.</a:t>
            </a:r>
            <a:r>
              <a:rPr lang="en-US"/>
              <a:t>]</a:t>
            </a:r>
            <a:endParaRPr/>
          </a:p>
        </p:txBody>
      </p:sp>
      <p:sp>
        <p:nvSpPr>
          <p:cNvPr id="570" name="Google Shape;570;g25e11802ac4_0_10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6dfa503ee4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6dfa503ee4_0_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Matter is anything that has mass and takes up space.</a:t>
            </a:r>
            <a:endParaRPr/>
          </a:p>
          <a:p>
            <a:pPr indent="0" lvl="0" marL="0" rtl="0" algn="l">
              <a:lnSpc>
                <a:spcPct val="100000"/>
              </a:lnSpc>
              <a:spcBef>
                <a:spcPts val="0"/>
              </a:spcBef>
              <a:spcAft>
                <a:spcPts val="0"/>
              </a:spcAft>
              <a:buSzPts val="1400"/>
              <a:buNone/>
            </a:pPr>
            <a:r>
              <a:t/>
            </a:r>
            <a:endParaRPr/>
          </a:p>
        </p:txBody>
      </p:sp>
      <p:sp>
        <p:nvSpPr>
          <p:cNvPr id="221" name="Google Shape;221;g26dfa503ee4_0_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5e11802ac4_0_22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g25e11802ac4_0_22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579" name="Google Shape;579;g25e11802ac4_0_22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6dfa503ee4_0_10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g26dfa503ee4_0_10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An atom is the smallest whole unit of matter. </a:t>
            </a:r>
            <a:endParaRPr>
              <a:latin typeface="Calibri"/>
              <a:ea typeface="Calibri"/>
              <a:cs typeface="Calibri"/>
              <a:sym typeface="Calibri"/>
            </a:endParaRPr>
          </a:p>
        </p:txBody>
      </p:sp>
      <p:sp>
        <p:nvSpPr>
          <p:cNvPr id="586" name="Google Shape;586;g26dfa503ee4_0_10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25e11802ac4_0_19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g25e11802ac4_0_19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b="1" lang="en-US"/>
              <a:t>atom</a:t>
            </a:r>
            <a:r>
              <a:rPr lang="en-US">
                <a:solidFill>
                  <a:srgbClr val="242424"/>
                </a:solidFill>
              </a:rPr>
              <a:t>. </a:t>
            </a:r>
            <a:endParaRPr/>
          </a:p>
        </p:txBody>
      </p:sp>
      <p:sp>
        <p:nvSpPr>
          <p:cNvPr id="594" name="Google Shape;594;g25e11802ac4_0_19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5e11802ac4_0_18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g25e11802ac4_0_18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 </a:t>
            </a:r>
            <a:r>
              <a:rPr b="1" lang="en-US">
                <a:solidFill>
                  <a:srgbClr val="242424"/>
                </a:solidFill>
              </a:rPr>
              <a:t>atom</a:t>
            </a:r>
            <a:r>
              <a:rPr b="1" lang="en-US">
                <a:solidFill>
                  <a:srgbClr val="242424"/>
                </a:solidFill>
              </a:rPr>
              <a:t>s</a:t>
            </a:r>
            <a:r>
              <a:rPr lang="en-US">
                <a:solidFill>
                  <a:srgbClr val="242424"/>
                </a:solidFill>
              </a:rPr>
              <a:t> 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a:t>
            </a:r>
            <a:r>
              <a:rPr lang="en-US"/>
              <a:t> </a:t>
            </a:r>
            <a:r>
              <a:rPr b="1" lang="en-US"/>
              <a:t>atom</a:t>
            </a:r>
            <a:r>
              <a:rPr b="1" lang="en-US"/>
              <a:t>s.</a:t>
            </a:r>
            <a:endParaRPr>
              <a:solidFill>
                <a:schemeClr val="dk1"/>
              </a:solidFill>
            </a:endParaRPr>
          </a:p>
        </p:txBody>
      </p:sp>
      <p:sp>
        <p:nvSpPr>
          <p:cNvPr id="605" name="Google Shape;605;g25e11802ac4_0_18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25e11802ac4_0_19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6" name="Google Shape;626;g25e11802ac4_0_19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picture of </a:t>
            </a:r>
            <a:r>
              <a:rPr b="1" lang="en-US"/>
              <a:t>atom</a:t>
            </a:r>
            <a:r>
              <a:rPr b="1" lang="en-US" sz="1200">
                <a:solidFill>
                  <a:schemeClr val="dk1"/>
                </a:solidFill>
              </a:rPr>
              <a:t> </a:t>
            </a:r>
            <a:r>
              <a:rPr lang="en-US" sz="1200">
                <a:solidFill>
                  <a:schemeClr val="dk1"/>
                </a:solidFill>
              </a:rPr>
              <a:t>from these four choices</a:t>
            </a:r>
            <a:r>
              <a:rPr lang="en-US"/>
              <a:t>.</a:t>
            </a:r>
            <a:endParaRPr/>
          </a:p>
        </p:txBody>
      </p:sp>
      <p:sp>
        <p:nvSpPr>
          <p:cNvPr id="627" name="Google Shape;627;g25e11802ac4_0_199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6dfa503ee4_0_10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6" name="Google Shape;646;g26dfa503ee4_0_10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This is the picture that shows </a:t>
            </a:r>
            <a:r>
              <a:rPr b="1" lang="en-US"/>
              <a:t>atom</a:t>
            </a:r>
            <a:r>
              <a:rPr lang="en-US"/>
              <a:t>.</a:t>
            </a:r>
            <a:endParaRPr/>
          </a:p>
        </p:txBody>
      </p:sp>
      <p:sp>
        <p:nvSpPr>
          <p:cNvPr id="647" name="Google Shape;647;g26dfa503ee4_0_10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25e11802ac4_0_2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7" name="Google Shape;667;g25e11802ac4_0_21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Here is the Frayer model filled in with a picture of </a:t>
            </a:r>
            <a:r>
              <a:rPr b="1" lang="en-US"/>
              <a:t>atom</a:t>
            </a:r>
            <a:r>
              <a:rPr b="1" lang="en-US"/>
              <a:t>.</a:t>
            </a:r>
            <a:endParaRPr>
              <a:solidFill>
                <a:schemeClr val="dk1"/>
              </a:solidFill>
            </a:endParaRPr>
          </a:p>
        </p:txBody>
      </p:sp>
      <p:sp>
        <p:nvSpPr>
          <p:cNvPr id="668" name="Google Shape;668;g25e11802ac4_0_21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25e11802ac4_0_21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g25e11802ac4_0_21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definition of </a:t>
            </a:r>
            <a:r>
              <a:rPr b="1" lang="en-US"/>
              <a:t>atom</a:t>
            </a:r>
            <a:r>
              <a:rPr b="1" lang="en-US" sz="1200">
                <a:solidFill>
                  <a:schemeClr val="dk1"/>
                </a:solidFill>
              </a:rPr>
              <a:t> </a:t>
            </a:r>
            <a:r>
              <a:rPr lang="en-US" sz="1200">
                <a:solidFill>
                  <a:schemeClr val="dk1"/>
                </a:solidFill>
              </a:rPr>
              <a:t>from these four choices.</a:t>
            </a:r>
            <a:endParaRPr sz="1200">
              <a:solidFill>
                <a:schemeClr val="dk1"/>
              </a:solidFill>
            </a:endParaRPr>
          </a:p>
        </p:txBody>
      </p:sp>
      <p:sp>
        <p:nvSpPr>
          <p:cNvPr id="691" name="Google Shape;691;g25e11802ac4_0_21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26dfa503ee4_0_11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1" name="Google Shape;711;g26dfa503ee4_0_110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“Smallest whole unit of matter” is correct! This is the definition of </a:t>
            </a:r>
            <a:r>
              <a:rPr b="1" lang="en-US"/>
              <a:t>atom.</a:t>
            </a:r>
            <a:endParaRPr sz="1200">
              <a:solidFill>
                <a:schemeClr val="dk1"/>
              </a:solidFill>
            </a:endParaRPr>
          </a:p>
        </p:txBody>
      </p:sp>
      <p:sp>
        <p:nvSpPr>
          <p:cNvPr id="712" name="Google Shape;712;g26dfa503ee4_0_110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25e11802ac4_0_23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3" name="Google Shape;733;g25e11802ac4_0_23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Here is the Frayer Model with a picture and the definition filled in for </a:t>
            </a:r>
            <a:r>
              <a:rPr b="1" lang="en-US"/>
              <a:t>atom</a:t>
            </a:r>
            <a:r>
              <a:rPr lang="en-US"/>
              <a:t>: Smallest whole </a:t>
            </a:r>
            <a:r>
              <a:rPr lang="en-US"/>
              <a:t>unit</a:t>
            </a:r>
            <a:r>
              <a:rPr lang="en-US"/>
              <a:t> of matter.</a:t>
            </a:r>
            <a:endParaRPr>
              <a:solidFill>
                <a:schemeClr val="dk1"/>
              </a:solidFill>
            </a:endParaRPr>
          </a:p>
        </p:txBody>
      </p:sp>
      <p:sp>
        <p:nvSpPr>
          <p:cNvPr id="734" name="Google Shape;734;g25e11802ac4_0_23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6dfa503ee4_0_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26dfa503ee4_0_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 element is a pure substance containing only one type of atom. </a:t>
            </a:r>
            <a:endParaRPr/>
          </a:p>
        </p:txBody>
      </p:sp>
      <p:sp>
        <p:nvSpPr>
          <p:cNvPr id="229" name="Google Shape;229;g26dfa503ee4_0_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25e11802ac4_0_23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7" name="Google Shape;757;g25e11802ac4_0_23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example of </a:t>
            </a:r>
            <a:r>
              <a:rPr b="1" lang="en-US"/>
              <a:t>atom</a:t>
            </a:r>
            <a:r>
              <a:rPr b="1" lang="en-US" sz="12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from these four choices. </a:t>
            </a:r>
            <a:endParaRPr sz="1200">
              <a:solidFill>
                <a:schemeClr val="dk1"/>
              </a:solidFill>
            </a:endParaRPr>
          </a:p>
        </p:txBody>
      </p:sp>
      <p:sp>
        <p:nvSpPr>
          <p:cNvPr id="758" name="Google Shape;758;g25e11802ac4_0_23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26dfa503ee4_0_11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8" name="Google Shape;778;g26dfa503ee4_0_11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“Hydrogen” is correct! This is an example of </a:t>
            </a:r>
            <a:r>
              <a:rPr b="1" lang="en-US"/>
              <a:t>atom.</a:t>
            </a:r>
            <a:endParaRPr sz="1200">
              <a:solidFill>
                <a:schemeClr val="dk1"/>
              </a:solidFill>
            </a:endParaRPr>
          </a:p>
        </p:txBody>
      </p:sp>
      <p:sp>
        <p:nvSpPr>
          <p:cNvPr id="779" name="Google Shape;779;g26dfa503ee4_0_11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25e11802ac4_0_25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0" name="Google Shape;800;g25e11802ac4_0_25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100"/>
              <a:t>Here is the Frayer Model with a picture, definition, and an example of </a:t>
            </a:r>
            <a:r>
              <a:rPr b="1" lang="en-US" sz="1100"/>
              <a:t>atom</a:t>
            </a:r>
            <a:r>
              <a:rPr lang="en-US" sz="1100"/>
              <a:t>: hydrogen.</a:t>
            </a:r>
            <a:endParaRPr sz="1100">
              <a:solidFill>
                <a:schemeClr val="dk1"/>
              </a:solidFill>
            </a:endParaRPr>
          </a:p>
        </p:txBody>
      </p:sp>
      <p:sp>
        <p:nvSpPr>
          <p:cNvPr id="801" name="Google Shape;801;g25e11802ac4_0_25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25e11802ac4_0_25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5" name="Google Shape;825;g25e11802ac4_0_25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a:t>
            </a:r>
            <a:r>
              <a:rPr lang="en-US"/>
              <a:t>do </a:t>
            </a:r>
            <a:r>
              <a:rPr b="1" lang="en-US"/>
              <a:t>atoms</a:t>
            </a:r>
            <a:r>
              <a:rPr lang="en-US"/>
              <a:t> impact</a:t>
            </a:r>
            <a:r>
              <a:rPr lang="en-US" sz="1200">
                <a:solidFill>
                  <a:schemeClr val="dk1"/>
                </a:solidFill>
                <a:latin typeface="Calibri"/>
                <a:ea typeface="Calibri"/>
                <a:cs typeface="Calibri"/>
                <a:sym typeface="Calibri"/>
              </a:rPr>
              <a:t> my life?” from these four choices. </a:t>
            </a:r>
            <a:endParaRPr sz="1200">
              <a:solidFill>
                <a:schemeClr val="dk1"/>
              </a:solidFill>
            </a:endParaRPr>
          </a:p>
        </p:txBody>
      </p:sp>
      <p:sp>
        <p:nvSpPr>
          <p:cNvPr id="826" name="Google Shape;826;g25e11802ac4_0_25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26dfa503ee4_0_11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6" name="Google Shape;846;g26dfa503ee4_0_11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“Atoms make up everything in our universe including our environment and our bodies.</a:t>
            </a:r>
            <a:r>
              <a:rPr lang="en-US"/>
              <a:t>” That is correct! This is an example of how </a:t>
            </a:r>
            <a:r>
              <a:rPr b="1" lang="en-US"/>
              <a:t>atoms </a:t>
            </a:r>
            <a:r>
              <a:rPr lang="en-US"/>
              <a:t>impact your life.</a:t>
            </a:r>
            <a:endParaRPr sz="1200">
              <a:solidFill>
                <a:schemeClr val="dk1"/>
              </a:solidFill>
            </a:endParaRPr>
          </a:p>
        </p:txBody>
      </p:sp>
      <p:sp>
        <p:nvSpPr>
          <p:cNvPr id="847" name="Google Shape;847;g26dfa503ee4_0_11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25e11802ac4_0_26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8" name="Google Shape;868;g25e11802ac4_0_26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rPr>
              <a:t>Here is the Frayer Model with a picture, definition, example, and a correct response to “how do</a:t>
            </a:r>
            <a:r>
              <a:rPr lang="en-US"/>
              <a:t> </a:t>
            </a:r>
            <a:r>
              <a:rPr b="1" lang="en-US"/>
              <a:t>atoms</a:t>
            </a:r>
            <a:r>
              <a:rPr b="1" lang="en-US" sz="1200">
                <a:solidFill>
                  <a:schemeClr val="dk1"/>
                </a:solidFill>
              </a:rPr>
              <a:t> </a:t>
            </a:r>
            <a:r>
              <a:rPr lang="en-US" sz="1200">
                <a:solidFill>
                  <a:schemeClr val="dk1"/>
                </a:solidFill>
              </a:rPr>
              <a:t>impact my life?”: </a:t>
            </a:r>
            <a:r>
              <a:rPr lang="en-US"/>
              <a:t>Atoms make up everything in our universe including our environment and our bodies.</a:t>
            </a:r>
            <a:endParaRPr/>
          </a:p>
        </p:txBody>
      </p:sp>
      <p:sp>
        <p:nvSpPr>
          <p:cNvPr id="869" name="Google Shape;869;g25e11802ac4_0_26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4" name="Google Shape;894;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895" name="Google Shape;895;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26dfa503ee4_0_12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1" name="Google Shape;901;g26dfa503ee4_0_12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An atom is the smallest whole unit of matter. </a:t>
            </a:r>
            <a:endParaRPr>
              <a:latin typeface="Calibri"/>
              <a:ea typeface="Calibri"/>
              <a:cs typeface="Calibri"/>
              <a:sym typeface="Calibri"/>
            </a:endParaRPr>
          </a:p>
        </p:txBody>
      </p:sp>
      <p:sp>
        <p:nvSpPr>
          <p:cNvPr id="902" name="Google Shape;902;g26dfa503ee4_0_12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25e11802ac4_0_27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9" name="Google Shape;909;g25e11802ac4_0_27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Let’s reflect once more on our big question. Our “big question” is: </a:t>
            </a:r>
            <a:r>
              <a:rPr b="1" lang="en-US"/>
              <a:t>What are atoms, and how do they come together to create everything around us?</a:t>
            </a:r>
            <a:endParaRPr b="1"/>
          </a:p>
          <a:p>
            <a:pPr indent="0" lvl="0" marL="0" rtl="0" algn="l">
              <a:lnSpc>
                <a:spcPct val="100000"/>
              </a:lnSpc>
              <a:spcBef>
                <a:spcPts val="0"/>
              </a:spcBef>
              <a:spcAft>
                <a:spcPts val="0"/>
              </a:spcAft>
              <a:buSzPts val="1400"/>
              <a:buNone/>
            </a:pPr>
            <a:r>
              <a:rPr b="0" lang="en-US"/>
              <a:t> </a:t>
            </a:r>
            <a:endParaRPr b="0"/>
          </a:p>
          <a:p>
            <a:pPr indent="0" lvl="0" marL="0" rtl="0" algn="l">
              <a:lnSpc>
                <a:spcPct val="100000"/>
              </a:lnSpc>
              <a:spcBef>
                <a:spcPts val="0"/>
              </a:spcBef>
              <a:spcAft>
                <a:spcPts val="0"/>
              </a:spcAft>
              <a:buSzPts val="1400"/>
              <a:buNone/>
            </a:pPr>
            <a:r>
              <a:rPr lang="en-US"/>
              <a:t>Does anyone have any additional examples to share that haven’t been discussed yet?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lang="en-US"/>
              <a:t>[Pause and illicit predictions from students.]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Clr>
                <a:srgbClr val="000000"/>
              </a:buClr>
              <a:buSzPts val="1400"/>
              <a:buFont typeface="Arial"/>
              <a:buNone/>
            </a:pPr>
            <a:r>
              <a:t/>
            </a:r>
            <a:endParaRPr/>
          </a:p>
        </p:txBody>
      </p:sp>
      <p:sp>
        <p:nvSpPr>
          <p:cNvPr id="910" name="Google Shape;910;g25e11802ac4_0_27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25e11802ac4_0_12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7" name="Google Shape;917;g25e11802ac4_0_12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We’ll now do a simulation. On your devices, go to the website I have linked on the slide. Click the play button, then click on the “Atom” square to access the simulation. </a:t>
            </a:r>
            <a:r>
              <a:rPr lang="en-US"/>
              <a:t>Using the website, drag different amounts of protons, neutrons, and electrons on to the atom. As you build different types of atoms, make note of which ones you create as show in the Periodic Table diagram.</a:t>
            </a:r>
            <a:endParaRPr/>
          </a:p>
        </p:txBody>
      </p:sp>
      <p:sp>
        <p:nvSpPr>
          <p:cNvPr id="918" name="Google Shape;918;g25e11802ac4_0_120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7432021ec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27432021ec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Elements are an example of matter.</a:t>
            </a:r>
            <a:endParaRPr/>
          </a:p>
        </p:txBody>
      </p:sp>
      <p:sp>
        <p:nvSpPr>
          <p:cNvPr id="237" name="Google Shape;237;g27432021ec6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26dfa503ee4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6" name="Google Shape;926;g26dfa503ee4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Have students discuss these questions with a partner or with their table before calling on groups to share one of their responses with the class. </a:t>
            </a:r>
            <a:endParaRPr/>
          </a:p>
        </p:txBody>
      </p:sp>
      <p:sp>
        <p:nvSpPr>
          <p:cNvPr id="927" name="Google Shape;927;g26dfa503ee4_0_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5" name="Google Shape;935;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Thanks for watching, and please continue watching CAPs available from this website.  </a:t>
            </a:r>
            <a:endParaRPr/>
          </a:p>
        </p:txBody>
      </p:sp>
      <p:sp>
        <p:nvSpPr>
          <p:cNvPr id="936" name="Google Shape;936;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1" name="Google Shape;94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6dfa503ee4_0_1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g26dfa503ee4_0_1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molecule is a particle containing 2 or more atoms of the same </a:t>
            </a:r>
            <a:r>
              <a:rPr b="1" lang="en-US"/>
              <a:t>OR</a:t>
            </a:r>
            <a:r>
              <a:rPr lang="en-US"/>
              <a:t> different elements. Molecules are the smallest pieces of compounds. </a:t>
            </a:r>
            <a:endParaRPr/>
          </a:p>
        </p:txBody>
      </p:sp>
      <p:sp>
        <p:nvSpPr>
          <p:cNvPr id="246" name="Google Shape;246;g26dfa503ee4_0_1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6dfa503ee4_0_3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g26dfa503ee4_0_3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A proton is a positively charged subatomic particle found in the nucleus of an atom.</a:t>
            </a:r>
            <a:endParaRPr>
              <a:latin typeface="Calibri"/>
              <a:ea typeface="Calibri"/>
              <a:cs typeface="Calibri"/>
              <a:sym typeface="Calibri"/>
            </a:endParaRPr>
          </a:p>
        </p:txBody>
      </p:sp>
      <p:sp>
        <p:nvSpPr>
          <p:cNvPr id="254" name="Google Shape;254;g26dfa503ee4_0_3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6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7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g26dfa503ee4_0_686"/>
          <p:cNvSpPr txBox="1"/>
          <p:nvPr>
            <p:ph type="ctrTitle"/>
          </p:nvPr>
        </p:nvSpPr>
        <p:spPr>
          <a:xfrm>
            <a:off x="685800" y="2130429"/>
            <a:ext cx="7772400" cy="1470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 name="Google Shape;92;g26dfa503ee4_0_68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
        <p:nvSpPr>
          <p:cNvPr id="93" name="Google Shape;93;g26dfa503ee4_0_686"/>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g26dfa503ee4_0_686"/>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g26dfa503ee4_0_686"/>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
        <p:nvSpPr>
          <p:cNvPr id="97" name="Google Shape;97;g26dfa503ee4_0_692"/>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g26dfa503ee4_0_692"/>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g26dfa503ee4_0_692"/>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 name="Shape 100"/>
        <p:cNvGrpSpPr/>
        <p:nvPr/>
      </p:nvGrpSpPr>
      <p:grpSpPr>
        <a:xfrm>
          <a:off x="0" y="0"/>
          <a:ext cx="0" cy="0"/>
          <a:chOff x="0" y="0"/>
          <a:chExt cx="0" cy="0"/>
        </a:xfrm>
      </p:grpSpPr>
      <p:sp>
        <p:nvSpPr>
          <p:cNvPr id="101" name="Google Shape;101;g26dfa503ee4_0_69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 name="Google Shape;102;g26dfa503ee4_0_696"/>
          <p:cNvSpPr txBox="1"/>
          <p:nvPr>
            <p:ph idx="1" type="body"/>
          </p:nvPr>
        </p:nvSpPr>
        <p:spPr>
          <a:xfrm>
            <a:off x="457200" y="1600204"/>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03" name="Google Shape;103;g26dfa503ee4_0_696"/>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4" name="Google Shape;104;g26dfa503ee4_0_696"/>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5" name="Google Shape;105;g26dfa503ee4_0_696"/>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g26dfa503ee4_0_702"/>
          <p:cNvSpPr txBox="1"/>
          <p:nvPr>
            <p:ph type="title"/>
          </p:nvPr>
        </p:nvSpPr>
        <p:spPr>
          <a:xfrm>
            <a:off x="722313" y="4406904"/>
            <a:ext cx="7772400" cy="13620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chemeClr val="dk1"/>
              </a:buClr>
              <a:buSzPts val="4000"/>
              <a:buFont typeface="Calibri"/>
              <a:buNone/>
              <a:defRPr b="1" sz="4000" cap="none"/>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 name="Google Shape;108;g26dfa503ee4_0_702"/>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109" name="Google Shape;109;g26dfa503ee4_0_702"/>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0" name="Google Shape;110;g26dfa503ee4_0_702"/>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 name="Google Shape;111;g26dfa503ee4_0_702"/>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g26dfa503ee4_0_70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 name="Google Shape;114;g26dfa503ee4_0_708"/>
          <p:cNvSpPr txBox="1"/>
          <p:nvPr>
            <p:ph idx="1" type="body"/>
          </p:nvPr>
        </p:nvSpPr>
        <p:spPr>
          <a:xfrm>
            <a:off x="457200" y="1600204"/>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chemeClr val="dk1"/>
              </a:buClr>
              <a:buSzPts val="2800"/>
              <a:buChar char="•"/>
              <a:defRPr sz="2800"/>
            </a:lvl1pPr>
            <a:lvl2pPr indent="-381000" lvl="1" marL="914400" rtl="0" algn="l">
              <a:lnSpc>
                <a:spcPct val="100000"/>
              </a:lnSpc>
              <a:spcBef>
                <a:spcPts val="480"/>
              </a:spcBef>
              <a:spcAft>
                <a:spcPts val="0"/>
              </a:spcAft>
              <a:buClr>
                <a:schemeClr val="dk1"/>
              </a:buClr>
              <a:buSzPts val="2400"/>
              <a:buChar char="–"/>
              <a:defRPr sz="2400"/>
            </a:lvl2pPr>
            <a:lvl3pPr indent="-355600" lvl="2" marL="1371600" rtl="0" algn="l">
              <a:lnSpc>
                <a:spcPct val="100000"/>
              </a:lnSpc>
              <a:spcBef>
                <a:spcPts val="400"/>
              </a:spcBef>
              <a:spcAft>
                <a:spcPts val="0"/>
              </a:spcAft>
              <a:buClr>
                <a:schemeClr val="dk1"/>
              </a:buClr>
              <a:buSzPts val="2000"/>
              <a:buChar char="•"/>
              <a:defRPr sz="2000"/>
            </a:lvl3pPr>
            <a:lvl4pPr indent="-342900" lvl="3" marL="1828800" rtl="0" algn="l">
              <a:lnSpc>
                <a:spcPct val="100000"/>
              </a:lnSpc>
              <a:spcBef>
                <a:spcPts val="360"/>
              </a:spcBef>
              <a:spcAft>
                <a:spcPts val="0"/>
              </a:spcAft>
              <a:buClr>
                <a:schemeClr val="dk1"/>
              </a:buClr>
              <a:buSzPts val="1800"/>
              <a:buChar char="–"/>
              <a:defRPr sz="1800"/>
            </a:lvl4pPr>
            <a:lvl5pPr indent="-342900" lvl="4" marL="2286000" rtl="0" algn="l">
              <a:lnSpc>
                <a:spcPct val="100000"/>
              </a:lnSpc>
              <a:spcBef>
                <a:spcPts val="360"/>
              </a:spcBef>
              <a:spcAft>
                <a:spcPts val="0"/>
              </a:spcAft>
              <a:buClr>
                <a:schemeClr val="dk1"/>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15" name="Google Shape;115;g26dfa503ee4_0_708"/>
          <p:cNvSpPr txBox="1"/>
          <p:nvPr>
            <p:ph idx="2" type="body"/>
          </p:nvPr>
        </p:nvSpPr>
        <p:spPr>
          <a:xfrm>
            <a:off x="4648200" y="1600204"/>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chemeClr val="dk1"/>
              </a:buClr>
              <a:buSzPts val="2800"/>
              <a:buChar char="•"/>
              <a:defRPr sz="2800"/>
            </a:lvl1pPr>
            <a:lvl2pPr indent="-381000" lvl="1" marL="914400" rtl="0" algn="l">
              <a:lnSpc>
                <a:spcPct val="100000"/>
              </a:lnSpc>
              <a:spcBef>
                <a:spcPts val="480"/>
              </a:spcBef>
              <a:spcAft>
                <a:spcPts val="0"/>
              </a:spcAft>
              <a:buClr>
                <a:schemeClr val="dk1"/>
              </a:buClr>
              <a:buSzPts val="2400"/>
              <a:buChar char="–"/>
              <a:defRPr sz="2400"/>
            </a:lvl2pPr>
            <a:lvl3pPr indent="-355600" lvl="2" marL="1371600" rtl="0" algn="l">
              <a:lnSpc>
                <a:spcPct val="100000"/>
              </a:lnSpc>
              <a:spcBef>
                <a:spcPts val="400"/>
              </a:spcBef>
              <a:spcAft>
                <a:spcPts val="0"/>
              </a:spcAft>
              <a:buClr>
                <a:schemeClr val="dk1"/>
              </a:buClr>
              <a:buSzPts val="2000"/>
              <a:buChar char="•"/>
              <a:defRPr sz="2000"/>
            </a:lvl3pPr>
            <a:lvl4pPr indent="-342900" lvl="3" marL="1828800" rtl="0" algn="l">
              <a:lnSpc>
                <a:spcPct val="100000"/>
              </a:lnSpc>
              <a:spcBef>
                <a:spcPts val="360"/>
              </a:spcBef>
              <a:spcAft>
                <a:spcPts val="0"/>
              </a:spcAft>
              <a:buClr>
                <a:schemeClr val="dk1"/>
              </a:buClr>
              <a:buSzPts val="1800"/>
              <a:buChar char="–"/>
              <a:defRPr sz="1800"/>
            </a:lvl4pPr>
            <a:lvl5pPr indent="-342900" lvl="4" marL="2286000" rtl="0" algn="l">
              <a:lnSpc>
                <a:spcPct val="100000"/>
              </a:lnSpc>
              <a:spcBef>
                <a:spcPts val="360"/>
              </a:spcBef>
              <a:spcAft>
                <a:spcPts val="0"/>
              </a:spcAft>
              <a:buClr>
                <a:schemeClr val="dk1"/>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16" name="Google Shape;116;g26dfa503ee4_0_708"/>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g26dfa503ee4_0_708"/>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8" name="Google Shape;118;g26dfa503ee4_0_708"/>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g26dfa503ee4_0_7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44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1" name="Google Shape;121;g26dfa503ee4_0_715"/>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80"/>
              </a:spcBef>
              <a:spcAft>
                <a:spcPts val="0"/>
              </a:spcAft>
              <a:buClr>
                <a:schemeClr val="dk1"/>
              </a:buClr>
              <a:buSzPts val="2400"/>
              <a:buNone/>
              <a:defRPr b="1" sz="2400"/>
            </a:lvl1pPr>
            <a:lvl2pPr indent="-228600" lvl="1" marL="914400" rtl="0" algn="l">
              <a:lnSpc>
                <a:spcPct val="100000"/>
              </a:lnSpc>
              <a:spcBef>
                <a:spcPts val="400"/>
              </a:spcBef>
              <a:spcAft>
                <a:spcPts val="0"/>
              </a:spcAft>
              <a:buClr>
                <a:schemeClr val="dk1"/>
              </a:buClr>
              <a:buSzPts val="2000"/>
              <a:buNone/>
              <a:defRPr b="1" sz="2000"/>
            </a:lvl2pPr>
            <a:lvl3pPr indent="-228600" lvl="2" marL="1371600" rtl="0" algn="l">
              <a:lnSpc>
                <a:spcPct val="100000"/>
              </a:lnSpc>
              <a:spcBef>
                <a:spcPts val="360"/>
              </a:spcBef>
              <a:spcAft>
                <a:spcPts val="0"/>
              </a:spcAft>
              <a:buClr>
                <a:schemeClr val="dk1"/>
              </a:buClr>
              <a:buSzPts val="1800"/>
              <a:buNone/>
              <a:defRPr b="1" sz="1800"/>
            </a:lvl3pPr>
            <a:lvl4pPr indent="-228600" lvl="3" marL="1828800" rtl="0" algn="l">
              <a:lnSpc>
                <a:spcPct val="100000"/>
              </a:lnSpc>
              <a:spcBef>
                <a:spcPts val="320"/>
              </a:spcBef>
              <a:spcAft>
                <a:spcPts val="0"/>
              </a:spcAft>
              <a:buClr>
                <a:schemeClr val="dk1"/>
              </a:buClr>
              <a:buSzPts val="1600"/>
              <a:buNone/>
              <a:defRPr b="1" sz="1600"/>
            </a:lvl4pPr>
            <a:lvl5pPr indent="-228600" lvl="4" marL="2286000" rtl="0" algn="l">
              <a:lnSpc>
                <a:spcPct val="100000"/>
              </a:lnSpc>
              <a:spcBef>
                <a:spcPts val="320"/>
              </a:spcBef>
              <a:spcAft>
                <a:spcPts val="0"/>
              </a:spcAft>
              <a:buClr>
                <a:schemeClr val="dk1"/>
              </a:buClr>
              <a:buSzPts val="1600"/>
              <a:buNone/>
              <a:defRPr b="1" sz="1600"/>
            </a:lvl5pPr>
            <a:lvl6pPr indent="-228600" lvl="5" marL="2743200" rtl="0" algn="l">
              <a:lnSpc>
                <a:spcPct val="100000"/>
              </a:lnSpc>
              <a:spcBef>
                <a:spcPts val="320"/>
              </a:spcBef>
              <a:spcAft>
                <a:spcPts val="0"/>
              </a:spcAft>
              <a:buClr>
                <a:schemeClr val="dk1"/>
              </a:buClr>
              <a:buSzPts val="1600"/>
              <a:buNone/>
              <a:defRPr b="1" sz="1600"/>
            </a:lvl6pPr>
            <a:lvl7pPr indent="-228600" lvl="6" marL="3200400" rtl="0" algn="l">
              <a:lnSpc>
                <a:spcPct val="100000"/>
              </a:lnSpc>
              <a:spcBef>
                <a:spcPts val="320"/>
              </a:spcBef>
              <a:spcAft>
                <a:spcPts val="0"/>
              </a:spcAft>
              <a:buClr>
                <a:schemeClr val="dk1"/>
              </a:buClr>
              <a:buSzPts val="1600"/>
              <a:buNone/>
              <a:defRPr b="1" sz="1600"/>
            </a:lvl7pPr>
            <a:lvl8pPr indent="-228600" lvl="7" marL="3657600" rtl="0" algn="l">
              <a:lnSpc>
                <a:spcPct val="100000"/>
              </a:lnSpc>
              <a:spcBef>
                <a:spcPts val="320"/>
              </a:spcBef>
              <a:spcAft>
                <a:spcPts val="0"/>
              </a:spcAft>
              <a:buClr>
                <a:schemeClr val="dk1"/>
              </a:buClr>
              <a:buSzPts val="1600"/>
              <a:buNone/>
              <a:defRPr b="1" sz="1600"/>
            </a:lvl8pPr>
            <a:lvl9pPr indent="-228600" lvl="8" marL="4114800" rtl="0" algn="l">
              <a:lnSpc>
                <a:spcPct val="100000"/>
              </a:lnSpc>
              <a:spcBef>
                <a:spcPts val="320"/>
              </a:spcBef>
              <a:spcAft>
                <a:spcPts val="0"/>
              </a:spcAft>
              <a:buClr>
                <a:schemeClr val="dk1"/>
              </a:buClr>
              <a:buSzPts val="1600"/>
              <a:buNone/>
              <a:defRPr b="1" sz="1600"/>
            </a:lvl9pPr>
          </a:lstStyle>
          <a:p/>
        </p:txBody>
      </p:sp>
      <p:sp>
        <p:nvSpPr>
          <p:cNvPr id="122" name="Google Shape;122;g26dfa503ee4_0_715"/>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rtl="0" algn="l">
              <a:lnSpc>
                <a:spcPct val="100000"/>
              </a:lnSpc>
              <a:spcBef>
                <a:spcPts val="480"/>
              </a:spcBef>
              <a:spcAft>
                <a:spcPts val="0"/>
              </a:spcAft>
              <a:buClr>
                <a:schemeClr val="dk1"/>
              </a:buClr>
              <a:buSzPts val="2400"/>
              <a:buChar char="•"/>
              <a:defRPr sz="2400"/>
            </a:lvl1pPr>
            <a:lvl2pPr indent="-355600" lvl="1" marL="914400" rtl="0" algn="l">
              <a:lnSpc>
                <a:spcPct val="100000"/>
              </a:lnSpc>
              <a:spcBef>
                <a:spcPts val="400"/>
              </a:spcBef>
              <a:spcAft>
                <a:spcPts val="0"/>
              </a:spcAft>
              <a:buClr>
                <a:schemeClr val="dk1"/>
              </a:buClr>
              <a:buSzPts val="2000"/>
              <a:buChar char="–"/>
              <a:defRPr sz="2000"/>
            </a:lvl2pPr>
            <a:lvl3pPr indent="-342900" lvl="2" marL="1371600" rtl="0" algn="l">
              <a:lnSpc>
                <a:spcPct val="100000"/>
              </a:lnSpc>
              <a:spcBef>
                <a:spcPts val="360"/>
              </a:spcBef>
              <a:spcAft>
                <a:spcPts val="0"/>
              </a:spcAft>
              <a:buClr>
                <a:schemeClr val="dk1"/>
              </a:buClr>
              <a:buSzPts val="1800"/>
              <a:buChar char="•"/>
              <a:defRPr sz="1800"/>
            </a:lvl3pPr>
            <a:lvl4pPr indent="-330200" lvl="3" marL="1828800" rtl="0" algn="l">
              <a:lnSpc>
                <a:spcPct val="100000"/>
              </a:lnSpc>
              <a:spcBef>
                <a:spcPts val="320"/>
              </a:spcBef>
              <a:spcAft>
                <a:spcPts val="0"/>
              </a:spcAft>
              <a:buClr>
                <a:schemeClr val="dk1"/>
              </a:buClr>
              <a:buSzPts val="1600"/>
              <a:buChar char="–"/>
              <a:defRPr sz="1600"/>
            </a:lvl4pPr>
            <a:lvl5pPr indent="-330200" lvl="4" marL="2286000" rtl="0" algn="l">
              <a:lnSpc>
                <a:spcPct val="100000"/>
              </a:lnSpc>
              <a:spcBef>
                <a:spcPts val="320"/>
              </a:spcBef>
              <a:spcAft>
                <a:spcPts val="0"/>
              </a:spcAft>
              <a:buClr>
                <a:schemeClr val="dk1"/>
              </a:buClr>
              <a:buSzPts val="1600"/>
              <a:buChar char="»"/>
              <a:defRPr sz="1600"/>
            </a:lvl5pPr>
            <a:lvl6pPr indent="-330200" lvl="5" marL="2743200" rtl="0" algn="l">
              <a:lnSpc>
                <a:spcPct val="100000"/>
              </a:lnSpc>
              <a:spcBef>
                <a:spcPts val="320"/>
              </a:spcBef>
              <a:spcAft>
                <a:spcPts val="0"/>
              </a:spcAft>
              <a:buClr>
                <a:schemeClr val="dk1"/>
              </a:buClr>
              <a:buSzPts val="1600"/>
              <a:buChar char="•"/>
              <a:defRPr sz="1600"/>
            </a:lvl6pPr>
            <a:lvl7pPr indent="-330200" lvl="6" marL="3200400" rtl="0" algn="l">
              <a:lnSpc>
                <a:spcPct val="100000"/>
              </a:lnSpc>
              <a:spcBef>
                <a:spcPts val="320"/>
              </a:spcBef>
              <a:spcAft>
                <a:spcPts val="0"/>
              </a:spcAft>
              <a:buClr>
                <a:schemeClr val="dk1"/>
              </a:buClr>
              <a:buSzPts val="1600"/>
              <a:buChar char="•"/>
              <a:defRPr sz="1600"/>
            </a:lvl7pPr>
            <a:lvl8pPr indent="-330200" lvl="7" marL="3657600" rtl="0" algn="l">
              <a:lnSpc>
                <a:spcPct val="100000"/>
              </a:lnSpc>
              <a:spcBef>
                <a:spcPts val="320"/>
              </a:spcBef>
              <a:spcAft>
                <a:spcPts val="0"/>
              </a:spcAft>
              <a:buClr>
                <a:schemeClr val="dk1"/>
              </a:buClr>
              <a:buSzPts val="1600"/>
              <a:buChar char="•"/>
              <a:defRPr sz="1600"/>
            </a:lvl8pPr>
            <a:lvl9pPr indent="-330200" lvl="8" marL="4114800" rtl="0" algn="l">
              <a:lnSpc>
                <a:spcPct val="100000"/>
              </a:lnSpc>
              <a:spcBef>
                <a:spcPts val="320"/>
              </a:spcBef>
              <a:spcAft>
                <a:spcPts val="0"/>
              </a:spcAft>
              <a:buClr>
                <a:schemeClr val="dk1"/>
              </a:buClr>
              <a:buSzPts val="1600"/>
              <a:buChar char="•"/>
              <a:defRPr sz="1600"/>
            </a:lvl9pPr>
          </a:lstStyle>
          <a:p/>
        </p:txBody>
      </p:sp>
      <p:sp>
        <p:nvSpPr>
          <p:cNvPr id="123" name="Google Shape;123;g26dfa503ee4_0_715"/>
          <p:cNvSpPr txBox="1"/>
          <p:nvPr>
            <p:ph idx="3" type="body"/>
          </p:nvPr>
        </p:nvSpPr>
        <p:spPr>
          <a:xfrm>
            <a:off x="4645027" y="1535113"/>
            <a:ext cx="4041900" cy="6399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80"/>
              </a:spcBef>
              <a:spcAft>
                <a:spcPts val="0"/>
              </a:spcAft>
              <a:buClr>
                <a:schemeClr val="dk1"/>
              </a:buClr>
              <a:buSzPts val="2400"/>
              <a:buNone/>
              <a:defRPr b="1" sz="2400"/>
            </a:lvl1pPr>
            <a:lvl2pPr indent="-228600" lvl="1" marL="914400" rtl="0" algn="l">
              <a:lnSpc>
                <a:spcPct val="100000"/>
              </a:lnSpc>
              <a:spcBef>
                <a:spcPts val="400"/>
              </a:spcBef>
              <a:spcAft>
                <a:spcPts val="0"/>
              </a:spcAft>
              <a:buClr>
                <a:schemeClr val="dk1"/>
              </a:buClr>
              <a:buSzPts val="2000"/>
              <a:buNone/>
              <a:defRPr b="1" sz="2000"/>
            </a:lvl2pPr>
            <a:lvl3pPr indent="-228600" lvl="2" marL="1371600" rtl="0" algn="l">
              <a:lnSpc>
                <a:spcPct val="100000"/>
              </a:lnSpc>
              <a:spcBef>
                <a:spcPts val="360"/>
              </a:spcBef>
              <a:spcAft>
                <a:spcPts val="0"/>
              </a:spcAft>
              <a:buClr>
                <a:schemeClr val="dk1"/>
              </a:buClr>
              <a:buSzPts val="1800"/>
              <a:buNone/>
              <a:defRPr b="1" sz="1800"/>
            </a:lvl3pPr>
            <a:lvl4pPr indent="-228600" lvl="3" marL="1828800" rtl="0" algn="l">
              <a:lnSpc>
                <a:spcPct val="100000"/>
              </a:lnSpc>
              <a:spcBef>
                <a:spcPts val="320"/>
              </a:spcBef>
              <a:spcAft>
                <a:spcPts val="0"/>
              </a:spcAft>
              <a:buClr>
                <a:schemeClr val="dk1"/>
              </a:buClr>
              <a:buSzPts val="1600"/>
              <a:buNone/>
              <a:defRPr b="1" sz="1600"/>
            </a:lvl4pPr>
            <a:lvl5pPr indent="-228600" lvl="4" marL="2286000" rtl="0" algn="l">
              <a:lnSpc>
                <a:spcPct val="100000"/>
              </a:lnSpc>
              <a:spcBef>
                <a:spcPts val="320"/>
              </a:spcBef>
              <a:spcAft>
                <a:spcPts val="0"/>
              </a:spcAft>
              <a:buClr>
                <a:schemeClr val="dk1"/>
              </a:buClr>
              <a:buSzPts val="1600"/>
              <a:buNone/>
              <a:defRPr b="1" sz="1600"/>
            </a:lvl5pPr>
            <a:lvl6pPr indent="-228600" lvl="5" marL="2743200" rtl="0" algn="l">
              <a:lnSpc>
                <a:spcPct val="100000"/>
              </a:lnSpc>
              <a:spcBef>
                <a:spcPts val="320"/>
              </a:spcBef>
              <a:spcAft>
                <a:spcPts val="0"/>
              </a:spcAft>
              <a:buClr>
                <a:schemeClr val="dk1"/>
              </a:buClr>
              <a:buSzPts val="1600"/>
              <a:buNone/>
              <a:defRPr b="1" sz="1600"/>
            </a:lvl6pPr>
            <a:lvl7pPr indent="-228600" lvl="6" marL="3200400" rtl="0" algn="l">
              <a:lnSpc>
                <a:spcPct val="100000"/>
              </a:lnSpc>
              <a:spcBef>
                <a:spcPts val="320"/>
              </a:spcBef>
              <a:spcAft>
                <a:spcPts val="0"/>
              </a:spcAft>
              <a:buClr>
                <a:schemeClr val="dk1"/>
              </a:buClr>
              <a:buSzPts val="1600"/>
              <a:buNone/>
              <a:defRPr b="1" sz="1600"/>
            </a:lvl7pPr>
            <a:lvl8pPr indent="-228600" lvl="7" marL="3657600" rtl="0" algn="l">
              <a:lnSpc>
                <a:spcPct val="100000"/>
              </a:lnSpc>
              <a:spcBef>
                <a:spcPts val="320"/>
              </a:spcBef>
              <a:spcAft>
                <a:spcPts val="0"/>
              </a:spcAft>
              <a:buClr>
                <a:schemeClr val="dk1"/>
              </a:buClr>
              <a:buSzPts val="1600"/>
              <a:buNone/>
              <a:defRPr b="1" sz="1600"/>
            </a:lvl8pPr>
            <a:lvl9pPr indent="-228600" lvl="8" marL="4114800" rtl="0" algn="l">
              <a:lnSpc>
                <a:spcPct val="100000"/>
              </a:lnSpc>
              <a:spcBef>
                <a:spcPts val="320"/>
              </a:spcBef>
              <a:spcAft>
                <a:spcPts val="0"/>
              </a:spcAft>
              <a:buClr>
                <a:schemeClr val="dk1"/>
              </a:buClr>
              <a:buSzPts val="1600"/>
              <a:buNone/>
              <a:defRPr b="1" sz="1600"/>
            </a:lvl9pPr>
          </a:lstStyle>
          <a:p/>
        </p:txBody>
      </p:sp>
      <p:sp>
        <p:nvSpPr>
          <p:cNvPr id="124" name="Google Shape;124;g26dfa503ee4_0_715"/>
          <p:cNvSpPr txBox="1"/>
          <p:nvPr>
            <p:ph idx="4" type="body"/>
          </p:nvPr>
        </p:nvSpPr>
        <p:spPr>
          <a:xfrm>
            <a:off x="4645027"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rtl="0" algn="l">
              <a:lnSpc>
                <a:spcPct val="100000"/>
              </a:lnSpc>
              <a:spcBef>
                <a:spcPts val="480"/>
              </a:spcBef>
              <a:spcAft>
                <a:spcPts val="0"/>
              </a:spcAft>
              <a:buClr>
                <a:schemeClr val="dk1"/>
              </a:buClr>
              <a:buSzPts val="2400"/>
              <a:buChar char="•"/>
              <a:defRPr sz="2400"/>
            </a:lvl1pPr>
            <a:lvl2pPr indent="-355600" lvl="1" marL="914400" rtl="0" algn="l">
              <a:lnSpc>
                <a:spcPct val="100000"/>
              </a:lnSpc>
              <a:spcBef>
                <a:spcPts val="400"/>
              </a:spcBef>
              <a:spcAft>
                <a:spcPts val="0"/>
              </a:spcAft>
              <a:buClr>
                <a:schemeClr val="dk1"/>
              </a:buClr>
              <a:buSzPts val="2000"/>
              <a:buChar char="–"/>
              <a:defRPr sz="2000"/>
            </a:lvl2pPr>
            <a:lvl3pPr indent="-342900" lvl="2" marL="1371600" rtl="0" algn="l">
              <a:lnSpc>
                <a:spcPct val="100000"/>
              </a:lnSpc>
              <a:spcBef>
                <a:spcPts val="360"/>
              </a:spcBef>
              <a:spcAft>
                <a:spcPts val="0"/>
              </a:spcAft>
              <a:buClr>
                <a:schemeClr val="dk1"/>
              </a:buClr>
              <a:buSzPts val="1800"/>
              <a:buChar char="•"/>
              <a:defRPr sz="1800"/>
            </a:lvl3pPr>
            <a:lvl4pPr indent="-330200" lvl="3" marL="1828800" rtl="0" algn="l">
              <a:lnSpc>
                <a:spcPct val="100000"/>
              </a:lnSpc>
              <a:spcBef>
                <a:spcPts val="320"/>
              </a:spcBef>
              <a:spcAft>
                <a:spcPts val="0"/>
              </a:spcAft>
              <a:buClr>
                <a:schemeClr val="dk1"/>
              </a:buClr>
              <a:buSzPts val="1600"/>
              <a:buChar char="–"/>
              <a:defRPr sz="1600"/>
            </a:lvl4pPr>
            <a:lvl5pPr indent="-330200" lvl="4" marL="2286000" rtl="0" algn="l">
              <a:lnSpc>
                <a:spcPct val="100000"/>
              </a:lnSpc>
              <a:spcBef>
                <a:spcPts val="320"/>
              </a:spcBef>
              <a:spcAft>
                <a:spcPts val="0"/>
              </a:spcAft>
              <a:buClr>
                <a:schemeClr val="dk1"/>
              </a:buClr>
              <a:buSzPts val="1600"/>
              <a:buChar char="»"/>
              <a:defRPr sz="1600"/>
            </a:lvl5pPr>
            <a:lvl6pPr indent="-330200" lvl="5" marL="2743200" rtl="0" algn="l">
              <a:lnSpc>
                <a:spcPct val="100000"/>
              </a:lnSpc>
              <a:spcBef>
                <a:spcPts val="320"/>
              </a:spcBef>
              <a:spcAft>
                <a:spcPts val="0"/>
              </a:spcAft>
              <a:buClr>
                <a:schemeClr val="dk1"/>
              </a:buClr>
              <a:buSzPts val="1600"/>
              <a:buChar char="•"/>
              <a:defRPr sz="1600"/>
            </a:lvl6pPr>
            <a:lvl7pPr indent="-330200" lvl="6" marL="3200400" rtl="0" algn="l">
              <a:lnSpc>
                <a:spcPct val="100000"/>
              </a:lnSpc>
              <a:spcBef>
                <a:spcPts val="320"/>
              </a:spcBef>
              <a:spcAft>
                <a:spcPts val="0"/>
              </a:spcAft>
              <a:buClr>
                <a:schemeClr val="dk1"/>
              </a:buClr>
              <a:buSzPts val="1600"/>
              <a:buChar char="•"/>
              <a:defRPr sz="1600"/>
            </a:lvl7pPr>
            <a:lvl8pPr indent="-330200" lvl="7" marL="3657600" rtl="0" algn="l">
              <a:lnSpc>
                <a:spcPct val="100000"/>
              </a:lnSpc>
              <a:spcBef>
                <a:spcPts val="320"/>
              </a:spcBef>
              <a:spcAft>
                <a:spcPts val="0"/>
              </a:spcAft>
              <a:buClr>
                <a:schemeClr val="dk1"/>
              </a:buClr>
              <a:buSzPts val="1600"/>
              <a:buChar char="•"/>
              <a:defRPr sz="1600"/>
            </a:lvl8pPr>
            <a:lvl9pPr indent="-330200" lvl="8" marL="4114800" rtl="0" algn="l">
              <a:lnSpc>
                <a:spcPct val="100000"/>
              </a:lnSpc>
              <a:spcBef>
                <a:spcPts val="320"/>
              </a:spcBef>
              <a:spcAft>
                <a:spcPts val="0"/>
              </a:spcAft>
              <a:buClr>
                <a:schemeClr val="dk1"/>
              </a:buClr>
              <a:buSzPts val="1600"/>
              <a:buChar char="•"/>
              <a:defRPr sz="1600"/>
            </a:lvl9pPr>
          </a:lstStyle>
          <a:p/>
        </p:txBody>
      </p:sp>
      <p:sp>
        <p:nvSpPr>
          <p:cNvPr id="125" name="Google Shape;125;g26dfa503ee4_0_715"/>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6" name="Google Shape;126;g26dfa503ee4_0_715"/>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7" name="Google Shape;127;g26dfa503ee4_0_715"/>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g26dfa503ee4_0_7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0" name="Google Shape;130;g26dfa503ee4_0_724"/>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1" name="Google Shape;131;g26dfa503ee4_0_724"/>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2" name="Google Shape;132;g26dfa503ee4_0_724"/>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g26dfa503ee4_0_729"/>
          <p:cNvSpPr txBox="1"/>
          <p:nvPr>
            <p:ph type="title"/>
          </p:nvPr>
        </p:nvSpPr>
        <p:spPr>
          <a:xfrm>
            <a:off x="457202" y="273050"/>
            <a:ext cx="3008400" cy="11622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chemeClr val="dk1"/>
              </a:buClr>
              <a:buSzPts val="2000"/>
              <a:buFont typeface="Calibri"/>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5" name="Google Shape;135;g26dfa503ee4_0_729"/>
          <p:cNvSpPr txBox="1"/>
          <p:nvPr>
            <p:ph idx="1" type="body"/>
          </p:nvPr>
        </p:nvSpPr>
        <p:spPr>
          <a:xfrm>
            <a:off x="3575050" y="273054"/>
            <a:ext cx="5111700" cy="58530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chemeClr val="dk1"/>
              </a:buClr>
              <a:buSzPts val="3200"/>
              <a:buChar char="•"/>
              <a:defRPr sz="3200"/>
            </a:lvl1pPr>
            <a:lvl2pPr indent="-406400" lvl="1" marL="914400" rtl="0" algn="l">
              <a:lnSpc>
                <a:spcPct val="100000"/>
              </a:lnSpc>
              <a:spcBef>
                <a:spcPts val="560"/>
              </a:spcBef>
              <a:spcAft>
                <a:spcPts val="0"/>
              </a:spcAft>
              <a:buClr>
                <a:schemeClr val="dk1"/>
              </a:buClr>
              <a:buSzPts val="2800"/>
              <a:buChar char="–"/>
              <a:defRPr sz="2800"/>
            </a:lvl2pPr>
            <a:lvl3pPr indent="-381000" lvl="2" marL="1371600" rtl="0" algn="l">
              <a:lnSpc>
                <a:spcPct val="100000"/>
              </a:lnSpc>
              <a:spcBef>
                <a:spcPts val="480"/>
              </a:spcBef>
              <a:spcAft>
                <a:spcPts val="0"/>
              </a:spcAft>
              <a:buClr>
                <a:schemeClr val="dk1"/>
              </a:buClr>
              <a:buSzPts val="2400"/>
              <a:buChar char="•"/>
              <a:defRPr sz="2400"/>
            </a:lvl3pPr>
            <a:lvl4pPr indent="-355600" lvl="3" marL="1828800" rtl="0" algn="l">
              <a:lnSpc>
                <a:spcPct val="100000"/>
              </a:lnSpc>
              <a:spcBef>
                <a:spcPts val="400"/>
              </a:spcBef>
              <a:spcAft>
                <a:spcPts val="0"/>
              </a:spcAft>
              <a:buClr>
                <a:schemeClr val="dk1"/>
              </a:buClr>
              <a:buSzPts val="2000"/>
              <a:buChar char="–"/>
              <a:defRPr sz="2000"/>
            </a:lvl4pPr>
            <a:lvl5pPr indent="-355600" lvl="4" marL="2286000" rtl="0" algn="l">
              <a:lnSpc>
                <a:spcPct val="100000"/>
              </a:lnSpc>
              <a:spcBef>
                <a:spcPts val="400"/>
              </a:spcBef>
              <a:spcAft>
                <a:spcPts val="0"/>
              </a:spcAft>
              <a:buClr>
                <a:schemeClr val="dk1"/>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136" name="Google Shape;136;g26dfa503ee4_0_729"/>
          <p:cNvSpPr txBox="1"/>
          <p:nvPr>
            <p:ph idx="2" type="body"/>
          </p:nvPr>
        </p:nvSpPr>
        <p:spPr>
          <a:xfrm>
            <a:off x="457202" y="1435103"/>
            <a:ext cx="3008400" cy="46911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chemeClr val="dk1"/>
              </a:buClr>
              <a:buSzPts val="1400"/>
              <a:buNone/>
              <a:defRPr sz="1400"/>
            </a:lvl1pPr>
            <a:lvl2pPr indent="-228600" lvl="1" marL="914400" rtl="0" algn="l">
              <a:lnSpc>
                <a:spcPct val="100000"/>
              </a:lnSpc>
              <a:spcBef>
                <a:spcPts val="240"/>
              </a:spcBef>
              <a:spcAft>
                <a:spcPts val="0"/>
              </a:spcAft>
              <a:buClr>
                <a:schemeClr val="dk1"/>
              </a:buClr>
              <a:buSzPts val="1200"/>
              <a:buNone/>
              <a:defRPr sz="1200"/>
            </a:lvl2pPr>
            <a:lvl3pPr indent="-228600" lvl="2" marL="1371600" rtl="0" algn="l">
              <a:lnSpc>
                <a:spcPct val="100000"/>
              </a:lnSpc>
              <a:spcBef>
                <a:spcPts val="200"/>
              </a:spcBef>
              <a:spcAft>
                <a:spcPts val="0"/>
              </a:spcAft>
              <a:buClr>
                <a:schemeClr val="dk1"/>
              </a:buClr>
              <a:buSzPts val="1000"/>
              <a:buNone/>
              <a:defRPr sz="1000"/>
            </a:lvl3pPr>
            <a:lvl4pPr indent="-228600" lvl="3" marL="1828800" rtl="0" algn="l">
              <a:lnSpc>
                <a:spcPct val="100000"/>
              </a:lnSpc>
              <a:spcBef>
                <a:spcPts val="180"/>
              </a:spcBef>
              <a:spcAft>
                <a:spcPts val="0"/>
              </a:spcAft>
              <a:buClr>
                <a:schemeClr val="dk1"/>
              </a:buClr>
              <a:buSzPts val="900"/>
              <a:buNone/>
              <a:defRPr sz="900"/>
            </a:lvl4pPr>
            <a:lvl5pPr indent="-228600" lvl="4" marL="2286000" rtl="0" algn="l">
              <a:lnSpc>
                <a:spcPct val="100000"/>
              </a:lnSpc>
              <a:spcBef>
                <a:spcPts val="180"/>
              </a:spcBef>
              <a:spcAft>
                <a:spcPts val="0"/>
              </a:spcAft>
              <a:buClr>
                <a:schemeClr val="dk1"/>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37" name="Google Shape;137;g26dfa503ee4_0_729"/>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8" name="Google Shape;138;g26dfa503ee4_0_729"/>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9" name="Google Shape;139;g26dfa503ee4_0_729"/>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g26dfa503ee4_0_736"/>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chemeClr val="dk1"/>
              </a:buClr>
              <a:buSzPts val="2000"/>
              <a:buFont typeface="Calibri"/>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2" name="Google Shape;142;g26dfa503ee4_0_736"/>
          <p:cNvSpPr/>
          <p:nvPr>
            <p:ph idx="2" type="pic"/>
          </p:nvPr>
        </p:nvSpPr>
        <p:spPr>
          <a:xfrm>
            <a:off x="1792288" y="612775"/>
            <a:ext cx="5486400" cy="4114800"/>
          </a:xfrm>
          <a:prstGeom prst="rect">
            <a:avLst/>
          </a:prstGeom>
          <a:noFill/>
          <a:ln>
            <a:noFill/>
          </a:ln>
        </p:spPr>
      </p:sp>
      <p:sp>
        <p:nvSpPr>
          <p:cNvPr id="143" name="Google Shape;143;g26dfa503ee4_0_736"/>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chemeClr val="dk1"/>
              </a:buClr>
              <a:buSzPts val="1400"/>
              <a:buNone/>
              <a:defRPr sz="1400"/>
            </a:lvl1pPr>
            <a:lvl2pPr indent="-228600" lvl="1" marL="914400" rtl="0" algn="l">
              <a:lnSpc>
                <a:spcPct val="100000"/>
              </a:lnSpc>
              <a:spcBef>
                <a:spcPts val="240"/>
              </a:spcBef>
              <a:spcAft>
                <a:spcPts val="0"/>
              </a:spcAft>
              <a:buClr>
                <a:schemeClr val="dk1"/>
              </a:buClr>
              <a:buSzPts val="1200"/>
              <a:buNone/>
              <a:defRPr sz="1200"/>
            </a:lvl2pPr>
            <a:lvl3pPr indent="-228600" lvl="2" marL="1371600" rtl="0" algn="l">
              <a:lnSpc>
                <a:spcPct val="100000"/>
              </a:lnSpc>
              <a:spcBef>
                <a:spcPts val="200"/>
              </a:spcBef>
              <a:spcAft>
                <a:spcPts val="0"/>
              </a:spcAft>
              <a:buClr>
                <a:schemeClr val="dk1"/>
              </a:buClr>
              <a:buSzPts val="1000"/>
              <a:buNone/>
              <a:defRPr sz="1000"/>
            </a:lvl3pPr>
            <a:lvl4pPr indent="-228600" lvl="3" marL="1828800" rtl="0" algn="l">
              <a:lnSpc>
                <a:spcPct val="100000"/>
              </a:lnSpc>
              <a:spcBef>
                <a:spcPts val="180"/>
              </a:spcBef>
              <a:spcAft>
                <a:spcPts val="0"/>
              </a:spcAft>
              <a:buClr>
                <a:schemeClr val="dk1"/>
              </a:buClr>
              <a:buSzPts val="900"/>
              <a:buNone/>
              <a:defRPr sz="900"/>
            </a:lvl4pPr>
            <a:lvl5pPr indent="-228600" lvl="4" marL="2286000" rtl="0" algn="l">
              <a:lnSpc>
                <a:spcPct val="100000"/>
              </a:lnSpc>
              <a:spcBef>
                <a:spcPts val="180"/>
              </a:spcBef>
              <a:spcAft>
                <a:spcPts val="0"/>
              </a:spcAft>
              <a:buClr>
                <a:schemeClr val="dk1"/>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44" name="Google Shape;144;g26dfa503ee4_0_736"/>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5" name="Google Shape;145;g26dfa503ee4_0_736"/>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6" name="Google Shape;146;g26dfa503ee4_0_736"/>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g26dfa503ee4_0_7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9" name="Google Shape;149;g26dfa503ee4_0_743"/>
          <p:cNvSpPr txBox="1"/>
          <p:nvPr>
            <p:ph idx="1" type="body"/>
          </p:nvPr>
        </p:nvSpPr>
        <p:spPr>
          <a:xfrm rot="5400000">
            <a:off x="2308949" y="-251546"/>
            <a:ext cx="4526100" cy="82296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50" name="Google Shape;150;g26dfa503ee4_0_743"/>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1" name="Google Shape;151;g26dfa503ee4_0_743"/>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2" name="Google Shape;152;g26dfa503ee4_0_743"/>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g26dfa503ee4_0_749"/>
          <p:cNvSpPr txBox="1"/>
          <p:nvPr>
            <p:ph type="title"/>
          </p:nvPr>
        </p:nvSpPr>
        <p:spPr>
          <a:xfrm rot="5400000">
            <a:off x="4732349" y="2171693"/>
            <a:ext cx="5851500" cy="20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5" name="Google Shape;155;g26dfa503ee4_0_749"/>
          <p:cNvSpPr txBox="1"/>
          <p:nvPr>
            <p:ph idx="1" type="body"/>
          </p:nvPr>
        </p:nvSpPr>
        <p:spPr>
          <a:xfrm rot="5400000">
            <a:off x="541350" y="190492"/>
            <a:ext cx="5851500" cy="60198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56" name="Google Shape;156;g26dfa503ee4_0_749"/>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7" name="Google Shape;157;g26dfa503ee4_0_749"/>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8" name="Google Shape;158;g26dfa503ee4_0_749"/>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6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6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7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7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7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7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7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7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3"/>
          <p:cNvSpPr/>
          <p:nvPr>
            <p:ph idx="2" type="pic"/>
          </p:nvPr>
        </p:nvSpPr>
        <p:spPr>
          <a:xfrm>
            <a:off x="1792288" y="612775"/>
            <a:ext cx="5486400" cy="4114800"/>
          </a:xfrm>
          <a:prstGeom prst="rect">
            <a:avLst/>
          </a:prstGeom>
          <a:noFill/>
          <a:ln>
            <a:noFill/>
          </a:ln>
        </p:spPr>
      </p:sp>
      <p:sp>
        <p:nvSpPr>
          <p:cNvPr id="68" name="Google Shape;68;p7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g26dfa503ee4_0_68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g26dfa503ee4_0_680"/>
          <p:cNvSpPr txBox="1"/>
          <p:nvPr>
            <p:ph idx="1" type="body"/>
          </p:nvPr>
        </p:nvSpPr>
        <p:spPr>
          <a:xfrm>
            <a:off x="457200" y="1600204"/>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g26dfa503ee4_0_680"/>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8" name="Google Shape;88;g26dfa503ee4_0_680"/>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g26dfa503ee4_0_680"/>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4.png"/><Relationship Id="rId11" Type="http://schemas.openxmlformats.org/officeDocument/2006/relationships/image" Target="../media/image17.png"/><Relationship Id="rId10" Type="http://schemas.openxmlformats.org/officeDocument/2006/relationships/image" Target="../media/image21.png"/><Relationship Id="rId12" Type="http://schemas.openxmlformats.org/officeDocument/2006/relationships/image" Target="../media/image6.png"/><Relationship Id="rId9"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19.pn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g"/><Relationship Id="rId4" Type="http://schemas.openxmlformats.org/officeDocument/2006/relationships/image" Target="../media/image25.png"/><Relationship Id="rId5"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 Id="rId4" Type="http://schemas.openxmlformats.org/officeDocument/2006/relationships/image" Target="../media/image25.png"/><Relationship Id="rId5"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22.png"/><Relationship Id="rId5"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jp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2.png"/><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4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2.png"/><Relationship Id="rId4" Type="http://schemas.openxmlformats.org/officeDocument/2006/relationships/image" Target="../media/image3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2.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5.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5.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5.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5.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2.jp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2.jp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9.jp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9.jp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2.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38.png"/><Relationship Id="rId4" Type="http://schemas.openxmlformats.org/officeDocument/2006/relationships/image" Target="../media/image22.png"/><Relationship Id="rId5"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41.png"/><Relationship Id="rId4" Type="http://schemas.openxmlformats.org/officeDocument/2006/relationships/image" Target="../media/image22.png"/><Relationship Id="rId5"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5.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5.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2.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2.png"/><Relationship Id="rId4" Type="http://schemas.openxmlformats.org/officeDocument/2006/relationships/image" Target="../media/image36.png"/><Relationship Id="rId5" Type="http://schemas.openxmlformats.org/officeDocument/2006/relationships/image" Target="../media/image4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2.png"/><Relationship Id="rId4" Type="http://schemas.openxmlformats.org/officeDocument/2006/relationships/image" Target="../media/image36.png"/><Relationship Id="rId5" Type="http://schemas.openxmlformats.org/officeDocument/2006/relationships/image" Target="../media/image5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2.png"/><Relationship Id="rId4" Type="http://schemas.openxmlformats.org/officeDocument/2006/relationships/image" Target="../media/image36.png"/><Relationship Id="rId5" Type="http://schemas.openxmlformats.org/officeDocument/2006/relationships/image" Target="../media/image5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5.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49.png"/><Relationship Id="rId4" Type="http://schemas.openxmlformats.org/officeDocument/2006/relationships/image" Target="../media/image44.png"/><Relationship Id="rId5" Type="http://schemas.openxmlformats.org/officeDocument/2006/relationships/image" Target="../media/image46.png"/><Relationship Id="rId6" Type="http://schemas.openxmlformats.org/officeDocument/2006/relationships/image" Target="../media/image4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49.png"/><Relationship Id="rId4" Type="http://schemas.openxmlformats.org/officeDocument/2006/relationships/image" Target="../media/image44.png"/><Relationship Id="rId5" Type="http://schemas.openxmlformats.org/officeDocument/2006/relationships/image" Target="../media/image46.png"/><Relationship Id="rId6" Type="http://schemas.openxmlformats.org/officeDocument/2006/relationships/image" Target="../media/image4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4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8.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4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4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 Id="rId3" Type="http://schemas.openxmlformats.org/officeDocument/2006/relationships/image" Target="../media/image5.pn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1.png"/><Relationship Id="rId4" Type="http://schemas.openxmlformats.org/officeDocument/2006/relationships/image" Target="../media/image30.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hyperlink" Target="https://phet.colorado.edu/en/simulations/build-an-atom/activities" TargetMode="External"/><Relationship Id="rId4" Type="http://schemas.openxmlformats.org/officeDocument/2006/relationships/image" Target="../media/image52.png"/><Relationship Id="rId5" Type="http://schemas.openxmlformats.org/officeDocument/2006/relationships/image" Target="../media/image5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2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52.png"/><Relationship Id="rId4" Type="http://schemas.openxmlformats.org/officeDocument/2006/relationships/image" Target="../media/image5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53.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51.jpg"/><Relationship Id="rId4" Type="http://schemas.openxmlformats.org/officeDocument/2006/relationships/image" Target="../media/image48.png"/><Relationship Id="rId5" Type="http://schemas.openxmlformats.org/officeDocument/2006/relationships/image" Target="../media/image4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grpSp>
        <p:nvGrpSpPr>
          <p:cNvPr id="164" name="Google Shape;164;p1"/>
          <p:cNvGrpSpPr/>
          <p:nvPr/>
        </p:nvGrpSpPr>
        <p:grpSpPr>
          <a:xfrm>
            <a:off x="1325592" y="297175"/>
            <a:ext cx="6456691" cy="6404394"/>
            <a:chOff x="814636" y="0"/>
            <a:chExt cx="5828917" cy="6404394"/>
          </a:xfrm>
        </p:grpSpPr>
        <p:sp>
          <p:nvSpPr>
            <p:cNvPr id="165" name="Google Shape;165;p1"/>
            <p:cNvSpPr/>
            <p:nvPr/>
          </p:nvSpPr>
          <p:spPr>
            <a:xfrm rot="10800000">
              <a:off x="1480984" y="68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
            <p:cNvSpPr txBox="1"/>
            <p:nvPr/>
          </p:nvSpPr>
          <p:spPr>
            <a:xfrm>
              <a:off x="1661623" y="685"/>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“Big Idea” Question</a:t>
              </a:r>
              <a:endParaRPr b="0" i="0" sz="1400" u="none" cap="none" strike="noStrike">
                <a:solidFill>
                  <a:srgbClr val="000000"/>
                </a:solidFill>
                <a:latin typeface="Arial"/>
                <a:ea typeface="Arial"/>
                <a:cs typeface="Arial"/>
                <a:sym typeface="Arial"/>
              </a:endParaRPr>
            </a:p>
          </p:txBody>
        </p:sp>
        <p:sp>
          <p:nvSpPr>
            <p:cNvPr id="167" name="Google Shape;167;p1"/>
            <p:cNvSpPr/>
            <p:nvPr/>
          </p:nvSpPr>
          <p:spPr>
            <a:xfrm>
              <a:off x="848401" y="0"/>
              <a:ext cx="722555" cy="722555"/>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
            <p:cNvSpPr/>
            <p:nvPr/>
          </p:nvSpPr>
          <p:spPr>
            <a:xfrm rot="10800000">
              <a:off x="1480984" y="938929"/>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
            <p:cNvSpPr txBox="1"/>
            <p:nvPr/>
          </p:nvSpPr>
          <p:spPr>
            <a:xfrm>
              <a:off x="1661623" y="938929"/>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Review Concepts</a:t>
              </a:r>
              <a:endParaRPr b="0" i="0" sz="1400" u="none" cap="none" strike="noStrike">
                <a:solidFill>
                  <a:srgbClr val="000000"/>
                </a:solidFill>
                <a:latin typeface="Arial"/>
                <a:ea typeface="Arial"/>
                <a:cs typeface="Arial"/>
                <a:sym typeface="Arial"/>
              </a:endParaRPr>
            </a:p>
          </p:txBody>
        </p:sp>
        <p:sp>
          <p:nvSpPr>
            <p:cNvPr id="170" name="Google Shape;170;p1"/>
            <p:cNvSpPr/>
            <p:nvPr/>
          </p:nvSpPr>
          <p:spPr>
            <a:xfrm>
              <a:off x="824716" y="938929"/>
              <a:ext cx="722555" cy="722555"/>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
            <p:cNvSpPr/>
            <p:nvPr/>
          </p:nvSpPr>
          <p:spPr>
            <a:xfrm rot="10800000">
              <a:off x="1480984" y="1877172"/>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
            <p:cNvSpPr txBox="1"/>
            <p:nvPr/>
          </p:nvSpPr>
          <p:spPr>
            <a:xfrm>
              <a:off x="1661623" y="1877172"/>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Check-In Questions</a:t>
              </a:r>
              <a:endParaRPr b="0" i="0" sz="1400" u="none" cap="none" strike="noStrike">
                <a:solidFill>
                  <a:srgbClr val="000000"/>
                </a:solidFill>
                <a:latin typeface="Arial"/>
                <a:ea typeface="Arial"/>
                <a:cs typeface="Arial"/>
                <a:sym typeface="Arial"/>
              </a:endParaRPr>
            </a:p>
          </p:txBody>
        </p:sp>
        <p:sp>
          <p:nvSpPr>
            <p:cNvPr id="173" name="Google Shape;173;p1"/>
            <p:cNvSpPr/>
            <p:nvPr/>
          </p:nvSpPr>
          <p:spPr>
            <a:xfrm>
              <a:off x="814643" y="1875958"/>
              <a:ext cx="722555" cy="722555"/>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
            <p:cNvSpPr/>
            <p:nvPr/>
          </p:nvSpPr>
          <p:spPr>
            <a:xfrm rot="10800000">
              <a:off x="1480984" y="281541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
            <p:cNvSpPr txBox="1"/>
            <p:nvPr/>
          </p:nvSpPr>
          <p:spPr>
            <a:xfrm>
              <a:off x="1661623" y="2815415"/>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Teacher Engagement</a:t>
              </a:r>
              <a:endParaRPr b="0" i="0" sz="1400" u="none" cap="none" strike="noStrike">
                <a:solidFill>
                  <a:srgbClr val="000000"/>
                </a:solidFill>
                <a:latin typeface="Arial"/>
                <a:ea typeface="Arial"/>
                <a:cs typeface="Arial"/>
                <a:sym typeface="Arial"/>
              </a:endParaRPr>
            </a:p>
          </p:txBody>
        </p:sp>
        <p:sp>
          <p:nvSpPr>
            <p:cNvPr id="176" name="Google Shape;176;p1"/>
            <p:cNvSpPr/>
            <p:nvPr/>
          </p:nvSpPr>
          <p:spPr>
            <a:xfrm>
              <a:off x="814636" y="2815415"/>
              <a:ext cx="722555" cy="722555"/>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
            <p:cNvSpPr/>
            <p:nvPr/>
          </p:nvSpPr>
          <p:spPr>
            <a:xfrm rot="10800000">
              <a:off x="1480853" y="3753570"/>
              <a:ext cx="5162700" cy="17580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
            <p:cNvSpPr txBox="1"/>
            <p:nvPr/>
          </p:nvSpPr>
          <p:spPr>
            <a:xfrm>
              <a:off x="1873753" y="3753671"/>
              <a:ext cx="4769700" cy="1619100"/>
            </a:xfrm>
            <a:prstGeom prst="rect">
              <a:avLst/>
            </a:prstGeom>
            <a:noFill/>
            <a:ln>
              <a:noFill/>
            </a:ln>
          </p:spPr>
          <p:txBody>
            <a:bodyPr anchorCtr="0" anchor="t"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Vocabulary</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98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Student-Friendly Definition</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Examples &amp; Non-Examples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Morphological Word Parts</a:t>
              </a:r>
              <a:endParaRPr b="0" i="0" sz="1800" u="none" cap="none" strike="noStrike">
                <a:solidFill>
                  <a:schemeClr val="lt1"/>
                </a:solidFill>
                <a:latin typeface="Calibri"/>
                <a:ea typeface="Calibri"/>
                <a:cs typeface="Calibri"/>
                <a:sym typeface="Calibri"/>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Frayer Model</a:t>
              </a:r>
              <a:endParaRPr b="0" i="0" sz="1800" u="none" cap="none" strike="noStrike">
                <a:solidFill>
                  <a:schemeClr val="lt1"/>
                </a:solidFill>
                <a:latin typeface="Calibri"/>
                <a:ea typeface="Calibri"/>
                <a:cs typeface="Calibri"/>
                <a:sym typeface="Calibri"/>
              </a:endParaRPr>
            </a:p>
          </p:txBody>
        </p:sp>
        <p:sp>
          <p:nvSpPr>
            <p:cNvPr id="179" name="Google Shape;179;p1"/>
            <p:cNvSpPr/>
            <p:nvPr/>
          </p:nvSpPr>
          <p:spPr>
            <a:xfrm>
              <a:off x="822078" y="4170465"/>
              <a:ext cx="722555" cy="722555"/>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
            <p:cNvSpPr/>
            <p:nvPr/>
          </p:nvSpPr>
          <p:spPr>
            <a:xfrm rot="10800000">
              <a:off x="1480853" y="5692595"/>
              <a:ext cx="5162700" cy="6471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
            <p:cNvSpPr txBox="1"/>
            <p:nvPr/>
          </p:nvSpPr>
          <p:spPr>
            <a:xfrm>
              <a:off x="1661628" y="5540394"/>
              <a:ext cx="4981800" cy="8640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Simulation/Activity</a:t>
              </a:r>
              <a:endParaRPr b="0" i="0" sz="1400" u="none" cap="none" strike="noStrike">
                <a:solidFill>
                  <a:srgbClr val="000000"/>
                </a:solidFill>
                <a:latin typeface="Arial"/>
                <a:ea typeface="Arial"/>
                <a:cs typeface="Arial"/>
                <a:sym typeface="Arial"/>
              </a:endParaRPr>
            </a:p>
          </p:txBody>
        </p:sp>
        <p:sp>
          <p:nvSpPr>
            <p:cNvPr id="182" name="Google Shape;182;p1"/>
            <p:cNvSpPr/>
            <p:nvPr/>
          </p:nvSpPr>
          <p:spPr>
            <a:xfrm>
              <a:off x="826125" y="5607581"/>
              <a:ext cx="722700" cy="722700"/>
            </a:xfrm>
            <a:prstGeom prst="ellipse">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omment Like" id="183" name="Google Shape;183;p1"/>
          <p:cNvPicPr preferRelativeResize="0"/>
          <p:nvPr/>
        </p:nvPicPr>
        <p:blipFill rotWithShape="1">
          <a:blip r:embed="rId9">
            <a:alphaModFix/>
          </a:blip>
          <a:srcRect b="0" l="0" r="0" t="0"/>
          <a:stretch/>
        </p:blipFill>
        <p:spPr>
          <a:xfrm>
            <a:off x="5786600" y="4959804"/>
            <a:ext cx="385108" cy="347619"/>
          </a:xfrm>
          <a:prstGeom prst="rect">
            <a:avLst/>
          </a:prstGeom>
          <a:noFill/>
          <a:ln>
            <a:noFill/>
          </a:ln>
        </p:spPr>
      </p:pic>
      <p:pic>
        <p:nvPicPr>
          <p:cNvPr descr="Comment Dislike" id="184" name="Google Shape;184;p1"/>
          <p:cNvPicPr preferRelativeResize="0"/>
          <p:nvPr/>
        </p:nvPicPr>
        <p:blipFill rotWithShape="1">
          <a:blip r:embed="rId10">
            <a:alphaModFix/>
          </a:blip>
          <a:srcRect b="0" l="0" r="0" t="0"/>
          <a:stretch/>
        </p:blipFill>
        <p:spPr>
          <a:xfrm>
            <a:off x="6140137" y="4959804"/>
            <a:ext cx="385108" cy="347619"/>
          </a:xfrm>
          <a:prstGeom prst="rect">
            <a:avLst/>
          </a:prstGeom>
          <a:noFill/>
          <a:ln>
            <a:noFill/>
          </a:ln>
        </p:spPr>
      </p:pic>
      <p:pic>
        <p:nvPicPr>
          <p:cNvPr descr="Blog" id="185" name="Google Shape;185;p1"/>
          <p:cNvPicPr preferRelativeResize="0"/>
          <p:nvPr/>
        </p:nvPicPr>
        <p:blipFill rotWithShape="1">
          <a:blip r:embed="rId11">
            <a:alphaModFix/>
          </a:blip>
          <a:srcRect b="0" l="0" r="0" t="0"/>
          <a:stretch/>
        </p:blipFill>
        <p:spPr>
          <a:xfrm>
            <a:off x="5913444" y="4638256"/>
            <a:ext cx="385108" cy="347619"/>
          </a:xfrm>
          <a:prstGeom prst="rect">
            <a:avLst/>
          </a:prstGeom>
          <a:noFill/>
          <a:ln>
            <a:noFill/>
          </a:ln>
        </p:spPr>
      </p:pic>
      <p:pic>
        <p:nvPicPr>
          <p:cNvPr descr="Labor" id="186" name="Google Shape;186;p1"/>
          <p:cNvPicPr preferRelativeResize="0"/>
          <p:nvPr/>
        </p:nvPicPr>
        <p:blipFill rotWithShape="1">
          <a:blip r:embed="rId12">
            <a:alphaModFix/>
          </a:blip>
          <a:srcRect b="0" l="0" r="0" t="0"/>
          <a:stretch/>
        </p:blipFill>
        <p:spPr>
          <a:xfrm>
            <a:off x="5786600" y="5249251"/>
            <a:ext cx="335447" cy="302792"/>
          </a:xfrm>
          <a:prstGeom prst="rect">
            <a:avLst/>
          </a:prstGeom>
          <a:noFill/>
          <a:ln>
            <a:noFill/>
          </a:ln>
        </p:spPr>
      </p:pic>
      <p:sp>
        <p:nvSpPr>
          <p:cNvPr id="187" name="Google Shape;187;p1"/>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8" name="Google Shape;188;p1"/>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89" name="Google Shape;189;p1"/>
          <p:cNvSpPr/>
          <p:nvPr/>
        </p:nvSpPr>
        <p:spPr>
          <a:xfrm>
            <a:off x="4452593" y="5493587"/>
            <a:ext cx="2709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90" name="Google Shape;190;p1"/>
          <p:cNvCxnSpPr/>
          <p:nvPr/>
        </p:nvCxnSpPr>
        <p:spPr>
          <a:xfrm>
            <a:off x="4588494" y="5493587"/>
            <a:ext cx="0" cy="76200"/>
          </a:xfrm>
          <a:prstGeom prst="straightConnector1">
            <a:avLst/>
          </a:prstGeom>
          <a:noFill/>
          <a:ln cap="flat" cmpd="sng" w="25400">
            <a:solidFill>
              <a:srgbClr val="FF932B"/>
            </a:solidFill>
            <a:prstDash val="solid"/>
            <a:round/>
            <a:headEnd len="sm" w="sm" type="none"/>
            <a:tailEnd len="sm" w="sm" type="none"/>
          </a:ln>
        </p:spPr>
      </p:cxnSp>
      <p:cxnSp>
        <p:nvCxnSpPr>
          <p:cNvPr id="191" name="Google Shape;191;p1"/>
          <p:cNvCxnSpPr>
            <a:stCxn id="192" idx="4"/>
            <a:endCxn id="189" idx="2"/>
          </p:cNvCxnSpPr>
          <p:nvPr/>
        </p:nvCxnSpPr>
        <p:spPr>
          <a:xfrm>
            <a:off x="4587304" y="5666878"/>
            <a:ext cx="600" cy="77100"/>
          </a:xfrm>
          <a:prstGeom prst="straightConnector1">
            <a:avLst/>
          </a:prstGeom>
          <a:noFill/>
          <a:ln cap="flat" cmpd="sng" w="25400">
            <a:solidFill>
              <a:srgbClr val="FF932B"/>
            </a:solidFill>
            <a:prstDash val="solid"/>
            <a:round/>
            <a:headEnd len="sm" w="sm" type="none"/>
            <a:tailEnd len="sm" w="sm" type="none"/>
          </a:ln>
        </p:spPr>
      </p:cxnSp>
      <p:cxnSp>
        <p:nvCxnSpPr>
          <p:cNvPr id="193" name="Google Shape;193;p1"/>
          <p:cNvCxnSpPr/>
          <p:nvPr/>
        </p:nvCxnSpPr>
        <p:spPr>
          <a:xfrm>
            <a:off x="4452593" y="5618269"/>
            <a:ext cx="78900" cy="0"/>
          </a:xfrm>
          <a:prstGeom prst="straightConnector1">
            <a:avLst/>
          </a:prstGeom>
          <a:noFill/>
          <a:ln cap="flat" cmpd="sng" w="25400">
            <a:solidFill>
              <a:srgbClr val="FF932B"/>
            </a:solidFill>
            <a:prstDash val="solid"/>
            <a:round/>
            <a:headEnd len="sm" w="sm" type="none"/>
            <a:tailEnd len="sm" w="sm" type="none"/>
          </a:ln>
        </p:spPr>
      </p:cxnSp>
      <p:cxnSp>
        <p:nvCxnSpPr>
          <p:cNvPr id="194" name="Google Shape;194;p1"/>
          <p:cNvCxnSpPr/>
          <p:nvPr/>
        </p:nvCxnSpPr>
        <p:spPr>
          <a:xfrm>
            <a:off x="4643028" y="5616627"/>
            <a:ext cx="80400" cy="0"/>
          </a:xfrm>
          <a:prstGeom prst="straightConnector1">
            <a:avLst/>
          </a:prstGeom>
          <a:noFill/>
          <a:ln cap="flat" cmpd="sng" w="25400">
            <a:solidFill>
              <a:srgbClr val="FF932B"/>
            </a:solidFill>
            <a:prstDash val="solid"/>
            <a:round/>
            <a:headEnd len="sm" w="sm" type="none"/>
            <a:tailEnd len="sm" w="sm" type="none"/>
          </a:ln>
        </p:spPr>
      </p:cxnSp>
      <p:sp>
        <p:nvSpPr>
          <p:cNvPr id="192" name="Google Shape;192;p1"/>
          <p:cNvSpPr/>
          <p:nvPr/>
        </p:nvSpPr>
        <p:spPr>
          <a:xfrm>
            <a:off x="4531654" y="5569678"/>
            <a:ext cx="111300" cy="97200"/>
          </a:xfrm>
          <a:prstGeom prst="ellipse">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26dfa503ee4_0_427"/>
          <p:cNvSpPr txBox="1"/>
          <p:nvPr/>
        </p:nvSpPr>
        <p:spPr>
          <a:xfrm>
            <a:off x="622875" y="384688"/>
            <a:ext cx="8232300" cy="1073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0C0C"/>
              </a:buClr>
              <a:buSzPts val="2800"/>
              <a:buFont typeface="Arial"/>
              <a:buNone/>
            </a:pPr>
            <a:r>
              <a:rPr b="1" i="0" lang="en-US" sz="3600" u="sng" cap="none" strike="noStrike">
                <a:solidFill>
                  <a:srgbClr val="0C0C0C"/>
                </a:solidFill>
                <a:latin typeface="Calibri"/>
                <a:ea typeface="Calibri"/>
                <a:cs typeface="Calibri"/>
                <a:sym typeface="Calibri"/>
              </a:rPr>
              <a:t>Neutron</a:t>
            </a:r>
            <a:r>
              <a:rPr b="1" i="0" lang="en-US" sz="3600" u="none" cap="none" strike="noStrike">
                <a:solidFill>
                  <a:srgbClr val="0C0C0C"/>
                </a:solidFill>
                <a:latin typeface="Calibri"/>
                <a:ea typeface="Calibri"/>
                <a:cs typeface="Calibri"/>
                <a:sym typeface="Calibri"/>
              </a:rPr>
              <a:t>: </a:t>
            </a:r>
            <a:r>
              <a:rPr b="0" i="0" lang="en-US" sz="3600" u="none" cap="none" strike="noStrike">
                <a:solidFill>
                  <a:srgbClr val="0C0C0C"/>
                </a:solidFill>
                <a:latin typeface="Calibri"/>
                <a:ea typeface="Calibri"/>
                <a:cs typeface="Calibri"/>
                <a:sym typeface="Calibri"/>
              </a:rPr>
              <a:t>subatomic particle with a neutral charge, found in the nucleus of an atom</a:t>
            </a:r>
            <a:endParaRPr b="1" i="0" sz="3600" u="none" cap="none" strike="noStrike">
              <a:solidFill>
                <a:srgbClr val="FF0000"/>
              </a:solidFill>
              <a:latin typeface="Calibri"/>
              <a:ea typeface="Calibri"/>
              <a:cs typeface="Calibri"/>
              <a:sym typeface="Calibri"/>
            </a:endParaRPr>
          </a:p>
        </p:txBody>
      </p:sp>
      <p:sp>
        <p:nvSpPr>
          <p:cNvPr descr="Rewind" id="265" name="Google Shape;265;g26dfa503ee4_0_427"/>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6" name="Google Shape;266;g26dfa503ee4_0_427"/>
          <p:cNvPicPr preferRelativeResize="0"/>
          <p:nvPr/>
        </p:nvPicPr>
        <p:blipFill rotWithShape="1">
          <a:blip r:embed="rId4">
            <a:alphaModFix/>
          </a:blip>
          <a:srcRect b="0" l="0" r="0" t="0"/>
          <a:stretch/>
        </p:blipFill>
        <p:spPr>
          <a:xfrm>
            <a:off x="1615655" y="1625412"/>
            <a:ext cx="5912681" cy="46808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26dfa503ee4_0_509"/>
          <p:cNvSpPr txBox="1"/>
          <p:nvPr/>
        </p:nvSpPr>
        <p:spPr>
          <a:xfrm>
            <a:off x="668850" y="776788"/>
            <a:ext cx="7806300" cy="1073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0C0C"/>
              </a:buClr>
              <a:buSzPts val="2800"/>
              <a:buFont typeface="Arial"/>
              <a:buNone/>
            </a:pPr>
            <a:r>
              <a:rPr b="1" i="0" lang="en-US" sz="3600" u="sng" cap="none" strike="noStrike">
                <a:solidFill>
                  <a:srgbClr val="0C0C0C"/>
                </a:solidFill>
                <a:latin typeface="Calibri"/>
                <a:ea typeface="Calibri"/>
                <a:cs typeface="Calibri"/>
                <a:sym typeface="Calibri"/>
              </a:rPr>
              <a:t>Electron</a:t>
            </a:r>
            <a:r>
              <a:rPr b="1" i="0" lang="en-US" sz="3600" u="none" cap="none" strike="noStrike">
                <a:solidFill>
                  <a:srgbClr val="0C0C0C"/>
                </a:solidFill>
                <a:latin typeface="Calibri"/>
                <a:ea typeface="Calibri"/>
                <a:cs typeface="Calibri"/>
                <a:sym typeface="Calibri"/>
              </a:rPr>
              <a:t>: </a:t>
            </a:r>
            <a:r>
              <a:rPr b="0" i="0" lang="en-US" sz="3600" u="none" cap="none" strike="noStrike">
                <a:solidFill>
                  <a:srgbClr val="0C0C0C"/>
                </a:solidFill>
                <a:latin typeface="Calibri"/>
                <a:ea typeface="Calibri"/>
                <a:cs typeface="Calibri"/>
                <a:sym typeface="Calibri"/>
              </a:rPr>
              <a:t>negatively charged particle that orbits the nucleus of an atom</a:t>
            </a:r>
            <a:endParaRPr b="1" i="0" sz="3600" u="none" cap="none" strike="noStrike">
              <a:solidFill>
                <a:srgbClr val="FF0000"/>
              </a:solidFill>
              <a:latin typeface="Calibri"/>
              <a:ea typeface="Calibri"/>
              <a:cs typeface="Calibri"/>
              <a:sym typeface="Calibri"/>
            </a:endParaRPr>
          </a:p>
        </p:txBody>
      </p:sp>
      <p:sp>
        <p:nvSpPr>
          <p:cNvPr descr="Rewind" id="273" name="Google Shape;273;g26dfa503ee4_0_50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4" name="Google Shape;274;g26dfa503ee4_0_509"/>
          <p:cNvPicPr preferRelativeResize="0"/>
          <p:nvPr/>
        </p:nvPicPr>
        <p:blipFill rotWithShape="1">
          <a:blip r:embed="rId4">
            <a:alphaModFix/>
          </a:blip>
          <a:srcRect b="0" l="0" r="0" t="0"/>
          <a:stretch/>
        </p:blipFill>
        <p:spPr>
          <a:xfrm>
            <a:off x="1326162" y="1850487"/>
            <a:ext cx="6491665" cy="423071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descr="Questions" id="280" name="Google Shape;280;p12"/>
          <p:cNvSpPr/>
          <p:nvPr/>
        </p:nvSpPr>
        <p:spPr>
          <a:xfrm>
            <a:off x="2286000" y="1113692"/>
            <a:ext cx="4572000" cy="4443046"/>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descr="Questions" id="286" name="Google Shape;286;g25e11802ac4_0_37"/>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g25e11802ac4_0_37"/>
          <p:cNvSpPr txBox="1"/>
          <p:nvPr/>
        </p:nvSpPr>
        <p:spPr>
          <a:xfrm>
            <a:off x="983850" y="416675"/>
            <a:ext cx="7772100" cy="116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500"/>
              <a:buFont typeface="Arial"/>
              <a:buNone/>
            </a:pPr>
            <a:r>
              <a:rPr lang="en-US" sz="3500">
                <a:latin typeface="Calibri"/>
                <a:ea typeface="Calibri"/>
                <a:cs typeface="Calibri"/>
                <a:sym typeface="Calibri"/>
              </a:rPr>
              <a:t>A pure substance containing one type of atom is…</a:t>
            </a:r>
            <a:endParaRPr b="0" i="0" sz="3500" u="none" cap="none" strike="noStrike">
              <a:solidFill>
                <a:srgbClr val="000000"/>
              </a:solidFill>
              <a:latin typeface="Arial"/>
              <a:ea typeface="Arial"/>
              <a:cs typeface="Arial"/>
              <a:sym typeface="Arial"/>
            </a:endParaRPr>
          </a:p>
        </p:txBody>
      </p:sp>
      <p:sp>
        <p:nvSpPr>
          <p:cNvPr id="288" name="Google Shape;288;g25e11802ac4_0_37"/>
          <p:cNvSpPr txBox="1"/>
          <p:nvPr/>
        </p:nvSpPr>
        <p:spPr>
          <a:xfrm>
            <a:off x="344550" y="2755650"/>
            <a:ext cx="4319700" cy="15024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5000"/>
              </a:lnSpc>
              <a:spcBef>
                <a:spcPts val="0"/>
              </a:spcBef>
              <a:spcAft>
                <a:spcPts val="0"/>
              </a:spcAft>
              <a:buClr>
                <a:srgbClr val="000000"/>
              </a:buClr>
              <a:buSzPts val="3200"/>
              <a:buFont typeface="Arial"/>
              <a:buAutoNum type="alphaUcPeriod"/>
            </a:pPr>
            <a:r>
              <a:rPr lang="en-US" sz="3200">
                <a:latin typeface="Calibri"/>
                <a:ea typeface="Calibri"/>
                <a:cs typeface="Calibri"/>
                <a:sym typeface="Calibri"/>
              </a:rPr>
              <a:t>Matter</a:t>
            </a:r>
            <a:endParaRPr b="0" i="0" sz="3200" u="none" cap="none" strike="noStrike">
              <a:solidFill>
                <a:srgbClr val="000000"/>
              </a:solidFill>
              <a:latin typeface="Arial"/>
              <a:ea typeface="Arial"/>
              <a:cs typeface="Arial"/>
              <a:sym typeface="Arial"/>
            </a:endParaRPr>
          </a:p>
          <a:p>
            <a:pPr indent="-457200" lvl="0" marL="457200" marR="0" rtl="0" algn="l">
              <a:lnSpc>
                <a:spcPct val="115000"/>
              </a:lnSpc>
              <a:spcBef>
                <a:spcPts val="0"/>
              </a:spcBef>
              <a:spcAft>
                <a:spcPts val="0"/>
              </a:spcAft>
              <a:buClr>
                <a:srgbClr val="000000"/>
              </a:buClr>
              <a:buSzPts val="3200"/>
              <a:buFont typeface="Arial"/>
              <a:buAutoNum type="alphaUcPeriod"/>
            </a:pPr>
            <a:r>
              <a:rPr lang="en-US" sz="3200">
                <a:latin typeface="Calibri"/>
                <a:ea typeface="Calibri"/>
                <a:cs typeface="Calibri"/>
                <a:sym typeface="Calibri"/>
              </a:rPr>
              <a:t>An element</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descr="gold.jpg" id="289" name="Google Shape;289;g25e11802ac4_0_37"/>
          <p:cNvPicPr preferRelativeResize="0"/>
          <p:nvPr/>
        </p:nvPicPr>
        <p:blipFill rotWithShape="1">
          <a:blip r:embed="rId4">
            <a:alphaModFix/>
          </a:blip>
          <a:srcRect b="0" l="0" r="0" t="0"/>
          <a:stretch/>
        </p:blipFill>
        <p:spPr>
          <a:xfrm>
            <a:off x="4296124" y="2091588"/>
            <a:ext cx="4245175" cy="28305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descr="Questions" id="295" name="Google Shape;295;g26dfa503ee4_0_765"/>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26dfa503ee4_0_765"/>
          <p:cNvSpPr txBox="1"/>
          <p:nvPr/>
        </p:nvSpPr>
        <p:spPr>
          <a:xfrm>
            <a:off x="983850" y="416675"/>
            <a:ext cx="7772100" cy="116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500"/>
              <a:buFont typeface="Arial"/>
              <a:buNone/>
            </a:pPr>
            <a:r>
              <a:rPr lang="en-US" sz="3500">
                <a:latin typeface="Calibri"/>
                <a:ea typeface="Calibri"/>
                <a:cs typeface="Calibri"/>
                <a:sym typeface="Calibri"/>
              </a:rPr>
              <a:t>A pure substance containing one type of atom is…</a:t>
            </a:r>
            <a:endParaRPr b="0" i="0" sz="3500" u="none" cap="none" strike="noStrike">
              <a:solidFill>
                <a:srgbClr val="000000"/>
              </a:solidFill>
              <a:latin typeface="Arial"/>
              <a:ea typeface="Arial"/>
              <a:cs typeface="Arial"/>
              <a:sym typeface="Arial"/>
            </a:endParaRPr>
          </a:p>
        </p:txBody>
      </p:sp>
      <p:sp>
        <p:nvSpPr>
          <p:cNvPr id="297" name="Google Shape;297;g26dfa503ee4_0_765"/>
          <p:cNvSpPr txBox="1"/>
          <p:nvPr/>
        </p:nvSpPr>
        <p:spPr>
          <a:xfrm>
            <a:off x="344550" y="2755650"/>
            <a:ext cx="4319700" cy="15024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5000"/>
              </a:lnSpc>
              <a:spcBef>
                <a:spcPts val="0"/>
              </a:spcBef>
              <a:spcAft>
                <a:spcPts val="0"/>
              </a:spcAft>
              <a:buClr>
                <a:srgbClr val="000000"/>
              </a:buClr>
              <a:buSzPts val="3200"/>
              <a:buFont typeface="Arial"/>
              <a:buAutoNum type="alphaUcPeriod"/>
            </a:pPr>
            <a:r>
              <a:rPr lang="en-US" sz="3200">
                <a:latin typeface="Calibri"/>
                <a:ea typeface="Calibri"/>
                <a:cs typeface="Calibri"/>
                <a:sym typeface="Calibri"/>
              </a:rPr>
              <a:t>Matter</a:t>
            </a:r>
            <a:endParaRPr b="0" i="0" sz="3200" u="none" cap="none" strike="noStrike">
              <a:solidFill>
                <a:srgbClr val="000000"/>
              </a:solidFill>
              <a:latin typeface="Arial"/>
              <a:ea typeface="Arial"/>
              <a:cs typeface="Arial"/>
              <a:sym typeface="Arial"/>
            </a:endParaRPr>
          </a:p>
          <a:p>
            <a:pPr indent="-457200" lvl="0" marL="457200" marR="0" rtl="0" algn="l">
              <a:lnSpc>
                <a:spcPct val="115000"/>
              </a:lnSpc>
              <a:spcBef>
                <a:spcPts val="0"/>
              </a:spcBef>
              <a:spcAft>
                <a:spcPts val="0"/>
              </a:spcAft>
              <a:buClr>
                <a:srgbClr val="FF0000"/>
              </a:buClr>
              <a:buSzPts val="3200"/>
              <a:buAutoNum type="alphaUcPeriod"/>
            </a:pPr>
            <a:r>
              <a:rPr b="1" lang="en-US" sz="3200">
                <a:solidFill>
                  <a:srgbClr val="FF0000"/>
                </a:solidFill>
                <a:latin typeface="Calibri"/>
                <a:ea typeface="Calibri"/>
                <a:cs typeface="Calibri"/>
                <a:sym typeface="Calibri"/>
              </a:rPr>
              <a:t>An element</a:t>
            </a:r>
            <a:endParaRPr b="1" i="0" sz="3200" u="none" cap="none" strike="noStrike">
              <a:solidFill>
                <a:srgbClr val="FF0000"/>
              </a:solidFil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descr="gold.jpg" id="298" name="Google Shape;298;g26dfa503ee4_0_765"/>
          <p:cNvPicPr preferRelativeResize="0"/>
          <p:nvPr/>
        </p:nvPicPr>
        <p:blipFill rotWithShape="1">
          <a:blip r:embed="rId4">
            <a:alphaModFix/>
          </a:blip>
          <a:srcRect b="0" l="0" r="0" t="0"/>
          <a:stretch/>
        </p:blipFill>
        <p:spPr>
          <a:xfrm>
            <a:off x="4296124" y="2091588"/>
            <a:ext cx="4245175" cy="28305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27432021ec6_0_8"/>
          <p:cNvSpPr txBox="1"/>
          <p:nvPr/>
        </p:nvSpPr>
        <p:spPr>
          <a:xfrm>
            <a:off x="1466732" y="306697"/>
            <a:ext cx="7009500" cy="1073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0C0C"/>
              </a:buClr>
              <a:buSzPts val="2800"/>
              <a:buFont typeface="Arial"/>
              <a:buNone/>
            </a:pPr>
            <a:r>
              <a:rPr lang="en-US" sz="2800">
                <a:solidFill>
                  <a:srgbClr val="0C0C0C"/>
                </a:solidFill>
                <a:latin typeface="Calibri"/>
                <a:ea typeface="Calibri"/>
                <a:cs typeface="Calibri"/>
                <a:sym typeface="Calibri"/>
              </a:rPr>
              <a:t>Elements are an example of ________.</a:t>
            </a:r>
            <a:endParaRPr i="0" sz="2800" cap="none" strike="noStrike">
              <a:solidFill>
                <a:schemeClr val="dk1"/>
              </a:solidFill>
              <a:latin typeface="Calibri"/>
              <a:ea typeface="Calibri"/>
              <a:cs typeface="Calibri"/>
              <a:sym typeface="Calibri"/>
            </a:endParaRPr>
          </a:p>
        </p:txBody>
      </p:sp>
      <p:pic>
        <p:nvPicPr>
          <p:cNvPr descr="gold.jpg" id="305" name="Google Shape;305;g27432021ec6_0_8"/>
          <p:cNvPicPr preferRelativeResize="0"/>
          <p:nvPr/>
        </p:nvPicPr>
        <p:blipFill rotWithShape="1">
          <a:blip r:embed="rId3">
            <a:alphaModFix/>
          </a:blip>
          <a:srcRect b="0" l="0" r="0" t="0"/>
          <a:stretch/>
        </p:blipFill>
        <p:spPr>
          <a:xfrm>
            <a:off x="152750" y="2327425"/>
            <a:ext cx="4419250" cy="2946602"/>
          </a:xfrm>
          <a:prstGeom prst="rect">
            <a:avLst/>
          </a:prstGeom>
          <a:noFill/>
          <a:ln>
            <a:noFill/>
          </a:ln>
        </p:spPr>
      </p:pic>
      <p:pic>
        <p:nvPicPr>
          <p:cNvPr id="306" name="Google Shape;306;g27432021ec6_0_8"/>
          <p:cNvPicPr preferRelativeResize="0"/>
          <p:nvPr/>
        </p:nvPicPr>
        <p:blipFill rotWithShape="1">
          <a:blip r:embed="rId4">
            <a:alphaModFix/>
          </a:blip>
          <a:srcRect b="0" l="0" r="0" t="0"/>
          <a:stretch/>
        </p:blipFill>
        <p:spPr>
          <a:xfrm>
            <a:off x="4848850" y="2397650"/>
            <a:ext cx="4081100" cy="2806151"/>
          </a:xfrm>
          <a:prstGeom prst="rect">
            <a:avLst/>
          </a:prstGeom>
          <a:noFill/>
          <a:ln>
            <a:noFill/>
          </a:ln>
        </p:spPr>
      </p:pic>
      <p:sp>
        <p:nvSpPr>
          <p:cNvPr descr="Questions" id="307" name="Google Shape;307;g27432021ec6_0_8"/>
          <p:cNvSpPr/>
          <p:nvPr/>
        </p:nvSpPr>
        <p:spPr>
          <a:xfrm>
            <a:off x="0" y="0"/>
            <a:ext cx="983700" cy="954000"/>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27432021ec6_0_17"/>
          <p:cNvSpPr txBox="1"/>
          <p:nvPr/>
        </p:nvSpPr>
        <p:spPr>
          <a:xfrm>
            <a:off x="1466732" y="306697"/>
            <a:ext cx="7009500" cy="1073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0C0C"/>
              </a:buClr>
              <a:buSzPts val="2800"/>
              <a:buFont typeface="Arial"/>
              <a:buNone/>
            </a:pPr>
            <a:r>
              <a:rPr lang="en-US" sz="2800">
                <a:solidFill>
                  <a:srgbClr val="0C0C0C"/>
                </a:solidFill>
                <a:latin typeface="Calibri"/>
                <a:ea typeface="Calibri"/>
                <a:cs typeface="Calibri"/>
                <a:sym typeface="Calibri"/>
              </a:rPr>
              <a:t>Elements are an example of </a:t>
            </a:r>
            <a:r>
              <a:rPr b="1" lang="en-US" sz="2800">
                <a:solidFill>
                  <a:srgbClr val="FF0000"/>
                </a:solidFill>
                <a:latin typeface="Calibri"/>
                <a:ea typeface="Calibri"/>
                <a:cs typeface="Calibri"/>
                <a:sym typeface="Calibri"/>
              </a:rPr>
              <a:t>matter</a:t>
            </a:r>
            <a:r>
              <a:rPr lang="en-US" sz="2800">
                <a:solidFill>
                  <a:srgbClr val="0C0C0C"/>
                </a:solidFill>
                <a:latin typeface="Calibri"/>
                <a:ea typeface="Calibri"/>
                <a:cs typeface="Calibri"/>
                <a:sym typeface="Calibri"/>
              </a:rPr>
              <a:t>.</a:t>
            </a:r>
            <a:endParaRPr i="0" sz="2800" cap="none" strike="noStrike">
              <a:solidFill>
                <a:schemeClr val="dk1"/>
              </a:solidFill>
              <a:latin typeface="Calibri"/>
              <a:ea typeface="Calibri"/>
              <a:cs typeface="Calibri"/>
              <a:sym typeface="Calibri"/>
            </a:endParaRPr>
          </a:p>
        </p:txBody>
      </p:sp>
      <p:pic>
        <p:nvPicPr>
          <p:cNvPr descr="gold.jpg" id="314" name="Google Shape;314;g27432021ec6_0_17"/>
          <p:cNvPicPr preferRelativeResize="0"/>
          <p:nvPr/>
        </p:nvPicPr>
        <p:blipFill rotWithShape="1">
          <a:blip r:embed="rId3">
            <a:alphaModFix/>
          </a:blip>
          <a:srcRect b="0" l="0" r="0" t="0"/>
          <a:stretch/>
        </p:blipFill>
        <p:spPr>
          <a:xfrm>
            <a:off x="152750" y="2327425"/>
            <a:ext cx="4419250" cy="2946602"/>
          </a:xfrm>
          <a:prstGeom prst="rect">
            <a:avLst/>
          </a:prstGeom>
          <a:noFill/>
          <a:ln>
            <a:noFill/>
          </a:ln>
        </p:spPr>
      </p:pic>
      <p:pic>
        <p:nvPicPr>
          <p:cNvPr id="315" name="Google Shape;315;g27432021ec6_0_17"/>
          <p:cNvPicPr preferRelativeResize="0"/>
          <p:nvPr/>
        </p:nvPicPr>
        <p:blipFill rotWithShape="1">
          <a:blip r:embed="rId4">
            <a:alphaModFix/>
          </a:blip>
          <a:srcRect b="0" l="0" r="0" t="0"/>
          <a:stretch/>
        </p:blipFill>
        <p:spPr>
          <a:xfrm>
            <a:off x="4848850" y="2397650"/>
            <a:ext cx="4081100" cy="2806151"/>
          </a:xfrm>
          <a:prstGeom prst="rect">
            <a:avLst/>
          </a:prstGeom>
          <a:noFill/>
          <a:ln>
            <a:noFill/>
          </a:ln>
        </p:spPr>
      </p:pic>
      <p:sp>
        <p:nvSpPr>
          <p:cNvPr descr="Questions" id="316" name="Google Shape;316;g27432021ec6_0_17"/>
          <p:cNvSpPr/>
          <p:nvPr/>
        </p:nvSpPr>
        <p:spPr>
          <a:xfrm>
            <a:off x="0" y="0"/>
            <a:ext cx="983700" cy="954000"/>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descr="Questions" id="322" name="Google Shape;322;p13"/>
          <p:cNvSpPr/>
          <p:nvPr/>
        </p:nvSpPr>
        <p:spPr>
          <a:xfrm>
            <a:off x="0" y="0"/>
            <a:ext cx="983848" cy="954107"/>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3" name="Google Shape;323;p13"/>
          <p:cNvPicPr preferRelativeResize="0"/>
          <p:nvPr/>
        </p:nvPicPr>
        <p:blipFill rotWithShape="1">
          <a:blip r:embed="rId4">
            <a:alphaModFix/>
          </a:blip>
          <a:srcRect b="0" l="0" r="0" t="0"/>
          <a:stretch/>
        </p:blipFill>
        <p:spPr>
          <a:xfrm>
            <a:off x="2236751" y="1915225"/>
            <a:ext cx="4670500" cy="4670500"/>
          </a:xfrm>
          <a:prstGeom prst="rect">
            <a:avLst/>
          </a:prstGeom>
          <a:noFill/>
          <a:ln>
            <a:noFill/>
          </a:ln>
        </p:spPr>
      </p:pic>
      <p:sp>
        <p:nvSpPr>
          <p:cNvPr id="324" name="Google Shape;324;p13"/>
          <p:cNvSpPr txBox="1"/>
          <p:nvPr/>
        </p:nvSpPr>
        <p:spPr>
          <a:xfrm>
            <a:off x="983700" y="434050"/>
            <a:ext cx="7772100" cy="116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500"/>
              <a:buFont typeface="Arial"/>
              <a:buNone/>
            </a:pPr>
            <a:r>
              <a:rPr lang="en-US" sz="3500">
                <a:latin typeface="Calibri"/>
                <a:ea typeface="Calibri"/>
                <a:cs typeface="Calibri"/>
                <a:sym typeface="Calibri"/>
              </a:rPr>
              <a:t>________, ________, and _______ are the three particles that make up an atom.</a:t>
            </a:r>
            <a:endParaRPr b="0" i="0" sz="35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descr="Questions" id="330" name="Google Shape;330;g26dfa503ee4_0_775"/>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1" name="Google Shape;331;g26dfa503ee4_0_775"/>
          <p:cNvPicPr preferRelativeResize="0"/>
          <p:nvPr/>
        </p:nvPicPr>
        <p:blipFill rotWithShape="1">
          <a:blip r:embed="rId4">
            <a:alphaModFix/>
          </a:blip>
          <a:srcRect b="0" l="0" r="0" t="0"/>
          <a:stretch/>
        </p:blipFill>
        <p:spPr>
          <a:xfrm>
            <a:off x="2236751" y="1883700"/>
            <a:ext cx="4670500" cy="4670500"/>
          </a:xfrm>
          <a:prstGeom prst="rect">
            <a:avLst/>
          </a:prstGeom>
          <a:noFill/>
          <a:ln>
            <a:noFill/>
          </a:ln>
        </p:spPr>
      </p:pic>
      <p:sp>
        <p:nvSpPr>
          <p:cNvPr id="332" name="Google Shape;332;g26dfa503ee4_0_775"/>
          <p:cNvSpPr txBox="1"/>
          <p:nvPr/>
        </p:nvSpPr>
        <p:spPr>
          <a:xfrm>
            <a:off x="983700" y="434050"/>
            <a:ext cx="7772100" cy="116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500"/>
              <a:buFont typeface="Arial"/>
              <a:buNone/>
            </a:pPr>
            <a:r>
              <a:rPr b="1" lang="en-US" sz="3500">
                <a:solidFill>
                  <a:srgbClr val="FF0000"/>
                </a:solidFill>
                <a:latin typeface="Calibri"/>
                <a:ea typeface="Calibri"/>
                <a:cs typeface="Calibri"/>
                <a:sym typeface="Calibri"/>
              </a:rPr>
              <a:t>Protons</a:t>
            </a:r>
            <a:r>
              <a:rPr lang="en-US" sz="3500">
                <a:latin typeface="Calibri"/>
                <a:ea typeface="Calibri"/>
                <a:cs typeface="Calibri"/>
                <a:sym typeface="Calibri"/>
              </a:rPr>
              <a:t>, </a:t>
            </a:r>
            <a:r>
              <a:rPr b="1" lang="en-US" sz="3500">
                <a:solidFill>
                  <a:srgbClr val="FF0000"/>
                </a:solidFill>
                <a:latin typeface="Calibri"/>
                <a:ea typeface="Calibri"/>
                <a:cs typeface="Calibri"/>
                <a:sym typeface="Calibri"/>
              </a:rPr>
              <a:t>neutrons</a:t>
            </a:r>
            <a:r>
              <a:rPr lang="en-US" sz="3500">
                <a:latin typeface="Calibri"/>
                <a:ea typeface="Calibri"/>
                <a:cs typeface="Calibri"/>
                <a:sym typeface="Calibri"/>
              </a:rPr>
              <a:t>, and</a:t>
            </a:r>
            <a:r>
              <a:rPr b="1" lang="en-US" sz="3500">
                <a:solidFill>
                  <a:srgbClr val="FF0000"/>
                </a:solidFill>
                <a:latin typeface="Calibri"/>
                <a:ea typeface="Calibri"/>
                <a:cs typeface="Calibri"/>
                <a:sym typeface="Calibri"/>
              </a:rPr>
              <a:t> electrons</a:t>
            </a:r>
            <a:r>
              <a:rPr lang="en-US" sz="3500">
                <a:latin typeface="Calibri"/>
                <a:ea typeface="Calibri"/>
                <a:cs typeface="Calibri"/>
                <a:sym typeface="Calibri"/>
              </a:rPr>
              <a:t> are the three particles that make up an atom.</a:t>
            </a:r>
            <a:endParaRPr b="0" i="0" sz="35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8"/>
          <p:cNvSpPr txBox="1"/>
          <p:nvPr/>
        </p:nvSpPr>
        <p:spPr>
          <a:xfrm>
            <a:off x="1342650" y="1487350"/>
            <a:ext cx="6458700" cy="110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1" lang="en-US" sz="6600">
                <a:solidFill>
                  <a:schemeClr val="dk1"/>
                </a:solidFill>
                <a:latin typeface="Calibri"/>
                <a:ea typeface="Calibri"/>
                <a:cs typeface="Calibri"/>
                <a:sym typeface="Calibri"/>
              </a:rPr>
              <a:t>Atom</a:t>
            </a:r>
            <a:endParaRPr b="0" i="0" sz="1400" u="none" cap="none" strike="noStrike">
              <a:solidFill>
                <a:srgbClr val="000000"/>
              </a:solidFill>
              <a:latin typeface="Arial"/>
              <a:ea typeface="Arial"/>
              <a:cs typeface="Arial"/>
              <a:sym typeface="Arial"/>
            </a:endParaRPr>
          </a:p>
        </p:txBody>
      </p:sp>
      <p:sp>
        <p:nvSpPr>
          <p:cNvPr descr="Artificial Intelligence" id="339" name="Google Shape;339;p18"/>
          <p:cNvSpPr/>
          <p:nvPr/>
        </p:nvSpPr>
        <p:spPr>
          <a:xfrm>
            <a:off x="1432781" y="2468252"/>
            <a:ext cx="3326789" cy="309489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340" name="Google Shape;340;p18"/>
          <p:cNvPicPr preferRelativeResize="0"/>
          <p:nvPr/>
        </p:nvPicPr>
        <p:blipFill rotWithShape="1">
          <a:blip r:embed="rId4">
            <a:alphaModFix/>
          </a:blip>
          <a:srcRect b="0" l="0" r="0" t="0"/>
          <a:stretch/>
        </p:blipFill>
        <p:spPr>
          <a:xfrm>
            <a:off x="4572000" y="2595544"/>
            <a:ext cx="2840308" cy="284030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1" name="Google Shape;201;p2"/>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pic>
        <p:nvPicPr>
          <p:cNvPr descr="tom - Wiktionary" id="202" name="Google Shape;202;p2"/>
          <p:cNvPicPr preferRelativeResize="0"/>
          <p:nvPr/>
        </p:nvPicPr>
        <p:blipFill rotWithShape="1">
          <a:blip r:embed="rId3">
            <a:alphaModFix/>
          </a:blip>
          <a:srcRect b="0" l="0" r="0" t="0"/>
          <a:stretch/>
        </p:blipFill>
        <p:spPr>
          <a:xfrm>
            <a:off x="2452005" y="1482450"/>
            <a:ext cx="4240000" cy="4798900"/>
          </a:xfrm>
          <a:prstGeom prst="rect">
            <a:avLst/>
          </a:prstGeom>
          <a:noFill/>
          <a:ln>
            <a:noFill/>
          </a:ln>
        </p:spPr>
      </p:pic>
      <p:sp>
        <p:nvSpPr>
          <p:cNvPr id="203" name="Google Shape;203;p2"/>
          <p:cNvSpPr txBox="1"/>
          <p:nvPr/>
        </p:nvSpPr>
        <p:spPr>
          <a:xfrm>
            <a:off x="1828800" y="-17585"/>
            <a:ext cx="5486400" cy="1293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Arial"/>
              <a:buNone/>
            </a:pPr>
            <a:r>
              <a:rPr b="1" lang="en-US" sz="6000">
                <a:latin typeface="Calibri"/>
                <a:ea typeface="Calibri"/>
                <a:cs typeface="Calibri"/>
                <a:sym typeface="Calibri"/>
              </a:rPr>
              <a:t>Atom</a:t>
            </a:r>
            <a:endParaRPr b="1" i="0" sz="6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6dfa503ee4_0_673"/>
          <p:cNvSpPr txBox="1"/>
          <p:nvPr/>
        </p:nvSpPr>
        <p:spPr>
          <a:xfrm>
            <a:off x="1067238" y="595674"/>
            <a:ext cx="7009500" cy="668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0C0C"/>
              </a:buClr>
              <a:buSzPts val="2800"/>
              <a:buFont typeface="Arial"/>
              <a:buNone/>
            </a:pPr>
            <a:r>
              <a:rPr b="1" i="0" lang="en-US" sz="3600" u="sng" cap="none" strike="noStrike">
                <a:solidFill>
                  <a:srgbClr val="0C0C0C"/>
                </a:solidFill>
                <a:latin typeface="Calibri"/>
                <a:ea typeface="Calibri"/>
                <a:cs typeface="Calibri"/>
                <a:sym typeface="Calibri"/>
              </a:rPr>
              <a:t>Atom</a:t>
            </a:r>
            <a:r>
              <a:rPr b="1" i="0" lang="en-US" sz="3600" u="none" cap="none" strike="noStrike">
                <a:solidFill>
                  <a:srgbClr val="0C0C0C"/>
                </a:solidFill>
                <a:latin typeface="Calibri"/>
                <a:ea typeface="Calibri"/>
                <a:cs typeface="Calibri"/>
                <a:sym typeface="Calibri"/>
              </a:rPr>
              <a:t>: </a:t>
            </a:r>
            <a:r>
              <a:rPr b="0" i="0" lang="en-US" sz="3600" u="none" cap="none" strike="noStrike">
                <a:solidFill>
                  <a:srgbClr val="0C0C0C"/>
                </a:solidFill>
                <a:latin typeface="Calibri"/>
                <a:ea typeface="Calibri"/>
                <a:cs typeface="Calibri"/>
                <a:sym typeface="Calibri"/>
              </a:rPr>
              <a:t>smallest whole unit of matter</a:t>
            </a:r>
            <a:endParaRPr b="1" i="0" sz="3600" u="none" cap="none" strike="noStrike">
              <a:solidFill>
                <a:srgbClr val="FF0000"/>
              </a:solidFill>
              <a:latin typeface="Calibri"/>
              <a:ea typeface="Calibri"/>
              <a:cs typeface="Calibri"/>
              <a:sym typeface="Calibri"/>
            </a:endParaRPr>
          </a:p>
        </p:txBody>
      </p:sp>
      <p:pic>
        <p:nvPicPr>
          <p:cNvPr descr="tom - Wiktionary" id="347" name="Google Shape;347;g26dfa503ee4_0_673"/>
          <p:cNvPicPr preferRelativeResize="0"/>
          <p:nvPr/>
        </p:nvPicPr>
        <p:blipFill rotWithShape="1">
          <a:blip r:embed="rId3">
            <a:alphaModFix/>
          </a:blip>
          <a:srcRect b="0" l="0" r="0" t="0"/>
          <a:stretch/>
        </p:blipFill>
        <p:spPr>
          <a:xfrm>
            <a:off x="2594086" y="1545021"/>
            <a:ext cx="3955831" cy="4477281"/>
          </a:xfrm>
          <a:prstGeom prst="rect">
            <a:avLst/>
          </a:prstGeom>
          <a:noFill/>
          <a:ln>
            <a:noFill/>
          </a:ln>
        </p:spPr>
      </p:pic>
      <p:sp>
        <p:nvSpPr>
          <p:cNvPr descr="Artificial Intelligence" id="348" name="Google Shape;348;g26dfa503ee4_0_673"/>
          <p:cNvSpPr/>
          <p:nvPr/>
        </p:nvSpPr>
        <p:spPr>
          <a:xfrm>
            <a:off x="0"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349" name="Google Shape;349;g26dfa503ee4_0_673"/>
          <p:cNvPicPr preferRelativeResize="0"/>
          <p:nvPr/>
        </p:nvPicPr>
        <p:blipFill rotWithShape="1">
          <a:blip r:embed="rId5">
            <a:alphaModFix/>
          </a:blip>
          <a:srcRect b="0" l="0" r="0" t="0"/>
          <a:stretch/>
        </p:blipFill>
        <p:spPr>
          <a:xfrm>
            <a:off x="735230" y="135869"/>
            <a:ext cx="463492" cy="46349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descr="Questions" id="355" name="Google Shape;355;p33"/>
          <p:cNvSpPr/>
          <p:nvPr/>
        </p:nvSpPr>
        <p:spPr>
          <a:xfrm>
            <a:off x="1905000" y="609599"/>
            <a:ext cx="5334000" cy="5040923"/>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descr="Questions" id="361" name="Google Shape;361;gd96993b0a5_0_12"/>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gd96993b0a5_0_12"/>
          <p:cNvSpPr txBox="1"/>
          <p:nvPr/>
        </p:nvSpPr>
        <p:spPr>
          <a:xfrm>
            <a:off x="2313007" y="307498"/>
            <a:ext cx="45180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What is a</a:t>
            </a:r>
            <a:r>
              <a:rPr lang="en-US" sz="3600">
                <a:latin typeface="Calibri"/>
                <a:ea typeface="Calibri"/>
                <a:cs typeface="Calibri"/>
                <a:sym typeface="Calibri"/>
              </a:rPr>
              <a:t>n atom</a:t>
            </a:r>
            <a:r>
              <a:rPr b="0" i="0" lang="en-US" sz="36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descr="tom - Wiktionary" id="363" name="Google Shape;363;gd96993b0a5_0_12"/>
          <p:cNvPicPr preferRelativeResize="0"/>
          <p:nvPr/>
        </p:nvPicPr>
        <p:blipFill rotWithShape="1">
          <a:blip r:embed="rId4">
            <a:alphaModFix/>
          </a:blip>
          <a:srcRect b="0" l="0" r="0" t="0"/>
          <a:stretch/>
        </p:blipFill>
        <p:spPr>
          <a:xfrm>
            <a:off x="2594086" y="1466196"/>
            <a:ext cx="3955831" cy="447728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descr="Questions" id="369" name="Google Shape;369;g25e11802ac4_0_253"/>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g25e11802ac4_0_253"/>
          <p:cNvSpPr txBox="1"/>
          <p:nvPr/>
        </p:nvSpPr>
        <p:spPr>
          <a:xfrm>
            <a:off x="2313007" y="155098"/>
            <a:ext cx="45180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Atoms are made up of the three particles…</a:t>
            </a:r>
            <a:endParaRPr b="0" i="0" sz="1400" u="none" cap="none" strike="noStrike">
              <a:solidFill>
                <a:srgbClr val="000000"/>
              </a:solidFill>
              <a:latin typeface="Arial"/>
              <a:ea typeface="Arial"/>
              <a:cs typeface="Arial"/>
              <a:sym typeface="Arial"/>
            </a:endParaRPr>
          </a:p>
        </p:txBody>
      </p:sp>
      <p:pic>
        <p:nvPicPr>
          <p:cNvPr descr="tom - Wiktionary" id="371" name="Google Shape;371;g25e11802ac4_0_253"/>
          <p:cNvPicPr preferRelativeResize="0"/>
          <p:nvPr/>
        </p:nvPicPr>
        <p:blipFill rotWithShape="1">
          <a:blip r:embed="rId4">
            <a:alphaModFix/>
          </a:blip>
          <a:srcRect b="0" l="0" r="0" t="0"/>
          <a:stretch/>
        </p:blipFill>
        <p:spPr>
          <a:xfrm>
            <a:off x="2594086" y="1466196"/>
            <a:ext cx="3955831" cy="447728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20"/>
          <p:cNvPicPr preferRelativeResize="0"/>
          <p:nvPr/>
        </p:nvPicPr>
        <p:blipFill rotWithShape="1">
          <a:blip r:embed="rId3">
            <a:alphaModFix/>
          </a:blip>
          <a:srcRect b="0" l="0" r="0" t="0"/>
          <a:stretch/>
        </p:blipFill>
        <p:spPr>
          <a:xfrm>
            <a:off x="0" y="406400"/>
            <a:ext cx="9144000" cy="6035566"/>
          </a:xfrm>
          <a:prstGeom prst="rect">
            <a:avLst/>
          </a:prstGeom>
          <a:noFill/>
          <a:ln>
            <a:noFill/>
          </a:ln>
        </p:spPr>
      </p:pic>
      <p:sp>
        <p:nvSpPr>
          <p:cNvPr descr="Artificial Intelligence" id="378" name="Google Shape;378;p20"/>
          <p:cNvSpPr/>
          <p:nvPr/>
        </p:nvSpPr>
        <p:spPr>
          <a:xfrm>
            <a:off x="0" y="0"/>
            <a:ext cx="735230" cy="73523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descr="Artificial Intelligence" id="384" name="Google Shape;384;p24"/>
          <p:cNvSpPr/>
          <p:nvPr/>
        </p:nvSpPr>
        <p:spPr>
          <a:xfrm>
            <a:off x="0" y="0"/>
            <a:ext cx="735230" cy="73523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24"/>
          <p:cNvSpPr txBox="1"/>
          <p:nvPr/>
        </p:nvSpPr>
        <p:spPr>
          <a:xfrm>
            <a:off x="941840" y="428244"/>
            <a:ext cx="7260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Atoms are like tiny building blocks that make up everything around us.</a:t>
            </a:r>
            <a:endParaRPr b="0" i="0" sz="1400" u="none" cap="none" strike="noStrike">
              <a:solidFill>
                <a:srgbClr val="000000"/>
              </a:solidFill>
              <a:latin typeface="Arial"/>
              <a:ea typeface="Arial"/>
              <a:cs typeface="Arial"/>
              <a:sym typeface="Arial"/>
            </a:endParaRPr>
          </a:p>
        </p:txBody>
      </p:sp>
      <p:pic>
        <p:nvPicPr>
          <p:cNvPr id="386" name="Google Shape;386;p24"/>
          <p:cNvPicPr preferRelativeResize="0"/>
          <p:nvPr/>
        </p:nvPicPr>
        <p:blipFill>
          <a:blip r:embed="rId4">
            <a:alphaModFix/>
          </a:blip>
          <a:stretch>
            <a:fillRect/>
          </a:stretch>
        </p:blipFill>
        <p:spPr>
          <a:xfrm>
            <a:off x="827363" y="1765469"/>
            <a:ext cx="7489283" cy="492435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descr="Artificial Intelligence" id="392" name="Google Shape;392;p21"/>
          <p:cNvSpPr/>
          <p:nvPr/>
        </p:nvSpPr>
        <p:spPr>
          <a:xfrm>
            <a:off x="0" y="0"/>
            <a:ext cx="735230" cy="73523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21"/>
          <p:cNvSpPr txBox="1"/>
          <p:nvPr/>
        </p:nvSpPr>
        <p:spPr>
          <a:xfrm>
            <a:off x="941840" y="345019"/>
            <a:ext cx="72603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A</a:t>
            </a:r>
            <a:r>
              <a:rPr lang="en-US" sz="3600">
                <a:latin typeface="Calibri"/>
                <a:ea typeface="Calibri"/>
                <a:cs typeface="Calibri"/>
                <a:sym typeface="Calibri"/>
              </a:rPr>
              <a:t>toms are very small and have even smaller particles known as protons, neutrons, and electrons.</a:t>
            </a:r>
            <a:endParaRPr b="0" i="0" sz="1400" u="none" cap="none" strike="noStrike">
              <a:solidFill>
                <a:srgbClr val="000000"/>
              </a:solidFill>
              <a:latin typeface="Arial"/>
              <a:ea typeface="Arial"/>
              <a:cs typeface="Arial"/>
              <a:sym typeface="Arial"/>
            </a:endParaRPr>
          </a:p>
        </p:txBody>
      </p:sp>
      <p:pic>
        <p:nvPicPr>
          <p:cNvPr id="394" name="Google Shape;394;p21"/>
          <p:cNvPicPr preferRelativeResize="0"/>
          <p:nvPr/>
        </p:nvPicPr>
        <p:blipFill>
          <a:blip r:embed="rId4">
            <a:alphaModFix/>
          </a:blip>
          <a:stretch>
            <a:fillRect/>
          </a:stretch>
        </p:blipFill>
        <p:spPr>
          <a:xfrm>
            <a:off x="2345263" y="2252119"/>
            <a:ext cx="4453482" cy="445348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descr="Artificial Intelligence" id="400" name="Google Shape;400;g25e11802ac4_0_262"/>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g25e11802ac4_0_262"/>
          <p:cNvSpPr txBox="1"/>
          <p:nvPr/>
        </p:nvSpPr>
        <p:spPr>
          <a:xfrm>
            <a:off x="405850" y="560100"/>
            <a:ext cx="83826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Different </a:t>
            </a:r>
            <a:r>
              <a:rPr lang="en-US" sz="3600">
                <a:latin typeface="Calibri"/>
                <a:ea typeface="Calibri"/>
                <a:cs typeface="Calibri"/>
                <a:sym typeface="Calibri"/>
              </a:rPr>
              <a:t>elements</a:t>
            </a:r>
            <a:r>
              <a:rPr lang="en-US" sz="3600">
                <a:latin typeface="Calibri"/>
                <a:ea typeface="Calibri"/>
                <a:cs typeface="Calibri"/>
                <a:sym typeface="Calibri"/>
              </a:rPr>
              <a:t> are made up of </a:t>
            </a:r>
            <a:r>
              <a:rPr lang="en-US" sz="3600">
                <a:latin typeface="Calibri"/>
                <a:ea typeface="Calibri"/>
                <a:cs typeface="Calibri"/>
                <a:sym typeface="Calibri"/>
              </a:rPr>
              <a:t>specific</a:t>
            </a:r>
            <a:r>
              <a:rPr lang="en-US" sz="3600">
                <a:latin typeface="Calibri"/>
                <a:ea typeface="Calibri"/>
                <a:cs typeface="Calibri"/>
                <a:sym typeface="Calibri"/>
              </a:rPr>
              <a:t> types of atoms.</a:t>
            </a:r>
            <a:endParaRPr b="0" i="0" sz="1400" u="none" cap="none" strike="noStrike">
              <a:solidFill>
                <a:srgbClr val="000000"/>
              </a:solidFill>
              <a:latin typeface="Arial"/>
              <a:ea typeface="Arial"/>
              <a:cs typeface="Arial"/>
              <a:sym typeface="Arial"/>
            </a:endParaRPr>
          </a:p>
        </p:txBody>
      </p:sp>
      <p:pic>
        <p:nvPicPr>
          <p:cNvPr id="402" name="Google Shape;402;g25e11802ac4_0_262"/>
          <p:cNvPicPr preferRelativeResize="0"/>
          <p:nvPr/>
        </p:nvPicPr>
        <p:blipFill>
          <a:blip r:embed="rId4">
            <a:alphaModFix/>
          </a:blip>
          <a:stretch>
            <a:fillRect/>
          </a:stretch>
        </p:blipFill>
        <p:spPr>
          <a:xfrm>
            <a:off x="666750" y="2352225"/>
            <a:ext cx="7810500" cy="30194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descr="Artificial Intelligence" id="408" name="Google Shape;408;g25e11802ac4_0_27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g25e11802ac4_0_270"/>
          <p:cNvSpPr txBox="1"/>
          <p:nvPr/>
        </p:nvSpPr>
        <p:spPr>
          <a:xfrm>
            <a:off x="206852" y="580650"/>
            <a:ext cx="8730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When atoms of different elements connect, they create molecules.</a:t>
            </a:r>
            <a:endParaRPr b="0" i="0" sz="1400" u="none" cap="none" strike="noStrike">
              <a:solidFill>
                <a:srgbClr val="000000"/>
              </a:solidFill>
              <a:latin typeface="Arial"/>
              <a:ea typeface="Arial"/>
              <a:cs typeface="Arial"/>
              <a:sym typeface="Arial"/>
            </a:endParaRPr>
          </a:p>
        </p:txBody>
      </p:sp>
      <p:pic>
        <p:nvPicPr>
          <p:cNvPr id="410" name="Google Shape;410;g25e11802ac4_0_270"/>
          <p:cNvPicPr preferRelativeResize="0"/>
          <p:nvPr/>
        </p:nvPicPr>
        <p:blipFill>
          <a:blip r:embed="rId4">
            <a:alphaModFix/>
          </a:blip>
          <a:stretch>
            <a:fillRect/>
          </a:stretch>
        </p:blipFill>
        <p:spPr>
          <a:xfrm>
            <a:off x="2362200" y="1733950"/>
            <a:ext cx="4419600" cy="4419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descr="Artificial Intelligence" id="416" name="Google Shape;416;g25e11802ac4_0_28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g25e11802ac4_0_280"/>
          <p:cNvSpPr txBox="1"/>
          <p:nvPr/>
        </p:nvSpPr>
        <p:spPr>
          <a:xfrm>
            <a:off x="206852" y="809250"/>
            <a:ext cx="87303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Everything around us is made up of atoms.</a:t>
            </a:r>
            <a:endParaRPr b="0" i="0" sz="1400" u="none" cap="none" strike="noStrike">
              <a:solidFill>
                <a:srgbClr val="000000"/>
              </a:solidFill>
              <a:latin typeface="Arial"/>
              <a:ea typeface="Arial"/>
              <a:cs typeface="Arial"/>
              <a:sym typeface="Arial"/>
            </a:endParaRPr>
          </a:p>
        </p:txBody>
      </p:sp>
      <p:pic>
        <p:nvPicPr>
          <p:cNvPr id="418" name="Google Shape;418;g25e11802ac4_0_280"/>
          <p:cNvPicPr preferRelativeResize="0"/>
          <p:nvPr/>
        </p:nvPicPr>
        <p:blipFill>
          <a:blip r:embed="rId4">
            <a:alphaModFix/>
          </a:blip>
          <a:stretch>
            <a:fillRect/>
          </a:stretch>
        </p:blipFill>
        <p:spPr>
          <a:xfrm>
            <a:off x="2168713" y="1765475"/>
            <a:ext cx="4806578" cy="4924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descr="Lightbulb and gear" id="209" name="Google Shape;209;p3"/>
          <p:cNvSpPr/>
          <p:nvPr/>
        </p:nvSpPr>
        <p:spPr>
          <a:xfrm>
            <a:off x="0" y="83361"/>
            <a:ext cx="722555" cy="722555"/>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
          <p:cNvSpPr txBox="1"/>
          <p:nvPr/>
        </p:nvSpPr>
        <p:spPr>
          <a:xfrm>
            <a:off x="606150" y="663926"/>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are atoms, and how do they come together to create everything around us?</a:t>
            </a:r>
            <a:endParaRPr b="0" i="0" sz="1400" u="none" cap="none" strike="noStrike">
              <a:solidFill>
                <a:srgbClr val="000000"/>
              </a:solidFill>
              <a:latin typeface="Arial"/>
              <a:ea typeface="Arial"/>
              <a:cs typeface="Arial"/>
              <a:sym typeface="Arial"/>
            </a:endParaRPr>
          </a:p>
        </p:txBody>
      </p:sp>
      <p:pic>
        <p:nvPicPr>
          <p:cNvPr id="211" name="Google Shape;211;p3"/>
          <p:cNvPicPr preferRelativeResize="0"/>
          <p:nvPr/>
        </p:nvPicPr>
        <p:blipFill>
          <a:blip r:embed="rId4">
            <a:alphaModFix/>
          </a:blip>
          <a:stretch>
            <a:fillRect/>
          </a:stretch>
        </p:blipFill>
        <p:spPr>
          <a:xfrm>
            <a:off x="915463" y="1847901"/>
            <a:ext cx="7313069" cy="48734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descr="Questions" id="424" name="Google Shape;424;gd96993b0a5_0_44"/>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descr="Questions" id="430" name="Google Shape;430;gded927cd3f_0_173"/>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gded927cd3f_0_173"/>
          <p:cNvSpPr txBox="1"/>
          <p:nvPr/>
        </p:nvSpPr>
        <p:spPr>
          <a:xfrm>
            <a:off x="838200" y="265875"/>
            <a:ext cx="8073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True or false: Atoms are so small we cannot see them with our eyes.</a:t>
            </a:r>
            <a:endParaRPr b="0" i="0" sz="1400" u="none" cap="none" strike="noStrike">
              <a:solidFill>
                <a:srgbClr val="000000"/>
              </a:solidFill>
              <a:latin typeface="Arial"/>
              <a:ea typeface="Arial"/>
              <a:cs typeface="Arial"/>
              <a:sym typeface="Arial"/>
            </a:endParaRPr>
          </a:p>
        </p:txBody>
      </p:sp>
      <p:sp>
        <p:nvSpPr>
          <p:cNvPr id="432" name="Google Shape;432;gded927cd3f_0_173"/>
          <p:cNvSpPr txBox="1"/>
          <p:nvPr/>
        </p:nvSpPr>
        <p:spPr>
          <a:xfrm>
            <a:off x="634400" y="2825950"/>
            <a:ext cx="4826100" cy="1283700"/>
          </a:xfrm>
          <a:prstGeom prst="rect">
            <a:avLst/>
          </a:prstGeom>
          <a:noFill/>
          <a:ln>
            <a:noFill/>
          </a:ln>
        </p:spPr>
        <p:txBody>
          <a:bodyPr anchorCtr="0" anchor="t" bIns="45700" lIns="91425" spcFirstLastPara="1" rIns="91425" wrap="square" tIns="45700">
            <a:spAutoFit/>
          </a:bodyPr>
          <a:lstStyle/>
          <a:p>
            <a:pPr indent="-336550" lvl="0" marL="285750" marR="0" rtl="0" algn="l">
              <a:lnSpc>
                <a:spcPct val="115000"/>
              </a:lnSpc>
              <a:spcBef>
                <a:spcPts val="0"/>
              </a:spcBef>
              <a:spcAft>
                <a:spcPts val="0"/>
              </a:spcAft>
              <a:buClr>
                <a:srgbClr val="000000"/>
              </a:buClr>
              <a:buSzPts val="3600"/>
              <a:buFont typeface="Arial"/>
              <a:buAutoNum type="alphaUcPeriod"/>
            </a:pPr>
            <a:r>
              <a:rPr lang="en-US" sz="3600">
                <a:latin typeface="Calibri"/>
                <a:ea typeface="Calibri"/>
                <a:cs typeface="Calibri"/>
                <a:sym typeface="Calibri"/>
              </a:rPr>
              <a:t>True</a:t>
            </a:r>
            <a:endParaRPr sz="3600">
              <a:latin typeface="Calibri"/>
              <a:ea typeface="Calibri"/>
              <a:cs typeface="Calibri"/>
              <a:sym typeface="Calibri"/>
            </a:endParaRPr>
          </a:p>
          <a:p>
            <a:pPr indent="-336550" lvl="0" marL="285750" marR="0" rtl="0" algn="l">
              <a:lnSpc>
                <a:spcPct val="115000"/>
              </a:lnSpc>
              <a:spcBef>
                <a:spcPts val="0"/>
              </a:spcBef>
              <a:spcAft>
                <a:spcPts val="0"/>
              </a:spcAft>
              <a:buClr>
                <a:srgbClr val="000000"/>
              </a:buClr>
              <a:buSzPts val="3600"/>
              <a:buFont typeface="Arial"/>
              <a:buAutoNum type="alphaUcPeriod"/>
            </a:pPr>
            <a:r>
              <a:rPr lang="en-US" sz="3600">
                <a:latin typeface="Calibri"/>
                <a:ea typeface="Calibri"/>
                <a:cs typeface="Calibri"/>
                <a:sym typeface="Calibri"/>
              </a:rPr>
              <a:t>False</a:t>
            </a:r>
            <a:endParaRPr sz="3600">
              <a:latin typeface="Calibri"/>
              <a:ea typeface="Calibri"/>
              <a:cs typeface="Calibri"/>
              <a:sym typeface="Calibri"/>
            </a:endParaRPr>
          </a:p>
        </p:txBody>
      </p:sp>
      <p:pic>
        <p:nvPicPr>
          <p:cNvPr descr="tom - Wiktionary" id="433" name="Google Shape;433;gded927cd3f_0_173"/>
          <p:cNvPicPr preferRelativeResize="0"/>
          <p:nvPr/>
        </p:nvPicPr>
        <p:blipFill rotWithShape="1">
          <a:blip r:embed="rId4">
            <a:alphaModFix/>
          </a:blip>
          <a:srcRect b="0" l="0" r="0" t="0"/>
          <a:stretch/>
        </p:blipFill>
        <p:spPr>
          <a:xfrm>
            <a:off x="4572011" y="1923396"/>
            <a:ext cx="3955831" cy="447728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descr="Questions" id="439" name="Google Shape;439;g26dfa503ee4_0_802"/>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g26dfa503ee4_0_802"/>
          <p:cNvSpPr txBox="1"/>
          <p:nvPr/>
        </p:nvSpPr>
        <p:spPr>
          <a:xfrm>
            <a:off x="838200" y="265875"/>
            <a:ext cx="8073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True or false: Atoms are so small we cannot see them with our eyes.</a:t>
            </a:r>
            <a:endParaRPr b="0" i="0" sz="1400" u="none" cap="none" strike="noStrike">
              <a:solidFill>
                <a:srgbClr val="000000"/>
              </a:solidFill>
              <a:latin typeface="Arial"/>
              <a:ea typeface="Arial"/>
              <a:cs typeface="Arial"/>
              <a:sym typeface="Arial"/>
            </a:endParaRPr>
          </a:p>
        </p:txBody>
      </p:sp>
      <p:sp>
        <p:nvSpPr>
          <p:cNvPr id="441" name="Google Shape;441;g26dfa503ee4_0_802"/>
          <p:cNvSpPr txBox="1"/>
          <p:nvPr/>
        </p:nvSpPr>
        <p:spPr>
          <a:xfrm>
            <a:off x="634400" y="2825950"/>
            <a:ext cx="4826100" cy="1283700"/>
          </a:xfrm>
          <a:prstGeom prst="rect">
            <a:avLst/>
          </a:prstGeom>
          <a:noFill/>
          <a:ln>
            <a:noFill/>
          </a:ln>
        </p:spPr>
        <p:txBody>
          <a:bodyPr anchorCtr="0" anchor="t" bIns="45700" lIns="91425" spcFirstLastPara="1" rIns="91425" wrap="square" tIns="45700">
            <a:spAutoFit/>
          </a:bodyPr>
          <a:lstStyle/>
          <a:p>
            <a:pPr indent="-336550" lvl="0" marL="285750" marR="0" rtl="0" algn="l">
              <a:lnSpc>
                <a:spcPct val="115000"/>
              </a:lnSpc>
              <a:spcBef>
                <a:spcPts val="0"/>
              </a:spcBef>
              <a:spcAft>
                <a:spcPts val="0"/>
              </a:spcAft>
              <a:buClr>
                <a:srgbClr val="FF0000"/>
              </a:buClr>
              <a:buSzPts val="3600"/>
              <a:buAutoNum type="alphaUcPeriod"/>
            </a:pPr>
            <a:r>
              <a:rPr b="1" lang="en-US" sz="3600">
                <a:solidFill>
                  <a:srgbClr val="FF0000"/>
                </a:solidFill>
                <a:latin typeface="Calibri"/>
                <a:ea typeface="Calibri"/>
                <a:cs typeface="Calibri"/>
                <a:sym typeface="Calibri"/>
              </a:rPr>
              <a:t>True</a:t>
            </a:r>
            <a:endParaRPr b="1" sz="3600">
              <a:solidFill>
                <a:srgbClr val="FF0000"/>
              </a:solidFill>
              <a:latin typeface="Calibri"/>
              <a:ea typeface="Calibri"/>
              <a:cs typeface="Calibri"/>
              <a:sym typeface="Calibri"/>
            </a:endParaRPr>
          </a:p>
          <a:p>
            <a:pPr indent="-336550" lvl="0" marL="285750" marR="0" rtl="0" algn="l">
              <a:lnSpc>
                <a:spcPct val="115000"/>
              </a:lnSpc>
              <a:spcBef>
                <a:spcPts val="0"/>
              </a:spcBef>
              <a:spcAft>
                <a:spcPts val="0"/>
              </a:spcAft>
              <a:buClr>
                <a:srgbClr val="000000"/>
              </a:buClr>
              <a:buSzPts val="3600"/>
              <a:buFont typeface="Arial"/>
              <a:buAutoNum type="alphaUcPeriod"/>
            </a:pPr>
            <a:r>
              <a:rPr lang="en-US" sz="3600">
                <a:latin typeface="Calibri"/>
                <a:ea typeface="Calibri"/>
                <a:cs typeface="Calibri"/>
                <a:sym typeface="Calibri"/>
              </a:rPr>
              <a:t>False</a:t>
            </a:r>
            <a:endParaRPr sz="3600">
              <a:latin typeface="Calibri"/>
              <a:ea typeface="Calibri"/>
              <a:cs typeface="Calibri"/>
              <a:sym typeface="Calibri"/>
            </a:endParaRPr>
          </a:p>
        </p:txBody>
      </p:sp>
      <p:pic>
        <p:nvPicPr>
          <p:cNvPr descr="tom - Wiktionary" id="442" name="Google Shape;442;g26dfa503ee4_0_802"/>
          <p:cNvPicPr preferRelativeResize="0"/>
          <p:nvPr/>
        </p:nvPicPr>
        <p:blipFill rotWithShape="1">
          <a:blip r:embed="rId4">
            <a:alphaModFix/>
          </a:blip>
          <a:srcRect b="0" l="0" r="0" t="0"/>
          <a:stretch/>
        </p:blipFill>
        <p:spPr>
          <a:xfrm>
            <a:off x="4572011" y="1923396"/>
            <a:ext cx="3955831" cy="447728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descr="Questions" id="448" name="Google Shape;448;g26dfa503ee4_0_810"/>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g26dfa503ee4_0_810"/>
          <p:cNvSpPr txBox="1"/>
          <p:nvPr/>
        </p:nvSpPr>
        <p:spPr>
          <a:xfrm>
            <a:off x="838200" y="265875"/>
            <a:ext cx="8073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Which of the following is NOT a particle that makes up an atom?</a:t>
            </a:r>
            <a:endParaRPr b="0" i="0" sz="1400" u="none" cap="none" strike="noStrike">
              <a:solidFill>
                <a:srgbClr val="000000"/>
              </a:solidFill>
              <a:latin typeface="Arial"/>
              <a:ea typeface="Arial"/>
              <a:cs typeface="Arial"/>
              <a:sym typeface="Arial"/>
            </a:endParaRPr>
          </a:p>
        </p:txBody>
      </p:sp>
      <p:sp>
        <p:nvSpPr>
          <p:cNvPr id="450" name="Google Shape;450;g26dfa503ee4_0_810"/>
          <p:cNvSpPr txBox="1"/>
          <p:nvPr/>
        </p:nvSpPr>
        <p:spPr>
          <a:xfrm>
            <a:off x="634400" y="2825950"/>
            <a:ext cx="4826100" cy="2558100"/>
          </a:xfrm>
          <a:prstGeom prst="rect">
            <a:avLst/>
          </a:prstGeom>
          <a:noFill/>
          <a:ln>
            <a:noFill/>
          </a:ln>
        </p:spPr>
        <p:txBody>
          <a:bodyPr anchorCtr="0" anchor="t" bIns="45700" lIns="91425" spcFirstLastPara="1" rIns="91425" wrap="square" tIns="45700">
            <a:spAutoFit/>
          </a:bodyPr>
          <a:lstStyle/>
          <a:p>
            <a:pPr indent="-336550" lvl="0" marL="285750" marR="0" rtl="0" algn="l">
              <a:lnSpc>
                <a:spcPct val="115000"/>
              </a:lnSpc>
              <a:spcBef>
                <a:spcPts val="0"/>
              </a:spcBef>
              <a:spcAft>
                <a:spcPts val="0"/>
              </a:spcAft>
              <a:buClr>
                <a:schemeClr val="dk1"/>
              </a:buClr>
              <a:buSzPts val="3600"/>
              <a:buFont typeface="Calibri"/>
              <a:buAutoNum type="alphaUcPeriod"/>
            </a:pPr>
            <a:r>
              <a:rPr lang="en-US" sz="3600">
                <a:solidFill>
                  <a:schemeClr val="dk1"/>
                </a:solidFill>
                <a:latin typeface="Calibri"/>
                <a:ea typeface="Calibri"/>
                <a:cs typeface="Calibri"/>
                <a:sym typeface="Calibri"/>
              </a:rPr>
              <a:t>Protons</a:t>
            </a:r>
            <a:endParaRPr sz="3600">
              <a:solidFill>
                <a:schemeClr val="dk1"/>
              </a:solidFill>
              <a:latin typeface="Calibri"/>
              <a:ea typeface="Calibri"/>
              <a:cs typeface="Calibri"/>
              <a:sym typeface="Calibri"/>
            </a:endParaRPr>
          </a:p>
          <a:p>
            <a:pPr indent="-336550" lvl="0" marL="285750" marR="0" rtl="0" algn="l">
              <a:lnSpc>
                <a:spcPct val="115000"/>
              </a:lnSpc>
              <a:spcBef>
                <a:spcPts val="0"/>
              </a:spcBef>
              <a:spcAft>
                <a:spcPts val="0"/>
              </a:spcAft>
              <a:buClr>
                <a:schemeClr val="dk1"/>
              </a:buClr>
              <a:buSzPts val="3600"/>
              <a:buFont typeface="Calibri"/>
              <a:buAutoNum type="alphaUcPeriod"/>
            </a:pPr>
            <a:r>
              <a:rPr lang="en-US" sz="3600">
                <a:solidFill>
                  <a:schemeClr val="dk1"/>
                </a:solidFill>
                <a:latin typeface="Calibri"/>
                <a:ea typeface="Calibri"/>
                <a:cs typeface="Calibri"/>
                <a:sym typeface="Calibri"/>
              </a:rPr>
              <a:t>Freons</a:t>
            </a:r>
            <a:endParaRPr sz="3600">
              <a:solidFill>
                <a:schemeClr val="dk1"/>
              </a:solidFill>
              <a:latin typeface="Calibri"/>
              <a:ea typeface="Calibri"/>
              <a:cs typeface="Calibri"/>
              <a:sym typeface="Calibri"/>
            </a:endParaRPr>
          </a:p>
          <a:p>
            <a:pPr indent="-336550" lvl="0" marL="285750" marR="0" rtl="0" algn="l">
              <a:lnSpc>
                <a:spcPct val="115000"/>
              </a:lnSpc>
              <a:spcBef>
                <a:spcPts val="0"/>
              </a:spcBef>
              <a:spcAft>
                <a:spcPts val="0"/>
              </a:spcAft>
              <a:buClr>
                <a:schemeClr val="dk1"/>
              </a:buClr>
              <a:buSzPts val="3600"/>
              <a:buFont typeface="Calibri"/>
              <a:buAutoNum type="alphaUcPeriod"/>
            </a:pPr>
            <a:r>
              <a:rPr lang="en-US" sz="3600">
                <a:solidFill>
                  <a:schemeClr val="dk1"/>
                </a:solidFill>
                <a:latin typeface="Calibri"/>
                <a:ea typeface="Calibri"/>
                <a:cs typeface="Calibri"/>
                <a:sym typeface="Calibri"/>
              </a:rPr>
              <a:t>Neutrons</a:t>
            </a:r>
            <a:endParaRPr sz="3600">
              <a:solidFill>
                <a:schemeClr val="dk1"/>
              </a:solidFill>
              <a:latin typeface="Calibri"/>
              <a:ea typeface="Calibri"/>
              <a:cs typeface="Calibri"/>
              <a:sym typeface="Calibri"/>
            </a:endParaRPr>
          </a:p>
          <a:p>
            <a:pPr indent="-336550" lvl="0" marL="285750" marR="0" rtl="0" algn="l">
              <a:lnSpc>
                <a:spcPct val="115000"/>
              </a:lnSpc>
              <a:spcBef>
                <a:spcPts val="0"/>
              </a:spcBef>
              <a:spcAft>
                <a:spcPts val="0"/>
              </a:spcAft>
              <a:buClr>
                <a:schemeClr val="dk1"/>
              </a:buClr>
              <a:buSzPts val="3600"/>
              <a:buFont typeface="Calibri"/>
              <a:buAutoNum type="alphaUcPeriod"/>
            </a:pPr>
            <a:r>
              <a:rPr lang="en-US" sz="3600">
                <a:solidFill>
                  <a:schemeClr val="dk1"/>
                </a:solidFill>
                <a:latin typeface="Calibri"/>
                <a:ea typeface="Calibri"/>
                <a:cs typeface="Calibri"/>
                <a:sym typeface="Calibri"/>
              </a:rPr>
              <a:t>Electrons</a:t>
            </a:r>
            <a:endParaRPr sz="3600">
              <a:solidFill>
                <a:schemeClr val="dk1"/>
              </a:solidFill>
              <a:latin typeface="Calibri"/>
              <a:ea typeface="Calibri"/>
              <a:cs typeface="Calibri"/>
              <a:sym typeface="Calibri"/>
            </a:endParaRPr>
          </a:p>
        </p:txBody>
      </p:sp>
      <p:pic>
        <p:nvPicPr>
          <p:cNvPr descr="tom - Wiktionary" id="451" name="Google Shape;451;g26dfa503ee4_0_810"/>
          <p:cNvPicPr preferRelativeResize="0"/>
          <p:nvPr/>
        </p:nvPicPr>
        <p:blipFill rotWithShape="1">
          <a:blip r:embed="rId4">
            <a:alphaModFix/>
          </a:blip>
          <a:srcRect b="0" l="0" r="0" t="0"/>
          <a:stretch/>
        </p:blipFill>
        <p:spPr>
          <a:xfrm>
            <a:off x="4572011" y="1923396"/>
            <a:ext cx="3955831" cy="447728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descr="Questions" id="457" name="Google Shape;457;g26dfa503ee4_0_818"/>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g26dfa503ee4_0_818"/>
          <p:cNvSpPr txBox="1"/>
          <p:nvPr/>
        </p:nvSpPr>
        <p:spPr>
          <a:xfrm>
            <a:off x="838200" y="265875"/>
            <a:ext cx="8073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Which of the following is NOT a particle that makes up an atom?</a:t>
            </a:r>
            <a:endParaRPr b="0" i="0" sz="1400" u="none" cap="none" strike="noStrike">
              <a:solidFill>
                <a:srgbClr val="000000"/>
              </a:solidFill>
              <a:latin typeface="Arial"/>
              <a:ea typeface="Arial"/>
              <a:cs typeface="Arial"/>
              <a:sym typeface="Arial"/>
            </a:endParaRPr>
          </a:p>
        </p:txBody>
      </p:sp>
      <p:sp>
        <p:nvSpPr>
          <p:cNvPr id="459" name="Google Shape;459;g26dfa503ee4_0_818"/>
          <p:cNvSpPr txBox="1"/>
          <p:nvPr/>
        </p:nvSpPr>
        <p:spPr>
          <a:xfrm>
            <a:off x="634400" y="2825950"/>
            <a:ext cx="4826100" cy="2558100"/>
          </a:xfrm>
          <a:prstGeom prst="rect">
            <a:avLst/>
          </a:prstGeom>
          <a:noFill/>
          <a:ln>
            <a:noFill/>
          </a:ln>
        </p:spPr>
        <p:txBody>
          <a:bodyPr anchorCtr="0" anchor="t" bIns="45700" lIns="91425" spcFirstLastPara="1" rIns="91425" wrap="square" tIns="45700">
            <a:spAutoFit/>
          </a:bodyPr>
          <a:lstStyle/>
          <a:p>
            <a:pPr indent="-336550" lvl="0" marL="285750" marR="0" rtl="0" algn="l">
              <a:lnSpc>
                <a:spcPct val="115000"/>
              </a:lnSpc>
              <a:spcBef>
                <a:spcPts val="0"/>
              </a:spcBef>
              <a:spcAft>
                <a:spcPts val="0"/>
              </a:spcAft>
              <a:buClr>
                <a:schemeClr val="dk1"/>
              </a:buClr>
              <a:buSzPts val="3600"/>
              <a:buFont typeface="Calibri"/>
              <a:buAutoNum type="alphaUcPeriod"/>
            </a:pPr>
            <a:r>
              <a:rPr lang="en-US" sz="3600">
                <a:solidFill>
                  <a:schemeClr val="dk1"/>
                </a:solidFill>
                <a:latin typeface="Calibri"/>
                <a:ea typeface="Calibri"/>
                <a:cs typeface="Calibri"/>
                <a:sym typeface="Calibri"/>
              </a:rPr>
              <a:t>Protons</a:t>
            </a:r>
            <a:endParaRPr sz="3600">
              <a:solidFill>
                <a:schemeClr val="dk1"/>
              </a:solidFill>
              <a:latin typeface="Calibri"/>
              <a:ea typeface="Calibri"/>
              <a:cs typeface="Calibri"/>
              <a:sym typeface="Calibri"/>
            </a:endParaRPr>
          </a:p>
          <a:p>
            <a:pPr indent="-336550" lvl="0" marL="285750" marR="0" rtl="0" algn="l">
              <a:lnSpc>
                <a:spcPct val="115000"/>
              </a:lnSpc>
              <a:spcBef>
                <a:spcPts val="0"/>
              </a:spcBef>
              <a:spcAft>
                <a:spcPts val="0"/>
              </a:spcAft>
              <a:buClr>
                <a:srgbClr val="FF0000"/>
              </a:buClr>
              <a:buSzPts val="3600"/>
              <a:buFont typeface="Calibri"/>
              <a:buAutoNum type="alphaUcPeriod"/>
            </a:pPr>
            <a:r>
              <a:rPr b="1" lang="en-US" sz="3600">
                <a:solidFill>
                  <a:srgbClr val="FF0000"/>
                </a:solidFill>
                <a:latin typeface="Calibri"/>
                <a:ea typeface="Calibri"/>
                <a:cs typeface="Calibri"/>
                <a:sym typeface="Calibri"/>
              </a:rPr>
              <a:t>Freons</a:t>
            </a:r>
            <a:endParaRPr b="1" sz="3600">
              <a:solidFill>
                <a:srgbClr val="FF0000"/>
              </a:solidFill>
              <a:latin typeface="Calibri"/>
              <a:ea typeface="Calibri"/>
              <a:cs typeface="Calibri"/>
              <a:sym typeface="Calibri"/>
            </a:endParaRPr>
          </a:p>
          <a:p>
            <a:pPr indent="-336550" lvl="0" marL="285750" marR="0" rtl="0" algn="l">
              <a:lnSpc>
                <a:spcPct val="115000"/>
              </a:lnSpc>
              <a:spcBef>
                <a:spcPts val="0"/>
              </a:spcBef>
              <a:spcAft>
                <a:spcPts val="0"/>
              </a:spcAft>
              <a:buClr>
                <a:schemeClr val="dk1"/>
              </a:buClr>
              <a:buSzPts val="3600"/>
              <a:buFont typeface="Calibri"/>
              <a:buAutoNum type="alphaUcPeriod"/>
            </a:pPr>
            <a:r>
              <a:rPr lang="en-US" sz="3600">
                <a:solidFill>
                  <a:schemeClr val="dk1"/>
                </a:solidFill>
                <a:latin typeface="Calibri"/>
                <a:ea typeface="Calibri"/>
                <a:cs typeface="Calibri"/>
                <a:sym typeface="Calibri"/>
              </a:rPr>
              <a:t>Neutrons</a:t>
            </a:r>
            <a:endParaRPr sz="3600">
              <a:solidFill>
                <a:schemeClr val="dk1"/>
              </a:solidFill>
              <a:latin typeface="Calibri"/>
              <a:ea typeface="Calibri"/>
              <a:cs typeface="Calibri"/>
              <a:sym typeface="Calibri"/>
            </a:endParaRPr>
          </a:p>
          <a:p>
            <a:pPr indent="-336550" lvl="0" marL="285750" marR="0" rtl="0" algn="l">
              <a:lnSpc>
                <a:spcPct val="115000"/>
              </a:lnSpc>
              <a:spcBef>
                <a:spcPts val="0"/>
              </a:spcBef>
              <a:spcAft>
                <a:spcPts val="0"/>
              </a:spcAft>
              <a:buClr>
                <a:schemeClr val="dk1"/>
              </a:buClr>
              <a:buSzPts val="3600"/>
              <a:buFont typeface="Calibri"/>
              <a:buAutoNum type="alphaUcPeriod"/>
            </a:pPr>
            <a:r>
              <a:rPr lang="en-US" sz="3600">
                <a:solidFill>
                  <a:schemeClr val="dk1"/>
                </a:solidFill>
                <a:latin typeface="Calibri"/>
                <a:ea typeface="Calibri"/>
                <a:cs typeface="Calibri"/>
                <a:sym typeface="Calibri"/>
              </a:rPr>
              <a:t>Electrons</a:t>
            </a:r>
            <a:endParaRPr sz="3600">
              <a:solidFill>
                <a:schemeClr val="dk1"/>
              </a:solidFill>
              <a:latin typeface="Calibri"/>
              <a:ea typeface="Calibri"/>
              <a:cs typeface="Calibri"/>
              <a:sym typeface="Calibri"/>
            </a:endParaRPr>
          </a:p>
        </p:txBody>
      </p:sp>
      <p:pic>
        <p:nvPicPr>
          <p:cNvPr descr="tom - Wiktionary" id="460" name="Google Shape;460;g26dfa503ee4_0_818"/>
          <p:cNvPicPr preferRelativeResize="0"/>
          <p:nvPr/>
        </p:nvPicPr>
        <p:blipFill rotWithShape="1">
          <a:blip r:embed="rId4">
            <a:alphaModFix/>
          </a:blip>
          <a:srcRect b="0" l="0" r="0" t="0"/>
          <a:stretch/>
        </p:blipFill>
        <p:spPr>
          <a:xfrm>
            <a:off x="4572011" y="1923396"/>
            <a:ext cx="3955831" cy="447728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g26dfa503ee4_0_827"/>
          <p:cNvSpPr txBox="1"/>
          <p:nvPr/>
        </p:nvSpPr>
        <p:spPr>
          <a:xfrm>
            <a:off x="405850" y="941100"/>
            <a:ext cx="83826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Different _____ are made up of specific types of atoms.</a:t>
            </a:r>
            <a:endParaRPr b="0" i="0" sz="1400" u="none" cap="none" strike="noStrike">
              <a:solidFill>
                <a:srgbClr val="000000"/>
              </a:solidFill>
              <a:latin typeface="Arial"/>
              <a:ea typeface="Arial"/>
              <a:cs typeface="Arial"/>
              <a:sym typeface="Arial"/>
            </a:endParaRPr>
          </a:p>
        </p:txBody>
      </p:sp>
      <p:pic>
        <p:nvPicPr>
          <p:cNvPr id="467" name="Google Shape;467;g26dfa503ee4_0_827"/>
          <p:cNvPicPr preferRelativeResize="0"/>
          <p:nvPr/>
        </p:nvPicPr>
        <p:blipFill>
          <a:blip r:embed="rId3">
            <a:alphaModFix/>
          </a:blip>
          <a:stretch>
            <a:fillRect/>
          </a:stretch>
        </p:blipFill>
        <p:spPr>
          <a:xfrm>
            <a:off x="666750" y="2352225"/>
            <a:ext cx="7810500" cy="3019425"/>
          </a:xfrm>
          <a:prstGeom prst="rect">
            <a:avLst/>
          </a:prstGeom>
          <a:noFill/>
          <a:ln>
            <a:noFill/>
          </a:ln>
        </p:spPr>
      </p:pic>
      <p:sp>
        <p:nvSpPr>
          <p:cNvPr descr="Questions" id="468" name="Google Shape;468;g26dfa503ee4_0_827"/>
          <p:cNvSpPr/>
          <p:nvPr/>
        </p:nvSpPr>
        <p:spPr>
          <a:xfrm>
            <a:off x="0" y="0"/>
            <a:ext cx="983700" cy="9540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g26dfa503ee4_0_835"/>
          <p:cNvSpPr txBox="1"/>
          <p:nvPr/>
        </p:nvSpPr>
        <p:spPr>
          <a:xfrm>
            <a:off x="405850" y="941100"/>
            <a:ext cx="83826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Different </a:t>
            </a:r>
            <a:r>
              <a:rPr b="1" lang="en-US" sz="3600">
                <a:solidFill>
                  <a:srgbClr val="FF0000"/>
                </a:solidFill>
                <a:latin typeface="Calibri"/>
                <a:ea typeface="Calibri"/>
                <a:cs typeface="Calibri"/>
                <a:sym typeface="Calibri"/>
              </a:rPr>
              <a:t>elements</a:t>
            </a:r>
            <a:r>
              <a:rPr lang="en-US" sz="3600">
                <a:latin typeface="Calibri"/>
                <a:ea typeface="Calibri"/>
                <a:cs typeface="Calibri"/>
                <a:sym typeface="Calibri"/>
              </a:rPr>
              <a:t> are made up of specific types of atoms.</a:t>
            </a:r>
            <a:endParaRPr b="0" i="0" sz="1400" u="none" cap="none" strike="noStrike">
              <a:solidFill>
                <a:srgbClr val="000000"/>
              </a:solidFill>
              <a:latin typeface="Arial"/>
              <a:ea typeface="Arial"/>
              <a:cs typeface="Arial"/>
              <a:sym typeface="Arial"/>
            </a:endParaRPr>
          </a:p>
        </p:txBody>
      </p:sp>
      <p:pic>
        <p:nvPicPr>
          <p:cNvPr id="475" name="Google Shape;475;g26dfa503ee4_0_835"/>
          <p:cNvPicPr preferRelativeResize="0"/>
          <p:nvPr/>
        </p:nvPicPr>
        <p:blipFill>
          <a:blip r:embed="rId3">
            <a:alphaModFix/>
          </a:blip>
          <a:stretch>
            <a:fillRect/>
          </a:stretch>
        </p:blipFill>
        <p:spPr>
          <a:xfrm>
            <a:off x="666750" y="2352225"/>
            <a:ext cx="7810500" cy="3019425"/>
          </a:xfrm>
          <a:prstGeom prst="rect">
            <a:avLst/>
          </a:prstGeom>
          <a:noFill/>
          <a:ln>
            <a:noFill/>
          </a:ln>
        </p:spPr>
      </p:pic>
      <p:sp>
        <p:nvSpPr>
          <p:cNvPr descr="Questions" id="476" name="Google Shape;476;g26dfa503ee4_0_835"/>
          <p:cNvSpPr/>
          <p:nvPr/>
        </p:nvSpPr>
        <p:spPr>
          <a:xfrm>
            <a:off x="0" y="0"/>
            <a:ext cx="983700" cy="9540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g26dfa503ee4_0_842"/>
          <p:cNvSpPr txBox="1"/>
          <p:nvPr/>
        </p:nvSpPr>
        <p:spPr>
          <a:xfrm>
            <a:off x="206852" y="885450"/>
            <a:ext cx="8730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When atoms of different elements connect, they create _______.</a:t>
            </a:r>
            <a:endParaRPr b="0" i="0" sz="1400" u="none" cap="none" strike="noStrike">
              <a:solidFill>
                <a:srgbClr val="000000"/>
              </a:solidFill>
              <a:latin typeface="Arial"/>
              <a:ea typeface="Arial"/>
              <a:cs typeface="Arial"/>
              <a:sym typeface="Arial"/>
            </a:endParaRPr>
          </a:p>
        </p:txBody>
      </p:sp>
      <p:pic>
        <p:nvPicPr>
          <p:cNvPr id="483" name="Google Shape;483;g26dfa503ee4_0_842"/>
          <p:cNvPicPr preferRelativeResize="0"/>
          <p:nvPr/>
        </p:nvPicPr>
        <p:blipFill>
          <a:blip r:embed="rId3">
            <a:alphaModFix/>
          </a:blip>
          <a:stretch>
            <a:fillRect/>
          </a:stretch>
        </p:blipFill>
        <p:spPr>
          <a:xfrm>
            <a:off x="2362200" y="2267350"/>
            <a:ext cx="4419600" cy="4419600"/>
          </a:xfrm>
          <a:prstGeom prst="rect">
            <a:avLst/>
          </a:prstGeom>
          <a:noFill/>
          <a:ln>
            <a:noFill/>
          </a:ln>
        </p:spPr>
      </p:pic>
      <p:sp>
        <p:nvSpPr>
          <p:cNvPr descr="Questions" id="484" name="Google Shape;484;g26dfa503ee4_0_842"/>
          <p:cNvSpPr/>
          <p:nvPr/>
        </p:nvSpPr>
        <p:spPr>
          <a:xfrm>
            <a:off x="0" y="0"/>
            <a:ext cx="983700" cy="9540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26dfa503ee4_0_850"/>
          <p:cNvSpPr txBox="1"/>
          <p:nvPr/>
        </p:nvSpPr>
        <p:spPr>
          <a:xfrm>
            <a:off x="206852" y="885450"/>
            <a:ext cx="8730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When atoms of different elements connect, they create </a:t>
            </a:r>
            <a:r>
              <a:rPr b="1" lang="en-US" sz="3600">
                <a:solidFill>
                  <a:srgbClr val="FF0000"/>
                </a:solidFill>
                <a:latin typeface="Calibri"/>
                <a:ea typeface="Calibri"/>
                <a:cs typeface="Calibri"/>
                <a:sym typeface="Calibri"/>
              </a:rPr>
              <a:t>molecules</a:t>
            </a:r>
            <a:r>
              <a:rPr lang="en-US" sz="3600">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491" name="Google Shape;491;g26dfa503ee4_0_850"/>
          <p:cNvPicPr preferRelativeResize="0"/>
          <p:nvPr/>
        </p:nvPicPr>
        <p:blipFill>
          <a:blip r:embed="rId3">
            <a:alphaModFix/>
          </a:blip>
          <a:stretch>
            <a:fillRect/>
          </a:stretch>
        </p:blipFill>
        <p:spPr>
          <a:xfrm>
            <a:off x="2362200" y="2267350"/>
            <a:ext cx="4419600" cy="4419600"/>
          </a:xfrm>
          <a:prstGeom prst="rect">
            <a:avLst/>
          </a:prstGeom>
          <a:noFill/>
          <a:ln>
            <a:noFill/>
          </a:ln>
        </p:spPr>
      </p:pic>
      <p:sp>
        <p:nvSpPr>
          <p:cNvPr descr="Questions" id="492" name="Google Shape;492;g26dfa503ee4_0_850"/>
          <p:cNvSpPr/>
          <p:nvPr/>
        </p:nvSpPr>
        <p:spPr>
          <a:xfrm>
            <a:off x="0" y="0"/>
            <a:ext cx="983700" cy="9540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descr="Artificial Intelligence" id="498" name="Google Shape;498;g25e11802ac4_0_419"/>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99" name="Google Shape;499;g25e11802ac4_0_419"/>
          <p:cNvPicPr preferRelativeResize="0"/>
          <p:nvPr/>
        </p:nvPicPr>
        <p:blipFill rotWithShape="1">
          <a:blip r:embed="rId4">
            <a:alphaModFix/>
          </a:blip>
          <a:srcRect b="0" l="0" r="0" t="0"/>
          <a:stretch/>
        </p:blipFill>
        <p:spPr>
          <a:xfrm>
            <a:off x="4572000" y="2036490"/>
            <a:ext cx="3133385" cy="31333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descr="Rewind" id="217" name="Google Shape;217;p4"/>
          <p:cNvSpPr/>
          <p:nvPr/>
        </p:nvSpPr>
        <p:spPr>
          <a:xfrm>
            <a:off x="1828800" y="914400"/>
            <a:ext cx="5486400" cy="465406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id="505" name="Google Shape;505;g26dfa503ee4_0_857"/>
          <p:cNvPicPr preferRelativeResize="0"/>
          <p:nvPr/>
        </p:nvPicPr>
        <p:blipFill>
          <a:blip r:embed="rId3">
            <a:alphaModFix/>
          </a:blip>
          <a:stretch>
            <a:fillRect/>
          </a:stretch>
        </p:blipFill>
        <p:spPr>
          <a:xfrm>
            <a:off x="1711417" y="1728058"/>
            <a:ext cx="5847325" cy="3891125"/>
          </a:xfrm>
          <a:prstGeom prst="rect">
            <a:avLst/>
          </a:prstGeom>
          <a:noFill/>
          <a:ln>
            <a:noFill/>
          </a:ln>
        </p:spPr>
      </p:pic>
      <p:sp>
        <p:nvSpPr>
          <p:cNvPr descr="Artificial Intelligence" id="506" name="Google Shape;506;g26dfa503ee4_0_857"/>
          <p:cNvSpPr/>
          <p:nvPr/>
        </p:nvSpPr>
        <p:spPr>
          <a:xfrm>
            <a:off x="82900" y="90626"/>
            <a:ext cx="978600" cy="9504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507" name="Google Shape;507;g26dfa503ee4_0_857"/>
          <p:cNvPicPr preferRelativeResize="0"/>
          <p:nvPr/>
        </p:nvPicPr>
        <p:blipFill rotWithShape="1">
          <a:blip r:embed="rId5">
            <a:alphaModFix/>
          </a:blip>
          <a:srcRect b="0" l="0" r="0" t="0"/>
          <a:stretch/>
        </p:blipFill>
        <p:spPr>
          <a:xfrm>
            <a:off x="918550" y="178575"/>
            <a:ext cx="978600" cy="9786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pic>
        <p:nvPicPr>
          <p:cNvPr id="513" name="Google Shape;513;g26dfa503ee4_0_941"/>
          <p:cNvPicPr preferRelativeResize="0"/>
          <p:nvPr/>
        </p:nvPicPr>
        <p:blipFill>
          <a:blip r:embed="rId3">
            <a:alphaModFix/>
          </a:blip>
          <a:stretch>
            <a:fillRect/>
          </a:stretch>
        </p:blipFill>
        <p:spPr>
          <a:xfrm>
            <a:off x="1841387" y="1432375"/>
            <a:ext cx="5461225" cy="4551025"/>
          </a:xfrm>
          <a:prstGeom prst="rect">
            <a:avLst/>
          </a:prstGeom>
          <a:noFill/>
          <a:ln>
            <a:noFill/>
          </a:ln>
        </p:spPr>
      </p:pic>
      <p:sp>
        <p:nvSpPr>
          <p:cNvPr descr="Artificial Intelligence" id="514" name="Google Shape;514;g26dfa503ee4_0_941"/>
          <p:cNvSpPr/>
          <p:nvPr/>
        </p:nvSpPr>
        <p:spPr>
          <a:xfrm>
            <a:off x="82900" y="90626"/>
            <a:ext cx="978600" cy="9504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515" name="Google Shape;515;g26dfa503ee4_0_941"/>
          <p:cNvPicPr preferRelativeResize="0"/>
          <p:nvPr/>
        </p:nvPicPr>
        <p:blipFill rotWithShape="1">
          <a:blip r:embed="rId5">
            <a:alphaModFix/>
          </a:blip>
          <a:srcRect b="0" l="0" r="0" t="0"/>
          <a:stretch/>
        </p:blipFill>
        <p:spPr>
          <a:xfrm>
            <a:off x="918550" y="178575"/>
            <a:ext cx="978600" cy="978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descr="Questions" id="521" name="Google Shape;521;g25e11802ac4_0_597"/>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descr="Questions" id="527" name="Google Shape;527;g25e11802ac4_0_602"/>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g25e11802ac4_0_602"/>
          <p:cNvSpPr txBox="1"/>
          <p:nvPr/>
        </p:nvSpPr>
        <p:spPr>
          <a:xfrm>
            <a:off x="838200" y="723075"/>
            <a:ext cx="80733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Atoms are the __________ whole unit of matter, and _______ are made up of only one type of atom. </a:t>
            </a:r>
            <a:endParaRPr b="0" i="0" sz="1400" u="none" cap="none" strike="noStrike">
              <a:solidFill>
                <a:srgbClr val="000000"/>
              </a:solidFill>
              <a:latin typeface="Arial"/>
              <a:ea typeface="Arial"/>
              <a:cs typeface="Arial"/>
              <a:sym typeface="Arial"/>
            </a:endParaRPr>
          </a:p>
        </p:txBody>
      </p:sp>
      <p:pic>
        <p:nvPicPr>
          <p:cNvPr descr="tom - Wiktionary" id="529" name="Google Shape;529;g25e11802ac4_0_602"/>
          <p:cNvPicPr preferRelativeResize="0"/>
          <p:nvPr/>
        </p:nvPicPr>
        <p:blipFill rotWithShape="1">
          <a:blip r:embed="rId4">
            <a:alphaModFix/>
          </a:blip>
          <a:srcRect b="0" l="0" r="0" t="0"/>
          <a:stretch/>
        </p:blipFill>
        <p:spPr>
          <a:xfrm>
            <a:off x="2594077" y="2477775"/>
            <a:ext cx="3131729" cy="35445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descr="Questions" id="535" name="Google Shape;535;g26dfa503ee4_0_1026"/>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g26dfa503ee4_0_1026"/>
          <p:cNvSpPr txBox="1"/>
          <p:nvPr/>
        </p:nvSpPr>
        <p:spPr>
          <a:xfrm>
            <a:off x="838200" y="723075"/>
            <a:ext cx="80733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Atoms are the </a:t>
            </a:r>
            <a:r>
              <a:rPr b="1" lang="en-US" sz="3600">
                <a:solidFill>
                  <a:srgbClr val="FF0000"/>
                </a:solidFill>
                <a:latin typeface="Calibri"/>
                <a:ea typeface="Calibri"/>
                <a:cs typeface="Calibri"/>
                <a:sym typeface="Calibri"/>
              </a:rPr>
              <a:t>smallest </a:t>
            </a:r>
            <a:r>
              <a:rPr lang="en-US" sz="3600">
                <a:latin typeface="Calibri"/>
                <a:ea typeface="Calibri"/>
                <a:cs typeface="Calibri"/>
                <a:sym typeface="Calibri"/>
              </a:rPr>
              <a:t>whole unit of matter, and </a:t>
            </a:r>
            <a:r>
              <a:rPr b="1" lang="en-US" sz="3600">
                <a:solidFill>
                  <a:srgbClr val="FF0000"/>
                </a:solidFill>
                <a:latin typeface="Calibri"/>
                <a:ea typeface="Calibri"/>
                <a:cs typeface="Calibri"/>
                <a:sym typeface="Calibri"/>
              </a:rPr>
              <a:t>elements</a:t>
            </a:r>
            <a:r>
              <a:rPr lang="en-US" sz="3600">
                <a:latin typeface="Calibri"/>
                <a:ea typeface="Calibri"/>
                <a:cs typeface="Calibri"/>
                <a:sym typeface="Calibri"/>
              </a:rPr>
              <a:t> are made up of only one type of atom. </a:t>
            </a:r>
            <a:endParaRPr b="0" i="0" sz="1400" u="none" cap="none" strike="noStrike">
              <a:solidFill>
                <a:srgbClr val="000000"/>
              </a:solidFill>
              <a:latin typeface="Arial"/>
              <a:ea typeface="Arial"/>
              <a:cs typeface="Arial"/>
              <a:sym typeface="Arial"/>
            </a:endParaRPr>
          </a:p>
        </p:txBody>
      </p:sp>
      <p:pic>
        <p:nvPicPr>
          <p:cNvPr descr="tom - Wiktionary" id="537" name="Google Shape;537;g26dfa503ee4_0_1026"/>
          <p:cNvPicPr preferRelativeResize="0"/>
          <p:nvPr/>
        </p:nvPicPr>
        <p:blipFill rotWithShape="1">
          <a:blip r:embed="rId4">
            <a:alphaModFix/>
          </a:blip>
          <a:srcRect b="0" l="0" r="0" t="0"/>
          <a:stretch/>
        </p:blipFill>
        <p:spPr>
          <a:xfrm>
            <a:off x="2594077" y="2477775"/>
            <a:ext cx="3131729" cy="35445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descr="Artificial Intelligence" id="543" name="Google Shape;543;g25e11802ac4_0_699"/>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544" name="Google Shape;544;g25e11802ac4_0_699"/>
          <p:cNvPicPr preferRelativeResize="0"/>
          <p:nvPr/>
        </p:nvPicPr>
        <p:blipFill rotWithShape="1">
          <a:blip r:embed="rId4">
            <a:alphaModFix/>
          </a:blip>
          <a:srcRect b="0" l="0" r="0" t="0"/>
          <a:stretch/>
        </p:blipFill>
        <p:spPr>
          <a:xfrm>
            <a:off x="4572000" y="1755137"/>
            <a:ext cx="3347725" cy="33477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descr="Artificial Intelligence" id="550" name="Google Shape;550;g25e11802ac4_0_78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551" name="Google Shape;551;g25e11802ac4_0_780"/>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pic>
        <p:nvPicPr>
          <p:cNvPr id="552" name="Google Shape;552;g25e11802ac4_0_780"/>
          <p:cNvPicPr preferRelativeResize="0"/>
          <p:nvPr/>
        </p:nvPicPr>
        <p:blipFill>
          <a:blip r:embed="rId5">
            <a:alphaModFix/>
          </a:blip>
          <a:stretch>
            <a:fillRect/>
          </a:stretch>
        </p:blipFill>
        <p:spPr>
          <a:xfrm>
            <a:off x="1818538" y="735300"/>
            <a:ext cx="5506925" cy="55069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descr="Artificial Intelligence" id="558" name="Google Shape;558;g25e11802ac4_0_86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559" name="Google Shape;559;g25e11802ac4_0_864"/>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pic>
        <p:nvPicPr>
          <p:cNvPr id="560" name="Google Shape;560;g25e11802ac4_0_864"/>
          <p:cNvPicPr preferRelativeResize="0"/>
          <p:nvPr/>
        </p:nvPicPr>
        <p:blipFill>
          <a:blip r:embed="rId5">
            <a:alphaModFix/>
          </a:blip>
          <a:stretch>
            <a:fillRect/>
          </a:stretch>
        </p:blipFill>
        <p:spPr>
          <a:xfrm>
            <a:off x="152400" y="887700"/>
            <a:ext cx="8728986" cy="581790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descr="Questions" id="566" name="Google Shape;566;g25e11802ac4_0_873"/>
          <p:cNvSpPr/>
          <p:nvPr/>
        </p:nvSpPr>
        <p:spPr>
          <a:xfrm>
            <a:off x="2286000" y="1113692"/>
            <a:ext cx="4572000" cy="4443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descr="Artificial Intelligence" id="572" name="Google Shape;572;g25e11802ac4_0_1035"/>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573" name="Google Shape;573;g25e11802ac4_0_1035"/>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sp>
        <p:nvSpPr>
          <p:cNvPr id="574" name="Google Shape;574;g25e11802ac4_0_1035"/>
          <p:cNvSpPr txBox="1"/>
          <p:nvPr/>
        </p:nvSpPr>
        <p:spPr>
          <a:xfrm>
            <a:off x="46950" y="514625"/>
            <a:ext cx="90501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400"/>
              <a:buFont typeface="Arial"/>
              <a:buNone/>
            </a:pPr>
            <a:r>
              <a:rPr b="0" i="0" lang="en-US" sz="3400" u="none" cap="none" strike="noStrike">
                <a:solidFill>
                  <a:schemeClr val="dk1"/>
                </a:solidFill>
                <a:latin typeface="Calibri"/>
                <a:ea typeface="Calibri"/>
                <a:cs typeface="Calibri"/>
                <a:sym typeface="Calibri"/>
              </a:rPr>
              <a:t>Why is this not an example of a</a:t>
            </a:r>
            <a:r>
              <a:rPr lang="en-US" sz="3400">
                <a:solidFill>
                  <a:schemeClr val="dk1"/>
                </a:solidFill>
                <a:latin typeface="Calibri"/>
                <a:ea typeface="Calibri"/>
                <a:cs typeface="Calibri"/>
                <a:sym typeface="Calibri"/>
              </a:rPr>
              <a:t>n atom</a:t>
            </a:r>
            <a:r>
              <a:rPr b="0" i="0" lang="en-US" sz="3400" u="none" cap="none" strike="noStrike">
                <a:solidFill>
                  <a:schemeClr val="dk1"/>
                </a:solidFill>
                <a:latin typeface="Calibri"/>
                <a:ea typeface="Calibri"/>
                <a:cs typeface="Calibri"/>
                <a:sym typeface="Calibri"/>
              </a:rPr>
              <a:t>?</a:t>
            </a:r>
            <a:endParaRPr b="0" i="0" sz="3400" u="none" cap="none" strike="noStrike">
              <a:solidFill>
                <a:schemeClr val="dk1"/>
              </a:solidFill>
              <a:latin typeface="Calibri"/>
              <a:ea typeface="Calibri"/>
              <a:cs typeface="Calibri"/>
              <a:sym typeface="Calibri"/>
            </a:endParaRPr>
          </a:p>
        </p:txBody>
      </p:sp>
      <p:pic>
        <p:nvPicPr>
          <p:cNvPr id="575" name="Google Shape;575;g25e11802ac4_0_1035"/>
          <p:cNvPicPr preferRelativeResize="0"/>
          <p:nvPr/>
        </p:nvPicPr>
        <p:blipFill>
          <a:blip r:embed="rId5">
            <a:alphaModFix/>
          </a:blip>
          <a:stretch>
            <a:fillRect/>
          </a:stretch>
        </p:blipFill>
        <p:spPr>
          <a:xfrm>
            <a:off x="499225" y="1222625"/>
            <a:ext cx="7926600" cy="5283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6dfa503ee4_0_17"/>
          <p:cNvSpPr txBox="1"/>
          <p:nvPr>
            <p:ph type="ctrTitle"/>
          </p:nvPr>
        </p:nvSpPr>
        <p:spPr>
          <a:xfrm>
            <a:off x="853475" y="135873"/>
            <a:ext cx="7637700" cy="1342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400"/>
              <a:buFont typeface="Calibri"/>
              <a:buNone/>
            </a:pPr>
            <a:r>
              <a:rPr b="1" lang="en-US" sz="3400" u="sng"/>
              <a:t>Matter</a:t>
            </a:r>
            <a:r>
              <a:rPr b="1" lang="en-US" sz="3400"/>
              <a:t>: </a:t>
            </a:r>
            <a:r>
              <a:rPr lang="en-US" sz="3400"/>
              <a:t>anything that has mass and take up space</a:t>
            </a:r>
            <a:endParaRPr b="1" sz="3400"/>
          </a:p>
        </p:txBody>
      </p:sp>
      <p:pic>
        <p:nvPicPr>
          <p:cNvPr id="224" name="Google Shape;224;g26dfa503ee4_0_17"/>
          <p:cNvPicPr preferRelativeResize="0"/>
          <p:nvPr/>
        </p:nvPicPr>
        <p:blipFill rotWithShape="1">
          <a:blip r:embed="rId3">
            <a:alphaModFix/>
          </a:blip>
          <a:srcRect b="0" l="0" r="0" t="0"/>
          <a:stretch/>
        </p:blipFill>
        <p:spPr>
          <a:xfrm>
            <a:off x="1380572" y="1878678"/>
            <a:ext cx="6382875" cy="4388843"/>
          </a:xfrm>
          <a:prstGeom prst="rect">
            <a:avLst/>
          </a:prstGeom>
          <a:noFill/>
          <a:ln>
            <a:noFill/>
          </a:ln>
        </p:spPr>
      </p:pic>
      <p:sp>
        <p:nvSpPr>
          <p:cNvPr descr="Rewind" id="225" name="Google Shape;225;g26dfa503ee4_0_17"/>
          <p:cNvSpPr/>
          <p:nvPr/>
        </p:nvSpPr>
        <p:spPr>
          <a:xfrm>
            <a:off x="0"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25e11802ac4_0_2229"/>
          <p:cNvSpPr txBox="1"/>
          <p:nvPr/>
        </p:nvSpPr>
        <p:spPr>
          <a:xfrm>
            <a:off x="2585397" y="628581"/>
            <a:ext cx="3973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582" name="Google Shape;582;g25e11802ac4_0_2229"/>
          <p:cNvSpPr/>
          <p:nvPr/>
        </p:nvSpPr>
        <p:spPr>
          <a:xfrm>
            <a:off x="1928445" y="1500554"/>
            <a:ext cx="5287200"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g26dfa503ee4_0_1041"/>
          <p:cNvSpPr txBox="1"/>
          <p:nvPr/>
        </p:nvSpPr>
        <p:spPr>
          <a:xfrm>
            <a:off x="1067238" y="595674"/>
            <a:ext cx="7009500" cy="668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0C0C"/>
              </a:buClr>
              <a:buSzPts val="2800"/>
              <a:buFont typeface="Arial"/>
              <a:buNone/>
            </a:pPr>
            <a:r>
              <a:rPr b="1" i="0" lang="en-US" sz="3600" u="sng" cap="none" strike="noStrike">
                <a:solidFill>
                  <a:srgbClr val="0C0C0C"/>
                </a:solidFill>
                <a:latin typeface="Calibri"/>
                <a:ea typeface="Calibri"/>
                <a:cs typeface="Calibri"/>
                <a:sym typeface="Calibri"/>
              </a:rPr>
              <a:t>Atom</a:t>
            </a:r>
            <a:r>
              <a:rPr b="1" i="0" lang="en-US" sz="3600" u="none" cap="none" strike="noStrike">
                <a:solidFill>
                  <a:srgbClr val="0C0C0C"/>
                </a:solidFill>
                <a:latin typeface="Calibri"/>
                <a:ea typeface="Calibri"/>
                <a:cs typeface="Calibri"/>
                <a:sym typeface="Calibri"/>
              </a:rPr>
              <a:t>: </a:t>
            </a:r>
            <a:r>
              <a:rPr b="0" i="0" lang="en-US" sz="3600" u="none" cap="none" strike="noStrike">
                <a:solidFill>
                  <a:srgbClr val="0C0C0C"/>
                </a:solidFill>
                <a:latin typeface="Calibri"/>
                <a:ea typeface="Calibri"/>
                <a:cs typeface="Calibri"/>
                <a:sym typeface="Calibri"/>
              </a:rPr>
              <a:t>smallest whole unit of matter</a:t>
            </a:r>
            <a:endParaRPr b="1" i="0" sz="3600" u="none" cap="none" strike="noStrike">
              <a:solidFill>
                <a:srgbClr val="FF0000"/>
              </a:solidFill>
              <a:latin typeface="Calibri"/>
              <a:ea typeface="Calibri"/>
              <a:cs typeface="Calibri"/>
              <a:sym typeface="Calibri"/>
            </a:endParaRPr>
          </a:p>
        </p:txBody>
      </p:sp>
      <p:pic>
        <p:nvPicPr>
          <p:cNvPr descr="tom - Wiktionary" id="589" name="Google Shape;589;g26dfa503ee4_0_1041"/>
          <p:cNvPicPr preferRelativeResize="0"/>
          <p:nvPr/>
        </p:nvPicPr>
        <p:blipFill rotWithShape="1">
          <a:blip r:embed="rId3">
            <a:alphaModFix/>
          </a:blip>
          <a:srcRect b="0" l="0" r="0" t="0"/>
          <a:stretch/>
        </p:blipFill>
        <p:spPr>
          <a:xfrm>
            <a:off x="2594086" y="1545021"/>
            <a:ext cx="3955831" cy="4477281"/>
          </a:xfrm>
          <a:prstGeom prst="rect">
            <a:avLst/>
          </a:prstGeom>
          <a:noFill/>
          <a:ln>
            <a:noFill/>
          </a:ln>
        </p:spPr>
      </p:pic>
      <p:sp>
        <p:nvSpPr>
          <p:cNvPr descr="Rewind" id="590" name="Google Shape;590;g26dfa503ee4_0_1041"/>
          <p:cNvSpPr/>
          <p:nvPr/>
        </p:nvSpPr>
        <p:spPr>
          <a:xfrm>
            <a:off x="0" y="0"/>
            <a:ext cx="920100" cy="780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g25e11802ac4_0_1976"/>
          <p:cNvSpPr/>
          <p:nvPr/>
        </p:nvSpPr>
        <p:spPr>
          <a:xfrm>
            <a:off x="169647" y="319225"/>
            <a:ext cx="8804700" cy="5899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97" name="Google Shape;597;g25e11802ac4_0_1976"/>
          <p:cNvCxnSpPr/>
          <p:nvPr/>
        </p:nvCxnSpPr>
        <p:spPr>
          <a:xfrm>
            <a:off x="4587204" y="319225"/>
            <a:ext cx="0" cy="1794600"/>
          </a:xfrm>
          <a:prstGeom prst="straightConnector1">
            <a:avLst/>
          </a:prstGeom>
          <a:noFill/>
          <a:ln cap="flat" cmpd="sng" w="25400">
            <a:solidFill>
              <a:srgbClr val="FF932B"/>
            </a:solidFill>
            <a:prstDash val="solid"/>
            <a:round/>
            <a:headEnd len="sm" w="sm" type="none"/>
            <a:tailEnd len="sm" w="sm" type="none"/>
          </a:ln>
        </p:spPr>
      </p:cxnSp>
      <p:cxnSp>
        <p:nvCxnSpPr>
          <p:cNvPr id="598" name="Google Shape;598;g25e11802ac4_0_1976"/>
          <p:cNvCxnSpPr>
            <a:stCxn id="599" idx="4"/>
            <a:endCxn id="596" idx="2"/>
          </p:cNvCxnSpPr>
          <p:nvPr/>
        </p:nvCxnSpPr>
        <p:spPr>
          <a:xfrm>
            <a:off x="4549192" y="4400219"/>
            <a:ext cx="22800" cy="1818600"/>
          </a:xfrm>
          <a:prstGeom prst="straightConnector1">
            <a:avLst/>
          </a:prstGeom>
          <a:noFill/>
          <a:ln cap="flat" cmpd="sng" w="25400">
            <a:solidFill>
              <a:srgbClr val="FF932B"/>
            </a:solidFill>
            <a:prstDash val="solid"/>
            <a:round/>
            <a:headEnd len="sm" w="sm" type="none"/>
            <a:tailEnd len="sm" w="sm" type="none"/>
          </a:ln>
        </p:spPr>
      </p:cxnSp>
      <p:cxnSp>
        <p:nvCxnSpPr>
          <p:cNvPr id="600" name="Google Shape;600;g25e11802ac4_0_1976"/>
          <p:cNvCxnSpPr/>
          <p:nvPr/>
        </p:nvCxnSpPr>
        <p:spPr>
          <a:xfrm>
            <a:off x="169647" y="3255554"/>
            <a:ext cx="2571300" cy="0"/>
          </a:xfrm>
          <a:prstGeom prst="straightConnector1">
            <a:avLst/>
          </a:prstGeom>
          <a:noFill/>
          <a:ln cap="flat" cmpd="sng" w="25400">
            <a:solidFill>
              <a:srgbClr val="FF932B"/>
            </a:solidFill>
            <a:prstDash val="solid"/>
            <a:round/>
            <a:headEnd len="sm" w="sm" type="none"/>
            <a:tailEnd len="sm" w="sm" type="none"/>
          </a:ln>
        </p:spPr>
      </p:cxnSp>
      <p:cxnSp>
        <p:nvCxnSpPr>
          <p:cNvPr id="601" name="Google Shape;601;g25e11802ac4_0_1976"/>
          <p:cNvCxnSpPr/>
          <p:nvPr/>
        </p:nvCxnSpPr>
        <p:spPr>
          <a:xfrm>
            <a:off x="6359863" y="3216898"/>
            <a:ext cx="2614500" cy="0"/>
          </a:xfrm>
          <a:prstGeom prst="straightConnector1">
            <a:avLst/>
          </a:prstGeom>
          <a:noFill/>
          <a:ln cap="flat" cmpd="sng" w="25400">
            <a:solidFill>
              <a:srgbClr val="FF932B"/>
            </a:solidFill>
            <a:prstDash val="solid"/>
            <a:round/>
            <a:headEnd len="sm" w="sm" type="none"/>
            <a:tailEnd len="sm" w="sm" type="none"/>
          </a:ln>
        </p:spPr>
      </p:cxnSp>
      <p:sp>
        <p:nvSpPr>
          <p:cNvPr id="599" name="Google Shape;599;g25e11802ac4_0_1976"/>
          <p:cNvSpPr/>
          <p:nvPr/>
        </p:nvSpPr>
        <p:spPr>
          <a:xfrm>
            <a:off x="2739592" y="2111219"/>
            <a:ext cx="3619200" cy="22890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g25e11802ac4_0_1886"/>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08" name="Google Shape;608;g25e11802ac4_0_1886"/>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09" name="Google Shape;609;g25e11802ac4_0_1886"/>
          <p:cNvCxnSpPr>
            <a:stCxn id="610" idx="4"/>
            <a:endCxn id="607"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11" name="Google Shape;611;g25e11802ac4_0_1886"/>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12" name="Google Shape;612;g25e11802ac4_0_1886"/>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10" name="Google Shape;610;g25e11802ac4_0_1886"/>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3" name="Google Shape;613;g25e11802ac4_0_1886"/>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Atom</a:t>
            </a:r>
            <a:endParaRPr b="0" i="0" sz="700" u="none" cap="none" strike="noStrike">
              <a:solidFill>
                <a:srgbClr val="000000"/>
              </a:solidFill>
              <a:latin typeface="Arial"/>
              <a:ea typeface="Arial"/>
              <a:cs typeface="Arial"/>
              <a:sym typeface="Arial"/>
            </a:endParaRPr>
          </a:p>
        </p:txBody>
      </p:sp>
      <p:sp>
        <p:nvSpPr>
          <p:cNvPr id="614" name="Google Shape;614;g25e11802ac4_0_1886"/>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15" name="Google Shape;615;g25e11802ac4_0_1886"/>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16" name="Google Shape;616;g25e11802ac4_0_1886"/>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17" name="Google Shape;617;g25e11802ac4_0_1886"/>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a:t>
            </a:r>
            <a:r>
              <a:rPr lang="en-US" sz="1800">
                <a:latin typeface="Helvetica Neue Light"/>
                <a:ea typeface="Helvetica Neue Light"/>
                <a:cs typeface="Helvetica Neue Light"/>
                <a:sym typeface="Helvetica Neue Light"/>
              </a:rPr>
              <a:t>atoms</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sp>
        <p:nvSpPr>
          <p:cNvPr id="618" name="Google Shape;618;g25e11802ac4_0_188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19" name="Google Shape;619;g25e11802ac4_0_188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20" name="Google Shape;620;g25e11802ac4_0_1886"/>
          <p:cNvCxnSpPr>
            <a:stCxn id="621" idx="4"/>
            <a:endCxn id="618"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22" name="Google Shape;622;g25e11802ac4_0_188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23" name="Google Shape;623;g25e11802ac4_0_188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21" name="Google Shape;621;g25e11802ac4_0_188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g25e11802ac4_0_199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30" name="Google Shape;630;g25e11802ac4_0_199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31" name="Google Shape;631;g25e11802ac4_0_1992"/>
          <p:cNvCxnSpPr>
            <a:stCxn id="632" idx="4"/>
            <a:endCxn id="62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33" name="Google Shape;633;g25e11802ac4_0_199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34" name="Google Shape;634;g25e11802ac4_0_199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32" name="Google Shape;632;g25e11802ac4_0_199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5" name="Google Shape;635;g25e11802ac4_0_1992"/>
          <p:cNvSpPr txBox="1"/>
          <p:nvPr/>
        </p:nvSpPr>
        <p:spPr>
          <a:xfrm>
            <a:off x="639552" y="632993"/>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lang="en-US" sz="3000">
                <a:solidFill>
                  <a:srgbClr val="000000"/>
                </a:solidFill>
                <a:latin typeface="Calibri"/>
                <a:ea typeface="Calibri"/>
                <a:cs typeface="Calibri"/>
                <a:sym typeface="Calibri"/>
              </a:rPr>
              <a:t>an </a:t>
            </a:r>
            <a:r>
              <a:rPr b="1" lang="en-US" sz="3000">
                <a:solidFill>
                  <a:srgbClr val="000000"/>
                </a:solidFill>
                <a:latin typeface="Calibri"/>
                <a:ea typeface="Calibri"/>
                <a:cs typeface="Calibri"/>
                <a:sym typeface="Calibri"/>
              </a:rPr>
              <a:t>atom</a:t>
            </a:r>
            <a:r>
              <a:rPr b="0" i="0" lang="en-US" sz="3000" u="none" cap="none" strike="noStrike">
                <a:solidFill>
                  <a:srgbClr val="000000"/>
                </a:solidFill>
                <a:latin typeface="Calibri"/>
                <a:ea typeface="Calibri"/>
                <a:cs typeface="Calibri"/>
                <a:sym typeface="Calibri"/>
              </a:rPr>
              <a:t> from the choices below. </a:t>
            </a:r>
            <a:endParaRPr b="0" i="0" sz="1400" u="none" cap="none" strike="noStrike">
              <a:solidFill>
                <a:srgbClr val="000000"/>
              </a:solidFill>
              <a:latin typeface="Arial"/>
              <a:ea typeface="Arial"/>
              <a:cs typeface="Arial"/>
              <a:sym typeface="Arial"/>
            </a:endParaRPr>
          </a:p>
        </p:txBody>
      </p:sp>
      <p:sp>
        <p:nvSpPr>
          <p:cNvPr id="636" name="Google Shape;636;g25e11802ac4_0_1992"/>
          <p:cNvSpPr txBox="1"/>
          <p:nvPr/>
        </p:nvSpPr>
        <p:spPr>
          <a:xfrm>
            <a:off x="393330" y="21263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637" name="Google Shape;637;g25e11802ac4_0_1992"/>
          <p:cNvSpPr txBox="1"/>
          <p:nvPr/>
        </p:nvSpPr>
        <p:spPr>
          <a:xfrm>
            <a:off x="5011271" y="21142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638" name="Google Shape;638;g25e11802ac4_0_1992"/>
          <p:cNvSpPr txBox="1"/>
          <p:nvPr/>
        </p:nvSpPr>
        <p:spPr>
          <a:xfrm>
            <a:off x="380507" y="41933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639" name="Google Shape;639;g25e11802ac4_0_1992"/>
          <p:cNvSpPr txBox="1"/>
          <p:nvPr/>
        </p:nvSpPr>
        <p:spPr>
          <a:xfrm>
            <a:off x="4998446" y="41642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pic>
        <p:nvPicPr>
          <p:cNvPr id="640" name="Google Shape;640;g25e11802ac4_0_1992"/>
          <p:cNvPicPr preferRelativeResize="0"/>
          <p:nvPr/>
        </p:nvPicPr>
        <p:blipFill rotWithShape="1">
          <a:blip r:embed="rId3">
            <a:alphaModFix/>
          </a:blip>
          <a:srcRect b="24026" l="12118" r="13399" t="24000"/>
          <a:stretch/>
        </p:blipFill>
        <p:spPr>
          <a:xfrm>
            <a:off x="5980075" y="2258400"/>
            <a:ext cx="1980490" cy="1934950"/>
          </a:xfrm>
          <a:prstGeom prst="rect">
            <a:avLst/>
          </a:prstGeom>
          <a:noFill/>
          <a:ln>
            <a:noFill/>
          </a:ln>
        </p:spPr>
      </p:pic>
      <p:pic>
        <p:nvPicPr>
          <p:cNvPr id="641" name="Google Shape;641;g25e11802ac4_0_1992"/>
          <p:cNvPicPr preferRelativeResize="0"/>
          <p:nvPr/>
        </p:nvPicPr>
        <p:blipFill>
          <a:blip r:embed="rId4">
            <a:alphaModFix/>
          </a:blip>
          <a:stretch>
            <a:fillRect/>
          </a:stretch>
        </p:blipFill>
        <p:spPr>
          <a:xfrm>
            <a:off x="1639726" y="2400670"/>
            <a:ext cx="1980500" cy="1650417"/>
          </a:xfrm>
          <a:prstGeom prst="rect">
            <a:avLst/>
          </a:prstGeom>
          <a:noFill/>
          <a:ln>
            <a:noFill/>
          </a:ln>
        </p:spPr>
      </p:pic>
      <p:pic>
        <p:nvPicPr>
          <p:cNvPr id="642" name="Google Shape;642;g25e11802ac4_0_1992"/>
          <p:cNvPicPr preferRelativeResize="0"/>
          <p:nvPr/>
        </p:nvPicPr>
        <p:blipFill>
          <a:blip r:embed="rId5">
            <a:alphaModFix/>
          </a:blip>
          <a:stretch>
            <a:fillRect/>
          </a:stretch>
        </p:blipFill>
        <p:spPr>
          <a:xfrm>
            <a:off x="1702770" y="4193361"/>
            <a:ext cx="1854414" cy="1854414"/>
          </a:xfrm>
          <a:prstGeom prst="rect">
            <a:avLst/>
          </a:prstGeom>
          <a:noFill/>
          <a:ln>
            <a:noFill/>
          </a:ln>
        </p:spPr>
      </p:pic>
      <p:pic>
        <p:nvPicPr>
          <p:cNvPr id="643" name="Google Shape;643;g25e11802ac4_0_1992"/>
          <p:cNvPicPr preferRelativeResize="0"/>
          <p:nvPr/>
        </p:nvPicPr>
        <p:blipFill>
          <a:blip r:embed="rId6">
            <a:alphaModFix/>
          </a:blip>
          <a:stretch>
            <a:fillRect/>
          </a:stretch>
        </p:blipFill>
        <p:spPr>
          <a:xfrm>
            <a:off x="5668946" y="4345750"/>
            <a:ext cx="2971800" cy="15430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g26dfa503ee4_0_105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50" name="Google Shape;650;g26dfa503ee4_0_105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51" name="Google Shape;651;g26dfa503ee4_0_1059"/>
          <p:cNvCxnSpPr>
            <a:stCxn id="652" idx="4"/>
            <a:endCxn id="64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53" name="Google Shape;653;g26dfa503ee4_0_105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54" name="Google Shape;654;g26dfa503ee4_0_105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52" name="Google Shape;652;g26dfa503ee4_0_105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5" name="Google Shape;655;g26dfa503ee4_0_1059"/>
          <p:cNvSpPr txBox="1"/>
          <p:nvPr/>
        </p:nvSpPr>
        <p:spPr>
          <a:xfrm>
            <a:off x="639552" y="632993"/>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lang="en-US" sz="3000">
                <a:solidFill>
                  <a:srgbClr val="000000"/>
                </a:solidFill>
                <a:latin typeface="Calibri"/>
                <a:ea typeface="Calibri"/>
                <a:cs typeface="Calibri"/>
                <a:sym typeface="Calibri"/>
              </a:rPr>
              <a:t>an </a:t>
            </a:r>
            <a:r>
              <a:rPr b="1" lang="en-US" sz="3000">
                <a:solidFill>
                  <a:srgbClr val="000000"/>
                </a:solidFill>
                <a:latin typeface="Calibri"/>
                <a:ea typeface="Calibri"/>
                <a:cs typeface="Calibri"/>
                <a:sym typeface="Calibri"/>
              </a:rPr>
              <a:t>atom</a:t>
            </a:r>
            <a:r>
              <a:rPr b="0" i="0" lang="en-US" sz="3000" u="none" cap="none" strike="noStrike">
                <a:solidFill>
                  <a:srgbClr val="000000"/>
                </a:solidFill>
                <a:latin typeface="Calibri"/>
                <a:ea typeface="Calibri"/>
                <a:cs typeface="Calibri"/>
                <a:sym typeface="Calibri"/>
              </a:rPr>
              <a:t> from the choices below. </a:t>
            </a:r>
            <a:endParaRPr b="0" i="0" sz="1400" u="none" cap="none" strike="noStrike">
              <a:solidFill>
                <a:srgbClr val="000000"/>
              </a:solidFill>
              <a:latin typeface="Arial"/>
              <a:ea typeface="Arial"/>
              <a:cs typeface="Arial"/>
              <a:sym typeface="Arial"/>
            </a:endParaRPr>
          </a:p>
        </p:txBody>
      </p:sp>
      <p:sp>
        <p:nvSpPr>
          <p:cNvPr id="656" name="Google Shape;656;g26dfa503ee4_0_1059"/>
          <p:cNvSpPr txBox="1"/>
          <p:nvPr/>
        </p:nvSpPr>
        <p:spPr>
          <a:xfrm>
            <a:off x="393330" y="21263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657" name="Google Shape;657;g26dfa503ee4_0_1059"/>
          <p:cNvSpPr txBox="1"/>
          <p:nvPr/>
        </p:nvSpPr>
        <p:spPr>
          <a:xfrm>
            <a:off x="5011271" y="21142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658" name="Google Shape;658;g26dfa503ee4_0_1059"/>
          <p:cNvSpPr txBox="1"/>
          <p:nvPr/>
        </p:nvSpPr>
        <p:spPr>
          <a:xfrm>
            <a:off x="380507" y="41933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659" name="Google Shape;659;g26dfa503ee4_0_1059"/>
          <p:cNvSpPr txBox="1"/>
          <p:nvPr/>
        </p:nvSpPr>
        <p:spPr>
          <a:xfrm>
            <a:off x="4998446" y="41642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pic>
        <p:nvPicPr>
          <p:cNvPr id="660" name="Google Shape;660;g26dfa503ee4_0_1059"/>
          <p:cNvPicPr preferRelativeResize="0"/>
          <p:nvPr/>
        </p:nvPicPr>
        <p:blipFill rotWithShape="1">
          <a:blip r:embed="rId3">
            <a:alphaModFix/>
          </a:blip>
          <a:srcRect b="24026" l="12118" r="13399" t="24000"/>
          <a:stretch/>
        </p:blipFill>
        <p:spPr>
          <a:xfrm>
            <a:off x="5980075" y="2258400"/>
            <a:ext cx="1980490" cy="1934950"/>
          </a:xfrm>
          <a:prstGeom prst="rect">
            <a:avLst/>
          </a:prstGeom>
          <a:noFill/>
          <a:ln>
            <a:noFill/>
          </a:ln>
        </p:spPr>
      </p:pic>
      <p:pic>
        <p:nvPicPr>
          <p:cNvPr id="661" name="Google Shape;661;g26dfa503ee4_0_1059"/>
          <p:cNvPicPr preferRelativeResize="0"/>
          <p:nvPr/>
        </p:nvPicPr>
        <p:blipFill>
          <a:blip r:embed="rId4">
            <a:alphaModFix/>
          </a:blip>
          <a:stretch>
            <a:fillRect/>
          </a:stretch>
        </p:blipFill>
        <p:spPr>
          <a:xfrm>
            <a:off x="1639726" y="2400670"/>
            <a:ext cx="1980500" cy="1650417"/>
          </a:xfrm>
          <a:prstGeom prst="rect">
            <a:avLst/>
          </a:prstGeom>
          <a:noFill/>
          <a:ln>
            <a:noFill/>
          </a:ln>
        </p:spPr>
      </p:pic>
      <p:pic>
        <p:nvPicPr>
          <p:cNvPr id="662" name="Google Shape;662;g26dfa503ee4_0_1059"/>
          <p:cNvPicPr preferRelativeResize="0"/>
          <p:nvPr/>
        </p:nvPicPr>
        <p:blipFill>
          <a:blip r:embed="rId5">
            <a:alphaModFix/>
          </a:blip>
          <a:stretch>
            <a:fillRect/>
          </a:stretch>
        </p:blipFill>
        <p:spPr>
          <a:xfrm>
            <a:off x="1702770" y="4193361"/>
            <a:ext cx="1854414" cy="1854414"/>
          </a:xfrm>
          <a:prstGeom prst="rect">
            <a:avLst/>
          </a:prstGeom>
          <a:noFill/>
          <a:ln>
            <a:noFill/>
          </a:ln>
        </p:spPr>
      </p:pic>
      <p:pic>
        <p:nvPicPr>
          <p:cNvPr id="663" name="Google Shape;663;g26dfa503ee4_0_1059"/>
          <p:cNvPicPr preferRelativeResize="0"/>
          <p:nvPr/>
        </p:nvPicPr>
        <p:blipFill>
          <a:blip r:embed="rId6">
            <a:alphaModFix/>
          </a:blip>
          <a:stretch>
            <a:fillRect/>
          </a:stretch>
        </p:blipFill>
        <p:spPr>
          <a:xfrm>
            <a:off x="5668946" y="4345750"/>
            <a:ext cx="2971800" cy="1543050"/>
          </a:xfrm>
          <a:prstGeom prst="rect">
            <a:avLst/>
          </a:prstGeom>
          <a:noFill/>
          <a:ln>
            <a:noFill/>
          </a:ln>
        </p:spPr>
      </p:pic>
      <p:sp>
        <p:nvSpPr>
          <p:cNvPr id="664" name="Google Shape;664;g26dfa503ee4_0_1059"/>
          <p:cNvSpPr/>
          <p:nvPr/>
        </p:nvSpPr>
        <p:spPr>
          <a:xfrm>
            <a:off x="4807675" y="2114300"/>
            <a:ext cx="4111500" cy="1935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g25e11802ac4_0_210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71" name="Google Shape;671;g25e11802ac4_0_210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72" name="Google Shape;672;g25e11802ac4_0_2108"/>
          <p:cNvCxnSpPr>
            <a:stCxn id="673" idx="4"/>
            <a:endCxn id="67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74" name="Google Shape;674;g25e11802ac4_0_210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75" name="Google Shape;675;g25e11802ac4_0_210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73" name="Google Shape;673;g25e11802ac4_0_210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6" name="Google Shape;676;g25e11802ac4_0_2108"/>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77" name="Google Shape;677;g25e11802ac4_0_2108"/>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78" name="Google Shape;678;g25e11802ac4_0_2108"/>
          <p:cNvCxnSpPr>
            <a:stCxn id="679" idx="4"/>
            <a:endCxn id="676"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80" name="Google Shape;680;g25e11802ac4_0_2108"/>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81" name="Google Shape;681;g25e11802ac4_0_2108"/>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79" name="Google Shape;679;g25e11802ac4_0_2108"/>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2" name="Google Shape;682;g25e11802ac4_0_2108"/>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Atom</a:t>
            </a:r>
            <a:endParaRPr b="0" i="0" sz="700" u="none" cap="none" strike="noStrike">
              <a:solidFill>
                <a:srgbClr val="000000"/>
              </a:solidFill>
              <a:latin typeface="Arial"/>
              <a:ea typeface="Arial"/>
              <a:cs typeface="Arial"/>
              <a:sym typeface="Arial"/>
            </a:endParaRPr>
          </a:p>
        </p:txBody>
      </p:sp>
      <p:sp>
        <p:nvSpPr>
          <p:cNvPr id="683" name="Google Shape;683;g25e11802ac4_0_2108"/>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84" name="Google Shape;684;g25e11802ac4_0_2108"/>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85" name="Google Shape;685;g25e11802ac4_0_2108"/>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86" name="Google Shape;686;g25e11802ac4_0_2108"/>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a:t>
            </a:r>
            <a:r>
              <a:rPr lang="en-US" sz="1800">
                <a:latin typeface="Helvetica Neue Light"/>
                <a:ea typeface="Helvetica Neue Light"/>
                <a:cs typeface="Helvetica Neue Light"/>
                <a:sym typeface="Helvetica Neue Light"/>
              </a:rPr>
              <a:t>atoms</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pic>
        <p:nvPicPr>
          <p:cNvPr id="687" name="Google Shape;687;g25e11802ac4_0_2108"/>
          <p:cNvPicPr preferRelativeResize="0"/>
          <p:nvPr/>
        </p:nvPicPr>
        <p:blipFill rotWithShape="1">
          <a:blip r:embed="rId3">
            <a:alphaModFix/>
          </a:blip>
          <a:srcRect b="24026" l="12118" r="13399" t="24000"/>
          <a:stretch/>
        </p:blipFill>
        <p:spPr>
          <a:xfrm>
            <a:off x="6255275" y="1070800"/>
            <a:ext cx="1980490" cy="19349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g25e11802ac4_0_213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94" name="Google Shape;694;g25e11802ac4_0_213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95" name="Google Shape;695;g25e11802ac4_0_2130"/>
          <p:cNvCxnSpPr>
            <a:stCxn id="696" idx="4"/>
            <a:endCxn id="69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97" name="Google Shape;697;g25e11802ac4_0_213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98" name="Google Shape;698;g25e11802ac4_0_213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96" name="Google Shape;696;g25e11802ac4_0_213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9" name="Google Shape;699;g25e11802ac4_0_2130"/>
          <p:cNvSpPr txBox="1"/>
          <p:nvPr/>
        </p:nvSpPr>
        <p:spPr>
          <a:xfrm>
            <a:off x="626731" y="5843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lang="en-US" sz="3000">
                <a:solidFill>
                  <a:srgbClr val="000000"/>
                </a:solidFill>
                <a:latin typeface="Calibri"/>
                <a:ea typeface="Calibri"/>
                <a:cs typeface="Calibri"/>
                <a:sym typeface="Calibri"/>
              </a:rPr>
              <a:t>atom</a:t>
            </a:r>
            <a:r>
              <a:rPr b="0" i="0" lang="en-US" sz="3000" u="none" cap="none" strike="noStrike">
                <a:solidFill>
                  <a:srgbClr val="000000"/>
                </a:solidFill>
                <a:latin typeface="Calibri"/>
                <a:ea typeface="Calibri"/>
                <a:cs typeface="Calibri"/>
                <a:sym typeface="Calibri"/>
              </a:rPr>
              <a:t> from the choices below. </a:t>
            </a:r>
            <a:endParaRPr b="0" i="0" sz="1400" u="none" cap="none" strike="noStrike">
              <a:solidFill>
                <a:srgbClr val="000000"/>
              </a:solidFill>
              <a:latin typeface="Arial"/>
              <a:ea typeface="Arial"/>
              <a:cs typeface="Arial"/>
              <a:sym typeface="Arial"/>
            </a:endParaRPr>
          </a:p>
        </p:txBody>
      </p:sp>
      <p:sp>
        <p:nvSpPr>
          <p:cNvPr id="700" name="Google Shape;700;g25e11802ac4_0_2130"/>
          <p:cNvSpPr txBox="1"/>
          <p:nvPr/>
        </p:nvSpPr>
        <p:spPr>
          <a:xfrm>
            <a:off x="1073532" y="4735890"/>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highlight>
                  <a:srgbClr val="FFFFFF"/>
                </a:highlight>
                <a:latin typeface="Helvetica Neue Light"/>
                <a:ea typeface="Helvetica Neue Light"/>
                <a:cs typeface="Helvetica Neue Light"/>
                <a:sym typeface="Helvetica Neue Light"/>
              </a:rPr>
              <a:t>A mixture in which the components can be seen separately</a:t>
            </a:r>
            <a:endParaRPr sz="2400">
              <a:solidFill>
                <a:srgbClr val="43464D"/>
              </a:solidFill>
              <a:latin typeface="Helvetica Neue Light"/>
              <a:ea typeface="Helvetica Neue Light"/>
              <a:cs typeface="Helvetica Neue Light"/>
              <a:sym typeface="Helvetica Neue Light"/>
            </a:endParaRPr>
          </a:p>
        </p:txBody>
      </p:sp>
      <p:sp>
        <p:nvSpPr>
          <p:cNvPr id="701" name="Google Shape;701;g25e11802ac4_0_2130"/>
          <p:cNvSpPr txBox="1"/>
          <p:nvPr/>
        </p:nvSpPr>
        <p:spPr>
          <a:xfrm>
            <a:off x="1166882" y="39209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Smallest whole unit of matter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02" name="Google Shape;702;g25e11802ac4_0_2130"/>
          <p:cNvSpPr txBox="1"/>
          <p:nvPr/>
        </p:nvSpPr>
        <p:spPr>
          <a:xfrm>
            <a:off x="1166884" y="21418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03" name="Google Shape;703;g25e11802ac4_0_2130"/>
          <p:cNvSpPr txBox="1"/>
          <p:nvPr/>
        </p:nvSpPr>
        <p:spPr>
          <a:xfrm>
            <a:off x="1073532" y="22446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highlight>
                  <a:srgbClr val="FFFFFF"/>
                </a:highlight>
                <a:latin typeface="Helvetica Neue Light"/>
                <a:ea typeface="Helvetica Neue Light"/>
                <a:cs typeface="Helvetica Neue Light"/>
                <a:sym typeface="Helvetica Neue Light"/>
              </a:rPr>
              <a:t>Sources of wealth such as land, water, and forests</a:t>
            </a:r>
            <a:endParaRPr i="0" sz="2400" u="none" cap="none" strike="noStrike">
              <a:solidFill>
                <a:srgbClr val="43464D"/>
              </a:solidFill>
              <a:latin typeface="Helvetica Neue Light"/>
              <a:ea typeface="Helvetica Neue Light"/>
              <a:cs typeface="Helvetica Neue Light"/>
              <a:sym typeface="Helvetica Neue Light"/>
            </a:endParaRPr>
          </a:p>
        </p:txBody>
      </p:sp>
      <p:sp>
        <p:nvSpPr>
          <p:cNvPr id="704" name="Google Shape;704;g25e11802ac4_0_2130"/>
          <p:cNvSpPr txBox="1"/>
          <p:nvPr/>
        </p:nvSpPr>
        <p:spPr>
          <a:xfrm>
            <a:off x="380509" y="21418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705" name="Google Shape;705;g25e11802ac4_0_2130"/>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706" name="Google Shape;706;g25e11802ac4_0_2130"/>
          <p:cNvSpPr txBox="1"/>
          <p:nvPr/>
        </p:nvSpPr>
        <p:spPr>
          <a:xfrm>
            <a:off x="367607" y="38285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707" name="Google Shape;707;g25e11802ac4_0_2130"/>
          <p:cNvSpPr txBox="1"/>
          <p:nvPr/>
        </p:nvSpPr>
        <p:spPr>
          <a:xfrm>
            <a:off x="393330" y="47519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sp>
        <p:nvSpPr>
          <p:cNvPr id="708" name="Google Shape;708;g25e11802ac4_0_2130"/>
          <p:cNvSpPr txBox="1"/>
          <p:nvPr/>
        </p:nvSpPr>
        <p:spPr>
          <a:xfrm>
            <a:off x="1073532" y="30895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The amount of matter in an object</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g26dfa503ee4_0_110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15" name="Google Shape;715;g26dfa503ee4_0_110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16" name="Google Shape;716;g26dfa503ee4_0_1101"/>
          <p:cNvCxnSpPr>
            <a:stCxn id="717" idx="4"/>
            <a:endCxn id="71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18" name="Google Shape;718;g26dfa503ee4_0_110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19" name="Google Shape;719;g26dfa503ee4_0_110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17" name="Google Shape;717;g26dfa503ee4_0_110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0" name="Google Shape;720;g26dfa503ee4_0_1101"/>
          <p:cNvSpPr txBox="1"/>
          <p:nvPr/>
        </p:nvSpPr>
        <p:spPr>
          <a:xfrm>
            <a:off x="626731" y="5843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lang="en-US" sz="3000">
                <a:solidFill>
                  <a:srgbClr val="000000"/>
                </a:solidFill>
                <a:latin typeface="Calibri"/>
                <a:ea typeface="Calibri"/>
                <a:cs typeface="Calibri"/>
                <a:sym typeface="Calibri"/>
              </a:rPr>
              <a:t>atom</a:t>
            </a:r>
            <a:r>
              <a:rPr b="0" i="0" lang="en-US" sz="3000" u="none" cap="none" strike="noStrike">
                <a:solidFill>
                  <a:srgbClr val="000000"/>
                </a:solidFill>
                <a:latin typeface="Calibri"/>
                <a:ea typeface="Calibri"/>
                <a:cs typeface="Calibri"/>
                <a:sym typeface="Calibri"/>
              </a:rPr>
              <a:t> from the choices below. </a:t>
            </a:r>
            <a:endParaRPr b="0" i="0" sz="1400" u="none" cap="none" strike="noStrike">
              <a:solidFill>
                <a:srgbClr val="000000"/>
              </a:solidFill>
              <a:latin typeface="Arial"/>
              <a:ea typeface="Arial"/>
              <a:cs typeface="Arial"/>
              <a:sym typeface="Arial"/>
            </a:endParaRPr>
          </a:p>
        </p:txBody>
      </p:sp>
      <p:sp>
        <p:nvSpPr>
          <p:cNvPr id="721" name="Google Shape;721;g26dfa503ee4_0_1101"/>
          <p:cNvSpPr txBox="1"/>
          <p:nvPr/>
        </p:nvSpPr>
        <p:spPr>
          <a:xfrm>
            <a:off x="1073532" y="4735890"/>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highlight>
                  <a:srgbClr val="FFFFFF"/>
                </a:highlight>
                <a:latin typeface="Helvetica Neue Light"/>
                <a:ea typeface="Helvetica Neue Light"/>
                <a:cs typeface="Helvetica Neue Light"/>
                <a:sym typeface="Helvetica Neue Light"/>
              </a:rPr>
              <a:t>A mixture in which the components can be seen separately</a:t>
            </a:r>
            <a:endParaRPr sz="2400">
              <a:solidFill>
                <a:srgbClr val="43464D"/>
              </a:solidFill>
              <a:latin typeface="Helvetica Neue Light"/>
              <a:ea typeface="Helvetica Neue Light"/>
              <a:cs typeface="Helvetica Neue Light"/>
              <a:sym typeface="Helvetica Neue Light"/>
            </a:endParaRPr>
          </a:p>
        </p:txBody>
      </p:sp>
      <p:sp>
        <p:nvSpPr>
          <p:cNvPr id="722" name="Google Shape;722;g26dfa503ee4_0_1101"/>
          <p:cNvSpPr txBox="1"/>
          <p:nvPr/>
        </p:nvSpPr>
        <p:spPr>
          <a:xfrm>
            <a:off x="1166882" y="39209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Smallest whole unit of matter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23" name="Google Shape;723;g26dfa503ee4_0_1101"/>
          <p:cNvSpPr txBox="1"/>
          <p:nvPr/>
        </p:nvSpPr>
        <p:spPr>
          <a:xfrm>
            <a:off x="1166884" y="21418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24" name="Google Shape;724;g26dfa503ee4_0_1101"/>
          <p:cNvSpPr txBox="1"/>
          <p:nvPr/>
        </p:nvSpPr>
        <p:spPr>
          <a:xfrm>
            <a:off x="1073532" y="22446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highlight>
                  <a:srgbClr val="FFFFFF"/>
                </a:highlight>
                <a:latin typeface="Helvetica Neue Light"/>
                <a:ea typeface="Helvetica Neue Light"/>
                <a:cs typeface="Helvetica Neue Light"/>
                <a:sym typeface="Helvetica Neue Light"/>
              </a:rPr>
              <a:t>Sources of wealth such as land, water, and forests</a:t>
            </a:r>
            <a:endParaRPr i="0" sz="2400" u="none" cap="none" strike="noStrike">
              <a:solidFill>
                <a:srgbClr val="43464D"/>
              </a:solidFill>
              <a:latin typeface="Helvetica Neue Light"/>
              <a:ea typeface="Helvetica Neue Light"/>
              <a:cs typeface="Helvetica Neue Light"/>
              <a:sym typeface="Helvetica Neue Light"/>
            </a:endParaRPr>
          </a:p>
        </p:txBody>
      </p:sp>
      <p:sp>
        <p:nvSpPr>
          <p:cNvPr id="725" name="Google Shape;725;g26dfa503ee4_0_1101"/>
          <p:cNvSpPr txBox="1"/>
          <p:nvPr/>
        </p:nvSpPr>
        <p:spPr>
          <a:xfrm>
            <a:off x="380509" y="21418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726" name="Google Shape;726;g26dfa503ee4_0_1101"/>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727" name="Google Shape;727;g26dfa503ee4_0_1101"/>
          <p:cNvSpPr txBox="1"/>
          <p:nvPr/>
        </p:nvSpPr>
        <p:spPr>
          <a:xfrm>
            <a:off x="367607" y="38285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728" name="Google Shape;728;g26dfa503ee4_0_1101"/>
          <p:cNvSpPr txBox="1"/>
          <p:nvPr/>
        </p:nvSpPr>
        <p:spPr>
          <a:xfrm>
            <a:off x="393330" y="47519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sp>
        <p:nvSpPr>
          <p:cNvPr id="729" name="Google Shape;729;g26dfa503ee4_0_1101"/>
          <p:cNvSpPr txBox="1"/>
          <p:nvPr/>
        </p:nvSpPr>
        <p:spPr>
          <a:xfrm>
            <a:off x="1073532" y="30895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The amount of matter in an object</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30" name="Google Shape;730;g26dfa503ee4_0_1101"/>
          <p:cNvSpPr/>
          <p:nvPr/>
        </p:nvSpPr>
        <p:spPr>
          <a:xfrm>
            <a:off x="362275" y="3828550"/>
            <a:ext cx="4894800" cy="646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g25e11802ac4_0_2343"/>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37" name="Google Shape;737;g25e11802ac4_0_2343"/>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38" name="Google Shape;738;g25e11802ac4_0_2343"/>
          <p:cNvCxnSpPr>
            <a:stCxn id="739" idx="4"/>
            <a:endCxn id="73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40" name="Google Shape;740;g25e11802ac4_0_2343"/>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41" name="Google Shape;741;g25e11802ac4_0_2343"/>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39" name="Google Shape;739;g25e11802ac4_0_2343"/>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42" name="Google Shape;742;g25e11802ac4_0_2343"/>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743" name="Google Shape;743;g25e11802ac4_0_2343"/>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744" name="Google Shape;744;g25e11802ac4_0_2343"/>
          <p:cNvCxnSpPr>
            <a:stCxn id="745" idx="4"/>
            <a:endCxn id="742"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746" name="Google Shape;746;g25e11802ac4_0_2343"/>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747" name="Google Shape;747;g25e11802ac4_0_2343"/>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745" name="Google Shape;745;g25e11802ac4_0_2343"/>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48" name="Google Shape;748;g25e11802ac4_0_2343"/>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Atom</a:t>
            </a:r>
            <a:endParaRPr b="0" i="0" sz="700" u="none" cap="none" strike="noStrike">
              <a:solidFill>
                <a:srgbClr val="000000"/>
              </a:solidFill>
              <a:latin typeface="Arial"/>
              <a:ea typeface="Arial"/>
              <a:cs typeface="Arial"/>
              <a:sym typeface="Arial"/>
            </a:endParaRPr>
          </a:p>
        </p:txBody>
      </p:sp>
      <p:sp>
        <p:nvSpPr>
          <p:cNvPr id="749" name="Google Shape;749;g25e11802ac4_0_2343"/>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750" name="Google Shape;750;g25e11802ac4_0_2343"/>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751" name="Google Shape;751;g25e11802ac4_0_2343"/>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752" name="Google Shape;752;g25e11802ac4_0_2343"/>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a:t>
            </a:r>
            <a:r>
              <a:rPr lang="en-US" sz="1800">
                <a:latin typeface="Helvetica Neue Light"/>
                <a:ea typeface="Helvetica Neue Light"/>
                <a:cs typeface="Helvetica Neue Light"/>
                <a:sym typeface="Helvetica Neue Light"/>
              </a:rPr>
              <a:t>atoms</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pic>
        <p:nvPicPr>
          <p:cNvPr id="753" name="Google Shape;753;g25e11802ac4_0_2343"/>
          <p:cNvPicPr preferRelativeResize="0"/>
          <p:nvPr/>
        </p:nvPicPr>
        <p:blipFill rotWithShape="1">
          <a:blip r:embed="rId3">
            <a:alphaModFix/>
          </a:blip>
          <a:srcRect b="24026" l="12118" r="13399" t="24000"/>
          <a:stretch/>
        </p:blipFill>
        <p:spPr>
          <a:xfrm>
            <a:off x="6255275" y="1070800"/>
            <a:ext cx="1980490" cy="1934950"/>
          </a:xfrm>
          <a:prstGeom prst="rect">
            <a:avLst/>
          </a:prstGeom>
          <a:noFill/>
          <a:ln>
            <a:noFill/>
          </a:ln>
        </p:spPr>
      </p:pic>
      <p:sp>
        <p:nvSpPr>
          <p:cNvPr id="754" name="Google Shape;754;g25e11802ac4_0_2343"/>
          <p:cNvSpPr txBox="1"/>
          <p:nvPr/>
        </p:nvSpPr>
        <p:spPr>
          <a:xfrm>
            <a:off x="599100" y="1734475"/>
            <a:ext cx="3853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Smallest whole unit of matter</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6dfa503ee4_0_99"/>
          <p:cNvSpPr txBox="1"/>
          <p:nvPr/>
        </p:nvSpPr>
        <p:spPr>
          <a:xfrm>
            <a:off x="1466732" y="306697"/>
            <a:ext cx="7009500" cy="1073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0C0C"/>
              </a:buClr>
              <a:buSzPts val="2800"/>
              <a:buFont typeface="Arial"/>
              <a:buNone/>
            </a:pPr>
            <a:r>
              <a:rPr b="1" i="0" lang="en-US" sz="2800" u="sng" cap="none" strike="noStrike">
                <a:solidFill>
                  <a:srgbClr val="0C0C0C"/>
                </a:solidFill>
                <a:latin typeface="Calibri"/>
                <a:ea typeface="Calibri"/>
                <a:cs typeface="Calibri"/>
                <a:sym typeface="Calibri"/>
              </a:rPr>
              <a:t>Element</a:t>
            </a:r>
            <a:r>
              <a:rPr b="1" i="0" lang="en-US" sz="2800" u="none" cap="none" strike="noStrike">
                <a:solidFill>
                  <a:srgbClr val="0C0C0C"/>
                </a:solidFill>
                <a:latin typeface="Calibri"/>
                <a:ea typeface="Calibri"/>
                <a:cs typeface="Calibri"/>
                <a:sym typeface="Calibri"/>
              </a:rPr>
              <a:t>: </a:t>
            </a:r>
            <a:r>
              <a:rPr b="0" i="0" lang="en-US" sz="2800" u="none" cap="none" strike="noStrike">
                <a:solidFill>
                  <a:srgbClr val="0C0C0C"/>
                </a:solidFill>
                <a:latin typeface="Calibri"/>
                <a:ea typeface="Calibri"/>
                <a:cs typeface="Calibri"/>
                <a:sym typeface="Calibri"/>
              </a:rPr>
              <a:t>a pure substance containing only one type of atom</a:t>
            </a:r>
            <a:endParaRPr b="1" i="0" sz="2800" u="none" cap="none" strike="noStrike">
              <a:solidFill>
                <a:schemeClr val="dk1"/>
              </a:solidFill>
              <a:latin typeface="Calibri"/>
              <a:ea typeface="Calibri"/>
              <a:cs typeface="Calibri"/>
              <a:sym typeface="Calibri"/>
            </a:endParaRPr>
          </a:p>
        </p:txBody>
      </p:sp>
      <p:sp>
        <p:nvSpPr>
          <p:cNvPr descr="Rewind" id="232" name="Google Shape;232;g26dfa503ee4_0_9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ld.jpg" id="233" name="Google Shape;233;g26dfa503ee4_0_99"/>
          <p:cNvPicPr preferRelativeResize="0"/>
          <p:nvPr/>
        </p:nvPicPr>
        <p:blipFill rotWithShape="1">
          <a:blip r:embed="rId4">
            <a:alphaModFix/>
          </a:blip>
          <a:srcRect b="0" l="0" r="0" t="0"/>
          <a:stretch/>
        </p:blipFill>
        <p:spPr>
          <a:xfrm>
            <a:off x="1198722" y="1897726"/>
            <a:ext cx="7011500" cy="467500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g25e11802ac4_0_2367"/>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61" name="Google Shape;761;g25e11802ac4_0_2367"/>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62" name="Google Shape;762;g25e11802ac4_0_2367"/>
          <p:cNvCxnSpPr>
            <a:stCxn id="763" idx="4"/>
            <a:endCxn id="76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64" name="Google Shape;764;g25e11802ac4_0_2367"/>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65" name="Google Shape;765;g25e11802ac4_0_2367"/>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63" name="Google Shape;763;g25e11802ac4_0_2367"/>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6" name="Google Shape;766;g25e11802ac4_0_2367"/>
          <p:cNvSpPr txBox="1"/>
          <p:nvPr/>
        </p:nvSpPr>
        <p:spPr>
          <a:xfrm>
            <a:off x="626731" y="5843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i="1" lang="en-US" sz="3000">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lang="en-US" sz="3000">
                <a:solidFill>
                  <a:srgbClr val="000000"/>
                </a:solidFill>
                <a:latin typeface="Calibri"/>
                <a:ea typeface="Calibri"/>
                <a:cs typeface="Calibri"/>
                <a:sym typeface="Calibri"/>
              </a:rPr>
              <a:t>an </a:t>
            </a:r>
            <a:r>
              <a:rPr b="1" lang="en-US" sz="3000">
                <a:solidFill>
                  <a:srgbClr val="000000"/>
                </a:solidFill>
                <a:latin typeface="Calibri"/>
                <a:ea typeface="Calibri"/>
                <a:cs typeface="Calibri"/>
                <a:sym typeface="Calibri"/>
              </a:rPr>
              <a:t>atom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767" name="Google Shape;767;g25e11802ac4_0_2367"/>
          <p:cNvSpPr txBox="1"/>
          <p:nvPr/>
        </p:nvSpPr>
        <p:spPr>
          <a:xfrm>
            <a:off x="1073532" y="45072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Baking soda</a:t>
            </a:r>
            <a:endParaRPr>
              <a:solidFill>
                <a:srgbClr val="43464D"/>
              </a:solidFill>
            </a:endParaRPr>
          </a:p>
        </p:txBody>
      </p:sp>
      <p:sp>
        <p:nvSpPr>
          <p:cNvPr id="768" name="Google Shape;768;g25e11802ac4_0_2367"/>
          <p:cNvSpPr txBox="1"/>
          <p:nvPr/>
        </p:nvSpPr>
        <p:spPr>
          <a:xfrm>
            <a:off x="1166882" y="368412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Sugar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69" name="Google Shape;769;g25e11802ac4_0_2367"/>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70" name="Google Shape;770;g25e11802ac4_0_2367"/>
          <p:cNvSpPr txBox="1"/>
          <p:nvPr/>
        </p:nvSpPr>
        <p:spPr>
          <a:xfrm>
            <a:off x="1073532" y="20160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Hydrogen</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71" name="Google Shape;771;g25e11802ac4_0_2367"/>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772" name="Google Shape;772;g25e11802ac4_0_2367"/>
          <p:cNvSpPr txBox="1"/>
          <p:nvPr/>
        </p:nvSpPr>
        <p:spPr>
          <a:xfrm>
            <a:off x="380508" y="28104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773" name="Google Shape;773;g25e11802ac4_0_2367"/>
          <p:cNvSpPr txBox="1"/>
          <p:nvPr/>
        </p:nvSpPr>
        <p:spPr>
          <a:xfrm>
            <a:off x="393332" y="35746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774" name="Google Shape;774;g25e11802ac4_0_2367"/>
          <p:cNvSpPr txBox="1"/>
          <p:nvPr/>
        </p:nvSpPr>
        <p:spPr>
          <a:xfrm>
            <a:off x="393330" y="4523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sp>
        <p:nvSpPr>
          <p:cNvPr id="775" name="Google Shape;775;g25e11802ac4_0_2367"/>
          <p:cNvSpPr txBox="1"/>
          <p:nvPr/>
        </p:nvSpPr>
        <p:spPr>
          <a:xfrm>
            <a:off x="1073532" y="28609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Neutron</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g26dfa503ee4_0_114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82" name="Google Shape;782;g26dfa503ee4_0_114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83" name="Google Shape;783;g26dfa503ee4_0_1146"/>
          <p:cNvCxnSpPr>
            <a:stCxn id="784" idx="4"/>
            <a:endCxn id="78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85" name="Google Shape;785;g26dfa503ee4_0_114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86" name="Google Shape;786;g26dfa503ee4_0_114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84" name="Google Shape;784;g26dfa503ee4_0_114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7" name="Google Shape;787;g26dfa503ee4_0_1146"/>
          <p:cNvSpPr txBox="1"/>
          <p:nvPr/>
        </p:nvSpPr>
        <p:spPr>
          <a:xfrm>
            <a:off x="626731" y="5843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i="1" lang="en-US" sz="3000">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lang="en-US" sz="3000">
                <a:solidFill>
                  <a:srgbClr val="000000"/>
                </a:solidFill>
                <a:latin typeface="Calibri"/>
                <a:ea typeface="Calibri"/>
                <a:cs typeface="Calibri"/>
                <a:sym typeface="Calibri"/>
              </a:rPr>
              <a:t>an </a:t>
            </a:r>
            <a:r>
              <a:rPr b="1" lang="en-US" sz="3000">
                <a:solidFill>
                  <a:srgbClr val="000000"/>
                </a:solidFill>
                <a:latin typeface="Calibri"/>
                <a:ea typeface="Calibri"/>
                <a:cs typeface="Calibri"/>
                <a:sym typeface="Calibri"/>
              </a:rPr>
              <a:t>atom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788" name="Google Shape;788;g26dfa503ee4_0_1146"/>
          <p:cNvSpPr txBox="1"/>
          <p:nvPr/>
        </p:nvSpPr>
        <p:spPr>
          <a:xfrm>
            <a:off x="1073532" y="45072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Baking soda</a:t>
            </a:r>
            <a:endParaRPr>
              <a:solidFill>
                <a:srgbClr val="43464D"/>
              </a:solidFill>
            </a:endParaRPr>
          </a:p>
        </p:txBody>
      </p:sp>
      <p:sp>
        <p:nvSpPr>
          <p:cNvPr id="789" name="Google Shape;789;g26dfa503ee4_0_1146"/>
          <p:cNvSpPr txBox="1"/>
          <p:nvPr/>
        </p:nvSpPr>
        <p:spPr>
          <a:xfrm>
            <a:off x="1166882" y="368412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Sugar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90" name="Google Shape;790;g26dfa503ee4_0_1146"/>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91" name="Google Shape;791;g26dfa503ee4_0_1146"/>
          <p:cNvSpPr txBox="1"/>
          <p:nvPr/>
        </p:nvSpPr>
        <p:spPr>
          <a:xfrm>
            <a:off x="1073532" y="20160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Hydrogen</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92" name="Google Shape;792;g26dfa503ee4_0_1146"/>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793" name="Google Shape;793;g26dfa503ee4_0_1146"/>
          <p:cNvSpPr txBox="1"/>
          <p:nvPr/>
        </p:nvSpPr>
        <p:spPr>
          <a:xfrm>
            <a:off x="380508" y="28104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794" name="Google Shape;794;g26dfa503ee4_0_1146"/>
          <p:cNvSpPr txBox="1"/>
          <p:nvPr/>
        </p:nvSpPr>
        <p:spPr>
          <a:xfrm>
            <a:off x="393332" y="35746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795" name="Google Shape;795;g26dfa503ee4_0_1146"/>
          <p:cNvSpPr txBox="1"/>
          <p:nvPr/>
        </p:nvSpPr>
        <p:spPr>
          <a:xfrm>
            <a:off x="393330" y="4523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sp>
        <p:nvSpPr>
          <p:cNvPr id="796" name="Google Shape;796;g26dfa503ee4_0_1146"/>
          <p:cNvSpPr txBox="1"/>
          <p:nvPr/>
        </p:nvSpPr>
        <p:spPr>
          <a:xfrm>
            <a:off x="1073532" y="28609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Neutron</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97" name="Google Shape;797;g26dfa503ee4_0_1146"/>
          <p:cNvSpPr/>
          <p:nvPr/>
        </p:nvSpPr>
        <p:spPr>
          <a:xfrm>
            <a:off x="350550" y="1758650"/>
            <a:ext cx="2226300" cy="10158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g25e11802ac4_0_251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04" name="Google Shape;804;g25e11802ac4_0_251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805" name="Google Shape;805;g25e11802ac4_0_2511"/>
          <p:cNvCxnSpPr>
            <a:stCxn id="806" idx="4"/>
            <a:endCxn id="80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07" name="Google Shape;807;g25e11802ac4_0_251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08" name="Google Shape;808;g25e11802ac4_0_251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806" name="Google Shape;806;g25e11802ac4_0_251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9" name="Google Shape;809;g25e11802ac4_0_2511"/>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810" name="Google Shape;810;g25e11802ac4_0_2511"/>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811" name="Google Shape;811;g25e11802ac4_0_2511"/>
          <p:cNvCxnSpPr>
            <a:stCxn id="812" idx="4"/>
            <a:endCxn id="809"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813" name="Google Shape;813;g25e11802ac4_0_2511"/>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814" name="Google Shape;814;g25e11802ac4_0_2511"/>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812" name="Google Shape;812;g25e11802ac4_0_2511"/>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5" name="Google Shape;815;g25e11802ac4_0_2511"/>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Atom</a:t>
            </a:r>
            <a:endParaRPr b="0" i="0" sz="700" u="none" cap="none" strike="noStrike">
              <a:solidFill>
                <a:srgbClr val="000000"/>
              </a:solidFill>
              <a:latin typeface="Arial"/>
              <a:ea typeface="Arial"/>
              <a:cs typeface="Arial"/>
              <a:sym typeface="Arial"/>
            </a:endParaRPr>
          </a:p>
        </p:txBody>
      </p:sp>
      <p:sp>
        <p:nvSpPr>
          <p:cNvPr id="816" name="Google Shape;816;g25e11802ac4_0_2511"/>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817" name="Google Shape;817;g25e11802ac4_0_2511"/>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818" name="Google Shape;818;g25e11802ac4_0_2511"/>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819" name="Google Shape;819;g25e11802ac4_0_2511"/>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a:t>
            </a:r>
            <a:r>
              <a:rPr lang="en-US" sz="1800">
                <a:latin typeface="Helvetica Neue Light"/>
                <a:ea typeface="Helvetica Neue Light"/>
                <a:cs typeface="Helvetica Neue Light"/>
                <a:sym typeface="Helvetica Neue Light"/>
              </a:rPr>
              <a:t>atoms</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pic>
        <p:nvPicPr>
          <p:cNvPr id="820" name="Google Shape;820;g25e11802ac4_0_2511"/>
          <p:cNvPicPr preferRelativeResize="0"/>
          <p:nvPr/>
        </p:nvPicPr>
        <p:blipFill rotWithShape="1">
          <a:blip r:embed="rId3">
            <a:alphaModFix/>
          </a:blip>
          <a:srcRect b="24026" l="12118" r="13399" t="24000"/>
          <a:stretch/>
        </p:blipFill>
        <p:spPr>
          <a:xfrm>
            <a:off x="6255275" y="1070800"/>
            <a:ext cx="1980490" cy="1934950"/>
          </a:xfrm>
          <a:prstGeom prst="rect">
            <a:avLst/>
          </a:prstGeom>
          <a:noFill/>
          <a:ln>
            <a:noFill/>
          </a:ln>
        </p:spPr>
      </p:pic>
      <p:sp>
        <p:nvSpPr>
          <p:cNvPr id="821" name="Google Shape;821;g25e11802ac4_0_2511"/>
          <p:cNvSpPr txBox="1"/>
          <p:nvPr/>
        </p:nvSpPr>
        <p:spPr>
          <a:xfrm>
            <a:off x="599100" y="1734475"/>
            <a:ext cx="3853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Smallest whole unit of matter</a:t>
            </a:r>
            <a:endParaRPr sz="2400"/>
          </a:p>
        </p:txBody>
      </p:sp>
      <p:sp>
        <p:nvSpPr>
          <p:cNvPr id="822" name="Google Shape;822;g25e11802ac4_0_2511"/>
          <p:cNvSpPr txBox="1"/>
          <p:nvPr/>
        </p:nvSpPr>
        <p:spPr>
          <a:xfrm>
            <a:off x="599100" y="5024200"/>
            <a:ext cx="3853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Hydrogen</a:t>
            </a:r>
            <a:endParaRPr sz="24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g25e11802ac4_0_253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29" name="Google Shape;829;g25e11802ac4_0_253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830" name="Google Shape;830;g25e11802ac4_0_2536"/>
          <p:cNvCxnSpPr>
            <a:stCxn id="831" idx="4"/>
            <a:endCxn id="828"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32" name="Google Shape;832;g25e11802ac4_0_253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33" name="Google Shape;833;g25e11802ac4_0_253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831" name="Google Shape;831;g25e11802ac4_0_253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4" name="Google Shape;834;g25e11802ac4_0_2536"/>
          <p:cNvSpPr txBox="1"/>
          <p:nvPr/>
        </p:nvSpPr>
        <p:spPr>
          <a:xfrm>
            <a:off x="626731" y="660501"/>
            <a:ext cx="8209500" cy="1000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lang="en-US" sz="2900">
                <a:solidFill>
                  <a:srgbClr val="000000"/>
                </a:solidFill>
                <a:latin typeface="Calibri"/>
                <a:ea typeface="Calibri"/>
                <a:cs typeface="Calibri"/>
                <a:sym typeface="Calibri"/>
              </a:rPr>
              <a:t>Choose the correct response for </a:t>
            </a:r>
            <a:r>
              <a:rPr i="1" lang="en-US" sz="2900">
                <a:solidFill>
                  <a:srgbClr val="000000"/>
                </a:solidFill>
                <a:latin typeface="Calibri"/>
                <a:ea typeface="Calibri"/>
                <a:cs typeface="Calibri"/>
                <a:sym typeface="Calibri"/>
              </a:rPr>
              <a:t>“how do atoms impact my life?” </a:t>
            </a:r>
            <a:r>
              <a:rPr lang="en-US" sz="2900">
                <a:solidFill>
                  <a:srgbClr val="000000"/>
                </a:solidFill>
                <a:latin typeface="Calibri"/>
                <a:ea typeface="Calibri"/>
                <a:cs typeface="Calibri"/>
                <a:sym typeface="Calibri"/>
              </a:rPr>
              <a:t>from the choices below.</a:t>
            </a:r>
            <a:endParaRPr b="0" i="0" sz="1400" u="none" cap="none" strike="noStrike">
              <a:solidFill>
                <a:srgbClr val="000000"/>
              </a:solidFill>
              <a:latin typeface="Arial"/>
              <a:ea typeface="Arial"/>
              <a:cs typeface="Arial"/>
              <a:sym typeface="Arial"/>
            </a:endParaRPr>
          </a:p>
        </p:txBody>
      </p:sp>
      <p:sp>
        <p:nvSpPr>
          <p:cNvPr id="835" name="Google Shape;835;g25e11802ac4_0_2536"/>
          <p:cNvSpPr txBox="1"/>
          <p:nvPr/>
        </p:nvSpPr>
        <p:spPr>
          <a:xfrm>
            <a:off x="1073532" y="5193090"/>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Atoms produce heat that helps regulate our body temperature. </a:t>
            </a:r>
            <a:endParaRPr>
              <a:solidFill>
                <a:srgbClr val="43464D"/>
              </a:solidFill>
            </a:endParaRPr>
          </a:p>
        </p:txBody>
      </p:sp>
      <p:sp>
        <p:nvSpPr>
          <p:cNvPr id="836" name="Google Shape;836;g25e11802ac4_0_2536"/>
          <p:cNvSpPr txBox="1"/>
          <p:nvPr/>
        </p:nvSpPr>
        <p:spPr>
          <a:xfrm>
            <a:off x="1090682" y="4149545"/>
            <a:ext cx="7874100" cy="868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Atoms protect me from harmful bacteria and viruses to keep me healthy.</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37" name="Google Shape;837;g25e11802ac4_0_2536"/>
          <p:cNvSpPr txBox="1"/>
          <p:nvPr/>
        </p:nvSpPr>
        <p:spPr>
          <a:xfrm>
            <a:off x="1166884" y="19894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38" name="Google Shape;838;g25e11802ac4_0_2536"/>
          <p:cNvSpPr txBox="1"/>
          <p:nvPr/>
        </p:nvSpPr>
        <p:spPr>
          <a:xfrm>
            <a:off x="1073532" y="2092208"/>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Atoms make up everything in our universe including our environment and our bodies.</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39" name="Google Shape;839;g25e11802ac4_0_2536"/>
          <p:cNvSpPr txBox="1"/>
          <p:nvPr/>
        </p:nvSpPr>
        <p:spPr>
          <a:xfrm>
            <a:off x="380509" y="19894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840" name="Google Shape;840;g25e11802ac4_0_2536"/>
          <p:cNvSpPr txBox="1"/>
          <p:nvPr/>
        </p:nvSpPr>
        <p:spPr>
          <a:xfrm>
            <a:off x="380508" y="31152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841" name="Google Shape;841;g25e11802ac4_0_2536"/>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842" name="Google Shape;842;g25e11802ac4_0_2536"/>
          <p:cNvSpPr txBox="1"/>
          <p:nvPr/>
        </p:nvSpPr>
        <p:spPr>
          <a:xfrm>
            <a:off x="393330" y="52091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sp>
        <p:nvSpPr>
          <p:cNvPr id="843" name="Google Shape;843;g25e11802ac4_0_2536"/>
          <p:cNvSpPr txBox="1"/>
          <p:nvPr/>
        </p:nvSpPr>
        <p:spPr>
          <a:xfrm>
            <a:off x="1073532" y="3165758"/>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Atoms produce energy that fuels my cells so I can perform daily activities.</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g26dfa503ee4_0_119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50" name="Google Shape;850;g26dfa503ee4_0_119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851" name="Google Shape;851;g26dfa503ee4_0_1191"/>
          <p:cNvCxnSpPr>
            <a:stCxn id="852" idx="4"/>
            <a:endCxn id="84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53" name="Google Shape;853;g26dfa503ee4_0_119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54" name="Google Shape;854;g26dfa503ee4_0_119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852" name="Google Shape;852;g26dfa503ee4_0_119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5" name="Google Shape;855;g26dfa503ee4_0_1191"/>
          <p:cNvSpPr txBox="1"/>
          <p:nvPr/>
        </p:nvSpPr>
        <p:spPr>
          <a:xfrm>
            <a:off x="626731" y="660501"/>
            <a:ext cx="8209500" cy="1000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lang="en-US" sz="2900">
                <a:solidFill>
                  <a:srgbClr val="000000"/>
                </a:solidFill>
                <a:latin typeface="Calibri"/>
                <a:ea typeface="Calibri"/>
                <a:cs typeface="Calibri"/>
                <a:sym typeface="Calibri"/>
              </a:rPr>
              <a:t>Choose the correct response for </a:t>
            </a:r>
            <a:r>
              <a:rPr i="1" lang="en-US" sz="2900">
                <a:solidFill>
                  <a:srgbClr val="000000"/>
                </a:solidFill>
                <a:latin typeface="Calibri"/>
                <a:ea typeface="Calibri"/>
                <a:cs typeface="Calibri"/>
                <a:sym typeface="Calibri"/>
              </a:rPr>
              <a:t>“how do atoms impact my life?” </a:t>
            </a:r>
            <a:r>
              <a:rPr lang="en-US" sz="2900">
                <a:solidFill>
                  <a:srgbClr val="000000"/>
                </a:solidFill>
                <a:latin typeface="Calibri"/>
                <a:ea typeface="Calibri"/>
                <a:cs typeface="Calibri"/>
                <a:sym typeface="Calibri"/>
              </a:rPr>
              <a:t>from the choices below.</a:t>
            </a:r>
            <a:endParaRPr b="0" i="0" sz="1400" u="none" cap="none" strike="noStrike">
              <a:solidFill>
                <a:srgbClr val="000000"/>
              </a:solidFill>
              <a:latin typeface="Arial"/>
              <a:ea typeface="Arial"/>
              <a:cs typeface="Arial"/>
              <a:sym typeface="Arial"/>
            </a:endParaRPr>
          </a:p>
        </p:txBody>
      </p:sp>
      <p:sp>
        <p:nvSpPr>
          <p:cNvPr id="856" name="Google Shape;856;g26dfa503ee4_0_1191"/>
          <p:cNvSpPr txBox="1"/>
          <p:nvPr/>
        </p:nvSpPr>
        <p:spPr>
          <a:xfrm>
            <a:off x="1073532" y="5193090"/>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Atoms produce heat that helps regulate our body temperature. </a:t>
            </a:r>
            <a:endParaRPr>
              <a:solidFill>
                <a:srgbClr val="43464D"/>
              </a:solidFill>
            </a:endParaRPr>
          </a:p>
        </p:txBody>
      </p:sp>
      <p:sp>
        <p:nvSpPr>
          <p:cNvPr id="857" name="Google Shape;857;g26dfa503ee4_0_1191"/>
          <p:cNvSpPr txBox="1"/>
          <p:nvPr/>
        </p:nvSpPr>
        <p:spPr>
          <a:xfrm>
            <a:off x="1090682" y="4149545"/>
            <a:ext cx="7874100" cy="868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Atoms protect me from harmful bacteria and viruses to keep me healthy.</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58" name="Google Shape;858;g26dfa503ee4_0_1191"/>
          <p:cNvSpPr txBox="1"/>
          <p:nvPr/>
        </p:nvSpPr>
        <p:spPr>
          <a:xfrm>
            <a:off x="1166884" y="19894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59" name="Google Shape;859;g26dfa503ee4_0_1191"/>
          <p:cNvSpPr txBox="1"/>
          <p:nvPr/>
        </p:nvSpPr>
        <p:spPr>
          <a:xfrm>
            <a:off x="1073532" y="2092208"/>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Atoms make up everything in our universe including our environment and our bodies.</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60" name="Google Shape;860;g26dfa503ee4_0_1191"/>
          <p:cNvSpPr txBox="1"/>
          <p:nvPr/>
        </p:nvSpPr>
        <p:spPr>
          <a:xfrm>
            <a:off x="380509" y="19894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861" name="Google Shape;861;g26dfa503ee4_0_1191"/>
          <p:cNvSpPr txBox="1"/>
          <p:nvPr/>
        </p:nvSpPr>
        <p:spPr>
          <a:xfrm>
            <a:off x="380508" y="31152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862" name="Google Shape;862;g26dfa503ee4_0_1191"/>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863" name="Google Shape;863;g26dfa503ee4_0_1191"/>
          <p:cNvSpPr txBox="1"/>
          <p:nvPr/>
        </p:nvSpPr>
        <p:spPr>
          <a:xfrm>
            <a:off x="393330" y="52091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sp>
        <p:nvSpPr>
          <p:cNvPr id="864" name="Google Shape;864;g26dfa503ee4_0_1191"/>
          <p:cNvSpPr txBox="1"/>
          <p:nvPr/>
        </p:nvSpPr>
        <p:spPr>
          <a:xfrm>
            <a:off x="1073532" y="3165758"/>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Atoms produce energy that fuels my cells so I can perform daily activities.</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65" name="Google Shape;865;g26dfa503ee4_0_1191"/>
          <p:cNvSpPr/>
          <p:nvPr/>
        </p:nvSpPr>
        <p:spPr>
          <a:xfrm>
            <a:off x="240925" y="2006250"/>
            <a:ext cx="8762700" cy="9192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g25e11802ac4_0_264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72" name="Google Shape;872;g25e11802ac4_0_264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873" name="Google Shape;873;g25e11802ac4_0_2649"/>
          <p:cNvCxnSpPr>
            <a:stCxn id="874" idx="4"/>
            <a:endCxn id="87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75" name="Google Shape;875;g25e11802ac4_0_264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76" name="Google Shape;876;g25e11802ac4_0_264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874" name="Google Shape;874;g25e11802ac4_0_264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7" name="Google Shape;877;g25e11802ac4_0_2649"/>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878" name="Google Shape;878;g25e11802ac4_0_2649"/>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879" name="Google Shape;879;g25e11802ac4_0_2649"/>
          <p:cNvCxnSpPr>
            <a:stCxn id="880" idx="4"/>
            <a:endCxn id="877"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881" name="Google Shape;881;g25e11802ac4_0_2649"/>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882" name="Google Shape;882;g25e11802ac4_0_2649"/>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880" name="Google Shape;880;g25e11802ac4_0_2649"/>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3" name="Google Shape;883;g25e11802ac4_0_2649"/>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Atom</a:t>
            </a:r>
            <a:endParaRPr b="0" i="0" sz="700" u="none" cap="none" strike="noStrike">
              <a:solidFill>
                <a:srgbClr val="000000"/>
              </a:solidFill>
              <a:latin typeface="Arial"/>
              <a:ea typeface="Arial"/>
              <a:cs typeface="Arial"/>
              <a:sym typeface="Arial"/>
            </a:endParaRPr>
          </a:p>
        </p:txBody>
      </p:sp>
      <p:sp>
        <p:nvSpPr>
          <p:cNvPr id="884" name="Google Shape;884;g25e11802ac4_0_2649"/>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885" name="Google Shape;885;g25e11802ac4_0_2649"/>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886" name="Google Shape;886;g25e11802ac4_0_2649"/>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887" name="Google Shape;887;g25e11802ac4_0_2649"/>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a:t>
            </a:r>
            <a:r>
              <a:rPr lang="en-US" sz="1800">
                <a:latin typeface="Helvetica Neue Light"/>
                <a:ea typeface="Helvetica Neue Light"/>
                <a:cs typeface="Helvetica Neue Light"/>
                <a:sym typeface="Helvetica Neue Light"/>
              </a:rPr>
              <a:t>atoms</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pic>
        <p:nvPicPr>
          <p:cNvPr id="888" name="Google Shape;888;g25e11802ac4_0_2649"/>
          <p:cNvPicPr preferRelativeResize="0"/>
          <p:nvPr/>
        </p:nvPicPr>
        <p:blipFill rotWithShape="1">
          <a:blip r:embed="rId3">
            <a:alphaModFix/>
          </a:blip>
          <a:srcRect b="24026" l="12118" r="13399" t="24000"/>
          <a:stretch/>
        </p:blipFill>
        <p:spPr>
          <a:xfrm>
            <a:off x="6255275" y="1070800"/>
            <a:ext cx="1980490" cy="1934950"/>
          </a:xfrm>
          <a:prstGeom prst="rect">
            <a:avLst/>
          </a:prstGeom>
          <a:noFill/>
          <a:ln>
            <a:noFill/>
          </a:ln>
        </p:spPr>
      </p:pic>
      <p:sp>
        <p:nvSpPr>
          <p:cNvPr id="889" name="Google Shape;889;g25e11802ac4_0_2649"/>
          <p:cNvSpPr txBox="1"/>
          <p:nvPr/>
        </p:nvSpPr>
        <p:spPr>
          <a:xfrm>
            <a:off x="599100" y="1734475"/>
            <a:ext cx="3853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Smallest whole unit of matter</a:t>
            </a:r>
            <a:endParaRPr sz="2400"/>
          </a:p>
        </p:txBody>
      </p:sp>
      <p:sp>
        <p:nvSpPr>
          <p:cNvPr id="890" name="Google Shape;890;g25e11802ac4_0_2649"/>
          <p:cNvSpPr txBox="1"/>
          <p:nvPr/>
        </p:nvSpPr>
        <p:spPr>
          <a:xfrm>
            <a:off x="599100" y="5024200"/>
            <a:ext cx="3853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Hydrogen</a:t>
            </a:r>
            <a:endParaRPr sz="2400"/>
          </a:p>
        </p:txBody>
      </p:sp>
      <p:sp>
        <p:nvSpPr>
          <p:cNvPr id="891" name="Google Shape;891;g25e11802ac4_0_2649"/>
          <p:cNvSpPr txBox="1"/>
          <p:nvPr/>
        </p:nvSpPr>
        <p:spPr>
          <a:xfrm>
            <a:off x="4571975" y="4736025"/>
            <a:ext cx="41076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chemeClr val="dk1"/>
                </a:solidFill>
                <a:latin typeface="Calibri"/>
                <a:ea typeface="Calibri"/>
                <a:cs typeface="Calibri"/>
                <a:sym typeface="Calibri"/>
              </a:rPr>
              <a:t>Atoms make up everything in our universe including our environment and our bodies.</a:t>
            </a:r>
            <a:endParaRPr sz="22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52"/>
          <p:cNvSpPr txBox="1"/>
          <p:nvPr/>
        </p:nvSpPr>
        <p:spPr>
          <a:xfrm>
            <a:off x="2585397" y="628581"/>
            <a:ext cx="397320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898" name="Google Shape;898;p52"/>
          <p:cNvSpPr/>
          <p:nvPr/>
        </p:nvSpPr>
        <p:spPr>
          <a:xfrm>
            <a:off x="1928445" y="1500554"/>
            <a:ext cx="5287108"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g26dfa503ee4_0_1235"/>
          <p:cNvSpPr txBox="1"/>
          <p:nvPr/>
        </p:nvSpPr>
        <p:spPr>
          <a:xfrm>
            <a:off x="1067238" y="595674"/>
            <a:ext cx="7009500" cy="668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0C0C"/>
              </a:buClr>
              <a:buSzPts val="2800"/>
              <a:buFont typeface="Arial"/>
              <a:buNone/>
            </a:pPr>
            <a:r>
              <a:rPr b="1" i="0" lang="en-US" sz="3600" u="sng" cap="none" strike="noStrike">
                <a:solidFill>
                  <a:srgbClr val="0C0C0C"/>
                </a:solidFill>
                <a:latin typeface="Calibri"/>
                <a:ea typeface="Calibri"/>
                <a:cs typeface="Calibri"/>
                <a:sym typeface="Calibri"/>
              </a:rPr>
              <a:t>Atom</a:t>
            </a:r>
            <a:r>
              <a:rPr b="1" i="0" lang="en-US" sz="3600" u="none" cap="none" strike="noStrike">
                <a:solidFill>
                  <a:srgbClr val="0C0C0C"/>
                </a:solidFill>
                <a:latin typeface="Calibri"/>
                <a:ea typeface="Calibri"/>
                <a:cs typeface="Calibri"/>
                <a:sym typeface="Calibri"/>
              </a:rPr>
              <a:t>: </a:t>
            </a:r>
            <a:r>
              <a:rPr b="0" i="0" lang="en-US" sz="3600" u="none" cap="none" strike="noStrike">
                <a:solidFill>
                  <a:srgbClr val="0C0C0C"/>
                </a:solidFill>
                <a:latin typeface="Calibri"/>
                <a:ea typeface="Calibri"/>
                <a:cs typeface="Calibri"/>
                <a:sym typeface="Calibri"/>
              </a:rPr>
              <a:t>smallest whole unit of matter</a:t>
            </a:r>
            <a:endParaRPr b="1" i="0" sz="3600" u="none" cap="none" strike="noStrike">
              <a:solidFill>
                <a:srgbClr val="FF0000"/>
              </a:solidFill>
              <a:latin typeface="Calibri"/>
              <a:ea typeface="Calibri"/>
              <a:cs typeface="Calibri"/>
              <a:sym typeface="Calibri"/>
            </a:endParaRPr>
          </a:p>
        </p:txBody>
      </p:sp>
      <p:pic>
        <p:nvPicPr>
          <p:cNvPr descr="tom - Wiktionary" id="905" name="Google Shape;905;g26dfa503ee4_0_1235"/>
          <p:cNvPicPr preferRelativeResize="0"/>
          <p:nvPr/>
        </p:nvPicPr>
        <p:blipFill rotWithShape="1">
          <a:blip r:embed="rId3">
            <a:alphaModFix/>
          </a:blip>
          <a:srcRect b="0" l="0" r="0" t="0"/>
          <a:stretch/>
        </p:blipFill>
        <p:spPr>
          <a:xfrm>
            <a:off x="2594086" y="1545021"/>
            <a:ext cx="3955831" cy="4477281"/>
          </a:xfrm>
          <a:prstGeom prst="rect">
            <a:avLst/>
          </a:prstGeom>
          <a:noFill/>
          <a:ln>
            <a:noFill/>
          </a:ln>
        </p:spPr>
      </p:pic>
      <p:sp>
        <p:nvSpPr>
          <p:cNvPr descr="Rewind" id="906" name="Google Shape;906;g26dfa503ee4_0_1235"/>
          <p:cNvSpPr/>
          <p:nvPr/>
        </p:nvSpPr>
        <p:spPr>
          <a:xfrm>
            <a:off x="0" y="0"/>
            <a:ext cx="920100" cy="780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descr="Lightbulb and gear" id="912" name="Google Shape;912;g25e11802ac4_0_2765"/>
          <p:cNvSpPr/>
          <p:nvPr/>
        </p:nvSpPr>
        <p:spPr>
          <a:xfrm>
            <a:off x="0" y="83361"/>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g25e11802ac4_0_2765"/>
          <p:cNvSpPr txBox="1"/>
          <p:nvPr/>
        </p:nvSpPr>
        <p:spPr>
          <a:xfrm>
            <a:off x="606150" y="663926"/>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are atoms, and how do they come together to create everything around us?</a:t>
            </a:r>
            <a:endParaRPr b="0" i="0" sz="1400" u="none" cap="none" strike="noStrike">
              <a:solidFill>
                <a:srgbClr val="000000"/>
              </a:solidFill>
              <a:latin typeface="Arial"/>
              <a:ea typeface="Arial"/>
              <a:cs typeface="Arial"/>
              <a:sym typeface="Arial"/>
            </a:endParaRPr>
          </a:p>
        </p:txBody>
      </p:sp>
      <p:pic>
        <p:nvPicPr>
          <p:cNvPr id="914" name="Google Shape;914;g25e11802ac4_0_2765"/>
          <p:cNvPicPr preferRelativeResize="0"/>
          <p:nvPr/>
        </p:nvPicPr>
        <p:blipFill>
          <a:blip r:embed="rId4">
            <a:alphaModFix/>
          </a:blip>
          <a:stretch>
            <a:fillRect/>
          </a:stretch>
        </p:blipFill>
        <p:spPr>
          <a:xfrm>
            <a:off x="915463" y="1847901"/>
            <a:ext cx="7313069" cy="487347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g25e11802ac4_0_1207"/>
          <p:cNvSpPr txBox="1"/>
          <p:nvPr/>
        </p:nvSpPr>
        <p:spPr>
          <a:xfrm>
            <a:off x="419400" y="1166625"/>
            <a:ext cx="39168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lang="en-US" sz="5600">
                <a:solidFill>
                  <a:srgbClr val="FFC000"/>
                </a:solidFill>
                <a:latin typeface="Calibri"/>
                <a:ea typeface="Calibri"/>
                <a:cs typeface="Calibri"/>
                <a:sym typeface="Calibri"/>
              </a:rPr>
              <a:t>Simulation</a:t>
            </a:r>
            <a:endParaRPr b="0" i="0" sz="1400" u="none" cap="none" strike="noStrike">
              <a:solidFill>
                <a:srgbClr val="000000"/>
              </a:solidFill>
              <a:latin typeface="Arial"/>
              <a:ea typeface="Arial"/>
              <a:cs typeface="Arial"/>
              <a:sym typeface="Arial"/>
            </a:endParaRPr>
          </a:p>
        </p:txBody>
      </p:sp>
      <p:sp>
        <p:nvSpPr>
          <p:cNvPr id="921" name="Google Shape;921;g25e11802ac4_0_1207"/>
          <p:cNvSpPr txBox="1"/>
          <p:nvPr/>
        </p:nvSpPr>
        <p:spPr>
          <a:xfrm>
            <a:off x="419400" y="2856000"/>
            <a:ext cx="8305200" cy="4002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Materials Needed: </a:t>
            </a:r>
            <a:endParaRPr b="0" i="0" sz="2000" u="none" cap="none" strike="noStrike">
              <a:solidFill>
                <a:srgbClr val="000000"/>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Calibri"/>
              <a:buChar char="●"/>
            </a:pPr>
            <a:r>
              <a:rPr lang="en-US" sz="2000">
                <a:latin typeface="Calibri"/>
                <a:ea typeface="Calibri"/>
                <a:cs typeface="Calibri"/>
                <a:sym typeface="Calibri"/>
              </a:rPr>
              <a:t>Computer or </a:t>
            </a:r>
            <a:r>
              <a:rPr lang="en-US" sz="2000">
                <a:latin typeface="Calibri"/>
                <a:ea typeface="Calibri"/>
                <a:cs typeface="Calibri"/>
                <a:sym typeface="Calibri"/>
              </a:rPr>
              <a:t>tablet that can access this website: </a:t>
            </a:r>
            <a:r>
              <a:rPr lang="en-US" sz="2000" u="sng">
                <a:solidFill>
                  <a:schemeClr val="hlink"/>
                </a:solidFill>
                <a:latin typeface="Calibri"/>
                <a:ea typeface="Calibri"/>
                <a:cs typeface="Calibri"/>
                <a:sym typeface="Calibri"/>
                <a:hlinkClick r:id="rId3"/>
              </a:rPr>
              <a:t>https://phet.colorado.edu/en/simulations/build-an-atom/activities</a:t>
            </a:r>
            <a:r>
              <a:rPr lang="en-US" sz="2000">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Procedure: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sz="20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lang="en-US" sz="2000">
                <a:latin typeface="Calibri"/>
                <a:ea typeface="Calibri"/>
                <a:cs typeface="Calibri"/>
                <a:sym typeface="Calibri"/>
              </a:rPr>
              <a:t>Click the play </a:t>
            </a:r>
            <a:r>
              <a:rPr lang="en-US" sz="2000">
                <a:latin typeface="Calibri"/>
                <a:ea typeface="Calibri"/>
                <a:cs typeface="Calibri"/>
                <a:sym typeface="Calibri"/>
              </a:rPr>
              <a:t>button</a:t>
            </a:r>
            <a:r>
              <a:rPr lang="en-US" sz="2000">
                <a:latin typeface="Calibri"/>
                <a:ea typeface="Calibri"/>
                <a:cs typeface="Calibri"/>
                <a:sym typeface="Calibri"/>
              </a:rPr>
              <a:t>, then click on the “Atom” square to access the simulation. </a:t>
            </a:r>
            <a:endParaRPr sz="20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sz="20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lang="en-US" sz="2000">
                <a:latin typeface="Calibri"/>
                <a:ea typeface="Calibri"/>
                <a:cs typeface="Calibri"/>
                <a:sym typeface="Calibri"/>
              </a:rPr>
              <a:t>Using </a:t>
            </a:r>
            <a:r>
              <a:rPr lang="en-US" sz="2000">
                <a:latin typeface="Calibri"/>
                <a:ea typeface="Calibri"/>
                <a:cs typeface="Calibri"/>
                <a:sym typeface="Calibri"/>
              </a:rPr>
              <a:t>the</a:t>
            </a:r>
            <a:r>
              <a:rPr lang="en-US" sz="2000">
                <a:latin typeface="Calibri"/>
                <a:ea typeface="Calibri"/>
                <a:cs typeface="Calibri"/>
                <a:sym typeface="Calibri"/>
              </a:rPr>
              <a:t> website, drag different amounts of protons, neutrons, and electrons on to the atom. As you build different types of atoms, make note of which ones you create as show in the Periodic Table diagram.</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descr="Laptop" id="922" name="Google Shape;922;g25e11802ac4_0_1207"/>
          <p:cNvSpPr/>
          <p:nvPr/>
        </p:nvSpPr>
        <p:spPr>
          <a:xfrm>
            <a:off x="44367"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23" name="Google Shape;923;g25e11802ac4_0_1207"/>
          <p:cNvPicPr preferRelativeResize="0"/>
          <p:nvPr/>
        </p:nvPicPr>
        <p:blipFill>
          <a:blip r:embed="rId5">
            <a:alphaModFix/>
          </a:blip>
          <a:stretch>
            <a:fillRect/>
          </a:stretch>
        </p:blipFill>
        <p:spPr>
          <a:xfrm>
            <a:off x="4572005" y="374001"/>
            <a:ext cx="4086971" cy="27026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27432021ec6_0_0"/>
          <p:cNvSpPr txBox="1"/>
          <p:nvPr/>
        </p:nvSpPr>
        <p:spPr>
          <a:xfrm>
            <a:off x="1466732" y="306697"/>
            <a:ext cx="7009500" cy="1073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0C0C"/>
              </a:buClr>
              <a:buSzPts val="2800"/>
              <a:buFont typeface="Arial"/>
              <a:buNone/>
            </a:pPr>
            <a:r>
              <a:rPr lang="en-US" sz="2800">
                <a:solidFill>
                  <a:srgbClr val="0C0C0C"/>
                </a:solidFill>
                <a:latin typeface="Calibri"/>
                <a:ea typeface="Calibri"/>
                <a:cs typeface="Calibri"/>
                <a:sym typeface="Calibri"/>
              </a:rPr>
              <a:t>Elements are an </a:t>
            </a:r>
            <a:r>
              <a:rPr lang="en-US" sz="2800">
                <a:solidFill>
                  <a:srgbClr val="0C0C0C"/>
                </a:solidFill>
                <a:latin typeface="Calibri"/>
                <a:ea typeface="Calibri"/>
                <a:cs typeface="Calibri"/>
                <a:sym typeface="Calibri"/>
              </a:rPr>
              <a:t>example</a:t>
            </a:r>
            <a:r>
              <a:rPr lang="en-US" sz="2800">
                <a:solidFill>
                  <a:srgbClr val="0C0C0C"/>
                </a:solidFill>
                <a:latin typeface="Calibri"/>
                <a:ea typeface="Calibri"/>
                <a:cs typeface="Calibri"/>
                <a:sym typeface="Calibri"/>
              </a:rPr>
              <a:t> of matter.</a:t>
            </a:r>
            <a:endParaRPr i="0" sz="2800" cap="none" strike="noStrike">
              <a:solidFill>
                <a:schemeClr val="dk1"/>
              </a:solidFill>
              <a:latin typeface="Calibri"/>
              <a:ea typeface="Calibri"/>
              <a:cs typeface="Calibri"/>
              <a:sym typeface="Calibri"/>
            </a:endParaRPr>
          </a:p>
        </p:txBody>
      </p:sp>
      <p:sp>
        <p:nvSpPr>
          <p:cNvPr descr="Rewind" id="240" name="Google Shape;240;g27432021ec6_0_0"/>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ld.jpg" id="241" name="Google Shape;241;g27432021ec6_0_0"/>
          <p:cNvPicPr preferRelativeResize="0"/>
          <p:nvPr/>
        </p:nvPicPr>
        <p:blipFill rotWithShape="1">
          <a:blip r:embed="rId4">
            <a:alphaModFix/>
          </a:blip>
          <a:srcRect b="0" l="0" r="0" t="0"/>
          <a:stretch/>
        </p:blipFill>
        <p:spPr>
          <a:xfrm>
            <a:off x="152750" y="2327425"/>
            <a:ext cx="4419250" cy="2946602"/>
          </a:xfrm>
          <a:prstGeom prst="rect">
            <a:avLst/>
          </a:prstGeom>
          <a:noFill/>
          <a:ln>
            <a:noFill/>
          </a:ln>
        </p:spPr>
      </p:pic>
      <p:pic>
        <p:nvPicPr>
          <p:cNvPr id="242" name="Google Shape;242;g27432021ec6_0_0"/>
          <p:cNvPicPr preferRelativeResize="0"/>
          <p:nvPr/>
        </p:nvPicPr>
        <p:blipFill rotWithShape="1">
          <a:blip r:embed="rId5">
            <a:alphaModFix/>
          </a:blip>
          <a:srcRect b="0" l="0" r="0" t="0"/>
          <a:stretch/>
        </p:blipFill>
        <p:spPr>
          <a:xfrm>
            <a:off x="4848850" y="2397650"/>
            <a:ext cx="4081100" cy="2806151"/>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g26dfa503ee4_0_8"/>
          <p:cNvSpPr txBox="1"/>
          <p:nvPr/>
        </p:nvSpPr>
        <p:spPr>
          <a:xfrm>
            <a:off x="419400" y="1166625"/>
            <a:ext cx="3916800" cy="181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lang="en-US" sz="5600">
                <a:solidFill>
                  <a:srgbClr val="FFC000"/>
                </a:solidFill>
                <a:latin typeface="Calibri"/>
                <a:ea typeface="Calibri"/>
                <a:cs typeface="Calibri"/>
                <a:sym typeface="Calibri"/>
              </a:rPr>
              <a:t>Reflection Activity</a:t>
            </a:r>
            <a:endParaRPr b="0" i="0" sz="1400" u="none" cap="none" strike="noStrike">
              <a:solidFill>
                <a:srgbClr val="000000"/>
              </a:solidFill>
              <a:latin typeface="Arial"/>
              <a:ea typeface="Arial"/>
              <a:cs typeface="Arial"/>
              <a:sym typeface="Arial"/>
            </a:endParaRPr>
          </a:p>
        </p:txBody>
      </p:sp>
      <p:sp>
        <p:nvSpPr>
          <p:cNvPr descr="Laptop" id="930" name="Google Shape;930;g26dfa503ee4_0_8"/>
          <p:cNvSpPr/>
          <p:nvPr/>
        </p:nvSpPr>
        <p:spPr>
          <a:xfrm>
            <a:off x="44367"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31" name="Google Shape;931;g26dfa503ee4_0_8"/>
          <p:cNvPicPr preferRelativeResize="0"/>
          <p:nvPr/>
        </p:nvPicPr>
        <p:blipFill>
          <a:blip r:embed="rId4">
            <a:alphaModFix/>
          </a:blip>
          <a:stretch>
            <a:fillRect/>
          </a:stretch>
        </p:blipFill>
        <p:spPr>
          <a:xfrm>
            <a:off x="4572005" y="374001"/>
            <a:ext cx="4086971" cy="2702676"/>
          </a:xfrm>
          <a:prstGeom prst="rect">
            <a:avLst/>
          </a:prstGeom>
          <a:noFill/>
          <a:ln>
            <a:noFill/>
          </a:ln>
        </p:spPr>
      </p:pic>
      <p:sp>
        <p:nvSpPr>
          <p:cNvPr id="932" name="Google Shape;932;g26dfa503ee4_0_8"/>
          <p:cNvSpPr txBox="1"/>
          <p:nvPr/>
        </p:nvSpPr>
        <p:spPr>
          <a:xfrm>
            <a:off x="457200" y="3508750"/>
            <a:ext cx="8229600" cy="2662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rgbClr val="000000"/>
                </a:solidFill>
                <a:latin typeface="Calibri"/>
                <a:ea typeface="Calibri"/>
                <a:cs typeface="Calibri"/>
                <a:sym typeface="Calibri"/>
              </a:rPr>
              <a:t>What atoms d</a:t>
            </a:r>
            <a:r>
              <a:rPr lang="en-US" sz="2300">
                <a:latin typeface="Calibri"/>
                <a:ea typeface="Calibri"/>
                <a:cs typeface="Calibri"/>
                <a:sym typeface="Calibri"/>
              </a:rPr>
              <a:t>id you build?</a:t>
            </a:r>
            <a:endParaRPr b="0" i="0" sz="2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300"/>
              <a:buFont typeface="Arial"/>
              <a:buNone/>
            </a:pPr>
            <a:r>
              <a:rPr lang="en-US" sz="2300">
                <a:latin typeface="Calibri"/>
                <a:ea typeface="Calibri"/>
                <a:cs typeface="Calibri"/>
                <a:sym typeface="Calibri"/>
              </a:rPr>
              <a:t>Did you recognize any of the substances of elements you made atoms of?</a:t>
            </a:r>
            <a:endParaRPr sz="23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300"/>
              <a:buFont typeface="Arial"/>
              <a:buNone/>
            </a:pPr>
            <a:r>
              <a:t/>
            </a:r>
            <a:endParaRPr sz="23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300"/>
              <a:buFont typeface="Arial"/>
              <a:buNone/>
            </a:pPr>
            <a:r>
              <a:rPr lang="en-US" sz="2300">
                <a:latin typeface="Calibri"/>
                <a:ea typeface="Calibri"/>
                <a:cs typeface="Calibri"/>
                <a:sym typeface="Calibri"/>
              </a:rPr>
              <a:t>Name some places or things you can think of that contain the elements you’ve built atoms of that our in our everyday lives.</a:t>
            </a:r>
            <a:endParaRPr sz="2300">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pic>
        <p:nvPicPr>
          <p:cNvPr id="938" name="Google Shape;938;p62"/>
          <p:cNvPicPr preferRelativeResize="0"/>
          <p:nvPr/>
        </p:nvPicPr>
        <p:blipFill rotWithShape="1">
          <a:blip r:embed="rId3">
            <a:alphaModFix/>
          </a:blip>
          <a:srcRect b="0" l="0" r="0" t="0"/>
          <a:stretch/>
        </p:blipFill>
        <p:spPr>
          <a:xfrm>
            <a:off x="0" y="0"/>
            <a:ext cx="9143067" cy="68580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pic>
        <p:nvPicPr>
          <p:cNvPr descr="IEP Translation – Communication from OSEP regarding the ..." id="943" name="Google Shape;943;p14"/>
          <p:cNvPicPr preferRelativeResize="0"/>
          <p:nvPr/>
        </p:nvPicPr>
        <p:blipFill rotWithShape="1">
          <a:blip r:embed="rId3">
            <a:alphaModFix/>
          </a:blip>
          <a:srcRect b="0" l="0" r="0" t="0"/>
          <a:stretch/>
        </p:blipFill>
        <p:spPr>
          <a:xfrm>
            <a:off x="1782610" y="905274"/>
            <a:ext cx="5748348" cy="904494"/>
          </a:xfrm>
          <a:prstGeom prst="rect">
            <a:avLst/>
          </a:prstGeom>
          <a:noFill/>
          <a:ln>
            <a:noFill/>
          </a:ln>
        </p:spPr>
      </p:pic>
      <p:pic>
        <p:nvPicPr>
          <p:cNvPr descr="United States Department of Education - Wikipedia" id="944" name="Google Shape;944;p14"/>
          <p:cNvPicPr preferRelativeResize="0"/>
          <p:nvPr/>
        </p:nvPicPr>
        <p:blipFill rotWithShape="1">
          <a:blip r:embed="rId4">
            <a:alphaModFix/>
          </a:blip>
          <a:srcRect b="0" l="0" r="0" t="0"/>
          <a:stretch/>
        </p:blipFill>
        <p:spPr>
          <a:xfrm>
            <a:off x="3441843" y="1949759"/>
            <a:ext cx="2164459" cy="2067532"/>
          </a:xfrm>
          <a:prstGeom prst="rect">
            <a:avLst/>
          </a:prstGeom>
          <a:noFill/>
          <a:ln>
            <a:noFill/>
          </a:ln>
        </p:spPr>
      </p:pic>
      <p:pic>
        <p:nvPicPr>
          <p:cNvPr id="945" name="Google Shape;945;p14"/>
          <p:cNvPicPr preferRelativeResize="0"/>
          <p:nvPr/>
        </p:nvPicPr>
        <p:blipFill rotWithShape="1">
          <a:blip r:embed="rId5">
            <a:alphaModFix/>
          </a:blip>
          <a:srcRect b="0" l="0" r="0" t="0"/>
          <a:stretch/>
        </p:blipFill>
        <p:spPr>
          <a:xfrm>
            <a:off x="1017141" y="4236393"/>
            <a:ext cx="7555383" cy="1289764"/>
          </a:xfrm>
          <a:prstGeom prst="rect">
            <a:avLst/>
          </a:prstGeom>
          <a:noFill/>
          <a:ln>
            <a:noFill/>
          </a:ln>
        </p:spPr>
      </p:pic>
      <p:sp>
        <p:nvSpPr>
          <p:cNvPr id="946" name="Google Shape;946;p14"/>
          <p:cNvSpPr txBox="1"/>
          <p:nvPr/>
        </p:nvSpPr>
        <p:spPr>
          <a:xfrm>
            <a:off x="634671" y="180283"/>
            <a:ext cx="78747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This Was Created With Resources From:</a:t>
            </a:r>
            <a:endParaRPr b="0" i="0" sz="1400" u="none" cap="none" strike="noStrike">
              <a:solidFill>
                <a:srgbClr val="000000"/>
              </a:solidFill>
              <a:latin typeface="Arial"/>
              <a:ea typeface="Arial"/>
              <a:cs typeface="Arial"/>
              <a:sym typeface="Arial"/>
            </a:endParaRPr>
          </a:p>
        </p:txBody>
      </p:sp>
      <p:sp>
        <p:nvSpPr>
          <p:cNvPr id="947" name="Google Shape;947;p14"/>
          <p:cNvSpPr txBox="1"/>
          <p:nvPr/>
        </p:nvSpPr>
        <p:spPr>
          <a:xfrm>
            <a:off x="903450" y="5526150"/>
            <a:ext cx="7337100" cy="1077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50"/>
              <a:buFont typeface="Arial"/>
              <a:buNone/>
            </a:pPr>
            <a:r>
              <a:rPr b="1" i="0" lang="en-US" sz="1450" u="none" cap="none" strike="noStrike">
                <a:solidFill>
                  <a:srgbClr val="000000"/>
                </a:solidFill>
                <a:latin typeface="Calibri"/>
                <a:ea typeface="Calibri"/>
                <a:cs typeface="Calibri"/>
                <a:sym typeface="Calibri"/>
              </a:rPr>
              <a:t>Questions or Comments</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t/>
            </a:r>
            <a:endParaRPr b="1" i="0" sz="145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 Michael Kennedy, Ph.D.          MKennedy@Virginia.edu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Rachel L Kunemund, Ph.D.	             rk8vm@virginia.edu</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6dfa503ee4_0_181"/>
          <p:cNvSpPr txBox="1"/>
          <p:nvPr/>
        </p:nvSpPr>
        <p:spPr>
          <a:xfrm>
            <a:off x="931000" y="325350"/>
            <a:ext cx="7925400" cy="1073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0C0C"/>
              </a:buClr>
              <a:buSzPts val="2800"/>
              <a:buFont typeface="Arial"/>
              <a:buNone/>
            </a:pPr>
            <a:r>
              <a:rPr b="1" i="0" lang="en-US" sz="2800" u="sng" cap="none" strike="noStrike">
                <a:solidFill>
                  <a:srgbClr val="0C0C0C"/>
                </a:solidFill>
                <a:latin typeface="Calibri"/>
                <a:ea typeface="Calibri"/>
                <a:cs typeface="Calibri"/>
                <a:sym typeface="Calibri"/>
              </a:rPr>
              <a:t>Molecule</a:t>
            </a:r>
            <a:r>
              <a:rPr b="1" i="0" lang="en-US" sz="2800" u="none" cap="none" strike="noStrike">
                <a:solidFill>
                  <a:srgbClr val="0C0C0C"/>
                </a:solidFill>
                <a:latin typeface="Calibri"/>
                <a:ea typeface="Calibri"/>
                <a:cs typeface="Calibri"/>
                <a:sym typeface="Calibri"/>
              </a:rPr>
              <a:t>: </a:t>
            </a:r>
            <a:r>
              <a:rPr b="0" i="0" lang="en-US" sz="2800" u="none" cap="none" strike="noStrike">
                <a:solidFill>
                  <a:srgbClr val="0C0C0C"/>
                </a:solidFill>
                <a:latin typeface="Calibri"/>
                <a:ea typeface="Calibri"/>
                <a:cs typeface="Calibri"/>
                <a:sym typeface="Calibri"/>
              </a:rPr>
              <a:t>a particle containing 2 or more atoms of the same </a:t>
            </a:r>
            <a:r>
              <a:rPr b="1" i="0" lang="en-US" sz="2800" u="none" cap="none" strike="noStrike">
                <a:solidFill>
                  <a:srgbClr val="0C0C0C"/>
                </a:solidFill>
                <a:latin typeface="Calibri"/>
                <a:ea typeface="Calibri"/>
                <a:cs typeface="Calibri"/>
                <a:sym typeface="Calibri"/>
              </a:rPr>
              <a:t>OR</a:t>
            </a:r>
            <a:r>
              <a:rPr b="0" i="0" lang="en-US" sz="2800" u="none" cap="none" strike="noStrike">
                <a:solidFill>
                  <a:srgbClr val="0C0C0C"/>
                </a:solidFill>
                <a:latin typeface="Calibri"/>
                <a:ea typeface="Calibri"/>
                <a:cs typeface="Calibri"/>
                <a:sym typeface="Calibri"/>
              </a:rPr>
              <a:t> different elements</a:t>
            </a:r>
            <a:endParaRPr b="1" i="0" sz="2800" u="none" cap="none" strike="noStrike">
              <a:solidFill>
                <a:srgbClr val="FF0000"/>
              </a:solidFill>
              <a:latin typeface="Calibri"/>
              <a:ea typeface="Calibri"/>
              <a:cs typeface="Calibri"/>
              <a:sym typeface="Calibri"/>
            </a:endParaRPr>
          </a:p>
        </p:txBody>
      </p:sp>
      <p:sp>
        <p:nvSpPr>
          <p:cNvPr descr="Rewind" id="249" name="Google Shape;249;g26dfa503ee4_0_18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0" name="Google Shape;250;g26dfa503ee4_0_181"/>
          <p:cNvPicPr preferRelativeResize="0"/>
          <p:nvPr/>
        </p:nvPicPr>
        <p:blipFill rotWithShape="1">
          <a:blip r:embed="rId4">
            <a:alphaModFix/>
          </a:blip>
          <a:srcRect b="0" l="0" r="0" t="0"/>
          <a:stretch/>
        </p:blipFill>
        <p:spPr>
          <a:xfrm>
            <a:off x="1727480" y="1877672"/>
            <a:ext cx="6096000" cy="4051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6dfa503ee4_0_345"/>
          <p:cNvSpPr txBox="1"/>
          <p:nvPr/>
        </p:nvSpPr>
        <p:spPr>
          <a:xfrm>
            <a:off x="623850" y="424775"/>
            <a:ext cx="7896300" cy="1073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0C0C"/>
              </a:buClr>
              <a:buSzPts val="2800"/>
              <a:buFont typeface="Arial"/>
              <a:buNone/>
            </a:pPr>
            <a:r>
              <a:rPr b="1" i="0" lang="en-US" sz="3600" u="sng" cap="none" strike="noStrike">
                <a:solidFill>
                  <a:srgbClr val="0C0C0C"/>
                </a:solidFill>
                <a:latin typeface="Calibri"/>
                <a:ea typeface="Calibri"/>
                <a:cs typeface="Calibri"/>
                <a:sym typeface="Calibri"/>
              </a:rPr>
              <a:t>Proton</a:t>
            </a:r>
            <a:r>
              <a:rPr b="1" i="0" lang="en-US" sz="3600" u="none" cap="none" strike="noStrike">
                <a:solidFill>
                  <a:srgbClr val="0C0C0C"/>
                </a:solidFill>
                <a:latin typeface="Calibri"/>
                <a:ea typeface="Calibri"/>
                <a:cs typeface="Calibri"/>
                <a:sym typeface="Calibri"/>
              </a:rPr>
              <a:t>: </a:t>
            </a:r>
            <a:r>
              <a:rPr b="0" i="0" lang="en-US" sz="3600" u="none" cap="none" strike="noStrike">
                <a:solidFill>
                  <a:srgbClr val="0C0C0C"/>
                </a:solidFill>
                <a:latin typeface="Calibri"/>
                <a:ea typeface="Calibri"/>
                <a:cs typeface="Calibri"/>
                <a:sym typeface="Calibri"/>
              </a:rPr>
              <a:t>positively charged subatomic particle found in the nucleus of an atom</a:t>
            </a:r>
            <a:endParaRPr b="1" i="0" sz="3600" u="none" cap="none" strike="noStrike">
              <a:solidFill>
                <a:schemeClr val="dk1"/>
              </a:solidFill>
              <a:latin typeface="Calibri"/>
              <a:ea typeface="Calibri"/>
              <a:cs typeface="Calibri"/>
              <a:sym typeface="Calibri"/>
            </a:endParaRPr>
          </a:p>
        </p:txBody>
      </p:sp>
      <p:sp>
        <p:nvSpPr>
          <p:cNvPr descr="Rewind" id="257" name="Google Shape;257;g26dfa503ee4_0_345"/>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8" name="Google Shape;258;g26dfa503ee4_0_345"/>
          <p:cNvPicPr preferRelativeResize="0"/>
          <p:nvPr/>
        </p:nvPicPr>
        <p:blipFill rotWithShape="1">
          <a:blip r:embed="rId4">
            <a:alphaModFix/>
          </a:blip>
          <a:srcRect b="0" l="0" r="0" t="0"/>
          <a:stretch/>
        </p:blipFill>
        <p:spPr>
          <a:xfrm>
            <a:off x="1480855" y="1729079"/>
            <a:ext cx="6182270" cy="453121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2017-05-16T13:21:17Z</dcterms:created>
  <dc:creator>Michael Kennedy</dc:creator>
</cp:coreProperties>
</file>