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55"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6" r:id="rId10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iStwILoJIEee6ERU76FTXbgkD4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b1c5d611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db1c5d61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a:t>
            </a:r>
            <a:r>
              <a:rPr lang="en-US">
                <a:solidFill>
                  <a:srgbClr val="FF0000"/>
                </a:solidFill>
              </a:rPr>
              <a:t>False</a:t>
            </a:r>
            <a:r>
              <a:rPr lang="en-US"/>
              <a:t>: A natural resource something people make.</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A natural resource is something found in nature that can be used by people.]</a:t>
            </a:r>
            <a:endParaRPr/>
          </a:p>
        </p:txBody>
      </p:sp>
      <p:sp>
        <p:nvSpPr>
          <p:cNvPr id="180" name="Google Shape;180;gdb1c5d611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estuary</a:t>
            </a:r>
            <a:endParaRPr/>
          </a:p>
        </p:txBody>
      </p:sp>
      <p:sp>
        <p:nvSpPr>
          <p:cNvPr id="188" name="Google Shape;18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estuary is an area where fresh water from rivers and streams mixes with salt water from the ocean. </a:t>
            </a:r>
            <a:endParaRPr/>
          </a:p>
        </p:txBody>
      </p:sp>
      <p:sp>
        <p:nvSpPr>
          <p:cNvPr id="196" name="Google Shape;19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205" name="Google Shape;205;p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an estuary?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 estuary is an area where fresh water from rivers and streams mix with salt water from the ocean.]</a:t>
            </a:r>
            <a:endParaRPr/>
          </a:p>
        </p:txBody>
      </p:sp>
      <p:sp>
        <p:nvSpPr>
          <p:cNvPr id="211" name="Google Shape;211;p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19" name="Google Shape;21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Estuaries are habitats for many different animals. Animals use habitats as nurseries to protect their young, for food and water, and for shelter. Some animals you might find in some estuaries would be crabs, fish, otters, and birds.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Feedback: Offering specific examples of animals found in estuaries can help students to visualize what an estuary is and build understanding around this new definition. </a:t>
            </a:r>
            <a:endParaRPr/>
          </a:p>
        </p:txBody>
      </p:sp>
      <p:sp>
        <p:nvSpPr>
          <p:cNvPr id="226" name="Google Shape;226;p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We get natural resources from estuaries.  A major natural resource that we get from estuaries is fish. People fish in estuaries to catch fish for food. </a:t>
            </a:r>
            <a:endParaRPr/>
          </a:p>
        </p:txBody>
      </p:sp>
      <p:sp>
        <p:nvSpPr>
          <p:cNvPr id="237" name="Google Shape;237;p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Pollutants drain into the estuary, but estuaries filter out those pollutants, to keep water clean, which helps people, plants, and animals. </a:t>
            </a:r>
            <a:endParaRPr/>
          </a:p>
        </p:txBody>
      </p:sp>
      <p:sp>
        <p:nvSpPr>
          <p:cNvPr id="245" name="Google Shape;245;p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We also use estuaries to do fun things like swimming or boating.</a:t>
            </a:r>
            <a:endParaRPr/>
          </a:p>
        </p:txBody>
      </p:sp>
      <p:sp>
        <p:nvSpPr>
          <p:cNvPr id="253" name="Google Shape;253;p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Today we will learn the definition of an estuary.</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Giving students the specific goal of the lesson helps to cue them for what they will be asked to do and sets them up for success!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261" name="Google Shape;261;p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Estuaries are _________ for many different animals. Animals use habitats as nurseries to protect their young, for food and water, and for shelter. Some animals you might find in some estuaries would be crabs, fish, otters, and birds. </a:t>
            </a:r>
            <a:endParaRPr/>
          </a:p>
        </p:txBody>
      </p:sp>
      <p:sp>
        <p:nvSpPr>
          <p:cNvPr id="267" name="Google Shape;267;p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b1c5d611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db1c5d611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Estuaries are </a:t>
            </a:r>
            <a:r>
              <a:rPr lang="en-US" u="sng">
                <a:solidFill>
                  <a:srgbClr val="FF0000"/>
                </a:solidFill>
              </a:rPr>
              <a:t>habitats</a:t>
            </a:r>
            <a:r>
              <a:rPr lang="en-US"/>
              <a:t> for many different animals. Animals use habitats as nurseries to protect their young, for food and water, and for shelter. Some animals you might find in some estuaries would be crabs, fish, otters, and birds. </a:t>
            </a:r>
            <a:endParaRPr/>
          </a:p>
        </p:txBody>
      </p:sp>
      <p:sp>
        <p:nvSpPr>
          <p:cNvPr id="278" name="Google Shape;278;gdb1c5d6118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True/False: We cannot get natural resources from estuaries.</a:t>
            </a:r>
            <a:endParaRPr/>
          </a:p>
        </p:txBody>
      </p:sp>
      <p:sp>
        <p:nvSpPr>
          <p:cNvPr id="289" name="Google Shape;289;p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d4a2cd9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dd4a2cd99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a:t>
            </a:r>
            <a:r>
              <a:rPr lang="en-US">
                <a:solidFill>
                  <a:srgbClr val="FF0000"/>
                </a:solidFill>
              </a:rPr>
              <a:t>False</a:t>
            </a:r>
            <a:r>
              <a:rPr lang="en-US"/>
              <a:t>: We cannot get natural resources from estuaries.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We get natural resources from estuaries.  A major natural resource that we get from estuaries is fish. People fish in estuaries to catch fish for food.]</a:t>
            </a:r>
            <a:endParaRPr/>
          </a:p>
        </p:txBody>
      </p:sp>
      <p:sp>
        <p:nvSpPr>
          <p:cNvPr id="297" name="Google Shape;297;gdd4a2cd99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How do estuaries help keep water clean?</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[Pollutants drain into the estuary, but estuaries filter out those pollutants, to keep water clean, which helps people, plants, and animals.] </a:t>
            </a:r>
            <a:endParaRPr/>
          </a:p>
        </p:txBody>
      </p:sp>
      <p:sp>
        <p:nvSpPr>
          <p:cNvPr id="305" name="Google Shape;305;p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Name something else we use estuaries for.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[We also use estuaries to do fun things like swimming or boating.]</a:t>
            </a:r>
            <a:endParaRPr/>
          </a:p>
        </p:txBody>
      </p:sp>
      <p:sp>
        <p:nvSpPr>
          <p:cNvPr id="313" name="Google Shape;313;p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examples of </a:t>
            </a:r>
            <a:r>
              <a:rPr lang="en-US" b="1"/>
              <a:t>estuaries</a:t>
            </a:r>
            <a:r>
              <a:rPr lang="en-US"/>
              <a:t>.</a:t>
            </a:r>
            <a:endParaRPr/>
          </a:p>
        </p:txBody>
      </p:sp>
      <p:sp>
        <p:nvSpPr>
          <p:cNvPr id="321" name="Google Shape;321;p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Here we have an example of an estuary. The arrows are point at a river. The river flows into the ocean, so where the fresh water from the river meets the salt water from the ocean, is the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328" name="Google Shape;328;p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Here we have another picture of an estuary. The river runs into the ocean. Remember the estuary is where the fresh water from the river mixes with the salt water from the ocean. </a:t>
            </a:r>
            <a:endParaRPr/>
          </a:p>
        </p:txBody>
      </p:sp>
      <p:sp>
        <p:nvSpPr>
          <p:cNvPr id="338" name="Google Shape;338;p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estuaries, and what is the most important estuary in Virginia? </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Feedback: Asking students to make predictions about the most important estuary in Virginia helps students to place their ideas in a geographic context and is a great way to activate and elicit student ideas and prior knowledge. This type of activity is evidence of the teacher planning for students’ engagement with science ideas. </a:t>
            </a: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a non-examples of </a:t>
            </a:r>
            <a:r>
              <a:rPr lang="en-US" b="1"/>
              <a:t>estuaries</a:t>
            </a:r>
            <a:r>
              <a:rPr lang="en-US"/>
              <a:t>.</a:t>
            </a:r>
            <a:endParaRPr/>
          </a:p>
        </p:txBody>
      </p:sp>
      <p:sp>
        <p:nvSpPr>
          <p:cNvPr id="346" name="Google Shape;346;p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Remember the ocean is NOT an estuary. Salt water from the ocean has to mix with fresh water from the river for an estuary to form.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Feedback: One important component of using non-examples is clearly distinguishing similarities and differences to explain why it is a non-example. Including images as part of your non-example helps students to recognize these similarities and differences. </a:t>
            </a:r>
            <a:endParaRPr/>
          </a:p>
        </p:txBody>
      </p:sp>
      <p:sp>
        <p:nvSpPr>
          <p:cNvPr id="353" name="Google Shape;353;p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river by itself is also not an estuary because the fresh water from the river would have to mix with salt water from the ocean. So, by itself a river is not an estuary. </a:t>
            </a:r>
            <a:endParaRPr/>
          </a:p>
        </p:txBody>
      </p:sp>
      <p:sp>
        <p:nvSpPr>
          <p:cNvPr id="361" name="Google Shape;361;p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69" name="Google Shape;369;p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Is this an example of an estuary? Explain your answer.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[Yes because the river mixes with the ocean creating an estuary.]</a:t>
            </a:r>
            <a:endParaRPr/>
          </a:p>
        </p:txBody>
      </p:sp>
      <p:sp>
        <p:nvSpPr>
          <p:cNvPr id="375" name="Google Shape;375;p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Is the ocean an estuary? Explain your answer.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[Remember the ocean is NOT an estuary. Salt water from the ocean has to mix with fresh water from the river for an estuary to form.]</a:t>
            </a:r>
            <a:endParaRPr/>
          </a:p>
        </p:txBody>
      </p:sp>
      <p:sp>
        <p:nvSpPr>
          <p:cNvPr id="383" name="Google Shape;383;p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Why is a river NOT an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 river by itself is also not an estuary because the fresh water from the river would have to mix with salt water from the ocean. So, by itself a river is not an estuary.]</a:t>
            </a:r>
            <a:endParaRPr/>
          </a:p>
        </p:txBody>
      </p:sp>
      <p:sp>
        <p:nvSpPr>
          <p:cNvPr id="391" name="Google Shape;391;p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Why is this an example of an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[Here we have another picture of an estuary. The river runs into the ocean. Remember the estuary is where the fresh water from the river mixes with the salt water from the ocean.]</a:t>
            </a:r>
            <a:endParaRPr/>
          </a:p>
        </p:txBody>
      </p:sp>
      <p:sp>
        <p:nvSpPr>
          <p:cNvPr id="399" name="Google Shape;399;p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an estuary?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 estuary is an area where fresh water from rivers and streams mix with salt water from the ocean.]</a:t>
            </a:r>
            <a:endParaRPr/>
          </a:p>
        </p:txBody>
      </p:sp>
      <p:sp>
        <p:nvSpPr>
          <p:cNvPr id="407" name="Google Shape;407;p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Estuaries are ________ for many different animals. Animals use habitats as nurseries to protect their young, for food and water, and for shelter. Some animals you might find in some estuaries would be crabs, fish, otters, and birds. </a:t>
            </a:r>
            <a:endParaRPr/>
          </a:p>
        </p:txBody>
      </p:sp>
      <p:sp>
        <p:nvSpPr>
          <p:cNvPr id="415" name="Google Shape;415;p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When reviewing previously learned material, monitoring understanding is an important step before moving on to new material. Explicitly cueing students that this what you are doing is an important way to prepare students for what is next and set them up for success. </a:t>
            </a:r>
            <a:endParaRPr/>
          </a:p>
        </p:txBody>
      </p:sp>
      <p:sp>
        <p:nvSpPr>
          <p:cNvPr id="136" name="Google Shape;13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b1c5d6118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db1c5d6118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Estuaries are </a:t>
            </a:r>
            <a:r>
              <a:rPr lang="en-US" u="sng">
                <a:solidFill>
                  <a:srgbClr val="FF0000"/>
                </a:solidFill>
              </a:rPr>
              <a:t>habitats</a:t>
            </a:r>
            <a:r>
              <a:rPr lang="en-US"/>
              <a:t> for many different animals. Animals use habitats as nurseries to protect their young, for food and water, and for shelter. Some animals you might find in some estuaries would be crabs, fish, otters, and birds. </a:t>
            </a:r>
            <a:endParaRPr/>
          </a:p>
        </p:txBody>
      </p:sp>
      <p:sp>
        <p:nvSpPr>
          <p:cNvPr id="426" name="Google Shape;426;gdb1c5d6118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True/False: We cannot get natural resources from estuaries.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We get natural resources from estuaries.  A major natural resource that we get from estuaries is fish. People fish in estuaries to catch fish for food. </a:t>
            </a:r>
            <a:endParaRPr/>
          </a:p>
        </p:txBody>
      </p:sp>
      <p:sp>
        <p:nvSpPr>
          <p:cNvPr id="437" name="Google Shape;437;p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dd4a2cd99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dd4a2cd99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a:t>
            </a:r>
            <a:r>
              <a:rPr lang="en-US">
                <a:solidFill>
                  <a:srgbClr val="FF0000"/>
                </a:solidFill>
              </a:rPr>
              <a:t>False</a:t>
            </a:r>
            <a:r>
              <a:rPr lang="en-US"/>
              <a:t>: We cannot get natural resources from estuaries.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We get natural resources from estuaries.  A major natural resource that we get from estuaries is fish. People fish in estuaries to catch fish for food.]</a:t>
            </a:r>
            <a:endParaRPr/>
          </a:p>
        </p:txBody>
      </p:sp>
      <p:sp>
        <p:nvSpPr>
          <p:cNvPr id="445" name="Google Shape;445;gdd4a2cd992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How do estuaries help keep water clean?</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[Pollutants drain into the estuary, but estuaries filter out those pollutants, to keep water clean, which helps people, plants, and animals.]</a:t>
            </a:r>
            <a:endParaRPr/>
          </a:p>
        </p:txBody>
      </p:sp>
      <p:sp>
        <p:nvSpPr>
          <p:cNvPr id="453" name="Google Shape;453;p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Name something else we use estuaries for.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[We also use estuaries to do fun things like swimming or boating.]</a:t>
            </a:r>
            <a:endParaRPr/>
          </a:p>
        </p:txBody>
      </p:sp>
      <p:sp>
        <p:nvSpPr>
          <p:cNvPr id="461" name="Google Shape;461;p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Is this an example of an estuary? Explain your answer.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[Yes because the river mixes with the ocean creating an estuary.]</a:t>
            </a:r>
            <a:endParaRPr/>
          </a:p>
        </p:txBody>
      </p:sp>
      <p:sp>
        <p:nvSpPr>
          <p:cNvPr id="469" name="Google Shape;469;p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Is the ocean an estuary? Explain your answer.</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[Remember the ocean is NOT an estuary. Salt water from the ocean has to mix with fresh water from the river for an estuary to form.]</a:t>
            </a:r>
            <a:endParaRPr/>
          </a:p>
        </p:txBody>
      </p:sp>
      <p:sp>
        <p:nvSpPr>
          <p:cNvPr id="477" name="Google Shape;477;p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Why is a river NOT an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 river by itself is also not an estuary because the fresh water from the river would have to mix with salt water from the ocean. So, by itself a river is not an estuary.]</a:t>
            </a:r>
            <a:endParaRPr/>
          </a:p>
        </p:txBody>
      </p:sp>
      <p:sp>
        <p:nvSpPr>
          <p:cNvPr id="485" name="Google Shape;485;p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Why is this an example of an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[Here we have another picture of an estuary. The river runs into the ocean. Remember the estuary is where the fresh water from the river mixes with the salt water from the ocean.]</a:t>
            </a:r>
            <a:endParaRPr/>
          </a:p>
        </p:txBody>
      </p:sp>
      <p:sp>
        <p:nvSpPr>
          <p:cNvPr id="493" name="Google Shape;493;p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501" name="Google Shape;501;p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habitat is a home of an animal or plant. Most habitats include food, shelter, and water. </a:t>
            </a:r>
            <a:endParaRPr/>
          </a:p>
        </p:txBody>
      </p:sp>
      <p:sp>
        <p:nvSpPr>
          <p:cNvPr id="142" name="Google Shape;142;p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estuary is an area where fresh water from rivers and streams mixes with salt water from the ocean. </a:t>
            </a:r>
            <a:endParaRPr/>
          </a:p>
        </p:txBody>
      </p:sp>
      <p:sp>
        <p:nvSpPr>
          <p:cNvPr id="508" name="Google Shape;508;p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Simulations are an important part of making science thinking visible for students. You may incorporate specific questions into the simulation activity to help cue students to when the simulation offers information about how estuaries help the environment. </a:t>
            </a:r>
            <a:endParaRPr/>
          </a:p>
        </p:txBody>
      </p:sp>
      <p:sp>
        <p:nvSpPr>
          <p:cNvPr id="516" name="Google Shape;516;p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estuaries, and what is the most important estuary in Virginia?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potential energy let’s reflect once more on our big question.  Was there anything that we predicted earlier that was correct or incorrect? Do you have any new hypotheses to share?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 </a:t>
            </a:r>
            <a:endParaRPr/>
          </a:p>
          <a:p>
            <a:pPr marL="0" lvl="0" indent="0" algn="l" rtl="0">
              <a:lnSpc>
                <a:spcPct val="100000"/>
              </a:lnSpc>
              <a:spcBef>
                <a:spcPts val="0"/>
              </a:spcBef>
              <a:spcAft>
                <a:spcPts val="0"/>
              </a:spcAft>
              <a:buSzPts val="1400"/>
              <a:buNone/>
            </a:pPr>
            <a:endParaRPr/>
          </a:p>
        </p:txBody>
      </p:sp>
      <p:sp>
        <p:nvSpPr>
          <p:cNvPr id="527" name="Google Shape;527;p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536" name="Google Shape;536;p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551" name="Google Shape;551;p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Today we will learn about the Chesapeake Bay Estuary </a:t>
            </a:r>
            <a:endParaRPr sz="1200"/>
          </a:p>
        </p:txBody>
      </p:sp>
      <p:sp>
        <p:nvSpPr>
          <p:cNvPr id="581" name="Google Shape;581;p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What are estuaries, and what is the most important estuary in Virginia? </a:t>
            </a:r>
            <a:endParaRPr/>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591" name="Google Shape;591;p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600" name="Google Shape;600;p2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habitat is a home of an animal or plant. Most habitats include food, shelter, and water.</a:t>
            </a:r>
            <a:endParaRPr/>
          </a:p>
        </p:txBody>
      </p:sp>
      <p:sp>
        <p:nvSpPr>
          <p:cNvPr id="606" name="Google Shape;606;p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natural resource is something found in nature that can be used by people.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Feedback: Having the definition written on the slide along with pictures could be a great way to help students make connections as they hear, see, and read aspects of definitions. </a:t>
            </a:r>
            <a:endParaRPr/>
          </a:p>
        </p:txBody>
      </p:sp>
      <p:sp>
        <p:nvSpPr>
          <p:cNvPr id="150" name="Google Shape;150;p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natural resource is something found in nature that can be used by people. </a:t>
            </a:r>
            <a:endParaRPr/>
          </a:p>
        </p:txBody>
      </p:sp>
      <p:sp>
        <p:nvSpPr>
          <p:cNvPr id="614" name="Google Shape;614;p2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estuary is an area where fresh water from rivers and streams mixes with salt water from the ocean.</a:t>
            </a:r>
            <a:endParaRPr/>
          </a:p>
        </p:txBody>
      </p:sp>
      <p:sp>
        <p:nvSpPr>
          <p:cNvPr id="622" name="Google Shape;622;p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30" name="Google Shape;630;p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habitat is a home of an animal or plant. Most  habitats include food, shelter, and water. </a:t>
            </a:r>
            <a:endParaRPr/>
          </a:p>
        </p:txBody>
      </p:sp>
      <p:sp>
        <p:nvSpPr>
          <p:cNvPr id="636" name="Google Shape;636;p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True/False: A natural resource is something people make.</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644" name="Google Shape;644;p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dd4a2cd99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dd4a2cd99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a:t>
            </a:r>
            <a:r>
              <a:rPr lang="en-US">
                <a:solidFill>
                  <a:srgbClr val="FF0000"/>
                </a:solidFill>
              </a:rPr>
              <a:t>False</a:t>
            </a:r>
            <a:r>
              <a:rPr lang="en-US"/>
              <a:t>: A natural resource is something people make.</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A natural resource is something found in nature that can be used by people.]</a:t>
            </a:r>
            <a:endParaRPr/>
          </a:p>
        </p:txBody>
      </p:sp>
      <p:sp>
        <p:nvSpPr>
          <p:cNvPr id="652" name="Google Shape;652;gdd4a2cd992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an estuary?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 estuary is an area where fresh water from rivers and streams mixes with salt water from the ocean.]</a:t>
            </a:r>
            <a:endParaRPr/>
          </a:p>
        </p:txBody>
      </p:sp>
      <p:sp>
        <p:nvSpPr>
          <p:cNvPr id="660" name="Google Shape;660;p2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Chesapeake Bay Estuary.</a:t>
            </a:r>
            <a:endParaRPr/>
          </a:p>
        </p:txBody>
      </p:sp>
      <p:sp>
        <p:nvSpPr>
          <p:cNvPr id="668" name="Google Shape;668;p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Chesapeake Bay Estuary is an estuary that stretches from Maryland to Virginia Beach, Virginia.</a:t>
            </a:r>
            <a:endParaRPr/>
          </a:p>
        </p:txBody>
      </p:sp>
      <p:sp>
        <p:nvSpPr>
          <p:cNvPr id="676" name="Google Shape;676;p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85" name="Google Shape;685;p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58" name="Google Shape;15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Chesapeake Bay Estuary?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Chesapeake Bay Estuary is an estuary that stretches from Maryland to Virginia Beach, Virginia.]</a:t>
            </a:r>
            <a:endParaRPr/>
          </a:p>
        </p:txBody>
      </p:sp>
      <p:sp>
        <p:nvSpPr>
          <p:cNvPr id="691" name="Google Shape;691;p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699" name="Google Shape;699;p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Here is the area of the Chesapeake Bay. It is the largest and most productive estuary in the United States. Remember it goes all the way from Virginia to Maryland! </a:t>
            </a:r>
            <a:endParaRPr/>
          </a:p>
        </p:txBody>
      </p:sp>
      <p:sp>
        <p:nvSpPr>
          <p:cNvPr id="707" name="Google Shape;707;p2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The water in the Chesapeake Bay Estuary is mixed by tides. Tides push seawater into the estuary and allow water to come back into the ocean. </a:t>
            </a:r>
            <a:endParaRPr/>
          </a:p>
        </p:txBody>
      </p:sp>
      <p:sp>
        <p:nvSpPr>
          <p:cNvPr id="715" name="Google Shape;715;p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Just like other estuaries, the Chesapeake Bay Estuary is a habitat for many different plants and animals, it filters pollutants out of the waters, once of the most productive places for fishing (to get our natural resource: fish), and where we do a lot of fun activities, like swimming! </a:t>
            </a:r>
            <a:endParaRPr/>
          </a:p>
        </p:txBody>
      </p:sp>
      <p:sp>
        <p:nvSpPr>
          <p:cNvPr id="724" name="Google Shape;724;p2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735" name="Google Shape;735;p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True/False: The Chesapeake Bay Estuary is the smallest and least productive in the United States.</a:t>
            </a:r>
            <a:endParaRPr/>
          </a:p>
        </p:txBody>
      </p:sp>
      <p:sp>
        <p:nvSpPr>
          <p:cNvPr id="741" name="Google Shape;741;p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44de19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dd44de1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a:t>
            </a:r>
            <a:r>
              <a:rPr lang="en-US">
                <a:solidFill>
                  <a:srgbClr val="FF0000"/>
                </a:solidFill>
              </a:rPr>
              <a:t>False</a:t>
            </a:r>
            <a:r>
              <a:rPr lang="en-US"/>
              <a:t>: The Chesapeake Bay Estuary is the smallest and least productive in the United States.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It is the largest and most productive estuary in the United States. Remember it goes all the way from Virginia to Maryland!]</a:t>
            </a:r>
            <a:endParaRPr/>
          </a:p>
        </p:txBody>
      </p:sp>
      <p:sp>
        <p:nvSpPr>
          <p:cNvPr id="749" name="Google Shape;749;gdd44de1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How is the freshwater and saltwater mixed in the Chesapeake Bay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water in the Chesapeake Bay Estuary is mixed by tides. Tides push seawater into the estuary and allow water to come back into the ocean.]</a:t>
            </a:r>
            <a:endParaRPr/>
          </a:p>
        </p:txBody>
      </p:sp>
      <p:sp>
        <p:nvSpPr>
          <p:cNvPr id="757" name="Google Shape;757;p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Name one important thing the Chesapeake Bay Estuary does.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[Call on multiple students for this question:  Just like other estuaries, the Chesapeake Bay Estuary is a habitat for many different plants and animals, it filters pollutants out of the waters, once of the most productive places for fishing (to get our natural resource: fish), and where we do a lot of fun activities, like swimming!]</a:t>
            </a:r>
            <a:endParaRPr/>
          </a:p>
        </p:txBody>
      </p:sp>
      <p:sp>
        <p:nvSpPr>
          <p:cNvPr id="765" name="Google Shape;765;p2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What is a habitat?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 habitat is a home of an animal or plant. Most habitats include food, shelter, and water.]</a:t>
            </a:r>
            <a:endParaRPr/>
          </a:p>
        </p:txBody>
      </p:sp>
      <p:sp>
        <p:nvSpPr>
          <p:cNvPr id="164" name="Google Shape;164;p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examples of the </a:t>
            </a:r>
            <a:r>
              <a:rPr lang="en-US" b="1"/>
              <a:t>Chesapeake Bay Estuary</a:t>
            </a:r>
            <a:r>
              <a:rPr lang="en-US"/>
              <a:t>.</a:t>
            </a:r>
            <a:endParaRPr/>
          </a:p>
        </p:txBody>
      </p:sp>
      <p:sp>
        <p:nvSpPr>
          <p:cNvPr id="776" name="Google Shape;776;p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2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Here we have an example of the Chesapeake Bay Estuary on a Map. We know it is an estuary because we can see where the rivers meet with the ocean on the map. We know it is the Chesapeake Bay Estuary because we can see that it goes from Virginia To Maryland.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Feedback: Focusing on an estuary in our geographical region can help students make connections to real-life situations. You may invite students to discuss if they have visited this estuary before or have other experiences with these types of environments. </a:t>
            </a:r>
            <a:endParaRPr/>
          </a:p>
        </p:txBody>
      </p:sp>
      <p:sp>
        <p:nvSpPr>
          <p:cNvPr id="783" name="Google Shape;783;p2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Here is a close up picture of part of the Chesapeake Bay Estuary. We can actually see here how some rivers/streams are running into the ocean. </a:t>
            </a:r>
            <a:endParaRPr/>
          </a:p>
        </p:txBody>
      </p:sp>
      <p:sp>
        <p:nvSpPr>
          <p:cNvPr id="791" name="Google Shape;791;p2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dd44de198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dd44de198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a non-examples of the </a:t>
            </a:r>
            <a:r>
              <a:rPr lang="en-US" b="1"/>
              <a:t>Chesapeake Bay Estuary</a:t>
            </a:r>
            <a:r>
              <a:rPr lang="en-US"/>
              <a:t>.</a:t>
            </a:r>
            <a:endParaRPr/>
          </a:p>
        </p:txBody>
      </p:sp>
      <p:sp>
        <p:nvSpPr>
          <p:cNvPr id="799" name="Google Shape;799;gdd44de1989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44de1989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gdd44de198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Remember the ocean is NOT an estuary. Salt water from the ocean has to mix with fresh water from the river for an estuary to form. </a:t>
            </a:r>
            <a:endParaRPr/>
          </a:p>
        </p:txBody>
      </p:sp>
      <p:sp>
        <p:nvSpPr>
          <p:cNvPr id="806" name="Google Shape;806;gdd44de1989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d44de198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dd44de198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A river by itself is also not an estuary because the fresh water from the river would have to mix with salt water from the ocean. So, by itself a river is not an estuary. </a:t>
            </a:r>
            <a:endParaRPr/>
          </a:p>
        </p:txBody>
      </p:sp>
      <p:sp>
        <p:nvSpPr>
          <p:cNvPr id="814" name="Google Shape;814;gdd44de1989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2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822" name="Google Shape;822;p2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How do you know this is the Chesapeake Bay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[Here we have an example of the Chesapeake Bay Estuary on a Map. We know it is an estuary because we can see where the rivers meet with the ocean on the map. We know it is the Chesapeake Bay Estuary because we can see that it goes from Virginia To Maryland.]</a:t>
            </a:r>
            <a:endParaRPr/>
          </a:p>
        </p:txBody>
      </p:sp>
      <p:sp>
        <p:nvSpPr>
          <p:cNvPr id="828" name="Google Shape;828;p2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Chesapeake Bay Estuary?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[Estuary that stretches from Maryland to Virginia Beach, Virginia.]</a:t>
            </a:r>
            <a:endParaRPr/>
          </a:p>
        </p:txBody>
      </p:sp>
      <p:sp>
        <p:nvSpPr>
          <p:cNvPr id="836" name="Google Shape;836;p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dd44de198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gdd44de198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True/False: The Chesapeake Bay Estuary is the smallest and least productive in the United States.</a:t>
            </a:r>
            <a:endParaRPr/>
          </a:p>
        </p:txBody>
      </p:sp>
      <p:sp>
        <p:nvSpPr>
          <p:cNvPr id="844" name="Google Shape;844;gdd44de1989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True/False: A natural resource is something people make.</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Feedback: Offering these questions is a quick way to monitor students understanding before continuing to build definitions. </a:t>
            </a:r>
            <a:endParaRPr/>
          </a:p>
        </p:txBody>
      </p:sp>
      <p:sp>
        <p:nvSpPr>
          <p:cNvPr id="172" name="Google Shape;172;p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d44de198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dd44de1989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True/</a:t>
            </a:r>
            <a:r>
              <a:rPr lang="en-US">
                <a:solidFill>
                  <a:srgbClr val="FF0000"/>
                </a:solidFill>
              </a:rPr>
              <a:t>False</a:t>
            </a:r>
            <a:r>
              <a:rPr lang="en-US"/>
              <a:t>: The Chesapeake Bay Estuary is the smallest and least productive in the United States.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[False: It is the largest and most productive estuary in the United States. Remember it goes all the way from Virginia to Maryland!]</a:t>
            </a:r>
            <a:endParaRPr/>
          </a:p>
        </p:txBody>
      </p:sp>
      <p:sp>
        <p:nvSpPr>
          <p:cNvPr id="852" name="Google Shape;852;gdd44de1989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How is the freshwater and saltwater mixed in the Chesapeake Bay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water in the Chesapeake Bay Estuary is mixed by tides. Tides push seawater into the estuary and allow water to come back into the ocean.]</a:t>
            </a:r>
            <a:endParaRPr/>
          </a:p>
        </p:txBody>
      </p:sp>
      <p:sp>
        <p:nvSpPr>
          <p:cNvPr id="860" name="Google Shape;860;p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Name one important thing the Chesapeake Bay Estuary does.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[Call on multiple students for this question:  Just like other estuaries, the Chesapeake Bay Estuary is a habitat for many different plants and animals, it filters pollutants out of the waters, once of the most productive places for fishing (to get our natural resource: fish), and where we do a lot of fun activities, like swimming!]</a:t>
            </a:r>
            <a:endParaRPr/>
          </a:p>
        </p:txBody>
      </p:sp>
      <p:sp>
        <p:nvSpPr>
          <p:cNvPr id="868" name="Google Shape;868;p2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How do you know this is the Chesapeake Bay Estuary?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[Here we have an example of the Chesapeake Bay Estuary on a Map. We know it is an estuary because we can see where the rivers meet with the ocean on the map. We know it is the Chesapeake Bay Estuary because we can see that it goes from Virginia To Maryland.]</a:t>
            </a:r>
            <a:endParaRPr/>
          </a:p>
        </p:txBody>
      </p:sp>
      <p:sp>
        <p:nvSpPr>
          <p:cNvPr id="879" name="Google Shape;879;p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2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887" name="Google Shape;887;p2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2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2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Chesapeake Bay Estuary is an estuary that stretches from Maryland to Virginia Beach, Virginia.</a:t>
            </a:r>
            <a:endParaRPr/>
          </a:p>
        </p:txBody>
      </p:sp>
      <p:sp>
        <p:nvSpPr>
          <p:cNvPr id="894" name="Google Shape;894;p2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2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p>
        </p:txBody>
      </p:sp>
      <p:sp>
        <p:nvSpPr>
          <p:cNvPr id="902" name="Google Shape;902;p2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potential energy let’s reflect once more on our big question.  Was there anything that we predicted earlier that was correct or incorrect? Do you have any new hypotheses to share? </a:t>
            </a:r>
            <a:endParaRPr b="1"/>
          </a:p>
          <a:p>
            <a:pPr marL="0" lvl="0" indent="0" algn="l" rtl="0">
              <a:lnSpc>
                <a:spcPct val="100000"/>
              </a:lnSpc>
              <a:spcBef>
                <a:spcPts val="0"/>
              </a:spcBef>
              <a:spcAft>
                <a:spcPts val="0"/>
              </a:spcAft>
              <a:buSzPts val="1400"/>
              <a:buNone/>
            </a:pPr>
            <a:endParaRPr/>
          </a:p>
        </p:txBody>
      </p:sp>
      <p:sp>
        <p:nvSpPr>
          <p:cNvPr id="913" name="Google Shape;913;p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922" name="Google Shape;922;p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coast.noaa.gov/elearning/estuarie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jpg"/><Relationship Id="rId7"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9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8.png"/><Relationship Id="rId4" Type="http://schemas.openxmlformats.org/officeDocument/2006/relationships/hyperlink" Target="https://web.arch.virginia.edu/baygame/"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png"/></Relationships>
</file>

<file path=ppt/slides/_rels/slide9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b1c5d6118_0_0"/>
          <p:cNvSpPr txBox="1"/>
          <p:nvPr/>
        </p:nvSpPr>
        <p:spPr>
          <a:xfrm>
            <a:off x="1067987" y="429254"/>
            <a:ext cx="7591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0" i="0" u="none" strike="noStrike" cap="none">
                <a:solidFill>
                  <a:srgbClr val="000000"/>
                </a:solidFill>
                <a:latin typeface="Arial"/>
                <a:ea typeface="Arial"/>
                <a:cs typeface="Arial"/>
                <a:sym typeface="Arial"/>
              </a:rPr>
              <a:t>True/</a:t>
            </a:r>
            <a:r>
              <a:rPr lang="en-US" sz="3600" b="0" i="0" u="none" strike="noStrike" cap="none">
                <a:solidFill>
                  <a:srgbClr val="FF0000"/>
                </a:solidFill>
                <a:latin typeface="Arial"/>
                <a:ea typeface="Arial"/>
                <a:cs typeface="Arial"/>
                <a:sym typeface="Arial"/>
              </a:rPr>
              <a:t>False</a:t>
            </a:r>
            <a:r>
              <a:rPr lang="en-US" sz="3600" b="0" i="0" u="none" strike="noStrike" cap="none">
                <a:solidFill>
                  <a:srgbClr val="000000"/>
                </a:solidFill>
                <a:latin typeface="Arial"/>
                <a:ea typeface="Arial"/>
                <a:cs typeface="Arial"/>
                <a:sym typeface="Arial"/>
              </a:rPr>
              <a:t>: A natural resource is something people make.</a:t>
            </a:r>
            <a:endParaRPr/>
          </a:p>
        </p:txBody>
      </p:sp>
      <p:pic>
        <p:nvPicPr>
          <p:cNvPr id="183" name="Google Shape;183;gdb1c5d6118_0_0" descr="Natural Resources HD Stock Images | Shutterstock"/>
          <p:cNvPicPr preferRelativeResize="0"/>
          <p:nvPr/>
        </p:nvPicPr>
        <p:blipFill rotWithShape="1">
          <a:blip r:embed="rId3">
            <a:alphaModFix/>
          </a:blip>
          <a:srcRect t="13361" b="8090"/>
          <a:stretch/>
        </p:blipFill>
        <p:spPr>
          <a:xfrm>
            <a:off x="502024" y="2294965"/>
            <a:ext cx="8157881" cy="4338916"/>
          </a:xfrm>
          <a:prstGeom prst="rect">
            <a:avLst/>
          </a:prstGeom>
          <a:noFill/>
          <a:ln>
            <a:noFill/>
          </a:ln>
        </p:spPr>
      </p:pic>
      <p:sp>
        <p:nvSpPr>
          <p:cNvPr id="184" name="Google Shape;184;gdb1c5d6118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p:nvPr/>
        </p:nvSpPr>
        <p:spPr>
          <a:xfrm>
            <a:off x="3206221" y="1006656"/>
            <a:ext cx="593777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Estuary</a:t>
            </a:r>
            <a:endParaRPr sz="1400" b="0" i="0" u="none" strike="noStrike" cap="none">
              <a:solidFill>
                <a:srgbClr val="000000"/>
              </a:solidFill>
              <a:latin typeface="Arial"/>
              <a:ea typeface="Arial"/>
              <a:cs typeface="Arial"/>
              <a:sym typeface="Arial"/>
            </a:endParaRPr>
          </a:p>
        </p:txBody>
      </p:sp>
      <p:sp>
        <p:nvSpPr>
          <p:cNvPr id="191" name="Google Shape;191;p22"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22"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367615" y="956345"/>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600" b="1" u="sng"/>
              <a:t>Estuary:</a:t>
            </a:r>
            <a:r>
              <a:rPr lang="en-US" sz="3600"/>
              <a:t> area where fresh water from rivers and streams mixes with salt water from the ocean</a:t>
            </a:r>
            <a:endParaRPr sz="3600"/>
          </a:p>
        </p:txBody>
      </p:sp>
      <p:sp>
        <p:nvSpPr>
          <p:cNvPr id="199" name="Google Shape;199;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23"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01" name="Google Shape;201;p23" descr="Diagram - an estuarine and coastal system | NIWA"/>
          <p:cNvPicPr preferRelativeResize="0"/>
          <p:nvPr/>
        </p:nvPicPr>
        <p:blipFill rotWithShape="1">
          <a:blip r:embed="rId5">
            <a:alphaModFix/>
          </a:blip>
          <a:srcRect/>
          <a:stretch/>
        </p:blipFill>
        <p:spPr>
          <a:xfrm>
            <a:off x="1447517" y="2463691"/>
            <a:ext cx="6526996" cy="4140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7"/>
          <p:cNvSpPr txBox="1">
            <a:spLocks noGrp="1"/>
          </p:cNvSpPr>
          <p:nvPr>
            <p:ph type="title"/>
          </p:nvPr>
        </p:nvSpPr>
        <p:spPr>
          <a:xfrm>
            <a:off x="228600" y="345901"/>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What is an estuary?</a:t>
            </a:r>
            <a:endParaRPr/>
          </a:p>
        </p:txBody>
      </p:sp>
      <p:pic>
        <p:nvPicPr>
          <p:cNvPr id="214" name="Google Shape;214;p157" descr="Diagram - an estuarine and coastal system | NIWA"/>
          <p:cNvPicPr preferRelativeResize="0"/>
          <p:nvPr/>
        </p:nvPicPr>
        <p:blipFill rotWithShape="1">
          <a:blip r:embed="rId3">
            <a:alphaModFix/>
          </a:blip>
          <a:srcRect/>
          <a:stretch/>
        </p:blipFill>
        <p:spPr>
          <a:xfrm>
            <a:off x="1447517" y="1800303"/>
            <a:ext cx="6526996" cy="4140296"/>
          </a:xfrm>
          <a:prstGeom prst="rect">
            <a:avLst/>
          </a:prstGeom>
          <a:noFill/>
          <a:ln>
            <a:noFill/>
          </a:ln>
        </p:spPr>
      </p:pic>
      <p:sp>
        <p:nvSpPr>
          <p:cNvPr id="215" name="Google Shape;215;p15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4"/>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22" name="Google Shape;222;p2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8" descr="Picture"/>
          <p:cNvPicPr preferRelativeResize="0"/>
          <p:nvPr/>
        </p:nvPicPr>
        <p:blipFill rotWithShape="1">
          <a:blip r:embed="rId3">
            <a:alphaModFix/>
          </a:blip>
          <a:srcRect/>
          <a:stretch/>
        </p:blipFill>
        <p:spPr>
          <a:xfrm>
            <a:off x="228600" y="1106796"/>
            <a:ext cx="3175000" cy="3187700"/>
          </a:xfrm>
          <a:prstGeom prst="rect">
            <a:avLst/>
          </a:prstGeom>
          <a:noFill/>
          <a:ln>
            <a:noFill/>
          </a:ln>
        </p:spPr>
      </p:pic>
      <p:sp>
        <p:nvSpPr>
          <p:cNvPr id="229" name="Google Shape;229;p158"/>
          <p:cNvSpPr txBox="1"/>
          <p:nvPr/>
        </p:nvSpPr>
        <p:spPr>
          <a:xfrm>
            <a:off x="735230" y="197348"/>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Estuaries are </a:t>
            </a:r>
            <a:r>
              <a:rPr lang="en-US" sz="4000" b="1" i="0" u="none" strike="noStrike" cap="none">
                <a:solidFill>
                  <a:srgbClr val="FF0000"/>
                </a:solidFill>
                <a:latin typeface="Arial"/>
                <a:ea typeface="Arial"/>
                <a:cs typeface="Arial"/>
                <a:sym typeface="Arial"/>
              </a:rPr>
              <a:t>habitats</a:t>
            </a:r>
            <a:r>
              <a:rPr lang="en-US" sz="4000" b="0" i="0" u="none" strike="noStrike" cap="none">
                <a:solidFill>
                  <a:srgbClr val="000000"/>
                </a:solidFill>
                <a:latin typeface="Arial"/>
                <a:ea typeface="Arial"/>
                <a:cs typeface="Arial"/>
                <a:sym typeface="Arial"/>
              </a:rPr>
              <a:t> for many animals</a:t>
            </a:r>
            <a:endParaRPr/>
          </a:p>
        </p:txBody>
      </p:sp>
      <p:sp>
        <p:nvSpPr>
          <p:cNvPr id="230" name="Google Shape;230;p158"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1" name="Google Shape;231;p158" descr="Picture"/>
          <p:cNvPicPr preferRelativeResize="0"/>
          <p:nvPr/>
        </p:nvPicPr>
        <p:blipFill rotWithShape="1">
          <a:blip r:embed="rId5">
            <a:alphaModFix/>
          </a:blip>
          <a:srcRect/>
          <a:stretch/>
        </p:blipFill>
        <p:spPr>
          <a:xfrm>
            <a:off x="367615" y="4163703"/>
            <a:ext cx="2794000" cy="2558427"/>
          </a:xfrm>
          <a:prstGeom prst="rect">
            <a:avLst/>
          </a:prstGeom>
          <a:noFill/>
          <a:ln>
            <a:noFill/>
          </a:ln>
        </p:spPr>
      </p:pic>
      <p:pic>
        <p:nvPicPr>
          <p:cNvPr id="232" name="Google Shape;232;p158" descr="Picture"/>
          <p:cNvPicPr preferRelativeResize="0"/>
          <p:nvPr/>
        </p:nvPicPr>
        <p:blipFill rotWithShape="1">
          <a:blip r:embed="rId6">
            <a:alphaModFix/>
          </a:blip>
          <a:srcRect/>
          <a:stretch/>
        </p:blipFill>
        <p:spPr>
          <a:xfrm>
            <a:off x="4366502" y="4163703"/>
            <a:ext cx="3175000" cy="2521361"/>
          </a:xfrm>
          <a:prstGeom prst="rect">
            <a:avLst/>
          </a:prstGeom>
          <a:noFill/>
          <a:ln>
            <a:noFill/>
          </a:ln>
        </p:spPr>
      </p:pic>
      <p:pic>
        <p:nvPicPr>
          <p:cNvPr id="233" name="Google Shape;233;p158" descr="Picture"/>
          <p:cNvPicPr preferRelativeResize="0"/>
          <p:nvPr/>
        </p:nvPicPr>
        <p:blipFill rotWithShape="1">
          <a:blip r:embed="rId7">
            <a:alphaModFix/>
          </a:blip>
          <a:srcRect/>
          <a:stretch/>
        </p:blipFill>
        <p:spPr>
          <a:xfrm>
            <a:off x="4366502" y="1667727"/>
            <a:ext cx="317500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9"/>
          <p:cNvSpPr txBox="1"/>
          <p:nvPr/>
        </p:nvSpPr>
        <p:spPr>
          <a:xfrm>
            <a:off x="834882" y="135880"/>
            <a:ext cx="774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We need </a:t>
            </a:r>
            <a:r>
              <a:rPr lang="en-US" sz="4000" b="1" i="0" u="none" strike="noStrike" cap="none">
                <a:solidFill>
                  <a:srgbClr val="FF0000"/>
                </a:solidFill>
                <a:latin typeface="Arial"/>
                <a:ea typeface="Arial"/>
                <a:cs typeface="Arial"/>
                <a:sym typeface="Arial"/>
              </a:rPr>
              <a:t>natural resources </a:t>
            </a:r>
            <a:r>
              <a:rPr lang="en-US" sz="4000" b="0" i="0" u="none" strike="noStrike" cap="none">
                <a:solidFill>
                  <a:srgbClr val="000000"/>
                </a:solidFill>
                <a:latin typeface="Arial"/>
                <a:ea typeface="Arial"/>
                <a:cs typeface="Arial"/>
                <a:sym typeface="Arial"/>
              </a:rPr>
              <a:t>from estuaries.</a:t>
            </a:r>
            <a:endParaRPr/>
          </a:p>
        </p:txBody>
      </p:sp>
      <p:sp>
        <p:nvSpPr>
          <p:cNvPr id="240" name="Google Shape;240;p15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1" name="Google Shape;241;p159" descr="The Comprehensive Management of Chinook Salmon in Campbell Creek Estuary -  ScienceBuzz"/>
          <p:cNvPicPr preferRelativeResize="0"/>
          <p:nvPr/>
        </p:nvPicPr>
        <p:blipFill rotWithShape="1">
          <a:blip r:embed="rId4">
            <a:alphaModFix/>
          </a:blip>
          <a:srcRect/>
          <a:stretch/>
        </p:blipFill>
        <p:spPr>
          <a:xfrm>
            <a:off x="1449733" y="1892673"/>
            <a:ext cx="6510925" cy="41495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60"/>
          <p:cNvPicPr preferRelativeResize="0"/>
          <p:nvPr/>
        </p:nvPicPr>
        <p:blipFill rotWithShape="1">
          <a:blip r:embed="rId3">
            <a:alphaModFix/>
          </a:blip>
          <a:srcRect l="27843" t="17608" r="22353" b="29058"/>
          <a:stretch/>
        </p:blipFill>
        <p:spPr>
          <a:xfrm>
            <a:off x="699246" y="1501588"/>
            <a:ext cx="8032377" cy="4356847"/>
          </a:xfrm>
          <a:prstGeom prst="rect">
            <a:avLst/>
          </a:prstGeom>
          <a:noFill/>
          <a:ln>
            <a:noFill/>
          </a:ln>
        </p:spPr>
      </p:pic>
      <p:sp>
        <p:nvSpPr>
          <p:cNvPr id="248" name="Google Shape;248;p160"/>
          <p:cNvSpPr txBox="1"/>
          <p:nvPr/>
        </p:nvSpPr>
        <p:spPr>
          <a:xfrm>
            <a:off x="1198722" y="182091"/>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Estuaries </a:t>
            </a:r>
            <a:r>
              <a:rPr lang="en-US" sz="4000" b="1" i="0" u="none" strike="noStrike" cap="none">
                <a:solidFill>
                  <a:srgbClr val="FF0000"/>
                </a:solidFill>
                <a:latin typeface="Arial"/>
                <a:ea typeface="Arial"/>
                <a:cs typeface="Arial"/>
                <a:sym typeface="Arial"/>
              </a:rPr>
              <a:t>filter</a:t>
            </a:r>
            <a:r>
              <a:rPr lang="en-US" sz="4000" b="0" i="0" u="none" strike="noStrike" cap="none">
                <a:solidFill>
                  <a:srgbClr val="000000"/>
                </a:solidFill>
                <a:latin typeface="Arial"/>
                <a:ea typeface="Arial"/>
                <a:cs typeface="Arial"/>
                <a:sym typeface="Arial"/>
              </a:rPr>
              <a:t> out </a:t>
            </a:r>
            <a:r>
              <a:rPr lang="en-US" sz="4000" b="1" i="0" u="none" strike="noStrike" cap="none">
                <a:solidFill>
                  <a:srgbClr val="FF0000"/>
                </a:solidFill>
                <a:latin typeface="Arial"/>
                <a:ea typeface="Arial"/>
                <a:cs typeface="Arial"/>
                <a:sym typeface="Arial"/>
              </a:rPr>
              <a:t>pollutants</a:t>
            </a:r>
            <a:endParaRPr/>
          </a:p>
        </p:txBody>
      </p:sp>
      <p:sp>
        <p:nvSpPr>
          <p:cNvPr id="249" name="Google Shape;249;p16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61" descr="Our estuaries"/>
          <p:cNvPicPr preferRelativeResize="0"/>
          <p:nvPr/>
        </p:nvPicPr>
        <p:blipFill rotWithShape="1">
          <a:blip r:embed="rId3">
            <a:alphaModFix/>
          </a:blip>
          <a:srcRect/>
          <a:stretch/>
        </p:blipFill>
        <p:spPr>
          <a:xfrm>
            <a:off x="1228164" y="1544543"/>
            <a:ext cx="6687671" cy="4264587"/>
          </a:xfrm>
          <a:prstGeom prst="rect">
            <a:avLst/>
          </a:prstGeom>
          <a:noFill/>
          <a:ln>
            <a:noFill/>
          </a:ln>
        </p:spPr>
      </p:pic>
      <p:sp>
        <p:nvSpPr>
          <p:cNvPr id="256" name="Google Shape;256;p161"/>
          <p:cNvSpPr txBox="1"/>
          <p:nvPr/>
        </p:nvSpPr>
        <p:spPr>
          <a:xfrm>
            <a:off x="966976" y="163730"/>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We use estuaries for fun!</a:t>
            </a:r>
            <a:endParaRPr/>
          </a:p>
        </p:txBody>
      </p:sp>
      <p:sp>
        <p:nvSpPr>
          <p:cNvPr id="257" name="Google Shape;257;p16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23881" y="512815"/>
            <a:ext cx="748641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Estuary</a:t>
            </a: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3" name="Google Shape;123;p2" descr="Diagram - an estuarine and coastal system | NIWA"/>
          <p:cNvPicPr preferRelativeResize="0"/>
          <p:nvPr/>
        </p:nvPicPr>
        <p:blipFill rotWithShape="1">
          <a:blip r:embed="rId3">
            <a:alphaModFix/>
          </a:blip>
          <a:srcRect/>
          <a:stretch/>
        </p:blipFill>
        <p:spPr>
          <a:xfrm>
            <a:off x="1160269" y="1796411"/>
            <a:ext cx="7013639" cy="46935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63" descr="Picture"/>
          <p:cNvPicPr preferRelativeResize="0"/>
          <p:nvPr/>
        </p:nvPicPr>
        <p:blipFill rotWithShape="1">
          <a:blip r:embed="rId3">
            <a:alphaModFix/>
          </a:blip>
          <a:srcRect/>
          <a:stretch/>
        </p:blipFill>
        <p:spPr>
          <a:xfrm>
            <a:off x="228600" y="1106796"/>
            <a:ext cx="3175000" cy="3187700"/>
          </a:xfrm>
          <a:prstGeom prst="rect">
            <a:avLst/>
          </a:prstGeom>
          <a:noFill/>
          <a:ln>
            <a:noFill/>
          </a:ln>
        </p:spPr>
      </p:pic>
      <p:sp>
        <p:nvSpPr>
          <p:cNvPr id="270" name="Google Shape;270;p163"/>
          <p:cNvSpPr txBox="1"/>
          <p:nvPr/>
        </p:nvSpPr>
        <p:spPr>
          <a:xfrm>
            <a:off x="1470459" y="227915"/>
            <a:ext cx="693831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Estuaries are </a:t>
            </a:r>
            <a:r>
              <a:rPr lang="en-US" sz="4000" b="1" i="0" u="none" strike="noStrike" cap="none">
                <a:solidFill>
                  <a:schemeClr val="dk1"/>
                </a:solidFill>
                <a:latin typeface="Arial"/>
                <a:ea typeface="Arial"/>
                <a:cs typeface="Arial"/>
                <a:sym typeface="Arial"/>
              </a:rPr>
              <a:t>_______</a:t>
            </a:r>
            <a:r>
              <a:rPr lang="en-US" sz="4000" b="1" i="0" u="none" strike="noStrike" cap="none">
                <a:solidFill>
                  <a:srgbClr val="FF0000"/>
                </a:solidFill>
                <a:latin typeface="Arial"/>
                <a:ea typeface="Arial"/>
                <a:cs typeface="Arial"/>
                <a:sym typeface="Arial"/>
              </a:rPr>
              <a:t> </a:t>
            </a:r>
            <a:r>
              <a:rPr lang="en-US" sz="4000" b="0" i="0" u="none" strike="noStrike" cap="none">
                <a:solidFill>
                  <a:srgbClr val="000000"/>
                </a:solidFill>
                <a:latin typeface="Arial"/>
                <a:ea typeface="Arial"/>
                <a:cs typeface="Arial"/>
                <a:sym typeface="Arial"/>
              </a:rPr>
              <a:t>for many animals.</a:t>
            </a:r>
            <a:endParaRPr/>
          </a:p>
        </p:txBody>
      </p:sp>
      <p:pic>
        <p:nvPicPr>
          <p:cNvPr id="271" name="Google Shape;271;p163" descr="Picture"/>
          <p:cNvPicPr preferRelativeResize="0"/>
          <p:nvPr/>
        </p:nvPicPr>
        <p:blipFill rotWithShape="1">
          <a:blip r:embed="rId4">
            <a:alphaModFix/>
          </a:blip>
          <a:srcRect/>
          <a:stretch/>
        </p:blipFill>
        <p:spPr>
          <a:xfrm>
            <a:off x="367615" y="4163703"/>
            <a:ext cx="2794000" cy="2558427"/>
          </a:xfrm>
          <a:prstGeom prst="rect">
            <a:avLst/>
          </a:prstGeom>
          <a:noFill/>
          <a:ln>
            <a:noFill/>
          </a:ln>
        </p:spPr>
      </p:pic>
      <p:pic>
        <p:nvPicPr>
          <p:cNvPr id="272" name="Google Shape;272;p163" descr="Picture"/>
          <p:cNvPicPr preferRelativeResize="0"/>
          <p:nvPr/>
        </p:nvPicPr>
        <p:blipFill rotWithShape="1">
          <a:blip r:embed="rId5">
            <a:alphaModFix/>
          </a:blip>
          <a:srcRect/>
          <a:stretch/>
        </p:blipFill>
        <p:spPr>
          <a:xfrm>
            <a:off x="4366502" y="4163703"/>
            <a:ext cx="3175000" cy="2521361"/>
          </a:xfrm>
          <a:prstGeom prst="rect">
            <a:avLst/>
          </a:prstGeom>
          <a:noFill/>
          <a:ln>
            <a:noFill/>
          </a:ln>
        </p:spPr>
      </p:pic>
      <p:pic>
        <p:nvPicPr>
          <p:cNvPr id="273" name="Google Shape;273;p163" descr="Picture"/>
          <p:cNvPicPr preferRelativeResize="0"/>
          <p:nvPr/>
        </p:nvPicPr>
        <p:blipFill rotWithShape="1">
          <a:blip r:embed="rId6">
            <a:alphaModFix/>
          </a:blip>
          <a:srcRect/>
          <a:stretch/>
        </p:blipFill>
        <p:spPr>
          <a:xfrm>
            <a:off x="4366502" y="1667727"/>
            <a:ext cx="3175000" cy="2286000"/>
          </a:xfrm>
          <a:prstGeom prst="rect">
            <a:avLst/>
          </a:prstGeom>
          <a:noFill/>
          <a:ln>
            <a:noFill/>
          </a:ln>
        </p:spPr>
      </p:pic>
      <p:sp>
        <p:nvSpPr>
          <p:cNvPr id="274" name="Google Shape;274;p163" descr="Questions"/>
          <p:cNvSpPr/>
          <p:nvPr/>
        </p:nvSpPr>
        <p:spPr>
          <a:xfrm>
            <a:off x="0" y="0"/>
            <a:ext cx="849542" cy="849542"/>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db1c5d6118_0_7" descr="Picture"/>
          <p:cNvPicPr preferRelativeResize="0"/>
          <p:nvPr/>
        </p:nvPicPr>
        <p:blipFill rotWithShape="1">
          <a:blip r:embed="rId3">
            <a:alphaModFix/>
          </a:blip>
          <a:srcRect/>
          <a:stretch/>
        </p:blipFill>
        <p:spPr>
          <a:xfrm>
            <a:off x="228600" y="1106796"/>
            <a:ext cx="3175000" cy="3187700"/>
          </a:xfrm>
          <a:prstGeom prst="rect">
            <a:avLst/>
          </a:prstGeom>
          <a:noFill/>
          <a:ln>
            <a:noFill/>
          </a:ln>
        </p:spPr>
      </p:pic>
      <p:sp>
        <p:nvSpPr>
          <p:cNvPr id="281" name="Google Shape;281;gdb1c5d6118_0_7"/>
          <p:cNvSpPr txBox="1"/>
          <p:nvPr/>
        </p:nvSpPr>
        <p:spPr>
          <a:xfrm>
            <a:off x="1470459" y="227915"/>
            <a:ext cx="6938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Estuaries are </a:t>
            </a:r>
            <a:r>
              <a:rPr lang="en-US" sz="4000" u="sng">
                <a:solidFill>
                  <a:srgbClr val="FF0000"/>
                </a:solidFill>
              </a:rPr>
              <a:t>habitats</a:t>
            </a:r>
            <a:r>
              <a:rPr lang="en-US" sz="4000">
                <a:solidFill>
                  <a:srgbClr val="FF0000"/>
                </a:solidFill>
              </a:rPr>
              <a:t> </a:t>
            </a:r>
            <a:r>
              <a:rPr lang="en-US" sz="4000" b="0" i="0" u="none" strike="noStrike" cap="none">
                <a:solidFill>
                  <a:srgbClr val="000000"/>
                </a:solidFill>
                <a:latin typeface="Arial"/>
                <a:ea typeface="Arial"/>
                <a:cs typeface="Arial"/>
                <a:sym typeface="Arial"/>
              </a:rPr>
              <a:t>for many animals.</a:t>
            </a:r>
            <a:endParaRPr/>
          </a:p>
        </p:txBody>
      </p:sp>
      <p:pic>
        <p:nvPicPr>
          <p:cNvPr id="282" name="Google Shape;282;gdb1c5d6118_0_7" descr="Picture"/>
          <p:cNvPicPr preferRelativeResize="0"/>
          <p:nvPr/>
        </p:nvPicPr>
        <p:blipFill rotWithShape="1">
          <a:blip r:embed="rId4">
            <a:alphaModFix/>
          </a:blip>
          <a:srcRect/>
          <a:stretch/>
        </p:blipFill>
        <p:spPr>
          <a:xfrm>
            <a:off x="367615" y="4163703"/>
            <a:ext cx="2794000" cy="2558427"/>
          </a:xfrm>
          <a:prstGeom prst="rect">
            <a:avLst/>
          </a:prstGeom>
          <a:noFill/>
          <a:ln>
            <a:noFill/>
          </a:ln>
        </p:spPr>
      </p:pic>
      <p:pic>
        <p:nvPicPr>
          <p:cNvPr id="283" name="Google Shape;283;gdb1c5d6118_0_7" descr="Picture"/>
          <p:cNvPicPr preferRelativeResize="0"/>
          <p:nvPr/>
        </p:nvPicPr>
        <p:blipFill rotWithShape="1">
          <a:blip r:embed="rId5">
            <a:alphaModFix/>
          </a:blip>
          <a:srcRect/>
          <a:stretch/>
        </p:blipFill>
        <p:spPr>
          <a:xfrm>
            <a:off x="4366502" y="4163703"/>
            <a:ext cx="3175000" cy="2521361"/>
          </a:xfrm>
          <a:prstGeom prst="rect">
            <a:avLst/>
          </a:prstGeom>
          <a:noFill/>
          <a:ln>
            <a:noFill/>
          </a:ln>
        </p:spPr>
      </p:pic>
      <p:pic>
        <p:nvPicPr>
          <p:cNvPr id="284" name="Google Shape;284;gdb1c5d6118_0_7" descr="Picture"/>
          <p:cNvPicPr preferRelativeResize="0"/>
          <p:nvPr/>
        </p:nvPicPr>
        <p:blipFill rotWithShape="1">
          <a:blip r:embed="rId6">
            <a:alphaModFix/>
          </a:blip>
          <a:srcRect/>
          <a:stretch/>
        </p:blipFill>
        <p:spPr>
          <a:xfrm>
            <a:off x="4366502" y="1667727"/>
            <a:ext cx="3175000" cy="2286000"/>
          </a:xfrm>
          <a:prstGeom prst="rect">
            <a:avLst/>
          </a:prstGeom>
          <a:noFill/>
          <a:ln>
            <a:noFill/>
          </a:ln>
        </p:spPr>
      </p:pic>
      <p:sp>
        <p:nvSpPr>
          <p:cNvPr id="285" name="Google Shape;285;gdb1c5d6118_0_7" descr="Questions"/>
          <p:cNvSpPr/>
          <p:nvPr/>
        </p:nvSpPr>
        <p:spPr>
          <a:xfrm>
            <a:off x="0" y="0"/>
            <a:ext cx="849600" cy="8496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4"/>
          <p:cNvSpPr txBox="1"/>
          <p:nvPr/>
        </p:nvSpPr>
        <p:spPr>
          <a:xfrm>
            <a:off x="916025" y="323850"/>
            <a:ext cx="78735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True/False: We cannot get natural resources from estuaries.</a:t>
            </a:r>
            <a:endParaRPr sz="3500"/>
          </a:p>
        </p:txBody>
      </p:sp>
      <p:pic>
        <p:nvPicPr>
          <p:cNvPr id="292" name="Google Shape;292;p164" descr="The Comprehensive Management of Chinook Salmon in Campbell Creek Estuary -  ScienceBuzz"/>
          <p:cNvPicPr preferRelativeResize="0"/>
          <p:nvPr/>
        </p:nvPicPr>
        <p:blipFill rotWithShape="1">
          <a:blip r:embed="rId3">
            <a:alphaModFix/>
          </a:blip>
          <a:srcRect/>
          <a:stretch/>
        </p:blipFill>
        <p:spPr>
          <a:xfrm>
            <a:off x="1449733" y="1892673"/>
            <a:ext cx="6510925" cy="4149538"/>
          </a:xfrm>
          <a:prstGeom prst="rect">
            <a:avLst/>
          </a:prstGeom>
          <a:noFill/>
          <a:ln>
            <a:noFill/>
          </a:ln>
        </p:spPr>
      </p:pic>
      <p:sp>
        <p:nvSpPr>
          <p:cNvPr id="293" name="Google Shape;293;p16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dd4a2cd992_0_0"/>
          <p:cNvSpPr txBox="1"/>
          <p:nvPr/>
        </p:nvSpPr>
        <p:spPr>
          <a:xfrm>
            <a:off x="916025" y="323850"/>
            <a:ext cx="78735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True/</a:t>
            </a:r>
            <a:r>
              <a:rPr lang="en-US" sz="3500" b="0" i="0" u="none" strike="noStrike" cap="none">
                <a:solidFill>
                  <a:srgbClr val="FF0000"/>
                </a:solidFill>
                <a:latin typeface="Arial"/>
                <a:ea typeface="Arial"/>
                <a:cs typeface="Arial"/>
                <a:sym typeface="Arial"/>
              </a:rPr>
              <a:t>False</a:t>
            </a:r>
            <a:r>
              <a:rPr lang="en-US" sz="3500" b="0" i="0" u="none" strike="noStrike" cap="none">
                <a:solidFill>
                  <a:srgbClr val="000000"/>
                </a:solidFill>
                <a:latin typeface="Arial"/>
                <a:ea typeface="Arial"/>
                <a:cs typeface="Arial"/>
                <a:sym typeface="Arial"/>
              </a:rPr>
              <a:t>: We cannot get natural resources from estuaries.</a:t>
            </a:r>
            <a:endParaRPr sz="3500"/>
          </a:p>
        </p:txBody>
      </p:sp>
      <p:pic>
        <p:nvPicPr>
          <p:cNvPr id="300" name="Google Shape;300;gdd4a2cd992_0_0" descr="The Comprehensive Management of Chinook Salmon in Campbell Creek Estuary -  ScienceBuzz"/>
          <p:cNvPicPr preferRelativeResize="0"/>
          <p:nvPr/>
        </p:nvPicPr>
        <p:blipFill rotWithShape="1">
          <a:blip r:embed="rId3">
            <a:alphaModFix/>
          </a:blip>
          <a:srcRect/>
          <a:stretch/>
        </p:blipFill>
        <p:spPr>
          <a:xfrm>
            <a:off x="1449733" y="1892673"/>
            <a:ext cx="6510925" cy="4149538"/>
          </a:xfrm>
          <a:prstGeom prst="rect">
            <a:avLst/>
          </a:prstGeom>
          <a:noFill/>
          <a:ln>
            <a:noFill/>
          </a:ln>
        </p:spPr>
      </p:pic>
      <p:sp>
        <p:nvSpPr>
          <p:cNvPr id="301" name="Google Shape;301;gdd4a2cd992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65"/>
          <p:cNvPicPr preferRelativeResize="0"/>
          <p:nvPr/>
        </p:nvPicPr>
        <p:blipFill rotWithShape="1">
          <a:blip r:embed="rId3">
            <a:alphaModFix/>
          </a:blip>
          <a:srcRect l="27843" t="17608" r="22353" b="29058"/>
          <a:stretch/>
        </p:blipFill>
        <p:spPr>
          <a:xfrm>
            <a:off x="721880" y="1933985"/>
            <a:ext cx="8032378" cy="4356846"/>
          </a:xfrm>
          <a:prstGeom prst="rect">
            <a:avLst/>
          </a:prstGeom>
          <a:noFill/>
          <a:ln>
            <a:noFill/>
          </a:ln>
        </p:spPr>
      </p:pic>
      <p:sp>
        <p:nvSpPr>
          <p:cNvPr id="308" name="Google Shape;308;p165"/>
          <p:cNvSpPr txBox="1"/>
          <p:nvPr/>
        </p:nvSpPr>
        <p:spPr>
          <a:xfrm>
            <a:off x="881125" y="447100"/>
            <a:ext cx="79485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How do estuaries help keep water clean?</a:t>
            </a:r>
            <a:endParaRPr sz="3500" b="1" i="0" u="none" strike="noStrike" cap="none">
              <a:solidFill>
                <a:srgbClr val="FF0000"/>
              </a:solidFill>
              <a:latin typeface="Arial"/>
              <a:ea typeface="Arial"/>
              <a:cs typeface="Arial"/>
              <a:sym typeface="Arial"/>
            </a:endParaRPr>
          </a:p>
        </p:txBody>
      </p:sp>
      <p:sp>
        <p:nvSpPr>
          <p:cNvPr id="309" name="Google Shape;309;p16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66" descr="Our estuaries"/>
          <p:cNvPicPr preferRelativeResize="0"/>
          <p:nvPr/>
        </p:nvPicPr>
        <p:blipFill rotWithShape="1">
          <a:blip r:embed="rId3">
            <a:alphaModFix/>
          </a:blip>
          <a:srcRect/>
          <a:stretch/>
        </p:blipFill>
        <p:spPr>
          <a:xfrm>
            <a:off x="1228164" y="1544543"/>
            <a:ext cx="6687671" cy="4264587"/>
          </a:xfrm>
          <a:prstGeom prst="rect">
            <a:avLst/>
          </a:prstGeom>
          <a:noFill/>
          <a:ln>
            <a:noFill/>
          </a:ln>
        </p:spPr>
      </p:pic>
      <p:sp>
        <p:nvSpPr>
          <p:cNvPr id="316" name="Google Shape;316;p166"/>
          <p:cNvSpPr txBox="1"/>
          <p:nvPr/>
        </p:nvSpPr>
        <p:spPr>
          <a:xfrm>
            <a:off x="940301" y="283830"/>
            <a:ext cx="774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Name something else we us</a:t>
            </a:r>
            <a:r>
              <a:rPr lang="en-US" sz="3500"/>
              <a:t>e </a:t>
            </a:r>
            <a:r>
              <a:rPr lang="en-US" sz="3500" b="0" i="0" u="none" strike="noStrike" cap="none">
                <a:solidFill>
                  <a:srgbClr val="000000"/>
                </a:solidFill>
                <a:latin typeface="Arial"/>
                <a:ea typeface="Arial"/>
                <a:cs typeface="Arial"/>
                <a:sym typeface="Arial"/>
              </a:rPr>
              <a:t>estuaries for.</a:t>
            </a:r>
            <a:endParaRPr sz="3500"/>
          </a:p>
        </p:txBody>
      </p:sp>
      <p:sp>
        <p:nvSpPr>
          <p:cNvPr id="317" name="Google Shape;317;p16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6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4" name="Google Shape;324;p16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68" descr="Estuary: Definition, Facts, Characteristics &amp; Examples - Biology Class  (Video) | Study.com"/>
          <p:cNvPicPr preferRelativeResize="0"/>
          <p:nvPr/>
        </p:nvPicPr>
        <p:blipFill rotWithShape="1">
          <a:blip r:embed="rId3">
            <a:alphaModFix/>
          </a:blip>
          <a:srcRect t="6635"/>
          <a:stretch/>
        </p:blipFill>
        <p:spPr>
          <a:xfrm>
            <a:off x="1057816" y="1156354"/>
            <a:ext cx="6795248" cy="4796304"/>
          </a:xfrm>
          <a:prstGeom prst="rect">
            <a:avLst/>
          </a:prstGeom>
          <a:noFill/>
          <a:ln>
            <a:noFill/>
          </a:ln>
        </p:spPr>
      </p:pic>
      <p:sp>
        <p:nvSpPr>
          <p:cNvPr id="331" name="Google Shape;331;p168" descr="Artificial Intelligence"/>
          <p:cNvSpPr/>
          <p:nvPr/>
        </p:nvSpPr>
        <p:spPr>
          <a:xfrm>
            <a:off x="0" y="1499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p168" descr="Comment Like"/>
          <p:cNvPicPr preferRelativeResize="0"/>
          <p:nvPr/>
        </p:nvPicPr>
        <p:blipFill rotWithShape="1">
          <a:blip r:embed="rId5">
            <a:alphaModFix/>
          </a:blip>
          <a:srcRect/>
          <a:stretch/>
        </p:blipFill>
        <p:spPr>
          <a:xfrm>
            <a:off x="779203" y="206364"/>
            <a:ext cx="557227" cy="557227"/>
          </a:xfrm>
          <a:prstGeom prst="rect">
            <a:avLst/>
          </a:prstGeom>
          <a:noFill/>
          <a:ln>
            <a:noFill/>
          </a:ln>
        </p:spPr>
      </p:pic>
      <p:cxnSp>
        <p:nvCxnSpPr>
          <p:cNvPr id="333" name="Google Shape;333;p168"/>
          <p:cNvCxnSpPr/>
          <p:nvPr/>
        </p:nvCxnSpPr>
        <p:spPr>
          <a:xfrm rot="10800000">
            <a:off x="4984377" y="4392706"/>
            <a:ext cx="1093694" cy="950352"/>
          </a:xfrm>
          <a:prstGeom prst="straightConnector1">
            <a:avLst/>
          </a:prstGeom>
          <a:noFill/>
          <a:ln w="165100" cap="flat" cmpd="sng">
            <a:solidFill>
              <a:srgbClr val="FF0000"/>
            </a:solidFill>
            <a:prstDash val="solid"/>
            <a:round/>
            <a:headEnd type="none" w="sm" len="sm"/>
            <a:tailEnd type="triangle" w="med" len="med"/>
          </a:ln>
        </p:spPr>
      </p:cxnSp>
      <p:cxnSp>
        <p:nvCxnSpPr>
          <p:cNvPr id="334" name="Google Shape;334;p168"/>
          <p:cNvCxnSpPr/>
          <p:nvPr/>
        </p:nvCxnSpPr>
        <p:spPr>
          <a:xfrm>
            <a:off x="2375646" y="2810529"/>
            <a:ext cx="1120589" cy="618471"/>
          </a:xfrm>
          <a:prstGeom prst="straightConnector1">
            <a:avLst/>
          </a:prstGeom>
          <a:noFill/>
          <a:ln w="165100" cap="flat" cmpd="sng">
            <a:solidFill>
              <a:srgbClr val="FF0000"/>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69" descr="Artificial Intelligence"/>
          <p:cNvSpPr/>
          <p:nvPr/>
        </p:nvSpPr>
        <p:spPr>
          <a:xfrm>
            <a:off x="0" y="1499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p169" descr="Comment Like"/>
          <p:cNvPicPr preferRelativeResize="0"/>
          <p:nvPr/>
        </p:nvPicPr>
        <p:blipFill rotWithShape="1">
          <a:blip r:embed="rId4">
            <a:alphaModFix/>
          </a:blip>
          <a:srcRect/>
          <a:stretch/>
        </p:blipFill>
        <p:spPr>
          <a:xfrm>
            <a:off x="779203" y="206364"/>
            <a:ext cx="557227" cy="557227"/>
          </a:xfrm>
          <a:prstGeom prst="rect">
            <a:avLst/>
          </a:prstGeom>
          <a:noFill/>
          <a:ln>
            <a:noFill/>
          </a:ln>
        </p:spPr>
      </p:pic>
      <p:pic>
        <p:nvPicPr>
          <p:cNvPr id="342" name="Google Shape;342;p169" descr="thomasthinktank [licensed for non-commercial use only] / Estuaries Answers"/>
          <p:cNvPicPr preferRelativeResize="0"/>
          <p:nvPr/>
        </p:nvPicPr>
        <p:blipFill rotWithShape="1">
          <a:blip r:embed="rId5">
            <a:alphaModFix/>
          </a:blip>
          <a:srcRect t="9037"/>
          <a:stretch/>
        </p:blipFill>
        <p:spPr>
          <a:xfrm>
            <a:off x="849542" y="1214718"/>
            <a:ext cx="7541423" cy="44285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txBox="1"/>
          <p:nvPr/>
        </p:nvSpPr>
        <p:spPr>
          <a:xfrm>
            <a:off x="934496" y="444638"/>
            <a:ext cx="820950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estuaries, and what is the most important estuary in Virginia? </a:t>
            </a:r>
            <a:endParaRPr sz="1400" b="0" i="0" u="none" strike="noStrike" cap="none">
              <a:solidFill>
                <a:srgbClr val="000000"/>
              </a:solidFill>
              <a:latin typeface="Arial"/>
              <a:ea typeface="Arial"/>
              <a:cs typeface="Arial"/>
              <a:sym typeface="Arial"/>
            </a:endParaRPr>
          </a:p>
        </p:txBody>
      </p:sp>
      <p:pic>
        <p:nvPicPr>
          <p:cNvPr id="131" name="Google Shape;131;p4" descr="Diagram - an estuarine and coastal system | NIWA"/>
          <p:cNvPicPr preferRelativeResize="0"/>
          <p:nvPr/>
        </p:nvPicPr>
        <p:blipFill rotWithShape="1">
          <a:blip r:embed="rId4">
            <a:alphaModFix/>
          </a:blip>
          <a:srcRect/>
          <a:stretch/>
        </p:blipFill>
        <p:spPr>
          <a:xfrm>
            <a:off x="532741" y="2330823"/>
            <a:ext cx="4182694" cy="3657161"/>
          </a:xfrm>
          <a:prstGeom prst="rect">
            <a:avLst/>
          </a:prstGeom>
          <a:noFill/>
          <a:ln>
            <a:noFill/>
          </a:ln>
        </p:spPr>
      </p:pic>
      <p:pic>
        <p:nvPicPr>
          <p:cNvPr id="132" name="Google Shape;132;p4" descr="NASA Real World: NASA and the Chesapeake bay | Precipitation Education"/>
          <p:cNvPicPr preferRelativeResize="0"/>
          <p:nvPr/>
        </p:nvPicPr>
        <p:blipFill rotWithShape="1">
          <a:blip r:embed="rId5">
            <a:alphaModFix/>
          </a:blip>
          <a:srcRect/>
          <a:stretch/>
        </p:blipFill>
        <p:spPr>
          <a:xfrm>
            <a:off x="5020235" y="2330824"/>
            <a:ext cx="3724462" cy="36571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7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170"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71" descr="Ocean Habitat facts and photos"/>
          <p:cNvPicPr preferRelativeResize="0"/>
          <p:nvPr/>
        </p:nvPicPr>
        <p:blipFill rotWithShape="1">
          <a:blip r:embed="rId3">
            <a:alphaModFix/>
          </a:blip>
          <a:srcRect/>
          <a:stretch/>
        </p:blipFill>
        <p:spPr>
          <a:xfrm>
            <a:off x="654423" y="997314"/>
            <a:ext cx="7584141" cy="4930587"/>
          </a:xfrm>
          <a:prstGeom prst="rect">
            <a:avLst/>
          </a:prstGeom>
          <a:noFill/>
          <a:ln>
            <a:noFill/>
          </a:ln>
        </p:spPr>
      </p:pic>
      <p:sp>
        <p:nvSpPr>
          <p:cNvPr id="356" name="Google Shape;356;p171"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171" descr="Comment Dislike"/>
          <p:cNvPicPr preferRelativeResize="0"/>
          <p:nvPr/>
        </p:nvPicPr>
        <p:blipFill rotWithShape="1">
          <a:blip r:embed="rId5">
            <a:alphaModFix/>
          </a:blip>
          <a:srcRect/>
          <a:stretch/>
        </p:blipFill>
        <p:spPr>
          <a:xfrm>
            <a:off x="847692" y="147772"/>
            <a:ext cx="553998" cy="5539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 name="Google Shape;364;p172" descr="Comment Dislike"/>
          <p:cNvPicPr preferRelativeResize="0"/>
          <p:nvPr/>
        </p:nvPicPr>
        <p:blipFill rotWithShape="1">
          <a:blip r:embed="rId4">
            <a:alphaModFix/>
          </a:blip>
          <a:srcRect/>
          <a:stretch/>
        </p:blipFill>
        <p:spPr>
          <a:xfrm>
            <a:off x="847692" y="147772"/>
            <a:ext cx="553998" cy="553998"/>
          </a:xfrm>
          <a:prstGeom prst="rect">
            <a:avLst/>
          </a:prstGeom>
          <a:noFill/>
          <a:ln>
            <a:noFill/>
          </a:ln>
        </p:spPr>
      </p:pic>
      <p:pic>
        <p:nvPicPr>
          <p:cNvPr id="365" name="Google Shape;365;p172" descr="3,792,214 River Stock Photos, Pictures &amp; Royalty-Free Images - iStock"/>
          <p:cNvPicPr preferRelativeResize="0"/>
          <p:nvPr/>
        </p:nvPicPr>
        <p:blipFill rotWithShape="1">
          <a:blip r:embed="rId5">
            <a:alphaModFix/>
          </a:blip>
          <a:srcRect/>
          <a:stretch/>
        </p:blipFill>
        <p:spPr>
          <a:xfrm>
            <a:off x="1401690" y="1057835"/>
            <a:ext cx="6397604" cy="51995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7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74" descr="Estuary: Definition, Facts, Characteristics &amp; Examples - Biology Class  (Video) | Study.com"/>
          <p:cNvPicPr preferRelativeResize="0"/>
          <p:nvPr/>
        </p:nvPicPr>
        <p:blipFill rotWithShape="1">
          <a:blip r:embed="rId3">
            <a:alphaModFix/>
          </a:blip>
          <a:srcRect t="6635"/>
          <a:stretch/>
        </p:blipFill>
        <p:spPr>
          <a:xfrm>
            <a:off x="1174376" y="1694237"/>
            <a:ext cx="6795248" cy="4796304"/>
          </a:xfrm>
          <a:prstGeom prst="rect">
            <a:avLst/>
          </a:prstGeom>
          <a:noFill/>
          <a:ln>
            <a:noFill/>
          </a:ln>
        </p:spPr>
      </p:pic>
      <p:sp>
        <p:nvSpPr>
          <p:cNvPr id="378" name="Google Shape;378;p174"/>
          <p:cNvSpPr txBox="1"/>
          <p:nvPr/>
        </p:nvSpPr>
        <p:spPr>
          <a:xfrm>
            <a:off x="966976" y="367459"/>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Is this an example of an estuary? Explain your answer.</a:t>
            </a:r>
            <a:endParaRPr sz="3500"/>
          </a:p>
        </p:txBody>
      </p:sp>
      <p:sp>
        <p:nvSpPr>
          <p:cNvPr id="379" name="Google Shape;379;p17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75" descr="Ocean Habitat facts and photos"/>
          <p:cNvPicPr preferRelativeResize="0"/>
          <p:nvPr/>
        </p:nvPicPr>
        <p:blipFill rotWithShape="1">
          <a:blip r:embed="rId3">
            <a:alphaModFix/>
          </a:blip>
          <a:srcRect/>
          <a:stretch/>
        </p:blipFill>
        <p:spPr>
          <a:xfrm>
            <a:off x="779929" y="1721318"/>
            <a:ext cx="7584141" cy="4930587"/>
          </a:xfrm>
          <a:prstGeom prst="rect">
            <a:avLst/>
          </a:prstGeom>
          <a:noFill/>
          <a:ln>
            <a:noFill/>
          </a:ln>
        </p:spPr>
      </p:pic>
      <p:sp>
        <p:nvSpPr>
          <p:cNvPr id="386" name="Google Shape;386;p175"/>
          <p:cNvSpPr txBox="1"/>
          <p:nvPr/>
        </p:nvSpPr>
        <p:spPr>
          <a:xfrm>
            <a:off x="1182129" y="367459"/>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Is the ocean an estuary? Explain your answer.</a:t>
            </a:r>
            <a:endParaRPr sz="3500"/>
          </a:p>
        </p:txBody>
      </p:sp>
      <p:sp>
        <p:nvSpPr>
          <p:cNvPr id="387" name="Google Shape;387;p17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176" descr="3,792,214 River Stock Photos, Pictures &amp; Royalty-Free Images - iStock"/>
          <p:cNvPicPr preferRelativeResize="0"/>
          <p:nvPr/>
        </p:nvPicPr>
        <p:blipFill rotWithShape="1">
          <a:blip r:embed="rId3">
            <a:alphaModFix/>
          </a:blip>
          <a:srcRect/>
          <a:stretch/>
        </p:blipFill>
        <p:spPr>
          <a:xfrm>
            <a:off x="1373198" y="1510459"/>
            <a:ext cx="6397604" cy="5199529"/>
          </a:xfrm>
          <a:prstGeom prst="rect">
            <a:avLst/>
          </a:prstGeom>
          <a:noFill/>
          <a:ln>
            <a:noFill/>
          </a:ln>
        </p:spPr>
      </p:pic>
      <p:sp>
        <p:nvSpPr>
          <p:cNvPr id="394" name="Google Shape;394;p176"/>
          <p:cNvSpPr txBox="1"/>
          <p:nvPr/>
        </p:nvSpPr>
        <p:spPr>
          <a:xfrm>
            <a:off x="1056623" y="278042"/>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Why is a river NOT an estuary?</a:t>
            </a:r>
            <a:endParaRPr sz="3500"/>
          </a:p>
        </p:txBody>
      </p:sp>
      <p:sp>
        <p:nvSpPr>
          <p:cNvPr id="395" name="Google Shape;395;p17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177" descr="thomasthinktank [licensed for non-commercial use only] / Estuaries Answers"/>
          <p:cNvPicPr preferRelativeResize="0"/>
          <p:nvPr/>
        </p:nvPicPr>
        <p:blipFill rotWithShape="1">
          <a:blip r:embed="rId3">
            <a:alphaModFix/>
          </a:blip>
          <a:srcRect t="9037"/>
          <a:stretch/>
        </p:blipFill>
        <p:spPr>
          <a:xfrm>
            <a:off x="957118" y="1770529"/>
            <a:ext cx="7541423" cy="4428564"/>
          </a:xfrm>
          <a:prstGeom prst="rect">
            <a:avLst/>
          </a:prstGeom>
          <a:noFill/>
          <a:ln>
            <a:noFill/>
          </a:ln>
        </p:spPr>
      </p:pic>
      <p:sp>
        <p:nvSpPr>
          <p:cNvPr id="402" name="Google Shape;402;p177"/>
          <p:cNvSpPr txBox="1"/>
          <p:nvPr/>
        </p:nvSpPr>
        <p:spPr>
          <a:xfrm>
            <a:off x="1056623" y="278042"/>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Why is this an example of an estuary?</a:t>
            </a:r>
            <a:endParaRPr sz="3500"/>
          </a:p>
        </p:txBody>
      </p:sp>
      <p:sp>
        <p:nvSpPr>
          <p:cNvPr id="403" name="Google Shape;403;p17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80"/>
          <p:cNvSpPr txBox="1">
            <a:spLocks noGrp="1"/>
          </p:cNvSpPr>
          <p:nvPr>
            <p:ph type="title"/>
          </p:nvPr>
        </p:nvSpPr>
        <p:spPr>
          <a:xfrm>
            <a:off x="228600" y="345901"/>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a:t>What is an estuary?</a:t>
            </a:r>
            <a:endParaRPr sz="3500"/>
          </a:p>
        </p:txBody>
      </p:sp>
      <p:pic>
        <p:nvPicPr>
          <p:cNvPr id="410" name="Google Shape;410;p180" descr="Diagram - an estuarine and coastal system | NIWA"/>
          <p:cNvPicPr preferRelativeResize="0"/>
          <p:nvPr/>
        </p:nvPicPr>
        <p:blipFill rotWithShape="1">
          <a:blip r:embed="rId3">
            <a:alphaModFix/>
          </a:blip>
          <a:srcRect/>
          <a:stretch/>
        </p:blipFill>
        <p:spPr>
          <a:xfrm>
            <a:off x="1447517" y="1800303"/>
            <a:ext cx="6526996" cy="4140296"/>
          </a:xfrm>
          <a:prstGeom prst="rect">
            <a:avLst/>
          </a:prstGeom>
          <a:noFill/>
          <a:ln>
            <a:noFill/>
          </a:ln>
        </p:spPr>
      </p:pic>
      <p:sp>
        <p:nvSpPr>
          <p:cNvPr id="411" name="Google Shape;411;p18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81" descr="Picture"/>
          <p:cNvPicPr preferRelativeResize="0"/>
          <p:nvPr/>
        </p:nvPicPr>
        <p:blipFill rotWithShape="1">
          <a:blip r:embed="rId3">
            <a:alphaModFix/>
          </a:blip>
          <a:srcRect/>
          <a:stretch/>
        </p:blipFill>
        <p:spPr>
          <a:xfrm>
            <a:off x="228600" y="1106796"/>
            <a:ext cx="3175000" cy="3187700"/>
          </a:xfrm>
          <a:prstGeom prst="rect">
            <a:avLst/>
          </a:prstGeom>
          <a:noFill/>
          <a:ln>
            <a:noFill/>
          </a:ln>
        </p:spPr>
      </p:pic>
      <p:sp>
        <p:nvSpPr>
          <p:cNvPr id="418" name="Google Shape;418;p181"/>
          <p:cNvSpPr txBox="1"/>
          <p:nvPr/>
        </p:nvSpPr>
        <p:spPr>
          <a:xfrm>
            <a:off x="1470459" y="227915"/>
            <a:ext cx="693831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Estuaries are </a:t>
            </a:r>
            <a:r>
              <a:rPr lang="en-US" sz="3500" b="1" i="0" u="none" strike="noStrike" cap="none">
                <a:solidFill>
                  <a:schemeClr val="dk1"/>
                </a:solidFill>
                <a:latin typeface="Arial"/>
                <a:ea typeface="Arial"/>
                <a:cs typeface="Arial"/>
                <a:sym typeface="Arial"/>
              </a:rPr>
              <a:t>_______</a:t>
            </a:r>
            <a:r>
              <a:rPr lang="en-US" sz="3500" b="1" i="0" u="none" strike="noStrike" cap="none">
                <a:solidFill>
                  <a:srgbClr val="FF0000"/>
                </a:solidFill>
                <a:latin typeface="Arial"/>
                <a:ea typeface="Arial"/>
                <a:cs typeface="Arial"/>
                <a:sym typeface="Arial"/>
              </a:rPr>
              <a:t> </a:t>
            </a:r>
            <a:r>
              <a:rPr lang="en-US" sz="3500" b="0" i="0" u="none" strike="noStrike" cap="none">
                <a:solidFill>
                  <a:srgbClr val="000000"/>
                </a:solidFill>
                <a:latin typeface="Arial"/>
                <a:ea typeface="Arial"/>
                <a:cs typeface="Arial"/>
                <a:sym typeface="Arial"/>
              </a:rPr>
              <a:t>for many animals.</a:t>
            </a:r>
            <a:endParaRPr sz="3500"/>
          </a:p>
        </p:txBody>
      </p:sp>
      <p:pic>
        <p:nvPicPr>
          <p:cNvPr id="419" name="Google Shape;419;p181" descr="Picture"/>
          <p:cNvPicPr preferRelativeResize="0"/>
          <p:nvPr/>
        </p:nvPicPr>
        <p:blipFill rotWithShape="1">
          <a:blip r:embed="rId4">
            <a:alphaModFix/>
          </a:blip>
          <a:srcRect/>
          <a:stretch/>
        </p:blipFill>
        <p:spPr>
          <a:xfrm>
            <a:off x="367615" y="4163703"/>
            <a:ext cx="2794000" cy="2558427"/>
          </a:xfrm>
          <a:prstGeom prst="rect">
            <a:avLst/>
          </a:prstGeom>
          <a:noFill/>
          <a:ln>
            <a:noFill/>
          </a:ln>
        </p:spPr>
      </p:pic>
      <p:pic>
        <p:nvPicPr>
          <p:cNvPr id="420" name="Google Shape;420;p181" descr="Picture"/>
          <p:cNvPicPr preferRelativeResize="0"/>
          <p:nvPr/>
        </p:nvPicPr>
        <p:blipFill rotWithShape="1">
          <a:blip r:embed="rId5">
            <a:alphaModFix/>
          </a:blip>
          <a:srcRect/>
          <a:stretch/>
        </p:blipFill>
        <p:spPr>
          <a:xfrm>
            <a:off x="4366502" y="4163703"/>
            <a:ext cx="3175000" cy="2521361"/>
          </a:xfrm>
          <a:prstGeom prst="rect">
            <a:avLst/>
          </a:prstGeom>
          <a:noFill/>
          <a:ln>
            <a:noFill/>
          </a:ln>
        </p:spPr>
      </p:pic>
      <p:pic>
        <p:nvPicPr>
          <p:cNvPr id="421" name="Google Shape;421;p181" descr="Picture"/>
          <p:cNvPicPr preferRelativeResize="0"/>
          <p:nvPr/>
        </p:nvPicPr>
        <p:blipFill rotWithShape="1">
          <a:blip r:embed="rId6">
            <a:alphaModFix/>
          </a:blip>
          <a:srcRect/>
          <a:stretch/>
        </p:blipFill>
        <p:spPr>
          <a:xfrm>
            <a:off x="4366502" y="1667727"/>
            <a:ext cx="3175000" cy="2286000"/>
          </a:xfrm>
          <a:prstGeom prst="rect">
            <a:avLst/>
          </a:prstGeom>
          <a:noFill/>
          <a:ln>
            <a:noFill/>
          </a:ln>
        </p:spPr>
      </p:pic>
      <p:sp>
        <p:nvSpPr>
          <p:cNvPr id="422" name="Google Shape;422;p181" descr="Questions"/>
          <p:cNvSpPr/>
          <p:nvPr/>
        </p:nvSpPr>
        <p:spPr>
          <a:xfrm>
            <a:off x="0" y="0"/>
            <a:ext cx="849542" cy="849542"/>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gdb1c5d6118_0_24" descr="Picture"/>
          <p:cNvPicPr preferRelativeResize="0"/>
          <p:nvPr/>
        </p:nvPicPr>
        <p:blipFill rotWithShape="1">
          <a:blip r:embed="rId3">
            <a:alphaModFix/>
          </a:blip>
          <a:srcRect/>
          <a:stretch/>
        </p:blipFill>
        <p:spPr>
          <a:xfrm>
            <a:off x="228600" y="1106796"/>
            <a:ext cx="3175000" cy="3187700"/>
          </a:xfrm>
          <a:prstGeom prst="rect">
            <a:avLst/>
          </a:prstGeom>
          <a:noFill/>
          <a:ln>
            <a:noFill/>
          </a:ln>
        </p:spPr>
      </p:pic>
      <p:sp>
        <p:nvSpPr>
          <p:cNvPr id="429" name="Google Shape;429;gdb1c5d6118_0_24"/>
          <p:cNvSpPr txBox="1"/>
          <p:nvPr/>
        </p:nvSpPr>
        <p:spPr>
          <a:xfrm>
            <a:off x="1470459" y="227915"/>
            <a:ext cx="6938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Estuaries are </a:t>
            </a:r>
            <a:r>
              <a:rPr lang="en-US" sz="3500" u="sng">
                <a:solidFill>
                  <a:srgbClr val="FF0000"/>
                </a:solidFill>
              </a:rPr>
              <a:t>habitat</a:t>
            </a:r>
            <a:r>
              <a:rPr lang="en-US" sz="3500">
                <a:solidFill>
                  <a:srgbClr val="FF0000"/>
                </a:solidFill>
              </a:rPr>
              <a:t> </a:t>
            </a:r>
            <a:r>
              <a:rPr lang="en-US" sz="3500" b="0" i="0" u="none" strike="noStrike" cap="none">
                <a:solidFill>
                  <a:srgbClr val="000000"/>
                </a:solidFill>
                <a:latin typeface="Arial"/>
                <a:ea typeface="Arial"/>
                <a:cs typeface="Arial"/>
                <a:sym typeface="Arial"/>
              </a:rPr>
              <a:t>for many animals.</a:t>
            </a:r>
            <a:endParaRPr sz="3500"/>
          </a:p>
        </p:txBody>
      </p:sp>
      <p:pic>
        <p:nvPicPr>
          <p:cNvPr id="430" name="Google Shape;430;gdb1c5d6118_0_24" descr="Picture"/>
          <p:cNvPicPr preferRelativeResize="0"/>
          <p:nvPr/>
        </p:nvPicPr>
        <p:blipFill rotWithShape="1">
          <a:blip r:embed="rId4">
            <a:alphaModFix/>
          </a:blip>
          <a:srcRect/>
          <a:stretch/>
        </p:blipFill>
        <p:spPr>
          <a:xfrm>
            <a:off x="367615" y="4163703"/>
            <a:ext cx="2794000" cy="2558427"/>
          </a:xfrm>
          <a:prstGeom prst="rect">
            <a:avLst/>
          </a:prstGeom>
          <a:noFill/>
          <a:ln>
            <a:noFill/>
          </a:ln>
        </p:spPr>
      </p:pic>
      <p:pic>
        <p:nvPicPr>
          <p:cNvPr id="431" name="Google Shape;431;gdb1c5d6118_0_24" descr="Picture"/>
          <p:cNvPicPr preferRelativeResize="0"/>
          <p:nvPr/>
        </p:nvPicPr>
        <p:blipFill rotWithShape="1">
          <a:blip r:embed="rId5">
            <a:alphaModFix/>
          </a:blip>
          <a:srcRect/>
          <a:stretch/>
        </p:blipFill>
        <p:spPr>
          <a:xfrm>
            <a:off x="4366502" y="4163703"/>
            <a:ext cx="3175000" cy="2521361"/>
          </a:xfrm>
          <a:prstGeom prst="rect">
            <a:avLst/>
          </a:prstGeom>
          <a:noFill/>
          <a:ln>
            <a:noFill/>
          </a:ln>
        </p:spPr>
      </p:pic>
      <p:pic>
        <p:nvPicPr>
          <p:cNvPr id="432" name="Google Shape;432;gdb1c5d6118_0_24" descr="Picture"/>
          <p:cNvPicPr preferRelativeResize="0"/>
          <p:nvPr/>
        </p:nvPicPr>
        <p:blipFill rotWithShape="1">
          <a:blip r:embed="rId6">
            <a:alphaModFix/>
          </a:blip>
          <a:srcRect/>
          <a:stretch/>
        </p:blipFill>
        <p:spPr>
          <a:xfrm>
            <a:off x="4366502" y="1667727"/>
            <a:ext cx="3175000" cy="2286000"/>
          </a:xfrm>
          <a:prstGeom prst="rect">
            <a:avLst/>
          </a:prstGeom>
          <a:noFill/>
          <a:ln>
            <a:noFill/>
          </a:ln>
        </p:spPr>
      </p:pic>
      <p:sp>
        <p:nvSpPr>
          <p:cNvPr id="433" name="Google Shape;433;gdb1c5d6118_0_24" descr="Questions"/>
          <p:cNvSpPr/>
          <p:nvPr/>
        </p:nvSpPr>
        <p:spPr>
          <a:xfrm>
            <a:off x="0" y="0"/>
            <a:ext cx="849600" cy="8496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82"/>
          <p:cNvSpPr txBox="1"/>
          <p:nvPr/>
        </p:nvSpPr>
        <p:spPr>
          <a:xfrm>
            <a:off x="1022782" y="283805"/>
            <a:ext cx="774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True/False: We cannot get natural resources from estuaries.</a:t>
            </a:r>
            <a:endParaRPr sz="3500"/>
          </a:p>
        </p:txBody>
      </p:sp>
      <p:pic>
        <p:nvPicPr>
          <p:cNvPr id="440" name="Google Shape;440;p182" descr="The Comprehensive Management of Chinook Salmon in Campbell Creek Estuary -  ScienceBuzz"/>
          <p:cNvPicPr preferRelativeResize="0"/>
          <p:nvPr/>
        </p:nvPicPr>
        <p:blipFill rotWithShape="1">
          <a:blip r:embed="rId3">
            <a:alphaModFix/>
          </a:blip>
          <a:srcRect/>
          <a:stretch/>
        </p:blipFill>
        <p:spPr>
          <a:xfrm>
            <a:off x="1449733" y="1892673"/>
            <a:ext cx="6510925" cy="4149538"/>
          </a:xfrm>
          <a:prstGeom prst="rect">
            <a:avLst/>
          </a:prstGeom>
          <a:noFill/>
          <a:ln>
            <a:noFill/>
          </a:ln>
        </p:spPr>
      </p:pic>
      <p:sp>
        <p:nvSpPr>
          <p:cNvPr id="441" name="Google Shape;441;p18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dd4a2cd992_0_7"/>
          <p:cNvSpPr txBox="1"/>
          <p:nvPr/>
        </p:nvSpPr>
        <p:spPr>
          <a:xfrm>
            <a:off x="1022782" y="283805"/>
            <a:ext cx="774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True/</a:t>
            </a:r>
            <a:r>
              <a:rPr lang="en-US" sz="3500" b="0" i="0" u="none" strike="noStrike" cap="none">
                <a:solidFill>
                  <a:srgbClr val="FF0000"/>
                </a:solidFill>
                <a:latin typeface="Arial"/>
                <a:ea typeface="Arial"/>
                <a:cs typeface="Arial"/>
                <a:sym typeface="Arial"/>
              </a:rPr>
              <a:t>False</a:t>
            </a:r>
            <a:r>
              <a:rPr lang="en-US" sz="3500" b="0" i="0" u="none" strike="noStrike" cap="none">
                <a:solidFill>
                  <a:srgbClr val="000000"/>
                </a:solidFill>
                <a:latin typeface="Arial"/>
                <a:ea typeface="Arial"/>
                <a:cs typeface="Arial"/>
                <a:sym typeface="Arial"/>
              </a:rPr>
              <a:t>: We cannot get natural resources from estuaries.</a:t>
            </a:r>
            <a:endParaRPr sz="3500"/>
          </a:p>
        </p:txBody>
      </p:sp>
      <p:pic>
        <p:nvPicPr>
          <p:cNvPr id="448" name="Google Shape;448;gdd4a2cd992_0_7" descr="The Comprehensive Management of Chinook Salmon in Campbell Creek Estuary -  ScienceBuzz"/>
          <p:cNvPicPr preferRelativeResize="0"/>
          <p:nvPr/>
        </p:nvPicPr>
        <p:blipFill rotWithShape="1">
          <a:blip r:embed="rId3">
            <a:alphaModFix/>
          </a:blip>
          <a:srcRect/>
          <a:stretch/>
        </p:blipFill>
        <p:spPr>
          <a:xfrm>
            <a:off x="1449733" y="1892673"/>
            <a:ext cx="6510925" cy="4149538"/>
          </a:xfrm>
          <a:prstGeom prst="rect">
            <a:avLst/>
          </a:prstGeom>
          <a:noFill/>
          <a:ln>
            <a:noFill/>
          </a:ln>
        </p:spPr>
      </p:pic>
      <p:sp>
        <p:nvSpPr>
          <p:cNvPr id="449" name="Google Shape;449;gdd4a2cd992_0_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183"/>
          <p:cNvPicPr preferRelativeResize="0"/>
          <p:nvPr/>
        </p:nvPicPr>
        <p:blipFill rotWithShape="1">
          <a:blip r:embed="rId3">
            <a:alphaModFix/>
          </a:blip>
          <a:srcRect l="27843" t="17608" r="22353" b="29058"/>
          <a:stretch/>
        </p:blipFill>
        <p:spPr>
          <a:xfrm>
            <a:off x="735230" y="2200835"/>
            <a:ext cx="8032377" cy="4356847"/>
          </a:xfrm>
          <a:prstGeom prst="rect">
            <a:avLst/>
          </a:prstGeom>
          <a:noFill/>
          <a:ln>
            <a:noFill/>
          </a:ln>
        </p:spPr>
      </p:pic>
      <p:sp>
        <p:nvSpPr>
          <p:cNvPr id="456" name="Google Shape;456;p183"/>
          <p:cNvSpPr txBox="1"/>
          <p:nvPr/>
        </p:nvSpPr>
        <p:spPr>
          <a:xfrm>
            <a:off x="881142" y="300318"/>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How do estuaries help keep water clean?</a:t>
            </a:r>
            <a:endParaRPr sz="3500" b="1" i="0" u="none" strike="noStrike" cap="none">
              <a:solidFill>
                <a:srgbClr val="FF0000"/>
              </a:solidFill>
              <a:latin typeface="Arial"/>
              <a:ea typeface="Arial"/>
              <a:cs typeface="Arial"/>
              <a:sym typeface="Arial"/>
            </a:endParaRPr>
          </a:p>
        </p:txBody>
      </p:sp>
      <p:sp>
        <p:nvSpPr>
          <p:cNvPr id="457" name="Google Shape;457;p18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184" descr="Our estuaries"/>
          <p:cNvPicPr preferRelativeResize="0"/>
          <p:nvPr/>
        </p:nvPicPr>
        <p:blipFill rotWithShape="1">
          <a:blip r:embed="rId3">
            <a:alphaModFix/>
          </a:blip>
          <a:srcRect/>
          <a:stretch/>
        </p:blipFill>
        <p:spPr>
          <a:xfrm>
            <a:off x="1228164" y="1544543"/>
            <a:ext cx="6687671" cy="4264587"/>
          </a:xfrm>
          <a:prstGeom prst="rect">
            <a:avLst/>
          </a:prstGeom>
          <a:noFill/>
          <a:ln>
            <a:noFill/>
          </a:ln>
        </p:spPr>
      </p:pic>
      <p:sp>
        <p:nvSpPr>
          <p:cNvPr id="464" name="Google Shape;464;p184"/>
          <p:cNvSpPr txBox="1"/>
          <p:nvPr/>
        </p:nvSpPr>
        <p:spPr>
          <a:xfrm>
            <a:off x="966976" y="163730"/>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Name something else we use estuaries for.</a:t>
            </a:r>
            <a:endParaRPr sz="3500"/>
          </a:p>
        </p:txBody>
      </p:sp>
      <p:sp>
        <p:nvSpPr>
          <p:cNvPr id="465" name="Google Shape;465;p18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185" descr="Estuary: Definition, Facts, Characteristics &amp; Examples - Biology Class  (Video) | Study.com"/>
          <p:cNvPicPr preferRelativeResize="0"/>
          <p:nvPr/>
        </p:nvPicPr>
        <p:blipFill rotWithShape="1">
          <a:blip r:embed="rId3">
            <a:alphaModFix/>
          </a:blip>
          <a:srcRect t="6635"/>
          <a:stretch/>
        </p:blipFill>
        <p:spPr>
          <a:xfrm>
            <a:off x="1174376" y="1694237"/>
            <a:ext cx="6795248" cy="4796304"/>
          </a:xfrm>
          <a:prstGeom prst="rect">
            <a:avLst/>
          </a:prstGeom>
          <a:noFill/>
          <a:ln>
            <a:noFill/>
          </a:ln>
        </p:spPr>
      </p:pic>
      <p:sp>
        <p:nvSpPr>
          <p:cNvPr id="472" name="Google Shape;472;p185"/>
          <p:cNvSpPr txBox="1"/>
          <p:nvPr/>
        </p:nvSpPr>
        <p:spPr>
          <a:xfrm>
            <a:off x="966976" y="367459"/>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Is this an example of an estuary? Explain your answer.</a:t>
            </a:r>
            <a:endParaRPr sz="3500"/>
          </a:p>
        </p:txBody>
      </p:sp>
      <p:sp>
        <p:nvSpPr>
          <p:cNvPr id="473" name="Google Shape;473;p18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186" descr="Ocean Habitat facts and photos"/>
          <p:cNvPicPr preferRelativeResize="0"/>
          <p:nvPr/>
        </p:nvPicPr>
        <p:blipFill rotWithShape="1">
          <a:blip r:embed="rId3">
            <a:alphaModFix/>
          </a:blip>
          <a:srcRect/>
          <a:stretch/>
        </p:blipFill>
        <p:spPr>
          <a:xfrm>
            <a:off x="779929" y="1721318"/>
            <a:ext cx="7584141" cy="4930587"/>
          </a:xfrm>
          <a:prstGeom prst="rect">
            <a:avLst/>
          </a:prstGeom>
          <a:noFill/>
          <a:ln>
            <a:noFill/>
          </a:ln>
        </p:spPr>
      </p:pic>
      <p:sp>
        <p:nvSpPr>
          <p:cNvPr id="480" name="Google Shape;480;p186"/>
          <p:cNvSpPr txBox="1"/>
          <p:nvPr/>
        </p:nvSpPr>
        <p:spPr>
          <a:xfrm>
            <a:off x="1182129" y="367459"/>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Is the ocean an estuary? Explain your answer.</a:t>
            </a:r>
            <a:endParaRPr sz="3500"/>
          </a:p>
        </p:txBody>
      </p:sp>
      <p:sp>
        <p:nvSpPr>
          <p:cNvPr id="481" name="Google Shape;481;p18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187" descr="3,792,214 River Stock Photos, Pictures &amp; Royalty-Free Images - iStock"/>
          <p:cNvPicPr preferRelativeResize="0"/>
          <p:nvPr/>
        </p:nvPicPr>
        <p:blipFill rotWithShape="1">
          <a:blip r:embed="rId3">
            <a:alphaModFix/>
          </a:blip>
          <a:srcRect/>
          <a:stretch/>
        </p:blipFill>
        <p:spPr>
          <a:xfrm>
            <a:off x="1373198" y="1510459"/>
            <a:ext cx="6397604" cy="5199529"/>
          </a:xfrm>
          <a:prstGeom prst="rect">
            <a:avLst/>
          </a:prstGeom>
          <a:noFill/>
          <a:ln>
            <a:noFill/>
          </a:ln>
        </p:spPr>
      </p:pic>
      <p:sp>
        <p:nvSpPr>
          <p:cNvPr id="488" name="Google Shape;488;p187"/>
          <p:cNvSpPr txBox="1"/>
          <p:nvPr/>
        </p:nvSpPr>
        <p:spPr>
          <a:xfrm>
            <a:off x="1056623" y="278042"/>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Why is a river NOT an estuary?</a:t>
            </a:r>
            <a:endParaRPr sz="3500"/>
          </a:p>
        </p:txBody>
      </p:sp>
      <p:sp>
        <p:nvSpPr>
          <p:cNvPr id="489" name="Google Shape;489;p18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88" descr="thomasthinktank [licensed for non-commercial use only] / Estuaries Answers"/>
          <p:cNvPicPr preferRelativeResize="0"/>
          <p:nvPr/>
        </p:nvPicPr>
        <p:blipFill rotWithShape="1">
          <a:blip r:embed="rId3">
            <a:alphaModFix/>
          </a:blip>
          <a:srcRect t="9037"/>
          <a:stretch/>
        </p:blipFill>
        <p:spPr>
          <a:xfrm>
            <a:off x="957118" y="1770529"/>
            <a:ext cx="7541423" cy="4428564"/>
          </a:xfrm>
          <a:prstGeom prst="rect">
            <a:avLst/>
          </a:prstGeom>
          <a:noFill/>
          <a:ln>
            <a:noFill/>
          </a:ln>
        </p:spPr>
      </p:pic>
      <p:sp>
        <p:nvSpPr>
          <p:cNvPr id="496" name="Google Shape;496;p188"/>
          <p:cNvSpPr txBox="1"/>
          <p:nvPr/>
        </p:nvSpPr>
        <p:spPr>
          <a:xfrm>
            <a:off x="1056623" y="278042"/>
            <a:ext cx="774055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Why is this an example of an estuary?</a:t>
            </a:r>
            <a:endParaRPr sz="3500"/>
          </a:p>
        </p:txBody>
      </p:sp>
      <p:sp>
        <p:nvSpPr>
          <p:cNvPr id="497" name="Google Shape;497;p18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89"/>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504" name="Google Shape;504;p189"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40"/>
          <p:cNvSpPr txBox="1"/>
          <p:nvPr/>
        </p:nvSpPr>
        <p:spPr>
          <a:xfrm>
            <a:off x="424771" y="486590"/>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100" b="1" i="0" u="sng" strike="noStrike" cap="none">
                <a:solidFill>
                  <a:srgbClr val="000000"/>
                </a:solidFill>
                <a:latin typeface="Arial"/>
                <a:ea typeface="Arial"/>
                <a:cs typeface="Arial"/>
                <a:sym typeface="Arial"/>
              </a:rPr>
              <a:t>Habitat:</a:t>
            </a:r>
            <a:r>
              <a:rPr lang="en-US" sz="3100" b="0" i="0" u="none" strike="noStrike" cap="none">
                <a:solidFill>
                  <a:srgbClr val="000000"/>
                </a:solidFill>
                <a:latin typeface="Arial"/>
                <a:ea typeface="Arial"/>
                <a:cs typeface="Arial"/>
                <a:sym typeface="Arial"/>
              </a:rPr>
              <a:t> home of an animal or plant</a:t>
            </a:r>
            <a:endParaRPr sz="900"/>
          </a:p>
        </p:txBody>
      </p:sp>
      <p:pic>
        <p:nvPicPr>
          <p:cNvPr id="146" name="Google Shape;146;p140" descr="Animal Habitats | Lesson Plan"/>
          <p:cNvPicPr preferRelativeResize="0"/>
          <p:nvPr/>
        </p:nvPicPr>
        <p:blipFill rotWithShape="1">
          <a:blip r:embed="rId4">
            <a:alphaModFix/>
          </a:blip>
          <a:srcRect/>
          <a:stretch/>
        </p:blipFill>
        <p:spPr>
          <a:xfrm>
            <a:off x="444500" y="1925544"/>
            <a:ext cx="8255000" cy="4197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90"/>
          <p:cNvSpPr txBox="1">
            <a:spLocks noGrp="1"/>
          </p:cNvSpPr>
          <p:nvPr>
            <p:ph type="title"/>
          </p:nvPr>
        </p:nvSpPr>
        <p:spPr>
          <a:xfrm>
            <a:off x="367615" y="956345"/>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600" b="1" u="sng"/>
              <a:t>Estuary:</a:t>
            </a:r>
            <a:r>
              <a:rPr lang="en-US" sz="3600"/>
              <a:t> area where fresh water from rivers and streams mixes with salt water from the ocean</a:t>
            </a:r>
            <a:endParaRPr sz="3600"/>
          </a:p>
        </p:txBody>
      </p:sp>
      <p:pic>
        <p:nvPicPr>
          <p:cNvPr id="511" name="Google Shape;511;p190" descr="Diagram - an estuarine and coastal system | NIWA"/>
          <p:cNvPicPr preferRelativeResize="0"/>
          <p:nvPr/>
        </p:nvPicPr>
        <p:blipFill rotWithShape="1">
          <a:blip r:embed="rId3">
            <a:alphaModFix/>
          </a:blip>
          <a:srcRect/>
          <a:stretch/>
        </p:blipFill>
        <p:spPr>
          <a:xfrm>
            <a:off x="1447517" y="2463691"/>
            <a:ext cx="6526996" cy="4140296"/>
          </a:xfrm>
          <a:prstGeom prst="rect">
            <a:avLst/>
          </a:prstGeom>
          <a:noFill/>
          <a:ln>
            <a:noFill/>
          </a:ln>
        </p:spPr>
      </p:pic>
      <p:sp>
        <p:nvSpPr>
          <p:cNvPr id="512" name="Google Shape;512;p19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91"/>
          <p:cNvSpPr txBox="1"/>
          <p:nvPr/>
        </p:nvSpPr>
        <p:spPr>
          <a:xfrm>
            <a:off x="1733347" y="62815"/>
            <a:ext cx="71955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519" name="Google Shape;519;p191"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91"/>
          <p:cNvSpPr txBox="1"/>
          <p:nvPr/>
        </p:nvSpPr>
        <p:spPr>
          <a:xfrm>
            <a:off x="1255059" y="891433"/>
            <a:ext cx="702832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Estuaries: Nature’s Water Filters</a:t>
            </a:r>
            <a:endParaRPr sz="3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(Digital Coast)</a:t>
            </a:r>
            <a:endParaRPr/>
          </a:p>
        </p:txBody>
      </p:sp>
      <p:pic>
        <p:nvPicPr>
          <p:cNvPr id="521" name="Google Shape;521;p191" descr="Cursor"/>
          <p:cNvPicPr preferRelativeResize="0"/>
          <p:nvPr/>
        </p:nvPicPr>
        <p:blipFill rotWithShape="1">
          <a:blip r:embed="rId5">
            <a:alphaModFix/>
          </a:blip>
          <a:srcRect/>
          <a:stretch/>
        </p:blipFill>
        <p:spPr>
          <a:xfrm rot="5400000">
            <a:off x="1584719" y="1517151"/>
            <a:ext cx="914400" cy="914400"/>
          </a:xfrm>
          <a:prstGeom prst="rect">
            <a:avLst/>
          </a:prstGeom>
          <a:noFill/>
          <a:ln>
            <a:noFill/>
          </a:ln>
        </p:spPr>
      </p:pic>
      <p:sp>
        <p:nvSpPr>
          <p:cNvPr id="522" name="Google Shape;522;p191"/>
          <p:cNvSpPr txBox="1"/>
          <p:nvPr/>
        </p:nvSpPr>
        <p:spPr>
          <a:xfrm>
            <a:off x="388884" y="2441291"/>
            <a:ext cx="25524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i="1" u="none" strike="noStrike" cap="none">
                <a:solidFill>
                  <a:srgbClr val="000000"/>
                </a:solidFill>
                <a:latin typeface="Calibri"/>
                <a:ea typeface="Calibri"/>
                <a:cs typeface="Calibri"/>
                <a:sym typeface="Calibri"/>
              </a:rPr>
              <a:t>Click through the simulation to learn about how estuaries filter water. </a:t>
            </a:r>
            <a:endParaRPr>
              <a:latin typeface="Calibri"/>
              <a:ea typeface="Calibri"/>
              <a:cs typeface="Calibri"/>
              <a:sym typeface="Calibri"/>
            </a:endParaRPr>
          </a:p>
          <a:p>
            <a:pPr marL="0" marR="0" lvl="0" indent="0" algn="l" rtl="0">
              <a:lnSpc>
                <a:spcPct val="100000"/>
              </a:lnSpc>
              <a:spcBef>
                <a:spcPts val="0"/>
              </a:spcBef>
              <a:spcAft>
                <a:spcPts val="0"/>
              </a:spcAft>
              <a:buNone/>
            </a:pPr>
            <a:endParaRPr sz="180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u="none" strike="noStrike" cap="none">
                <a:solidFill>
                  <a:srgbClr val="000000"/>
                </a:solidFill>
                <a:latin typeface="Calibri"/>
                <a:ea typeface="Calibri"/>
                <a:cs typeface="Calibri"/>
                <a:sym typeface="Calibri"/>
              </a:rPr>
              <a:t>As you are reading through how estuaries filter water, make sure to pay attention to how this helps the environment/other reasons it is important that estuaries filter water.</a:t>
            </a:r>
            <a:r>
              <a:rPr lang="en-US" sz="1800" i="1" u="none" strike="noStrike" cap="none">
                <a:solidFill>
                  <a:srgbClr val="000000"/>
                </a:solidFill>
                <a:latin typeface="Calibri"/>
                <a:ea typeface="Calibri"/>
                <a:cs typeface="Calibri"/>
                <a:sym typeface="Calibri"/>
              </a:rPr>
              <a:t> </a:t>
            </a:r>
            <a:endParaRPr>
              <a:latin typeface="Calibri"/>
              <a:ea typeface="Calibri"/>
              <a:cs typeface="Calibri"/>
              <a:sym typeface="Calibri"/>
            </a:endParaRPr>
          </a:p>
        </p:txBody>
      </p:sp>
      <p:pic>
        <p:nvPicPr>
          <p:cNvPr id="523" name="Google Shape;523;p191"/>
          <p:cNvPicPr preferRelativeResize="0"/>
          <p:nvPr/>
        </p:nvPicPr>
        <p:blipFill rotWithShape="1">
          <a:blip r:embed="rId6">
            <a:alphaModFix/>
          </a:blip>
          <a:srcRect l="23137" t="26772" r="27331" b="12430"/>
          <a:stretch/>
        </p:blipFill>
        <p:spPr>
          <a:xfrm>
            <a:off x="3938229" y="2621455"/>
            <a:ext cx="4529213" cy="347454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9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92"/>
          <p:cNvSpPr txBox="1"/>
          <p:nvPr/>
        </p:nvSpPr>
        <p:spPr>
          <a:xfrm>
            <a:off x="934496" y="444638"/>
            <a:ext cx="820950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estuaries, and what is the most important estuary in Virginia? </a:t>
            </a:r>
            <a:endParaRPr sz="1400" b="0" i="0" u="none" strike="noStrike" cap="none">
              <a:solidFill>
                <a:srgbClr val="000000"/>
              </a:solidFill>
              <a:latin typeface="Arial"/>
              <a:ea typeface="Arial"/>
              <a:cs typeface="Arial"/>
              <a:sym typeface="Arial"/>
            </a:endParaRPr>
          </a:p>
        </p:txBody>
      </p:sp>
      <p:pic>
        <p:nvPicPr>
          <p:cNvPr id="531" name="Google Shape;531;p192" descr="Diagram - an estuarine and coastal system | NIWA"/>
          <p:cNvPicPr preferRelativeResize="0"/>
          <p:nvPr/>
        </p:nvPicPr>
        <p:blipFill rotWithShape="1">
          <a:blip r:embed="rId4">
            <a:alphaModFix/>
          </a:blip>
          <a:srcRect/>
          <a:stretch/>
        </p:blipFill>
        <p:spPr>
          <a:xfrm>
            <a:off x="532741" y="2330823"/>
            <a:ext cx="4182694" cy="3657161"/>
          </a:xfrm>
          <a:prstGeom prst="rect">
            <a:avLst/>
          </a:prstGeom>
          <a:noFill/>
          <a:ln>
            <a:noFill/>
          </a:ln>
        </p:spPr>
      </p:pic>
      <p:pic>
        <p:nvPicPr>
          <p:cNvPr id="532" name="Google Shape;532;p192" descr="NASA Real World: NASA and the Chesapeake bay | Precipitation Education"/>
          <p:cNvPicPr preferRelativeResize="0"/>
          <p:nvPr/>
        </p:nvPicPr>
        <p:blipFill rotWithShape="1">
          <a:blip r:embed="rId5">
            <a:alphaModFix/>
          </a:blip>
          <a:srcRect/>
          <a:stretch/>
        </p:blipFill>
        <p:spPr>
          <a:xfrm>
            <a:off x="5020235" y="2330824"/>
            <a:ext cx="3724462" cy="365716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19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grpSp>
        <p:nvGrpSpPr>
          <p:cNvPr id="553" name="Google Shape;553;p195"/>
          <p:cNvGrpSpPr/>
          <p:nvPr/>
        </p:nvGrpSpPr>
        <p:grpSpPr>
          <a:xfrm>
            <a:off x="1505008" y="297180"/>
            <a:ext cx="5828913" cy="6262953"/>
            <a:chOff x="814636" y="0"/>
            <a:chExt cx="5828913" cy="6262953"/>
          </a:xfrm>
        </p:grpSpPr>
        <p:sp>
          <p:nvSpPr>
            <p:cNvPr id="554" name="Google Shape;554;p19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9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556" name="Google Shape;556;p19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9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9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559" name="Google Shape;559;p19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9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9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562" name="Google Shape;562;p19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9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9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565" name="Google Shape;565;p19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9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9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568" name="Google Shape;568;p19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9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9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571" name="Google Shape;571;p19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2" name="Google Shape;572;p19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573" name="Google Shape;573;p19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574" name="Google Shape;574;p19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575" name="Google Shape;575;p19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576" name="Google Shape;576;p19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p19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96"/>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84" name="Google Shape;584;p196"/>
          <p:cNvSpPr/>
          <p:nvPr/>
        </p:nvSpPr>
        <p:spPr>
          <a:xfrm>
            <a:off x="1070149" y="498490"/>
            <a:ext cx="748641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Chesapeake Bay Estuary</a:t>
            </a:r>
            <a:endParaRPr sz="1400" b="0" i="0" u="none" strike="noStrike" cap="none">
              <a:solidFill>
                <a:srgbClr val="000000"/>
              </a:solidFill>
              <a:latin typeface="Arial"/>
              <a:ea typeface="Arial"/>
              <a:cs typeface="Arial"/>
              <a:sym typeface="Arial"/>
            </a:endParaRPr>
          </a:p>
        </p:txBody>
      </p:sp>
      <p:sp>
        <p:nvSpPr>
          <p:cNvPr id="585" name="Google Shape;585;p19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19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587" name="Google Shape;587;p196" descr="NASA Real World: NASA and the Chesapeake bay | Precipitation Education"/>
          <p:cNvPicPr preferRelativeResize="0"/>
          <p:nvPr/>
        </p:nvPicPr>
        <p:blipFill rotWithShape="1">
          <a:blip r:embed="rId3">
            <a:alphaModFix/>
          </a:blip>
          <a:srcRect/>
          <a:stretch/>
        </p:blipFill>
        <p:spPr>
          <a:xfrm>
            <a:off x="1405135" y="1796411"/>
            <a:ext cx="6814984" cy="412544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9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97"/>
          <p:cNvSpPr txBox="1"/>
          <p:nvPr/>
        </p:nvSpPr>
        <p:spPr>
          <a:xfrm>
            <a:off x="934496" y="444638"/>
            <a:ext cx="820950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estuaries, and what is the most important estuary in Virginia? </a:t>
            </a:r>
            <a:endParaRPr sz="1400" b="0" i="0" u="none" strike="noStrike" cap="none">
              <a:solidFill>
                <a:srgbClr val="000000"/>
              </a:solidFill>
              <a:latin typeface="Arial"/>
              <a:ea typeface="Arial"/>
              <a:cs typeface="Arial"/>
              <a:sym typeface="Arial"/>
            </a:endParaRPr>
          </a:p>
        </p:txBody>
      </p:sp>
      <p:pic>
        <p:nvPicPr>
          <p:cNvPr id="595" name="Google Shape;595;p197" descr="Diagram - an estuarine and coastal system | NIWA"/>
          <p:cNvPicPr preferRelativeResize="0"/>
          <p:nvPr/>
        </p:nvPicPr>
        <p:blipFill rotWithShape="1">
          <a:blip r:embed="rId4">
            <a:alphaModFix/>
          </a:blip>
          <a:srcRect/>
          <a:stretch/>
        </p:blipFill>
        <p:spPr>
          <a:xfrm>
            <a:off x="532741" y="2330823"/>
            <a:ext cx="4182694" cy="3657161"/>
          </a:xfrm>
          <a:prstGeom prst="rect">
            <a:avLst/>
          </a:prstGeom>
          <a:noFill/>
          <a:ln>
            <a:noFill/>
          </a:ln>
        </p:spPr>
      </p:pic>
      <p:pic>
        <p:nvPicPr>
          <p:cNvPr id="596" name="Google Shape;596;p197" descr="NASA Real World: NASA and the Chesapeake bay | Precipitation Education"/>
          <p:cNvPicPr preferRelativeResize="0"/>
          <p:nvPr/>
        </p:nvPicPr>
        <p:blipFill rotWithShape="1">
          <a:blip r:embed="rId5">
            <a:alphaModFix/>
          </a:blip>
          <a:srcRect/>
          <a:stretch/>
        </p:blipFill>
        <p:spPr>
          <a:xfrm>
            <a:off x="5020235" y="2330824"/>
            <a:ext cx="3724462" cy="365716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00"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0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01"/>
          <p:cNvSpPr txBox="1"/>
          <p:nvPr/>
        </p:nvSpPr>
        <p:spPr>
          <a:xfrm>
            <a:off x="424771" y="486590"/>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1" i="0" u="sng" strike="noStrike" cap="none">
                <a:solidFill>
                  <a:srgbClr val="000000"/>
                </a:solidFill>
                <a:latin typeface="Arial"/>
                <a:ea typeface="Arial"/>
                <a:cs typeface="Arial"/>
                <a:sym typeface="Arial"/>
              </a:rPr>
              <a:t>Habitat:</a:t>
            </a:r>
            <a:r>
              <a:rPr lang="en-US" sz="3500" b="0" i="0" u="none" strike="noStrike" cap="none">
                <a:solidFill>
                  <a:srgbClr val="000000"/>
                </a:solidFill>
                <a:latin typeface="Arial"/>
                <a:ea typeface="Arial"/>
                <a:cs typeface="Arial"/>
                <a:sym typeface="Arial"/>
              </a:rPr>
              <a:t> home of an animal or plant</a:t>
            </a:r>
            <a:endParaRPr sz="1300"/>
          </a:p>
        </p:txBody>
      </p:sp>
      <p:pic>
        <p:nvPicPr>
          <p:cNvPr id="610" name="Google Shape;610;p201" descr="Animal Habitats | Lesson Plan"/>
          <p:cNvPicPr preferRelativeResize="0"/>
          <p:nvPr/>
        </p:nvPicPr>
        <p:blipFill rotWithShape="1">
          <a:blip r:embed="rId4">
            <a:alphaModFix/>
          </a:blip>
          <a:srcRect/>
          <a:stretch/>
        </p:blipFill>
        <p:spPr>
          <a:xfrm>
            <a:off x="444500" y="1925544"/>
            <a:ext cx="8255000" cy="419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3"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53"/>
          <p:cNvSpPr txBox="1"/>
          <p:nvPr/>
        </p:nvSpPr>
        <p:spPr>
          <a:xfrm>
            <a:off x="849542" y="424771"/>
            <a:ext cx="759191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300" b="1" i="0" u="sng" strike="noStrike" cap="none">
                <a:solidFill>
                  <a:srgbClr val="000000"/>
                </a:solidFill>
                <a:latin typeface="Arial"/>
                <a:ea typeface="Arial"/>
                <a:cs typeface="Arial"/>
                <a:sym typeface="Arial"/>
              </a:rPr>
              <a:t>Natural </a:t>
            </a:r>
            <a:r>
              <a:rPr lang="en-US" sz="3300" b="1" u="sng"/>
              <a:t>r</a:t>
            </a:r>
            <a:r>
              <a:rPr lang="en-US" sz="3300" b="1" i="0" u="sng" strike="noStrike" cap="none">
                <a:solidFill>
                  <a:srgbClr val="000000"/>
                </a:solidFill>
                <a:latin typeface="Arial"/>
                <a:ea typeface="Arial"/>
                <a:cs typeface="Arial"/>
                <a:sym typeface="Arial"/>
              </a:rPr>
              <a:t>esource:</a:t>
            </a:r>
            <a:r>
              <a:rPr lang="en-US" sz="3300" b="0" i="0" u="none" strike="noStrike" cap="none">
                <a:solidFill>
                  <a:srgbClr val="000000"/>
                </a:solidFill>
                <a:latin typeface="Arial"/>
                <a:ea typeface="Arial"/>
                <a:cs typeface="Arial"/>
                <a:sym typeface="Arial"/>
              </a:rPr>
              <a:t> </a:t>
            </a:r>
            <a:r>
              <a:rPr lang="en-US" sz="3300"/>
              <a:t>s</a:t>
            </a:r>
            <a:r>
              <a:rPr lang="en-US" sz="3300" b="0" i="0" u="none" strike="noStrike" cap="none">
                <a:solidFill>
                  <a:srgbClr val="000000"/>
                </a:solidFill>
                <a:latin typeface="Arial"/>
                <a:ea typeface="Arial"/>
                <a:cs typeface="Arial"/>
                <a:sym typeface="Arial"/>
              </a:rPr>
              <a:t>omething found in nature that can be used by people</a:t>
            </a:r>
            <a:endParaRPr sz="1100"/>
          </a:p>
        </p:txBody>
      </p:sp>
      <p:pic>
        <p:nvPicPr>
          <p:cNvPr id="154" name="Google Shape;154;p153" descr="Natural Resources HD Stock Images | Shutterstock"/>
          <p:cNvPicPr preferRelativeResize="0"/>
          <p:nvPr/>
        </p:nvPicPr>
        <p:blipFill rotWithShape="1">
          <a:blip r:embed="rId4">
            <a:alphaModFix/>
          </a:blip>
          <a:srcRect t="13360" b="8089"/>
          <a:stretch/>
        </p:blipFill>
        <p:spPr>
          <a:xfrm>
            <a:off x="502024" y="2294965"/>
            <a:ext cx="8157882" cy="433891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02"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02"/>
          <p:cNvSpPr txBox="1"/>
          <p:nvPr/>
        </p:nvSpPr>
        <p:spPr>
          <a:xfrm>
            <a:off x="849550" y="424775"/>
            <a:ext cx="7980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1" i="0" u="sng" strike="noStrike" cap="none">
                <a:solidFill>
                  <a:srgbClr val="000000"/>
                </a:solidFill>
                <a:latin typeface="Arial"/>
                <a:ea typeface="Arial"/>
                <a:cs typeface="Arial"/>
                <a:sym typeface="Arial"/>
              </a:rPr>
              <a:t>Natural Resource:</a:t>
            </a:r>
            <a:r>
              <a:rPr lang="en-US" sz="3500" b="0" i="0" u="none" strike="noStrike" cap="none">
                <a:solidFill>
                  <a:srgbClr val="000000"/>
                </a:solidFill>
                <a:latin typeface="Arial"/>
                <a:ea typeface="Arial"/>
                <a:cs typeface="Arial"/>
                <a:sym typeface="Arial"/>
              </a:rPr>
              <a:t> </a:t>
            </a:r>
            <a:r>
              <a:rPr lang="en-US" sz="3500"/>
              <a:t>s</a:t>
            </a:r>
            <a:r>
              <a:rPr lang="en-US" sz="3500" b="0" i="0" u="none" strike="noStrike" cap="none">
                <a:solidFill>
                  <a:srgbClr val="000000"/>
                </a:solidFill>
                <a:latin typeface="Arial"/>
                <a:ea typeface="Arial"/>
                <a:cs typeface="Arial"/>
                <a:sym typeface="Arial"/>
              </a:rPr>
              <a:t>omething found in nature that can be used by people</a:t>
            </a:r>
            <a:endParaRPr sz="1300"/>
          </a:p>
        </p:txBody>
      </p:sp>
      <p:pic>
        <p:nvPicPr>
          <p:cNvPr id="618" name="Google Shape;618;p202" descr="Natural Resources HD Stock Images | Shutterstock"/>
          <p:cNvPicPr preferRelativeResize="0"/>
          <p:nvPr/>
        </p:nvPicPr>
        <p:blipFill rotWithShape="1">
          <a:blip r:embed="rId4">
            <a:alphaModFix/>
          </a:blip>
          <a:srcRect t="13360" b="8089"/>
          <a:stretch/>
        </p:blipFill>
        <p:spPr>
          <a:xfrm>
            <a:off x="502024" y="2294965"/>
            <a:ext cx="8157882" cy="433891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03"/>
          <p:cNvSpPr txBox="1">
            <a:spLocks noGrp="1"/>
          </p:cNvSpPr>
          <p:nvPr>
            <p:ph type="title"/>
          </p:nvPr>
        </p:nvSpPr>
        <p:spPr>
          <a:xfrm>
            <a:off x="367615" y="735220"/>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600" b="1" u="sng"/>
              <a:t>Estuary:</a:t>
            </a:r>
            <a:r>
              <a:rPr lang="en-US" sz="3600"/>
              <a:t> area where fresh water from rivers and streams mixes with salt water from the ocean</a:t>
            </a:r>
            <a:endParaRPr sz="3600"/>
          </a:p>
        </p:txBody>
      </p:sp>
      <p:pic>
        <p:nvPicPr>
          <p:cNvPr id="625" name="Google Shape;625;p203" descr="Diagram - an estuarine and coastal system | NIWA"/>
          <p:cNvPicPr preferRelativeResize="0"/>
          <p:nvPr/>
        </p:nvPicPr>
        <p:blipFill rotWithShape="1">
          <a:blip r:embed="rId3">
            <a:alphaModFix/>
          </a:blip>
          <a:srcRect/>
          <a:stretch/>
        </p:blipFill>
        <p:spPr>
          <a:xfrm>
            <a:off x="1447517" y="2463691"/>
            <a:ext cx="6526996" cy="4140296"/>
          </a:xfrm>
          <a:prstGeom prst="rect">
            <a:avLst/>
          </a:prstGeom>
          <a:noFill/>
          <a:ln>
            <a:noFill/>
          </a:ln>
        </p:spPr>
      </p:pic>
      <p:sp>
        <p:nvSpPr>
          <p:cNvPr id="626" name="Google Shape;626;p203"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04"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05"/>
          <p:cNvSpPr txBox="1"/>
          <p:nvPr/>
        </p:nvSpPr>
        <p:spPr>
          <a:xfrm>
            <a:off x="424771" y="486590"/>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What is a habitat?</a:t>
            </a:r>
            <a:endParaRPr sz="3500"/>
          </a:p>
        </p:txBody>
      </p:sp>
      <p:pic>
        <p:nvPicPr>
          <p:cNvPr id="639" name="Google Shape;639;p205" descr="Animal Habitats | Lesson Plan"/>
          <p:cNvPicPr preferRelativeResize="0"/>
          <p:nvPr/>
        </p:nvPicPr>
        <p:blipFill rotWithShape="1">
          <a:blip r:embed="rId3">
            <a:alphaModFix/>
          </a:blip>
          <a:srcRect/>
          <a:stretch/>
        </p:blipFill>
        <p:spPr>
          <a:xfrm>
            <a:off x="444500" y="1925544"/>
            <a:ext cx="8255000" cy="4197350"/>
          </a:xfrm>
          <a:prstGeom prst="rect">
            <a:avLst/>
          </a:prstGeom>
          <a:noFill/>
          <a:ln>
            <a:noFill/>
          </a:ln>
        </p:spPr>
      </p:pic>
      <p:sp>
        <p:nvSpPr>
          <p:cNvPr id="640" name="Google Shape;640;p20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06"/>
          <p:cNvSpPr txBox="1"/>
          <p:nvPr/>
        </p:nvSpPr>
        <p:spPr>
          <a:xfrm>
            <a:off x="957475" y="429250"/>
            <a:ext cx="77025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0" i="0" u="none" strike="noStrike" cap="none">
                <a:solidFill>
                  <a:srgbClr val="000000"/>
                </a:solidFill>
                <a:latin typeface="Arial"/>
                <a:ea typeface="Arial"/>
                <a:cs typeface="Arial"/>
                <a:sym typeface="Arial"/>
              </a:rPr>
              <a:t>True/False: A natural resource is something people make.</a:t>
            </a:r>
            <a:endParaRPr/>
          </a:p>
        </p:txBody>
      </p:sp>
      <p:pic>
        <p:nvPicPr>
          <p:cNvPr id="647" name="Google Shape;647;p206" descr="Natural Resources HD Stock Images | Shutterstock"/>
          <p:cNvPicPr preferRelativeResize="0"/>
          <p:nvPr/>
        </p:nvPicPr>
        <p:blipFill rotWithShape="1">
          <a:blip r:embed="rId3">
            <a:alphaModFix/>
          </a:blip>
          <a:srcRect t="13360" b="8089"/>
          <a:stretch/>
        </p:blipFill>
        <p:spPr>
          <a:xfrm>
            <a:off x="502024" y="2294965"/>
            <a:ext cx="8157882" cy="4338916"/>
          </a:xfrm>
          <a:prstGeom prst="rect">
            <a:avLst/>
          </a:prstGeom>
          <a:noFill/>
          <a:ln>
            <a:noFill/>
          </a:ln>
        </p:spPr>
      </p:pic>
      <p:sp>
        <p:nvSpPr>
          <p:cNvPr id="648" name="Google Shape;648;p20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dd4a2cd992_0_19"/>
          <p:cNvSpPr txBox="1"/>
          <p:nvPr/>
        </p:nvSpPr>
        <p:spPr>
          <a:xfrm>
            <a:off x="957475" y="429250"/>
            <a:ext cx="77025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0" i="0" u="none" strike="noStrike" cap="none">
                <a:solidFill>
                  <a:srgbClr val="000000"/>
                </a:solidFill>
                <a:latin typeface="Arial"/>
                <a:ea typeface="Arial"/>
                <a:cs typeface="Arial"/>
                <a:sym typeface="Arial"/>
              </a:rPr>
              <a:t>True/</a:t>
            </a:r>
            <a:r>
              <a:rPr lang="en-US" sz="3600" b="0" i="0" u="none" strike="noStrike" cap="none">
                <a:solidFill>
                  <a:srgbClr val="FF0000"/>
                </a:solidFill>
                <a:latin typeface="Arial"/>
                <a:ea typeface="Arial"/>
                <a:cs typeface="Arial"/>
                <a:sym typeface="Arial"/>
              </a:rPr>
              <a:t>False</a:t>
            </a:r>
            <a:r>
              <a:rPr lang="en-US" sz="3600" b="0" i="0" u="none" strike="noStrike" cap="none">
                <a:solidFill>
                  <a:srgbClr val="000000"/>
                </a:solidFill>
                <a:latin typeface="Arial"/>
                <a:ea typeface="Arial"/>
                <a:cs typeface="Arial"/>
                <a:sym typeface="Arial"/>
              </a:rPr>
              <a:t>: A natural resource is something people make.</a:t>
            </a:r>
            <a:endParaRPr/>
          </a:p>
        </p:txBody>
      </p:sp>
      <p:pic>
        <p:nvPicPr>
          <p:cNvPr id="655" name="Google Shape;655;gdd4a2cd992_0_19" descr="Natural Resources HD Stock Images | Shutterstock"/>
          <p:cNvPicPr preferRelativeResize="0"/>
          <p:nvPr/>
        </p:nvPicPr>
        <p:blipFill rotWithShape="1">
          <a:blip r:embed="rId3">
            <a:alphaModFix/>
          </a:blip>
          <a:srcRect t="13361" b="8090"/>
          <a:stretch/>
        </p:blipFill>
        <p:spPr>
          <a:xfrm>
            <a:off x="502024" y="2294965"/>
            <a:ext cx="8157881" cy="4338916"/>
          </a:xfrm>
          <a:prstGeom prst="rect">
            <a:avLst/>
          </a:prstGeom>
          <a:noFill/>
          <a:ln>
            <a:noFill/>
          </a:ln>
        </p:spPr>
      </p:pic>
      <p:sp>
        <p:nvSpPr>
          <p:cNvPr id="656" name="Google Shape;656;gdd4a2cd992_0_19"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207" descr="Diagram - an estuarine and coastal system | NIWA"/>
          <p:cNvPicPr preferRelativeResize="0"/>
          <p:nvPr/>
        </p:nvPicPr>
        <p:blipFill rotWithShape="1">
          <a:blip r:embed="rId3">
            <a:alphaModFix/>
          </a:blip>
          <a:srcRect/>
          <a:stretch/>
        </p:blipFill>
        <p:spPr>
          <a:xfrm>
            <a:off x="1600448" y="1764444"/>
            <a:ext cx="6526996" cy="4140296"/>
          </a:xfrm>
          <a:prstGeom prst="rect">
            <a:avLst/>
          </a:prstGeom>
          <a:noFill/>
          <a:ln>
            <a:noFill/>
          </a:ln>
        </p:spPr>
      </p:pic>
      <p:sp>
        <p:nvSpPr>
          <p:cNvPr id="663" name="Google Shape;663;p207"/>
          <p:cNvSpPr txBox="1"/>
          <p:nvPr/>
        </p:nvSpPr>
        <p:spPr>
          <a:xfrm>
            <a:off x="1067987" y="429254"/>
            <a:ext cx="759191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0" i="0" u="none" strike="noStrike" cap="none">
                <a:solidFill>
                  <a:srgbClr val="000000"/>
                </a:solidFill>
                <a:latin typeface="Arial"/>
                <a:ea typeface="Arial"/>
                <a:cs typeface="Arial"/>
                <a:sym typeface="Arial"/>
              </a:rPr>
              <a:t>What is an </a:t>
            </a:r>
            <a:r>
              <a:rPr lang="en-US" sz="3600"/>
              <a:t>e</a:t>
            </a:r>
            <a:r>
              <a:rPr lang="en-US" sz="3600" b="0" i="0" u="none" strike="noStrike" cap="none">
                <a:solidFill>
                  <a:srgbClr val="000000"/>
                </a:solidFill>
                <a:latin typeface="Arial"/>
                <a:ea typeface="Arial"/>
                <a:cs typeface="Arial"/>
                <a:sym typeface="Arial"/>
              </a:rPr>
              <a:t>stuary?</a:t>
            </a:r>
            <a:endParaRPr/>
          </a:p>
        </p:txBody>
      </p:sp>
      <p:sp>
        <p:nvSpPr>
          <p:cNvPr id="664" name="Google Shape;664;p20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208"/>
          <p:cNvSpPr txBox="1"/>
          <p:nvPr/>
        </p:nvSpPr>
        <p:spPr>
          <a:xfrm>
            <a:off x="340659" y="869966"/>
            <a:ext cx="8803341"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Chesapeake Bay Estuary</a:t>
            </a:r>
            <a:endParaRPr sz="1400" b="0" i="0" u="none" strike="noStrike" cap="none">
              <a:solidFill>
                <a:srgbClr val="000000"/>
              </a:solidFill>
              <a:latin typeface="Arial"/>
              <a:ea typeface="Arial"/>
              <a:cs typeface="Arial"/>
              <a:sym typeface="Arial"/>
            </a:endParaRPr>
          </a:p>
        </p:txBody>
      </p:sp>
      <p:sp>
        <p:nvSpPr>
          <p:cNvPr id="671" name="Google Shape;671;p20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2" name="Google Shape;672;p20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209"/>
          <p:cNvSpPr txBox="1">
            <a:spLocks noGrp="1"/>
          </p:cNvSpPr>
          <p:nvPr>
            <p:ph type="title"/>
          </p:nvPr>
        </p:nvSpPr>
        <p:spPr>
          <a:xfrm>
            <a:off x="367615" y="827180"/>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600" b="1" u="sng"/>
              <a:t>Chesapeake Bay Estuary</a:t>
            </a:r>
            <a:r>
              <a:rPr lang="en-US" sz="3600"/>
              <a:t>: estuary that stretches from Maryland to Virginia Beach, Virginia. </a:t>
            </a:r>
            <a:endParaRPr sz="3600"/>
          </a:p>
        </p:txBody>
      </p:sp>
      <p:sp>
        <p:nvSpPr>
          <p:cNvPr id="679" name="Google Shape;679;p20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0" name="Google Shape;680;p209"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681" name="Google Shape;681;p209" descr="NASA Real World: NASA and the Chesapeake bay | Precipitation Education"/>
          <p:cNvPicPr preferRelativeResize="0"/>
          <p:nvPr/>
        </p:nvPicPr>
        <p:blipFill rotWithShape="1">
          <a:blip r:embed="rId5">
            <a:alphaModFix/>
          </a:blip>
          <a:srcRect/>
          <a:stretch/>
        </p:blipFill>
        <p:spPr>
          <a:xfrm>
            <a:off x="966976" y="2320460"/>
            <a:ext cx="6814984" cy="412544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1"/>
          <p:cNvSpPr txBox="1">
            <a:spLocks noGrp="1"/>
          </p:cNvSpPr>
          <p:nvPr>
            <p:ph type="title"/>
          </p:nvPr>
        </p:nvSpPr>
        <p:spPr>
          <a:xfrm>
            <a:off x="424771" y="849542"/>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What is the Chesapeake Bay Estuary?</a:t>
            </a:r>
            <a:endParaRPr/>
          </a:p>
        </p:txBody>
      </p:sp>
      <p:sp>
        <p:nvSpPr>
          <p:cNvPr id="694" name="Google Shape;694;p2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5" name="Google Shape;695;p211" descr="NASA Real World: NASA and the Chesapeake bay | Precipitation Education"/>
          <p:cNvPicPr preferRelativeResize="0"/>
          <p:nvPr/>
        </p:nvPicPr>
        <p:blipFill rotWithShape="1">
          <a:blip r:embed="rId4">
            <a:alphaModFix/>
          </a:blip>
          <a:srcRect/>
          <a:stretch/>
        </p:blipFill>
        <p:spPr>
          <a:xfrm>
            <a:off x="966976" y="2320460"/>
            <a:ext cx="6814984" cy="412544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212"/>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702" name="Google Shape;702;p21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3" name="Google Shape;703;p212"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213" descr="Chesapeake Bay | US Lighthouse Society"/>
          <p:cNvPicPr preferRelativeResize="0"/>
          <p:nvPr/>
        </p:nvPicPr>
        <p:blipFill rotWithShape="1">
          <a:blip r:embed="rId3">
            <a:alphaModFix/>
          </a:blip>
          <a:srcRect/>
          <a:stretch/>
        </p:blipFill>
        <p:spPr>
          <a:xfrm>
            <a:off x="1123156" y="1326776"/>
            <a:ext cx="6897687" cy="5262282"/>
          </a:xfrm>
          <a:prstGeom prst="rect">
            <a:avLst/>
          </a:prstGeom>
          <a:noFill/>
          <a:ln>
            <a:noFill/>
          </a:ln>
        </p:spPr>
      </p:pic>
      <p:sp>
        <p:nvSpPr>
          <p:cNvPr id="710" name="Google Shape;710;p213"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1" name="Google Shape;711;p213"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214" descr="Tides &amp; Currents | Smithsonian Ocean"/>
          <p:cNvPicPr preferRelativeResize="0"/>
          <p:nvPr/>
        </p:nvPicPr>
        <p:blipFill rotWithShape="1">
          <a:blip r:embed="rId3">
            <a:alphaModFix/>
          </a:blip>
          <a:srcRect/>
          <a:stretch/>
        </p:blipFill>
        <p:spPr>
          <a:xfrm>
            <a:off x="425450" y="1980310"/>
            <a:ext cx="8293100" cy="4703251"/>
          </a:xfrm>
          <a:prstGeom prst="rect">
            <a:avLst/>
          </a:prstGeom>
          <a:noFill/>
          <a:ln>
            <a:noFill/>
          </a:ln>
        </p:spPr>
      </p:pic>
      <p:sp>
        <p:nvSpPr>
          <p:cNvPr id="718" name="Google Shape;718;p21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9" name="Google Shape;719;p214"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
        <p:nvSpPr>
          <p:cNvPr id="720" name="Google Shape;720;p214"/>
          <p:cNvSpPr txBox="1"/>
          <p:nvPr/>
        </p:nvSpPr>
        <p:spPr>
          <a:xfrm>
            <a:off x="1198721" y="486590"/>
            <a:ext cx="751982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The water in the Chesapeake Bay Estuary is mixed by </a:t>
            </a:r>
            <a:r>
              <a:rPr lang="en-US" sz="4000" b="1" i="0" u="none" strike="noStrike" cap="none">
                <a:solidFill>
                  <a:srgbClr val="FF0000"/>
                </a:solidFill>
                <a:latin typeface="Arial"/>
                <a:ea typeface="Arial"/>
                <a:cs typeface="Arial"/>
                <a:sym typeface="Arial"/>
              </a:rPr>
              <a:t>tides</a:t>
            </a:r>
            <a:r>
              <a:rPr lang="en-US" sz="40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215" descr="Picture"/>
          <p:cNvPicPr preferRelativeResize="0"/>
          <p:nvPr/>
        </p:nvPicPr>
        <p:blipFill rotWithShape="1">
          <a:blip r:embed="rId3">
            <a:alphaModFix/>
          </a:blip>
          <a:srcRect/>
          <a:stretch/>
        </p:blipFill>
        <p:spPr>
          <a:xfrm>
            <a:off x="860612" y="3723324"/>
            <a:ext cx="3581399" cy="2558427"/>
          </a:xfrm>
          <a:prstGeom prst="rect">
            <a:avLst/>
          </a:prstGeom>
          <a:noFill/>
          <a:ln>
            <a:noFill/>
          </a:ln>
        </p:spPr>
      </p:pic>
      <p:pic>
        <p:nvPicPr>
          <p:cNvPr id="727" name="Google Shape;727;p215" descr="The Comprehensive Management of Chinook Salmon in Campbell Creek Estuary -  ScienceBuzz"/>
          <p:cNvPicPr preferRelativeResize="0"/>
          <p:nvPr/>
        </p:nvPicPr>
        <p:blipFill rotWithShape="1">
          <a:blip r:embed="rId4">
            <a:alphaModFix/>
          </a:blip>
          <a:srcRect/>
          <a:stretch/>
        </p:blipFill>
        <p:spPr>
          <a:xfrm>
            <a:off x="860612" y="1029323"/>
            <a:ext cx="3581399" cy="2399677"/>
          </a:xfrm>
          <a:prstGeom prst="rect">
            <a:avLst/>
          </a:prstGeom>
          <a:noFill/>
          <a:ln>
            <a:noFill/>
          </a:ln>
        </p:spPr>
      </p:pic>
      <p:pic>
        <p:nvPicPr>
          <p:cNvPr id="728" name="Google Shape;728;p215"/>
          <p:cNvPicPr preferRelativeResize="0"/>
          <p:nvPr/>
        </p:nvPicPr>
        <p:blipFill rotWithShape="1">
          <a:blip r:embed="rId5">
            <a:alphaModFix/>
          </a:blip>
          <a:srcRect l="27843" t="17608" r="22353" b="29058"/>
          <a:stretch/>
        </p:blipFill>
        <p:spPr>
          <a:xfrm>
            <a:off x="4760384" y="3723323"/>
            <a:ext cx="4208059" cy="2558427"/>
          </a:xfrm>
          <a:prstGeom prst="rect">
            <a:avLst/>
          </a:prstGeom>
          <a:noFill/>
          <a:ln>
            <a:noFill/>
          </a:ln>
        </p:spPr>
      </p:pic>
      <p:pic>
        <p:nvPicPr>
          <p:cNvPr id="729" name="Google Shape;729;p215" descr="Our estuaries"/>
          <p:cNvPicPr preferRelativeResize="0"/>
          <p:nvPr/>
        </p:nvPicPr>
        <p:blipFill rotWithShape="1">
          <a:blip r:embed="rId6">
            <a:alphaModFix/>
          </a:blip>
          <a:srcRect/>
          <a:stretch/>
        </p:blipFill>
        <p:spPr>
          <a:xfrm>
            <a:off x="4760384" y="1090398"/>
            <a:ext cx="4208059" cy="2282496"/>
          </a:xfrm>
          <a:prstGeom prst="rect">
            <a:avLst/>
          </a:prstGeom>
          <a:noFill/>
          <a:ln>
            <a:noFill/>
          </a:ln>
        </p:spPr>
      </p:pic>
      <p:sp>
        <p:nvSpPr>
          <p:cNvPr id="730" name="Google Shape;730;p215" descr="Artificial Intelligence"/>
          <p:cNvSpPr/>
          <p:nvPr/>
        </p:nvSpPr>
        <p:spPr>
          <a:xfrm>
            <a:off x="0" y="0"/>
            <a:ext cx="735230" cy="73523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1" name="Google Shape;731;p215" descr="Blog"/>
          <p:cNvPicPr preferRelativeResize="0"/>
          <p:nvPr/>
        </p:nvPicPr>
        <p:blipFill rotWithShape="1">
          <a:blip r:embed="rId8">
            <a:alphaModFix/>
          </a:blip>
          <a:srcRect/>
          <a:stretch/>
        </p:blipFill>
        <p:spPr>
          <a:xfrm>
            <a:off x="735230" y="135869"/>
            <a:ext cx="463492" cy="46349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21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217" descr="Chesapeake Bay | US Lighthouse Society"/>
          <p:cNvPicPr preferRelativeResize="0"/>
          <p:nvPr/>
        </p:nvPicPr>
        <p:blipFill rotWithShape="1">
          <a:blip r:embed="rId3">
            <a:alphaModFix/>
          </a:blip>
          <a:srcRect/>
          <a:stretch/>
        </p:blipFill>
        <p:spPr>
          <a:xfrm>
            <a:off x="1123156" y="2302532"/>
            <a:ext cx="6897687" cy="4419599"/>
          </a:xfrm>
          <a:prstGeom prst="rect">
            <a:avLst/>
          </a:prstGeom>
          <a:noFill/>
          <a:ln>
            <a:noFill/>
          </a:ln>
        </p:spPr>
      </p:pic>
      <p:sp>
        <p:nvSpPr>
          <p:cNvPr id="744" name="Google Shape;744;p217"/>
          <p:cNvSpPr txBox="1"/>
          <p:nvPr/>
        </p:nvSpPr>
        <p:spPr>
          <a:xfrm>
            <a:off x="591672" y="780896"/>
            <a:ext cx="8552328"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0" i="0" u="none" strike="noStrike" cap="none">
                <a:solidFill>
                  <a:srgbClr val="000000"/>
                </a:solidFill>
                <a:latin typeface="Arial"/>
                <a:ea typeface="Arial"/>
                <a:cs typeface="Arial"/>
                <a:sym typeface="Arial"/>
              </a:rPr>
              <a:t>True/False: The Chesapeake Bay Estuary is the smallest and least productive in the United States.</a:t>
            </a:r>
            <a:endParaRPr/>
          </a:p>
        </p:txBody>
      </p:sp>
      <p:sp>
        <p:nvSpPr>
          <p:cNvPr id="745" name="Google Shape;745;p21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gdd44de1989_0_0" descr="Chesapeake Bay | US Lighthouse Society"/>
          <p:cNvPicPr preferRelativeResize="0"/>
          <p:nvPr/>
        </p:nvPicPr>
        <p:blipFill rotWithShape="1">
          <a:blip r:embed="rId3">
            <a:alphaModFix/>
          </a:blip>
          <a:srcRect/>
          <a:stretch/>
        </p:blipFill>
        <p:spPr>
          <a:xfrm>
            <a:off x="1123156" y="2302532"/>
            <a:ext cx="6897687" cy="4419600"/>
          </a:xfrm>
          <a:prstGeom prst="rect">
            <a:avLst/>
          </a:prstGeom>
          <a:noFill/>
          <a:ln>
            <a:noFill/>
          </a:ln>
        </p:spPr>
      </p:pic>
      <p:sp>
        <p:nvSpPr>
          <p:cNvPr id="752" name="Google Shape;752;gdd44de1989_0_0"/>
          <p:cNvSpPr txBox="1"/>
          <p:nvPr/>
        </p:nvSpPr>
        <p:spPr>
          <a:xfrm>
            <a:off x="591672" y="780896"/>
            <a:ext cx="855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0" i="0" u="none" strike="noStrike" cap="none">
                <a:solidFill>
                  <a:srgbClr val="000000"/>
                </a:solidFill>
                <a:latin typeface="Arial"/>
                <a:ea typeface="Arial"/>
                <a:cs typeface="Arial"/>
                <a:sym typeface="Arial"/>
              </a:rPr>
              <a:t>True/</a:t>
            </a:r>
            <a:r>
              <a:rPr lang="en-US" sz="3200" b="0" i="0" u="none" strike="noStrike" cap="none">
                <a:solidFill>
                  <a:srgbClr val="FF0000"/>
                </a:solidFill>
                <a:latin typeface="Arial"/>
                <a:ea typeface="Arial"/>
                <a:cs typeface="Arial"/>
                <a:sym typeface="Arial"/>
              </a:rPr>
              <a:t>False</a:t>
            </a:r>
            <a:r>
              <a:rPr lang="en-US" sz="3200" b="0" i="0" u="none" strike="noStrike" cap="none">
                <a:solidFill>
                  <a:srgbClr val="000000"/>
                </a:solidFill>
                <a:latin typeface="Arial"/>
                <a:ea typeface="Arial"/>
                <a:cs typeface="Arial"/>
                <a:sym typeface="Arial"/>
              </a:rPr>
              <a:t>: The Chesapeake Bay Estuary is the smallest and least productive in the United States.</a:t>
            </a:r>
            <a:endParaRPr/>
          </a:p>
        </p:txBody>
      </p:sp>
      <p:sp>
        <p:nvSpPr>
          <p:cNvPr id="753" name="Google Shape;753;gdd44de1989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218" descr="Tides &amp; Currents | Smithsonian Ocean"/>
          <p:cNvPicPr preferRelativeResize="0"/>
          <p:nvPr/>
        </p:nvPicPr>
        <p:blipFill rotWithShape="1">
          <a:blip r:embed="rId3">
            <a:alphaModFix/>
          </a:blip>
          <a:srcRect/>
          <a:stretch/>
        </p:blipFill>
        <p:spPr>
          <a:xfrm>
            <a:off x="425450" y="1980310"/>
            <a:ext cx="8293100" cy="4703251"/>
          </a:xfrm>
          <a:prstGeom prst="rect">
            <a:avLst/>
          </a:prstGeom>
          <a:noFill/>
          <a:ln>
            <a:noFill/>
          </a:ln>
        </p:spPr>
      </p:pic>
      <p:sp>
        <p:nvSpPr>
          <p:cNvPr id="760" name="Google Shape;760;p218"/>
          <p:cNvSpPr txBox="1"/>
          <p:nvPr/>
        </p:nvSpPr>
        <p:spPr>
          <a:xfrm>
            <a:off x="714025" y="486600"/>
            <a:ext cx="8430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How is the </a:t>
            </a:r>
            <a:r>
              <a:rPr lang="en-US" sz="4000"/>
              <a:t>freshwater</a:t>
            </a:r>
            <a:r>
              <a:rPr lang="en-US" sz="4000" b="0" i="0" u="none" strike="noStrike" cap="none">
                <a:solidFill>
                  <a:srgbClr val="000000"/>
                </a:solidFill>
                <a:latin typeface="Arial"/>
                <a:ea typeface="Arial"/>
                <a:cs typeface="Arial"/>
                <a:sym typeface="Arial"/>
              </a:rPr>
              <a:t> and </a:t>
            </a:r>
            <a:r>
              <a:rPr lang="en-US" sz="4000"/>
              <a:t>saltwater</a:t>
            </a:r>
            <a:r>
              <a:rPr lang="en-US" sz="4000" b="0" i="0" u="none" strike="noStrike" cap="none">
                <a:solidFill>
                  <a:srgbClr val="000000"/>
                </a:solidFill>
                <a:latin typeface="Arial"/>
                <a:ea typeface="Arial"/>
                <a:cs typeface="Arial"/>
                <a:sym typeface="Arial"/>
              </a:rPr>
              <a:t> mixed in the Chesapeake Bay Estuary?</a:t>
            </a:r>
            <a:endParaRPr/>
          </a:p>
        </p:txBody>
      </p:sp>
      <p:sp>
        <p:nvSpPr>
          <p:cNvPr id="761" name="Google Shape;761;p21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219" descr="Picture"/>
          <p:cNvPicPr preferRelativeResize="0"/>
          <p:nvPr/>
        </p:nvPicPr>
        <p:blipFill rotWithShape="1">
          <a:blip r:embed="rId3">
            <a:alphaModFix/>
          </a:blip>
          <a:srcRect/>
          <a:stretch/>
        </p:blipFill>
        <p:spPr>
          <a:xfrm>
            <a:off x="860612" y="3723324"/>
            <a:ext cx="3581399" cy="2558427"/>
          </a:xfrm>
          <a:prstGeom prst="rect">
            <a:avLst/>
          </a:prstGeom>
          <a:noFill/>
          <a:ln>
            <a:noFill/>
          </a:ln>
        </p:spPr>
      </p:pic>
      <p:pic>
        <p:nvPicPr>
          <p:cNvPr id="768" name="Google Shape;768;p219" descr="The Comprehensive Management of Chinook Salmon in Campbell Creek Estuary -  ScienceBuzz"/>
          <p:cNvPicPr preferRelativeResize="0"/>
          <p:nvPr/>
        </p:nvPicPr>
        <p:blipFill rotWithShape="1">
          <a:blip r:embed="rId4">
            <a:alphaModFix/>
          </a:blip>
          <a:srcRect/>
          <a:stretch/>
        </p:blipFill>
        <p:spPr>
          <a:xfrm>
            <a:off x="860612" y="1029323"/>
            <a:ext cx="3581399" cy="2399677"/>
          </a:xfrm>
          <a:prstGeom prst="rect">
            <a:avLst/>
          </a:prstGeom>
          <a:noFill/>
          <a:ln>
            <a:noFill/>
          </a:ln>
        </p:spPr>
      </p:pic>
      <p:pic>
        <p:nvPicPr>
          <p:cNvPr id="769" name="Google Shape;769;p219"/>
          <p:cNvPicPr preferRelativeResize="0"/>
          <p:nvPr/>
        </p:nvPicPr>
        <p:blipFill rotWithShape="1">
          <a:blip r:embed="rId5">
            <a:alphaModFix/>
          </a:blip>
          <a:srcRect l="27843" t="17608" r="22353" b="29058"/>
          <a:stretch/>
        </p:blipFill>
        <p:spPr>
          <a:xfrm>
            <a:off x="4760384" y="3723323"/>
            <a:ext cx="4208059" cy="2558427"/>
          </a:xfrm>
          <a:prstGeom prst="rect">
            <a:avLst/>
          </a:prstGeom>
          <a:noFill/>
          <a:ln>
            <a:noFill/>
          </a:ln>
        </p:spPr>
      </p:pic>
      <p:pic>
        <p:nvPicPr>
          <p:cNvPr id="770" name="Google Shape;770;p219" descr="Our estuaries"/>
          <p:cNvPicPr preferRelativeResize="0"/>
          <p:nvPr/>
        </p:nvPicPr>
        <p:blipFill rotWithShape="1">
          <a:blip r:embed="rId6">
            <a:alphaModFix/>
          </a:blip>
          <a:srcRect/>
          <a:stretch/>
        </p:blipFill>
        <p:spPr>
          <a:xfrm>
            <a:off x="4760384" y="1090398"/>
            <a:ext cx="4208059" cy="2282496"/>
          </a:xfrm>
          <a:prstGeom prst="rect">
            <a:avLst/>
          </a:prstGeom>
          <a:noFill/>
          <a:ln>
            <a:noFill/>
          </a:ln>
        </p:spPr>
      </p:pic>
      <p:sp>
        <p:nvSpPr>
          <p:cNvPr id="771" name="Google Shape;771;p219" descr="Questions"/>
          <p:cNvSpPr/>
          <p:nvPr/>
        </p:nvSpPr>
        <p:spPr>
          <a:xfrm>
            <a:off x="0" y="0"/>
            <a:ext cx="849542" cy="849542"/>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19"/>
          <p:cNvSpPr txBox="1"/>
          <p:nvPr/>
        </p:nvSpPr>
        <p:spPr>
          <a:xfrm>
            <a:off x="1216651" y="-44579"/>
            <a:ext cx="7519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0" i="0" u="none" strike="noStrike" cap="none">
                <a:solidFill>
                  <a:srgbClr val="000000"/>
                </a:solidFill>
                <a:latin typeface="Arial"/>
                <a:ea typeface="Arial"/>
                <a:cs typeface="Arial"/>
                <a:sym typeface="Arial"/>
              </a:rPr>
              <a:t>Name one important thing the Chesapeake Bay Estuary does.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4"/>
          <p:cNvSpPr txBox="1"/>
          <p:nvPr/>
        </p:nvSpPr>
        <p:spPr>
          <a:xfrm>
            <a:off x="424771" y="486590"/>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800" b="0" i="0" u="none" strike="noStrike" cap="none">
                <a:solidFill>
                  <a:srgbClr val="000000"/>
                </a:solidFill>
                <a:latin typeface="Arial"/>
                <a:ea typeface="Arial"/>
                <a:cs typeface="Arial"/>
                <a:sym typeface="Arial"/>
              </a:rPr>
              <a:t>What is a habitat?</a:t>
            </a:r>
            <a:endParaRPr/>
          </a:p>
        </p:txBody>
      </p:sp>
      <p:pic>
        <p:nvPicPr>
          <p:cNvPr id="167" name="Google Shape;167;p154" descr="Animal Habitats | Lesson Plan"/>
          <p:cNvPicPr preferRelativeResize="0"/>
          <p:nvPr/>
        </p:nvPicPr>
        <p:blipFill rotWithShape="1">
          <a:blip r:embed="rId3">
            <a:alphaModFix/>
          </a:blip>
          <a:srcRect/>
          <a:stretch/>
        </p:blipFill>
        <p:spPr>
          <a:xfrm>
            <a:off x="444500" y="1925544"/>
            <a:ext cx="8255000" cy="4197350"/>
          </a:xfrm>
          <a:prstGeom prst="rect">
            <a:avLst/>
          </a:prstGeom>
          <a:noFill/>
          <a:ln>
            <a:noFill/>
          </a:ln>
        </p:spPr>
      </p:pic>
      <p:sp>
        <p:nvSpPr>
          <p:cNvPr id="168" name="Google Shape;168;p15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22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9" name="Google Shape;779;p22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21" descr="Artificial Intelligence"/>
          <p:cNvSpPr/>
          <p:nvPr/>
        </p:nvSpPr>
        <p:spPr>
          <a:xfrm>
            <a:off x="0" y="1499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6" name="Google Shape;786;p221" descr="Comment Like"/>
          <p:cNvPicPr preferRelativeResize="0"/>
          <p:nvPr/>
        </p:nvPicPr>
        <p:blipFill rotWithShape="1">
          <a:blip r:embed="rId4">
            <a:alphaModFix/>
          </a:blip>
          <a:srcRect/>
          <a:stretch/>
        </p:blipFill>
        <p:spPr>
          <a:xfrm>
            <a:off x="779203" y="206364"/>
            <a:ext cx="557227" cy="557227"/>
          </a:xfrm>
          <a:prstGeom prst="rect">
            <a:avLst/>
          </a:prstGeom>
          <a:noFill/>
          <a:ln>
            <a:noFill/>
          </a:ln>
        </p:spPr>
      </p:pic>
      <p:pic>
        <p:nvPicPr>
          <p:cNvPr id="787" name="Google Shape;787;p221" descr="Chesapeake Bay | US Lighthouse Society"/>
          <p:cNvPicPr preferRelativeResize="0"/>
          <p:nvPr/>
        </p:nvPicPr>
        <p:blipFill rotWithShape="1">
          <a:blip r:embed="rId5">
            <a:alphaModFix/>
          </a:blip>
          <a:srcRect/>
          <a:stretch/>
        </p:blipFill>
        <p:spPr>
          <a:xfrm>
            <a:off x="1336430" y="1352273"/>
            <a:ext cx="6897687" cy="441959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222" descr="Your Complete Guide to Exploring the Chesapeake Bay"/>
          <p:cNvPicPr preferRelativeResize="0"/>
          <p:nvPr/>
        </p:nvPicPr>
        <p:blipFill rotWithShape="1">
          <a:blip r:embed="rId3">
            <a:alphaModFix/>
          </a:blip>
          <a:srcRect/>
          <a:stretch/>
        </p:blipFill>
        <p:spPr>
          <a:xfrm>
            <a:off x="484094" y="954966"/>
            <a:ext cx="8157881" cy="5409976"/>
          </a:xfrm>
          <a:prstGeom prst="rect">
            <a:avLst/>
          </a:prstGeom>
          <a:noFill/>
          <a:ln>
            <a:noFill/>
          </a:ln>
        </p:spPr>
      </p:pic>
      <p:sp>
        <p:nvSpPr>
          <p:cNvPr id="794" name="Google Shape;794;p222" descr="Artificial Intelligence"/>
          <p:cNvSpPr/>
          <p:nvPr/>
        </p:nvSpPr>
        <p:spPr>
          <a:xfrm>
            <a:off x="0" y="1499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5" name="Google Shape;795;p222" descr="Comment Like"/>
          <p:cNvPicPr preferRelativeResize="0"/>
          <p:nvPr/>
        </p:nvPicPr>
        <p:blipFill rotWithShape="1">
          <a:blip r:embed="rId5">
            <a:alphaModFix/>
          </a:blip>
          <a:srcRect/>
          <a:stretch/>
        </p:blipFill>
        <p:spPr>
          <a:xfrm>
            <a:off x="779203" y="206364"/>
            <a:ext cx="557227" cy="55722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dd44de1989_0_7"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2" name="Google Shape;802;gdd44de1989_0_7" descr="Comment Dislike"/>
          <p:cNvPicPr preferRelativeResize="0"/>
          <p:nvPr/>
        </p:nvPicPr>
        <p:blipFill rotWithShape="1">
          <a:blip r:embed="rId4">
            <a:alphaModFix/>
          </a:blip>
          <a:srcRect/>
          <a:stretch/>
        </p:blipFill>
        <p:spPr>
          <a:xfrm>
            <a:off x="4572000" y="1755137"/>
            <a:ext cx="3347724" cy="3347724"/>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pic>
        <p:nvPicPr>
          <p:cNvPr id="808" name="Google Shape;808;gdd44de1989_0_13" descr="Ocean Habitat facts and photos"/>
          <p:cNvPicPr preferRelativeResize="0"/>
          <p:nvPr/>
        </p:nvPicPr>
        <p:blipFill rotWithShape="1">
          <a:blip r:embed="rId3">
            <a:alphaModFix/>
          </a:blip>
          <a:srcRect/>
          <a:stretch/>
        </p:blipFill>
        <p:spPr>
          <a:xfrm>
            <a:off x="654423" y="997314"/>
            <a:ext cx="7584141" cy="4930587"/>
          </a:xfrm>
          <a:prstGeom prst="rect">
            <a:avLst/>
          </a:prstGeom>
          <a:noFill/>
          <a:ln>
            <a:noFill/>
          </a:ln>
        </p:spPr>
      </p:pic>
      <p:sp>
        <p:nvSpPr>
          <p:cNvPr id="809" name="Google Shape;809;gdd44de1989_0_13"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0" name="Google Shape;810;gdd44de1989_0_13" descr="Comment Dislike"/>
          <p:cNvPicPr preferRelativeResize="0"/>
          <p:nvPr/>
        </p:nvPicPr>
        <p:blipFill rotWithShape="1">
          <a:blip r:embed="rId5">
            <a:alphaModFix/>
          </a:blip>
          <a:srcRect/>
          <a:stretch/>
        </p:blipFill>
        <p:spPr>
          <a:xfrm>
            <a:off x="847692" y="147772"/>
            <a:ext cx="553998" cy="55399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dd44de1989_0_20"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7" name="Google Shape;817;gdd44de1989_0_20" descr="Comment Dislike"/>
          <p:cNvPicPr preferRelativeResize="0"/>
          <p:nvPr/>
        </p:nvPicPr>
        <p:blipFill rotWithShape="1">
          <a:blip r:embed="rId4">
            <a:alphaModFix/>
          </a:blip>
          <a:srcRect/>
          <a:stretch/>
        </p:blipFill>
        <p:spPr>
          <a:xfrm>
            <a:off x="847692" y="147772"/>
            <a:ext cx="553998" cy="553998"/>
          </a:xfrm>
          <a:prstGeom prst="rect">
            <a:avLst/>
          </a:prstGeom>
          <a:noFill/>
          <a:ln>
            <a:noFill/>
          </a:ln>
        </p:spPr>
      </p:pic>
      <p:pic>
        <p:nvPicPr>
          <p:cNvPr id="818" name="Google Shape;818;gdd44de1989_0_20" descr="3,792,214 River Stock Photos, Pictures &amp; Royalty-Free Images - iStock"/>
          <p:cNvPicPr preferRelativeResize="0"/>
          <p:nvPr/>
        </p:nvPicPr>
        <p:blipFill rotWithShape="1">
          <a:blip r:embed="rId5">
            <a:alphaModFix/>
          </a:blip>
          <a:srcRect/>
          <a:stretch/>
        </p:blipFill>
        <p:spPr>
          <a:xfrm>
            <a:off x="1401690" y="1057835"/>
            <a:ext cx="6397604" cy="5199529"/>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24"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830" name="Google Shape;830;p225" descr="Chesapeake Bay | US Lighthouse Society"/>
          <p:cNvPicPr preferRelativeResize="0"/>
          <p:nvPr/>
        </p:nvPicPr>
        <p:blipFill rotWithShape="1">
          <a:blip r:embed="rId3">
            <a:alphaModFix/>
          </a:blip>
          <a:srcRect/>
          <a:stretch/>
        </p:blipFill>
        <p:spPr>
          <a:xfrm>
            <a:off x="1336430" y="1909816"/>
            <a:ext cx="6897687" cy="4419599"/>
          </a:xfrm>
          <a:prstGeom prst="rect">
            <a:avLst/>
          </a:prstGeom>
          <a:noFill/>
          <a:ln>
            <a:noFill/>
          </a:ln>
        </p:spPr>
      </p:pic>
      <p:sp>
        <p:nvSpPr>
          <p:cNvPr id="831" name="Google Shape;831;p225"/>
          <p:cNvSpPr txBox="1"/>
          <p:nvPr/>
        </p:nvSpPr>
        <p:spPr>
          <a:xfrm>
            <a:off x="1025358" y="278042"/>
            <a:ext cx="751982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How do you know this is the Chesapeake Bay Estuary?</a:t>
            </a:r>
            <a:endParaRPr/>
          </a:p>
        </p:txBody>
      </p:sp>
      <p:sp>
        <p:nvSpPr>
          <p:cNvPr id="832" name="Google Shape;832;p22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28"/>
          <p:cNvSpPr txBox="1">
            <a:spLocks noGrp="1"/>
          </p:cNvSpPr>
          <p:nvPr>
            <p:ph type="title"/>
          </p:nvPr>
        </p:nvSpPr>
        <p:spPr>
          <a:xfrm>
            <a:off x="424771" y="849542"/>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What is the Chesapeake Bay Estuary?</a:t>
            </a:r>
            <a:endParaRPr/>
          </a:p>
        </p:txBody>
      </p:sp>
      <p:pic>
        <p:nvPicPr>
          <p:cNvPr id="839" name="Google Shape;839;p228" descr="NASA Real World: NASA and the Chesapeake bay | Precipitation Education"/>
          <p:cNvPicPr preferRelativeResize="0"/>
          <p:nvPr/>
        </p:nvPicPr>
        <p:blipFill rotWithShape="1">
          <a:blip r:embed="rId3">
            <a:alphaModFix/>
          </a:blip>
          <a:srcRect/>
          <a:stretch/>
        </p:blipFill>
        <p:spPr>
          <a:xfrm>
            <a:off x="966976" y="2320460"/>
            <a:ext cx="6814984" cy="4125443"/>
          </a:xfrm>
          <a:prstGeom prst="rect">
            <a:avLst/>
          </a:prstGeom>
          <a:noFill/>
          <a:ln>
            <a:noFill/>
          </a:ln>
        </p:spPr>
      </p:pic>
      <p:sp>
        <p:nvSpPr>
          <p:cNvPr id="840" name="Google Shape;840;p22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pic>
        <p:nvPicPr>
          <p:cNvPr id="846" name="Google Shape;846;gdd44de1989_0_27" descr="Chesapeake Bay | US Lighthouse Society"/>
          <p:cNvPicPr preferRelativeResize="0"/>
          <p:nvPr/>
        </p:nvPicPr>
        <p:blipFill rotWithShape="1">
          <a:blip r:embed="rId3">
            <a:alphaModFix/>
          </a:blip>
          <a:srcRect/>
          <a:stretch/>
        </p:blipFill>
        <p:spPr>
          <a:xfrm>
            <a:off x="1123156" y="2302532"/>
            <a:ext cx="6897687" cy="4419600"/>
          </a:xfrm>
          <a:prstGeom prst="rect">
            <a:avLst/>
          </a:prstGeom>
          <a:noFill/>
          <a:ln>
            <a:noFill/>
          </a:ln>
        </p:spPr>
      </p:pic>
      <p:sp>
        <p:nvSpPr>
          <p:cNvPr id="847" name="Google Shape;847;gdd44de1989_0_27"/>
          <p:cNvSpPr txBox="1"/>
          <p:nvPr/>
        </p:nvSpPr>
        <p:spPr>
          <a:xfrm>
            <a:off x="591672" y="780896"/>
            <a:ext cx="855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0" i="0" u="none" strike="noStrike" cap="none">
                <a:solidFill>
                  <a:srgbClr val="000000"/>
                </a:solidFill>
                <a:latin typeface="Arial"/>
                <a:ea typeface="Arial"/>
                <a:cs typeface="Arial"/>
                <a:sym typeface="Arial"/>
              </a:rPr>
              <a:t>True/False: The Chesapeake Bay Estuary is the smallest and least productive in the United States.</a:t>
            </a:r>
            <a:endParaRPr/>
          </a:p>
        </p:txBody>
      </p:sp>
      <p:sp>
        <p:nvSpPr>
          <p:cNvPr id="848" name="Google Shape;848;gdd44de1989_0_2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5"/>
          <p:cNvSpPr txBox="1"/>
          <p:nvPr/>
        </p:nvSpPr>
        <p:spPr>
          <a:xfrm>
            <a:off x="1067987" y="429254"/>
            <a:ext cx="759191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500" b="0" i="0" u="none" strike="noStrike" cap="none">
                <a:solidFill>
                  <a:srgbClr val="000000"/>
                </a:solidFill>
                <a:latin typeface="Arial"/>
                <a:ea typeface="Arial"/>
                <a:cs typeface="Arial"/>
                <a:sym typeface="Arial"/>
              </a:rPr>
              <a:t>True/</a:t>
            </a:r>
            <a:r>
              <a:rPr lang="en-US" sz="3500" b="0" i="0" u="none" strike="noStrike" cap="none">
                <a:solidFill>
                  <a:schemeClr val="dk1"/>
                </a:solidFill>
                <a:latin typeface="Arial"/>
                <a:ea typeface="Arial"/>
                <a:cs typeface="Arial"/>
                <a:sym typeface="Arial"/>
              </a:rPr>
              <a:t>False</a:t>
            </a:r>
            <a:r>
              <a:rPr lang="en-US" sz="3500" b="0" i="0" u="none" strike="noStrike" cap="none">
                <a:solidFill>
                  <a:srgbClr val="000000"/>
                </a:solidFill>
                <a:latin typeface="Arial"/>
                <a:ea typeface="Arial"/>
                <a:cs typeface="Arial"/>
                <a:sym typeface="Arial"/>
              </a:rPr>
              <a:t>: A natural resource is something people make.</a:t>
            </a:r>
            <a:endParaRPr sz="1300"/>
          </a:p>
        </p:txBody>
      </p:sp>
      <p:pic>
        <p:nvPicPr>
          <p:cNvPr id="175" name="Google Shape;175;p155" descr="Natural Resources HD Stock Images | Shutterstock"/>
          <p:cNvPicPr preferRelativeResize="0"/>
          <p:nvPr/>
        </p:nvPicPr>
        <p:blipFill rotWithShape="1">
          <a:blip r:embed="rId3">
            <a:alphaModFix/>
          </a:blip>
          <a:srcRect t="13360" b="8089"/>
          <a:stretch/>
        </p:blipFill>
        <p:spPr>
          <a:xfrm>
            <a:off x="502024" y="2294965"/>
            <a:ext cx="8157882" cy="4338916"/>
          </a:xfrm>
          <a:prstGeom prst="rect">
            <a:avLst/>
          </a:prstGeom>
          <a:noFill/>
          <a:ln>
            <a:noFill/>
          </a:ln>
        </p:spPr>
      </p:pic>
      <p:sp>
        <p:nvSpPr>
          <p:cNvPr id="176" name="Google Shape;176;p15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gdd44de1989_0_34" descr="Chesapeake Bay | US Lighthouse Society"/>
          <p:cNvPicPr preferRelativeResize="0"/>
          <p:nvPr/>
        </p:nvPicPr>
        <p:blipFill rotWithShape="1">
          <a:blip r:embed="rId3">
            <a:alphaModFix/>
          </a:blip>
          <a:srcRect/>
          <a:stretch/>
        </p:blipFill>
        <p:spPr>
          <a:xfrm>
            <a:off x="2040239" y="2117597"/>
            <a:ext cx="5063522" cy="4419600"/>
          </a:xfrm>
          <a:prstGeom prst="rect">
            <a:avLst/>
          </a:prstGeom>
          <a:noFill/>
          <a:ln>
            <a:noFill/>
          </a:ln>
        </p:spPr>
      </p:pic>
      <p:sp>
        <p:nvSpPr>
          <p:cNvPr id="855" name="Google Shape;855;gdd44de1989_0_34"/>
          <p:cNvSpPr txBox="1"/>
          <p:nvPr/>
        </p:nvSpPr>
        <p:spPr>
          <a:xfrm>
            <a:off x="591672" y="780896"/>
            <a:ext cx="855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0" i="0" u="none" strike="noStrike" cap="none">
                <a:solidFill>
                  <a:srgbClr val="000000"/>
                </a:solidFill>
                <a:latin typeface="Arial"/>
                <a:ea typeface="Arial"/>
                <a:cs typeface="Arial"/>
                <a:sym typeface="Arial"/>
              </a:rPr>
              <a:t>True/</a:t>
            </a:r>
            <a:r>
              <a:rPr lang="en-US" sz="3200" b="0" i="0" u="none" strike="noStrike" cap="none">
                <a:solidFill>
                  <a:srgbClr val="FF0000"/>
                </a:solidFill>
                <a:latin typeface="Arial"/>
                <a:ea typeface="Arial"/>
                <a:cs typeface="Arial"/>
                <a:sym typeface="Arial"/>
              </a:rPr>
              <a:t>False</a:t>
            </a:r>
            <a:r>
              <a:rPr lang="en-US" sz="3200" b="0" i="0" u="none" strike="noStrike" cap="none">
                <a:solidFill>
                  <a:srgbClr val="000000"/>
                </a:solidFill>
                <a:latin typeface="Arial"/>
                <a:ea typeface="Arial"/>
                <a:cs typeface="Arial"/>
                <a:sym typeface="Arial"/>
              </a:rPr>
              <a:t>: The Chesapeake Bay Estuary is the smallest and least productive in the United States.</a:t>
            </a:r>
            <a:endParaRPr/>
          </a:p>
        </p:txBody>
      </p:sp>
      <p:sp>
        <p:nvSpPr>
          <p:cNvPr id="856" name="Google Shape;856;gdd44de1989_0_34"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230" descr="Tides &amp; Currents | Smithsonian Ocean"/>
          <p:cNvPicPr preferRelativeResize="0"/>
          <p:nvPr/>
        </p:nvPicPr>
        <p:blipFill rotWithShape="1">
          <a:blip r:embed="rId3">
            <a:alphaModFix/>
          </a:blip>
          <a:srcRect/>
          <a:stretch/>
        </p:blipFill>
        <p:spPr>
          <a:xfrm>
            <a:off x="425450" y="1980310"/>
            <a:ext cx="8293100" cy="4703251"/>
          </a:xfrm>
          <a:prstGeom prst="rect">
            <a:avLst/>
          </a:prstGeom>
          <a:noFill/>
          <a:ln>
            <a:noFill/>
          </a:ln>
        </p:spPr>
      </p:pic>
      <p:sp>
        <p:nvSpPr>
          <p:cNvPr id="863" name="Google Shape;863;p230"/>
          <p:cNvSpPr txBox="1"/>
          <p:nvPr/>
        </p:nvSpPr>
        <p:spPr>
          <a:xfrm>
            <a:off x="812085" y="568783"/>
            <a:ext cx="751982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0" i="0" u="none" strike="noStrike" cap="none" dirty="0">
                <a:solidFill>
                  <a:srgbClr val="000000"/>
                </a:solidFill>
                <a:latin typeface="Arial"/>
                <a:ea typeface="Arial"/>
                <a:cs typeface="Arial"/>
                <a:sym typeface="Arial"/>
              </a:rPr>
              <a:t>How is the freshwater and saltwater mixed in the Chesapeake Bay Estuary?</a:t>
            </a:r>
            <a:endParaRPr sz="3200" dirty="0"/>
          </a:p>
        </p:txBody>
      </p:sp>
      <p:sp>
        <p:nvSpPr>
          <p:cNvPr id="864" name="Google Shape;864;p23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231" descr="Picture"/>
          <p:cNvPicPr preferRelativeResize="0"/>
          <p:nvPr/>
        </p:nvPicPr>
        <p:blipFill rotWithShape="1">
          <a:blip r:embed="rId3">
            <a:alphaModFix/>
          </a:blip>
          <a:srcRect/>
          <a:stretch/>
        </p:blipFill>
        <p:spPr>
          <a:xfrm>
            <a:off x="860612" y="3723324"/>
            <a:ext cx="3581399" cy="2558427"/>
          </a:xfrm>
          <a:prstGeom prst="rect">
            <a:avLst/>
          </a:prstGeom>
          <a:noFill/>
          <a:ln>
            <a:noFill/>
          </a:ln>
        </p:spPr>
      </p:pic>
      <p:pic>
        <p:nvPicPr>
          <p:cNvPr id="871" name="Google Shape;871;p231" descr="The Comprehensive Management of Chinook Salmon in Campbell Creek Estuary -  ScienceBuzz"/>
          <p:cNvPicPr preferRelativeResize="0"/>
          <p:nvPr/>
        </p:nvPicPr>
        <p:blipFill rotWithShape="1">
          <a:blip r:embed="rId4">
            <a:alphaModFix/>
          </a:blip>
          <a:srcRect/>
          <a:stretch/>
        </p:blipFill>
        <p:spPr>
          <a:xfrm>
            <a:off x="860612" y="1029323"/>
            <a:ext cx="3581399" cy="2399677"/>
          </a:xfrm>
          <a:prstGeom prst="rect">
            <a:avLst/>
          </a:prstGeom>
          <a:noFill/>
          <a:ln>
            <a:noFill/>
          </a:ln>
        </p:spPr>
      </p:pic>
      <p:pic>
        <p:nvPicPr>
          <p:cNvPr id="872" name="Google Shape;872;p231"/>
          <p:cNvPicPr preferRelativeResize="0"/>
          <p:nvPr/>
        </p:nvPicPr>
        <p:blipFill rotWithShape="1">
          <a:blip r:embed="rId5">
            <a:alphaModFix/>
          </a:blip>
          <a:srcRect l="27843" t="17608" r="22353" b="29058"/>
          <a:stretch/>
        </p:blipFill>
        <p:spPr>
          <a:xfrm>
            <a:off x="4760384" y="3723323"/>
            <a:ext cx="4208059" cy="2558427"/>
          </a:xfrm>
          <a:prstGeom prst="rect">
            <a:avLst/>
          </a:prstGeom>
          <a:noFill/>
          <a:ln>
            <a:noFill/>
          </a:ln>
        </p:spPr>
      </p:pic>
      <p:pic>
        <p:nvPicPr>
          <p:cNvPr id="873" name="Google Shape;873;p231" descr="Our estuaries"/>
          <p:cNvPicPr preferRelativeResize="0"/>
          <p:nvPr/>
        </p:nvPicPr>
        <p:blipFill rotWithShape="1">
          <a:blip r:embed="rId6">
            <a:alphaModFix/>
          </a:blip>
          <a:srcRect/>
          <a:stretch/>
        </p:blipFill>
        <p:spPr>
          <a:xfrm>
            <a:off x="4760384" y="1090398"/>
            <a:ext cx="4208059" cy="2282496"/>
          </a:xfrm>
          <a:prstGeom prst="rect">
            <a:avLst/>
          </a:prstGeom>
          <a:noFill/>
          <a:ln>
            <a:noFill/>
          </a:ln>
        </p:spPr>
      </p:pic>
      <p:sp>
        <p:nvSpPr>
          <p:cNvPr id="874" name="Google Shape;874;p231" descr="Questions"/>
          <p:cNvSpPr/>
          <p:nvPr/>
        </p:nvSpPr>
        <p:spPr>
          <a:xfrm>
            <a:off x="0" y="0"/>
            <a:ext cx="849542" cy="849542"/>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231"/>
          <p:cNvSpPr txBox="1"/>
          <p:nvPr/>
        </p:nvSpPr>
        <p:spPr>
          <a:xfrm>
            <a:off x="1161476" y="-2"/>
            <a:ext cx="7519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0" i="0" u="none" strike="noStrike" cap="none">
                <a:solidFill>
                  <a:srgbClr val="000000"/>
                </a:solidFill>
                <a:latin typeface="Arial"/>
                <a:ea typeface="Arial"/>
                <a:cs typeface="Arial"/>
                <a:sym typeface="Arial"/>
              </a:rPr>
              <a:t>Name one important thing the Chesapeake Bay Estuary does.</a:t>
            </a:r>
            <a:endParaRPr sz="18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881" name="Google Shape;881;p232" descr="Chesapeake Bay | US Lighthouse Society"/>
          <p:cNvPicPr preferRelativeResize="0"/>
          <p:nvPr/>
        </p:nvPicPr>
        <p:blipFill rotWithShape="1">
          <a:blip r:embed="rId3">
            <a:alphaModFix/>
          </a:blip>
          <a:srcRect/>
          <a:stretch/>
        </p:blipFill>
        <p:spPr>
          <a:xfrm>
            <a:off x="2073121" y="1950913"/>
            <a:ext cx="4997757" cy="4419599"/>
          </a:xfrm>
          <a:prstGeom prst="rect">
            <a:avLst/>
          </a:prstGeom>
          <a:noFill/>
          <a:ln>
            <a:noFill/>
          </a:ln>
        </p:spPr>
      </p:pic>
      <p:sp>
        <p:nvSpPr>
          <p:cNvPr id="882" name="Google Shape;882;p232"/>
          <p:cNvSpPr txBox="1"/>
          <p:nvPr/>
        </p:nvSpPr>
        <p:spPr>
          <a:xfrm>
            <a:off x="1025358" y="278042"/>
            <a:ext cx="751982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0" i="0" u="none" strike="noStrike" cap="none">
                <a:solidFill>
                  <a:srgbClr val="000000"/>
                </a:solidFill>
                <a:latin typeface="Arial"/>
                <a:ea typeface="Arial"/>
                <a:cs typeface="Arial"/>
                <a:sym typeface="Arial"/>
              </a:rPr>
              <a:t>How do you know this is the Chesapeake Bay Estuary?</a:t>
            </a:r>
            <a:endParaRPr/>
          </a:p>
        </p:txBody>
      </p:sp>
      <p:sp>
        <p:nvSpPr>
          <p:cNvPr id="883" name="Google Shape;883;p23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233"/>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890" name="Google Shape;890;p233"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234"/>
          <p:cNvSpPr txBox="1">
            <a:spLocks noGrp="1"/>
          </p:cNvSpPr>
          <p:nvPr>
            <p:ph type="title"/>
          </p:nvPr>
        </p:nvSpPr>
        <p:spPr>
          <a:xfrm>
            <a:off x="367615" y="827180"/>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600" b="1" u="sng"/>
              <a:t>Chesapeake Bay Estuary</a:t>
            </a:r>
            <a:r>
              <a:rPr lang="en-US" sz="3600"/>
              <a:t>: estuary that stretches from Maryland to Virginia Beach, Virginia. </a:t>
            </a:r>
            <a:endParaRPr sz="3600"/>
          </a:p>
        </p:txBody>
      </p:sp>
      <p:pic>
        <p:nvPicPr>
          <p:cNvPr id="897" name="Google Shape;897;p234" descr="NASA Real World: NASA and the Chesapeake bay | Precipitation Education"/>
          <p:cNvPicPr preferRelativeResize="0"/>
          <p:nvPr/>
        </p:nvPicPr>
        <p:blipFill rotWithShape="1">
          <a:blip r:embed="rId3">
            <a:alphaModFix/>
          </a:blip>
          <a:srcRect/>
          <a:stretch/>
        </p:blipFill>
        <p:spPr>
          <a:xfrm>
            <a:off x="966976" y="2320460"/>
            <a:ext cx="6814984" cy="4125443"/>
          </a:xfrm>
          <a:prstGeom prst="rect">
            <a:avLst/>
          </a:prstGeom>
          <a:noFill/>
          <a:ln>
            <a:noFill/>
          </a:ln>
        </p:spPr>
      </p:pic>
      <p:sp>
        <p:nvSpPr>
          <p:cNvPr id="898" name="Google Shape;898;p234"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235"/>
          <p:cNvSpPr txBox="1"/>
          <p:nvPr/>
        </p:nvSpPr>
        <p:spPr>
          <a:xfrm>
            <a:off x="974250" y="735234"/>
            <a:ext cx="7195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905" name="Google Shape;905;p235"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35"/>
          <p:cNvSpPr txBox="1"/>
          <p:nvPr/>
        </p:nvSpPr>
        <p:spPr>
          <a:xfrm>
            <a:off x="1831050" y="1819600"/>
            <a:ext cx="5481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UVA Bay Game</a:t>
            </a:r>
            <a:endParaRPr sz="3600">
              <a:solidFill>
                <a:schemeClr val="dk1"/>
              </a:solidFill>
              <a:latin typeface="Calibri"/>
              <a:ea typeface="Calibri"/>
              <a:cs typeface="Calibri"/>
              <a:sym typeface="Calibri"/>
            </a:endParaRPr>
          </a:p>
        </p:txBody>
      </p:sp>
      <p:pic>
        <p:nvPicPr>
          <p:cNvPr id="907" name="Google Shape;907;p235" descr="Cursor"/>
          <p:cNvPicPr preferRelativeResize="0"/>
          <p:nvPr/>
        </p:nvPicPr>
        <p:blipFill rotWithShape="1">
          <a:blip r:embed="rId5">
            <a:alphaModFix/>
          </a:blip>
          <a:srcRect/>
          <a:stretch/>
        </p:blipFill>
        <p:spPr>
          <a:xfrm rot="5400000">
            <a:off x="2022344" y="2514601"/>
            <a:ext cx="914400" cy="914400"/>
          </a:xfrm>
          <a:prstGeom prst="rect">
            <a:avLst/>
          </a:prstGeom>
          <a:noFill/>
          <a:ln>
            <a:noFill/>
          </a:ln>
        </p:spPr>
      </p:pic>
      <p:pic>
        <p:nvPicPr>
          <p:cNvPr id="908" name="Google Shape;908;p235"/>
          <p:cNvPicPr preferRelativeResize="0"/>
          <p:nvPr/>
        </p:nvPicPr>
        <p:blipFill>
          <a:blip r:embed="rId6">
            <a:alphaModFix/>
          </a:blip>
          <a:stretch>
            <a:fillRect/>
          </a:stretch>
        </p:blipFill>
        <p:spPr>
          <a:xfrm>
            <a:off x="4859469" y="2558500"/>
            <a:ext cx="3190986" cy="3994700"/>
          </a:xfrm>
          <a:prstGeom prst="rect">
            <a:avLst/>
          </a:prstGeom>
          <a:noFill/>
          <a:ln>
            <a:noFill/>
          </a:ln>
        </p:spPr>
      </p:pic>
      <p:sp>
        <p:nvSpPr>
          <p:cNvPr id="909" name="Google Shape;909;p235"/>
          <p:cNvSpPr txBox="1"/>
          <p:nvPr/>
        </p:nvSpPr>
        <p:spPr>
          <a:xfrm>
            <a:off x="667850" y="3429000"/>
            <a:ext cx="2268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latin typeface="Calibri"/>
                <a:ea typeface="Calibri"/>
                <a:cs typeface="Calibri"/>
                <a:sym typeface="Calibri"/>
              </a:rPr>
              <a:t>Click the link above to explore an interactive map of the Chesapeake Bay.</a:t>
            </a:r>
            <a:endParaRPr sz="1800" i="1">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236"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36"/>
          <p:cNvSpPr txBox="1"/>
          <p:nvPr/>
        </p:nvSpPr>
        <p:spPr>
          <a:xfrm>
            <a:off x="934496" y="444638"/>
            <a:ext cx="820950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estuaries, and what is the most important estuary in Virginia? </a:t>
            </a:r>
            <a:endParaRPr sz="1400" b="0" i="0" u="none" strike="noStrike" cap="none">
              <a:solidFill>
                <a:srgbClr val="000000"/>
              </a:solidFill>
              <a:latin typeface="Arial"/>
              <a:ea typeface="Arial"/>
              <a:cs typeface="Arial"/>
              <a:sym typeface="Arial"/>
            </a:endParaRPr>
          </a:p>
        </p:txBody>
      </p:sp>
      <p:pic>
        <p:nvPicPr>
          <p:cNvPr id="917" name="Google Shape;917;p236" descr="Diagram - an estuarine and coastal system | NIWA"/>
          <p:cNvPicPr preferRelativeResize="0"/>
          <p:nvPr/>
        </p:nvPicPr>
        <p:blipFill rotWithShape="1">
          <a:blip r:embed="rId4">
            <a:alphaModFix/>
          </a:blip>
          <a:srcRect/>
          <a:stretch/>
        </p:blipFill>
        <p:spPr>
          <a:xfrm>
            <a:off x="532741" y="2330823"/>
            <a:ext cx="4182694" cy="3657161"/>
          </a:xfrm>
          <a:prstGeom prst="rect">
            <a:avLst/>
          </a:prstGeom>
          <a:noFill/>
          <a:ln>
            <a:noFill/>
          </a:ln>
        </p:spPr>
      </p:pic>
      <p:pic>
        <p:nvPicPr>
          <p:cNvPr id="918" name="Google Shape;918;p236" descr="NASA Real World: NASA and the Chesapeake bay | Precipitation Education"/>
          <p:cNvPicPr preferRelativeResize="0"/>
          <p:nvPr/>
        </p:nvPicPr>
        <p:blipFill rotWithShape="1">
          <a:blip r:embed="rId5">
            <a:alphaModFix/>
          </a:blip>
          <a:srcRect/>
          <a:stretch/>
        </p:blipFill>
        <p:spPr>
          <a:xfrm>
            <a:off x="5020235" y="2330824"/>
            <a:ext cx="3724462" cy="365716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237"/>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4235</Words>
  <Application>Microsoft Office PowerPoint</Application>
  <PresentationFormat>On-screen Show (4:3)</PresentationFormat>
  <Paragraphs>389</Paragraphs>
  <Slides>99</Slides>
  <Notes>99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99</vt:i4>
      </vt:variant>
    </vt:vector>
  </HeadingPairs>
  <TitlesOfParts>
    <vt:vector size="10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Estuary: area where fresh water from rivers and streams mixes with salt water from the ocean</vt:lpstr>
      <vt:lpstr>PowerPoint Presentation</vt:lpstr>
      <vt:lpstr>What is an estuary?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estuary?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Estuary: area where fresh water from rivers and streams mixes with salt water from the 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Estuary: area where fresh water from rivers and streams mixes with salt water from the ocean</vt:lpstr>
      <vt:lpstr>PowerPoint Presentation</vt:lpstr>
      <vt:lpstr>PowerPoint Presentation</vt:lpstr>
      <vt:lpstr>PowerPoint Presentation</vt:lpstr>
      <vt:lpstr>PowerPoint Presentation</vt:lpstr>
      <vt:lpstr>PowerPoint Presentation</vt:lpstr>
      <vt:lpstr>PowerPoint Presentation</vt:lpstr>
      <vt:lpstr>Chesapeake Bay Estuary: estuary that stretches from Maryland to Virginia Beach, Virginia. </vt:lpstr>
      <vt:lpstr>PowerPoint Presentation</vt:lpstr>
      <vt:lpstr>What is the Chesapeake Bay Estuary?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Chesapeake Bay Estuary?</vt:lpstr>
      <vt:lpstr>PowerPoint Presentation</vt:lpstr>
      <vt:lpstr>PowerPoint Presentation</vt:lpstr>
      <vt:lpstr>PowerPoint Presentation</vt:lpstr>
      <vt:lpstr>PowerPoint Presentation</vt:lpstr>
      <vt:lpstr>PowerPoint Presentation</vt:lpstr>
      <vt:lpstr>PowerPoint Presentation</vt:lpstr>
      <vt:lpstr>Chesapeake Bay Estuary: estuary that stretches from Maryland to Virginia Beach, Virginia.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2017-07-27T10:36:43Z</dcterms:created>
  <dcterms:modified xsi:type="dcterms:W3CDTF">2021-08-03T16:59:20Z</dcterms:modified>
</cp:coreProperties>
</file>