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embeddedFontLst>
    <p:embeddedFont>
      <p:font typeface="Helvetica Neue Light" panose="02000403000000020004" pitchFamily="2" charset="0"/>
      <p:regular r:id="rId62"/>
      <p:bold r:id="rId63"/>
      <p:italic r:id="rId64"/>
      <p:boldItalic r:id="rId65"/>
    </p:embeddedFont>
    <p:embeddedFont>
      <p:font typeface="Poppins" pitchFamily="2" charset="77"/>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yQ7s3dsSQmmms86QUos4pgRMR8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110" d="100"/>
          <a:sy n="110" d="100"/>
        </p:scale>
        <p:origin x="16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c7b7e697c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8c7b7e697c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ability to cause 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9" name="Google Shape;189;g28c7b7e697c_0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c7b7e697c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8c7b7e697c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ability to cause change? </a:t>
            </a:r>
            <a:r>
              <a:rPr lang="en-US" b="1"/>
              <a:t>B. Energy</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8" name="Google Shape;198;g28c7b7e697c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chlorophyll</a:t>
            </a:r>
            <a:r>
              <a:rPr lang="en-US"/>
              <a:t>.</a:t>
            </a:r>
            <a:endParaRPr/>
          </a:p>
        </p:txBody>
      </p:sp>
      <p:sp>
        <p:nvSpPr>
          <p:cNvPr id="207" name="Google Shape;20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Chlorophyll</a:t>
            </a:r>
            <a:r>
              <a:rPr lang="en-US"/>
              <a:t> is a green pigment found in plants</a:t>
            </a:r>
            <a:endParaRPr b="0"/>
          </a:p>
          <a:p>
            <a:pPr marL="0" lvl="0" indent="0" algn="l" rtl="0">
              <a:lnSpc>
                <a:spcPct val="100000"/>
              </a:lnSpc>
              <a:spcBef>
                <a:spcPts val="0"/>
              </a:spcBef>
              <a:spcAft>
                <a:spcPts val="0"/>
              </a:spcAft>
              <a:buSzPts val="1400"/>
              <a:buNone/>
            </a:pPr>
            <a:endParaRPr/>
          </a:p>
        </p:txBody>
      </p:sp>
      <p:sp>
        <p:nvSpPr>
          <p:cNvPr id="215" name="Google Shape;215;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4" name="Google Shape;22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chlorophyll</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A green pigment found in plants</a:t>
            </a:r>
            <a:r>
              <a:rPr lang="en-US" b="0"/>
              <a:t>]</a:t>
            </a:r>
            <a:endParaRPr/>
          </a:p>
        </p:txBody>
      </p:sp>
      <p:sp>
        <p:nvSpPr>
          <p:cNvPr id="230" name="Google Shape;23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8" name="Google Shape;23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e576c1a67_0_4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7e576c1a67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Chlorophyll is what gives plants their green color. It is most often found in the plant’s leaves.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c7b7e697c_0_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8c7b7e697c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fall, chlorophyll begins to break down because there is less sunlight. As the chlorophyll breaks down, we start to see other pigment colors in the leaves. This is why we see the leaves change colors in the fall.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7e576c1a67_0_7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Chlorophyll plays an important role in a plant’s survival. It captures the sun’s light energy so it can be used to make a food for the plant. This process is called photosynthesis, we’ll talk about that a bit later.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Chlorophyll</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9" name="Google Shape;26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43020911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743020911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Where is chlorophyll usually found?</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[A. Leaves]</a:t>
            </a:r>
            <a:endParaRPr/>
          </a:p>
        </p:txBody>
      </p:sp>
      <p:sp>
        <p:nvSpPr>
          <p:cNvPr id="275" name="Google Shape;275;g2743020911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c7b7e697c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8c7b7e697c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Where is chlorophyll usually found? </a:t>
            </a:r>
            <a:r>
              <a:rPr lang="en-US" b="1"/>
              <a:t>A. Leaves</a:t>
            </a:r>
            <a:endParaRPr b="1"/>
          </a:p>
        </p:txBody>
      </p:sp>
      <p:sp>
        <p:nvSpPr>
          <p:cNvPr id="284" name="Google Shape;284;g28c7b7e697c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c7b7e697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8c7b7e697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Why do the color of the leaves change during fall?</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[Chlorophyll breaks down so we can see the other pigments in the leaves]</a:t>
            </a:r>
            <a:endParaRPr/>
          </a:p>
        </p:txBody>
      </p:sp>
      <p:sp>
        <p:nvSpPr>
          <p:cNvPr id="293" name="Google Shape;293;g28c7b7e697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8c7b7e697c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8c7b7e697c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Chlorophyll helps the plant absorb _______ ______ from the Sun.</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[Light energy]</a:t>
            </a:r>
            <a:endParaRPr/>
          </a:p>
        </p:txBody>
      </p:sp>
      <p:sp>
        <p:nvSpPr>
          <p:cNvPr id="301" name="Google Shape;301;g28c7b7e697c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c7b7e697c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8c7b7e697c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Chlorophyll helps the plant absorb</a:t>
            </a:r>
            <a:r>
              <a:rPr lang="en-US" b="1"/>
              <a:t> light energy</a:t>
            </a:r>
            <a:r>
              <a:rPr lang="en-US"/>
              <a:t> from the Sun.</a:t>
            </a:r>
            <a:endParaRPr/>
          </a:p>
        </p:txBody>
      </p:sp>
      <p:sp>
        <p:nvSpPr>
          <p:cNvPr id="311" name="Google Shape;311;g28c7b7e697c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chlorophyll</a:t>
            </a:r>
            <a:endParaRPr/>
          </a:p>
        </p:txBody>
      </p:sp>
      <p:sp>
        <p:nvSpPr>
          <p:cNvPr id="321" name="Google Shape;321;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These bushes have chlorophyll in their leaves. The chlorophyll in each leaf capture sunlight to help the bush make its own food. </a:t>
            </a:r>
            <a:endParaRPr dirty="0"/>
          </a:p>
        </p:txBody>
      </p:sp>
      <p:sp>
        <p:nvSpPr>
          <p:cNvPr id="328" name="Google Shape;328;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Here is another example of chlorophyll. Algae and other underwater plants still need chlorophyll to capture sunlight to make food. Without the chlorophyll, the plant would not survive.</a:t>
            </a:r>
            <a:endParaRPr dirty="0"/>
          </a:p>
        </p:txBody>
      </p:sp>
      <p:sp>
        <p:nvSpPr>
          <p:cNvPr id="336" name="Google Shape;336;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chlorophyll</a:t>
            </a:r>
            <a:r>
              <a:rPr lang="en-US"/>
              <a:t>.</a:t>
            </a:r>
            <a:endParaRPr/>
          </a:p>
        </p:txBody>
      </p:sp>
      <p:sp>
        <p:nvSpPr>
          <p:cNvPr id="344" name="Google Shape;344;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do plants need to survive?</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not an example of chlorophyll. Rocks are not living things, so they do not have chlorophyll. </a:t>
            </a:r>
            <a:endParaRPr dirty="0"/>
          </a:p>
        </p:txBody>
      </p:sp>
      <p:sp>
        <p:nvSpPr>
          <p:cNvPr id="351" name="Google Shape;351;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This is also not an example of chlorophyll. Animals gets their energy from eating plants and animals, so they do not have chlorophyll in their cells. </a:t>
            </a:r>
            <a:endParaRPr dirty="0"/>
          </a:p>
        </p:txBody>
      </p:sp>
      <p:sp>
        <p:nvSpPr>
          <p:cNvPr id="359" name="Google Shape;35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67" name="Google Shape;36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do plants need chlorophyll and animals do not?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[Plants get energy from the sun. Animals get energy from other plants and animals]</a:t>
            </a:r>
            <a:endParaRPr/>
          </a:p>
        </p:txBody>
      </p:sp>
      <p:sp>
        <p:nvSpPr>
          <p:cNvPr id="373" name="Google Shape;37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e11802ac4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5e11802ac4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a:t>
            </a:r>
            <a:r>
              <a:rPr lang="en-US" b="1"/>
              <a:t>chlorophyll </a:t>
            </a:r>
            <a:r>
              <a:rPr lang="en-US"/>
              <a:t>into different word parts to help us remember the meaning.  Let’s take a look!</a:t>
            </a:r>
            <a:endParaRPr/>
          </a:p>
        </p:txBody>
      </p:sp>
      <p:sp>
        <p:nvSpPr>
          <p:cNvPr id="384" name="Google Shape;384;g25e11802ac4_0_10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e11802ac4_0_1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5e11802ac4_0_1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break up the term chlorophyll: a root and a suffix</a:t>
            </a:r>
            <a:endParaRPr/>
          </a:p>
        </p:txBody>
      </p:sp>
      <p:sp>
        <p:nvSpPr>
          <p:cNvPr id="391" name="Google Shape;391;g25e11802ac4_0_1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8c7b7e69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8c7b7e697c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“Chloro” is the root word. It mean “green”.</a:t>
            </a:r>
            <a:endParaRPr/>
          </a:p>
        </p:txBody>
      </p:sp>
      <p:sp>
        <p:nvSpPr>
          <p:cNvPr id="403" name="Google Shape;403;g28c7b7e697c_0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c7b7e697c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8c7b7e697c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“-phyll” is the suffix. It means leaf.</a:t>
            </a:r>
            <a:endParaRPr/>
          </a:p>
        </p:txBody>
      </p:sp>
      <p:sp>
        <p:nvSpPr>
          <p:cNvPr id="414" name="Google Shape;414;g28c7b7e697c_0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8c7b7e697c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8c7b7e697c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Together, chlorophyll means “green leaf”. This can remind us that chlorophyll is the pigment that makes the leaves look green. </a:t>
            </a:r>
            <a:endParaRPr/>
          </a:p>
        </p:txBody>
      </p:sp>
      <p:sp>
        <p:nvSpPr>
          <p:cNvPr id="425" name="Google Shape;425;g28c7b7e697c_0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35" name="Google Shape;43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8c7b7e697c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8c7b7e697c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Chlorophyll</a:t>
            </a:r>
            <a:r>
              <a:rPr lang="en-US"/>
              <a:t> is a green pigment found in plants</a:t>
            </a:r>
            <a:endParaRPr b="0"/>
          </a:p>
          <a:p>
            <a:pPr marL="0" lvl="0" indent="0" algn="l" rtl="0">
              <a:lnSpc>
                <a:spcPct val="100000"/>
              </a:lnSpc>
              <a:spcBef>
                <a:spcPts val="0"/>
              </a:spcBef>
              <a:spcAft>
                <a:spcPts val="0"/>
              </a:spcAft>
              <a:buSzPts val="1400"/>
              <a:buNone/>
            </a:pPr>
            <a:endParaRPr/>
          </a:p>
        </p:txBody>
      </p:sp>
      <p:sp>
        <p:nvSpPr>
          <p:cNvPr id="442" name="Google Shape;442;g28c7b7e697c_0_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chlorophyll</a:t>
            </a:r>
            <a:r>
              <a:rPr lang="en-US">
                <a:solidFill>
                  <a:srgbClr val="242424"/>
                </a:solidFill>
              </a:rPr>
              <a:t>. </a:t>
            </a:r>
            <a:endParaRPr/>
          </a:p>
        </p:txBody>
      </p:sp>
      <p:sp>
        <p:nvSpPr>
          <p:cNvPr id="450" name="Google Shape;45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chlorophyll</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chlorophyll.</a:t>
            </a:r>
            <a:endParaRPr>
              <a:solidFill>
                <a:schemeClr val="dk1"/>
              </a:solidFill>
            </a:endParaRPr>
          </a:p>
        </p:txBody>
      </p:sp>
      <p:sp>
        <p:nvSpPr>
          <p:cNvPr id="461" name="Google Shape;46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chlorophyll</a:t>
            </a:r>
            <a:r>
              <a:rPr lang="en-US" sz="1200" b="1">
                <a:solidFill>
                  <a:schemeClr val="dk1"/>
                </a:solidFill>
              </a:rPr>
              <a:t> </a:t>
            </a:r>
            <a:r>
              <a:rPr lang="en-US" sz="1200">
                <a:solidFill>
                  <a:schemeClr val="dk1"/>
                </a:solidFill>
              </a:rPr>
              <a:t>from these four choices</a:t>
            </a:r>
            <a:r>
              <a:rPr lang="en-US"/>
              <a:t>.</a:t>
            </a:r>
            <a:endParaRPr/>
          </a:p>
        </p:txBody>
      </p:sp>
      <p:sp>
        <p:nvSpPr>
          <p:cNvPr id="483" name="Google Shape;48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7e576c1a67_0_1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7e576c1a67_0_1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chlorophyll.</a:t>
            </a:r>
            <a:endParaRPr/>
          </a:p>
        </p:txBody>
      </p:sp>
      <p:sp>
        <p:nvSpPr>
          <p:cNvPr id="503" name="Google Shape;503;g27e576c1a67_0_1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chlorophyll.</a:t>
            </a:r>
            <a:endParaRPr>
              <a:solidFill>
                <a:schemeClr val="dk1"/>
              </a:solidFill>
            </a:endParaRPr>
          </a:p>
        </p:txBody>
      </p:sp>
      <p:sp>
        <p:nvSpPr>
          <p:cNvPr id="524" name="Google Shape;52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chlorophyll</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547" name="Google Shape;54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7e576c1a67_0_1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7e576c1a67_0_1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“Green pigment found in plants” is correct! This is the definition of </a:t>
            </a:r>
            <a:r>
              <a:rPr lang="en-US" b="1"/>
              <a:t>chlorophyll.</a:t>
            </a:r>
            <a:endParaRPr sz="1200">
              <a:solidFill>
                <a:schemeClr val="dk1"/>
              </a:solidFill>
            </a:endParaRPr>
          </a:p>
        </p:txBody>
      </p:sp>
      <p:sp>
        <p:nvSpPr>
          <p:cNvPr id="568" name="Google Shape;568;g27e576c1a67_0_1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chlorophyll: </a:t>
            </a:r>
            <a:r>
              <a:rPr lang="en-US"/>
              <a:t> green pigment found in plants</a:t>
            </a:r>
            <a:endParaRPr>
              <a:solidFill>
                <a:schemeClr val="dk1"/>
              </a:solidFill>
            </a:endParaRPr>
          </a:p>
        </p:txBody>
      </p:sp>
      <p:sp>
        <p:nvSpPr>
          <p:cNvPr id="591" name="Google Shape;591;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chlorophyll</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15" name="Google Shape;61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Living things are organisms that grow, change, and respond to its environment.</a:t>
            </a:r>
            <a:endParaRPr/>
          </a:p>
        </p:txBody>
      </p:sp>
      <p:sp>
        <p:nvSpPr>
          <p:cNvPr id="146" name="Google Shape;146;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7e576c1a67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27e576c1a67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grass in your school’s field” is correct! This is an example of </a:t>
            </a:r>
            <a:r>
              <a:rPr lang="en-US" b="1"/>
              <a:t>chlorophyll.</a:t>
            </a:r>
            <a:endParaRPr sz="1200">
              <a:solidFill>
                <a:schemeClr val="dk1"/>
              </a:solidFill>
            </a:endParaRPr>
          </a:p>
        </p:txBody>
      </p:sp>
      <p:sp>
        <p:nvSpPr>
          <p:cNvPr id="636" name="Google Shape;636;g27e576c1a67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chlorophyll</a:t>
            </a:r>
            <a:r>
              <a:rPr lang="en-US" sz="1100"/>
              <a:t>: The grass in your school’s field</a:t>
            </a:r>
            <a:endParaRPr sz="1100">
              <a:solidFill>
                <a:schemeClr val="dk1"/>
              </a:solidFill>
            </a:endParaRPr>
          </a:p>
        </p:txBody>
      </p:sp>
      <p:sp>
        <p:nvSpPr>
          <p:cNvPr id="659" name="Google Shape;659;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chlorophyll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84" name="Google Shape;68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“Chlorophyll helps keep plant alive so they can provide us with food to eat and oxygen to breathe” That is correct! This is an example of how </a:t>
            </a:r>
            <a:r>
              <a:rPr lang="en-US" b="1"/>
              <a:t>chlorophyll </a:t>
            </a:r>
            <a:r>
              <a:rPr lang="en-US"/>
              <a:t>impacts your life.</a:t>
            </a:r>
            <a:endParaRPr sz="1200">
              <a:solidFill>
                <a:schemeClr val="dk1"/>
              </a:solidFill>
            </a:endParaRPr>
          </a:p>
        </p:txBody>
      </p:sp>
      <p:sp>
        <p:nvSpPr>
          <p:cNvPr id="705" name="Google Shape;705;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chlorophyll</a:t>
            </a:r>
            <a:r>
              <a:rPr lang="en-US" sz="1200" b="1">
                <a:solidFill>
                  <a:schemeClr val="dk1"/>
                </a:solidFill>
              </a:rPr>
              <a:t> </a:t>
            </a:r>
            <a:r>
              <a:rPr lang="en-US" sz="1200">
                <a:solidFill>
                  <a:schemeClr val="dk1"/>
                </a:solidFill>
              </a:rPr>
              <a:t>impact my life?”: Chlorophyll helps keep plants alive so they can provide us with food to eat and oxygen to breathe.</a:t>
            </a:r>
            <a:r>
              <a:rPr lang="en-US"/>
              <a:t>”</a:t>
            </a:r>
            <a:endParaRPr/>
          </a:p>
        </p:txBody>
      </p:sp>
      <p:sp>
        <p:nvSpPr>
          <p:cNvPr id="729" name="Google Shape;729;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55" name="Google Shape;755;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7e576c1a67_0_10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27e576c1a67_0_10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Chlorophyll is green pigment found in plants.</a:t>
            </a:r>
            <a:endParaRPr b="0"/>
          </a:p>
          <a:p>
            <a:pPr marL="0" lvl="0" indent="0" algn="l" rtl="0">
              <a:lnSpc>
                <a:spcPct val="100000"/>
              </a:lnSpc>
              <a:spcBef>
                <a:spcPts val="0"/>
              </a:spcBef>
              <a:spcAft>
                <a:spcPts val="0"/>
              </a:spcAft>
              <a:buSzPts val="1400"/>
              <a:buNone/>
            </a:pPr>
            <a:endParaRPr/>
          </a:p>
        </p:txBody>
      </p:sp>
      <p:sp>
        <p:nvSpPr>
          <p:cNvPr id="762" name="Google Shape;762;g27e576c1a67_0_10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8c7b7e697c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8c7b7e697c_0_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Let’s reflect once more on our big question. Our “big question” is:</a:t>
            </a:r>
            <a:r>
              <a:rPr lang="en-US" b="1"/>
              <a:t>  What do plants need to survive?</a:t>
            </a:r>
            <a:endParaRPr b="1"/>
          </a:p>
          <a:p>
            <a:pPr marL="0" lvl="0" indent="0" algn="l" rtl="0">
              <a:spcBef>
                <a:spcPts val="0"/>
              </a:spcBef>
              <a:spcAft>
                <a:spcPts val="0"/>
              </a:spcAft>
              <a:buClr>
                <a:schemeClr val="dk1"/>
              </a:buClr>
              <a:buSzPts val="1400"/>
              <a:buFont typeface="Arial"/>
              <a:buNone/>
            </a:pPr>
            <a:r>
              <a:rPr lang="en-US"/>
              <a:t> </a:t>
            </a:r>
            <a:endParaRPr/>
          </a:p>
          <a:p>
            <a:pPr marL="0" lvl="0" indent="0" algn="l" rtl="0">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70" name="Google Shape;770;g28c7b7e697c_0_2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9" name="Google Shape;77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a:t>
            </a:r>
            <a:endParaRPr/>
          </a:p>
        </p:txBody>
      </p:sp>
      <p:sp>
        <p:nvSpPr>
          <p:cNvPr id="155" name="Google Shape;15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3" name="Google Shape;16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living things grow and 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a:p>
            <a:pPr marL="0" lvl="0" indent="0" algn="l" rtl="0">
              <a:lnSpc>
                <a:spcPct val="100000"/>
              </a:lnSpc>
              <a:spcBef>
                <a:spcPts val="0"/>
              </a:spcBef>
              <a:spcAft>
                <a:spcPts val="0"/>
              </a:spcAft>
              <a:buSzPts val="1400"/>
              <a:buNone/>
            </a:pPr>
            <a:endParaRPr/>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8c7b7e697c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8c7b7e697c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All living things grow and change. </a:t>
            </a:r>
            <a:r>
              <a:rPr lang="en-US" b="1"/>
              <a:t>[True]</a:t>
            </a:r>
            <a:endParaRPr b="1"/>
          </a:p>
        </p:txBody>
      </p:sp>
      <p:sp>
        <p:nvSpPr>
          <p:cNvPr id="179" name="Google Shape;179;g28c7b7e697c_0_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8c7b7e697c_0_89"/>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ability to cause change?</a:t>
            </a:r>
            <a:endParaRPr sz="1400" b="0" i="0" u="none" strike="noStrike" cap="none">
              <a:solidFill>
                <a:srgbClr val="000000"/>
              </a:solidFill>
              <a:latin typeface="Arial"/>
              <a:ea typeface="Arial"/>
              <a:cs typeface="Arial"/>
              <a:sym typeface="Arial"/>
            </a:endParaRPr>
          </a:p>
        </p:txBody>
      </p:sp>
      <p:sp>
        <p:nvSpPr>
          <p:cNvPr id="192" name="Google Shape;192;g28c7b7e697c_0_8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8c7b7e697c_0_89"/>
          <p:cNvSpPr txBox="1"/>
          <p:nvPr/>
        </p:nvSpPr>
        <p:spPr>
          <a:xfrm>
            <a:off x="838200" y="12922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Heat</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Growth</a:t>
            </a:r>
            <a:endParaRPr sz="3200">
              <a:solidFill>
                <a:schemeClr val="dk1"/>
              </a:solidFill>
              <a:latin typeface="Calibri"/>
              <a:ea typeface="Calibri"/>
              <a:cs typeface="Calibri"/>
              <a:sym typeface="Calibri"/>
            </a:endParaRPr>
          </a:p>
        </p:txBody>
      </p:sp>
      <p:pic>
        <p:nvPicPr>
          <p:cNvPr id="194" name="Google Shape;194;g28c7b7e697c_0_89"/>
          <p:cNvPicPr preferRelativeResize="0"/>
          <p:nvPr/>
        </p:nvPicPr>
        <p:blipFill>
          <a:blip r:embed="rId4">
            <a:alphaModFix/>
          </a:blip>
          <a:stretch>
            <a:fillRect/>
          </a:stretch>
        </p:blipFill>
        <p:spPr>
          <a:xfrm>
            <a:off x="3057375" y="3241999"/>
            <a:ext cx="5299215" cy="298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8c7b7e697c_0_172"/>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ability to cause change?</a:t>
            </a:r>
            <a:endParaRPr sz="1400" b="0" i="0" u="none" strike="noStrike" cap="none">
              <a:solidFill>
                <a:srgbClr val="000000"/>
              </a:solidFill>
              <a:latin typeface="Arial"/>
              <a:ea typeface="Arial"/>
              <a:cs typeface="Arial"/>
              <a:sym typeface="Arial"/>
            </a:endParaRPr>
          </a:p>
        </p:txBody>
      </p:sp>
      <p:sp>
        <p:nvSpPr>
          <p:cNvPr id="201" name="Google Shape;201;g28c7b7e697c_0_17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8c7b7e697c_0_172"/>
          <p:cNvSpPr txBox="1"/>
          <p:nvPr/>
        </p:nvSpPr>
        <p:spPr>
          <a:xfrm>
            <a:off x="838200" y="12922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Heat</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Energy</a:t>
            </a:r>
            <a:endParaRPr sz="3200" b="1">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Growth</a:t>
            </a:r>
            <a:endParaRPr sz="3200">
              <a:solidFill>
                <a:schemeClr val="dk1"/>
              </a:solidFill>
              <a:latin typeface="Calibri"/>
              <a:ea typeface="Calibri"/>
              <a:cs typeface="Calibri"/>
              <a:sym typeface="Calibri"/>
            </a:endParaRPr>
          </a:p>
        </p:txBody>
      </p:sp>
      <p:pic>
        <p:nvPicPr>
          <p:cNvPr id="203" name="Google Shape;203;g28c7b7e697c_0_172"/>
          <p:cNvPicPr preferRelativeResize="0"/>
          <p:nvPr/>
        </p:nvPicPr>
        <p:blipFill>
          <a:blip r:embed="rId4">
            <a:alphaModFix/>
          </a:blip>
          <a:stretch>
            <a:fillRect/>
          </a:stretch>
        </p:blipFill>
        <p:spPr>
          <a:xfrm>
            <a:off x="3057375" y="3241999"/>
            <a:ext cx="5299215" cy="298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Chlorophyll</a:t>
            </a:r>
            <a:endParaRPr sz="1400" b="0" i="0" u="none" strike="noStrike" cap="none">
              <a:solidFill>
                <a:srgbClr val="000000"/>
              </a:solidFill>
              <a:latin typeface="Arial"/>
              <a:ea typeface="Arial"/>
              <a:cs typeface="Arial"/>
              <a:sym typeface="Arial"/>
            </a:endParaRPr>
          </a:p>
        </p:txBody>
      </p:sp>
      <p:sp>
        <p:nvSpPr>
          <p:cNvPr id="210" name="Google Shape;21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Chlorophyll</a:t>
            </a:r>
            <a:r>
              <a:rPr lang="en-US" b="1">
                <a:solidFill>
                  <a:schemeClr val="dk1"/>
                </a:solidFill>
              </a:rPr>
              <a:t>: </a:t>
            </a:r>
            <a:r>
              <a:rPr lang="en-US">
                <a:solidFill>
                  <a:schemeClr val="dk1"/>
                </a:solidFill>
              </a:rPr>
              <a:t>green pigment found in plants</a:t>
            </a:r>
            <a:endParaRPr/>
          </a:p>
        </p:txBody>
      </p:sp>
      <p:sp>
        <p:nvSpPr>
          <p:cNvPr id="218" name="Google Shape;218;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 name="Google Shape;219;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20" name="Google Shape;220;g27e576c1a67_0_281"/>
          <p:cNvPicPr preferRelativeResize="0"/>
          <p:nvPr/>
        </p:nvPicPr>
        <p:blipFill>
          <a:blip r:embed="rId5">
            <a:alphaModFix/>
          </a:blip>
          <a:stretch>
            <a:fillRect/>
          </a:stretch>
        </p:blipFill>
        <p:spPr>
          <a:xfrm>
            <a:off x="1838550" y="2335473"/>
            <a:ext cx="5466899" cy="355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chlorophyll</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33" name="Google Shape;233;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7e576c1a67_0_364"/>
          <p:cNvPicPr preferRelativeResize="0"/>
          <p:nvPr/>
        </p:nvPicPr>
        <p:blipFill>
          <a:blip r:embed="rId4">
            <a:alphaModFix/>
          </a:blip>
          <a:stretch>
            <a:fillRect/>
          </a:stretch>
        </p:blipFill>
        <p:spPr>
          <a:xfrm>
            <a:off x="1838550" y="2335473"/>
            <a:ext cx="5466899" cy="3559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1" name="Google Shape;24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7e576c1a67_0_4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446"/>
          <p:cNvPicPr preferRelativeResize="0"/>
          <p:nvPr/>
        </p:nvPicPr>
        <p:blipFill>
          <a:blip r:embed="rId4">
            <a:alphaModFix/>
          </a:blip>
          <a:stretch>
            <a:fillRect/>
          </a:stretch>
        </p:blipFill>
        <p:spPr>
          <a:xfrm>
            <a:off x="743438" y="2123975"/>
            <a:ext cx="7657125" cy="4288025"/>
          </a:xfrm>
          <a:prstGeom prst="rect">
            <a:avLst/>
          </a:prstGeom>
          <a:noFill/>
          <a:ln>
            <a:noFill/>
          </a:ln>
        </p:spPr>
      </p:pic>
      <p:sp>
        <p:nvSpPr>
          <p:cNvPr id="248" name="Google Shape;248;g27e576c1a67_0_446"/>
          <p:cNvSpPr txBox="1"/>
          <p:nvPr/>
        </p:nvSpPr>
        <p:spPr>
          <a:xfrm>
            <a:off x="1465825" y="526375"/>
            <a:ext cx="6360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Chlorophyll is most often found in leaves.</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8c7b7e697c_0_4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8c7b7e697c_0_41"/>
          <p:cNvSpPr txBox="1"/>
          <p:nvPr/>
        </p:nvSpPr>
        <p:spPr>
          <a:xfrm>
            <a:off x="1020850" y="526375"/>
            <a:ext cx="7407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We see a changing leaf colors when chlorophyll breaks down in fall.</a:t>
            </a:r>
            <a:endParaRPr sz="3600" b="0" i="0" u="none" strike="noStrike" cap="none">
              <a:solidFill>
                <a:schemeClr val="dk1"/>
              </a:solidFill>
              <a:latin typeface="Calibri"/>
              <a:ea typeface="Calibri"/>
              <a:cs typeface="Calibri"/>
              <a:sym typeface="Calibri"/>
            </a:endParaRPr>
          </a:p>
        </p:txBody>
      </p:sp>
      <p:pic>
        <p:nvPicPr>
          <p:cNvPr id="255" name="Google Shape;255;g28c7b7e697c_0_41"/>
          <p:cNvPicPr preferRelativeResize="0"/>
          <p:nvPr/>
        </p:nvPicPr>
        <p:blipFill>
          <a:blip r:embed="rId4">
            <a:alphaModFix/>
          </a:blip>
          <a:stretch>
            <a:fillRect/>
          </a:stretch>
        </p:blipFill>
        <p:spPr>
          <a:xfrm>
            <a:off x="1358763" y="1954600"/>
            <a:ext cx="6731776" cy="4489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7e576c1a67_0_736"/>
          <p:cNvSpPr txBox="1"/>
          <p:nvPr/>
        </p:nvSpPr>
        <p:spPr>
          <a:xfrm>
            <a:off x="1465825" y="526375"/>
            <a:ext cx="6360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It helps the plant absorb light energy from the Sun.</a:t>
            </a:r>
            <a:endParaRPr sz="3600" b="0" i="0" u="none" strike="noStrike" cap="none">
              <a:solidFill>
                <a:schemeClr val="dk1"/>
              </a:solidFill>
              <a:latin typeface="Calibri"/>
              <a:ea typeface="Calibri"/>
              <a:cs typeface="Calibri"/>
              <a:sym typeface="Calibri"/>
            </a:endParaRPr>
          </a:p>
        </p:txBody>
      </p:sp>
      <p:pic>
        <p:nvPicPr>
          <p:cNvPr id="262" name="Google Shape;262;g27e576c1a67_0_736"/>
          <p:cNvPicPr preferRelativeResize="0"/>
          <p:nvPr/>
        </p:nvPicPr>
        <p:blipFill>
          <a:blip r:embed="rId4">
            <a:alphaModFix/>
          </a:blip>
          <a:stretch>
            <a:fillRect/>
          </a:stretch>
        </p:blipFill>
        <p:spPr>
          <a:xfrm>
            <a:off x="178575" y="4156650"/>
            <a:ext cx="5325950" cy="2282550"/>
          </a:xfrm>
          <a:prstGeom prst="rect">
            <a:avLst/>
          </a:prstGeom>
          <a:noFill/>
          <a:ln>
            <a:noFill/>
          </a:ln>
        </p:spPr>
      </p:pic>
      <p:sp>
        <p:nvSpPr>
          <p:cNvPr id="263" name="Google Shape;263;g27e576c1a67_0_736"/>
          <p:cNvSpPr/>
          <p:nvPr/>
        </p:nvSpPr>
        <p:spPr>
          <a:xfrm rot="-2037449">
            <a:off x="3814743" y="3888736"/>
            <a:ext cx="2210615" cy="392732"/>
          </a:xfrm>
          <a:prstGeom prst="leftArrow">
            <a:avLst>
              <a:gd name="adj1" fmla="val 266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64" name="Google Shape;264;g27e576c1a67_0_736" descr="40,500+ Sun Clip Art Illustrations, Royalty-Free Vector Graphics &amp; Clip Art  - iStock | Sunshine, Sunny, Summer"/>
          <p:cNvPicPr preferRelativeResize="0"/>
          <p:nvPr/>
        </p:nvPicPr>
        <p:blipFill>
          <a:blip r:embed="rId5">
            <a:alphaModFix/>
          </a:blip>
          <a:stretch>
            <a:fillRect/>
          </a:stretch>
        </p:blipFill>
        <p:spPr>
          <a:xfrm>
            <a:off x="5946502" y="1726975"/>
            <a:ext cx="2717600" cy="2630875"/>
          </a:xfrm>
          <a:prstGeom prst="rect">
            <a:avLst/>
          </a:prstGeom>
          <a:noFill/>
          <a:ln>
            <a:noFill/>
          </a:ln>
        </p:spPr>
      </p:pic>
      <p:sp>
        <p:nvSpPr>
          <p:cNvPr id="265" name="Google Shape;265;g27e576c1a67_0_73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76200" marR="76200" lvl="0" indent="0" algn="l" rtl="0">
              <a:lnSpc>
                <a:spcPct val="105882"/>
              </a:lnSpc>
              <a:spcBef>
                <a:spcPts val="0"/>
              </a:spcBef>
              <a:spcAft>
                <a:spcPts val="0"/>
              </a:spcAft>
              <a:buNone/>
            </a:pPr>
            <a:r>
              <a:rPr lang="en-US" sz="850">
                <a:solidFill>
                  <a:srgbClr val="F8F9FA"/>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Licensable</a:t>
            </a:r>
            <a:endParaRPr sz="850">
              <a:solidFill>
                <a:srgbClr val="F8F9FA"/>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Chlorophyll</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050550" y="1706075"/>
            <a:ext cx="7042901" cy="4585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7430209113_0_102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27430209113_0_1020"/>
          <p:cNvSpPr txBox="1"/>
          <p:nvPr/>
        </p:nvSpPr>
        <p:spPr>
          <a:xfrm>
            <a:off x="983701" y="528500"/>
            <a:ext cx="788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is chlorophyll usually found?</a:t>
            </a:r>
            <a:endParaRPr sz="1800" b="0" i="0" u="none" strike="noStrike" cap="none">
              <a:solidFill>
                <a:srgbClr val="000000"/>
              </a:solidFill>
              <a:latin typeface="Calibri"/>
              <a:ea typeface="Calibri"/>
              <a:cs typeface="Calibri"/>
              <a:sym typeface="Calibri"/>
            </a:endParaRPr>
          </a:p>
        </p:txBody>
      </p:sp>
      <p:pic>
        <p:nvPicPr>
          <p:cNvPr id="279" name="Google Shape;279;g27430209113_0_1020"/>
          <p:cNvPicPr preferRelativeResize="0"/>
          <p:nvPr/>
        </p:nvPicPr>
        <p:blipFill>
          <a:blip r:embed="rId4">
            <a:alphaModFix/>
          </a:blip>
          <a:stretch>
            <a:fillRect/>
          </a:stretch>
        </p:blipFill>
        <p:spPr>
          <a:xfrm>
            <a:off x="3838532" y="3559875"/>
            <a:ext cx="4719068" cy="2642700"/>
          </a:xfrm>
          <a:prstGeom prst="rect">
            <a:avLst/>
          </a:prstGeom>
          <a:noFill/>
          <a:ln>
            <a:noFill/>
          </a:ln>
        </p:spPr>
      </p:pic>
      <p:sp>
        <p:nvSpPr>
          <p:cNvPr id="280" name="Google Shape;280;g27430209113_0_1020"/>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Leaves</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Flowers</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Roots</a:t>
            </a:r>
            <a:endParaRPr sz="32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8c7b7e697c_0_6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28c7b7e697c_0_61"/>
          <p:cNvSpPr txBox="1"/>
          <p:nvPr/>
        </p:nvSpPr>
        <p:spPr>
          <a:xfrm>
            <a:off x="983701" y="528500"/>
            <a:ext cx="788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is chlorophyll usually found?</a:t>
            </a:r>
            <a:endParaRPr sz="1800" b="0" i="0" u="none" strike="noStrike" cap="none">
              <a:solidFill>
                <a:srgbClr val="000000"/>
              </a:solidFill>
              <a:latin typeface="Calibri"/>
              <a:ea typeface="Calibri"/>
              <a:cs typeface="Calibri"/>
              <a:sym typeface="Calibri"/>
            </a:endParaRPr>
          </a:p>
        </p:txBody>
      </p:sp>
      <p:pic>
        <p:nvPicPr>
          <p:cNvPr id="288" name="Google Shape;288;g28c7b7e697c_0_61"/>
          <p:cNvPicPr preferRelativeResize="0"/>
          <p:nvPr/>
        </p:nvPicPr>
        <p:blipFill>
          <a:blip r:embed="rId4">
            <a:alphaModFix/>
          </a:blip>
          <a:stretch>
            <a:fillRect/>
          </a:stretch>
        </p:blipFill>
        <p:spPr>
          <a:xfrm>
            <a:off x="3838532" y="3559875"/>
            <a:ext cx="4719068" cy="2642700"/>
          </a:xfrm>
          <a:prstGeom prst="rect">
            <a:avLst/>
          </a:prstGeom>
          <a:noFill/>
          <a:ln>
            <a:noFill/>
          </a:ln>
        </p:spPr>
      </p:pic>
      <p:sp>
        <p:nvSpPr>
          <p:cNvPr id="289" name="Google Shape;289;g28c7b7e697c_0_61"/>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Leaves</a:t>
            </a:r>
            <a:endParaRPr sz="32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Flowers</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Roots</a:t>
            </a: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8c7b7e697c_0_6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28c7b7e697c_0_69"/>
          <p:cNvSpPr txBox="1"/>
          <p:nvPr/>
        </p:nvSpPr>
        <p:spPr>
          <a:xfrm>
            <a:off x="983701" y="528500"/>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Why do the color of the leaves change during fall?</a:t>
            </a:r>
            <a:endParaRPr sz="1800" b="0" i="0" u="none" strike="noStrike" cap="none">
              <a:solidFill>
                <a:srgbClr val="000000"/>
              </a:solidFill>
              <a:latin typeface="Calibri"/>
              <a:ea typeface="Calibri"/>
              <a:cs typeface="Calibri"/>
              <a:sym typeface="Calibri"/>
            </a:endParaRPr>
          </a:p>
        </p:txBody>
      </p:sp>
      <p:pic>
        <p:nvPicPr>
          <p:cNvPr id="297" name="Google Shape;297;g28c7b7e697c_0_69"/>
          <p:cNvPicPr preferRelativeResize="0"/>
          <p:nvPr/>
        </p:nvPicPr>
        <p:blipFill>
          <a:blip r:embed="rId4">
            <a:alphaModFix/>
          </a:blip>
          <a:stretch>
            <a:fillRect/>
          </a:stretch>
        </p:blipFill>
        <p:spPr>
          <a:xfrm>
            <a:off x="1358763" y="1954600"/>
            <a:ext cx="6731776" cy="4489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8c7b7e697c_0_7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28c7b7e697c_0_78"/>
          <p:cNvSpPr txBox="1"/>
          <p:nvPr/>
        </p:nvSpPr>
        <p:spPr>
          <a:xfrm>
            <a:off x="1465825" y="526375"/>
            <a:ext cx="68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Chlorophyll helps the plant absorb _______ ________  from the Sun.</a:t>
            </a:r>
            <a:endParaRPr sz="3600" b="0" i="0" u="none" strike="noStrike" cap="none">
              <a:solidFill>
                <a:schemeClr val="dk1"/>
              </a:solidFill>
              <a:latin typeface="Calibri"/>
              <a:ea typeface="Calibri"/>
              <a:cs typeface="Calibri"/>
              <a:sym typeface="Calibri"/>
            </a:endParaRPr>
          </a:p>
        </p:txBody>
      </p:sp>
      <p:pic>
        <p:nvPicPr>
          <p:cNvPr id="305" name="Google Shape;305;g28c7b7e697c_0_78"/>
          <p:cNvPicPr preferRelativeResize="0"/>
          <p:nvPr/>
        </p:nvPicPr>
        <p:blipFill>
          <a:blip r:embed="rId4">
            <a:alphaModFix/>
          </a:blip>
          <a:stretch>
            <a:fillRect/>
          </a:stretch>
        </p:blipFill>
        <p:spPr>
          <a:xfrm>
            <a:off x="820750" y="4093052"/>
            <a:ext cx="4731579" cy="2041349"/>
          </a:xfrm>
          <a:prstGeom prst="rect">
            <a:avLst/>
          </a:prstGeom>
          <a:noFill/>
          <a:ln>
            <a:noFill/>
          </a:ln>
        </p:spPr>
      </p:pic>
      <p:sp>
        <p:nvSpPr>
          <p:cNvPr id="306" name="Google Shape;306;g28c7b7e697c_0_78"/>
          <p:cNvSpPr/>
          <p:nvPr/>
        </p:nvSpPr>
        <p:spPr>
          <a:xfrm rot="-2048002">
            <a:off x="4049021" y="3853848"/>
            <a:ext cx="1968024" cy="350377"/>
          </a:xfrm>
          <a:prstGeom prst="leftArrow">
            <a:avLst>
              <a:gd name="adj1" fmla="val 266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7" name="Google Shape;307;g28c7b7e697c_0_78" descr="40,500+ Sun Clip Art Illustrations, Royalty-Free Vector Graphics &amp; Clip Art  - iStock | Sunshine, Sunny, Summer"/>
          <p:cNvPicPr preferRelativeResize="0"/>
          <p:nvPr/>
        </p:nvPicPr>
        <p:blipFill>
          <a:blip r:embed="rId5">
            <a:alphaModFix/>
          </a:blip>
          <a:stretch>
            <a:fillRect/>
          </a:stretch>
        </p:blipFill>
        <p:spPr>
          <a:xfrm>
            <a:off x="5944982" y="1920125"/>
            <a:ext cx="2414318" cy="23528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8c7b7e697c_0_29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8c7b7e697c_0_295"/>
          <p:cNvSpPr txBox="1"/>
          <p:nvPr/>
        </p:nvSpPr>
        <p:spPr>
          <a:xfrm>
            <a:off x="1465825" y="526375"/>
            <a:ext cx="68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Chlorophyll helps the plant absorb </a:t>
            </a:r>
            <a:r>
              <a:rPr lang="en-US" sz="3600" b="1" u="sng">
                <a:solidFill>
                  <a:srgbClr val="FF0000"/>
                </a:solidFill>
                <a:latin typeface="Calibri"/>
                <a:ea typeface="Calibri"/>
                <a:cs typeface="Calibri"/>
                <a:sym typeface="Calibri"/>
              </a:rPr>
              <a:t>light energy</a:t>
            </a:r>
            <a:r>
              <a:rPr lang="en-US" sz="3600">
                <a:solidFill>
                  <a:schemeClr val="dk1"/>
                </a:solidFill>
                <a:latin typeface="Calibri"/>
                <a:ea typeface="Calibri"/>
                <a:cs typeface="Calibri"/>
                <a:sym typeface="Calibri"/>
              </a:rPr>
              <a:t> from the Sun.</a:t>
            </a:r>
            <a:endParaRPr sz="3600" b="0" i="0" u="none" strike="noStrike" cap="none">
              <a:solidFill>
                <a:schemeClr val="dk1"/>
              </a:solidFill>
              <a:latin typeface="Calibri"/>
              <a:ea typeface="Calibri"/>
              <a:cs typeface="Calibri"/>
              <a:sym typeface="Calibri"/>
            </a:endParaRPr>
          </a:p>
        </p:txBody>
      </p:sp>
      <p:pic>
        <p:nvPicPr>
          <p:cNvPr id="315" name="Google Shape;315;g28c7b7e697c_0_295"/>
          <p:cNvPicPr preferRelativeResize="0"/>
          <p:nvPr/>
        </p:nvPicPr>
        <p:blipFill>
          <a:blip r:embed="rId4">
            <a:alphaModFix/>
          </a:blip>
          <a:stretch>
            <a:fillRect/>
          </a:stretch>
        </p:blipFill>
        <p:spPr>
          <a:xfrm>
            <a:off x="820750" y="4093052"/>
            <a:ext cx="4731579" cy="2041349"/>
          </a:xfrm>
          <a:prstGeom prst="rect">
            <a:avLst/>
          </a:prstGeom>
          <a:noFill/>
          <a:ln>
            <a:noFill/>
          </a:ln>
        </p:spPr>
      </p:pic>
      <p:sp>
        <p:nvSpPr>
          <p:cNvPr id="316" name="Google Shape;316;g28c7b7e697c_0_295"/>
          <p:cNvSpPr/>
          <p:nvPr/>
        </p:nvSpPr>
        <p:spPr>
          <a:xfrm rot="-2048002">
            <a:off x="4049021" y="3853848"/>
            <a:ext cx="1968024" cy="350377"/>
          </a:xfrm>
          <a:prstGeom prst="leftArrow">
            <a:avLst>
              <a:gd name="adj1" fmla="val 266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17" name="Google Shape;317;g28c7b7e697c_0_295" descr="40,500+ Sun Clip Art Illustrations, Royalty-Free Vector Graphics &amp; Clip Art  - iStock | Sunshine, Sunny, Summer"/>
          <p:cNvPicPr preferRelativeResize="0"/>
          <p:nvPr/>
        </p:nvPicPr>
        <p:blipFill>
          <a:blip r:embed="rId5">
            <a:alphaModFix/>
          </a:blip>
          <a:stretch>
            <a:fillRect/>
          </a:stretch>
        </p:blipFill>
        <p:spPr>
          <a:xfrm>
            <a:off x="5944982" y="1920125"/>
            <a:ext cx="2414318" cy="23528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4" name="Google Shape;324;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1" name="Google Shape;331;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332" name="Google Shape;332;g27e576c1a67_0_796"/>
          <p:cNvPicPr preferRelativeResize="0"/>
          <p:nvPr/>
        </p:nvPicPr>
        <p:blipFill>
          <a:blip r:embed="rId5">
            <a:alphaModFix/>
          </a:blip>
          <a:stretch>
            <a:fillRect/>
          </a:stretch>
        </p:blipFill>
        <p:spPr>
          <a:xfrm>
            <a:off x="604073" y="1562149"/>
            <a:ext cx="7935851" cy="5295851"/>
          </a:xfrm>
          <a:prstGeom prst="rect">
            <a:avLst/>
          </a:prstGeom>
          <a:noFill/>
          <a:ln>
            <a:noFill/>
          </a:ln>
        </p:spPr>
      </p:pic>
      <p:sp>
        <p:nvSpPr>
          <p:cNvPr id="3" name="TextBox 2">
            <a:extLst>
              <a:ext uri="{FF2B5EF4-FFF2-40B4-BE49-F238E27FC236}">
                <a16:creationId xmlns:a16="http://schemas.microsoft.com/office/drawing/2014/main" id="{D2F54EB3-1944-E956-1C90-9D01E3D3B348}"/>
              </a:ext>
            </a:extLst>
          </p:cNvPr>
          <p:cNvSpPr txBox="1"/>
          <p:nvPr/>
        </p:nvSpPr>
        <p:spPr>
          <a:xfrm>
            <a:off x="1276106" y="188453"/>
            <a:ext cx="6591783" cy="120032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t>These bushes have </a:t>
            </a:r>
            <a:r>
              <a:rPr lang="en-US" sz="2400" b="1" dirty="0"/>
              <a:t>chlorophyll</a:t>
            </a:r>
            <a:r>
              <a:rPr lang="en-US" sz="2400" dirty="0"/>
              <a:t> in their leaves. The chlorophyll in each leaf capture sunlight to help the bush make its own food.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7e576c1a67_0_8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g27e576c1a67_0_80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340" name="Google Shape;340;g27e576c1a67_0_803"/>
          <p:cNvPicPr preferRelativeResize="0"/>
          <p:nvPr/>
        </p:nvPicPr>
        <p:blipFill>
          <a:blip r:embed="rId5">
            <a:alphaModFix/>
          </a:blip>
          <a:stretch>
            <a:fillRect/>
          </a:stretch>
        </p:blipFill>
        <p:spPr>
          <a:xfrm>
            <a:off x="1032437" y="2389300"/>
            <a:ext cx="7079125" cy="4468700"/>
          </a:xfrm>
          <a:prstGeom prst="rect">
            <a:avLst/>
          </a:prstGeom>
          <a:noFill/>
          <a:ln>
            <a:noFill/>
          </a:ln>
        </p:spPr>
      </p:pic>
      <p:sp>
        <p:nvSpPr>
          <p:cNvPr id="3" name="TextBox 2">
            <a:extLst>
              <a:ext uri="{FF2B5EF4-FFF2-40B4-BE49-F238E27FC236}">
                <a16:creationId xmlns:a16="http://schemas.microsoft.com/office/drawing/2014/main" id="{299DB971-A460-4EBF-5684-0DD749D5A6E6}"/>
              </a:ext>
            </a:extLst>
          </p:cNvPr>
          <p:cNvSpPr txBox="1"/>
          <p:nvPr/>
        </p:nvSpPr>
        <p:spPr>
          <a:xfrm>
            <a:off x="752353" y="656323"/>
            <a:ext cx="7940233" cy="1569660"/>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t>Here is another example of </a:t>
            </a:r>
            <a:r>
              <a:rPr lang="en-US" sz="2400" b="1" dirty="0"/>
              <a:t>chlorophyll</a:t>
            </a:r>
            <a:r>
              <a:rPr lang="en-US" sz="2400" dirty="0"/>
              <a:t>. Algae and other underwater plants still need chlorophyll to capture sunlight to make food. Without the chlorophyll, the plant would not survive.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do plants need to survive?</a:t>
            </a:r>
            <a:endParaRPr sz="14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852738" y="1408625"/>
            <a:ext cx="7438526" cy="4959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55" name="Google Shape;355;g25e11802ac4_0_864"/>
          <p:cNvPicPr preferRelativeResize="0"/>
          <p:nvPr/>
        </p:nvPicPr>
        <p:blipFill>
          <a:blip r:embed="rId5">
            <a:alphaModFix/>
          </a:blip>
          <a:stretch>
            <a:fillRect/>
          </a:stretch>
        </p:blipFill>
        <p:spPr>
          <a:xfrm>
            <a:off x="1524000" y="2061463"/>
            <a:ext cx="6096000" cy="4572000"/>
          </a:xfrm>
          <a:prstGeom prst="rect">
            <a:avLst/>
          </a:prstGeom>
          <a:noFill/>
          <a:ln>
            <a:noFill/>
          </a:ln>
        </p:spPr>
      </p:pic>
      <p:sp>
        <p:nvSpPr>
          <p:cNvPr id="3" name="TextBox 2">
            <a:extLst>
              <a:ext uri="{FF2B5EF4-FFF2-40B4-BE49-F238E27FC236}">
                <a16:creationId xmlns:a16="http://schemas.microsoft.com/office/drawing/2014/main" id="{37ECFADF-2DCA-0771-A6FA-8DA59C759847}"/>
              </a:ext>
            </a:extLst>
          </p:cNvPr>
          <p:cNvSpPr txBox="1"/>
          <p:nvPr/>
        </p:nvSpPr>
        <p:spPr>
          <a:xfrm>
            <a:off x="1715947" y="525468"/>
            <a:ext cx="5712106" cy="120032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This is </a:t>
            </a: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an example of </a:t>
            </a:r>
            <a:r>
              <a:rPr lang="en-US" sz="2400" b="1" dirty="0">
                <a:latin typeface="Calibri" panose="020F0502020204030204" pitchFamily="34" charset="0"/>
                <a:cs typeface="Calibri" panose="020F0502020204030204" pitchFamily="34" charset="0"/>
              </a:rPr>
              <a:t>chlorophyll</a:t>
            </a:r>
            <a:r>
              <a:rPr lang="en-US" sz="2400" dirty="0">
                <a:latin typeface="Calibri" panose="020F0502020204030204" pitchFamily="34" charset="0"/>
                <a:cs typeface="Calibri" panose="020F0502020204030204" pitchFamily="34" charset="0"/>
              </a:rPr>
              <a:t>. Rocks are not living things, so they do not have chlorophyll.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2" name="Google Shape;362;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63" name="Google Shape;363;g25e11802ac4_0_780"/>
          <p:cNvPicPr preferRelativeResize="0"/>
          <p:nvPr/>
        </p:nvPicPr>
        <p:blipFill>
          <a:blip r:embed="rId5">
            <a:alphaModFix/>
          </a:blip>
          <a:stretch>
            <a:fillRect/>
          </a:stretch>
        </p:blipFill>
        <p:spPr>
          <a:xfrm>
            <a:off x="152400" y="2058410"/>
            <a:ext cx="8839200" cy="4640580"/>
          </a:xfrm>
          <a:prstGeom prst="rect">
            <a:avLst/>
          </a:prstGeom>
          <a:noFill/>
          <a:ln>
            <a:noFill/>
          </a:ln>
        </p:spPr>
      </p:pic>
      <p:sp>
        <p:nvSpPr>
          <p:cNvPr id="3" name="TextBox 2">
            <a:extLst>
              <a:ext uri="{FF2B5EF4-FFF2-40B4-BE49-F238E27FC236}">
                <a16:creationId xmlns:a16="http://schemas.microsoft.com/office/drawing/2014/main" id="{16095592-BCEB-C0E5-150E-7635A62030C0}"/>
              </a:ext>
            </a:extLst>
          </p:cNvPr>
          <p:cNvSpPr txBox="1"/>
          <p:nvPr/>
        </p:nvSpPr>
        <p:spPr>
          <a:xfrm>
            <a:off x="1721734" y="253176"/>
            <a:ext cx="5700532" cy="1569660"/>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This is also </a:t>
            </a: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an example of </a:t>
            </a:r>
            <a:r>
              <a:rPr lang="en-US" sz="2400" b="1" dirty="0">
                <a:latin typeface="Calibri" panose="020F0502020204030204" pitchFamily="34" charset="0"/>
                <a:cs typeface="Calibri" panose="020F0502020204030204" pitchFamily="34" charset="0"/>
              </a:rPr>
              <a:t>chlorophyll</a:t>
            </a:r>
            <a:r>
              <a:rPr lang="en-US" sz="2400" dirty="0">
                <a:latin typeface="Calibri" panose="020F0502020204030204" pitchFamily="34" charset="0"/>
                <a:cs typeface="Calibri" panose="020F0502020204030204" pitchFamily="34" charset="0"/>
              </a:rPr>
              <a:t>. Animals gets their energy from eating plants and animals, so they do not have chlorophyll in their cells.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 plants need chlorophyll and animals do not?</a:t>
            </a:r>
            <a:endParaRPr sz="1400" b="0" i="0" u="none" strike="noStrike" cap="none">
              <a:solidFill>
                <a:srgbClr val="000000"/>
              </a:solidFill>
              <a:latin typeface="Arial"/>
              <a:ea typeface="Arial"/>
              <a:cs typeface="Arial"/>
              <a:sym typeface="Arial"/>
            </a:endParaRPr>
          </a:p>
        </p:txBody>
      </p:sp>
      <p:sp>
        <p:nvSpPr>
          <p:cNvPr id="376" name="Google Shape;37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 name="Google Shape;37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78" name="Google Shape;37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79" name="Google Shape;379;g27430209113_0_1469"/>
          <p:cNvPicPr preferRelativeResize="0"/>
          <p:nvPr/>
        </p:nvPicPr>
        <p:blipFill>
          <a:blip r:embed="rId5">
            <a:alphaModFix/>
          </a:blip>
          <a:stretch>
            <a:fillRect/>
          </a:stretch>
        </p:blipFill>
        <p:spPr>
          <a:xfrm>
            <a:off x="930043" y="2328550"/>
            <a:ext cx="2736375" cy="3492675"/>
          </a:xfrm>
          <a:prstGeom prst="rect">
            <a:avLst/>
          </a:prstGeom>
          <a:noFill/>
          <a:ln>
            <a:noFill/>
          </a:ln>
        </p:spPr>
      </p:pic>
      <p:pic>
        <p:nvPicPr>
          <p:cNvPr id="380" name="Google Shape;380;g27430209113_0_1469"/>
          <p:cNvPicPr preferRelativeResize="0"/>
          <p:nvPr/>
        </p:nvPicPr>
        <p:blipFill>
          <a:blip r:embed="rId6">
            <a:alphaModFix/>
          </a:blip>
          <a:stretch>
            <a:fillRect/>
          </a:stretch>
        </p:blipFill>
        <p:spPr>
          <a:xfrm>
            <a:off x="5368825" y="2097007"/>
            <a:ext cx="3016856" cy="3955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5e11802ac4_0_1043"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7" name="Google Shape;387;g25e11802ac4_0_104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5e11802ac4_0_1376"/>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Chlorophyll</a:t>
            </a:r>
            <a:endParaRPr/>
          </a:p>
        </p:txBody>
      </p:sp>
      <p:sp>
        <p:nvSpPr>
          <p:cNvPr id="394" name="Google Shape;394;g25e11802ac4_0_13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137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396" name="Google Shape;396;g25e11802ac4_0_1376"/>
          <p:cNvCxnSpPr/>
          <p:nvPr/>
        </p:nvCxnSpPr>
        <p:spPr>
          <a:xfrm>
            <a:off x="3488022" y="2171036"/>
            <a:ext cx="0" cy="1702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4"/>
              </a:srgbClr>
            </a:outerShdw>
          </a:effectLst>
        </p:spPr>
      </p:cxnSp>
      <p:sp>
        <p:nvSpPr>
          <p:cNvPr id="397" name="Google Shape;397;g25e11802ac4_0_1376"/>
          <p:cNvSpPr txBox="1"/>
          <p:nvPr/>
        </p:nvSpPr>
        <p:spPr>
          <a:xfrm>
            <a:off x="2617550" y="4150625"/>
            <a:ext cx="1701300" cy="630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0" i="0" u="none" strike="noStrike" cap="none">
                <a:solidFill>
                  <a:schemeClr val="dk1"/>
                </a:solidFill>
                <a:latin typeface="Calibri"/>
                <a:ea typeface="Calibri"/>
                <a:cs typeface="Calibri"/>
                <a:sym typeface="Calibri"/>
              </a:rPr>
              <a:t>(root)</a:t>
            </a:r>
            <a:endParaRPr sz="3500" b="0" i="0" u="none" strike="noStrike" cap="none">
              <a:solidFill>
                <a:srgbClr val="000000"/>
              </a:solidFill>
              <a:latin typeface="Arial"/>
              <a:ea typeface="Arial"/>
              <a:cs typeface="Arial"/>
              <a:sym typeface="Arial"/>
            </a:endParaRPr>
          </a:p>
        </p:txBody>
      </p:sp>
      <p:cxnSp>
        <p:nvCxnSpPr>
          <p:cNvPr id="398" name="Google Shape;398;g25e11802ac4_0_1376"/>
          <p:cNvCxnSpPr/>
          <p:nvPr/>
        </p:nvCxnSpPr>
        <p:spPr>
          <a:xfrm>
            <a:off x="6231797" y="2061686"/>
            <a:ext cx="0" cy="1702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399" name="Google Shape;399;g25e11802ac4_0_1376"/>
          <p:cNvSpPr txBox="1"/>
          <p:nvPr/>
        </p:nvSpPr>
        <p:spPr>
          <a:xfrm>
            <a:off x="5381150" y="4150625"/>
            <a:ext cx="1701300" cy="630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a:solidFill>
                  <a:schemeClr val="dk1"/>
                </a:solidFill>
                <a:latin typeface="Calibri"/>
                <a:ea typeface="Calibri"/>
                <a:cs typeface="Calibri"/>
                <a:sym typeface="Calibri"/>
              </a:rPr>
              <a:t>(suffix)</a:t>
            </a:r>
            <a:endParaRPr sz="35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8c7b7e697c_0_193"/>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Chlorophyll</a:t>
            </a:r>
            <a:endParaRPr/>
          </a:p>
        </p:txBody>
      </p:sp>
      <p:sp>
        <p:nvSpPr>
          <p:cNvPr id="406" name="Google Shape;406;g28c7b7e697c_0_19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g28c7b7e697c_0_19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408" name="Google Shape;408;g28c7b7e697c_0_193"/>
          <p:cNvCxnSpPr/>
          <p:nvPr/>
        </p:nvCxnSpPr>
        <p:spPr>
          <a:xfrm flipH="1">
            <a:off x="2146347" y="2440886"/>
            <a:ext cx="792000" cy="14331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409" name="Google Shape;409;g28c7b7e697c_0_193"/>
          <p:cNvSpPr/>
          <p:nvPr/>
        </p:nvSpPr>
        <p:spPr>
          <a:xfrm>
            <a:off x="1363450" y="659050"/>
            <a:ext cx="3847800" cy="1649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0" name="Google Shape;410;g28c7b7e697c_0_193"/>
          <p:cNvSpPr txBox="1"/>
          <p:nvPr/>
        </p:nvSpPr>
        <p:spPr>
          <a:xfrm>
            <a:off x="457200" y="4006700"/>
            <a:ext cx="2853300" cy="1649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Calibri"/>
                <a:ea typeface="Calibri"/>
                <a:cs typeface="Calibri"/>
                <a:sym typeface="Calibri"/>
              </a:rPr>
              <a:t>green</a:t>
            </a:r>
            <a:endParaRPr sz="44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8c7b7e697c_0_204"/>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Chlorophyll</a:t>
            </a:r>
            <a:endParaRPr/>
          </a:p>
        </p:txBody>
      </p:sp>
      <p:sp>
        <p:nvSpPr>
          <p:cNvPr id="417" name="Google Shape;417;g28c7b7e697c_0_20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g28c7b7e697c_0_20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419" name="Google Shape;419;g28c7b7e697c_0_204"/>
          <p:cNvCxnSpPr/>
          <p:nvPr/>
        </p:nvCxnSpPr>
        <p:spPr>
          <a:xfrm>
            <a:off x="6550572" y="2277686"/>
            <a:ext cx="708000" cy="12261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420" name="Google Shape;420;g28c7b7e697c_0_204"/>
          <p:cNvSpPr/>
          <p:nvPr/>
        </p:nvSpPr>
        <p:spPr>
          <a:xfrm>
            <a:off x="4763950" y="628575"/>
            <a:ext cx="3036300" cy="1649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21" name="Google Shape;421;g28c7b7e697c_0_204"/>
          <p:cNvSpPr txBox="1"/>
          <p:nvPr/>
        </p:nvSpPr>
        <p:spPr>
          <a:xfrm>
            <a:off x="5477925" y="3849625"/>
            <a:ext cx="2853300" cy="1649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Calibri"/>
                <a:ea typeface="Calibri"/>
                <a:cs typeface="Calibri"/>
                <a:sym typeface="Calibri"/>
              </a:rPr>
              <a:t>Leaf </a:t>
            </a:r>
            <a:endParaRPr sz="44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8c7b7e697c_0_216"/>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Chloro </a:t>
            </a:r>
            <a:r>
              <a:rPr lang="en-US" sz="9600" b="1">
                <a:solidFill>
                  <a:srgbClr val="FF0000"/>
                </a:solidFill>
              </a:rPr>
              <a:t>+</a:t>
            </a:r>
            <a:r>
              <a:rPr lang="en-US" sz="9600"/>
              <a:t> phyll</a:t>
            </a:r>
            <a:endParaRPr/>
          </a:p>
        </p:txBody>
      </p:sp>
      <p:sp>
        <p:nvSpPr>
          <p:cNvPr id="428" name="Google Shape;428;g28c7b7e697c_0_2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9" name="Google Shape;429;g28c7b7e697c_0_21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30" name="Google Shape;430;g28c7b7e697c_0_216"/>
          <p:cNvSpPr txBox="1"/>
          <p:nvPr/>
        </p:nvSpPr>
        <p:spPr>
          <a:xfrm>
            <a:off x="3305350" y="4085225"/>
            <a:ext cx="2853300" cy="1649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Calibri"/>
                <a:ea typeface="Calibri"/>
                <a:cs typeface="Calibri"/>
                <a:sym typeface="Calibri"/>
              </a:rPr>
              <a:t>green leaf </a:t>
            </a:r>
            <a:endParaRPr sz="4400">
              <a:latin typeface="Calibri"/>
              <a:ea typeface="Calibri"/>
              <a:cs typeface="Calibri"/>
              <a:sym typeface="Calibri"/>
            </a:endParaRPr>
          </a:p>
        </p:txBody>
      </p:sp>
      <p:cxnSp>
        <p:nvCxnSpPr>
          <p:cNvPr id="431" name="Google Shape;431;g28c7b7e697c_0_216"/>
          <p:cNvCxnSpPr/>
          <p:nvPr/>
        </p:nvCxnSpPr>
        <p:spPr>
          <a:xfrm>
            <a:off x="4783422" y="2171036"/>
            <a:ext cx="0" cy="1702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38" name="Google Shape;43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8c7b7e697c_0_227"/>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Chlorophyll</a:t>
            </a:r>
            <a:r>
              <a:rPr lang="en-US" b="1">
                <a:solidFill>
                  <a:schemeClr val="dk1"/>
                </a:solidFill>
              </a:rPr>
              <a:t>: </a:t>
            </a:r>
            <a:r>
              <a:rPr lang="en-US">
                <a:solidFill>
                  <a:schemeClr val="dk1"/>
                </a:solidFill>
              </a:rPr>
              <a:t>green pigment found in plants</a:t>
            </a:r>
            <a:endParaRPr/>
          </a:p>
        </p:txBody>
      </p:sp>
      <p:pic>
        <p:nvPicPr>
          <p:cNvPr id="445" name="Google Shape;445;g28c7b7e697c_0_227"/>
          <p:cNvPicPr preferRelativeResize="0"/>
          <p:nvPr/>
        </p:nvPicPr>
        <p:blipFill>
          <a:blip r:embed="rId3">
            <a:alphaModFix/>
          </a:blip>
          <a:stretch>
            <a:fillRect/>
          </a:stretch>
        </p:blipFill>
        <p:spPr>
          <a:xfrm>
            <a:off x="1838550" y="2335473"/>
            <a:ext cx="5466899" cy="3559300"/>
          </a:xfrm>
          <a:prstGeom prst="rect">
            <a:avLst/>
          </a:prstGeom>
          <a:noFill/>
          <a:ln>
            <a:noFill/>
          </a:ln>
        </p:spPr>
      </p:pic>
      <p:sp>
        <p:nvSpPr>
          <p:cNvPr id="446" name="Google Shape;446;g28c7b7e697c_0_227" descr="Rewind"/>
          <p:cNvSpPr/>
          <p:nvPr/>
        </p:nvSpPr>
        <p:spPr>
          <a:xfrm>
            <a:off x="72321" y="152403"/>
            <a:ext cx="846300" cy="8349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3" name="Google Shape;45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g25e11802ac4_0_1976"/>
          <p:cNvCxnSpPr>
            <a:stCxn id="455" idx="4"/>
            <a:endCxn id="45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57" name="Google Shape;45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55" name="Google Shape;45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4" name="Google Shape;46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5" name="Google Shape;465;g25e11802ac4_0_1886"/>
          <p:cNvCxnSpPr>
            <a:stCxn id="466" idx="4"/>
            <a:endCxn id="4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8" name="Google Shape;46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6" name="Google Shape;46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9" name="Google Shape;46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Chlorophyll</a:t>
            </a:r>
            <a:endParaRPr sz="7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3" name="Google Shape;473;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chlorophyll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474" name="Google Shape;47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5" name="Google Shape;47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g25e11802ac4_0_1886"/>
          <p:cNvCxnSpPr>
            <a:stCxn id="477" idx="4"/>
            <a:endCxn id="4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9" name="Google Shape;47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7" name="Google Shape;47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992"/>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1" name="Google Shape;49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92" name="Google Shape;49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93" name="Google Shape;49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94" name="Google Shape;49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95" name="Google Shape;49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96" name="Google Shape;496;g25e11802ac4_0_1992"/>
          <p:cNvPicPr preferRelativeResize="0"/>
          <p:nvPr/>
        </p:nvPicPr>
        <p:blipFill>
          <a:blip r:embed="rId3">
            <a:alphaModFix/>
          </a:blip>
          <a:stretch>
            <a:fillRect/>
          </a:stretch>
        </p:blipFill>
        <p:spPr>
          <a:xfrm>
            <a:off x="1480887" y="4475776"/>
            <a:ext cx="2935275" cy="1978354"/>
          </a:xfrm>
          <a:prstGeom prst="rect">
            <a:avLst/>
          </a:prstGeom>
          <a:noFill/>
          <a:ln>
            <a:noFill/>
          </a:ln>
        </p:spPr>
      </p:pic>
      <p:pic>
        <p:nvPicPr>
          <p:cNvPr id="497" name="Google Shape;497;g25e11802ac4_0_1992"/>
          <p:cNvPicPr preferRelativeResize="0"/>
          <p:nvPr/>
        </p:nvPicPr>
        <p:blipFill>
          <a:blip r:embed="rId4">
            <a:alphaModFix/>
          </a:blip>
          <a:stretch>
            <a:fillRect/>
          </a:stretch>
        </p:blipFill>
        <p:spPr>
          <a:xfrm>
            <a:off x="1393725" y="2183813"/>
            <a:ext cx="3109450" cy="1604556"/>
          </a:xfrm>
          <a:prstGeom prst="rect">
            <a:avLst/>
          </a:prstGeom>
          <a:noFill/>
          <a:ln>
            <a:noFill/>
          </a:ln>
        </p:spPr>
      </p:pic>
      <p:pic>
        <p:nvPicPr>
          <p:cNvPr id="498" name="Google Shape;498;g25e11802ac4_0_1992"/>
          <p:cNvPicPr preferRelativeResize="0"/>
          <p:nvPr/>
        </p:nvPicPr>
        <p:blipFill>
          <a:blip r:embed="rId5">
            <a:alphaModFix/>
          </a:blip>
          <a:stretch>
            <a:fillRect/>
          </a:stretch>
        </p:blipFill>
        <p:spPr>
          <a:xfrm>
            <a:off x="5904546" y="2183818"/>
            <a:ext cx="2466975" cy="1847850"/>
          </a:xfrm>
          <a:prstGeom prst="rect">
            <a:avLst/>
          </a:prstGeom>
          <a:noFill/>
          <a:ln>
            <a:noFill/>
          </a:ln>
        </p:spPr>
      </p:pic>
      <p:pic>
        <p:nvPicPr>
          <p:cNvPr id="499" name="Google Shape;499;g25e11802ac4_0_1992"/>
          <p:cNvPicPr preferRelativeResize="0"/>
          <p:nvPr/>
        </p:nvPicPr>
        <p:blipFill>
          <a:blip r:embed="rId6">
            <a:alphaModFix/>
          </a:blip>
          <a:stretch>
            <a:fillRect/>
          </a:stretch>
        </p:blipFill>
        <p:spPr>
          <a:xfrm>
            <a:off x="5680713" y="4475776"/>
            <a:ext cx="2914650" cy="1847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7e576c1a67_0_111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6" name="Google Shape;506;g27e576c1a67_0_111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7" name="Google Shape;507;g27e576c1a67_0_1119"/>
          <p:cNvCxnSpPr>
            <a:stCxn id="508" idx="4"/>
            <a:endCxn id="50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9" name="Google Shape;509;g27e576c1a67_0_111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10" name="Google Shape;510;g27e576c1a67_0_111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8" name="Google Shape;508;g27e576c1a67_0_111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1" name="Google Shape;511;g27e576c1a67_0_111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12" name="Google Shape;512;g27e576c1a67_0_111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13" name="Google Shape;513;g27e576c1a67_0_111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14" name="Google Shape;514;g27e576c1a67_0_111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15" name="Google Shape;515;g27e576c1a67_0_111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16" name="Google Shape;516;g27e576c1a67_0_1119"/>
          <p:cNvPicPr preferRelativeResize="0"/>
          <p:nvPr/>
        </p:nvPicPr>
        <p:blipFill>
          <a:blip r:embed="rId3">
            <a:alphaModFix/>
          </a:blip>
          <a:stretch>
            <a:fillRect/>
          </a:stretch>
        </p:blipFill>
        <p:spPr>
          <a:xfrm>
            <a:off x="1480887" y="4475776"/>
            <a:ext cx="2935275" cy="1978354"/>
          </a:xfrm>
          <a:prstGeom prst="rect">
            <a:avLst/>
          </a:prstGeom>
          <a:noFill/>
          <a:ln>
            <a:noFill/>
          </a:ln>
        </p:spPr>
      </p:pic>
      <p:pic>
        <p:nvPicPr>
          <p:cNvPr id="517" name="Google Shape;517;g27e576c1a67_0_1119"/>
          <p:cNvPicPr preferRelativeResize="0"/>
          <p:nvPr/>
        </p:nvPicPr>
        <p:blipFill>
          <a:blip r:embed="rId4">
            <a:alphaModFix/>
          </a:blip>
          <a:stretch>
            <a:fillRect/>
          </a:stretch>
        </p:blipFill>
        <p:spPr>
          <a:xfrm>
            <a:off x="1393725" y="2183813"/>
            <a:ext cx="3109450" cy="1604556"/>
          </a:xfrm>
          <a:prstGeom prst="rect">
            <a:avLst/>
          </a:prstGeom>
          <a:noFill/>
          <a:ln>
            <a:noFill/>
          </a:ln>
        </p:spPr>
      </p:pic>
      <p:pic>
        <p:nvPicPr>
          <p:cNvPr id="518" name="Google Shape;518;g27e576c1a67_0_1119"/>
          <p:cNvPicPr preferRelativeResize="0"/>
          <p:nvPr/>
        </p:nvPicPr>
        <p:blipFill>
          <a:blip r:embed="rId5">
            <a:alphaModFix/>
          </a:blip>
          <a:stretch>
            <a:fillRect/>
          </a:stretch>
        </p:blipFill>
        <p:spPr>
          <a:xfrm>
            <a:off x="5904546" y="2183818"/>
            <a:ext cx="2466975" cy="1847850"/>
          </a:xfrm>
          <a:prstGeom prst="rect">
            <a:avLst/>
          </a:prstGeom>
          <a:noFill/>
          <a:ln>
            <a:noFill/>
          </a:ln>
        </p:spPr>
      </p:pic>
      <p:pic>
        <p:nvPicPr>
          <p:cNvPr id="519" name="Google Shape;519;g27e576c1a67_0_1119"/>
          <p:cNvPicPr preferRelativeResize="0"/>
          <p:nvPr/>
        </p:nvPicPr>
        <p:blipFill>
          <a:blip r:embed="rId6">
            <a:alphaModFix/>
          </a:blip>
          <a:stretch>
            <a:fillRect/>
          </a:stretch>
        </p:blipFill>
        <p:spPr>
          <a:xfrm>
            <a:off x="5680713" y="4475776"/>
            <a:ext cx="2914650" cy="1847850"/>
          </a:xfrm>
          <a:prstGeom prst="rect">
            <a:avLst/>
          </a:prstGeom>
          <a:noFill/>
          <a:ln>
            <a:noFill/>
          </a:ln>
        </p:spPr>
      </p:pic>
      <p:sp>
        <p:nvSpPr>
          <p:cNvPr id="520" name="Google Shape;520;g27e576c1a67_0_1119"/>
          <p:cNvSpPr/>
          <p:nvPr/>
        </p:nvSpPr>
        <p:spPr>
          <a:xfrm>
            <a:off x="183225" y="4188100"/>
            <a:ext cx="4828200" cy="238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7" name="Google Shape;527;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28" name="Google Shape;528;g25e11802ac4_0_2108"/>
          <p:cNvCxnSpPr>
            <a:stCxn id="529" idx="4"/>
            <a:endCxn id="52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0" name="Google Shape;530;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31" name="Google Shape;531;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29" name="Google Shape;529;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2" name="Google Shape;53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3" name="Google Shape;533;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4" name="Google Shape;534;g25e11802ac4_0_2108"/>
          <p:cNvCxnSpPr>
            <a:stCxn id="535" idx="4"/>
            <a:endCxn id="53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6" name="Google Shape;536;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pic>
        <p:nvPicPr>
          <p:cNvPr id="538" name="Google Shape;538;g25e11802ac4_0_2108"/>
          <p:cNvPicPr preferRelativeResize="0"/>
          <p:nvPr/>
        </p:nvPicPr>
        <p:blipFill>
          <a:blip r:embed="rId3">
            <a:alphaModFix/>
          </a:blip>
          <a:stretch>
            <a:fillRect/>
          </a:stretch>
        </p:blipFill>
        <p:spPr>
          <a:xfrm>
            <a:off x="5381037" y="1205626"/>
            <a:ext cx="2935275" cy="1978354"/>
          </a:xfrm>
          <a:prstGeom prst="rect">
            <a:avLst/>
          </a:prstGeom>
          <a:noFill/>
          <a:ln>
            <a:noFill/>
          </a:ln>
        </p:spPr>
      </p:pic>
      <p:sp>
        <p:nvSpPr>
          <p:cNvPr id="535" name="Google Shape;535;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0" name="Google Shape;540;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1" name="Google Shape;541;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2" name="Google Shape;542;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chlorophyll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543" name="Google Shape;543;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Chlorophyll</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0" name="Google Shape;55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5e11802ac4_0_2130"/>
          <p:cNvCxnSpPr>
            <a:stCxn id="552" idx="4"/>
            <a:endCxn id="5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3" name="Google Shape;55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4" name="Google Shape;55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2" name="Google Shape;55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5" name="Google Shape;55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56" name="Google Shape;556;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Smallest whole unit of matter</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557" name="Google Shape;557;g25e11802ac4_0_2130"/>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Green pigment found in plants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58" name="Google Shape;55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9" name="Google Shape;559;g25e11802ac4_0_2130"/>
          <p:cNvSpPr txBox="1"/>
          <p:nvPr/>
        </p:nvSpPr>
        <p:spPr>
          <a:xfrm>
            <a:off x="1073532" y="18636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type of measurement that tells us how much matter is in an object​</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560" name="Google Shape;56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1" name="Google Shape;56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2" name="Google Shape;56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3" name="Google Shape;56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64" name="Google Shape;56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from heat</a:t>
            </a:r>
            <a:endParaRPr sz="240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7e576c1a67_0_11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71" name="Google Shape;571;g27e576c1a67_0_11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72" name="Google Shape;572;g27e576c1a67_0_1151"/>
          <p:cNvCxnSpPr>
            <a:stCxn id="573" idx="4"/>
            <a:endCxn id="57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4" name="Google Shape;574;g27e576c1a67_0_11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5" name="Google Shape;575;g27e576c1a67_0_11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3" name="Google Shape;573;g27e576c1a67_0_11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6" name="Google Shape;576;g27e576c1a67_0_1151"/>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77" name="Google Shape;577;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8" name="Google Shape;578;g27e576c1a67_0_1151"/>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9" name="Google Shape;579;g27e576c1a67_0_1151"/>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80" name="Google Shape;580;g27e576c1a67_0_1151"/>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81" name="Google Shape;581;g27e576c1a67_0_1151"/>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82" name="Google Shape;582;g27e576c1a67_0_1151"/>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Smallest whole unit of matter</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583" name="Google Shape;583;g27e576c1a67_0_1151"/>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Green pigment found in plants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84" name="Google Shape;584;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85" name="Google Shape;585;g27e576c1a67_0_1151"/>
          <p:cNvSpPr txBox="1"/>
          <p:nvPr/>
        </p:nvSpPr>
        <p:spPr>
          <a:xfrm>
            <a:off x="1073532" y="18636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type of measurement that tells us how much matter is in an object​</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586" name="Google Shape;586;g27e576c1a67_0_1151"/>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from heat</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587" name="Google Shape;587;g27e576c1a67_0_1151"/>
          <p:cNvSpPr/>
          <p:nvPr/>
        </p:nvSpPr>
        <p:spPr>
          <a:xfrm>
            <a:off x="316425" y="3928675"/>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5" name="Google Shape;595;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6" name="Google Shape;596;g25e11802ac4_0_2343"/>
          <p:cNvCxnSpPr>
            <a:stCxn id="597" idx="4"/>
            <a:endCxn id="5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98" name="Google Shape;598;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97" name="Google Shape;597;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0" name="Google Shape;60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1" name="Google Shape;601;g25e11802ac4_0_2343"/>
          <p:cNvCxnSpPr>
            <a:stCxn id="602"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3" name="Google Shape;60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4" name="Google Shape;60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pic>
        <p:nvPicPr>
          <p:cNvPr id="605" name="Google Shape;605;g25e11802ac4_0_2343"/>
          <p:cNvPicPr preferRelativeResize="0"/>
          <p:nvPr/>
        </p:nvPicPr>
        <p:blipFill>
          <a:blip r:embed="rId3">
            <a:alphaModFix/>
          </a:blip>
          <a:stretch>
            <a:fillRect/>
          </a:stretch>
        </p:blipFill>
        <p:spPr>
          <a:xfrm>
            <a:off x="5381037" y="1205626"/>
            <a:ext cx="2935275" cy="1978354"/>
          </a:xfrm>
          <a:prstGeom prst="rect">
            <a:avLst/>
          </a:prstGeom>
          <a:noFill/>
          <a:ln>
            <a:noFill/>
          </a:ln>
        </p:spPr>
      </p:pic>
      <p:sp>
        <p:nvSpPr>
          <p:cNvPr id="602" name="Google Shape;60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7" name="Google Shape;607;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08" name="Google Shape;608;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9" name="Google Shape;609;g25e11802ac4_0_234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chlorophyll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sz="1800" b="0" i="0" u="none" strike="noStrike" cap="none">
              <a:solidFill>
                <a:srgbClr val="000000"/>
              </a:solidFill>
              <a:latin typeface="Arial"/>
              <a:ea typeface="Arial"/>
              <a:cs typeface="Arial"/>
              <a:sym typeface="Arial"/>
            </a:endParaRPr>
          </a:p>
        </p:txBody>
      </p:sp>
      <p:sp>
        <p:nvSpPr>
          <p:cNvPr id="610" name="Google Shape;610;g25e11802ac4_0_234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Chlorophyll</a:t>
            </a:r>
            <a:endParaRPr sz="700" b="0" i="0" u="none" strike="noStrike" cap="none">
              <a:solidFill>
                <a:srgbClr val="000000"/>
              </a:solidFill>
              <a:latin typeface="Arial"/>
              <a:ea typeface="Arial"/>
              <a:cs typeface="Arial"/>
              <a:sym typeface="Arial"/>
            </a:endParaRPr>
          </a:p>
        </p:txBody>
      </p:sp>
      <p:sp>
        <p:nvSpPr>
          <p:cNvPr id="611" name="Google Shape;611;g25e11802ac4_0_2343"/>
          <p:cNvSpPr txBox="1"/>
          <p:nvPr/>
        </p:nvSpPr>
        <p:spPr>
          <a:xfrm>
            <a:off x="669804" y="1350350"/>
            <a:ext cx="31638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Green pigment found in plants</a:t>
            </a:r>
            <a:endParaRPr sz="2400" b="0" i="0" u="none" strike="noStrike" cap="non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8" name="Google Shape;61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2367"/>
          <p:cNvCxnSpPr>
            <a:stCxn id="620" idx="4"/>
            <a:endCxn id="61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2" name="Google Shape;62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0" name="Google Shape;62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3" name="Google Shape;623;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24" name="Google Shape;62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rock </a:t>
            </a:r>
            <a:r>
              <a:rPr lang="en-US" sz="2400">
                <a:solidFill>
                  <a:srgbClr val="434343"/>
                </a:solidFill>
                <a:latin typeface="Helvetica Neue Light"/>
                <a:ea typeface="Helvetica Neue Light"/>
                <a:cs typeface="Helvetica Neue Light"/>
                <a:sym typeface="Helvetica Neue Light"/>
              </a:rPr>
              <a:t>resting near a river</a:t>
            </a:r>
            <a:r>
              <a:rPr lang="en-US" sz="2400" b="0" i="0" u="none" strike="noStrike" cap="none">
                <a:solidFill>
                  <a:srgbClr val="434343"/>
                </a:solidFill>
                <a:latin typeface="Helvetica Neue Light"/>
                <a:ea typeface="Helvetica Neue Light"/>
                <a:cs typeface="Helvetica Neue Light"/>
                <a:sym typeface="Helvetica Neue Light"/>
              </a:rPr>
              <a:t> </a:t>
            </a:r>
            <a:endParaRPr sz="1400" b="0" i="0" u="none" strike="noStrike" cap="none">
              <a:solidFill>
                <a:srgbClr val="434343"/>
              </a:solidFill>
              <a:latin typeface="Arial"/>
              <a:ea typeface="Arial"/>
              <a:cs typeface="Arial"/>
              <a:sym typeface="Arial"/>
            </a:endParaRPr>
          </a:p>
        </p:txBody>
      </p:sp>
      <p:sp>
        <p:nvSpPr>
          <p:cNvPr id="625" name="Google Shape;625;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cheetah running after an antelope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6" name="Google Shape;62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7" name="Google Shape;62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grass in your school’s field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9" name="Google Shape;62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0" name="Google Shape;63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1" name="Google Shape;63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2" name="Google Shape;63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bird and the eggs in her nest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Living Thing</a:t>
            </a:r>
            <a:r>
              <a:rPr lang="en-US" sz="3600" b="1"/>
              <a:t>: </a:t>
            </a:r>
            <a:r>
              <a:rPr lang="en-US" sz="3600"/>
              <a:t>organisms that move, grow, change, and respond to its environment</a:t>
            </a:r>
            <a:endParaRPr sz="3600"/>
          </a:p>
        </p:txBody>
      </p:sp>
      <p:sp>
        <p:nvSpPr>
          <p:cNvPr id="149" name="Google Shape;149;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g27e576c1a67_0_0"/>
          <p:cNvPicPr preferRelativeResize="0"/>
          <p:nvPr/>
        </p:nvPicPr>
        <p:blipFill>
          <a:blip r:embed="rId4">
            <a:alphaModFix/>
          </a:blip>
          <a:stretch>
            <a:fillRect/>
          </a:stretch>
        </p:blipFill>
        <p:spPr>
          <a:xfrm>
            <a:off x="309425" y="2635965"/>
            <a:ext cx="4262575" cy="3489110"/>
          </a:xfrm>
          <a:prstGeom prst="rect">
            <a:avLst/>
          </a:prstGeom>
          <a:noFill/>
          <a:ln>
            <a:noFill/>
          </a:ln>
        </p:spPr>
      </p:pic>
      <p:pic>
        <p:nvPicPr>
          <p:cNvPr id="151" name="Google Shape;151;g27e576c1a67_0_0"/>
          <p:cNvPicPr preferRelativeResize="0"/>
          <p:nvPr/>
        </p:nvPicPr>
        <p:blipFill rotWithShape="1">
          <a:blip r:embed="rId5">
            <a:alphaModFix/>
          </a:blip>
          <a:srcRect r="9082"/>
          <a:stretch/>
        </p:blipFill>
        <p:spPr>
          <a:xfrm>
            <a:off x="4953000" y="2635975"/>
            <a:ext cx="4018250" cy="3489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7e576c1a67_0_119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9" name="Google Shape;639;g27e576c1a67_0_119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0" name="Google Shape;640;g27e576c1a67_0_1195"/>
          <p:cNvCxnSpPr>
            <a:stCxn id="641" idx="4"/>
            <a:endCxn id="63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2" name="Google Shape;642;g27e576c1a67_0_119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43" name="Google Shape;643;g27e576c1a67_0_119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1" name="Google Shape;641;g27e576c1a67_0_119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4" name="Google Shape;644;g27e576c1a67_0_1195"/>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chlorophyll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45" name="Google Shape;645;g27e576c1a67_0_1195"/>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46" name="Google Shape;646;g27e576c1a67_0_1195"/>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47" name="Google Shape;647;g27e576c1a67_0_1195"/>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8" name="Google Shape;648;g27e576c1a67_0_1195"/>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9" name="Google Shape;649;g27e576c1a67_0_1195"/>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50" name="Google Shape;650;g27e576c1a67_0_1195"/>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rock </a:t>
            </a:r>
            <a:r>
              <a:rPr lang="en-US" sz="2400">
                <a:solidFill>
                  <a:srgbClr val="434343"/>
                </a:solidFill>
                <a:latin typeface="Helvetica Neue Light"/>
                <a:ea typeface="Helvetica Neue Light"/>
                <a:cs typeface="Helvetica Neue Light"/>
                <a:sym typeface="Helvetica Neue Light"/>
              </a:rPr>
              <a:t>resting near a river</a:t>
            </a:r>
            <a:r>
              <a:rPr lang="en-US" sz="2400" b="0" i="0" u="none" strike="noStrike" cap="none">
                <a:solidFill>
                  <a:srgbClr val="434343"/>
                </a:solidFill>
                <a:latin typeface="Helvetica Neue Light"/>
                <a:ea typeface="Helvetica Neue Light"/>
                <a:cs typeface="Helvetica Neue Light"/>
                <a:sym typeface="Helvetica Neue Light"/>
              </a:rPr>
              <a:t> </a:t>
            </a:r>
            <a:endParaRPr sz="1400" b="0" i="0" u="none" strike="noStrike" cap="none">
              <a:solidFill>
                <a:srgbClr val="434343"/>
              </a:solidFill>
              <a:latin typeface="Arial"/>
              <a:ea typeface="Arial"/>
              <a:cs typeface="Arial"/>
              <a:sym typeface="Arial"/>
            </a:endParaRPr>
          </a:p>
        </p:txBody>
      </p:sp>
      <p:sp>
        <p:nvSpPr>
          <p:cNvPr id="651" name="Google Shape;651;g27e576c1a67_0_1195"/>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cheetah running after an antelope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2" name="Google Shape;652;g27e576c1a67_0_1195"/>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3" name="Google Shape;653;g27e576c1a67_0_1195"/>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grass in your school’s field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4" name="Google Shape;654;g27e576c1a67_0_1195"/>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bird and the eggs in her nest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5" name="Google Shape;655;g27e576c1a67_0_1195"/>
          <p:cNvSpPr/>
          <p:nvPr/>
        </p:nvSpPr>
        <p:spPr>
          <a:xfrm>
            <a:off x="235575" y="1677575"/>
            <a:ext cx="85593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62" name="Google Shape;662;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63" name="Google Shape;663;g25e11802ac4_0_2511"/>
          <p:cNvCxnSpPr>
            <a:stCxn id="664" idx="4"/>
            <a:endCxn id="66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5" name="Google Shape;665;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6" name="Google Shape;666;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4" name="Google Shape;664;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7" name="Google Shape;667;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8" name="Google Shape;668;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9" name="Google Shape;669;g25e11802ac4_0_2511"/>
          <p:cNvCxnSpPr>
            <a:stCxn id="670" idx="4"/>
            <a:endCxn id="66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71" name="Google Shape;671;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72" name="Google Shape;672;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pic>
        <p:nvPicPr>
          <p:cNvPr id="673" name="Google Shape;673;g25e11802ac4_0_2511"/>
          <p:cNvPicPr preferRelativeResize="0"/>
          <p:nvPr/>
        </p:nvPicPr>
        <p:blipFill>
          <a:blip r:embed="rId3">
            <a:alphaModFix/>
          </a:blip>
          <a:stretch>
            <a:fillRect/>
          </a:stretch>
        </p:blipFill>
        <p:spPr>
          <a:xfrm>
            <a:off x="5381037" y="1205626"/>
            <a:ext cx="2935275" cy="1978354"/>
          </a:xfrm>
          <a:prstGeom prst="rect">
            <a:avLst/>
          </a:prstGeom>
          <a:noFill/>
          <a:ln>
            <a:noFill/>
          </a:ln>
        </p:spPr>
      </p:pic>
      <p:sp>
        <p:nvSpPr>
          <p:cNvPr id="670" name="Google Shape;670;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4" name="Google Shape;674;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5" name="Google Shape;675;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6" name="Google Shape;676;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77" name="Google Shape;677;g25e11802ac4_0_2511"/>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chlorophyll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sz="1800" b="0" i="0" u="none" strike="noStrike" cap="none">
              <a:solidFill>
                <a:srgbClr val="000000"/>
              </a:solidFill>
              <a:latin typeface="Arial"/>
              <a:ea typeface="Arial"/>
              <a:cs typeface="Arial"/>
              <a:sym typeface="Arial"/>
            </a:endParaRPr>
          </a:p>
        </p:txBody>
      </p:sp>
      <p:sp>
        <p:nvSpPr>
          <p:cNvPr id="678" name="Google Shape;678;g25e11802ac4_0_251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Chlorophyll</a:t>
            </a:r>
            <a:endParaRPr sz="700" b="0" i="0" u="none" strike="noStrike" cap="none">
              <a:solidFill>
                <a:srgbClr val="000000"/>
              </a:solidFill>
              <a:latin typeface="Arial"/>
              <a:ea typeface="Arial"/>
              <a:cs typeface="Arial"/>
              <a:sym typeface="Arial"/>
            </a:endParaRPr>
          </a:p>
        </p:txBody>
      </p:sp>
      <p:sp>
        <p:nvSpPr>
          <p:cNvPr id="679" name="Google Shape;679;g25e11802ac4_0_2511"/>
          <p:cNvSpPr txBox="1"/>
          <p:nvPr/>
        </p:nvSpPr>
        <p:spPr>
          <a:xfrm>
            <a:off x="669804" y="1350350"/>
            <a:ext cx="31638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Green pigment found in plants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80" name="Google Shape;680;g25e11802ac4_0_2511"/>
          <p:cNvSpPr txBox="1"/>
          <p:nvPr/>
        </p:nvSpPr>
        <p:spPr>
          <a:xfrm>
            <a:off x="669804" y="4814950"/>
            <a:ext cx="3366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grass in your school’s field</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536"/>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536"/>
          <p:cNvSpPr txBox="1"/>
          <p:nvPr/>
        </p:nvSpPr>
        <p:spPr>
          <a:xfrm>
            <a:off x="626731" y="355701"/>
            <a:ext cx="8209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chlorophyll</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693" name="Google Shape;693;g25e11802ac4_0_2536"/>
          <p:cNvSpPr txBox="1"/>
          <p:nvPr/>
        </p:nvSpPr>
        <p:spPr>
          <a:xfrm>
            <a:off x="1073532" y="41226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Chlorophyll protects the Earth from harmful rays from the Sun that could make the earth too hot</a:t>
            </a:r>
            <a:endParaRPr sz="2200" b="0" i="0" u="none" strike="noStrike" cap="none">
              <a:solidFill>
                <a:srgbClr val="434343"/>
              </a:solidFill>
              <a:latin typeface="Arial"/>
              <a:ea typeface="Arial"/>
              <a:cs typeface="Arial"/>
              <a:sym typeface="Arial"/>
            </a:endParaRPr>
          </a:p>
        </p:txBody>
      </p:sp>
      <p:sp>
        <p:nvSpPr>
          <p:cNvPr id="694" name="Google Shape;694;g25e11802ac4_0_2536"/>
          <p:cNvSpPr txBox="1"/>
          <p:nvPr/>
        </p:nvSpPr>
        <p:spPr>
          <a:xfrm>
            <a:off x="1073532" y="27659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Chlorophyll creates the tides in the ocean and helps keep living things in the ocean healthy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536"/>
          <p:cNvSpPr txBox="1"/>
          <p:nvPr/>
        </p:nvSpPr>
        <p:spPr>
          <a:xfrm>
            <a:off x="1073532" y="18636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Chlorophyll keeps our feet on the ground so we don’t float away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Chlorophyll helps keep plants alive so they can provide us with food to eat and oxygen to breath.</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8" name="Google Shape;708;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9" name="Google Shape;709;g27e576c1a67_0_1241"/>
          <p:cNvCxnSpPr>
            <a:stCxn id="710" idx="4"/>
            <a:endCxn id="7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2" name="Google Shape;712;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0" name="Google Shape;710;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3" name="Google Shape;713;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14" name="Google Shape;714;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5" name="Google Shape;715;g27e576c1a67_0_1241"/>
          <p:cNvSpPr txBox="1"/>
          <p:nvPr/>
        </p:nvSpPr>
        <p:spPr>
          <a:xfrm>
            <a:off x="626731" y="355701"/>
            <a:ext cx="8209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chlorophyll</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16" name="Google Shape;716;g27e576c1a67_0_1241"/>
          <p:cNvSpPr txBox="1"/>
          <p:nvPr/>
        </p:nvSpPr>
        <p:spPr>
          <a:xfrm>
            <a:off x="1073532" y="41226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Chlorophyll protects the Earth from harmful rays from the Sun that could make the earth too hot</a:t>
            </a:r>
            <a:endParaRPr sz="2200" b="0" i="0" u="none" strike="noStrike" cap="none">
              <a:solidFill>
                <a:srgbClr val="434343"/>
              </a:solidFill>
              <a:latin typeface="Arial"/>
              <a:ea typeface="Arial"/>
              <a:cs typeface="Arial"/>
              <a:sym typeface="Arial"/>
            </a:endParaRPr>
          </a:p>
        </p:txBody>
      </p:sp>
      <p:sp>
        <p:nvSpPr>
          <p:cNvPr id="717" name="Google Shape;717;g27e576c1a67_0_1241"/>
          <p:cNvSpPr txBox="1"/>
          <p:nvPr/>
        </p:nvSpPr>
        <p:spPr>
          <a:xfrm>
            <a:off x="1073532" y="27659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Chlorophyll creates the tides in the ocean and helps keep living things in the ocean healthy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18" name="Google Shape;718;g27e576c1a67_0_124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9" name="Google Shape;719;g27e576c1a67_0_1241"/>
          <p:cNvSpPr txBox="1"/>
          <p:nvPr/>
        </p:nvSpPr>
        <p:spPr>
          <a:xfrm>
            <a:off x="1073532" y="18636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Chlorophyll keeps our feet on the ground so we don’t float away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20" name="Google Shape;720;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21" name="Google Shape;721;g27e576c1a67_0_124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22" name="Google Shape;722;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3" name="Google Shape;723;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4" name="Google Shape;724;g27e576c1a67_0_1241"/>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Chlorophyll helps keep plants alive so they can provide us with food to eat and oxygen to breath.</a:t>
            </a:r>
            <a:endParaRPr sz="2200" b="0" i="0" u="none" strike="noStrike" cap="none">
              <a:solidFill>
                <a:srgbClr val="434343"/>
              </a:solidFill>
              <a:latin typeface="Arial"/>
              <a:ea typeface="Arial"/>
              <a:cs typeface="Arial"/>
              <a:sym typeface="Arial"/>
            </a:endParaRPr>
          </a:p>
        </p:txBody>
      </p:sp>
      <p:sp>
        <p:nvSpPr>
          <p:cNvPr id="725" name="Google Shape;725;g27e576c1a67_0_1241"/>
          <p:cNvSpPr/>
          <p:nvPr/>
        </p:nvSpPr>
        <p:spPr>
          <a:xfrm>
            <a:off x="176700" y="5178175"/>
            <a:ext cx="8790600" cy="1125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32" name="Google Shape;732;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33" name="Google Shape;733;g25e11802ac4_0_2649"/>
          <p:cNvCxnSpPr>
            <a:stCxn id="734" idx="4"/>
            <a:endCxn id="73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35" name="Google Shape;735;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36" name="Google Shape;736;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34" name="Google Shape;734;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7" name="Google Shape;737;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38" name="Google Shape;738;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39" name="Google Shape;739;g25e11802ac4_0_2649"/>
          <p:cNvCxnSpPr>
            <a:stCxn id="740" idx="4"/>
            <a:endCxn id="73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41" name="Google Shape;741;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42" name="Google Shape;742;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pic>
        <p:nvPicPr>
          <p:cNvPr id="743" name="Google Shape;743;g25e11802ac4_0_2649"/>
          <p:cNvPicPr preferRelativeResize="0"/>
          <p:nvPr/>
        </p:nvPicPr>
        <p:blipFill>
          <a:blip r:embed="rId3">
            <a:alphaModFix/>
          </a:blip>
          <a:stretch>
            <a:fillRect/>
          </a:stretch>
        </p:blipFill>
        <p:spPr>
          <a:xfrm>
            <a:off x="5381037" y="1205626"/>
            <a:ext cx="2935275" cy="1978354"/>
          </a:xfrm>
          <a:prstGeom prst="rect">
            <a:avLst/>
          </a:prstGeom>
          <a:noFill/>
          <a:ln>
            <a:noFill/>
          </a:ln>
        </p:spPr>
      </p:pic>
      <p:sp>
        <p:nvSpPr>
          <p:cNvPr id="740" name="Google Shape;740;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4" name="Google Shape;744;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45" name="Google Shape;745;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46" name="Google Shape;746;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47" name="Google Shape;747;g25e11802ac4_0_2649"/>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chlorophyll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748" name="Google Shape;748;g25e11802ac4_0_2649"/>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Chlorophyll</a:t>
            </a:r>
            <a:endParaRPr sz="700" b="0" i="0" u="none" strike="noStrike" cap="none">
              <a:solidFill>
                <a:srgbClr val="000000"/>
              </a:solidFill>
              <a:latin typeface="Arial"/>
              <a:ea typeface="Arial"/>
              <a:cs typeface="Arial"/>
              <a:sym typeface="Arial"/>
            </a:endParaRPr>
          </a:p>
        </p:txBody>
      </p:sp>
      <p:sp>
        <p:nvSpPr>
          <p:cNvPr id="749" name="Google Shape;749;g25e11802ac4_0_2649"/>
          <p:cNvSpPr txBox="1"/>
          <p:nvPr/>
        </p:nvSpPr>
        <p:spPr>
          <a:xfrm>
            <a:off x="669804" y="1350350"/>
            <a:ext cx="31638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Green pigment found in plants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50" name="Google Shape;750;g25e11802ac4_0_2649"/>
          <p:cNvSpPr txBox="1"/>
          <p:nvPr/>
        </p:nvSpPr>
        <p:spPr>
          <a:xfrm>
            <a:off x="4792450" y="4382775"/>
            <a:ext cx="3886200" cy="144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Chlorophyll helps keep </a:t>
            </a:r>
            <a:endParaRPr sz="2200">
              <a:solidFill>
                <a:srgbClr val="434343"/>
              </a:solidFill>
              <a:latin typeface="Helvetica Neue Light"/>
              <a:ea typeface="Helvetica Neue Light"/>
              <a:cs typeface="Helvetica Neue Light"/>
              <a:sym typeface="Helvetica Neue Light"/>
            </a:endParaRPr>
          </a:p>
          <a:p>
            <a:pPr marL="0" marR="0" lvl="0" indent="0" algn="r"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plants alive so they can provide us with food to eat and oxygen to breath.</a:t>
            </a:r>
            <a:endParaRPr sz="2200" b="0" i="0" u="none" strike="noStrike" cap="none">
              <a:solidFill>
                <a:srgbClr val="434343"/>
              </a:solidFill>
              <a:latin typeface="Arial"/>
              <a:ea typeface="Arial"/>
              <a:cs typeface="Arial"/>
              <a:sym typeface="Arial"/>
            </a:endParaRPr>
          </a:p>
        </p:txBody>
      </p:sp>
      <p:sp>
        <p:nvSpPr>
          <p:cNvPr id="751" name="Google Shape;751;g25e11802ac4_0_2649"/>
          <p:cNvSpPr txBox="1"/>
          <p:nvPr/>
        </p:nvSpPr>
        <p:spPr>
          <a:xfrm>
            <a:off x="669804" y="4814950"/>
            <a:ext cx="3366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grass in your school’s field</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58" name="Google Shape;758;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7e576c1a67_0_1074"/>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Chlorophyll</a:t>
            </a:r>
            <a:r>
              <a:rPr lang="en-US" b="1">
                <a:solidFill>
                  <a:schemeClr val="dk1"/>
                </a:solidFill>
              </a:rPr>
              <a:t>: </a:t>
            </a:r>
            <a:r>
              <a:rPr lang="en-US">
                <a:solidFill>
                  <a:schemeClr val="dk1"/>
                </a:solidFill>
              </a:rPr>
              <a:t>green pigment found in plants</a:t>
            </a:r>
            <a:endParaRPr/>
          </a:p>
        </p:txBody>
      </p:sp>
      <p:sp>
        <p:nvSpPr>
          <p:cNvPr id="765" name="Google Shape;765;g27e576c1a67_0_1074"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6" name="Google Shape;766;g27e576c1a67_0_1074"/>
          <p:cNvPicPr preferRelativeResize="0"/>
          <p:nvPr/>
        </p:nvPicPr>
        <p:blipFill>
          <a:blip r:embed="rId4">
            <a:alphaModFix/>
          </a:blip>
          <a:stretch>
            <a:fillRect/>
          </a:stretch>
        </p:blipFill>
        <p:spPr>
          <a:xfrm>
            <a:off x="1838550" y="2335473"/>
            <a:ext cx="5466899" cy="3559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8c7b7e697c_0_286"/>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endParaRPr/>
          </a:p>
        </p:txBody>
      </p:sp>
      <p:sp>
        <p:nvSpPr>
          <p:cNvPr id="773" name="Google Shape;773;g28c7b7e697c_0_286"/>
          <p:cNvSpPr txBox="1"/>
          <p:nvPr/>
        </p:nvSpPr>
        <p:spPr>
          <a:xfrm>
            <a:off x="467257" y="404359"/>
            <a:ext cx="8209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do plants need to survive?</a:t>
            </a:r>
            <a:endParaRPr sz="1400" b="0" i="0" u="none" strike="noStrike" cap="none">
              <a:solidFill>
                <a:srgbClr val="000000"/>
              </a:solidFill>
              <a:latin typeface="Arial"/>
              <a:ea typeface="Arial"/>
              <a:cs typeface="Arial"/>
              <a:sym typeface="Arial"/>
            </a:endParaRPr>
          </a:p>
        </p:txBody>
      </p:sp>
      <p:pic>
        <p:nvPicPr>
          <p:cNvPr id="774" name="Google Shape;774;g28c7b7e697c_0_286"/>
          <p:cNvPicPr preferRelativeResize="0"/>
          <p:nvPr/>
        </p:nvPicPr>
        <p:blipFill>
          <a:blip r:embed="rId3">
            <a:alphaModFix/>
          </a:blip>
          <a:stretch>
            <a:fillRect/>
          </a:stretch>
        </p:blipFill>
        <p:spPr>
          <a:xfrm>
            <a:off x="852738" y="1408625"/>
            <a:ext cx="7438526" cy="4959025"/>
          </a:xfrm>
          <a:prstGeom prst="rect">
            <a:avLst/>
          </a:prstGeom>
          <a:noFill/>
          <a:ln>
            <a:noFill/>
          </a:ln>
        </p:spPr>
      </p:pic>
      <p:sp>
        <p:nvSpPr>
          <p:cNvPr id="775" name="Google Shape;775;g28c7b7e697c_0_286"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7" name="Google Shape;787;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8" name="Google Shape;788;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9" name="Google Shape;789;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90" name="Google Shape;790;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8c7b7e697c_0_49"/>
          <p:cNvSpPr txBox="1">
            <a:spLocks noGrp="1"/>
          </p:cNvSpPr>
          <p:nvPr>
            <p:ph type="ctrTitle"/>
          </p:nvPr>
        </p:nvSpPr>
        <p:spPr>
          <a:xfrm>
            <a:off x="792451" y="-5359"/>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a:p>
        </p:txBody>
      </p:sp>
      <p:sp>
        <p:nvSpPr>
          <p:cNvPr id="158" name="Google Shape;158;g28c7b7e697c_0_4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g28c7b7e697c_0_49"/>
          <p:cNvPicPr preferRelativeResize="0"/>
          <p:nvPr/>
        </p:nvPicPr>
        <p:blipFill>
          <a:blip r:embed="rId4">
            <a:alphaModFix/>
          </a:blip>
          <a:stretch>
            <a:fillRect/>
          </a:stretch>
        </p:blipFill>
        <p:spPr>
          <a:xfrm>
            <a:off x="903738" y="1826275"/>
            <a:ext cx="7336525" cy="4126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All living things grow and change.</a:t>
            </a:r>
            <a:endParaRPr sz="1400" b="0" i="0" u="none" strike="noStrike" cap="none">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38200" y="1444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True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False</a:t>
            </a:r>
            <a:endParaRPr sz="3200" b="0" i="0" u="none" strike="noStrike" cap="none">
              <a:solidFill>
                <a:schemeClr val="dk1"/>
              </a:solidFill>
              <a:latin typeface="Calibri"/>
              <a:ea typeface="Calibri"/>
              <a:cs typeface="Calibri"/>
              <a:sym typeface="Calibri"/>
            </a:endParaRPr>
          </a:p>
        </p:txBody>
      </p:sp>
      <p:pic>
        <p:nvPicPr>
          <p:cNvPr id="174" name="Google Shape;174;g27e576c1a67_0_165"/>
          <p:cNvPicPr preferRelativeResize="0"/>
          <p:nvPr/>
        </p:nvPicPr>
        <p:blipFill>
          <a:blip r:embed="rId4">
            <a:alphaModFix/>
          </a:blip>
          <a:stretch>
            <a:fillRect/>
          </a:stretch>
        </p:blipFill>
        <p:spPr>
          <a:xfrm>
            <a:off x="766625" y="3385950"/>
            <a:ext cx="3609065" cy="2662925"/>
          </a:xfrm>
          <a:prstGeom prst="rect">
            <a:avLst/>
          </a:prstGeom>
          <a:noFill/>
          <a:ln>
            <a:noFill/>
          </a:ln>
        </p:spPr>
      </p:pic>
      <p:pic>
        <p:nvPicPr>
          <p:cNvPr id="175" name="Google Shape;175;g27e576c1a67_0_165"/>
          <p:cNvPicPr preferRelativeResize="0"/>
          <p:nvPr/>
        </p:nvPicPr>
        <p:blipFill rotWithShape="1">
          <a:blip r:embed="rId5">
            <a:alphaModFix/>
          </a:blip>
          <a:srcRect r="9082"/>
          <a:stretch/>
        </p:blipFill>
        <p:spPr>
          <a:xfrm>
            <a:off x="4698277" y="3385958"/>
            <a:ext cx="3402198" cy="26629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8c7b7e697c_0_182"/>
          <p:cNvSpPr txBox="1"/>
          <p:nvPr/>
        </p:nvSpPr>
        <p:spPr>
          <a:xfrm>
            <a:off x="849588" y="47867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All living things grow and change.</a:t>
            </a:r>
            <a:endParaRPr sz="1400" b="0" i="0" u="none" strike="noStrike" cap="none">
              <a:solidFill>
                <a:srgbClr val="000000"/>
              </a:solidFill>
              <a:latin typeface="Arial"/>
              <a:ea typeface="Arial"/>
              <a:cs typeface="Arial"/>
              <a:sym typeface="Arial"/>
            </a:endParaRPr>
          </a:p>
        </p:txBody>
      </p:sp>
      <p:sp>
        <p:nvSpPr>
          <p:cNvPr id="182" name="Google Shape;182;g28c7b7e697c_0_18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8c7b7e697c_0_182"/>
          <p:cNvSpPr txBox="1"/>
          <p:nvPr/>
        </p:nvSpPr>
        <p:spPr>
          <a:xfrm>
            <a:off x="838200" y="1444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rgbClr val="FF0000"/>
              </a:buClr>
              <a:buSzPts val="3200"/>
              <a:buFont typeface="Calibri"/>
              <a:buAutoNum type="alphaUcPeriod"/>
            </a:pPr>
            <a:r>
              <a:rPr lang="en-US" sz="3200" b="1" i="0" u="none" strike="noStrike" cap="none">
                <a:solidFill>
                  <a:srgbClr val="FF0000"/>
                </a:solidFill>
                <a:latin typeface="Calibri"/>
                <a:ea typeface="Calibri"/>
                <a:cs typeface="Calibri"/>
                <a:sym typeface="Calibri"/>
              </a:rPr>
              <a:t>True</a:t>
            </a:r>
            <a:endParaRPr sz="32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False</a:t>
            </a:r>
            <a:endParaRPr sz="3200" b="0" i="0" u="none" strike="noStrike" cap="none">
              <a:solidFill>
                <a:schemeClr val="dk1"/>
              </a:solidFill>
              <a:latin typeface="Calibri"/>
              <a:ea typeface="Calibri"/>
              <a:cs typeface="Calibri"/>
              <a:sym typeface="Calibri"/>
            </a:endParaRPr>
          </a:p>
        </p:txBody>
      </p:sp>
      <p:pic>
        <p:nvPicPr>
          <p:cNvPr id="184" name="Google Shape;184;g28c7b7e697c_0_182"/>
          <p:cNvPicPr preferRelativeResize="0"/>
          <p:nvPr/>
        </p:nvPicPr>
        <p:blipFill>
          <a:blip r:embed="rId4">
            <a:alphaModFix/>
          </a:blip>
          <a:stretch>
            <a:fillRect/>
          </a:stretch>
        </p:blipFill>
        <p:spPr>
          <a:xfrm>
            <a:off x="766625" y="3385950"/>
            <a:ext cx="3609065" cy="2662925"/>
          </a:xfrm>
          <a:prstGeom prst="rect">
            <a:avLst/>
          </a:prstGeom>
          <a:noFill/>
          <a:ln>
            <a:noFill/>
          </a:ln>
        </p:spPr>
      </p:pic>
      <p:pic>
        <p:nvPicPr>
          <p:cNvPr id="185" name="Google Shape;185;g28c7b7e697c_0_182"/>
          <p:cNvPicPr preferRelativeResize="0"/>
          <p:nvPr/>
        </p:nvPicPr>
        <p:blipFill rotWithShape="1">
          <a:blip r:embed="rId5">
            <a:alphaModFix/>
          </a:blip>
          <a:srcRect r="9082"/>
          <a:stretch/>
        </p:blipFill>
        <p:spPr>
          <a:xfrm>
            <a:off x="4698277" y="3385958"/>
            <a:ext cx="3402198" cy="266291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2052</Words>
  <Application>Microsoft Macintosh PowerPoint</Application>
  <PresentationFormat>On-screen Show (4:3)</PresentationFormat>
  <Paragraphs>302</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Calibri</vt:lpstr>
      <vt:lpstr>Roboto</vt:lpstr>
      <vt:lpstr>Helvetica Neue Light</vt:lpstr>
      <vt:lpstr>Poppins</vt:lpstr>
      <vt:lpstr>Arial</vt:lpstr>
      <vt:lpstr>Office Theme</vt:lpstr>
      <vt:lpstr>PowerPoint Presentation</vt:lpstr>
      <vt:lpstr>PowerPoint Presentation</vt:lpstr>
      <vt:lpstr>PowerPoint Presentation</vt:lpstr>
      <vt:lpstr>PowerPoint Presentation</vt:lpstr>
      <vt:lpstr>Living Thing: organisms that move, grow, change, and respond to its environment</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Chlorophyll</vt:lpstr>
      <vt:lpstr>Chlorophyll</vt:lpstr>
      <vt:lpstr>Chlorophyll</vt:lpstr>
      <vt:lpstr>Chloro + phyll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cp:revision>
  <dcterms:created xsi:type="dcterms:W3CDTF">2017-05-16T13:21:17Z</dcterms:created>
  <dcterms:modified xsi:type="dcterms:W3CDTF">2024-03-18T15:24:36Z</dcterms:modified>
</cp:coreProperties>
</file>