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76" r:id="rId6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hdv6GXK23EsX9na7yj/ZMzps49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2_0isgPU4b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5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sz="900"/>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 cell is the smallest unit of life. In living things one cell or many cells are responsible for carrying out all of the processes an organism needs to do in order to stay alive. </a:t>
            </a:r>
            <a:endParaRPr/>
          </a:p>
        </p:txBody>
      </p:sp>
      <p:sp>
        <p:nvSpPr>
          <p:cNvPr id="190" name="Google Shape;19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Organelles are the smaller parts of t</a:t>
            </a:r>
            <a:r>
              <a:rPr lang="en-US"/>
              <a:t>he cell that does one or more specific jobs in the cell</a:t>
            </a:r>
            <a:r>
              <a:rPr lang="en-US" sz="1200"/>
              <a:t>.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Using clear, concise language is important when discussing terminology. </a:t>
            </a:r>
            <a:endParaRPr/>
          </a:p>
        </p:txBody>
      </p:sp>
      <p:sp>
        <p:nvSpPr>
          <p:cNvPr id="198" name="Google Shape;19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Photosynthesis is the process of turning carbon dioxide and water into oxygen and glucose using light energy.</a:t>
            </a:r>
            <a:endParaRPr/>
          </a:p>
          <a:p>
            <a:pPr marL="0" lvl="0" indent="0" algn="l" rtl="0">
              <a:spcBef>
                <a:spcPts val="0"/>
              </a:spcBef>
              <a:spcAft>
                <a:spcPts val="0"/>
              </a:spcAft>
              <a:buNone/>
            </a:pPr>
            <a:endParaRPr/>
          </a:p>
        </p:txBody>
      </p:sp>
      <p:sp>
        <p:nvSpPr>
          <p:cNvPr id="209" name="Google Shape;20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Inside a cell, its different parts have different jobs that help the cell carry out those processes. </a:t>
            </a:r>
            <a:endParaRPr/>
          </a:p>
        </p:txBody>
      </p:sp>
      <p:sp>
        <p:nvSpPr>
          <p:cNvPr id="217" name="Google Shape;21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discuss </a:t>
            </a:r>
            <a:r>
              <a:rPr lang="en-US" b="1"/>
              <a:t>chloroplasts</a:t>
            </a:r>
            <a:r>
              <a:rPr lang="en-US"/>
              <a:t>. </a:t>
            </a:r>
            <a:endParaRPr/>
          </a:p>
        </p:txBody>
      </p:sp>
      <p:sp>
        <p:nvSpPr>
          <p:cNvPr id="238" name="Google Shape;23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59" name="Google Shape;25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living things made up of?</a:t>
            </a:r>
            <a:endParaRPr/>
          </a:p>
          <a:p>
            <a:pPr marL="0" lvl="0" indent="0" algn="l" rtl="0">
              <a:spcBef>
                <a:spcPts val="0"/>
              </a:spcBef>
              <a:spcAft>
                <a:spcPts val="0"/>
              </a:spcAft>
              <a:buNone/>
            </a:pPr>
            <a:endParaRPr/>
          </a:p>
          <a:p>
            <a:pPr marL="0" lvl="0" indent="0" algn="l" rtl="0">
              <a:spcBef>
                <a:spcPts val="0"/>
              </a:spcBef>
              <a:spcAft>
                <a:spcPts val="0"/>
              </a:spcAft>
              <a:buNone/>
            </a:pPr>
            <a:r>
              <a:rPr lang="en-US"/>
              <a:t>[All living things are a made of one or more cells.]</a:t>
            </a:r>
            <a:endParaRPr/>
          </a:p>
        </p:txBody>
      </p:sp>
      <p:sp>
        <p:nvSpPr>
          <p:cNvPr id="265" name="Google Shape;26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r>
              <a:rPr lang="en-US" sz="1200">
                <a:solidFill>
                  <a:schemeClr val="dk1"/>
                </a:solidFill>
                <a:latin typeface="Calibri"/>
                <a:ea typeface="Calibri"/>
                <a:cs typeface="Calibri"/>
                <a:sym typeface="Calibri"/>
              </a:rPr>
              <a:t>A cell is the smallest unit of life. In living things one cell or many cells are responsible for carrying out all of the processes an organism needs to do in order to stay alive.</a:t>
            </a:r>
            <a:r>
              <a:rPr lang="en-US"/>
              <a:t>]</a:t>
            </a:r>
            <a:endParaRPr/>
          </a:p>
        </p:txBody>
      </p:sp>
      <p:sp>
        <p:nvSpPr>
          <p:cNvPr id="279" name="Google Shape;27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function of organelles?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Organelles are the smaller parts of the cell that do one or more specific jobs in the cell.]</a:t>
            </a:r>
            <a:endParaRPr sz="1200"/>
          </a:p>
        </p:txBody>
      </p:sp>
      <p:sp>
        <p:nvSpPr>
          <p:cNvPr id="287" name="Google Shape;28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Describe the process of photosynthesis.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[Photosynthesis is the process of turning carbon dioxide and water into oxygen and glucose using light energy.]</a:t>
            </a:r>
            <a:endParaRPr/>
          </a:p>
          <a:p>
            <a:pPr marL="0" lvl="0" indent="0" algn="l" rtl="0">
              <a:spcBef>
                <a:spcPts val="0"/>
              </a:spcBef>
              <a:spcAft>
                <a:spcPts val="0"/>
              </a:spcAft>
              <a:buNone/>
            </a:pPr>
            <a:endParaRPr/>
          </a:p>
        </p:txBody>
      </p:sp>
      <p:sp>
        <p:nvSpPr>
          <p:cNvPr id="298" name="Google Shape;29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learning about chloroplast. </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Giving students cues is an important way to help prepare them for what comes next. </a:t>
            </a:r>
            <a:endParaRPr/>
          </a:p>
        </p:txBody>
      </p:sp>
      <p:sp>
        <p:nvSpPr>
          <p:cNvPr id="306" name="Google Shape;30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chloroplast is an organelle in a plant cell where photosynthesis takes place.</a:t>
            </a:r>
            <a:endParaRPr/>
          </a:p>
        </p:txBody>
      </p:sp>
      <p:sp>
        <p:nvSpPr>
          <p:cNvPr id="314" name="Google Shape;31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23" name="Google Shape;32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964961a5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d964961a5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[A chloroplast is an organelle in a plant cell where photosynthesis takes place.]</a:t>
            </a:r>
            <a:endParaRPr/>
          </a:p>
        </p:txBody>
      </p:sp>
      <p:sp>
        <p:nvSpPr>
          <p:cNvPr id="329" name="Google Shape;329;gd964961a59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a:t>
            </a:r>
            <a:endParaRPr/>
          </a:p>
        </p:txBody>
      </p:sp>
      <p:sp>
        <p:nvSpPr>
          <p:cNvPr id="337" name="Google Shape;33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Chloroplasts contain chlorophyll. Chlorophyll is </a:t>
            </a:r>
            <a:r>
              <a:rPr lang="en-US" b="0"/>
              <a:t>a</a:t>
            </a:r>
            <a:r>
              <a:rPr lang="en-US" b="1"/>
              <a:t> green pigment </a:t>
            </a:r>
            <a:r>
              <a:rPr lang="en-US"/>
              <a:t>present in all green plants. </a:t>
            </a:r>
            <a:endParaRPr/>
          </a:p>
        </p:txBody>
      </p:sp>
      <p:sp>
        <p:nvSpPr>
          <p:cNvPr id="343" name="Google Shape;343;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Plant cells are the only type of cells that have chloroplasts. Bacteria cells and animal cells do not have chloroplasts.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If time allows, this is a great opportunity to bring up the more open-ended question of why other types of cells do not have chloroplasts. Students can give evidence to support their arguments based on their everyday experiences / interactions / understanding of the concepts. This is a way of activating and eliciting ideas about a science phenomenon. </a:t>
            </a:r>
            <a:endParaRPr/>
          </a:p>
        </p:txBody>
      </p:sp>
      <p:sp>
        <p:nvSpPr>
          <p:cNvPr id="355" name="Google Shape;3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964961a5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d964961a5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364" name="Google Shape;364;gd964961a5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[A chloroplast is an organelle in a plant cell where photosynthesis takes place.]</a:t>
            </a:r>
            <a:endParaRPr/>
          </a:p>
        </p:txBody>
      </p:sp>
      <p:sp>
        <p:nvSpPr>
          <p:cNvPr id="370" name="Google Shape;37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chloroplasts contain?</a:t>
            </a:r>
            <a:endParaRPr/>
          </a:p>
          <a:p>
            <a:pPr marL="0" lvl="0" indent="0" algn="l" rtl="0">
              <a:spcBef>
                <a:spcPts val="0"/>
              </a:spcBef>
              <a:spcAft>
                <a:spcPts val="0"/>
              </a:spcAft>
              <a:buNone/>
            </a:pPr>
            <a:endParaRPr/>
          </a:p>
          <a:p>
            <a:pPr marL="0" lvl="0" indent="0" algn="l" rtl="0">
              <a:spcBef>
                <a:spcPts val="0"/>
              </a:spcBef>
              <a:spcAft>
                <a:spcPts val="0"/>
              </a:spcAft>
              <a:buNone/>
            </a:pPr>
            <a:r>
              <a:rPr lang="en-US"/>
              <a:t>[Chloroplasts contain chlorophyll.]</a:t>
            </a:r>
            <a:endParaRPr/>
          </a:p>
        </p:txBody>
      </p:sp>
      <p:sp>
        <p:nvSpPr>
          <p:cNvPr id="378" name="Google Shape;37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b="1"/>
              <a:t>What is the function of chloroplast and chlorophyll and how are they the same or different in plant and animal cells? </a:t>
            </a:r>
            <a:endParaRPr sz="1200" b="1"/>
          </a:p>
          <a:p>
            <a:pPr marL="0" lvl="0" indent="0" algn="l" rtl="0">
              <a:spcBef>
                <a:spcPts val="0"/>
              </a:spcBef>
              <a:spcAft>
                <a:spcPts val="0"/>
              </a:spcAft>
              <a:buNone/>
            </a:pP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chlorophyll?</a:t>
            </a:r>
            <a:endParaRPr/>
          </a:p>
          <a:p>
            <a:pPr marL="0" lvl="0" indent="0" algn="l" rtl="0">
              <a:spcBef>
                <a:spcPts val="0"/>
              </a:spcBef>
              <a:spcAft>
                <a:spcPts val="0"/>
              </a:spcAft>
              <a:buNone/>
            </a:pPr>
            <a:endParaRPr/>
          </a:p>
          <a:p>
            <a:pPr marL="0" lvl="0" indent="0" algn="l" rtl="0">
              <a:spcBef>
                <a:spcPts val="0"/>
              </a:spcBef>
              <a:spcAft>
                <a:spcPts val="0"/>
              </a:spcAft>
              <a:buNone/>
            </a:pPr>
            <a:r>
              <a:rPr lang="en-US"/>
              <a:t>[Chlorophyll is </a:t>
            </a:r>
            <a:r>
              <a:rPr lang="en-US" b="0"/>
              <a:t>a</a:t>
            </a:r>
            <a:r>
              <a:rPr lang="en-US" b="1"/>
              <a:t> green pigment </a:t>
            </a:r>
            <a:r>
              <a:rPr lang="en-US"/>
              <a:t>present in all green plants.]</a:t>
            </a:r>
            <a:endParaRPr/>
          </a:p>
        </p:txBody>
      </p:sp>
      <p:sp>
        <p:nvSpPr>
          <p:cNvPr id="390" name="Google Shape;39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are chloroplasts found?</a:t>
            </a:r>
            <a:endParaRPr/>
          </a:p>
          <a:p>
            <a:pPr marL="0" lvl="0" indent="0" algn="l" rtl="0">
              <a:spcBef>
                <a:spcPts val="0"/>
              </a:spcBef>
              <a:spcAft>
                <a:spcPts val="0"/>
              </a:spcAft>
              <a:buNone/>
            </a:pPr>
            <a:endParaRPr/>
          </a:p>
          <a:p>
            <a:pPr marL="0" lvl="0" indent="0" algn="l" rtl="0">
              <a:spcBef>
                <a:spcPts val="0"/>
              </a:spcBef>
              <a:spcAft>
                <a:spcPts val="0"/>
              </a:spcAft>
              <a:buNone/>
            </a:pPr>
            <a:r>
              <a:rPr lang="en-US"/>
              <a:t>[Plant cells are the only type of cells that have chloroplasts. Bacteria cells and animal cells do not have chloroplasts.]</a:t>
            </a:r>
            <a:endParaRPr/>
          </a:p>
        </p:txBody>
      </p:sp>
      <p:sp>
        <p:nvSpPr>
          <p:cNvPr id="402" name="Google Shape;40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chloroplast </a:t>
            </a:r>
            <a:r>
              <a:rPr lang="en-US"/>
              <a:t>.  </a:t>
            </a:r>
            <a:endParaRPr/>
          </a:p>
        </p:txBody>
      </p:sp>
      <p:sp>
        <p:nvSpPr>
          <p:cNvPr id="410" name="Google Shape;410;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what the chloroplast looks like inside of a plant cell. Remember this is where photosynthesis takes place.</a:t>
            </a:r>
            <a:endParaRPr/>
          </a:p>
        </p:txBody>
      </p:sp>
      <p:sp>
        <p:nvSpPr>
          <p:cNvPr id="417" name="Google Shape;41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another example of the chloroplast in a plant cell. The picture on the right show the chloroplast in a plant cell and the picture on the right shows what the chloroplast looks like more closely. </a:t>
            </a:r>
            <a:endParaRPr/>
          </a:p>
        </p:txBody>
      </p:sp>
      <p:sp>
        <p:nvSpPr>
          <p:cNvPr id="426" name="Google Shape;42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chloroplast</a:t>
            </a:r>
            <a:r>
              <a:rPr lang="en-US"/>
              <a:t>.  </a:t>
            </a:r>
            <a:endParaRPr/>
          </a:p>
        </p:txBody>
      </p:sp>
      <p:sp>
        <p:nvSpPr>
          <p:cNvPr id="435" name="Google Shape;43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animal cell, there is no chloroplast, Remember, chloroplast are only found in plant cells.</a:t>
            </a:r>
            <a:endParaRPr/>
          </a:p>
        </p:txBody>
      </p:sp>
      <p:sp>
        <p:nvSpPr>
          <p:cNvPr id="442" name="Google Shape;44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51" name="Google Shape;45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[A chloroplast is an organelle in a plant cell where photosynthesis takes place.]</a:t>
            </a:r>
            <a:endParaRPr/>
          </a:p>
        </p:txBody>
      </p:sp>
      <p:sp>
        <p:nvSpPr>
          <p:cNvPr id="457" name="Google Shape;45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function of a chloroplast in a plant cell?</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what the chloroplast looks like inside of a plant cell. Remember this is where photosynthesis takes place.]</a:t>
            </a:r>
            <a:endParaRPr/>
          </a:p>
        </p:txBody>
      </p:sp>
      <p:sp>
        <p:nvSpPr>
          <p:cNvPr id="465" name="Google Shape;46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make some hypotheses about whether the presence of light will increase or decrease the number of bubbles produced by this pondweed within a 3 minute time period. You might think back to what you already know about the process of photosynthesis. Allow students to make predictions before proceeding to demonstrate an increase of bubbles with the presence of light.]</a:t>
            </a:r>
            <a:endParaRPr/>
          </a:p>
          <a:p>
            <a:pPr marL="0" lvl="0" indent="0" algn="l" rtl="0">
              <a:spcBef>
                <a:spcPts val="0"/>
              </a:spcBef>
              <a:spcAft>
                <a:spcPts val="0"/>
              </a:spcAft>
              <a:buNone/>
            </a:pPr>
            <a:r>
              <a:rPr lang="en-US"/>
              <a:t>The increased bubbles indicates that the rate of photosynthesis is increasing. Today we are going to look at the organelles inside of plant cells that are important in making sure photosynthesis is carried out. We will also review why photosynthesis is important for the survival of the plant!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activity represents an optional demonstration that can be made more simple or complex depending on the needs of your classroom. There are many different types of pondweed that can be found or ordered for the the activity, and more details about setup can be found </a:t>
            </a:r>
            <a:r>
              <a:rPr lang="en-US" u="sng">
                <a:solidFill>
                  <a:schemeClr val="hlink"/>
                </a:solidFill>
                <a:hlinkClick r:id="rId3"/>
              </a:rPr>
              <a:t>here</a:t>
            </a:r>
            <a:r>
              <a:rPr lang="en-US"/>
              <a:t>. Notice also that this demonstration is a live example of the simulation activity included at the end of the lesson. </a:t>
            </a:r>
            <a:endParaRPr/>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[Yes, it is found in the plant cell.]</a:t>
            </a:r>
            <a:endParaRPr/>
          </a:p>
        </p:txBody>
      </p:sp>
      <p:sp>
        <p:nvSpPr>
          <p:cNvPr id="474" name="Google Shape;47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a chloroplast be found in an animal cell?</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animal cell, there is no chloroplast, Remember, chloroplast are only found in plant cells.]</a:t>
            </a:r>
            <a:endParaRPr/>
          </a:p>
        </p:txBody>
      </p:sp>
      <p:sp>
        <p:nvSpPr>
          <p:cNvPr id="482" name="Google Shape;48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break down chloroplast, to help us remember what it means.</a:t>
            </a:r>
            <a:endParaRPr/>
          </a:p>
        </p:txBody>
      </p:sp>
      <p:sp>
        <p:nvSpPr>
          <p:cNvPr id="490" name="Google Shape;49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chloro means green.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t>
            </a:r>
            <a:r>
              <a:rPr lang="en-US" sz="1100"/>
              <a:t>When breaking words down into morphological parts, the use of clear language is essential.</a:t>
            </a:r>
            <a:endParaRPr/>
          </a:p>
        </p:txBody>
      </p:sp>
      <p:sp>
        <p:nvSpPr>
          <p:cNvPr id="497" name="Google Shape;49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Plast means form or shape.</a:t>
            </a:r>
            <a:endParaRPr/>
          </a:p>
        </p:txBody>
      </p:sp>
      <p:sp>
        <p:nvSpPr>
          <p:cNvPr id="512" name="Google Shape;512;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 chloroplast means “green form”. This can help you remember that chloroplasts are green, because they contain chlorophyll, and only plant cells contain chloroplasts and chlorophyll.</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a:t>
            </a:r>
            <a:r>
              <a:rPr lang="en-US" sz="1100"/>
              <a:t>Reuniting the word parts is a crucial step in helping students understand the whole picture when reviewing morphological word parts.</a:t>
            </a:r>
            <a:endParaRPr/>
          </a:p>
          <a:p>
            <a:pPr marL="0" lvl="0" indent="0" algn="l" rtl="0">
              <a:spcBef>
                <a:spcPts val="0"/>
              </a:spcBef>
              <a:spcAft>
                <a:spcPts val="0"/>
              </a:spcAft>
              <a:buNone/>
            </a:pPr>
            <a:endParaRPr/>
          </a:p>
        </p:txBody>
      </p:sp>
      <p:sp>
        <p:nvSpPr>
          <p:cNvPr id="527" name="Google Shape;527;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Chlorophyll is what is inside a chloroplast. They both have the word part CHLORO that means green.</a:t>
            </a:r>
            <a:endParaRPr/>
          </a:p>
        </p:txBody>
      </p:sp>
      <p:sp>
        <p:nvSpPr>
          <p:cNvPr id="541" name="Google Shape;54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49" name="Google Shape;54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Chloro mean in the word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[The word chloro means green.]</a:t>
            </a:r>
            <a:endParaRPr/>
          </a:p>
        </p:txBody>
      </p:sp>
      <p:sp>
        <p:nvSpPr>
          <p:cNvPr id="555" name="Google Shape;55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plast mean in the word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[It means form or shape.]</a:t>
            </a:r>
            <a:endParaRPr/>
          </a:p>
        </p:txBody>
      </p:sp>
      <p:sp>
        <p:nvSpPr>
          <p:cNvPr id="567" name="Google Shape;56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Answer the following questions as you go through the demonstration with the students.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9" name="Google Shape;14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When we put chloro and plast together, how can we remember what a chloroplast is?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[So, chloroplast means “green form”. This can help you remember that chloroplasts are green, because they contain chlorophyll, and only plant cells contain chloroplasts and chlorophyll.]</a:t>
            </a:r>
            <a:endParaRPr/>
          </a:p>
          <a:p>
            <a:pPr marL="0" lvl="0" indent="0" algn="l" rtl="0">
              <a:spcBef>
                <a:spcPts val="0"/>
              </a:spcBef>
              <a:spcAft>
                <a:spcPts val="0"/>
              </a:spcAft>
              <a:buNone/>
            </a:pPr>
            <a:endParaRPr/>
          </a:p>
        </p:txBody>
      </p:sp>
      <p:sp>
        <p:nvSpPr>
          <p:cNvPr id="579" name="Google Shape;579;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chloroplast?</a:t>
            </a:r>
            <a:endParaRPr/>
          </a:p>
          <a:p>
            <a:pPr marL="0" lvl="0" indent="0" algn="l" rtl="0">
              <a:spcBef>
                <a:spcPts val="0"/>
              </a:spcBef>
              <a:spcAft>
                <a:spcPts val="0"/>
              </a:spcAft>
              <a:buNone/>
            </a:pPr>
            <a:endParaRPr/>
          </a:p>
          <a:p>
            <a:pPr marL="0" lvl="0" indent="0" algn="l" rtl="0">
              <a:spcBef>
                <a:spcPts val="0"/>
              </a:spcBef>
              <a:spcAft>
                <a:spcPts val="0"/>
              </a:spcAft>
              <a:buNone/>
            </a:pPr>
            <a:r>
              <a:rPr lang="en-US"/>
              <a:t>[A chloroplast is an organelle in a plant cell where photosynthesis takes place.]</a:t>
            </a:r>
            <a:endParaRPr/>
          </a:p>
        </p:txBody>
      </p:sp>
      <p:sp>
        <p:nvSpPr>
          <p:cNvPr id="592" name="Google Shape;592;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chloroplasts contain?</a:t>
            </a:r>
            <a:endParaRPr/>
          </a:p>
          <a:p>
            <a:pPr marL="0" lvl="0" indent="0" algn="l" rtl="0">
              <a:spcBef>
                <a:spcPts val="0"/>
              </a:spcBef>
              <a:spcAft>
                <a:spcPts val="0"/>
              </a:spcAft>
              <a:buNone/>
            </a:pPr>
            <a:endParaRPr/>
          </a:p>
          <a:p>
            <a:pPr marL="0" lvl="0" indent="0" algn="l" rtl="0">
              <a:spcBef>
                <a:spcPts val="0"/>
              </a:spcBef>
              <a:spcAft>
                <a:spcPts val="0"/>
              </a:spcAft>
              <a:buNone/>
            </a:pPr>
            <a:r>
              <a:rPr lang="en-US"/>
              <a:t>[Chloroplasts contain chlorophyll.]</a:t>
            </a:r>
            <a:endParaRPr/>
          </a:p>
        </p:txBody>
      </p:sp>
      <p:sp>
        <p:nvSpPr>
          <p:cNvPr id="600" name="Google Shape;600;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chlorophyll?</a:t>
            </a:r>
            <a:endParaRPr/>
          </a:p>
          <a:p>
            <a:pPr marL="0" lvl="0" indent="0" algn="l" rtl="0">
              <a:spcBef>
                <a:spcPts val="0"/>
              </a:spcBef>
              <a:spcAft>
                <a:spcPts val="0"/>
              </a:spcAft>
              <a:buNone/>
            </a:pPr>
            <a:endParaRPr/>
          </a:p>
          <a:p>
            <a:pPr marL="0" lvl="0" indent="0" algn="l" rtl="0">
              <a:spcBef>
                <a:spcPts val="0"/>
              </a:spcBef>
              <a:spcAft>
                <a:spcPts val="0"/>
              </a:spcAft>
              <a:buNone/>
            </a:pPr>
            <a:r>
              <a:rPr lang="en-US"/>
              <a:t>[Chlorophyll is </a:t>
            </a:r>
            <a:r>
              <a:rPr lang="en-US" b="0"/>
              <a:t>a</a:t>
            </a:r>
            <a:r>
              <a:rPr lang="en-US" b="1"/>
              <a:t> green pigment </a:t>
            </a:r>
            <a:r>
              <a:rPr lang="en-US"/>
              <a:t>present in all green plants.]</a:t>
            </a:r>
            <a:endParaRPr/>
          </a:p>
        </p:txBody>
      </p:sp>
      <p:sp>
        <p:nvSpPr>
          <p:cNvPr id="612" name="Google Shape;612;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are chloroplasts found?</a:t>
            </a:r>
            <a:endParaRPr/>
          </a:p>
          <a:p>
            <a:pPr marL="0" lvl="0" indent="0" algn="l" rtl="0">
              <a:spcBef>
                <a:spcPts val="0"/>
              </a:spcBef>
              <a:spcAft>
                <a:spcPts val="0"/>
              </a:spcAft>
              <a:buNone/>
            </a:pPr>
            <a:endParaRPr/>
          </a:p>
          <a:p>
            <a:pPr marL="0" lvl="0" indent="0" algn="l" rtl="0">
              <a:spcBef>
                <a:spcPts val="0"/>
              </a:spcBef>
              <a:spcAft>
                <a:spcPts val="0"/>
              </a:spcAft>
              <a:buNone/>
            </a:pPr>
            <a:r>
              <a:rPr lang="en-US"/>
              <a:t>[Plant cells are the only type of cells that have chloroplasts. Bacteria cells and animal cells do not have chloroplasts.]</a:t>
            </a:r>
            <a:endParaRPr/>
          </a:p>
        </p:txBody>
      </p:sp>
      <p:sp>
        <p:nvSpPr>
          <p:cNvPr id="624" name="Google Shape;624;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function of a chloroplast in a plant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what the chloroplast looks like inside of a plant cell. Remember this is where photosynthesis takes place.]</a:t>
            </a:r>
            <a:endParaRPr/>
          </a:p>
        </p:txBody>
      </p:sp>
      <p:sp>
        <p:nvSpPr>
          <p:cNvPr id="632" name="Google Shape;63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641" name="Google Shape;641;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chloroplast is an organelle in a plant cell where photosynthesis takes place.</a:t>
            </a:r>
            <a:endParaRPr/>
          </a:p>
        </p:txBody>
      </p:sp>
      <p:sp>
        <p:nvSpPr>
          <p:cNvPr id="648" name="Google Shape;648;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Providing a simulation activity is a great way to make science thinking visible. In this simulation, students have the opportunity to make predictions and apply an idea to a new situation by changing the variables in the simulation (i.e., light intensity, light wavelength). Pending student needs, it may be helpful to include opportunities for students to share their considerations of the questions in the slide either in small group or whole class discussion. This offers opportunities for you to gauge student understanding and for them to make connections between the simulation and the content. </a:t>
            </a:r>
            <a:endParaRPr/>
          </a:p>
        </p:txBody>
      </p:sp>
      <p:sp>
        <p:nvSpPr>
          <p:cNvPr id="656" name="Google Shape;65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sz="1200"/>
              <a:t>What is the function of chloroplast and chlorophyll and how are they the same or different in plant and animal cells? </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b="0"/>
              <a:t>Let’s look at our big question again. Were our hypotheses correct? What did we learn/have to change about our hypotheses? </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a:p>
            <a:pPr marL="0" lvl="0" indent="0" algn="l" rtl="0">
              <a:spcBef>
                <a:spcPts val="0"/>
              </a:spcBef>
              <a:spcAft>
                <a:spcPts val="0"/>
              </a:spcAft>
              <a:buNone/>
            </a:pPr>
            <a:endParaRPr b="0"/>
          </a:p>
        </p:txBody>
      </p:sp>
      <p:sp>
        <p:nvSpPr>
          <p:cNvPr id="667" name="Google Shape;66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c6869bd3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dc6869bd3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Will the process of photosynthesis increase (causing more bubbles to form) or decrease when the amount of light increases?</a:t>
            </a:r>
            <a:endParaRPr/>
          </a:p>
        </p:txBody>
      </p:sp>
      <p:sp>
        <p:nvSpPr>
          <p:cNvPr id="155" name="Google Shape;155;gdc6869bd3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681" name="Google Shape;68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c6869bd31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dc6869bd31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the plant green? Which parts of the plant cell contribute to green coloration, and what role do they play in photosynthesis?</a:t>
            </a:r>
            <a:endParaRPr/>
          </a:p>
        </p:txBody>
      </p:sp>
      <p:sp>
        <p:nvSpPr>
          <p:cNvPr id="164" name="Google Shape;164;gdc6869bd31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73" name="Google Shape;17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all living things are a made of one or more cells. </a:t>
            </a:r>
            <a:endParaRPr/>
          </a:p>
        </p:txBody>
      </p:sp>
      <p:sp>
        <p:nvSpPr>
          <p:cNvPr id="179" name="Google Shape;1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explorelearning.com/index.cfm?method=cResource.dspView&amp;ResourceID=395"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p:nvPr/>
        </p:nvSpPr>
        <p:spPr>
          <a:xfrm>
            <a:off x="1996346" y="107982"/>
            <a:ext cx="619131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u="sng">
                <a:solidFill>
                  <a:schemeClr val="dk1"/>
                </a:solidFill>
                <a:latin typeface="Calibri"/>
                <a:ea typeface="Calibri"/>
                <a:cs typeface="Calibri"/>
                <a:sym typeface="Calibri"/>
              </a:rPr>
              <a:t>Cell</a:t>
            </a:r>
            <a:r>
              <a:rPr lang="en-US" sz="4800" b="1">
                <a:solidFill>
                  <a:schemeClr val="dk1"/>
                </a:solidFill>
                <a:latin typeface="Calibri"/>
                <a:ea typeface="Calibri"/>
                <a:cs typeface="Calibri"/>
                <a:sym typeface="Calibri"/>
              </a:rPr>
              <a:t>:</a:t>
            </a:r>
            <a:r>
              <a:rPr lang="en-US" sz="4800">
                <a:solidFill>
                  <a:schemeClr val="dk1"/>
                </a:solidFill>
                <a:latin typeface="Calibri"/>
                <a:ea typeface="Calibri"/>
                <a:cs typeface="Calibri"/>
                <a:sym typeface="Calibri"/>
              </a:rPr>
              <a:t> Smallest unit of life</a:t>
            </a:r>
            <a:endParaRPr/>
          </a:p>
        </p:txBody>
      </p:sp>
      <p:sp>
        <p:nvSpPr>
          <p:cNvPr id="193" name="Google Shape;193;p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8"/>
          <p:cNvPicPr preferRelativeResize="0"/>
          <p:nvPr/>
        </p:nvPicPr>
        <p:blipFill>
          <a:blip r:embed="rId4">
            <a:alphaModFix/>
          </a:blip>
          <a:stretch>
            <a:fillRect/>
          </a:stretch>
        </p:blipFill>
        <p:spPr>
          <a:xfrm>
            <a:off x="1009650" y="1158179"/>
            <a:ext cx="7124700" cy="4876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01" name="Google Shape;201;p9"/>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pic>
        <p:nvPicPr>
          <p:cNvPr id="202" name="Google Shape;202;p9"/>
          <p:cNvPicPr preferRelativeResize="0"/>
          <p:nvPr/>
        </p:nvPicPr>
        <p:blipFill rotWithShape="1">
          <a:blip r:embed="rId3">
            <a:alphaModFix/>
          </a:blip>
          <a:srcRect/>
          <a:stretch/>
        </p:blipFill>
        <p:spPr>
          <a:xfrm>
            <a:off x="534731" y="2914609"/>
            <a:ext cx="4253285" cy="3429073"/>
          </a:xfrm>
          <a:prstGeom prst="rect">
            <a:avLst/>
          </a:prstGeom>
          <a:noFill/>
          <a:ln>
            <a:noFill/>
          </a:ln>
        </p:spPr>
      </p:pic>
      <p:pic>
        <p:nvPicPr>
          <p:cNvPr id="203" name="Google Shape;203;p9"/>
          <p:cNvPicPr preferRelativeResize="0"/>
          <p:nvPr/>
        </p:nvPicPr>
        <p:blipFill rotWithShape="1">
          <a:blip r:embed="rId4">
            <a:alphaModFix/>
          </a:blip>
          <a:srcRect/>
          <a:stretch/>
        </p:blipFill>
        <p:spPr>
          <a:xfrm>
            <a:off x="5900159" y="2459101"/>
            <a:ext cx="2893161" cy="4340087"/>
          </a:xfrm>
          <a:prstGeom prst="rect">
            <a:avLst/>
          </a:prstGeom>
          <a:noFill/>
          <a:ln>
            <a:noFill/>
          </a:ln>
        </p:spPr>
      </p:pic>
      <p:sp>
        <p:nvSpPr>
          <p:cNvPr id="204" name="Google Shape;204;p9"/>
          <p:cNvSpPr txBox="1"/>
          <p:nvPr/>
        </p:nvSpPr>
        <p:spPr>
          <a:xfrm>
            <a:off x="849550" y="294550"/>
            <a:ext cx="7873200" cy="203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Organelles</a:t>
            </a:r>
            <a:r>
              <a:rPr lang="en-US" sz="3600">
                <a:solidFill>
                  <a:schemeClr val="dk1"/>
                </a:solidFill>
                <a:latin typeface="Calibri"/>
                <a:ea typeface="Calibri"/>
                <a:cs typeface="Calibri"/>
                <a:sym typeface="Calibri"/>
              </a:rPr>
              <a:t>: Smaller parts of the cell that does one or more specific jobs in the cell</a:t>
            </a:r>
            <a:endParaRPr/>
          </a:p>
          <a:p>
            <a:pPr marL="0" marR="0" lvl="0" indent="0" algn="ctr" rtl="0">
              <a:spcBef>
                <a:spcPts val="0"/>
              </a:spcBef>
              <a:spcAft>
                <a:spcPts val="0"/>
              </a:spcAft>
              <a:buNone/>
            </a:pPr>
            <a:r>
              <a:rPr lang="en-US" sz="5400">
                <a:solidFill>
                  <a:schemeClr val="dk1"/>
                </a:solidFill>
                <a:latin typeface="Calibri"/>
                <a:ea typeface="Calibri"/>
                <a:cs typeface="Calibri"/>
                <a:sym typeface="Calibri"/>
              </a:rPr>
              <a:t> </a:t>
            </a:r>
            <a:endParaRPr/>
          </a:p>
        </p:txBody>
      </p:sp>
      <p:sp>
        <p:nvSpPr>
          <p:cNvPr id="205" name="Google Shape;205;p9"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709800" y="424550"/>
            <a:ext cx="81432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Photosynthesis</a:t>
            </a:r>
            <a:r>
              <a:rPr lang="en-US" sz="3200">
                <a:solidFill>
                  <a:schemeClr val="dk1"/>
                </a:solidFill>
                <a:latin typeface="Calibri"/>
                <a:ea typeface="Calibri"/>
                <a:cs typeface="Calibri"/>
                <a:sym typeface="Calibri"/>
              </a:rPr>
              <a:t>: process of turning carbon dioxide and water into oxygen and glucose using light energy</a:t>
            </a:r>
            <a:endParaRPr/>
          </a:p>
        </p:txBody>
      </p:sp>
      <p:pic>
        <p:nvPicPr>
          <p:cNvPr id="212" name="Google Shape;212;p10"/>
          <p:cNvPicPr preferRelativeResize="0"/>
          <p:nvPr/>
        </p:nvPicPr>
        <p:blipFill rotWithShape="1">
          <a:blip r:embed="rId3">
            <a:alphaModFix/>
          </a:blip>
          <a:srcRect/>
          <a:stretch/>
        </p:blipFill>
        <p:spPr>
          <a:xfrm>
            <a:off x="101600" y="2571262"/>
            <a:ext cx="9042400" cy="2679700"/>
          </a:xfrm>
          <a:prstGeom prst="rect">
            <a:avLst/>
          </a:prstGeom>
          <a:noFill/>
          <a:ln>
            <a:noFill/>
          </a:ln>
        </p:spPr>
      </p:pic>
      <p:sp>
        <p:nvSpPr>
          <p:cNvPr id="213" name="Google Shape;213;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p:nvPr/>
        </p:nvSpPr>
        <p:spPr>
          <a:xfrm>
            <a:off x="3155576" y="2367171"/>
            <a:ext cx="310178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Calibri"/>
                <a:ea typeface="Calibri"/>
                <a:cs typeface="Calibri"/>
                <a:sym typeface="Calibri"/>
              </a:rPr>
              <a:t>parts of a cell</a:t>
            </a:r>
            <a:endParaRPr sz="6600">
              <a:solidFill>
                <a:schemeClr val="dk1"/>
              </a:solidFill>
              <a:latin typeface="Calibri"/>
              <a:ea typeface="Calibri"/>
              <a:cs typeface="Calibri"/>
              <a:sym typeface="Calibri"/>
            </a:endParaRPr>
          </a:p>
        </p:txBody>
      </p:sp>
      <p:sp>
        <p:nvSpPr>
          <p:cNvPr id="220" name="Google Shape;220;p11"/>
          <p:cNvSpPr txBox="1"/>
          <p:nvPr/>
        </p:nvSpPr>
        <p:spPr>
          <a:xfrm>
            <a:off x="3155576" y="41237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organelle</a:t>
            </a:r>
            <a:endParaRPr/>
          </a:p>
        </p:txBody>
      </p:sp>
      <p:sp>
        <p:nvSpPr>
          <p:cNvPr id="221" name="Google Shape;221;p11"/>
          <p:cNvSpPr txBox="1"/>
          <p:nvPr/>
        </p:nvSpPr>
        <p:spPr>
          <a:xfrm>
            <a:off x="5898777" y="1646761"/>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nucleus</a:t>
            </a:r>
            <a:endParaRPr/>
          </a:p>
        </p:txBody>
      </p:sp>
      <p:sp>
        <p:nvSpPr>
          <p:cNvPr id="222" name="Google Shape;222;p11"/>
          <p:cNvSpPr txBox="1"/>
          <p:nvPr/>
        </p:nvSpPr>
        <p:spPr>
          <a:xfrm>
            <a:off x="6257364" y="4106108"/>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membrane</a:t>
            </a:r>
            <a:endParaRPr/>
          </a:p>
        </p:txBody>
      </p:sp>
      <p:sp>
        <p:nvSpPr>
          <p:cNvPr id="223" name="Google Shape;223;p11"/>
          <p:cNvSpPr txBox="1"/>
          <p:nvPr/>
        </p:nvSpPr>
        <p:spPr>
          <a:xfrm>
            <a:off x="3657599" y="5295427"/>
            <a:ext cx="31017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endoplasmic reticulum</a:t>
            </a:r>
            <a:endParaRPr sz="4400">
              <a:solidFill>
                <a:schemeClr val="dk1"/>
              </a:solidFill>
              <a:latin typeface="Calibri"/>
              <a:ea typeface="Calibri"/>
              <a:cs typeface="Calibri"/>
              <a:sym typeface="Calibri"/>
            </a:endParaRPr>
          </a:p>
        </p:txBody>
      </p:sp>
      <p:sp>
        <p:nvSpPr>
          <p:cNvPr id="224" name="Google Shape;224;p11"/>
          <p:cNvSpPr txBox="1"/>
          <p:nvPr/>
        </p:nvSpPr>
        <p:spPr>
          <a:xfrm>
            <a:off x="242047" y="469878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cytoplasm</a:t>
            </a:r>
            <a:endParaRPr/>
          </a:p>
        </p:txBody>
      </p:sp>
      <p:sp>
        <p:nvSpPr>
          <p:cNvPr id="225" name="Google Shape;225;p11"/>
          <p:cNvSpPr txBox="1"/>
          <p:nvPr/>
        </p:nvSpPr>
        <p:spPr>
          <a:xfrm>
            <a:off x="242047" y="1177852"/>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chloroplast</a:t>
            </a:r>
            <a:endParaRPr/>
          </a:p>
        </p:txBody>
      </p:sp>
      <p:sp>
        <p:nvSpPr>
          <p:cNvPr id="226" name="Google Shape;226;p11"/>
          <p:cNvSpPr txBox="1"/>
          <p:nvPr/>
        </p:nvSpPr>
        <p:spPr>
          <a:xfrm>
            <a:off x="-546848" y="3044279"/>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vacuole</a:t>
            </a:r>
            <a:endParaRPr/>
          </a:p>
        </p:txBody>
      </p:sp>
      <p:cxnSp>
        <p:nvCxnSpPr>
          <p:cNvPr id="227" name="Google Shape;227;p11"/>
          <p:cNvCxnSpPr/>
          <p:nvPr/>
        </p:nvCxnSpPr>
        <p:spPr>
          <a:xfrm rot="10800000">
            <a:off x="4598894" y="1181817"/>
            <a:ext cx="0" cy="1185354"/>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28" name="Google Shape;228;p11"/>
          <p:cNvCxnSpPr/>
          <p:nvPr/>
        </p:nvCxnSpPr>
        <p:spPr>
          <a:xfrm rot="10800000" flipH="1">
            <a:off x="6167716" y="2367171"/>
            <a:ext cx="878543" cy="513976"/>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29" name="Google Shape;229;p11"/>
          <p:cNvCxnSpPr/>
          <p:nvPr/>
        </p:nvCxnSpPr>
        <p:spPr>
          <a:xfrm>
            <a:off x="5701553" y="4106108"/>
            <a:ext cx="753035" cy="38472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30" name="Google Shape;230;p11"/>
          <p:cNvCxnSpPr/>
          <p:nvPr/>
        </p:nvCxnSpPr>
        <p:spPr>
          <a:xfrm>
            <a:off x="4598894" y="4386850"/>
            <a:ext cx="0" cy="97739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31" name="Google Shape;231;p11"/>
          <p:cNvCxnSpPr/>
          <p:nvPr/>
        </p:nvCxnSpPr>
        <p:spPr>
          <a:xfrm flipH="1">
            <a:off x="2689413" y="3787100"/>
            <a:ext cx="932329" cy="1088449"/>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32" name="Google Shape;232;p11"/>
          <p:cNvCxnSpPr>
            <a:stCxn id="219" idx="1"/>
          </p:cNvCxnSpPr>
          <p:nvPr/>
        </p:nvCxnSpPr>
        <p:spPr>
          <a:xfrm rot="10800000">
            <a:off x="1999076" y="3429000"/>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33" name="Google Shape;233;p11"/>
          <p:cNvCxnSpPr/>
          <p:nvPr/>
        </p:nvCxnSpPr>
        <p:spPr>
          <a:xfrm rot="10800000">
            <a:off x="2868706" y="1818678"/>
            <a:ext cx="788893" cy="78306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234" name="Google Shape;234;p1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2"/>
          <p:cNvSpPr txBox="1"/>
          <p:nvPr/>
        </p:nvSpPr>
        <p:spPr>
          <a:xfrm>
            <a:off x="3155576" y="2367171"/>
            <a:ext cx="310178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a:solidFill>
                  <a:schemeClr val="dk1"/>
                </a:solidFill>
                <a:latin typeface="Calibri"/>
                <a:ea typeface="Calibri"/>
                <a:cs typeface="Calibri"/>
                <a:sym typeface="Calibri"/>
              </a:rPr>
              <a:t>parts of a cell</a:t>
            </a:r>
            <a:endParaRPr/>
          </a:p>
        </p:txBody>
      </p:sp>
      <p:sp>
        <p:nvSpPr>
          <p:cNvPr id="241" name="Google Shape;241;p12"/>
          <p:cNvSpPr txBox="1"/>
          <p:nvPr/>
        </p:nvSpPr>
        <p:spPr>
          <a:xfrm>
            <a:off x="3155576" y="41237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organelle</a:t>
            </a:r>
            <a:endParaRPr/>
          </a:p>
        </p:txBody>
      </p:sp>
      <p:sp>
        <p:nvSpPr>
          <p:cNvPr id="242" name="Google Shape;242;p12"/>
          <p:cNvSpPr txBox="1"/>
          <p:nvPr/>
        </p:nvSpPr>
        <p:spPr>
          <a:xfrm>
            <a:off x="5898777" y="1646761"/>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nucleus</a:t>
            </a:r>
            <a:endParaRPr/>
          </a:p>
        </p:txBody>
      </p:sp>
      <p:sp>
        <p:nvSpPr>
          <p:cNvPr id="243" name="Google Shape;243;p12"/>
          <p:cNvSpPr txBox="1"/>
          <p:nvPr/>
        </p:nvSpPr>
        <p:spPr>
          <a:xfrm>
            <a:off x="6257364" y="4106108"/>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membrane</a:t>
            </a:r>
            <a:endParaRPr/>
          </a:p>
        </p:txBody>
      </p:sp>
      <p:sp>
        <p:nvSpPr>
          <p:cNvPr id="244" name="Google Shape;244;p12"/>
          <p:cNvSpPr txBox="1"/>
          <p:nvPr/>
        </p:nvSpPr>
        <p:spPr>
          <a:xfrm>
            <a:off x="3657599" y="5295427"/>
            <a:ext cx="310178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endoplasmic reticulum</a:t>
            </a:r>
            <a:endParaRPr sz="4400">
              <a:solidFill>
                <a:schemeClr val="dk1"/>
              </a:solidFill>
              <a:latin typeface="Calibri"/>
              <a:ea typeface="Calibri"/>
              <a:cs typeface="Calibri"/>
              <a:sym typeface="Calibri"/>
            </a:endParaRPr>
          </a:p>
        </p:txBody>
      </p:sp>
      <p:sp>
        <p:nvSpPr>
          <p:cNvPr id="245" name="Google Shape;245;p12"/>
          <p:cNvSpPr txBox="1"/>
          <p:nvPr/>
        </p:nvSpPr>
        <p:spPr>
          <a:xfrm>
            <a:off x="242047" y="4698786"/>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cytoplasm</a:t>
            </a:r>
            <a:endParaRPr/>
          </a:p>
        </p:txBody>
      </p:sp>
      <p:sp>
        <p:nvSpPr>
          <p:cNvPr id="246" name="Google Shape;246;p12"/>
          <p:cNvSpPr txBox="1"/>
          <p:nvPr/>
        </p:nvSpPr>
        <p:spPr>
          <a:xfrm>
            <a:off x="242047" y="1177852"/>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rgbClr val="FF0000"/>
                </a:solidFill>
                <a:latin typeface="Calibri"/>
                <a:ea typeface="Calibri"/>
                <a:cs typeface="Calibri"/>
                <a:sym typeface="Calibri"/>
              </a:rPr>
              <a:t>chloroplast</a:t>
            </a:r>
            <a:endParaRPr/>
          </a:p>
        </p:txBody>
      </p:sp>
      <p:sp>
        <p:nvSpPr>
          <p:cNvPr id="247" name="Google Shape;247;p12"/>
          <p:cNvSpPr txBox="1"/>
          <p:nvPr/>
        </p:nvSpPr>
        <p:spPr>
          <a:xfrm>
            <a:off x="-546848" y="3044279"/>
            <a:ext cx="31017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vacuole</a:t>
            </a:r>
            <a:endParaRPr/>
          </a:p>
        </p:txBody>
      </p:sp>
      <p:cxnSp>
        <p:nvCxnSpPr>
          <p:cNvPr id="248" name="Google Shape;248;p12"/>
          <p:cNvCxnSpPr/>
          <p:nvPr/>
        </p:nvCxnSpPr>
        <p:spPr>
          <a:xfrm rot="10800000">
            <a:off x="4598894" y="1181817"/>
            <a:ext cx="0" cy="1185354"/>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49" name="Google Shape;249;p12"/>
          <p:cNvCxnSpPr/>
          <p:nvPr/>
        </p:nvCxnSpPr>
        <p:spPr>
          <a:xfrm rot="10800000" flipH="1">
            <a:off x="6167716" y="2367171"/>
            <a:ext cx="878543" cy="513976"/>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50" name="Google Shape;250;p12"/>
          <p:cNvCxnSpPr/>
          <p:nvPr/>
        </p:nvCxnSpPr>
        <p:spPr>
          <a:xfrm>
            <a:off x="5701553" y="4106108"/>
            <a:ext cx="753035" cy="38472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51" name="Google Shape;251;p12"/>
          <p:cNvCxnSpPr/>
          <p:nvPr/>
        </p:nvCxnSpPr>
        <p:spPr>
          <a:xfrm>
            <a:off x="4598894" y="4386850"/>
            <a:ext cx="0" cy="97739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52" name="Google Shape;252;p12"/>
          <p:cNvCxnSpPr/>
          <p:nvPr/>
        </p:nvCxnSpPr>
        <p:spPr>
          <a:xfrm flipH="1">
            <a:off x="2689413" y="3787100"/>
            <a:ext cx="932329" cy="1088449"/>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53" name="Google Shape;253;p12"/>
          <p:cNvCxnSpPr>
            <a:stCxn id="240" idx="1"/>
          </p:cNvCxnSpPr>
          <p:nvPr/>
        </p:nvCxnSpPr>
        <p:spPr>
          <a:xfrm rot="10800000">
            <a:off x="1999076" y="3429000"/>
            <a:ext cx="1156500" cy="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254" name="Google Shape;254;p12"/>
          <p:cNvCxnSpPr/>
          <p:nvPr/>
        </p:nvCxnSpPr>
        <p:spPr>
          <a:xfrm rot="10800000">
            <a:off x="2868706" y="1818678"/>
            <a:ext cx="788893" cy="783068"/>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255" name="Google Shape;255;p1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4"/>
          <p:cNvPicPr preferRelativeResize="0"/>
          <p:nvPr/>
        </p:nvPicPr>
        <p:blipFill rotWithShape="1">
          <a:blip r:embed="rId3">
            <a:alphaModFix/>
          </a:blip>
          <a:srcRect/>
          <a:stretch/>
        </p:blipFill>
        <p:spPr>
          <a:xfrm>
            <a:off x="0" y="3240118"/>
            <a:ext cx="5247861" cy="3592831"/>
          </a:xfrm>
          <a:prstGeom prst="rect">
            <a:avLst/>
          </a:prstGeom>
          <a:noFill/>
          <a:ln>
            <a:noFill/>
          </a:ln>
        </p:spPr>
      </p:pic>
      <p:grpSp>
        <p:nvGrpSpPr>
          <p:cNvPr id="268" name="Google Shape;268;p14"/>
          <p:cNvGrpSpPr/>
          <p:nvPr/>
        </p:nvGrpSpPr>
        <p:grpSpPr>
          <a:xfrm>
            <a:off x="3525054" y="2219136"/>
            <a:ext cx="4073806" cy="2962463"/>
            <a:chOff x="3525052" y="1605739"/>
            <a:chExt cx="4346739" cy="3575861"/>
          </a:xfrm>
        </p:grpSpPr>
        <p:cxnSp>
          <p:nvCxnSpPr>
            <p:cNvPr id="269" name="Google Shape;269;p14"/>
            <p:cNvCxnSpPr>
              <a:endCxn id="270" idx="1"/>
            </p:cNvCxnSpPr>
            <p:nvPr/>
          </p:nvCxnSpPr>
          <p:spPr>
            <a:xfrm rot="10800000" flipH="1">
              <a:off x="3525052" y="1605739"/>
              <a:ext cx="2279400" cy="34308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271" name="Google Shape;271;p14"/>
            <p:cNvCxnSpPr/>
            <p:nvPr/>
          </p:nvCxnSpPr>
          <p:spPr>
            <a:xfrm rot="10800000" flipH="1">
              <a:off x="3525078" y="2266122"/>
              <a:ext cx="4346713" cy="2915478"/>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grpSp>
      <p:sp>
        <p:nvSpPr>
          <p:cNvPr id="272" name="Google Shape;272;p1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274" name="Google Shape;274;p14"/>
          <p:cNvSpPr txBox="1"/>
          <p:nvPr/>
        </p:nvSpPr>
        <p:spPr>
          <a:xfrm>
            <a:off x="904809" y="390645"/>
            <a:ext cx="91440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are all living things made up of?</a:t>
            </a:r>
            <a:endParaRPr/>
          </a:p>
          <a:p>
            <a:pPr marL="0" marR="0" lvl="0" indent="0" algn="l" rtl="0">
              <a:spcBef>
                <a:spcPts val="0"/>
              </a:spcBef>
              <a:spcAft>
                <a:spcPts val="0"/>
              </a:spcAft>
              <a:buNone/>
            </a:pPr>
            <a:r>
              <a:rPr lang="en-US" sz="5400">
                <a:solidFill>
                  <a:schemeClr val="dk1"/>
                </a:solidFill>
                <a:latin typeface="Calibri"/>
                <a:ea typeface="Calibri"/>
                <a:cs typeface="Calibri"/>
                <a:sym typeface="Calibri"/>
              </a:rPr>
              <a:t> </a:t>
            </a:r>
            <a:endParaRPr/>
          </a:p>
        </p:txBody>
      </p:sp>
      <p:pic>
        <p:nvPicPr>
          <p:cNvPr id="275" name="Google Shape;275;p14"/>
          <p:cNvPicPr preferRelativeResize="0"/>
          <p:nvPr/>
        </p:nvPicPr>
        <p:blipFill>
          <a:blip r:embed="rId5">
            <a:alphaModFix/>
          </a:blip>
          <a:stretch>
            <a:fillRect/>
          </a:stretch>
        </p:blipFill>
        <p:spPr>
          <a:xfrm>
            <a:off x="5698269" y="1289199"/>
            <a:ext cx="2078631" cy="1950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5"/>
          <p:cNvSpPr txBox="1"/>
          <p:nvPr/>
        </p:nvSpPr>
        <p:spPr>
          <a:xfrm>
            <a:off x="2852667" y="17079"/>
            <a:ext cx="378090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is a cell?</a:t>
            </a:r>
            <a:endParaRPr/>
          </a:p>
        </p:txBody>
      </p:sp>
      <p:sp>
        <p:nvSpPr>
          <p:cNvPr id="282" name="Google Shape;282;p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15"/>
          <p:cNvPicPr preferRelativeResize="0"/>
          <p:nvPr/>
        </p:nvPicPr>
        <p:blipFill>
          <a:blip r:embed="rId4">
            <a:alphaModFix/>
          </a:blip>
          <a:stretch>
            <a:fillRect/>
          </a:stretch>
        </p:blipFill>
        <p:spPr>
          <a:xfrm>
            <a:off x="1180775" y="1260004"/>
            <a:ext cx="7124700" cy="487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90" name="Google Shape;290;p1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pic>
        <p:nvPicPr>
          <p:cNvPr id="291" name="Google Shape;291;p16"/>
          <p:cNvPicPr preferRelativeResize="0"/>
          <p:nvPr/>
        </p:nvPicPr>
        <p:blipFill rotWithShape="1">
          <a:blip r:embed="rId3">
            <a:alphaModFix/>
          </a:blip>
          <a:srcRect/>
          <a:stretch/>
        </p:blipFill>
        <p:spPr>
          <a:xfrm>
            <a:off x="534731" y="2914609"/>
            <a:ext cx="4253285" cy="3429073"/>
          </a:xfrm>
          <a:prstGeom prst="rect">
            <a:avLst/>
          </a:prstGeom>
          <a:noFill/>
          <a:ln>
            <a:noFill/>
          </a:ln>
        </p:spPr>
      </p:pic>
      <p:pic>
        <p:nvPicPr>
          <p:cNvPr id="292" name="Google Shape;292;p16"/>
          <p:cNvPicPr preferRelativeResize="0"/>
          <p:nvPr/>
        </p:nvPicPr>
        <p:blipFill rotWithShape="1">
          <a:blip r:embed="rId4">
            <a:alphaModFix/>
          </a:blip>
          <a:srcRect/>
          <a:stretch/>
        </p:blipFill>
        <p:spPr>
          <a:xfrm>
            <a:off x="5900159" y="2459101"/>
            <a:ext cx="2893161" cy="4340087"/>
          </a:xfrm>
          <a:prstGeom prst="rect">
            <a:avLst/>
          </a:prstGeom>
          <a:noFill/>
          <a:ln>
            <a:noFill/>
          </a:ln>
        </p:spPr>
      </p:pic>
      <p:sp>
        <p:nvSpPr>
          <p:cNvPr id="293" name="Google Shape;293;p16"/>
          <p:cNvSpPr txBox="1"/>
          <p:nvPr/>
        </p:nvSpPr>
        <p:spPr>
          <a:xfrm>
            <a:off x="908437" y="666703"/>
            <a:ext cx="9143999" cy="15388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What is the function of organelles? </a:t>
            </a:r>
            <a:endParaRPr/>
          </a:p>
          <a:p>
            <a:pPr marL="0" marR="0" lvl="0" indent="0" algn="l" rtl="0">
              <a:spcBef>
                <a:spcPts val="0"/>
              </a:spcBef>
              <a:spcAft>
                <a:spcPts val="0"/>
              </a:spcAft>
              <a:buNone/>
            </a:pPr>
            <a:r>
              <a:rPr lang="en-US" sz="5400">
                <a:solidFill>
                  <a:schemeClr val="dk1"/>
                </a:solidFill>
                <a:latin typeface="Calibri"/>
                <a:ea typeface="Calibri"/>
                <a:cs typeface="Calibri"/>
                <a:sym typeface="Calibri"/>
              </a:rPr>
              <a:t> </a:t>
            </a:r>
            <a:endParaRPr/>
          </a:p>
        </p:txBody>
      </p:sp>
      <p:sp>
        <p:nvSpPr>
          <p:cNvPr id="294" name="Google Shape;294;p16"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7"/>
          <p:cNvSpPr txBox="1"/>
          <p:nvPr/>
        </p:nvSpPr>
        <p:spPr>
          <a:xfrm>
            <a:off x="918724" y="333750"/>
            <a:ext cx="79998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Describe the process of photosynthesis.</a:t>
            </a:r>
            <a:endParaRPr/>
          </a:p>
        </p:txBody>
      </p:sp>
      <p:pic>
        <p:nvPicPr>
          <p:cNvPr id="301" name="Google Shape;301;p17"/>
          <p:cNvPicPr preferRelativeResize="0"/>
          <p:nvPr/>
        </p:nvPicPr>
        <p:blipFill rotWithShape="1">
          <a:blip r:embed="rId3">
            <a:alphaModFix/>
          </a:blip>
          <a:srcRect/>
          <a:stretch/>
        </p:blipFill>
        <p:spPr>
          <a:xfrm>
            <a:off x="101600" y="2571262"/>
            <a:ext cx="9042400" cy="2679700"/>
          </a:xfrm>
          <a:prstGeom prst="rect">
            <a:avLst/>
          </a:prstGeom>
          <a:noFill/>
          <a:ln>
            <a:noFill/>
          </a:ln>
        </p:spPr>
      </p:pic>
      <p:sp>
        <p:nvSpPr>
          <p:cNvPr id="302" name="Google Shape;302;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685800" y="-105850"/>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7200"/>
              <a:buFont typeface="Calibri"/>
              <a:buNone/>
            </a:pPr>
            <a:r>
              <a:rPr lang="en-US" sz="7200"/>
              <a:t>Chloroplast</a:t>
            </a:r>
            <a:endParaRPr/>
          </a:p>
        </p:txBody>
      </p:sp>
      <p:pic>
        <p:nvPicPr>
          <p:cNvPr id="120" name="Google Shape;120;p2"/>
          <p:cNvPicPr preferRelativeResize="0"/>
          <p:nvPr/>
        </p:nvPicPr>
        <p:blipFill rotWithShape="1">
          <a:blip r:embed="rId3">
            <a:alphaModFix/>
          </a:blip>
          <a:srcRect/>
          <a:stretch/>
        </p:blipFill>
        <p:spPr>
          <a:xfrm>
            <a:off x="1385455" y="1433945"/>
            <a:ext cx="6096000" cy="4572000"/>
          </a:xfrm>
          <a:prstGeom prst="rect">
            <a:avLst/>
          </a:prstGeom>
          <a:noFill/>
          <a:ln>
            <a:noFill/>
          </a:ln>
        </p:spPr>
      </p:pic>
      <p:sp>
        <p:nvSpPr>
          <p:cNvPr id="121" name="Google Shape;121;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p:nvPr/>
        </p:nvSpPr>
        <p:spPr>
          <a:xfrm>
            <a:off x="2660565" y="975467"/>
            <a:ext cx="419800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Chloroplast</a:t>
            </a:r>
            <a:endParaRPr/>
          </a:p>
        </p:txBody>
      </p:sp>
      <p:sp>
        <p:nvSpPr>
          <p:cNvPr id="309" name="Google Shape;309;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0" name="Google Shape;310;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9"/>
          <p:cNvSpPr txBox="1"/>
          <p:nvPr/>
        </p:nvSpPr>
        <p:spPr>
          <a:xfrm>
            <a:off x="0" y="803687"/>
            <a:ext cx="91440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Chloroplast</a:t>
            </a:r>
            <a:r>
              <a:rPr lang="en-US" sz="4000">
                <a:solidFill>
                  <a:schemeClr val="dk1"/>
                </a:solidFill>
                <a:latin typeface="Calibri"/>
                <a:ea typeface="Calibri"/>
                <a:cs typeface="Calibri"/>
                <a:sym typeface="Calibri"/>
              </a:rPr>
              <a:t>: an organelle in a plant cell </a:t>
            </a:r>
            <a:r>
              <a:rPr lang="en-US" sz="4000" i="1">
                <a:solidFill>
                  <a:schemeClr val="dk1"/>
                </a:solidFill>
                <a:latin typeface="Calibri"/>
                <a:ea typeface="Calibri"/>
                <a:cs typeface="Calibri"/>
                <a:sym typeface="Calibri"/>
              </a:rPr>
              <a:t>where photosynthesis takes place </a:t>
            </a:r>
            <a:endParaRPr/>
          </a:p>
        </p:txBody>
      </p:sp>
      <p:pic>
        <p:nvPicPr>
          <p:cNvPr id="317" name="Google Shape;317;p19"/>
          <p:cNvPicPr preferRelativeResize="0"/>
          <p:nvPr/>
        </p:nvPicPr>
        <p:blipFill rotWithShape="1">
          <a:blip r:embed="rId3">
            <a:alphaModFix/>
          </a:blip>
          <a:srcRect/>
          <a:stretch/>
        </p:blipFill>
        <p:spPr>
          <a:xfrm>
            <a:off x="2318311" y="2910417"/>
            <a:ext cx="4507377" cy="3705353"/>
          </a:xfrm>
          <a:prstGeom prst="rect">
            <a:avLst/>
          </a:prstGeom>
          <a:noFill/>
          <a:ln>
            <a:noFill/>
          </a:ln>
        </p:spPr>
      </p:pic>
      <p:sp>
        <p:nvSpPr>
          <p:cNvPr id="318" name="Google Shape;318;p1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9" name="Google Shape;319;p19"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d964961a59_0_5"/>
          <p:cNvSpPr txBox="1"/>
          <p:nvPr/>
        </p:nvSpPr>
        <p:spPr>
          <a:xfrm>
            <a:off x="0" y="803687"/>
            <a:ext cx="91440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a chloroplast?</a:t>
            </a:r>
            <a:endParaRPr sz="4400" i="1">
              <a:solidFill>
                <a:schemeClr val="dk1"/>
              </a:solidFill>
              <a:latin typeface="Calibri"/>
              <a:ea typeface="Calibri"/>
              <a:cs typeface="Calibri"/>
              <a:sym typeface="Calibri"/>
            </a:endParaRPr>
          </a:p>
        </p:txBody>
      </p:sp>
      <p:pic>
        <p:nvPicPr>
          <p:cNvPr id="332" name="Google Shape;332;gd964961a59_0_5"/>
          <p:cNvPicPr preferRelativeResize="0"/>
          <p:nvPr/>
        </p:nvPicPr>
        <p:blipFill rotWithShape="1">
          <a:blip r:embed="rId3">
            <a:alphaModFix/>
          </a:blip>
          <a:srcRect/>
          <a:stretch/>
        </p:blipFill>
        <p:spPr>
          <a:xfrm>
            <a:off x="2318311" y="2910417"/>
            <a:ext cx="4507378" cy="3705353"/>
          </a:xfrm>
          <a:prstGeom prst="rect">
            <a:avLst/>
          </a:prstGeom>
          <a:noFill/>
          <a:ln>
            <a:noFill/>
          </a:ln>
        </p:spPr>
      </p:pic>
      <p:sp>
        <p:nvSpPr>
          <p:cNvPr id="333" name="Google Shape;333;gd964961a59_0_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20"/>
          <p:cNvPicPr preferRelativeResize="0"/>
          <p:nvPr/>
        </p:nvPicPr>
        <p:blipFill rotWithShape="1">
          <a:blip r:embed="rId3">
            <a:alphaModFix/>
          </a:blip>
          <a:srcRect/>
          <a:stretch/>
        </p:blipFill>
        <p:spPr>
          <a:xfrm>
            <a:off x="0" y="406400"/>
            <a:ext cx="9144000" cy="60355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1"/>
          <p:cNvSpPr/>
          <p:nvPr/>
        </p:nvSpPr>
        <p:spPr>
          <a:xfrm>
            <a:off x="381000" y="2005445"/>
            <a:ext cx="2874818" cy="25146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6" name="Google Shape;346;p21"/>
          <p:cNvPicPr preferRelativeResize="0"/>
          <p:nvPr/>
        </p:nvPicPr>
        <p:blipFill rotWithShape="1">
          <a:blip r:embed="rId3">
            <a:alphaModFix/>
          </a:blip>
          <a:srcRect l="26623" t="808" r="17100" b="-808"/>
          <a:stretch/>
        </p:blipFill>
        <p:spPr>
          <a:xfrm>
            <a:off x="4495800" y="1120328"/>
            <a:ext cx="3602183" cy="4284833"/>
          </a:xfrm>
          <a:prstGeom prst="rect">
            <a:avLst/>
          </a:prstGeom>
          <a:noFill/>
          <a:ln>
            <a:noFill/>
          </a:ln>
        </p:spPr>
      </p:pic>
      <p:cxnSp>
        <p:nvCxnSpPr>
          <p:cNvPr id="347" name="Google Shape;347;p21"/>
          <p:cNvCxnSpPr/>
          <p:nvPr/>
        </p:nvCxnSpPr>
        <p:spPr>
          <a:xfrm>
            <a:off x="3429000" y="2005445"/>
            <a:ext cx="1620982" cy="1163782"/>
          </a:xfrm>
          <a:prstGeom prst="straightConnector1">
            <a:avLst/>
          </a:prstGeom>
          <a:noFill/>
          <a:ln w="63500" cap="flat" cmpd="sng">
            <a:solidFill>
              <a:srgbClr val="4A7DBA"/>
            </a:solidFill>
            <a:prstDash val="solid"/>
            <a:round/>
            <a:headEnd type="none" w="sm" len="sm"/>
            <a:tailEnd type="none" w="sm" len="sm"/>
          </a:ln>
        </p:spPr>
      </p:cxnSp>
      <p:cxnSp>
        <p:nvCxnSpPr>
          <p:cNvPr id="348" name="Google Shape;348;p21"/>
          <p:cNvCxnSpPr/>
          <p:nvPr/>
        </p:nvCxnSpPr>
        <p:spPr>
          <a:xfrm rot="10800000" flipH="1">
            <a:off x="3429000" y="3657600"/>
            <a:ext cx="1371600" cy="762000"/>
          </a:xfrm>
          <a:prstGeom prst="straightConnector1">
            <a:avLst/>
          </a:prstGeom>
          <a:noFill/>
          <a:ln w="63500" cap="flat" cmpd="sng">
            <a:solidFill>
              <a:srgbClr val="4A7DBA"/>
            </a:solidFill>
            <a:prstDash val="solid"/>
            <a:round/>
            <a:headEnd type="none" w="sm" len="sm"/>
            <a:tailEnd type="none" w="sm" len="sm"/>
          </a:ln>
        </p:spPr>
      </p:cxnSp>
      <p:sp>
        <p:nvSpPr>
          <p:cNvPr id="349" name="Google Shape;349;p21"/>
          <p:cNvSpPr txBox="1"/>
          <p:nvPr/>
        </p:nvSpPr>
        <p:spPr>
          <a:xfrm>
            <a:off x="609600" y="1334777"/>
            <a:ext cx="23150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Chlorophyll</a:t>
            </a:r>
            <a:endParaRPr/>
          </a:p>
        </p:txBody>
      </p:sp>
      <p:sp>
        <p:nvSpPr>
          <p:cNvPr id="350" name="Google Shape;350;p2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21"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2"/>
          <p:cNvPicPr preferRelativeResize="0"/>
          <p:nvPr/>
        </p:nvPicPr>
        <p:blipFill rotWithShape="1">
          <a:blip r:embed="rId3">
            <a:alphaModFix/>
          </a:blip>
          <a:srcRect/>
          <a:stretch/>
        </p:blipFill>
        <p:spPr>
          <a:xfrm>
            <a:off x="1122103" y="512618"/>
            <a:ext cx="5952967" cy="4893721"/>
          </a:xfrm>
          <a:prstGeom prst="rect">
            <a:avLst/>
          </a:prstGeom>
          <a:noFill/>
          <a:ln>
            <a:noFill/>
          </a:ln>
        </p:spPr>
      </p:pic>
      <p:sp>
        <p:nvSpPr>
          <p:cNvPr id="358" name="Google Shape;358;p22"/>
          <p:cNvSpPr txBox="1"/>
          <p:nvPr/>
        </p:nvSpPr>
        <p:spPr>
          <a:xfrm>
            <a:off x="1656585" y="5549906"/>
            <a:ext cx="5863429"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FF0000"/>
                </a:solidFill>
                <a:latin typeface="Calibri"/>
                <a:ea typeface="Calibri"/>
                <a:cs typeface="Calibri"/>
                <a:sym typeface="Calibri"/>
              </a:rPr>
              <a:t>Only in </a:t>
            </a:r>
            <a:r>
              <a:rPr lang="en-US" sz="6000" b="1">
                <a:solidFill>
                  <a:srgbClr val="FF0000"/>
                </a:solidFill>
                <a:latin typeface="Calibri"/>
                <a:ea typeface="Calibri"/>
                <a:cs typeface="Calibri"/>
                <a:sym typeface="Calibri"/>
              </a:rPr>
              <a:t>Plant Cells</a:t>
            </a:r>
            <a:endParaRPr/>
          </a:p>
        </p:txBody>
      </p:sp>
      <p:sp>
        <p:nvSpPr>
          <p:cNvPr id="359" name="Google Shape;359;p2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22"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d964961a59_0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4"/>
          <p:cNvSpPr txBox="1"/>
          <p:nvPr/>
        </p:nvSpPr>
        <p:spPr>
          <a:xfrm>
            <a:off x="0" y="803687"/>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a chloroplast?</a:t>
            </a:r>
            <a:endParaRPr sz="4400" i="1">
              <a:solidFill>
                <a:schemeClr val="dk1"/>
              </a:solidFill>
              <a:latin typeface="Calibri"/>
              <a:ea typeface="Calibri"/>
              <a:cs typeface="Calibri"/>
              <a:sym typeface="Calibri"/>
            </a:endParaRPr>
          </a:p>
        </p:txBody>
      </p:sp>
      <p:pic>
        <p:nvPicPr>
          <p:cNvPr id="373" name="Google Shape;373;p24"/>
          <p:cNvPicPr preferRelativeResize="0"/>
          <p:nvPr/>
        </p:nvPicPr>
        <p:blipFill rotWithShape="1">
          <a:blip r:embed="rId3">
            <a:alphaModFix/>
          </a:blip>
          <a:srcRect/>
          <a:stretch/>
        </p:blipFill>
        <p:spPr>
          <a:xfrm>
            <a:off x="2318311" y="2910417"/>
            <a:ext cx="4507377" cy="3705353"/>
          </a:xfrm>
          <a:prstGeom prst="rect">
            <a:avLst/>
          </a:prstGeom>
          <a:noFill/>
          <a:ln>
            <a:noFill/>
          </a:ln>
        </p:spPr>
      </p:pic>
      <p:sp>
        <p:nvSpPr>
          <p:cNvPr id="374" name="Google Shape;374;p2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5"/>
          <p:cNvSpPr/>
          <p:nvPr/>
        </p:nvSpPr>
        <p:spPr>
          <a:xfrm>
            <a:off x="381000" y="2005445"/>
            <a:ext cx="2874818" cy="25146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1" name="Google Shape;381;p25"/>
          <p:cNvPicPr preferRelativeResize="0"/>
          <p:nvPr/>
        </p:nvPicPr>
        <p:blipFill rotWithShape="1">
          <a:blip r:embed="rId3">
            <a:alphaModFix/>
          </a:blip>
          <a:srcRect l="26623" t="808" r="17100" b="-808"/>
          <a:stretch/>
        </p:blipFill>
        <p:spPr>
          <a:xfrm>
            <a:off x="4495800" y="1120328"/>
            <a:ext cx="3602183" cy="4284833"/>
          </a:xfrm>
          <a:prstGeom prst="rect">
            <a:avLst/>
          </a:prstGeom>
          <a:noFill/>
          <a:ln>
            <a:noFill/>
          </a:ln>
        </p:spPr>
      </p:pic>
      <p:cxnSp>
        <p:nvCxnSpPr>
          <p:cNvPr id="382" name="Google Shape;382;p25"/>
          <p:cNvCxnSpPr/>
          <p:nvPr/>
        </p:nvCxnSpPr>
        <p:spPr>
          <a:xfrm>
            <a:off x="3429000" y="2005445"/>
            <a:ext cx="1620982" cy="1163782"/>
          </a:xfrm>
          <a:prstGeom prst="straightConnector1">
            <a:avLst/>
          </a:prstGeom>
          <a:noFill/>
          <a:ln w="63500" cap="flat" cmpd="sng">
            <a:solidFill>
              <a:srgbClr val="4A7DBA"/>
            </a:solidFill>
            <a:prstDash val="solid"/>
            <a:round/>
            <a:headEnd type="none" w="sm" len="sm"/>
            <a:tailEnd type="none" w="sm" len="sm"/>
          </a:ln>
        </p:spPr>
      </p:cxnSp>
      <p:cxnSp>
        <p:nvCxnSpPr>
          <p:cNvPr id="383" name="Google Shape;383;p25"/>
          <p:cNvCxnSpPr/>
          <p:nvPr/>
        </p:nvCxnSpPr>
        <p:spPr>
          <a:xfrm rot="10800000" flipH="1">
            <a:off x="3429000" y="3657600"/>
            <a:ext cx="1371600" cy="762000"/>
          </a:xfrm>
          <a:prstGeom prst="straightConnector1">
            <a:avLst/>
          </a:prstGeom>
          <a:noFill/>
          <a:ln w="63500" cap="flat" cmpd="sng">
            <a:solidFill>
              <a:srgbClr val="4A7DBA"/>
            </a:solidFill>
            <a:prstDash val="solid"/>
            <a:round/>
            <a:headEnd type="none" w="sm" len="sm"/>
            <a:tailEnd type="none" w="sm" len="sm"/>
          </a:ln>
        </p:spPr>
      </p:cxnSp>
      <p:sp>
        <p:nvSpPr>
          <p:cNvPr id="384" name="Google Shape;384;p25"/>
          <p:cNvSpPr txBox="1"/>
          <p:nvPr/>
        </p:nvSpPr>
        <p:spPr>
          <a:xfrm>
            <a:off x="1479027" y="1334777"/>
            <a:ext cx="39786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385" name="Google Shape;385;p25"/>
          <p:cNvSpPr txBox="1"/>
          <p:nvPr/>
        </p:nvSpPr>
        <p:spPr>
          <a:xfrm>
            <a:off x="381000" y="372105"/>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do chloroplasts contain?</a:t>
            </a:r>
            <a:endParaRPr sz="4400" i="1">
              <a:solidFill>
                <a:schemeClr val="dk1"/>
              </a:solidFill>
              <a:latin typeface="Calibri"/>
              <a:ea typeface="Calibri"/>
              <a:cs typeface="Calibri"/>
              <a:sym typeface="Calibri"/>
            </a:endParaRPr>
          </a:p>
        </p:txBody>
      </p:sp>
      <p:sp>
        <p:nvSpPr>
          <p:cNvPr id="386" name="Google Shape;386;p2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209860" y="444638"/>
            <a:ext cx="89340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Big Question:</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What is the function of chloroplast and chlorophyll and how are they the same or different in plant and animal cells? </a:t>
            </a:r>
            <a:endParaRPr sz="3200">
              <a:solidFill>
                <a:schemeClr val="dk1"/>
              </a:solidFill>
              <a:latin typeface="Calibri"/>
              <a:ea typeface="Calibri"/>
              <a:cs typeface="Calibri"/>
              <a:sym typeface="Calibri"/>
            </a:endParaRPr>
          </a:p>
        </p:txBody>
      </p:sp>
      <p:grpSp>
        <p:nvGrpSpPr>
          <p:cNvPr id="130" name="Google Shape;130;p3"/>
          <p:cNvGrpSpPr/>
          <p:nvPr/>
        </p:nvGrpSpPr>
        <p:grpSpPr>
          <a:xfrm>
            <a:off x="26553" y="2461877"/>
            <a:ext cx="4734722" cy="3482973"/>
            <a:chOff x="-100150" y="2354332"/>
            <a:chExt cx="7916272" cy="3922267"/>
          </a:xfrm>
        </p:grpSpPr>
        <p:sp>
          <p:nvSpPr>
            <p:cNvPr id="131" name="Google Shape;131;p3"/>
            <p:cNvSpPr/>
            <p:nvPr/>
          </p:nvSpPr>
          <p:spPr>
            <a:xfrm>
              <a:off x="291059" y="3137582"/>
              <a:ext cx="2874818" cy="25146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2" name="Google Shape;132;p3"/>
            <p:cNvPicPr preferRelativeResize="0"/>
            <p:nvPr/>
          </p:nvPicPr>
          <p:blipFill rotWithShape="1">
            <a:blip r:embed="rId4">
              <a:alphaModFix/>
            </a:blip>
            <a:srcRect l="26623" t="808" r="17100" b="-808"/>
            <a:stretch/>
          </p:blipFill>
          <p:spPr>
            <a:xfrm>
              <a:off x="4518720" y="2354332"/>
              <a:ext cx="3297402" cy="3922267"/>
            </a:xfrm>
            <a:prstGeom prst="rect">
              <a:avLst/>
            </a:prstGeom>
            <a:noFill/>
            <a:ln>
              <a:noFill/>
            </a:ln>
          </p:spPr>
        </p:pic>
        <p:cxnSp>
          <p:nvCxnSpPr>
            <p:cNvPr id="133" name="Google Shape;133;p3"/>
            <p:cNvCxnSpPr/>
            <p:nvPr/>
          </p:nvCxnSpPr>
          <p:spPr>
            <a:xfrm>
              <a:off x="3339059" y="3137582"/>
              <a:ext cx="1620982" cy="1163782"/>
            </a:xfrm>
            <a:prstGeom prst="straightConnector1">
              <a:avLst/>
            </a:prstGeom>
            <a:noFill/>
            <a:ln w="63500" cap="flat" cmpd="sng">
              <a:solidFill>
                <a:srgbClr val="4A7DBA"/>
              </a:solidFill>
              <a:prstDash val="solid"/>
              <a:round/>
              <a:headEnd type="none" w="sm" len="sm"/>
              <a:tailEnd type="none" w="sm" len="sm"/>
            </a:ln>
          </p:spPr>
        </p:cxnSp>
        <p:cxnSp>
          <p:nvCxnSpPr>
            <p:cNvPr id="134" name="Google Shape;134;p3"/>
            <p:cNvCxnSpPr/>
            <p:nvPr/>
          </p:nvCxnSpPr>
          <p:spPr>
            <a:xfrm rot="10800000" flipH="1">
              <a:off x="3339059" y="4789737"/>
              <a:ext cx="1371600" cy="762000"/>
            </a:xfrm>
            <a:prstGeom prst="straightConnector1">
              <a:avLst/>
            </a:prstGeom>
            <a:noFill/>
            <a:ln w="63500" cap="flat" cmpd="sng">
              <a:solidFill>
                <a:srgbClr val="4A7DBA"/>
              </a:solidFill>
              <a:prstDash val="solid"/>
              <a:round/>
              <a:headEnd type="none" w="sm" len="sm"/>
              <a:tailEnd type="none" w="sm" len="sm"/>
            </a:ln>
          </p:spPr>
        </p:cxnSp>
        <p:sp>
          <p:nvSpPr>
            <p:cNvPr id="135" name="Google Shape;135;p3"/>
            <p:cNvSpPr txBox="1"/>
            <p:nvPr/>
          </p:nvSpPr>
          <p:spPr>
            <a:xfrm>
              <a:off x="-100150" y="2354340"/>
              <a:ext cx="4031700" cy="72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Chlorophyll</a:t>
              </a:r>
              <a:endParaRPr/>
            </a:p>
          </p:txBody>
        </p:sp>
      </p:grpSp>
      <p:pic>
        <p:nvPicPr>
          <p:cNvPr id="136" name="Google Shape;136;p3"/>
          <p:cNvPicPr preferRelativeResize="0"/>
          <p:nvPr/>
        </p:nvPicPr>
        <p:blipFill>
          <a:blip r:embed="rId5">
            <a:alphaModFix/>
          </a:blip>
          <a:stretch>
            <a:fillRect/>
          </a:stretch>
        </p:blipFill>
        <p:spPr>
          <a:xfrm>
            <a:off x="4761275" y="3049474"/>
            <a:ext cx="4382727" cy="2554602"/>
          </a:xfrm>
          <a:prstGeom prst="rect">
            <a:avLst/>
          </a:prstGeom>
          <a:noFill/>
          <a:ln>
            <a:noFill/>
          </a:ln>
        </p:spPr>
      </p:pic>
      <p:sp>
        <p:nvSpPr>
          <p:cNvPr id="137" name="Google Shape;137;p3"/>
          <p:cNvSpPr/>
          <p:nvPr/>
        </p:nvSpPr>
        <p:spPr>
          <a:xfrm>
            <a:off x="7147475" y="3228600"/>
            <a:ext cx="912900" cy="2895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6"/>
          <p:cNvSpPr/>
          <p:nvPr/>
        </p:nvSpPr>
        <p:spPr>
          <a:xfrm>
            <a:off x="381000" y="2005445"/>
            <a:ext cx="2874818" cy="25146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26"/>
          <p:cNvPicPr preferRelativeResize="0"/>
          <p:nvPr/>
        </p:nvPicPr>
        <p:blipFill rotWithShape="1">
          <a:blip r:embed="rId3">
            <a:alphaModFix/>
          </a:blip>
          <a:srcRect l="26623" t="808" r="17100" b="-808"/>
          <a:stretch/>
        </p:blipFill>
        <p:spPr>
          <a:xfrm>
            <a:off x="4495800" y="1120328"/>
            <a:ext cx="3602183" cy="4284833"/>
          </a:xfrm>
          <a:prstGeom prst="rect">
            <a:avLst/>
          </a:prstGeom>
          <a:noFill/>
          <a:ln>
            <a:noFill/>
          </a:ln>
        </p:spPr>
      </p:pic>
      <p:cxnSp>
        <p:nvCxnSpPr>
          <p:cNvPr id="394" name="Google Shape;394;p26"/>
          <p:cNvCxnSpPr/>
          <p:nvPr/>
        </p:nvCxnSpPr>
        <p:spPr>
          <a:xfrm>
            <a:off x="3429000" y="2005445"/>
            <a:ext cx="1620982" cy="1163782"/>
          </a:xfrm>
          <a:prstGeom prst="straightConnector1">
            <a:avLst/>
          </a:prstGeom>
          <a:noFill/>
          <a:ln w="63500" cap="flat" cmpd="sng">
            <a:solidFill>
              <a:srgbClr val="4A7DBA"/>
            </a:solidFill>
            <a:prstDash val="solid"/>
            <a:round/>
            <a:headEnd type="none" w="sm" len="sm"/>
            <a:tailEnd type="none" w="sm" len="sm"/>
          </a:ln>
        </p:spPr>
      </p:cxnSp>
      <p:cxnSp>
        <p:nvCxnSpPr>
          <p:cNvPr id="395" name="Google Shape;395;p26"/>
          <p:cNvCxnSpPr/>
          <p:nvPr/>
        </p:nvCxnSpPr>
        <p:spPr>
          <a:xfrm rot="10800000" flipH="1">
            <a:off x="3429000" y="3657600"/>
            <a:ext cx="1371600" cy="762000"/>
          </a:xfrm>
          <a:prstGeom prst="straightConnector1">
            <a:avLst/>
          </a:prstGeom>
          <a:noFill/>
          <a:ln w="63500" cap="flat" cmpd="sng">
            <a:solidFill>
              <a:srgbClr val="4A7DBA"/>
            </a:solidFill>
            <a:prstDash val="solid"/>
            <a:round/>
            <a:headEnd type="none" w="sm" len="sm"/>
            <a:tailEnd type="none" w="sm" len="sm"/>
          </a:ln>
        </p:spPr>
      </p:cxnSp>
      <p:sp>
        <p:nvSpPr>
          <p:cNvPr id="396" name="Google Shape;396;p26"/>
          <p:cNvSpPr txBox="1"/>
          <p:nvPr/>
        </p:nvSpPr>
        <p:spPr>
          <a:xfrm>
            <a:off x="609600" y="1334777"/>
            <a:ext cx="23150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Chlorophyll</a:t>
            </a:r>
            <a:endParaRPr/>
          </a:p>
        </p:txBody>
      </p:sp>
      <p:sp>
        <p:nvSpPr>
          <p:cNvPr id="397" name="Google Shape;397;p26"/>
          <p:cNvSpPr txBox="1"/>
          <p:nvPr/>
        </p:nvSpPr>
        <p:spPr>
          <a:xfrm>
            <a:off x="381000" y="372105"/>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chlorophyll?</a:t>
            </a:r>
            <a:endParaRPr sz="4400" i="1">
              <a:solidFill>
                <a:schemeClr val="dk1"/>
              </a:solidFill>
              <a:latin typeface="Calibri"/>
              <a:ea typeface="Calibri"/>
              <a:cs typeface="Calibri"/>
              <a:sym typeface="Calibri"/>
            </a:endParaRPr>
          </a:p>
        </p:txBody>
      </p:sp>
      <p:sp>
        <p:nvSpPr>
          <p:cNvPr id="398" name="Google Shape;398;p2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7"/>
          <p:cNvPicPr preferRelativeResize="0"/>
          <p:nvPr/>
        </p:nvPicPr>
        <p:blipFill rotWithShape="1">
          <a:blip r:embed="rId3">
            <a:alphaModFix/>
          </a:blip>
          <a:srcRect/>
          <a:stretch/>
        </p:blipFill>
        <p:spPr>
          <a:xfrm>
            <a:off x="1586796" y="1891709"/>
            <a:ext cx="5952967" cy="4893721"/>
          </a:xfrm>
          <a:prstGeom prst="rect">
            <a:avLst/>
          </a:prstGeom>
          <a:noFill/>
          <a:ln>
            <a:noFill/>
          </a:ln>
        </p:spPr>
      </p:pic>
      <p:sp>
        <p:nvSpPr>
          <p:cNvPr id="405" name="Google Shape;405;p27"/>
          <p:cNvSpPr txBox="1"/>
          <p:nvPr/>
        </p:nvSpPr>
        <p:spPr>
          <a:xfrm>
            <a:off x="194870" y="204087"/>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Where are chloroplasts found?</a:t>
            </a:r>
            <a:endParaRPr sz="4400" i="1">
              <a:solidFill>
                <a:schemeClr val="dk1"/>
              </a:solidFill>
              <a:latin typeface="Calibri"/>
              <a:ea typeface="Calibri"/>
              <a:cs typeface="Calibri"/>
              <a:sym typeface="Calibri"/>
            </a:endParaRPr>
          </a:p>
        </p:txBody>
      </p:sp>
      <p:sp>
        <p:nvSpPr>
          <p:cNvPr id="406" name="Google Shape;406;p2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p2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0" name="Google Shape;420;p29"/>
          <p:cNvPicPr preferRelativeResize="0"/>
          <p:nvPr/>
        </p:nvPicPr>
        <p:blipFill>
          <a:blip r:embed="rId4">
            <a:alphaModFix/>
          </a:blip>
          <a:stretch>
            <a:fillRect/>
          </a:stretch>
        </p:blipFill>
        <p:spPr>
          <a:xfrm>
            <a:off x="1097362" y="387525"/>
            <a:ext cx="6949275" cy="6247824"/>
          </a:xfrm>
          <a:prstGeom prst="rect">
            <a:avLst/>
          </a:prstGeom>
          <a:noFill/>
          <a:ln>
            <a:noFill/>
          </a:ln>
        </p:spPr>
      </p:pic>
      <p:pic>
        <p:nvPicPr>
          <p:cNvPr id="421" name="Google Shape;421;p2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
        <p:nvSpPr>
          <p:cNvPr id="422" name="Google Shape;422;p29"/>
          <p:cNvSpPr/>
          <p:nvPr/>
        </p:nvSpPr>
        <p:spPr>
          <a:xfrm>
            <a:off x="3551476" y="6142099"/>
            <a:ext cx="1460400" cy="571200"/>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p3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30" name="Google Shape;430;p30"/>
          <p:cNvPicPr preferRelativeResize="0"/>
          <p:nvPr/>
        </p:nvPicPr>
        <p:blipFill rotWithShape="1">
          <a:blip r:embed="rId5">
            <a:alphaModFix/>
          </a:blip>
          <a:srcRect/>
          <a:stretch/>
        </p:blipFill>
        <p:spPr>
          <a:xfrm>
            <a:off x="286541" y="1983562"/>
            <a:ext cx="4135700" cy="3474044"/>
          </a:xfrm>
          <a:prstGeom prst="rect">
            <a:avLst/>
          </a:prstGeom>
          <a:noFill/>
          <a:ln>
            <a:noFill/>
          </a:ln>
        </p:spPr>
      </p:pic>
      <p:pic>
        <p:nvPicPr>
          <p:cNvPr id="431" name="Google Shape;431;p30"/>
          <p:cNvPicPr preferRelativeResize="0"/>
          <p:nvPr/>
        </p:nvPicPr>
        <p:blipFill>
          <a:blip r:embed="rId6">
            <a:alphaModFix/>
          </a:blip>
          <a:stretch>
            <a:fillRect/>
          </a:stretch>
        </p:blipFill>
        <p:spPr>
          <a:xfrm>
            <a:off x="4809769" y="2447006"/>
            <a:ext cx="3801700" cy="2547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8" name="Google Shape;438;p3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Google Shape;445;p32"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446" name="Google Shape;446;p32"/>
          <p:cNvPicPr preferRelativeResize="0"/>
          <p:nvPr/>
        </p:nvPicPr>
        <p:blipFill rotWithShape="1">
          <a:blip r:embed="rId5">
            <a:alphaModFix/>
          </a:blip>
          <a:srcRect/>
          <a:stretch/>
        </p:blipFill>
        <p:spPr>
          <a:xfrm>
            <a:off x="1768840" y="1024916"/>
            <a:ext cx="6730583" cy="5143537"/>
          </a:xfrm>
          <a:prstGeom prst="rect">
            <a:avLst/>
          </a:prstGeom>
          <a:noFill/>
          <a:ln>
            <a:noFill/>
          </a:ln>
        </p:spPr>
      </p:pic>
      <p:sp>
        <p:nvSpPr>
          <p:cNvPr id="447" name="Google Shape;447;p32"/>
          <p:cNvSpPr/>
          <p:nvPr/>
        </p:nvSpPr>
        <p:spPr>
          <a:xfrm>
            <a:off x="1280809" y="1431561"/>
            <a:ext cx="6325849" cy="4557010"/>
          </a:xfrm>
          <a:prstGeom prst="noSmoking">
            <a:avLst>
              <a:gd name="adj" fmla="val 6537"/>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4"/>
          <p:cNvSpPr txBox="1"/>
          <p:nvPr/>
        </p:nvSpPr>
        <p:spPr>
          <a:xfrm>
            <a:off x="223826" y="57287"/>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a chloroplast?</a:t>
            </a:r>
            <a:endParaRPr sz="4400" i="1">
              <a:solidFill>
                <a:schemeClr val="dk1"/>
              </a:solidFill>
              <a:latin typeface="Calibri"/>
              <a:ea typeface="Calibri"/>
              <a:cs typeface="Calibri"/>
              <a:sym typeface="Calibri"/>
            </a:endParaRPr>
          </a:p>
        </p:txBody>
      </p:sp>
      <p:sp>
        <p:nvSpPr>
          <p:cNvPr id="460" name="Google Shape;460;p3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1" name="Google Shape;461;p34"/>
          <p:cNvPicPr preferRelativeResize="0"/>
          <p:nvPr/>
        </p:nvPicPr>
        <p:blipFill>
          <a:blip r:embed="rId4">
            <a:alphaModFix/>
          </a:blip>
          <a:stretch>
            <a:fillRect/>
          </a:stretch>
        </p:blipFill>
        <p:spPr>
          <a:xfrm>
            <a:off x="1867239" y="1068775"/>
            <a:ext cx="5857177" cy="5265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txBox="1"/>
          <p:nvPr/>
        </p:nvSpPr>
        <p:spPr>
          <a:xfrm>
            <a:off x="748892" y="57287"/>
            <a:ext cx="839408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is the function of a chloroplast in a plant cell?</a:t>
            </a:r>
            <a:endParaRPr sz="3200" i="1">
              <a:solidFill>
                <a:schemeClr val="dk1"/>
              </a:solidFill>
              <a:latin typeface="Calibri"/>
              <a:ea typeface="Calibri"/>
              <a:cs typeface="Calibri"/>
              <a:sym typeface="Calibri"/>
            </a:endParaRPr>
          </a:p>
        </p:txBody>
      </p:sp>
      <p:pic>
        <p:nvPicPr>
          <p:cNvPr id="469" name="Google Shape;469;p35"/>
          <p:cNvPicPr preferRelativeResize="0"/>
          <p:nvPr/>
        </p:nvPicPr>
        <p:blipFill>
          <a:blip r:embed="rId4">
            <a:alphaModFix/>
          </a:blip>
          <a:stretch>
            <a:fillRect/>
          </a:stretch>
        </p:blipFill>
        <p:spPr>
          <a:xfrm>
            <a:off x="1867239" y="1068775"/>
            <a:ext cx="5857177" cy="5265974"/>
          </a:xfrm>
          <a:prstGeom prst="rect">
            <a:avLst/>
          </a:prstGeom>
          <a:noFill/>
          <a:ln>
            <a:noFill/>
          </a:ln>
        </p:spPr>
      </p:pic>
      <p:sp>
        <p:nvSpPr>
          <p:cNvPr id="470" name="Google Shape;470;p35"/>
          <p:cNvSpPr/>
          <p:nvPr/>
        </p:nvSpPr>
        <p:spPr>
          <a:xfrm>
            <a:off x="3870449" y="5867149"/>
            <a:ext cx="1403100" cy="579000"/>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p:nvPr/>
        </p:nvSpPr>
        <p:spPr>
          <a:xfrm>
            <a:off x="2301071" y="398486"/>
            <a:ext cx="4675081"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pic>
        <p:nvPicPr>
          <p:cNvPr id="144" name="Google Shape;144;p4"/>
          <p:cNvPicPr preferRelativeResize="0"/>
          <p:nvPr/>
        </p:nvPicPr>
        <p:blipFill>
          <a:blip r:embed="rId3">
            <a:alphaModFix/>
          </a:blip>
          <a:stretch>
            <a:fillRect/>
          </a:stretch>
        </p:blipFill>
        <p:spPr>
          <a:xfrm>
            <a:off x="2372102" y="2805000"/>
            <a:ext cx="4399951" cy="3387924"/>
          </a:xfrm>
          <a:prstGeom prst="rect">
            <a:avLst/>
          </a:prstGeom>
          <a:noFill/>
          <a:ln>
            <a:noFill/>
          </a:ln>
        </p:spPr>
      </p:pic>
      <p:sp>
        <p:nvSpPr>
          <p:cNvPr id="145" name="Google Shape;145;p4"/>
          <p:cNvSpPr txBox="1">
            <a:spLocks noGrp="1"/>
          </p:cNvSpPr>
          <p:nvPr>
            <p:ph type="ctrTitle" idx="4294967295"/>
          </p:nvPr>
        </p:nvSpPr>
        <p:spPr>
          <a:xfrm>
            <a:off x="619000" y="1279900"/>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7200"/>
              <a:buFont typeface="Calibri"/>
              <a:buNone/>
            </a:pPr>
            <a:r>
              <a:rPr lang="en-US" sz="3500"/>
              <a:t>How does pondweed respond to the presence or absence of light?</a:t>
            </a:r>
            <a:endParaRPr sz="35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6"/>
          <p:cNvSpPr txBox="1"/>
          <p:nvPr/>
        </p:nvSpPr>
        <p:spPr>
          <a:xfrm>
            <a:off x="749916" y="656892"/>
            <a:ext cx="839408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Is this an example of a chloroplast?</a:t>
            </a:r>
            <a:endParaRPr sz="4400" i="1">
              <a:solidFill>
                <a:schemeClr val="dk1"/>
              </a:solidFill>
              <a:latin typeface="Calibri"/>
              <a:ea typeface="Calibri"/>
              <a:cs typeface="Calibri"/>
              <a:sym typeface="Calibri"/>
            </a:endParaRPr>
          </a:p>
        </p:txBody>
      </p:sp>
      <p:sp>
        <p:nvSpPr>
          <p:cNvPr id="477" name="Google Shape;477;p3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36"/>
          <p:cNvPicPr preferRelativeResize="0"/>
          <p:nvPr/>
        </p:nvPicPr>
        <p:blipFill>
          <a:blip r:embed="rId4">
            <a:alphaModFix/>
          </a:blip>
          <a:stretch>
            <a:fillRect/>
          </a:stretch>
        </p:blipFill>
        <p:spPr>
          <a:xfrm>
            <a:off x="2260301" y="2193223"/>
            <a:ext cx="4778650" cy="3201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7"/>
          <p:cNvPicPr preferRelativeResize="0"/>
          <p:nvPr/>
        </p:nvPicPr>
        <p:blipFill rotWithShape="1">
          <a:blip r:embed="rId3">
            <a:alphaModFix/>
          </a:blip>
          <a:srcRect/>
          <a:stretch/>
        </p:blipFill>
        <p:spPr>
          <a:xfrm>
            <a:off x="1768839" y="1993692"/>
            <a:ext cx="6730583" cy="4722662"/>
          </a:xfrm>
          <a:prstGeom prst="rect">
            <a:avLst/>
          </a:prstGeom>
          <a:noFill/>
          <a:ln>
            <a:noFill/>
          </a:ln>
        </p:spPr>
      </p:pic>
      <p:sp>
        <p:nvSpPr>
          <p:cNvPr id="485" name="Google Shape;485;p3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txBox="1"/>
          <p:nvPr/>
        </p:nvSpPr>
        <p:spPr>
          <a:xfrm>
            <a:off x="922099" y="6347"/>
            <a:ext cx="839408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Can a chloroplast be found in an animal cell?</a:t>
            </a:r>
            <a:endParaRPr sz="4400" i="1">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8"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3" name="Google Shape;493;p38"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9"/>
          <p:cNvSpPr txBox="1"/>
          <p:nvPr/>
        </p:nvSpPr>
        <p:spPr>
          <a:xfrm>
            <a:off x="2264254" y="740043"/>
            <a:ext cx="5200023"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Chloroplast</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cxnSp>
        <p:nvCxnSpPr>
          <p:cNvPr id="500" name="Google Shape;500;p39"/>
          <p:cNvCxnSpPr/>
          <p:nvPr/>
        </p:nvCxnSpPr>
        <p:spPr>
          <a:xfrm flipH="1">
            <a:off x="3783204" y="1804276"/>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01" name="Google Shape;501;p39"/>
          <p:cNvCxnSpPr/>
          <p:nvPr/>
        </p:nvCxnSpPr>
        <p:spPr>
          <a:xfrm>
            <a:off x="3783204" y="435882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02" name="Google Shape;502;p39"/>
          <p:cNvSpPr/>
          <p:nvPr/>
        </p:nvSpPr>
        <p:spPr>
          <a:xfrm>
            <a:off x="2687338" y="3089065"/>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39"/>
          <p:cNvSpPr txBox="1"/>
          <p:nvPr/>
        </p:nvSpPr>
        <p:spPr>
          <a:xfrm>
            <a:off x="3783204" y="5319937"/>
            <a:ext cx="17182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Green</a:t>
            </a:r>
            <a:endParaRPr/>
          </a:p>
        </p:txBody>
      </p:sp>
      <p:sp>
        <p:nvSpPr>
          <p:cNvPr id="504" name="Google Shape;504;p39"/>
          <p:cNvSpPr txBox="1"/>
          <p:nvPr/>
        </p:nvSpPr>
        <p:spPr>
          <a:xfrm>
            <a:off x="1826198" y="3101266"/>
            <a:ext cx="520002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505" name="Google Shape;505;p39"/>
          <p:cNvSpPr txBox="1"/>
          <p:nvPr/>
        </p:nvSpPr>
        <p:spPr>
          <a:xfrm>
            <a:off x="4845817" y="3101266"/>
            <a:ext cx="5200023"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plast</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506" name="Google Shape;506;p39"/>
          <p:cNvSpPr/>
          <p:nvPr/>
        </p:nvSpPr>
        <p:spPr>
          <a:xfrm>
            <a:off x="235083" y="3887826"/>
            <a:ext cx="2452255" cy="2600225"/>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3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3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0"/>
          <p:cNvSpPr txBox="1"/>
          <p:nvPr/>
        </p:nvSpPr>
        <p:spPr>
          <a:xfrm>
            <a:off x="1971988" y="1278652"/>
            <a:ext cx="5200023"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Chloroplast</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cxnSp>
        <p:nvCxnSpPr>
          <p:cNvPr id="515" name="Google Shape;515;p40"/>
          <p:cNvCxnSpPr/>
          <p:nvPr/>
        </p:nvCxnSpPr>
        <p:spPr>
          <a:xfrm>
            <a:off x="5926128" y="2169556"/>
            <a:ext cx="494594" cy="97675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16" name="Google Shape;516;p40"/>
          <p:cNvCxnSpPr/>
          <p:nvPr/>
        </p:nvCxnSpPr>
        <p:spPr>
          <a:xfrm flipH="1">
            <a:off x="5748769" y="4400435"/>
            <a:ext cx="849313" cy="846375"/>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17" name="Google Shape;517;p40"/>
          <p:cNvSpPr/>
          <p:nvPr/>
        </p:nvSpPr>
        <p:spPr>
          <a:xfrm>
            <a:off x="5152292" y="3259758"/>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40"/>
          <p:cNvSpPr txBox="1"/>
          <p:nvPr/>
        </p:nvSpPr>
        <p:spPr>
          <a:xfrm>
            <a:off x="3783203" y="5319937"/>
            <a:ext cx="3891761"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Form or shape</a:t>
            </a:r>
            <a:endParaRPr/>
          </a:p>
        </p:txBody>
      </p:sp>
      <p:sp>
        <p:nvSpPr>
          <p:cNvPr id="519" name="Google Shape;519;p40"/>
          <p:cNvSpPr txBox="1"/>
          <p:nvPr/>
        </p:nvSpPr>
        <p:spPr>
          <a:xfrm>
            <a:off x="491112" y="3276159"/>
            <a:ext cx="52000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a:t>
            </a:r>
            <a:endParaRPr sz="6400" b="1">
              <a:solidFill>
                <a:schemeClr val="dk1"/>
              </a:solidFill>
              <a:latin typeface="Calibri"/>
              <a:ea typeface="Calibri"/>
              <a:cs typeface="Calibri"/>
              <a:sym typeface="Calibri"/>
            </a:endParaRPr>
          </a:p>
        </p:txBody>
      </p:sp>
      <p:sp>
        <p:nvSpPr>
          <p:cNvPr id="520" name="Google Shape;520;p40"/>
          <p:cNvSpPr txBox="1"/>
          <p:nvPr/>
        </p:nvSpPr>
        <p:spPr>
          <a:xfrm>
            <a:off x="4210259" y="3203032"/>
            <a:ext cx="52000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plast</a:t>
            </a:r>
            <a:endParaRPr sz="6400" b="1">
              <a:solidFill>
                <a:schemeClr val="dk1"/>
              </a:solidFill>
              <a:latin typeface="Calibri"/>
              <a:ea typeface="Calibri"/>
              <a:cs typeface="Calibri"/>
              <a:sym typeface="Calibri"/>
            </a:endParaRPr>
          </a:p>
        </p:txBody>
      </p:sp>
      <p:sp>
        <p:nvSpPr>
          <p:cNvPr id="521" name="Google Shape;521;p40"/>
          <p:cNvSpPr/>
          <p:nvPr/>
        </p:nvSpPr>
        <p:spPr>
          <a:xfrm>
            <a:off x="7354452" y="607271"/>
            <a:ext cx="1620983" cy="2624124"/>
          </a:xfrm>
          <a:prstGeom prst="can">
            <a:avLst>
              <a:gd name="adj" fmla="val 25000"/>
            </a:avLst>
          </a:prstGeom>
          <a:noFill/>
          <a:ln w="5715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4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4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1"/>
          <p:cNvSpPr txBox="1"/>
          <p:nvPr/>
        </p:nvSpPr>
        <p:spPr>
          <a:xfrm>
            <a:off x="1281138" y="1354166"/>
            <a:ext cx="6581700" cy="206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       Plast</a:t>
            </a: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Chloroplast</a:t>
            </a:r>
            <a:endParaRPr/>
          </a:p>
        </p:txBody>
      </p:sp>
      <p:sp>
        <p:nvSpPr>
          <p:cNvPr id="530" name="Google Shape;530;p41"/>
          <p:cNvSpPr/>
          <p:nvPr/>
        </p:nvSpPr>
        <p:spPr>
          <a:xfrm>
            <a:off x="4481319" y="1574863"/>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41"/>
          <p:cNvSpPr/>
          <p:nvPr/>
        </p:nvSpPr>
        <p:spPr>
          <a:xfrm>
            <a:off x="4627084" y="3413004"/>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2" name="Google Shape;532;p41"/>
          <p:cNvSpPr txBox="1"/>
          <p:nvPr/>
        </p:nvSpPr>
        <p:spPr>
          <a:xfrm>
            <a:off x="3504918" y="4339549"/>
            <a:ext cx="26160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Green form</a:t>
            </a:r>
            <a:endParaRPr/>
          </a:p>
        </p:txBody>
      </p:sp>
      <p:sp>
        <p:nvSpPr>
          <p:cNvPr id="533" name="Google Shape;533;p41"/>
          <p:cNvSpPr/>
          <p:nvPr/>
        </p:nvSpPr>
        <p:spPr>
          <a:xfrm>
            <a:off x="362388" y="1314635"/>
            <a:ext cx="1407900" cy="12441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41"/>
          <p:cNvSpPr/>
          <p:nvPr/>
        </p:nvSpPr>
        <p:spPr>
          <a:xfrm>
            <a:off x="7468703" y="1198372"/>
            <a:ext cx="982500" cy="1476600"/>
          </a:xfrm>
          <a:prstGeom prst="can">
            <a:avLst>
              <a:gd name="adj" fmla="val 25000"/>
            </a:avLst>
          </a:prstGeom>
          <a:solidFill>
            <a:srgbClr val="FFFFFF"/>
          </a:solidFill>
          <a:ln w="5715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4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41"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37" name="Google Shape;537;p41"/>
          <p:cNvSpPr/>
          <p:nvPr/>
        </p:nvSpPr>
        <p:spPr>
          <a:xfrm>
            <a:off x="4321725" y="5054425"/>
            <a:ext cx="982500" cy="1587000"/>
          </a:xfrm>
          <a:prstGeom prst="can">
            <a:avLst>
              <a:gd name="adj" fmla="val 25000"/>
            </a:avLst>
          </a:prstGeom>
          <a:solidFill>
            <a:srgbClr val="6AA84F"/>
          </a:solidFill>
          <a:ln w="57150"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2"/>
          <p:cNvSpPr txBox="1"/>
          <p:nvPr/>
        </p:nvSpPr>
        <p:spPr>
          <a:xfrm>
            <a:off x="2057400" y="1676400"/>
            <a:ext cx="495300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00B050"/>
                </a:solidFill>
                <a:latin typeface="Calibri"/>
                <a:ea typeface="Calibri"/>
                <a:cs typeface="Calibri"/>
                <a:sym typeface="Calibri"/>
              </a:rPr>
              <a:t>Chloro</a:t>
            </a:r>
            <a:r>
              <a:rPr lang="en-US" sz="7200">
                <a:solidFill>
                  <a:schemeClr val="dk1"/>
                </a:solidFill>
                <a:latin typeface="Calibri"/>
                <a:ea typeface="Calibri"/>
                <a:cs typeface="Calibri"/>
                <a:sym typeface="Calibri"/>
              </a:rPr>
              <a:t>phyll</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7200">
                <a:solidFill>
                  <a:srgbClr val="00B050"/>
                </a:solidFill>
                <a:latin typeface="Calibri"/>
                <a:ea typeface="Calibri"/>
                <a:cs typeface="Calibri"/>
                <a:sym typeface="Calibri"/>
              </a:rPr>
              <a:t>Chloro</a:t>
            </a:r>
            <a:r>
              <a:rPr lang="en-US" sz="7200">
                <a:solidFill>
                  <a:schemeClr val="dk1"/>
                </a:solidFill>
                <a:latin typeface="Calibri"/>
                <a:ea typeface="Calibri"/>
                <a:cs typeface="Calibri"/>
                <a:sym typeface="Calibri"/>
              </a:rPr>
              <a:t>plast</a:t>
            </a:r>
            <a:endParaRPr/>
          </a:p>
        </p:txBody>
      </p:sp>
      <p:sp>
        <p:nvSpPr>
          <p:cNvPr id="544" name="Google Shape;544;p4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5" name="Google Shape;545;p4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4"/>
          <p:cNvSpPr txBox="1"/>
          <p:nvPr/>
        </p:nvSpPr>
        <p:spPr>
          <a:xfrm>
            <a:off x="2078753" y="1870972"/>
            <a:ext cx="5200023"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Chloroplast</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cxnSp>
        <p:nvCxnSpPr>
          <p:cNvPr id="558" name="Google Shape;558;p44"/>
          <p:cNvCxnSpPr/>
          <p:nvPr/>
        </p:nvCxnSpPr>
        <p:spPr>
          <a:xfrm flipH="1">
            <a:off x="3942722" y="2724362"/>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59" name="Google Shape;559;p44"/>
          <p:cNvSpPr/>
          <p:nvPr/>
        </p:nvSpPr>
        <p:spPr>
          <a:xfrm>
            <a:off x="2807258" y="3883542"/>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44"/>
          <p:cNvSpPr txBox="1"/>
          <p:nvPr/>
        </p:nvSpPr>
        <p:spPr>
          <a:xfrm>
            <a:off x="1971988" y="3893900"/>
            <a:ext cx="520002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561" name="Google Shape;561;p44"/>
          <p:cNvSpPr/>
          <p:nvPr/>
        </p:nvSpPr>
        <p:spPr>
          <a:xfrm>
            <a:off x="235083" y="3887826"/>
            <a:ext cx="2452255" cy="2600225"/>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44"/>
          <p:cNvSpPr txBox="1"/>
          <p:nvPr/>
        </p:nvSpPr>
        <p:spPr>
          <a:xfrm>
            <a:off x="849542" y="31897"/>
            <a:ext cx="829445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does Chloro mean in the word chloroplast?</a:t>
            </a:r>
            <a:endParaRPr/>
          </a:p>
        </p:txBody>
      </p:sp>
      <p:sp>
        <p:nvSpPr>
          <p:cNvPr id="563" name="Google Shape;563;p4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5"/>
          <p:cNvSpPr txBox="1"/>
          <p:nvPr/>
        </p:nvSpPr>
        <p:spPr>
          <a:xfrm>
            <a:off x="2529503" y="1729225"/>
            <a:ext cx="5200023"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Chloroplast</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cxnSp>
        <p:nvCxnSpPr>
          <p:cNvPr id="570" name="Google Shape;570;p45"/>
          <p:cNvCxnSpPr/>
          <p:nvPr/>
        </p:nvCxnSpPr>
        <p:spPr>
          <a:xfrm>
            <a:off x="6075913" y="2781146"/>
            <a:ext cx="494594" cy="97675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71" name="Google Shape;571;p45"/>
          <p:cNvSpPr/>
          <p:nvPr/>
        </p:nvSpPr>
        <p:spPr>
          <a:xfrm>
            <a:off x="5023425" y="3889923"/>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45"/>
          <p:cNvSpPr txBox="1"/>
          <p:nvPr/>
        </p:nvSpPr>
        <p:spPr>
          <a:xfrm>
            <a:off x="4081391" y="3903903"/>
            <a:ext cx="520002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plast</a:t>
            </a:r>
            <a:endParaRPr sz="6400" b="1">
              <a:solidFill>
                <a:schemeClr val="dk1"/>
              </a:solidFill>
              <a:latin typeface="Calibri"/>
              <a:ea typeface="Calibri"/>
              <a:cs typeface="Calibri"/>
              <a:sym typeface="Calibri"/>
            </a:endParaRPr>
          </a:p>
        </p:txBody>
      </p:sp>
      <p:sp>
        <p:nvSpPr>
          <p:cNvPr id="573" name="Google Shape;573;p45"/>
          <p:cNvSpPr/>
          <p:nvPr/>
        </p:nvSpPr>
        <p:spPr>
          <a:xfrm>
            <a:off x="719610" y="3855499"/>
            <a:ext cx="1620983" cy="2624124"/>
          </a:xfrm>
          <a:prstGeom prst="can">
            <a:avLst>
              <a:gd name="adj" fmla="val 25000"/>
            </a:avLst>
          </a:prstGeom>
          <a:noFill/>
          <a:ln w="5715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4" name="Google Shape;574;p45"/>
          <p:cNvSpPr txBox="1"/>
          <p:nvPr/>
        </p:nvSpPr>
        <p:spPr>
          <a:xfrm>
            <a:off x="849542" y="31897"/>
            <a:ext cx="829445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does plast mean in the word chloroplast?</a:t>
            </a:r>
            <a:endParaRPr/>
          </a:p>
        </p:txBody>
      </p:sp>
      <p:sp>
        <p:nvSpPr>
          <p:cNvPr id="575" name="Google Shape;575;p4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6"/>
          <p:cNvSpPr txBox="1"/>
          <p:nvPr/>
        </p:nvSpPr>
        <p:spPr>
          <a:xfrm>
            <a:off x="110074" y="2322812"/>
            <a:ext cx="6581671"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       Plast</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Chloroplast</a:t>
            </a:r>
            <a:endParaRPr/>
          </a:p>
        </p:txBody>
      </p:sp>
      <p:sp>
        <p:nvSpPr>
          <p:cNvPr id="582" name="Google Shape;582;p46"/>
          <p:cNvSpPr/>
          <p:nvPr/>
        </p:nvSpPr>
        <p:spPr>
          <a:xfrm>
            <a:off x="3292491" y="2536455"/>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46"/>
          <p:cNvSpPr/>
          <p:nvPr/>
        </p:nvSpPr>
        <p:spPr>
          <a:xfrm>
            <a:off x="3361230" y="5210490"/>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46"/>
          <p:cNvSpPr txBox="1"/>
          <p:nvPr/>
        </p:nvSpPr>
        <p:spPr>
          <a:xfrm>
            <a:off x="2239125" y="6091158"/>
            <a:ext cx="26160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Green form</a:t>
            </a:r>
            <a:endParaRPr/>
          </a:p>
        </p:txBody>
      </p:sp>
      <p:sp>
        <p:nvSpPr>
          <p:cNvPr id="585" name="Google Shape;585;p46"/>
          <p:cNvSpPr/>
          <p:nvPr/>
        </p:nvSpPr>
        <p:spPr>
          <a:xfrm>
            <a:off x="6691745" y="1958060"/>
            <a:ext cx="2132018" cy="1684404"/>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46"/>
          <p:cNvSpPr/>
          <p:nvPr/>
        </p:nvSpPr>
        <p:spPr>
          <a:xfrm>
            <a:off x="6846881" y="4057738"/>
            <a:ext cx="1620983" cy="2624124"/>
          </a:xfrm>
          <a:prstGeom prst="can">
            <a:avLst>
              <a:gd name="adj" fmla="val 25000"/>
            </a:avLst>
          </a:prstGeom>
          <a:noFill/>
          <a:ln w="5715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46"/>
          <p:cNvSpPr txBox="1"/>
          <p:nvPr/>
        </p:nvSpPr>
        <p:spPr>
          <a:xfrm>
            <a:off x="989351" y="31897"/>
            <a:ext cx="8049718"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When we put chloro and plast together, how can we remember what a chloroplast is?</a:t>
            </a:r>
            <a:endParaRPr/>
          </a:p>
        </p:txBody>
      </p:sp>
      <p:sp>
        <p:nvSpPr>
          <p:cNvPr id="588" name="Google Shape;588;p4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8"/>
          <p:cNvSpPr txBox="1"/>
          <p:nvPr/>
        </p:nvSpPr>
        <p:spPr>
          <a:xfrm>
            <a:off x="0" y="803687"/>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a chloroplast?</a:t>
            </a:r>
            <a:endParaRPr sz="4400" i="1">
              <a:solidFill>
                <a:schemeClr val="dk1"/>
              </a:solidFill>
              <a:latin typeface="Calibri"/>
              <a:ea typeface="Calibri"/>
              <a:cs typeface="Calibri"/>
              <a:sym typeface="Calibri"/>
            </a:endParaRPr>
          </a:p>
        </p:txBody>
      </p:sp>
      <p:pic>
        <p:nvPicPr>
          <p:cNvPr id="595" name="Google Shape;595;p48"/>
          <p:cNvPicPr preferRelativeResize="0"/>
          <p:nvPr/>
        </p:nvPicPr>
        <p:blipFill rotWithShape="1">
          <a:blip r:embed="rId3">
            <a:alphaModFix/>
          </a:blip>
          <a:srcRect/>
          <a:stretch/>
        </p:blipFill>
        <p:spPr>
          <a:xfrm>
            <a:off x="2318311" y="2910417"/>
            <a:ext cx="4507377" cy="3705353"/>
          </a:xfrm>
          <a:prstGeom prst="rect">
            <a:avLst/>
          </a:prstGeom>
          <a:noFill/>
          <a:ln>
            <a:noFill/>
          </a:ln>
        </p:spPr>
      </p:pic>
      <p:sp>
        <p:nvSpPr>
          <p:cNvPr id="596" name="Google Shape;596;p4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9"/>
          <p:cNvSpPr/>
          <p:nvPr/>
        </p:nvSpPr>
        <p:spPr>
          <a:xfrm>
            <a:off x="381000" y="2005445"/>
            <a:ext cx="2874818" cy="25146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3" name="Google Shape;603;p49"/>
          <p:cNvPicPr preferRelativeResize="0"/>
          <p:nvPr/>
        </p:nvPicPr>
        <p:blipFill rotWithShape="1">
          <a:blip r:embed="rId3">
            <a:alphaModFix/>
          </a:blip>
          <a:srcRect l="26623" t="808" r="17100" b="-808"/>
          <a:stretch/>
        </p:blipFill>
        <p:spPr>
          <a:xfrm>
            <a:off x="4495800" y="1120328"/>
            <a:ext cx="3602183" cy="4284833"/>
          </a:xfrm>
          <a:prstGeom prst="rect">
            <a:avLst/>
          </a:prstGeom>
          <a:noFill/>
          <a:ln>
            <a:noFill/>
          </a:ln>
        </p:spPr>
      </p:pic>
      <p:cxnSp>
        <p:nvCxnSpPr>
          <p:cNvPr id="604" name="Google Shape;604;p49"/>
          <p:cNvCxnSpPr/>
          <p:nvPr/>
        </p:nvCxnSpPr>
        <p:spPr>
          <a:xfrm>
            <a:off x="3429000" y="2005445"/>
            <a:ext cx="1620982" cy="1163782"/>
          </a:xfrm>
          <a:prstGeom prst="straightConnector1">
            <a:avLst/>
          </a:prstGeom>
          <a:noFill/>
          <a:ln w="63500" cap="flat" cmpd="sng">
            <a:solidFill>
              <a:srgbClr val="4A7DBA"/>
            </a:solidFill>
            <a:prstDash val="solid"/>
            <a:round/>
            <a:headEnd type="none" w="sm" len="sm"/>
            <a:tailEnd type="none" w="sm" len="sm"/>
          </a:ln>
        </p:spPr>
      </p:cxnSp>
      <p:cxnSp>
        <p:nvCxnSpPr>
          <p:cNvPr id="605" name="Google Shape;605;p49"/>
          <p:cNvCxnSpPr/>
          <p:nvPr/>
        </p:nvCxnSpPr>
        <p:spPr>
          <a:xfrm rot="10800000" flipH="1">
            <a:off x="3429000" y="3657600"/>
            <a:ext cx="1371600" cy="762000"/>
          </a:xfrm>
          <a:prstGeom prst="straightConnector1">
            <a:avLst/>
          </a:prstGeom>
          <a:noFill/>
          <a:ln w="63500" cap="flat" cmpd="sng">
            <a:solidFill>
              <a:srgbClr val="4A7DBA"/>
            </a:solidFill>
            <a:prstDash val="solid"/>
            <a:round/>
            <a:headEnd type="none" w="sm" len="sm"/>
            <a:tailEnd type="none" w="sm" len="sm"/>
          </a:ln>
        </p:spPr>
      </p:cxnSp>
      <p:sp>
        <p:nvSpPr>
          <p:cNvPr id="606" name="Google Shape;606;p49"/>
          <p:cNvSpPr txBox="1"/>
          <p:nvPr/>
        </p:nvSpPr>
        <p:spPr>
          <a:xfrm>
            <a:off x="1479027" y="1334777"/>
            <a:ext cx="39786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r>
            <a:endParaRPr/>
          </a:p>
        </p:txBody>
      </p:sp>
      <p:sp>
        <p:nvSpPr>
          <p:cNvPr id="607" name="Google Shape;607;p49"/>
          <p:cNvSpPr txBox="1"/>
          <p:nvPr/>
        </p:nvSpPr>
        <p:spPr>
          <a:xfrm>
            <a:off x="381000" y="372105"/>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do chloroplasts contain?</a:t>
            </a:r>
            <a:endParaRPr sz="4400" i="1">
              <a:solidFill>
                <a:schemeClr val="dk1"/>
              </a:solidFill>
              <a:latin typeface="Calibri"/>
              <a:ea typeface="Calibri"/>
              <a:cs typeface="Calibri"/>
              <a:sym typeface="Calibri"/>
            </a:endParaRPr>
          </a:p>
        </p:txBody>
      </p:sp>
      <p:sp>
        <p:nvSpPr>
          <p:cNvPr id="608" name="Google Shape;608;p4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0"/>
          <p:cNvSpPr/>
          <p:nvPr/>
        </p:nvSpPr>
        <p:spPr>
          <a:xfrm>
            <a:off x="381000" y="2005445"/>
            <a:ext cx="2874818" cy="25146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5" name="Google Shape;615;p50"/>
          <p:cNvPicPr preferRelativeResize="0"/>
          <p:nvPr/>
        </p:nvPicPr>
        <p:blipFill rotWithShape="1">
          <a:blip r:embed="rId3">
            <a:alphaModFix/>
          </a:blip>
          <a:srcRect l="26623" t="808" r="17100" b="-808"/>
          <a:stretch/>
        </p:blipFill>
        <p:spPr>
          <a:xfrm>
            <a:off x="4495800" y="1120328"/>
            <a:ext cx="3602183" cy="4284833"/>
          </a:xfrm>
          <a:prstGeom prst="rect">
            <a:avLst/>
          </a:prstGeom>
          <a:noFill/>
          <a:ln>
            <a:noFill/>
          </a:ln>
        </p:spPr>
      </p:pic>
      <p:cxnSp>
        <p:nvCxnSpPr>
          <p:cNvPr id="616" name="Google Shape;616;p50"/>
          <p:cNvCxnSpPr/>
          <p:nvPr/>
        </p:nvCxnSpPr>
        <p:spPr>
          <a:xfrm>
            <a:off x="3429000" y="2005445"/>
            <a:ext cx="1620982" cy="1163782"/>
          </a:xfrm>
          <a:prstGeom prst="straightConnector1">
            <a:avLst/>
          </a:prstGeom>
          <a:noFill/>
          <a:ln w="63500" cap="flat" cmpd="sng">
            <a:solidFill>
              <a:srgbClr val="4A7DBA"/>
            </a:solidFill>
            <a:prstDash val="solid"/>
            <a:round/>
            <a:headEnd type="none" w="sm" len="sm"/>
            <a:tailEnd type="none" w="sm" len="sm"/>
          </a:ln>
        </p:spPr>
      </p:cxnSp>
      <p:cxnSp>
        <p:nvCxnSpPr>
          <p:cNvPr id="617" name="Google Shape;617;p50"/>
          <p:cNvCxnSpPr/>
          <p:nvPr/>
        </p:nvCxnSpPr>
        <p:spPr>
          <a:xfrm rot="10800000" flipH="1">
            <a:off x="3429000" y="3657600"/>
            <a:ext cx="1371600" cy="762000"/>
          </a:xfrm>
          <a:prstGeom prst="straightConnector1">
            <a:avLst/>
          </a:prstGeom>
          <a:noFill/>
          <a:ln w="63500" cap="flat" cmpd="sng">
            <a:solidFill>
              <a:srgbClr val="4A7DBA"/>
            </a:solidFill>
            <a:prstDash val="solid"/>
            <a:round/>
            <a:headEnd type="none" w="sm" len="sm"/>
            <a:tailEnd type="none" w="sm" len="sm"/>
          </a:ln>
        </p:spPr>
      </p:cxnSp>
      <p:sp>
        <p:nvSpPr>
          <p:cNvPr id="618" name="Google Shape;618;p50"/>
          <p:cNvSpPr txBox="1"/>
          <p:nvPr/>
        </p:nvSpPr>
        <p:spPr>
          <a:xfrm>
            <a:off x="609600" y="1334777"/>
            <a:ext cx="231505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Chlorophyll</a:t>
            </a:r>
            <a:endParaRPr/>
          </a:p>
        </p:txBody>
      </p:sp>
      <p:sp>
        <p:nvSpPr>
          <p:cNvPr id="619" name="Google Shape;619;p50"/>
          <p:cNvSpPr txBox="1"/>
          <p:nvPr/>
        </p:nvSpPr>
        <p:spPr>
          <a:xfrm>
            <a:off x="381000" y="372105"/>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What is chlorophyll?</a:t>
            </a:r>
            <a:endParaRPr sz="4400" i="1">
              <a:solidFill>
                <a:schemeClr val="dk1"/>
              </a:solidFill>
              <a:latin typeface="Calibri"/>
              <a:ea typeface="Calibri"/>
              <a:cs typeface="Calibri"/>
              <a:sym typeface="Calibri"/>
            </a:endParaRPr>
          </a:p>
        </p:txBody>
      </p:sp>
      <p:sp>
        <p:nvSpPr>
          <p:cNvPr id="620" name="Google Shape;620;p5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51"/>
          <p:cNvPicPr preferRelativeResize="0"/>
          <p:nvPr/>
        </p:nvPicPr>
        <p:blipFill rotWithShape="1">
          <a:blip r:embed="rId3">
            <a:alphaModFix/>
          </a:blip>
          <a:srcRect/>
          <a:stretch/>
        </p:blipFill>
        <p:spPr>
          <a:xfrm>
            <a:off x="1586796" y="1891709"/>
            <a:ext cx="5952967" cy="4893721"/>
          </a:xfrm>
          <a:prstGeom prst="rect">
            <a:avLst/>
          </a:prstGeom>
          <a:noFill/>
          <a:ln>
            <a:noFill/>
          </a:ln>
        </p:spPr>
      </p:pic>
      <p:sp>
        <p:nvSpPr>
          <p:cNvPr id="627" name="Google Shape;627;p51"/>
          <p:cNvSpPr txBox="1"/>
          <p:nvPr/>
        </p:nvSpPr>
        <p:spPr>
          <a:xfrm>
            <a:off x="194870" y="204087"/>
            <a:ext cx="9144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Calibri"/>
                <a:ea typeface="Calibri"/>
                <a:cs typeface="Calibri"/>
                <a:sym typeface="Calibri"/>
              </a:rPr>
              <a:t>Where are chloroplasts found?</a:t>
            </a:r>
            <a:endParaRPr sz="4400" i="1">
              <a:solidFill>
                <a:schemeClr val="dk1"/>
              </a:solidFill>
              <a:latin typeface="Calibri"/>
              <a:ea typeface="Calibri"/>
              <a:cs typeface="Calibri"/>
              <a:sym typeface="Calibri"/>
            </a:endParaRPr>
          </a:p>
        </p:txBody>
      </p:sp>
      <p:sp>
        <p:nvSpPr>
          <p:cNvPr id="628" name="Google Shape;628;p5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2"/>
          <p:cNvSpPr txBox="1"/>
          <p:nvPr/>
        </p:nvSpPr>
        <p:spPr>
          <a:xfrm>
            <a:off x="748892" y="57287"/>
            <a:ext cx="839408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What is the function of a chloroplast in a plant cell?</a:t>
            </a:r>
            <a:endParaRPr sz="3200" i="1">
              <a:solidFill>
                <a:schemeClr val="dk1"/>
              </a:solidFill>
              <a:latin typeface="Calibri"/>
              <a:ea typeface="Calibri"/>
              <a:cs typeface="Calibri"/>
              <a:sym typeface="Calibri"/>
            </a:endParaRPr>
          </a:p>
        </p:txBody>
      </p:sp>
      <p:pic>
        <p:nvPicPr>
          <p:cNvPr id="636" name="Google Shape;636;p52"/>
          <p:cNvPicPr preferRelativeResize="0"/>
          <p:nvPr/>
        </p:nvPicPr>
        <p:blipFill>
          <a:blip r:embed="rId4">
            <a:alphaModFix/>
          </a:blip>
          <a:stretch>
            <a:fillRect/>
          </a:stretch>
        </p:blipFill>
        <p:spPr>
          <a:xfrm>
            <a:off x="1414201" y="1034300"/>
            <a:ext cx="6315600" cy="5678126"/>
          </a:xfrm>
          <a:prstGeom prst="rect">
            <a:avLst/>
          </a:prstGeom>
          <a:noFill/>
          <a:ln>
            <a:noFill/>
          </a:ln>
        </p:spPr>
      </p:pic>
      <p:sp>
        <p:nvSpPr>
          <p:cNvPr id="637" name="Google Shape;637;p52"/>
          <p:cNvSpPr/>
          <p:nvPr/>
        </p:nvSpPr>
        <p:spPr>
          <a:xfrm>
            <a:off x="3651652" y="6188922"/>
            <a:ext cx="1248900" cy="523500"/>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5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644" name="Google Shape;644;p5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9"/>
          <p:cNvSpPr txBox="1"/>
          <p:nvPr/>
        </p:nvSpPr>
        <p:spPr>
          <a:xfrm>
            <a:off x="0" y="803687"/>
            <a:ext cx="91440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Chloroplast</a:t>
            </a:r>
            <a:r>
              <a:rPr lang="en-US" sz="4000">
                <a:solidFill>
                  <a:schemeClr val="dk1"/>
                </a:solidFill>
                <a:latin typeface="Calibri"/>
                <a:ea typeface="Calibri"/>
                <a:cs typeface="Calibri"/>
                <a:sym typeface="Calibri"/>
              </a:rPr>
              <a:t>: an organelle in a plant cell </a:t>
            </a:r>
            <a:r>
              <a:rPr lang="en-US" sz="4000" i="1">
                <a:solidFill>
                  <a:schemeClr val="dk1"/>
                </a:solidFill>
                <a:latin typeface="Calibri"/>
                <a:ea typeface="Calibri"/>
                <a:cs typeface="Calibri"/>
                <a:sym typeface="Calibri"/>
              </a:rPr>
              <a:t>where photosynthesis takes place </a:t>
            </a:r>
            <a:endParaRPr/>
          </a:p>
        </p:txBody>
      </p:sp>
      <p:pic>
        <p:nvPicPr>
          <p:cNvPr id="651" name="Google Shape;651;p59"/>
          <p:cNvPicPr preferRelativeResize="0"/>
          <p:nvPr/>
        </p:nvPicPr>
        <p:blipFill rotWithShape="1">
          <a:blip r:embed="rId3">
            <a:alphaModFix/>
          </a:blip>
          <a:srcRect/>
          <a:stretch/>
        </p:blipFill>
        <p:spPr>
          <a:xfrm>
            <a:off x="2318311" y="2910417"/>
            <a:ext cx="4507377" cy="3705353"/>
          </a:xfrm>
          <a:prstGeom prst="rect">
            <a:avLst/>
          </a:prstGeom>
          <a:noFill/>
          <a:ln>
            <a:noFill/>
          </a:ln>
        </p:spPr>
      </p:pic>
      <p:sp>
        <p:nvSpPr>
          <p:cNvPr id="652" name="Google Shape;652;p5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0"/>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659" name="Google Shape;659;p60"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0" name="Google Shape;660;p60"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pic>
        <p:nvPicPr>
          <p:cNvPr id="661" name="Google Shape;661;p60"/>
          <p:cNvPicPr preferRelativeResize="0"/>
          <p:nvPr/>
        </p:nvPicPr>
        <p:blipFill rotWithShape="1">
          <a:blip r:embed="rId5">
            <a:alphaModFix/>
          </a:blip>
          <a:srcRect l="15738" t="16547" r="28196" b="22917"/>
          <a:stretch/>
        </p:blipFill>
        <p:spPr>
          <a:xfrm>
            <a:off x="3897443" y="2551471"/>
            <a:ext cx="5126636" cy="3459584"/>
          </a:xfrm>
          <a:prstGeom prst="rect">
            <a:avLst/>
          </a:prstGeom>
          <a:noFill/>
          <a:ln>
            <a:noFill/>
          </a:ln>
        </p:spPr>
      </p:pic>
      <p:sp>
        <p:nvSpPr>
          <p:cNvPr id="662" name="Google Shape;662;p60"/>
          <p:cNvSpPr txBox="1"/>
          <p:nvPr/>
        </p:nvSpPr>
        <p:spPr>
          <a:xfrm>
            <a:off x="2499119" y="920221"/>
            <a:ext cx="4537589"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Photosynthesis Lab Gizmo</a:t>
            </a:r>
            <a:endParaRPr sz="320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(Explore Learning)</a:t>
            </a:r>
            <a:endParaRPr/>
          </a:p>
        </p:txBody>
      </p:sp>
      <p:sp>
        <p:nvSpPr>
          <p:cNvPr id="663" name="Google Shape;663;p60"/>
          <p:cNvSpPr txBox="1"/>
          <p:nvPr/>
        </p:nvSpPr>
        <p:spPr>
          <a:xfrm>
            <a:off x="411982" y="2230734"/>
            <a:ext cx="2552282"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Link above to see how different changes can effect photosynthesis in a plant.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When doing this simulation, think about why these changes might effect the photosynthesis of a plant? Do you think the changes are affecting the chloroplast? Why or why not?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6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1"/>
          <p:cNvSpPr txBox="1"/>
          <p:nvPr/>
        </p:nvSpPr>
        <p:spPr>
          <a:xfrm>
            <a:off x="479685" y="444638"/>
            <a:ext cx="8934137"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Big Question:</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What is the function of chloroplast and chlorophyll and how are they the same or different in plant and animal cells? </a:t>
            </a:r>
            <a:endParaRPr sz="3200">
              <a:solidFill>
                <a:schemeClr val="dk1"/>
              </a:solidFill>
              <a:latin typeface="Calibri"/>
              <a:ea typeface="Calibri"/>
              <a:cs typeface="Calibri"/>
              <a:sym typeface="Calibri"/>
            </a:endParaRPr>
          </a:p>
        </p:txBody>
      </p:sp>
      <p:grpSp>
        <p:nvGrpSpPr>
          <p:cNvPr id="671" name="Google Shape;671;p61"/>
          <p:cNvGrpSpPr/>
          <p:nvPr/>
        </p:nvGrpSpPr>
        <p:grpSpPr>
          <a:xfrm>
            <a:off x="26554" y="2252465"/>
            <a:ext cx="4875230" cy="3923483"/>
            <a:chOff x="-100149" y="2252465"/>
            <a:chExt cx="8108191" cy="4284833"/>
          </a:xfrm>
        </p:grpSpPr>
        <p:sp>
          <p:nvSpPr>
            <p:cNvPr id="672" name="Google Shape;672;p61"/>
            <p:cNvSpPr/>
            <p:nvPr/>
          </p:nvSpPr>
          <p:spPr>
            <a:xfrm>
              <a:off x="291059" y="3137582"/>
              <a:ext cx="2874818" cy="2514600"/>
            </a:xfrm>
            <a:prstGeom prst="rect">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3" name="Google Shape;673;p61"/>
            <p:cNvPicPr preferRelativeResize="0"/>
            <p:nvPr/>
          </p:nvPicPr>
          <p:blipFill rotWithShape="1">
            <a:blip r:embed="rId4">
              <a:alphaModFix/>
            </a:blip>
            <a:srcRect l="26623" t="808" r="17100" b="-808"/>
            <a:stretch/>
          </p:blipFill>
          <p:spPr>
            <a:xfrm>
              <a:off x="4405859" y="2252465"/>
              <a:ext cx="3602183" cy="4284833"/>
            </a:xfrm>
            <a:prstGeom prst="rect">
              <a:avLst/>
            </a:prstGeom>
            <a:noFill/>
            <a:ln>
              <a:noFill/>
            </a:ln>
          </p:spPr>
        </p:pic>
        <p:cxnSp>
          <p:nvCxnSpPr>
            <p:cNvPr id="674" name="Google Shape;674;p61"/>
            <p:cNvCxnSpPr/>
            <p:nvPr/>
          </p:nvCxnSpPr>
          <p:spPr>
            <a:xfrm>
              <a:off x="3339059" y="3137582"/>
              <a:ext cx="1620982" cy="1163782"/>
            </a:xfrm>
            <a:prstGeom prst="straightConnector1">
              <a:avLst/>
            </a:prstGeom>
            <a:noFill/>
            <a:ln w="63500" cap="flat" cmpd="sng">
              <a:solidFill>
                <a:srgbClr val="4A7DBA"/>
              </a:solidFill>
              <a:prstDash val="solid"/>
              <a:round/>
              <a:headEnd type="none" w="sm" len="sm"/>
              <a:tailEnd type="none" w="sm" len="sm"/>
            </a:ln>
          </p:spPr>
        </p:cxnSp>
        <p:cxnSp>
          <p:nvCxnSpPr>
            <p:cNvPr id="675" name="Google Shape;675;p61"/>
            <p:cNvCxnSpPr/>
            <p:nvPr/>
          </p:nvCxnSpPr>
          <p:spPr>
            <a:xfrm rot="10800000" flipH="1">
              <a:off x="3339059" y="4789737"/>
              <a:ext cx="1371600" cy="762000"/>
            </a:xfrm>
            <a:prstGeom prst="straightConnector1">
              <a:avLst/>
            </a:prstGeom>
            <a:noFill/>
            <a:ln w="63500" cap="flat" cmpd="sng">
              <a:solidFill>
                <a:srgbClr val="4A7DBA"/>
              </a:solidFill>
              <a:prstDash val="solid"/>
              <a:round/>
              <a:headEnd type="none" w="sm" len="sm"/>
              <a:tailEnd type="none" w="sm" len="sm"/>
            </a:ln>
          </p:spPr>
        </p:cxnSp>
        <p:sp>
          <p:nvSpPr>
            <p:cNvPr id="676" name="Google Shape;676;p61"/>
            <p:cNvSpPr txBox="1"/>
            <p:nvPr/>
          </p:nvSpPr>
          <p:spPr>
            <a:xfrm>
              <a:off x="-100149" y="2354340"/>
              <a:ext cx="4177200" cy="705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Chlorophyll</a:t>
              </a:r>
              <a:endParaRPr/>
            </a:p>
          </p:txBody>
        </p:sp>
      </p:grpSp>
      <p:pic>
        <p:nvPicPr>
          <p:cNvPr id="677" name="Google Shape;677;p61"/>
          <p:cNvPicPr preferRelativeResize="0"/>
          <p:nvPr/>
        </p:nvPicPr>
        <p:blipFill rotWithShape="1">
          <a:blip r:embed="rId5">
            <a:alphaModFix/>
          </a:blip>
          <a:srcRect/>
          <a:stretch/>
        </p:blipFill>
        <p:spPr>
          <a:xfrm>
            <a:off x="4946753" y="2937563"/>
            <a:ext cx="4080740" cy="30479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dc6869bd31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gdc6869bd31_0_0"/>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59" name="Google Shape;159;gdc6869bd31_0_0"/>
          <p:cNvSpPr txBox="1"/>
          <p:nvPr/>
        </p:nvSpPr>
        <p:spPr>
          <a:xfrm>
            <a:off x="977825" y="252950"/>
            <a:ext cx="7704900" cy="314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Will the process of photosynthesis increase (causing more bubbles to form) or decrease when the amount of light increases?</a:t>
            </a:r>
            <a:endParaRPr/>
          </a:p>
          <a:p>
            <a:pPr marL="0" marR="0" lvl="0" indent="0" algn="ctr" rtl="0">
              <a:spcBef>
                <a:spcPts val="0"/>
              </a:spcBef>
              <a:spcAft>
                <a:spcPts val="0"/>
              </a:spcAft>
              <a:buNone/>
            </a:pPr>
            <a:r>
              <a:rPr lang="en-US" sz="5400">
                <a:solidFill>
                  <a:schemeClr val="dk1"/>
                </a:solidFill>
                <a:latin typeface="Calibri"/>
                <a:ea typeface="Calibri"/>
                <a:cs typeface="Calibri"/>
                <a:sym typeface="Calibri"/>
              </a:rPr>
              <a:t> </a:t>
            </a:r>
            <a:endParaRPr/>
          </a:p>
        </p:txBody>
      </p:sp>
      <p:pic>
        <p:nvPicPr>
          <p:cNvPr id="160" name="Google Shape;160;gdc6869bd31_0_0"/>
          <p:cNvPicPr preferRelativeResize="0"/>
          <p:nvPr/>
        </p:nvPicPr>
        <p:blipFill>
          <a:blip r:embed="rId4">
            <a:alphaModFix/>
          </a:blip>
          <a:stretch>
            <a:fillRect/>
          </a:stretch>
        </p:blipFill>
        <p:spPr>
          <a:xfrm>
            <a:off x="2029930" y="2602975"/>
            <a:ext cx="5084150" cy="391474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dc6869bd31_0_1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gdc6869bd31_0_14"/>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68" name="Google Shape;168;gdc6869bd31_0_14"/>
          <p:cNvSpPr txBox="1"/>
          <p:nvPr/>
        </p:nvSpPr>
        <p:spPr>
          <a:xfrm>
            <a:off x="977825" y="252950"/>
            <a:ext cx="7704900" cy="314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the plant green? Which parts of the plant cells contribute to green coloration, and what role do they play in photosynthesis?</a:t>
            </a:r>
            <a:endParaRPr/>
          </a:p>
          <a:p>
            <a:pPr marL="0" marR="0" lvl="0" indent="0" algn="ctr" rtl="0">
              <a:spcBef>
                <a:spcPts val="0"/>
              </a:spcBef>
              <a:spcAft>
                <a:spcPts val="0"/>
              </a:spcAft>
              <a:buNone/>
            </a:pPr>
            <a:r>
              <a:rPr lang="en-US" sz="5400">
                <a:solidFill>
                  <a:schemeClr val="dk1"/>
                </a:solidFill>
                <a:latin typeface="Calibri"/>
                <a:ea typeface="Calibri"/>
                <a:cs typeface="Calibri"/>
                <a:sym typeface="Calibri"/>
              </a:rPr>
              <a:t> </a:t>
            </a:r>
            <a:endParaRPr/>
          </a:p>
        </p:txBody>
      </p:sp>
      <p:pic>
        <p:nvPicPr>
          <p:cNvPr id="169" name="Google Shape;169;gdc6869bd31_0_14"/>
          <p:cNvPicPr preferRelativeResize="0"/>
          <p:nvPr/>
        </p:nvPicPr>
        <p:blipFill>
          <a:blip r:embed="rId4">
            <a:alphaModFix/>
          </a:blip>
          <a:stretch>
            <a:fillRect/>
          </a:stretch>
        </p:blipFill>
        <p:spPr>
          <a:xfrm>
            <a:off x="2029930" y="2602975"/>
            <a:ext cx="5084150" cy="3914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7"/>
          <p:cNvPicPr preferRelativeResize="0"/>
          <p:nvPr/>
        </p:nvPicPr>
        <p:blipFill rotWithShape="1">
          <a:blip r:embed="rId3">
            <a:alphaModFix/>
          </a:blip>
          <a:srcRect/>
          <a:stretch/>
        </p:blipFill>
        <p:spPr>
          <a:xfrm>
            <a:off x="0" y="3240118"/>
            <a:ext cx="5247861" cy="3592831"/>
          </a:xfrm>
          <a:prstGeom prst="rect">
            <a:avLst/>
          </a:prstGeom>
          <a:noFill/>
          <a:ln>
            <a:noFill/>
          </a:ln>
        </p:spPr>
      </p:pic>
      <p:cxnSp>
        <p:nvCxnSpPr>
          <p:cNvPr id="182" name="Google Shape;182;p7"/>
          <p:cNvCxnSpPr>
            <a:endCxn id="183" idx="1"/>
          </p:cNvCxnSpPr>
          <p:nvPr/>
        </p:nvCxnSpPr>
        <p:spPr>
          <a:xfrm rot="10800000" flipH="1">
            <a:off x="3525052" y="1605739"/>
            <a:ext cx="2279400" cy="343080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184" name="Google Shape;184;p7"/>
          <p:cNvCxnSpPr/>
          <p:nvPr/>
        </p:nvCxnSpPr>
        <p:spPr>
          <a:xfrm rot="10800000" flipH="1">
            <a:off x="3525078" y="2266122"/>
            <a:ext cx="4346713" cy="2915478"/>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pic>
        <p:nvPicPr>
          <p:cNvPr id="185" name="Google Shape;185;p7"/>
          <p:cNvPicPr preferRelativeResize="0"/>
          <p:nvPr/>
        </p:nvPicPr>
        <p:blipFill>
          <a:blip r:embed="rId4">
            <a:alphaModFix/>
          </a:blip>
          <a:stretch>
            <a:fillRect/>
          </a:stretch>
        </p:blipFill>
        <p:spPr>
          <a:xfrm>
            <a:off x="5804442" y="575425"/>
            <a:ext cx="2370711" cy="2225038"/>
          </a:xfrm>
          <a:prstGeom prst="rect">
            <a:avLst/>
          </a:prstGeom>
          <a:noFill/>
          <a:ln>
            <a:noFill/>
          </a:ln>
        </p:spPr>
      </p:pic>
      <p:sp>
        <p:nvSpPr>
          <p:cNvPr id="186" name="Google Shape;186;p7"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2309</Words>
  <Application>Microsoft Office PowerPoint</Application>
  <PresentationFormat>On-screen Show (4:3)</PresentationFormat>
  <Paragraphs>298</Paragraphs>
  <Slides>61</Slides>
  <Notes>61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Arial</vt:lpstr>
      <vt:lpstr>Calibri</vt:lpstr>
      <vt:lpstr>Office Theme</vt:lpstr>
      <vt:lpstr>PowerPoint Presentation</vt:lpstr>
      <vt:lpstr>Chloroplast</vt:lpstr>
      <vt:lpstr>PowerPoint Presentation</vt:lpstr>
      <vt:lpstr>How does pondweed respond to the presence or absence of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2017-05-18T17:33:18Z</dcterms:created>
  <dcterms:modified xsi:type="dcterms:W3CDTF">2021-08-03T18:48:49Z</dcterms:modified>
</cp:coreProperties>
</file>