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513" r:id="rId2"/>
    <p:sldId id="257" r:id="rId3"/>
    <p:sldId id="371" r:id="rId4"/>
    <p:sldId id="316" r:id="rId5"/>
    <p:sldId id="259" r:id="rId6"/>
    <p:sldId id="506" r:id="rId7"/>
    <p:sldId id="260" r:id="rId8"/>
    <p:sldId id="507" r:id="rId9"/>
    <p:sldId id="268" r:id="rId10"/>
    <p:sldId id="262" r:id="rId11"/>
    <p:sldId id="263" r:id="rId12"/>
    <p:sldId id="471" r:id="rId13"/>
    <p:sldId id="508" r:id="rId14"/>
    <p:sldId id="509" r:id="rId15"/>
    <p:sldId id="267" r:id="rId16"/>
    <p:sldId id="261" r:id="rId17"/>
    <p:sldId id="269" r:id="rId18"/>
    <p:sldId id="270" r:id="rId19"/>
    <p:sldId id="271" r:id="rId20"/>
    <p:sldId id="274" r:id="rId21"/>
    <p:sldId id="483" r:id="rId22"/>
    <p:sldId id="474" r:id="rId23"/>
    <p:sldId id="478" r:id="rId24"/>
    <p:sldId id="480" r:id="rId25"/>
    <p:sldId id="481" r:id="rId26"/>
    <p:sldId id="275" r:id="rId27"/>
    <p:sldId id="443" r:id="rId28"/>
    <p:sldId id="484" r:id="rId29"/>
    <p:sldId id="475" r:id="rId30"/>
    <p:sldId id="476" r:id="rId31"/>
    <p:sldId id="281" r:id="rId32"/>
    <p:sldId id="282" r:id="rId33"/>
    <p:sldId id="431" r:id="rId34"/>
    <p:sldId id="284" r:id="rId35"/>
    <p:sldId id="286" r:id="rId36"/>
    <p:sldId id="381" r:id="rId37"/>
    <p:sldId id="287" r:id="rId38"/>
    <p:sldId id="510" r:id="rId39"/>
    <p:sldId id="511" r:id="rId40"/>
    <p:sldId id="294" r:id="rId41"/>
    <p:sldId id="414" r:id="rId42"/>
    <p:sldId id="296" r:id="rId43"/>
    <p:sldId id="388" r:id="rId44"/>
    <p:sldId id="299" r:id="rId45"/>
    <p:sldId id="485" r:id="rId46"/>
    <p:sldId id="300" r:id="rId47"/>
    <p:sldId id="389" r:id="rId48"/>
    <p:sldId id="486" r:id="rId49"/>
    <p:sldId id="390" r:id="rId50"/>
    <p:sldId id="391" r:id="rId51"/>
    <p:sldId id="487" r:id="rId52"/>
    <p:sldId id="393" r:id="rId53"/>
    <p:sldId id="446" r:id="rId54"/>
    <p:sldId id="488" r:id="rId55"/>
    <p:sldId id="395" r:id="rId56"/>
    <p:sldId id="310" r:id="rId57"/>
    <p:sldId id="452" r:id="rId58"/>
    <p:sldId id="512" r:id="rId59"/>
    <p:sldId id="490" r:id="rId60"/>
    <p:sldId id="313" r:id="rId61"/>
    <p:sldId id="314" r:id="rId62"/>
  </p:sldIdLst>
  <p:sldSz cx="9144000" cy="6858000" type="screen4x3"/>
  <p:notesSz cx="6858000" cy="9144000"/>
  <p:embeddedFontLst>
    <p:embeddedFont>
      <p:font typeface="Calibri" panose="020F0502020204030204" pitchFamily="34" charset="0"/>
      <p:regular r:id="rId64"/>
      <p:bold r:id="rId65"/>
      <p:italic r:id="rId66"/>
      <p:boldItalic r:id="rId67"/>
    </p:embeddedFont>
    <p:embeddedFont>
      <p:font typeface="Helvetica Neue Light" panose="02000403000000020004" pitchFamily="2" charset="0"/>
      <p:regular r:id="rId68"/>
      <p:bold r:id="rId69"/>
      <p:italic r:id="rId70"/>
      <p:boldItalic r:id="rId71"/>
    </p:embeddedFont>
    <p:embeddedFont>
      <p:font typeface="Poppins" pitchFamily="2" charset="77"/>
      <p:regular r:id="rId72"/>
      <p:bold r:id="rId73"/>
      <p:italic r:id="rId74"/>
      <p:boldItalic r:id="rId75"/>
    </p:embeddedFont>
    <p:embeddedFont>
      <p:font typeface="Roboto" panose="02000000000000000000" pitchFamily="2"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E9DE139A-BF62-4C72-A9AB-7867B1B49980}">
          <p14:sldIdLst>
            <p14:sldId id="513"/>
            <p14:sldId id="257"/>
            <p14:sldId id="371"/>
            <p14:sldId id="316"/>
          </p14:sldIdLst>
        </p14:section>
        <p14:section name="Review" id="{71F7C71B-D394-45C7-A68C-F08A204BEAD6}">
          <p14:sldIdLst>
            <p14:sldId id="259"/>
            <p14:sldId id="506"/>
            <p14:sldId id="260"/>
            <p14:sldId id="507"/>
            <p14:sldId id="268"/>
          </p14:sldIdLst>
        </p14:section>
        <p14:section name="Check for Understanding" id="{CCED4258-C953-4E0C-AEA5-2426A7130EF3}">
          <p14:sldIdLst>
            <p14:sldId id="262"/>
            <p14:sldId id="263"/>
            <p14:sldId id="471"/>
            <p14:sldId id="508"/>
            <p14:sldId id="509"/>
          </p14:sldIdLst>
        </p14:section>
        <p14:section name="Definition" id="{13F14F79-8F05-4B10-9D79-0B1D2A7E7307}">
          <p14:sldIdLst>
            <p14:sldId id="267"/>
            <p14:sldId id="261"/>
          </p14:sldIdLst>
        </p14:section>
        <p14:section name="Check for Understanding" id="{FFD246BA-6E0E-4A7C-937B-EBD081F70644}">
          <p14:sldIdLst>
            <p14:sldId id="269"/>
            <p14:sldId id="270"/>
          </p14:sldIdLst>
        </p14:section>
        <p14:section name="More" id="{BC829C1D-9F4B-4023-ACCD-DF0BDE053487}">
          <p14:sldIdLst>
            <p14:sldId id="271"/>
            <p14:sldId id="274"/>
            <p14:sldId id="483"/>
            <p14:sldId id="474"/>
            <p14:sldId id="478"/>
            <p14:sldId id="480"/>
            <p14:sldId id="481"/>
          </p14:sldIdLst>
        </p14:section>
        <p14:section name="Check for Understanding" id="{C66ED1EA-B84D-458E-8428-A6C4764A8A00}">
          <p14:sldIdLst>
            <p14:sldId id="275"/>
            <p14:sldId id="443"/>
            <p14:sldId id="484"/>
            <p14:sldId id="475"/>
            <p14:sldId id="476"/>
          </p14:sldIdLst>
        </p14:section>
        <p14:section name="Examples" id="{1833FDDA-EA21-4EC4-82D2-7CB842DC463C}">
          <p14:sldIdLst>
            <p14:sldId id="281"/>
            <p14:sldId id="282"/>
            <p14:sldId id="431"/>
          </p14:sldIdLst>
        </p14:section>
        <p14:section name="Non-Examples" id="{B7E9B431-1C60-400A-99B6-EC92138A3742}">
          <p14:sldIdLst>
            <p14:sldId id="284"/>
            <p14:sldId id="286"/>
            <p14:sldId id="381"/>
          </p14:sldIdLst>
        </p14:section>
        <p14:section name="Check for Understanding" id="{77B8F834-C176-4E27-A1D0-6FC1DDA38BEF}">
          <p14:sldIdLst>
            <p14:sldId id="287"/>
            <p14:sldId id="510"/>
            <p14:sldId id="511"/>
          </p14:sldIdLst>
        </p14:section>
        <p14:section name="Review" id="{F2CCA084-DAA9-4757-8534-DCE39B6EA8AA}">
          <p14:sldIdLst>
            <p14:sldId id="294"/>
            <p14:sldId id="414"/>
          </p14:sldIdLst>
        </p14:section>
        <p14:section name="Frayer Model" id="{21AD526A-9CE4-4E41-BCE3-5BD1893659F9}">
          <p14:sldIdLst>
            <p14:sldId id="296"/>
            <p14:sldId id="388"/>
            <p14:sldId id="299"/>
            <p14:sldId id="485"/>
            <p14:sldId id="300"/>
            <p14:sldId id="389"/>
            <p14:sldId id="486"/>
            <p14:sldId id="390"/>
            <p14:sldId id="391"/>
            <p14:sldId id="487"/>
            <p14:sldId id="393"/>
            <p14:sldId id="446"/>
            <p14:sldId id="488"/>
            <p14:sldId id="395"/>
          </p14:sldIdLst>
        </p14:section>
        <p14:section name="Review" id="{9AA0D564-B727-44F3-9326-24580200F37B}">
          <p14:sldIdLst>
            <p14:sldId id="310"/>
            <p14:sldId id="452"/>
            <p14:sldId id="512"/>
            <p14:sldId id="490"/>
          </p14:sldIdLst>
        </p14:section>
        <p14:section name="Thank you" id="{C9B5E386-1143-4DDF-86EF-D350EF6AC11C}">
          <p14:sldIdLst>
            <p14:sldId id="313"/>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0" roundtripDataSignature="AMtx7mgyQ7s3dsSQmmms86QUos4pgRMR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3" autoAdjust="0"/>
    <p:restoredTop sz="64093" autoAdjust="0"/>
  </p:normalViewPr>
  <p:slideViewPr>
    <p:cSldViewPr snapToGrid="0">
      <p:cViewPr varScale="1">
        <p:scale>
          <a:sx n="71" d="100"/>
          <a:sy n="71" d="100"/>
        </p:scale>
        <p:origin x="253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slide" Target="slides/slide60.xml"/><Relationship Id="rId90"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63" name="Google Shape;163;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e576c1a6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7e576c1a67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cs typeface="Calibri"/>
                <a:sym typeface="Calibri"/>
              </a:rPr>
              <a:t>What charge does an electron have? </a:t>
            </a:r>
            <a:r>
              <a:rPr lang="en-US" sz="1200" b="1" i="0" u="none" strike="noStrike" cap="none" dirty="0">
                <a:solidFill>
                  <a:schemeClr val="dk1"/>
                </a:solidFill>
                <a:latin typeface="Calibri"/>
                <a:cs typeface="Calibri"/>
                <a:sym typeface="Calibri"/>
              </a:rPr>
              <a:t>[A. Negative charge]</a:t>
            </a:r>
            <a:endParaRPr lang="en-US" b="1" dirty="0"/>
          </a:p>
        </p:txBody>
      </p:sp>
      <p:sp>
        <p:nvSpPr>
          <p:cNvPr id="169" name="Google Shape;169;g27e576c1a67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e576c1a6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7e576c1a67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cs typeface="Calibri"/>
                <a:sym typeface="Calibri"/>
              </a:rPr>
              <a:t>What charge does an electron have? </a:t>
            </a:r>
            <a:r>
              <a:rPr lang="en-US" sz="1200" b="1" i="0" u="none" strike="noStrike" cap="none" dirty="0">
                <a:solidFill>
                  <a:schemeClr val="dk1"/>
                </a:solidFill>
                <a:latin typeface="Calibri"/>
                <a:cs typeface="Calibri"/>
                <a:sym typeface="Calibri"/>
              </a:rPr>
              <a:t>[A. Negative charge]</a:t>
            </a:r>
            <a:endParaRPr lang="en-US" b="1" dirty="0"/>
          </a:p>
        </p:txBody>
      </p:sp>
      <p:sp>
        <p:nvSpPr>
          <p:cNvPr id="169" name="Google Shape;169;g27e576c1a67_0_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89728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36c336ece_0_6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936c336ece_0_6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 </a:t>
            </a:r>
            <a:r>
              <a:rPr lang="en-US" b="1" dirty="0"/>
              <a:t>current</a:t>
            </a:r>
            <a:r>
              <a:rPr lang="en-US" dirty="0"/>
              <a:t> is an </a:t>
            </a:r>
            <a:r>
              <a:rPr lang="en-US" u="sng" dirty="0"/>
              <a:t>                     </a:t>
            </a:r>
            <a:r>
              <a:rPr lang="en-US" dirty="0"/>
              <a:t> charge in motion.</a:t>
            </a:r>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dirty="0"/>
              <a:t>[electrical]</a:t>
            </a:r>
            <a:endParaRPr b="0" dirty="0"/>
          </a:p>
          <a:p>
            <a:pPr marL="0" lvl="0" indent="0" algn="l" rtl="0">
              <a:lnSpc>
                <a:spcPct val="100000"/>
              </a:lnSpc>
              <a:spcBef>
                <a:spcPts val="0"/>
              </a:spcBef>
              <a:spcAft>
                <a:spcPts val="0"/>
              </a:spcAft>
              <a:buSzPts val="1400"/>
              <a:buNone/>
            </a:pPr>
            <a:endParaRPr dirty="0"/>
          </a:p>
        </p:txBody>
      </p:sp>
      <p:sp>
        <p:nvSpPr>
          <p:cNvPr id="154" name="Google Shape;154;g2936c336ece_0_6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9998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36c336ece_0_6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936c336ece_0_6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 </a:t>
            </a:r>
            <a:r>
              <a:rPr lang="en-US" b="1" dirty="0"/>
              <a:t>current</a:t>
            </a:r>
            <a:r>
              <a:rPr lang="en-US" dirty="0"/>
              <a:t> is an </a:t>
            </a:r>
            <a:r>
              <a:rPr lang="en-US" b="1" u="none" dirty="0"/>
              <a:t>electrical </a:t>
            </a:r>
            <a:r>
              <a:rPr lang="en-US" dirty="0"/>
              <a:t>charge in motion.</a:t>
            </a:r>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endParaRPr b="0" dirty="0"/>
          </a:p>
          <a:p>
            <a:pPr marL="0" lvl="0" indent="0" algn="l" rtl="0">
              <a:lnSpc>
                <a:spcPct val="100000"/>
              </a:lnSpc>
              <a:spcBef>
                <a:spcPts val="0"/>
              </a:spcBef>
              <a:spcAft>
                <a:spcPts val="0"/>
              </a:spcAft>
              <a:buSzPts val="1400"/>
              <a:buNone/>
            </a:pPr>
            <a:endParaRPr dirty="0"/>
          </a:p>
        </p:txBody>
      </p:sp>
      <p:sp>
        <p:nvSpPr>
          <p:cNvPr id="154" name="Google Shape;154;g2936c336ece_0_6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934658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that we’ve reviewed, let’s define the phrase </a:t>
            </a:r>
            <a:r>
              <a:rPr lang="en-US" b="1" dirty="0"/>
              <a:t>Conductor.</a:t>
            </a:r>
            <a:endParaRPr dirty="0"/>
          </a:p>
        </p:txBody>
      </p:sp>
      <p:sp>
        <p:nvSpPr>
          <p:cNvPr id="207" name="Google Shape;20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c7b7e697c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8c7b7e697c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Arial" panose="020B0604020202020204" pitchFamily="34" charset="0"/>
              </a:rPr>
              <a:t>Conductors are materials that electricity can flow through. </a:t>
            </a:r>
          </a:p>
          <a:p>
            <a:pPr marL="0" lvl="0" indent="0" algn="l" rtl="0">
              <a:lnSpc>
                <a:spcPct val="100000"/>
              </a:lnSpc>
              <a:spcBef>
                <a:spcPts val="0"/>
              </a:spcBef>
              <a:spcAft>
                <a:spcPts val="0"/>
              </a:spcAft>
              <a:buSzPts val="1400"/>
              <a:buNone/>
            </a:pPr>
            <a:endParaRPr lang="en-US" sz="1800" b="0" i="0" u="none" strike="noStrike" dirty="0">
              <a:solidFill>
                <a:srgbClr val="000000"/>
              </a:solidFill>
              <a:effectLst/>
              <a:latin typeface="Arial" panose="020B0604020202020204" pitchFamily="34" charset="0"/>
            </a:endParaRPr>
          </a:p>
        </p:txBody>
      </p:sp>
      <p:sp>
        <p:nvSpPr>
          <p:cNvPr id="155" name="Google Shape;155;g28c7b7e697c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24" name="Google Shape;22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7e576c1a67_0_3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7e576c1a67_0_3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What does c</a:t>
            </a:r>
            <a:r>
              <a:rPr lang="en-US" sz="1200" dirty="0">
                <a:solidFill>
                  <a:schemeClr val="dk1"/>
                </a:solidFill>
                <a:latin typeface="Calibri"/>
                <a:ea typeface="Calibri"/>
                <a:cs typeface="Calibri"/>
                <a:sym typeface="Calibri"/>
              </a:rPr>
              <a:t>onductor mean</a:t>
            </a:r>
            <a:r>
              <a:rPr lang="en-US" b="0" dirty="0"/>
              <a:t>? </a:t>
            </a:r>
            <a:endParaRPr b="0"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[a material that electricity can flow through]</a:t>
            </a:r>
            <a:endParaRPr b="1" dirty="0"/>
          </a:p>
        </p:txBody>
      </p:sp>
      <p:sp>
        <p:nvSpPr>
          <p:cNvPr id="230" name="Google Shape;230;g27e576c1a67_0_3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38" name="Google Shape;23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Today, we’ll be learning about the word: </a:t>
            </a:r>
            <a:r>
              <a:rPr lang="en-US" b="1" dirty="0"/>
              <a:t>Conductor.</a:t>
            </a:r>
            <a:endParaRPr dirty="0"/>
          </a:p>
        </p:txBody>
      </p:sp>
      <p:sp>
        <p:nvSpPr>
          <p:cNvPr id="123" name="Google Shape;12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Circuits need conductors to move electric charges.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Look at how much space the electrons have for moving around.</a:t>
            </a:r>
          </a:p>
        </p:txBody>
      </p:sp>
    </p:spTree>
    <p:extLst>
      <p:ext uri="{BB962C8B-B14F-4D97-AF65-F5344CB8AC3E}">
        <p14:creationId xmlns:p14="http://schemas.microsoft.com/office/powerpoint/2010/main" val="140798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Metals are good conductors.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How much space the electrons have for moving around in metals?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A lot </a:t>
            </a:r>
            <a:r>
              <a:rPr lang="en-US" sz="1200" b="0" i="0" u="none" strike="noStrike" cap="none" dirty="0">
                <a:solidFill>
                  <a:schemeClr val="dk1"/>
                </a:solidFill>
                <a:latin typeface="Calibri"/>
                <a:ea typeface="Calibri"/>
                <a:cs typeface="Calibri"/>
                <a:sym typeface="Calibri"/>
              </a:rPr>
              <a:t>or a little? </a:t>
            </a:r>
          </a:p>
        </p:txBody>
      </p:sp>
    </p:spTree>
    <p:extLst>
      <p:ext uri="{BB962C8B-B14F-4D97-AF65-F5344CB8AC3E}">
        <p14:creationId xmlns:p14="http://schemas.microsoft.com/office/powerpoint/2010/main" val="2586987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Some materials make it difficult for electricity to pass through. </a:t>
            </a:r>
          </a:p>
        </p:txBody>
      </p:sp>
    </p:spTree>
    <p:extLst>
      <p:ext uri="{BB962C8B-B14F-4D97-AF65-F5344CB8AC3E}">
        <p14:creationId xmlns:p14="http://schemas.microsoft.com/office/powerpoint/2010/main" val="2883051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This is because their electrons are tightly bound so electricity cannot easily flow past them.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UcPeriod"/>
              <a:tabLst/>
              <a:defRPr/>
            </a:pPr>
            <a:r>
              <a:rPr lang="en-US" sz="1200" b="0" i="0" u="none" strike="noStrike" cap="none" dirty="0">
                <a:solidFill>
                  <a:schemeClr val="dk1"/>
                </a:solidFill>
                <a:latin typeface="Calibri"/>
                <a:ea typeface="Calibri"/>
                <a:cs typeface="Calibri"/>
                <a:sym typeface="Calibri"/>
              </a:rPr>
              <a:t>Insulator</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UcPeriod"/>
              <a:tabLst/>
              <a:defRPr/>
            </a:pPr>
            <a:r>
              <a:rPr lang="en-US" sz="1200" b="0" i="0" u="none" strike="noStrike" cap="none" dirty="0">
                <a:solidFill>
                  <a:schemeClr val="dk1"/>
                </a:solidFill>
                <a:latin typeface="Calibri"/>
                <a:ea typeface="Calibri"/>
                <a:cs typeface="Calibri"/>
                <a:sym typeface="Calibri"/>
              </a:rPr>
              <a:t>Conductor</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UcPeriod"/>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Calibri"/>
                <a:ea typeface="Calibri"/>
                <a:cs typeface="Calibri"/>
                <a:sym typeface="Calibri"/>
              </a:rPr>
              <a:t>Notice</a:t>
            </a:r>
            <a:r>
              <a:rPr lang="en-US" sz="1200" b="0" i="0" u="none" strike="noStrike" cap="none" dirty="0">
                <a:solidFill>
                  <a:schemeClr val="dk1"/>
                </a:solidFill>
                <a:latin typeface="Calibri"/>
                <a:ea typeface="Calibri"/>
                <a:cs typeface="Calibri"/>
                <a:sym typeface="Calibri"/>
              </a:rPr>
              <a:t> how the electricity can pass through the conductor but not the insulator.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Dielectric = no conductive properties </a:t>
            </a:r>
          </a:p>
        </p:txBody>
      </p:sp>
    </p:spTree>
    <p:extLst>
      <p:ext uri="{BB962C8B-B14F-4D97-AF65-F5344CB8AC3E}">
        <p14:creationId xmlns:p14="http://schemas.microsoft.com/office/powerpoint/2010/main" val="1624306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e576c1a67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7e576c1a67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Conductors allow us to transfer energy from the wall outlet to our electronic device via a charging cable. </a:t>
            </a:r>
          </a:p>
        </p:txBody>
      </p:sp>
    </p:spTree>
    <p:extLst>
      <p:ext uri="{BB962C8B-B14F-4D97-AF65-F5344CB8AC3E}">
        <p14:creationId xmlns:p14="http://schemas.microsoft.com/office/powerpoint/2010/main" val="3753753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96993b0a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d96993b0a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69" name="Google Shape;269;gd96993b0a5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430209113_0_10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7430209113_0_10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5400" marR="0" lvl="0" indent="0" algn="l" rtl="0">
              <a:lnSpc>
                <a:spcPct val="115000"/>
              </a:lnSpc>
              <a:spcBef>
                <a:spcPts val="0"/>
              </a:spcBef>
              <a:spcAft>
                <a:spcPts val="0"/>
              </a:spcAft>
              <a:buClr>
                <a:schemeClr val="dk1"/>
              </a:buClr>
              <a:buSzPts val="3200"/>
              <a:buFont typeface="Calibri"/>
              <a:buNone/>
            </a:pPr>
            <a:r>
              <a:rPr lang="en-US" sz="1200" b="1" dirty="0">
                <a:solidFill>
                  <a:schemeClr val="dk1"/>
                </a:solidFill>
                <a:latin typeface="Calibri"/>
                <a:ea typeface="Calibri"/>
                <a:cs typeface="Calibri"/>
                <a:sym typeface="Calibri"/>
              </a:rPr>
              <a:t>[C] Electricity moves faster in conductors </a:t>
            </a:r>
            <a:r>
              <a:rPr lang="en-US" sz="1200" b="0" dirty="0">
                <a:solidFill>
                  <a:schemeClr val="dk1"/>
                </a:solidFill>
                <a:latin typeface="Calibri"/>
                <a:ea typeface="Calibri"/>
                <a:cs typeface="Calibri"/>
                <a:sym typeface="Calibri"/>
              </a:rPr>
              <a:t>is true. </a:t>
            </a:r>
            <a:endParaRPr lang="en-US" sz="1200" b="1" dirty="0">
              <a:solidFill>
                <a:schemeClr val="dk1"/>
              </a:solidFill>
              <a:latin typeface="Calibri"/>
              <a:ea typeface="Calibri"/>
              <a:cs typeface="Calibri"/>
              <a:sym typeface="Calibri"/>
            </a:endParaRPr>
          </a:p>
        </p:txBody>
      </p:sp>
      <p:sp>
        <p:nvSpPr>
          <p:cNvPr id="275" name="Google Shape;275;g27430209113_0_10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1499626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430209113_0_10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7430209113_0_10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5400" marR="0" lvl="0" indent="0" algn="l" rtl="0">
              <a:lnSpc>
                <a:spcPct val="115000"/>
              </a:lnSpc>
              <a:spcBef>
                <a:spcPts val="0"/>
              </a:spcBef>
              <a:spcAft>
                <a:spcPts val="0"/>
              </a:spcAft>
              <a:buClr>
                <a:schemeClr val="dk1"/>
              </a:buClr>
              <a:buSzPts val="3200"/>
              <a:buFont typeface="Calibri"/>
              <a:buNone/>
            </a:pPr>
            <a:r>
              <a:rPr lang="en-US" sz="1200" b="1" dirty="0">
                <a:solidFill>
                  <a:schemeClr val="dk1"/>
                </a:solidFill>
                <a:latin typeface="Calibri"/>
                <a:ea typeface="Calibri"/>
                <a:cs typeface="Calibri"/>
                <a:sym typeface="Calibri"/>
              </a:rPr>
              <a:t>[C] Electricity moves faster in conductors </a:t>
            </a:r>
            <a:r>
              <a:rPr lang="en-US" sz="1200" b="0" dirty="0">
                <a:solidFill>
                  <a:schemeClr val="dk1"/>
                </a:solidFill>
                <a:latin typeface="Calibri"/>
                <a:ea typeface="Calibri"/>
                <a:cs typeface="Calibri"/>
                <a:sym typeface="Calibri"/>
              </a:rPr>
              <a:t>is true. </a:t>
            </a:r>
            <a:endParaRPr lang="en-US" sz="1200" b="1" dirty="0">
              <a:solidFill>
                <a:schemeClr val="dk1"/>
              </a:solidFill>
              <a:latin typeface="Calibri"/>
              <a:ea typeface="Calibri"/>
              <a:cs typeface="Calibri"/>
              <a:sym typeface="Calibri"/>
            </a:endParaRPr>
          </a:p>
        </p:txBody>
      </p:sp>
      <p:sp>
        <p:nvSpPr>
          <p:cNvPr id="275" name="Google Shape;275;g27430209113_0_10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572023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1a9c54469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91a9c54469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dirty="0">
                <a:solidFill>
                  <a:schemeClr val="dk1"/>
                </a:solidFill>
                <a:latin typeface="Calibri"/>
                <a:ea typeface="Calibri"/>
                <a:cs typeface="Calibri"/>
                <a:sym typeface="Calibri"/>
              </a:rPr>
              <a:t>Which material is more likely to be used as a conductor? </a:t>
            </a:r>
            <a:endParaRPr lang="en-US" sz="1200" b="1"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endParaRPr lang="en-US" sz="1200" b="1"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b="1" dirty="0">
                <a:solidFill>
                  <a:schemeClr val="tx1"/>
                </a:solidFill>
                <a:latin typeface="Calibri"/>
                <a:ea typeface="Calibri"/>
                <a:cs typeface="Calibri"/>
                <a:sym typeface="Calibri"/>
              </a:rPr>
              <a:t>Silver because it is a metal. </a:t>
            </a:r>
            <a:endParaRPr lang="en-US" sz="1200" b="1" dirty="0">
              <a:solidFill>
                <a:schemeClr val="dk1"/>
              </a:solidFill>
              <a:latin typeface="Calibri"/>
              <a:ea typeface="Calibri"/>
              <a:cs typeface="Calibri"/>
              <a:sym typeface="Calibri"/>
            </a:endParaRPr>
          </a:p>
        </p:txBody>
      </p:sp>
      <p:sp>
        <p:nvSpPr>
          <p:cNvPr id="333" name="Google Shape;333;g291a9c54469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403287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54843fe8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054843fe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 sz="1200" dirty="0">
                <a:solidFill>
                  <a:schemeClr val="dk1"/>
                </a:solidFill>
                <a:latin typeface="Calibri"/>
                <a:ea typeface="Calibri"/>
                <a:cs typeface="Calibri"/>
                <a:sym typeface="Calibri"/>
              </a:rPr>
              <a:t>Our “big question” is: </a:t>
            </a:r>
            <a:r>
              <a:rPr lang="en-US" sz="1800" b="1" dirty="0">
                <a:solidFill>
                  <a:schemeClr val="dk1"/>
                </a:solidFill>
                <a:latin typeface="Calibri"/>
                <a:ea typeface="Calibri"/>
                <a:cs typeface="Calibri"/>
                <a:sym typeface="Calibri"/>
              </a:rPr>
              <a:t>How do conductors help us use electricity in our daily lives?</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 sz="1200" dirty="0">
                <a:solidFill>
                  <a:schemeClr val="dk1"/>
                </a:solidFill>
                <a:latin typeface="Calibri"/>
                <a:ea typeface="Calibri"/>
                <a:cs typeface="Calibri"/>
                <a:sym typeface="Calibri"/>
              </a:rPr>
              <a:t>[Pause and illicit predictions from students.]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b="0" dirty="0"/>
              <a:t>I love all these thoughtful scientific hypotheses!  Be sure to keep this question and your predictions in mind as we move through these next few lessons, and we’ll continue to revisit it.</a:t>
            </a:r>
            <a:endParaRPr lang="en-US"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1a9c54469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291a9c54469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dirty="0">
                <a:solidFill>
                  <a:schemeClr val="dk1"/>
                </a:solidFill>
                <a:latin typeface="Calibri"/>
                <a:ea typeface="Calibri"/>
                <a:cs typeface="Calibri"/>
                <a:sym typeface="Calibri"/>
              </a:rPr>
              <a:t>Which material is more likely to be used as a conductor? </a:t>
            </a:r>
            <a:endParaRPr lang="en-US" sz="1200" b="1"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endParaRPr lang="en-US" sz="1200" b="1" dirty="0">
              <a:solidFill>
                <a:schemeClr val="tx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lang="en-US" sz="1200" b="1" dirty="0">
                <a:solidFill>
                  <a:schemeClr val="tx1"/>
                </a:solidFill>
                <a:latin typeface="Calibri"/>
                <a:ea typeface="Calibri"/>
                <a:cs typeface="Calibri"/>
                <a:sym typeface="Calibri"/>
              </a:rPr>
              <a:t>Silver because it is a metal. </a:t>
            </a:r>
            <a:endParaRPr lang="en-US" sz="1200" b="1" dirty="0">
              <a:solidFill>
                <a:schemeClr val="dk1"/>
              </a:solidFill>
              <a:latin typeface="Calibri"/>
              <a:ea typeface="Calibri"/>
              <a:cs typeface="Calibri"/>
              <a:sym typeface="Calibri"/>
            </a:endParaRPr>
          </a:p>
        </p:txBody>
      </p:sp>
      <p:sp>
        <p:nvSpPr>
          <p:cNvPr id="333" name="Google Shape;333;g291a9c54469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2368487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e11802ac4_0_4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5e11802ac4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talk about some examples of </a:t>
            </a:r>
            <a:r>
              <a:rPr lang="en-US" b="1" dirty="0"/>
              <a:t>Conductor. </a:t>
            </a:r>
            <a:endParaRPr dirty="0"/>
          </a:p>
        </p:txBody>
      </p:sp>
      <p:sp>
        <p:nvSpPr>
          <p:cNvPr id="321" name="Google Shape;321;g25e11802ac4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e576c1a67_0_7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7e576c1a67_0_7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Copper is an example of a conductor. It is one of the most popular materials used for conductors. </a:t>
            </a:r>
          </a:p>
        </p:txBody>
      </p:sp>
      <p:sp>
        <p:nvSpPr>
          <p:cNvPr id="328" name="Google Shape;328;g27e576c1a67_0_7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e576c1a67_0_7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7e576c1a67_0_7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Steel is another example of a conductor. </a:t>
            </a:r>
          </a:p>
          <a:p>
            <a:pPr marL="0" lvl="0" indent="0" algn="l" rtl="0">
              <a:lnSpc>
                <a:spcPct val="115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dirty="0">
                <a:solidFill>
                  <a:schemeClr val="dk1"/>
                </a:solidFill>
                <a:latin typeface="Calibri"/>
                <a:ea typeface="Calibri"/>
                <a:cs typeface="Calibri"/>
                <a:sym typeface="Calibri"/>
              </a:rPr>
              <a:t>However, it isn’t as widely used since it’s not as flexible as copper or aluminum but is expensive. </a:t>
            </a:r>
          </a:p>
        </p:txBody>
      </p:sp>
      <p:sp>
        <p:nvSpPr>
          <p:cNvPr id="328" name="Google Shape;328;g27e576c1a67_0_7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2035330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5e11802ac4_0_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5e11802ac4_0_6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talk about some non-examples of </a:t>
            </a:r>
            <a:r>
              <a:rPr lang="en-US" b="1" dirty="0"/>
              <a:t>Conductor.</a:t>
            </a:r>
            <a:endParaRPr dirty="0"/>
          </a:p>
        </p:txBody>
      </p:sp>
      <p:sp>
        <p:nvSpPr>
          <p:cNvPr id="344" name="Google Shape;344;g25e11802ac4_0_6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Paper isn’t a conductor because it doesn’t allow electricity to easily flow through it. </a:t>
            </a:r>
          </a:p>
        </p:txBody>
      </p:sp>
      <p:sp>
        <p:nvSpPr>
          <p:cNvPr id="359" name="Google Shape;359;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dirty="0"/>
              <a:t>Glass isn’t a good conductor because it is difficult for electricity to flow through it. </a:t>
            </a:r>
            <a:endParaRPr b="1" dirty="0"/>
          </a:p>
        </p:txBody>
      </p:sp>
      <p:sp>
        <p:nvSpPr>
          <p:cNvPr id="359" name="Google Shape;359;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2319842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5e11802ac4_0_8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25e11802ac4_0_8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67" name="Google Shape;367;g25e11802ac4_0_8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Which one is NOT an example of a conductor:</a:t>
            </a:r>
          </a:p>
          <a:p>
            <a:endParaRPr lang="en-US" sz="1200" dirty="0"/>
          </a:p>
          <a:p>
            <a:pPr marL="342900" indent="-342900">
              <a:buAutoNum type="alphaUcPeriod"/>
            </a:pPr>
            <a:r>
              <a:rPr lang="en-US" sz="1200" dirty="0"/>
              <a:t>Glass</a:t>
            </a:r>
          </a:p>
          <a:p>
            <a:pPr marL="342900" indent="-342900">
              <a:buAutoNum type="alphaUcPeriod"/>
            </a:pPr>
            <a:r>
              <a:rPr lang="en-US" sz="1200" dirty="0"/>
              <a:t>Steel</a:t>
            </a:r>
          </a:p>
          <a:p>
            <a:pPr marL="342900" indent="-342900">
              <a:buAutoNum type="alphaUcPeriod"/>
            </a:pPr>
            <a:r>
              <a:rPr lang="en-US" sz="1200" dirty="0"/>
              <a:t>Copper</a:t>
            </a:r>
          </a:p>
          <a:p>
            <a:endParaRPr lang="en-US" dirty="0"/>
          </a:p>
          <a:p>
            <a:r>
              <a:rPr lang="en-US" dirty="0"/>
              <a:t>[Glass]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5659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Which one is NOT an example of a conductor:</a:t>
            </a:r>
          </a:p>
          <a:p>
            <a:endParaRPr lang="en-US" sz="1200" dirty="0"/>
          </a:p>
          <a:p>
            <a:pPr marL="342900" indent="-342900">
              <a:buAutoNum type="alphaUcPeriod"/>
            </a:pPr>
            <a:r>
              <a:rPr lang="en-US" sz="1200" b="1" dirty="0"/>
              <a:t>Glass</a:t>
            </a:r>
          </a:p>
          <a:p>
            <a:pPr marL="342900" indent="-342900">
              <a:buAutoNum type="alphaUcPeriod"/>
            </a:pPr>
            <a:r>
              <a:rPr lang="en-US" sz="1200" dirty="0"/>
              <a:t>Steel</a:t>
            </a:r>
          </a:p>
          <a:p>
            <a:pPr marL="342900" indent="-342900">
              <a:buAutoNum type="alphaUcPeriod"/>
            </a:pPr>
            <a:r>
              <a:rPr lang="en-US" sz="1200" dirty="0"/>
              <a:t>Copper</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416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8d0a459bb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8d0a459bb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rgbClr val="000000"/>
                </a:solidFill>
                <a:latin typeface="Calibri"/>
                <a:ea typeface="Calibri"/>
                <a:cs typeface="Calibri"/>
                <a:sym typeface="Calibri"/>
              </a:rPr>
              <a:t>Bring in a broken electronic wire (e.g., a charging cable). Explain how the charger is used to charge phones by transferring electricity from a power source (wall) to the phone. Pass the wire around and have students observe the different parts of the broken wire while you explain how the wire material affect the charging (transferring electricity). </a:t>
            </a:r>
          </a:p>
        </p:txBody>
      </p:sp>
      <p:sp>
        <p:nvSpPr>
          <p:cNvPr id="140" name="Google Shape;140;g28d0a459bb7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5e11802ac4_0_2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25e11802ac4_0_2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435" name="Google Shape;435;g25e11802ac4_0_2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c7b7e697c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8c7b7e697c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Arial" panose="020B0604020202020204" pitchFamily="34" charset="0"/>
              </a:rPr>
              <a:t>Conductors are materials that electricity can flow through.</a:t>
            </a:r>
            <a:endParaRPr dirty="0"/>
          </a:p>
        </p:txBody>
      </p:sp>
      <p:sp>
        <p:nvSpPr>
          <p:cNvPr id="155" name="Google Shape;155;g28c7b7e697c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2222637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5e11802ac4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25e11802ac4_0_19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We will now complete this concept map, called a Frayer model, </a:t>
            </a:r>
            <a:r>
              <a:rPr lang="en-US" dirty="0">
                <a:solidFill>
                  <a:srgbClr val="242424"/>
                </a:solidFill>
              </a:rPr>
              <a:t>to summarize and further clarify what you have learned about the term</a:t>
            </a:r>
            <a:r>
              <a:rPr lang="en-US" dirty="0"/>
              <a:t> </a:t>
            </a:r>
            <a:r>
              <a:rPr lang="en-US" b="1" dirty="0"/>
              <a:t>conductors</a:t>
            </a:r>
            <a:r>
              <a:rPr lang="en-US" dirty="0">
                <a:solidFill>
                  <a:srgbClr val="242424"/>
                </a:solidFill>
              </a:rPr>
              <a:t>. </a:t>
            </a:r>
            <a:endParaRPr dirty="0"/>
          </a:p>
        </p:txBody>
      </p:sp>
      <p:sp>
        <p:nvSpPr>
          <p:cNvPr id="450" name="Google Shape;450;g25e11802ac4_0_1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To complete the Frayer model,</a:t>
            </a:r>
            <a:r>
              <a:rPr lang="en-US" dirty="0">
                <a:solidFill>
                  <a:srgbClr val="242424"/>
                </a:solidFill>
              </a:rPr>
              <a:t> we will choose from four choices the correct picture, definition, example, and response to the question, “How do </a:t>
            </a:r>
            <a:r>
              <a:rPr lang="en-US" b="1" dirty="0">
                <a:solidFill>
                  <a:srgbClr val="242424"/>
                </a:solidFill>
              </a:rPr>
              <a:t>Conductors </a:t>
            </a:r>
            <a:r>
              <a:rPr lang="en-US" dirty="0">
                <a:solidFill>
                  <a:srgbClr val="242424"/>
                </a:solidFill>
              </a:rPr>
              <a:t>impact my life?”</a:t>
            </a:r>
            <a:r>
              <a:rPr lang="en-US" dirty="0">
                <a:solidFill>
                  <a:schemeClr val="dk1"/>
                </a:solidFill>
              </a:rPr>
              <a:t> </a:t>
            </a:r>
            <a:r>
              <a:rPr lang="en-US" dirty="0">
                <a:solidFill>
                  <a:srgbClr val="242424"/>
                </a:solidFill>
              </a:rPr>
              <a:t>Select the best response for each question </a:t>
            </a:r>
            <a:r>
              <a:rPr lang="en-US" dirty="0">
                <a:solidFill>
                  <a:schemeClr val="dk1"/>
                </a:solidFill>
              </a:rPr>
              <a:t>using the information you just learned. As </a:t>
            </a:r>
            <a:r>
              <a:rPr lang="en-US" dirty="0"/>
              <a:t>we </a:t>
            </a:r>
            <a:r>
              <a:rPr lang="en-US" dirty="0">
                <a:solidFill>
                  <a:schemeClr val="dk1"/>
                </a:solidFill>
              </a:rPr>
              <a:t>select responses, </a:t>
            </a:r>
            <a:r>
              <a:rPr lang="en-US" dirty="0"/>
              <a:t>we</a:t>
            </a:r>
            <a:r>
              <a:rPr lang="en-US" dirty="0">
                <a:solidFill>
                  <a:schemeClr val="dk1"/>
                </a:solidFill>
              </a:rPr>
              <a:t> will see how this model looks filled in for the term</a:t>
            </a:r>
            <a:r>
              <a:rPr lang="en-US" dirty="0"/>
              <a:t> </a:t>
            </a:r>
            <a:r>
              <a:rPr lang="en-US" b="1" dirty="0"/>
              <a:t>Conductor.</a:t>
            </a:r>
            <a:endParaRPr lang="en-US" dirty="0">
              <a:solidFill>
                <a:schemeClr val="dk1"/>
              </a:solidFill>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1898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7e576c1a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7e576c1a67_0_1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This is the picture that shows a </a:t>
            </a:r>
            <a:r>
              <a:rPr lang="en-US" b="1" dirty="0"/>
              <a:t>conductor.</a:t>
            </a:r>
          </a:p>
          <a:p>
            <a:pPr marL="0" lvl="0" indent="0" algn="l" rtl="0">
              <a:lnSpc>
                <a:spcPct val="100000"/>
              </a:lnSpc>
              <a:spcBef>
                <a:spcPts val="0"/>
              </a:spcBef>
              <a:spcAft>
                <a:spcPts val="0"/>
              </a:spcAft>
              <a:buClr>
                <a:schemeClr val="dk1"/>
              </a:buClr>
              <a:buSzPts val="1400"/>
              <a:buFont typeface="Arial"/>
              <a:buNone/>
            </a:pPr>
            <a:endParaRPr lang="en-US" b="1" dirty="0"/>
          </a:p>
        </p:txBody>
      </p:sp>
      <p:sp>
        <p:nvSpPr>
          <p:cNvPr id="503" name="Google Shape;503;g27e576c1a67_0_1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7e576c1a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27e576c1a67_0_1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This is the picture that shows </a:t>
            </a:r>
            <a:r>
              <a:rPr lang="en-US" b="1" dirty="0"/>
              <a:t>conductors.</a:t>
            </a:r>
          </a:p>
          <a:p>
            <a:pPr marL="0" lvl="0" indent="0" algn="l" rtl="0">
              <a:lnSpc>
                <a:spcPct val="100000"/>
              </a:lnSpc>
              <a:spcBef>
                <a:spcPts val="0"/>
              </a:spcBef>
              <a:spcAft>
                <a:spcPts val="0"/>
              </a:spcAft>
              <a:buClr>
                <a:schemeClr val="dk1"/>
              </a:buClr>
              <a:buSzPts val="1400"/>
              <a:buFont typeface="Arial"/>
              <a:buNone/>
            </a:pPr>
            <a:endParaRPr lang="en-US" b="1" dirty="0"/>
          </a:p>
          <a:p>
            <a:pPr marL="0" lvl="0" indent="0" algn="l" rtl="0">
              <a:lnSpc>
                <a:spcPct val="100000"/>
              </a:lnSpc>
              <a:spcBef>
                <a:spcPts val="0"/>
              </a:spcBef>
              <a:spcAft>
                <a:spcPts val="0"/>
              </a:spcAft>
              <a:buClr>
                <a:schemeClr val="dk1"/>
              </a:buClr>
              <a:buSzPts val="1400"/>
              <a:buFont typeface="Arial"/>
              <a:buNone/>
            </a:pPr>
            <a:r>
              <a:rPr lang="en-US" b="1" dirty="0"/>
              <a:t>Steel is a correct picture of conductors. </a:t>
            </a:r>
            <a:endParaRPr dirty="0"/>
          </a:p>
        </p:txBody>
      </p:sp>
      <p:sp>
        <p:nvSpPr>
          <p:cNvPr id="503" name="Google Shape;503;g27e576c1a67_0_1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6905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Here is the Frayer model filled in with a picture of conductors</a:t>
            </a:r>
            <a:r>
              <a:rPr lang="en-US" b="1" dirty="0"/>
              <a:t>.</a:t>
            </a:r>
            <a:endParaRPr dirty="0">
              <a:solidFill>
                <a:schemeClr val="dk1"/>
              </a:solidFill>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7e576c1a67_0_1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7e576c1a67_0_1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dirty="0">
                <a:solidFill>
                  <a:schemeClr val="dk1"/>
                </a:solidFill>
              </a:rPr>
              <a:t>Choose the one correct definition of </a:t>
            </a:r>
            <a:r>
              <a:rPr lang="en-US" b="1" dirty="0"/>
              <a:t>Conductors</a:t>
            </a:r>
            <a:r>
              <a:rPr lang="en-US" sz="1200" b="1" dirty="0">
                <a:solidFill>
                  <a:schemeClr val="dk1"/>
                </a:solidFill>
              </a:rPr>
              <a:t> </a:t>
            </a:r>
            <a:r>
              <a:rPr lang="en-US" sz="1200" dirty="0">
                <a:solidFill>
                  <a:schemeClr val="dk1"/>
                </a:solidFill>
              </a:rPr>
              <a:t>from these four choices.</a:t>
            </a:r>
          </a:p>
          <a:p>
            <a:pPr marL="0" marR="0" lvl="0" indent="0" algn="l" rtl="0">
              <a:lnSpc>
                <a:spcPct val="100000"/>
              </a:lnSpc>
              <a:spcBef>
                <a:spcPts val="0"/>
              </a:spcBef>
              <a:spcAft>
                <a:spcPts val="0"/>
              </a:spcAft>
              <a:buSzPts val="1400"/>
              <a:buNone/>
            </a:pPr>
            <a:endParaRPr lang="en-US" sz="12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solidFill>
                  <a:schemeClr val="dk1"/>
                </a:solidFill>
              </a:rPr>
              <a:t>[C] </a:t>
            </a:r>
            <a:r>
              <a:rPr lang="en-US" sz="1200" b="1" dirty="0">
                <a:solidFill>
                  <a:schemeClr val="dk1"/>
                </a:solidFill>
                <a:latin typeface="+mj-lt"/>
                <a:ea typeface="Calibri"/>
                <a:cs typeface="Calibri"/>
                <a:sym typeface="Calibri"/>
              </a:rPr>
              <a:t>A material that electricity can flow through</a:t>
            </a:r>
          </a:p>
          <a:p>
            <a:pPr marL="0" marR="0" lvl="0" indent="0" algn="l" rtl="0">
              <a:lnSpc>
                <a:spcPct val="100000"/>
              </a:lnSpc>
              <a:spcBef>
                <a:spcPts val="0"/>
              </a:spcBef>
              <a:spcAft>
                <a:spcPts val="0"/>
              </a:spcAft>
              <a:buSzPts val="1400"/>
              <a:buNone/>
            </a:pPr>
            <a:endParaRPr lang="en-US" sz="1200" b="1" dirty="0">
              <a:solidFill>
                <a:schemeClr val="dk1"/>
              </a:solidFill>
            </a:endParaRPr>
          </a:p>
        </p:txBody>
      </p:sp>
      <p:sp>
        <p:nvSpPr>
          <p:cNvPr id="568" name="Google Shape;568;g27e576c1a67_0_1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6406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7e576c1a67_0_1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7e576c1a67_0_1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2400"/>
              <a:buFont typeface="Arial"/>
              <a:buNone/>
              <a:tabLst/>
              <a:defRPr/>
            </a:pPr>
            <a:r>
              <a:rPr lang="en-US" dirty="0"/>
              <a:t>“</a:t>
            </a:r>
            <a:r>
              <a:rPr lang="en-US" sz="1200" b="1" dirty="0">
                <a:solidFill>
                  <a:schemeClr val="dk1"/>
                </a:solidFill>
                <a:latin typeface="+mj-lt"/>
                <a:ea typeface="Calibri"/>
                <a:cs typeface="Calibri"/>
                <a:sym typeface="Calibri"/>
              </a:rPr>
              <a:t>a material that electricity can flow through</a:t>
            </a:r>
            <a:r>
              <a:rPr lang="en-US" dirty="0"/>
              <a:t>” is correct! This is the definition of </a:t>
            </a:r>
            <a:r>
              <a:rPr lang="en-US" b="0" dirty="0"/>
              <a:t>conductors</a:t>
            </a:r>
            <a:r>
              <a:rPr lang="en-US" b="1" dirty="0"/>
              <a:t>.</a:t>
            </a:r>
            <a:endParaRPr lang="en-US" sz="1200" dirty="0">
              <a:solidFill>
                <a:schemeClr val="dk1"/>
              </a:solidFill>
            </a:endParaRPr>
          </a:p>
        </p:txBody>
      </p:sp>
      <p:sp>
        <p:nvSpPr>
          <p:cNvPr id="568" name="Google Shape;568;g27e576c1a67_0_1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41053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Here is the Frayer model filled in with the definition of Conductor.</a:t>
            </a:r>
            <a:endParaRPr dirty="0">
              <a:solidFill>
                <a:schemeClr val="dk1"/>
              </a:solidFill>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036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0" name="Google Shape;14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7e576c1a67_0_1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7e576c1a67_0_1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Choose the one correct example of a </a:t>
            </a:r>
            <a:r>
              <a:rPr lang="en-US" b="1" dirty="0"/>
              <a:t>conductor </a:t>
            </a:r>
            <a:r>
              <a:rPr lang="en-US" sz="1200" dirty="0">
                <a:solidFill>
                  <a:schemeClr val="dk1"/>
                </a:solidFill>
                <a:latin typeface="Calibri"/>
                <a:ea typeface="Calibri"/>
                <a:cs typeface="Calibri"/>
                <a:sym typeface="Calibri"/>
              </a:rPr>
              <a:t>from these four choices. </a:t>
            </a:r>
          </a:p>
          <a:p>
            <a:pPr marL="0" lvl="0" indent="0" algn="l" rtl="0">
              <a:lnSpc>
                <a:spcPct val="100000"/>
              </a:lnSpc>
              <a:spcBef>
                <a:spcPts val="0"/>
              </a:spcBef>
              <a:spcAft>
                <a:spcPts val="0"/>
              </a:spcAft>
              <a:buSzPts val="1400"/>
              <a:buNone/>
            </a:pPr>
            <a:endParaRPr lang="en-US" sz="1200" dirty="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cap="none" dirty="0">
                <a:solidFill>
                  <a:schemeClr val="tx1"/>
                </a:solidFill>
                <a:latin typeface="Calibri"/>
                <a:ea typeface="Calibri"/>
                <a:cs typeface="Calibri"/>
                <a:sym typeface="Calibri"/>
              </a:rPr>
              <a:t>The copper wires in a charger</a:t>
            </a:r>
            <a:endParaRPr lang="en-US" sz="1200" dirty="0">
              <a:solidFill>
                <a:schemeClr val="dk1"/>
              </a:solidFill>
            </a:endParaRPr>
          </a:p>
        </p:txBody>
      </p:sp>
      <p:sp>
        <p:nvSpPr>
          <p:cNvPr id="636" name="Google Shape;636;g27e576c1a67_0_1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7999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7e576c1a67_0_1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27e576c1a67_0_1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dirty="0"/>
              <a:t>“</a:t>
            </a:r>
            <a:r>
              <a:rPr lang="en-US" sz="1200" b="1" i="0" u="none" strike="noStrike" cap="none" dirty="0">
                <a:solidFill>
                  <a:schemeClr val="tx1"/>
                </a:solidFill>
                <a:latin typeface="Calibri"/>
                <a:ea typeface="Calibri"/>
                <a:cs typeface="Calibri"/>
                <a:sym typeface="Calibri"/>
              </a:rPr>
              <a:t>The copper wires in a charger</a:t>
            </a:r>
            <a:r>
              <a:rPr lang="en-US" dirty="0"/>
              <a:t>” is correct! This is an example of a </a:t>
            </a:r>
            <a:r>
              <a:rPr lang="en-US" b="1" dirty="0"/>
              <a:t>conductor.</a:t>
            </a:r>
            <a:endParaRPr lang="en-US" sz="1200" dirty="0">
              <a:solidFill>
                <a:schemeClr val="dk1"/>
              </a:solidFill>
            </a:endParaRPr>
          </a:p>
        </p:txBody>
      </p:sp>
      <p:sp>
        <p:nvSpPr>
          <p:cNvPr id="636" name="Google Shape;636;g27e576c1a67_0_1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5755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dirty="0"/>
              <a:t>Here is the Frayer Model with a picture, definition, and an example of a </a:t>
            </a:r>
            <a:r>
              <a:rPr lang="en-US" sz="1200" b="1" dirty="0"/>
              <a:t>conductor</a:t>
            </a:r>
            <a:r>
              <a:rPr lang="en-US" sz="1200" dirty="0"/>
              <a:t>: </a:t>
            </a:r>
            <a:r>
              <a:rPr lang="en-US" sz="1200" b="0" i="0" u="none" strike="noStrike" cap="none" dirty="0">
                <a:solidFill>
                  <a:srgbClr val="000000"/>
                </a:solidFill>
                <a:latin typeface="+mj-lt"/>
                <a:ea typeface="Helvetica Neue Light"/>
                <a:cs typeface="Helvetica Neue Light"/>
                <a:sym typeface="Helvetica Neue Light"/>
              </a:rPr>
              <a:t>The copper wires in a charger</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sz="1200" b="0" i="0" u="none" strike="noStrike" cap="none" dirty="0">
              <a:solidFill>
                <a:srgbClr val="000000"/>
              </a:solidFill>
              <a:latin typeface="Helvetica Neue Light"/>
              <a:ea typeface="Helvetica Neue Light"/>
              <a:cs typeface="Helvetica Neue Light"/>
              <a:sym typeface="Helvetica Neue Light"/>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2681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7e576c1a67_0_1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27e576c1a67_0_1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Choose the one correct response for “how do conductors impact my life?” from these four choices. </a:t>
            </a:r>
          </a:p>
          <a:p>
            <a:pPr marL="0" lvl="0" indent="0" algn="l" rtl="0">
              <a:lnSpc>
                <a:spcPct val="100000"/>
              </a:lnSpc>
              <a:spcBef>
                <a:spcPts val="0"/>
              </a:spcBef>
              <a:spcAft>
                <a:spcPts val="0"/>
              </a:spcAft>
              <a:buSzPts val="1400"/>
              <a:buNone/>
            </a:pPr>
            <a:endParaRPr lang="en-US" sz="1200" dirty="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r>
              <a:rPr lang="en-US" sz="1200" b="1" dirty="0">
                <a:solidFill>
                  <a:schemeClr val="tx1"/>
                </a:solidFill>
                <a:latin typeface="Calibri" panose="020F0502020204030204" pitchFamily="34" charset="0"/>
                <a:ea typeface="Helvetica Neue Light"/>
                <a:cs typeface="Calibri" panose="020F0502020204030204" pitchFamily="34" charset="0"/>
                <a:sym typeface="Helvetica Neue Light"/>
              </a:rPr>
              <a:t>Conductors transfer electricity, allowing lights to turn on.</a:t>
            </a:r>
            <a:endParaRPr lang="en-US" sz="1200" dirty="0">
              <a:solidFill>
                <a:schemeClr val="dk1"/>
              </a:solidFill>
            </a:endParaRPr>
          </a:p>
        </p:txBody>
      </p:sp>
      <p:sp>
        <p:nvSpPr>
          <p:cNvPr id="705" name="Google Shape;705;g27e576c1a67_0_1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6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7e576c1a67_0_1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g27e576c1a67_0_1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lang="en-US" dirty="0"/>
              <a:t>“</a:t>
            </a:r>
            <a:r>
              <a:rPr lang="en-US" sz="2000" b="1" dirty="0">
                <a:solidFill>
                  <a:schemeClr val="tx1"/>
                </a:solidFill>
                <a:latin typeface="Calibri" panose="020F0502020204030204" pitchFamily="34" charset="0"/>
                <a:ea typeface="Helvetica Neue Light"/>
                <a:cs typeface="Calibri" panose="020F0502020204030204" pitchFamily="34" charset="0"/>
                <a:sym typeface="Helvetica Neue Light"/>
              </a:rPr>
              <a:t>Conductors transfer electricity, allowing lights to turn on.</a:t>
            </a:r>
            <a:r>
              <a:rPr lang="en-US" sz="2000" dirty="0">
                <a:solidFill>
                  <a:schemeClr val="tx1"/>
                </a:solidFill>
                <a:latin typeface="Calibri" panose="020F0502020204030204" pitchFamily="34" charset="0"/>
                <a:ea typeface="Helvetica Neue Light"/>
                <a:cs typeface="Calibri" panose="020F0502020204030204" pitchFamily="34" charset="0"/>
                <a:sym typeface="Helvetica Neue Light"/>
              </a:rPr>
              <a:t>” </a:t>
            </a:r>
            <a:r>
              <a:rPr lang="en-US" dirty="0"/>
              <a:t>That is correct! This is an example of how </a:t>
            </a:r>
            <a:r>
              <a:rPr lang="en-US" b="1" dirty="0"/>
              <a:t>conductors </a:t>
            </a:r>
            <a:r>
              <a:rPr lang="en-US" dirty="0"/>
              <a:t>impacts our lives.</a:t>
            </a:r>
            <a:endParaRPr lang="en-US" sz="1200" dirty="0">
              <a:solidFill>
                <a:schemeClr val="dk1"/>
              </a:solidFill>
            </a:endParaRPr>
          </a:p>
        </p:txBody>
      </p:sp>
      <p:sp>
        <p:nvSpPr>
          <p:cNvPr id="705" name="Google Shape;705;g27e576c1a67_0_1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44648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200" dirty="0">
                <a:solidFill>
                  <a:schemeClr val="dk1"/>
                </a:solidFill>
              </a:rPr>
              <a:t>Here is the Frayer Model with a picture, definition, example, and a correct response to “how do </a:t>
            </a:r>
            <a:r>
              <a:rPr lang="en-US" sz="1200" b="1" dirty="0">
                <a:solidFill>
                  <a:schemeClr val="dk1"/>
                </a:solidFill>
              </a:rPr>
              <a:t>conductors </a:t>
            </a:r>
            <a:r>
              <a:rPr lang="en-US" sz="1200" dirty="0">
                <a:solidFill>
                  <a:schemeClr val="dk1"/>
                </a:solidFill>
              </a:rPr>
              <a:t>impact my life?”: </a:t>
            </a:r>
            <a:r>
              <a:rPr lang="en-US" sz="1200" dirty="0">
                <a:solidFill>
                  <a:schemeClr val="tx1"/>
                </a:solidFill>
                <a:latin typeface="+mj-lt"/>
                <a:ea typeface="Helvetica Neue Light"/>
                <a:cs typeface="Helvetica Neue Light"/>
                <a:sym typeface="Helvetica Neue Light"/>
              </a:rPr>
              <a:t>Conductors transfer electricity, allowing lights to turn 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rgbClr val="434343"/>
              </a:solidFill>
              <a:latin typeface="Arial"/>
              <a:ea typeface="Arial"/>
              <a:cs typeface="Arial"/>
              <a:sym typeface="Arial"/>
            </a:endParaRPr>
          </a:p>
        </p:txBody>
      </p:sp>
      <p:sp>
        <p:nvSpPr>
          <p:cNvPr id="524" name="Google Shape;524;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507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755" name="Google Shape;755;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c7b7e697c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8c7b7e697c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Arial" panose="020B0604020202020204" pitchFamily="34" charset="0"/>
              </a:rPr>
              <a:t>Conductors are materials that electricity can flow through.</a:t>
            </a:r>
            <a:endParaRPr dirty="0"/>
          </a:p>
        </p:txBody>
      </p:sp>
      <p:sp>
        <p:nvSpPr>
          <p:cNvPr id="155" name="Google Shape;155;g28c7b7e697c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extLst>
      <p:ext uri="{BB962C8B-B14F-4D97-AF65-F5344CB8AC3E}">
        <p14:creationId xmlns:p14="http://schemas.microsoft.com/office/powerpoint/2010/main" val="31187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54843fe8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054843fe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Let’s reflect on our “big question”: </a:t>
            </a:r>
            <a:r>
              <a:rPr lang="en-US" sz="1200" b="1" dirty="0">
                <a:solidFill>
                  <a:schemeClr val="dk1"/>
                </a:solidFill>
                <a:latin typeface="Calibri"/>
                <a:ea typeface="Calibri"/>
                <a:cs typeface="Calibri"/>
                <a:sym typeface="Calibri"/>
              </a:rPr>
              <a:t>How do conductors help us use electricity in our daily lives?</a:t>
            </a:r>
          </a:p>
          <a:p>
            <a:pPr marL="0" lvl="0" indent="0" algn="l" rtl="0">
              <a:lnSpc>
                <a:spcPct val="100000"/>
              </a:lnSpc>
              <a:spcBef>
                <a:spcPts val="0"/>
              </a:spcBef>
              <a:spcAft>
                <a:spcPts val="0"/>
              </a:spcAft>
              <a:buSzPts val="1400"/>
              <a:buNone/>
            </a:pPr>
            <a:endParaRPr lang="en-US" sz="1200" b="1" dirty="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r>
              <a:rPr lang="en-US" dirty="0"/>
              <a:t>Does anyone have any additional examples to share that haven’t been discussed yet? </a:t>
            </a:r>
          </a:p>
        </p:txBody>
      </p:sp>
    </p:spTree>
    <p:extLst>
      <p:ext uri="{BB962C8B-B14F-4D97-AF65-F5344CB8AC3E}">
        <p14:creationId xmlns:p14="http://schemas.microsoft.com/office/powerpoint/2010/main" val="10837849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91745b13ca_0_3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g291745b13ca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200" i="1" dirty="0">
                <a:solidFill>
                  <a:schemeClr val="dk1"/>
                </a:solidFill>
                <a:latin typeface="Calibri"/>
                <a:ea typeface="Calibri"/>
                <a:cs typeface="Calibri"/>
                <a:sym typeface="Calibri"/>
              </a:rPr>
              <a:t>Provide students a list of conductors e.g., phone charger wires, batteries, lightbulb filament. </a:t>
            </a:r>
          </a:p>
          <a:p>
            <a:pPr marL="0" marR="0" lvl="0" indent="0" algn="l" rtl="0">
              <a:lnSpc>
                <a:spcPct val="100000"/>
              </a:lnSpc>
              <a:spcBef>
                <a:spcPts val="0"/>
              </a:spcBef>
              <a:spcAft>
                <a:spcPts val="0"/>
              </a:spcAft>
              <a:buClr>
                <a:srgbClr val="000000"/>
              </a:buClr>
              <a:buSzPts val="1800"/>
              <a:buFont typeface="Arial"/>
              <a:buNone/>
            </a:pPr>
            <a:endParaRPr lang="en-US" sz="12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200" i="1" dirty="0">
                <a:solidFill>
                  <a:schemeClr val="dk1"/>
                </a:solidFill>
                <a:latin typeface="Calibri"/>
                <a:ea typeface="Calibri"/>
                <a:cs typeface="Calibri"/>
                <a:sym typeface="Calibri"/>
              </a:rPr>
              <a:t>Have students look at what the materials are for the conductors and the most common materials for conductors. </a:t>
            </a:r>
          </a:p>
        </p:txBody>
      </p:sp>
      <p:sp>
        <p:nvSpPr>
          <p:cNvPr id="811" name="Google Shape;811;g291745b13ca_0_3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extLst>
      <p:ext uri="{BB962C8B-B14F-4D97-AF65-F5344CB8AC3E}">
        <p14:creationId xmlns:p14="http://schemas.microsoft.com/office/powerpoint/2010/main" val="111542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p1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1" name="Google Shape;2121;p1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 electron is a </a:t>
            </a:r>
            <a:r>
              <a:rPr lang="en-US" sz="1200" b="0" i="0" u="none" strike="noStrike" cap="none" dirty="0">
                <a:solidFill>
                  <a:srgbClr val="0C0C0C"/>
                </a:solidFill>
                <a:latin typeface="Calibri"/>
                <a:ea typeface="Calibri"/>
                <a:cs typeface="Calibri"/>
                <a:sym typeface="Calibri"/>
              </a:rPr>
              <a:t>negatively charged particle that orbits the nucleus of an atom</a:t>
            </a:r>
            <a:endParaRPr lang="en-US" dirty="0"/>
          </a:p>
        </p:txBody>
      </p:sp>
      <p:sp>
        <p:nvSpPr>
          <p:cNvPr id="2122" name="Google Shape;2122;p1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Thanks for watching, and please continue watching CAPs available from this website.  </a:t>
            </a:r>
            <a:endParaRPr dirty="0"/>
          </a:p>
        </p:txBody>
      </p:sp>
      <p:sp>
        <p:nvSpPr>
          <p:cNvPr id="779" name="Google Shape;77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4" name="Google Shape;78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936c336ece_0_7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2936c336ece_0_7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Electricity</a:t>
            </a:r>
            <a:r>
              <a:rPr lang="en-US"/>
              <a:t> is electrical energy transformed into different forms of energy to meet needs.</a:t>
            </a:r>
            <a:endParaRPr/>
          </a:p>
        </p:txBody>
      </p:sp>
      <p:sp>
        <p:nvSpPr>
          <p:cNvPr id="146" name="Google Shape;146;g2936c336ece_0_7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36c336ece_0_6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936c336ece_0_6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 </a:t>
            </a:r>
            <a:r>
              <a:rPr lang="en-US" b="1" dirty="0"/>
              <a:t>current</a:t>
            </a:r>
            <a:r>
              <a:rPr lang="en-US" dirty="0"/>
              <a:t> is an electrical charge in motion.</a:t>
            </a:r>
            <a:endParaRPr b="0" dirty="0"/>
          </a:p>
          <a:p>
            <a:pPr marL="0" lvl="0" indent="0" algn="l" rtl="0">
              <a:lnSpc>
                <a:spcPct val="100000"/>
              </a:lnSpc>
              <a:spcBef>
                <a:spcPts val="0"/>
              </a:spcBef>
              <a:spcAft>
                <a:spcPts val="0"/>
              </a:spcAft>
              <a:buSzPts val="1400"/>
              <a:buNone/>
            </a:pPr>
            <a:endParaRPr dirty="0"/>
          </a:p>
        </p:txBody>
      </p:sp>
      <p:sp>
        <p:nvSpPr>
          <p:cNvPr id="154" name="Google Shape;154;g2936c336ece_0_6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1588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e576c1a67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7e576c1a67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a:t>
            </a:r>
            <a:r>
              <a:rPr lang="en-US" b="1"/>
              <a:t>circuit</a:t>
            </a:r>
            <a:r>
              <a:rPr lang="en-US"/>
              <a:t> is the path electricity travels on. </a:t>
            </a:r>
            <a:endParaRPr/>
          </a:p>
        </p:txBody>
      </p:sp>
      <p:sp>
        <p:nvSpPr>
          <p:cNvPr id="208" name="Google Shape;208;g27e576c1a67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99711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s://www.google.com/imgres?imgurl=https%3A%2F%2Fmedia.istockphoto.com%2Fid%2F992923718%2Fvector%2Fsun-icon.jpg%3Fs%3D612x612%26w%3D0%26k%3D20%26c%3DC2n5TsEDIim9DtMGpRL0YC4ue2slAI-9hSkyG3fgoKk%3D&amp;tbnid=p-r3OSEargXezM&amp;vet=12ahUKEwiMqtKZtvOBAxVPMmIAHdbACsEQMygDegQIARB9..i&amp;imgrefurl=https%3A%2F%2Fwww.istockphoto.com%2Fillustrations%2Fsun-clip-art&amp;docid=4Klwv3WB5vMCZM&amp;w=612&amp;h=594&amp;q=sun%20clip%20art&amp;ved=2ahUKEwiMqtKZtvOBAxVPMmIAHdbACsEQMygDegQIARB9"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3.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3.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325592" y="297175"/>
            <a:ext cx="6484572" cy="6404394"/>
            <a:chOff x="814636" y="0"/>
            <a:chExt cx="5854087" cy="6404394"/>
          </a:xfrm>
        </p:grpSpPr>
        <p:sp>
          <p:nvSpPr>
            <p:cNvPr id="102" name="Google Shape;102;p1"/>
            <p:cNvSpPr/>
            <p:nvPr/>
          </p:nvSpPr>
          <p:spPr>
            <a:xfrm rot="10800000">
              <a:off x="1480729" y="3753657"/>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99023" y="3753656"/>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dirty="0">
                  <a:solidFill>
                    <a:schemeClr val="lt1"/>
                  </a:solidFill>
                  <a:latin typeface="Calibri"/>
                  <a:ea typeface="Calibri"/>
                  <a:cs typeface="Calibri"/>
                  <a:sym typeface="Calibri"/>
                </a:rPr>
                <a:t>Vocabulary</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dirty="0">
                  <a:solidFill>
                    <a:schemeClr val="lt1"/>
                  </a:solidFill>
                  <a:latin typeface="Calibri"/>
                  <a:ea typeface="Calibri"/>
                  <a:cs typeface="Calibri"/>
                  <a:sym typeface="Calibri"/>
                </a:rPr>
                <a:t>Student-Friendly Definition</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dirty="0">
                  <a:solidFill>
                    <a:schemeClr val="lt1"/>
                  </a:solidFill>
                  <a:latin typeface="Calibri"/>
                  <a:ea typeface="Calibri"/>
                  <a:cs typeface="Calibri"/>
                  <a:sym typeface="Calibri"/>
                </a:rPr>
                <a:t>Examples &amp; Non-Examples</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dirty="0">
                  <a:solidFill>
                    <a:schemeClr val="lt1"/>
                  </a:solidFill>
                  <a:latin typeface="Calibri"/>
                  <a:ea typeface="Calibri"/>
                  <a:cs typeface="Calibri"/>
                  <a:sym typeface="Calibri"/>
                </a:rPr>
                <a:t>Frayer Model</a:t>
              </a:r>
              <a:endParaRPr sz="1800" b="0" i="0" u="none" strike="noStrike" cap="none" dirty="0">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2" name="Google Shape;114;p1">
            <a:extLst>
              <a:ext uri="{FF2B5EF4-FFF2-40B4-BE49-F238E27FC236}">
                <a16:creationId xmlns:a16="http://schemas.microsoft.com/office/drawing/2014/main" id="{0090F39C-1450-A0BD-0C59-F4C554025718}"/>
              </a:ext>
            </a:extLst>
          </p:cNvPr>
          <p:cNvSpPr/>
          <p:nvPr/>
        </p:nvSpPr>
        <p:spPr>
          <a:xfrm>
            <a:off x="4452593" y="5254435"/>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15;p1">
            <a:extLst>
              <a:ext uri="{FF2B5EF4-FFF2-40B4-BE49-F238E27FC236}">
                <a16:creationId xmlns:a16="http://schemas.microsoft.com/office/drawing/2014/main" id="{B1DADD32-3BD5-3473-71EC-280529A586A0}"/>
              </a:ext>
            </a:extLst>
          </p:cNvPr>
          <p:cNvCxnSpPr/>
          <p:nvPr/>
        </p:nvCxnSpPr>
        <p:spPr>
          <a:xfrm>
            <a:off x="4588494" y="5254435"/>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16;p1">
            <a:extLst>
              <a:ext uri="{FF2B5EF4-FFF2-40B4-BE49-F238E27FC236}">
                <a16:creationId xmlns:a16="http://schemas.microsoft.com/office/drawing/2014/main" id="{71B5D812-9D84-5DAE-30A8-7A5FA375B516}"/>
              </a:ext>
            </a:extLst>
          </p:cNvPr>
          <p:cNvCxnSpPr>
            <a:stCxn id="7" idx="4"/>
            <a:endCxn id="2" idx="2"/>
          </p:cNvCxnSpPr>
          <p:nvPr/>
        </p:nvCxnSpPr>
        <p:spPr>
          <a:xfrm>
            <a:off x="4587304" y="5427726"/>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18;p1">
            <a:extLst>
              <a:ext uri="{FF2B5EF4-FFF2-40B4-BE49-F238E27FC236}">
                <a16:creationId xmlns:a16="http://schemas.microsoft.com/office/drawing/2014/main" id="{873FCBC9-77C1-1C2A-11A6-2E579E7DD386}"/>
              </a:ext>
            </a:extLst>
          </p:cNvPr>
          <p:cNvCxnSpPr/>
          <p:nvPr/>
        </p:nvCxnSpPr>
        <p:spPr>
          <a:xfrm>
            <a:off x="4452593" y="5379117"/>
            <a:ext cx="789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19;p1">
            <a:extLst>
              <a:ext uri="{FF2B5EF4-FFF2-40B4-BE49-F238E27FC236}">
                <a16:creationId xmlns:a16="http://schemas.microsoft.com/office/drawing/2014/main" id="{38B463FC-BF71-6587-2775-2FA217B930B8}"/>
              </a:ext>
            </a:extLst>
          </p:cNvPr>
          <p:cNvCxnSpPr/>
          <p:nvPr/>
        </p:nvCxnSpPr>
        <p:spPr>
          <a:xfrm>
            <a:off x="4643028" y="5377475"/>
            <a:ext cx="80400" cy="0"/>
          </a:xfrm>
          <a:prstGeom prst="straightConnector1">
            <a:avLst/>
          </a:prstGeom>
          <a:noFill/>
          <a:ln w="25400" cap="flat" cmpd="sng">
            <a:solidFill>
              <a:srgbClr val="FF932B"/>
            </a:solidFill>
            <a:prstDash val="solid"/>
            <a:round/>
            <a:headEnd type="none" w="sm" len="sm"/>
            <a:tailEnd type="none" w="sm" len="sm"/>
          </a:ln>
        </p:spPr>
      </p:cxnSp>
      <p:sp>
        <p:nvSpPr>
          <p:cNvPr id="7" name="Google Shape;117;p1">
            <a:extLst>
              <a:ext uri="{FF2B5EF4-FFF2-40B4-BE49-F238E27FC236}">
                <a16:creationId xmlns:a16="http://schemas.microsoft.com/office/drawing/2014/main" id="{E8201961-EE5F-D3C7-885D-5CDE65BED053}"/>
              </a:ext>
            </a:extLst>
          </p:cNvPr>
          <p:cNvSpPr/>
          <p:nvPr/>
        </p:nvSpPr>
        <p:spPr>
          <a:xfrm>
            <a:off x="4531654" y="5330526"/>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7e576c1a67_0_165"/>
          <p:cNvSpPr txBox="1"/>
          <p:nvPr/>
        </p:nvSpPr>
        <p:spPr>
          <a:xfrm>
            <a:off x="849588" y="478672"/>
            <a:ext cx="77787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800" b="0" i="0" u="none" strike="noStrike" cap="none" dirty="0">
                <a:solidFill>
                  <a:schemeClr val="dk1"/>
                </a:solidFill>
                <a:latin typeface="Calibri"/>
                <a:cs typeface="Calibri"/>
                <a:sym typeface="Calibri"/>
              </a:rPr>
              <a:t>What charge does an electron have?</a:t>
            </a:r>
            <a:endParaRPr lang="en-US" sz="2800" b="0" i="0" u="none" strike="noStrike" cap="none" dirty="0">
              <a:solidFill>
                <a:srgbClr val="000000"/>
              </a:solidFill>
              <a:latin typeface="Arial"/>
              <a:ea typeface="Arial"/>
              <a:cs typeface="Arial"/>
              <a:sym typeface="Arial"/>
            </a:endParaRPr>
          </a:p>
        </p:txBody>
      </p:sp>
      <p:sp>
        <p:nvSpPr>
          <p:cNvPr id="172" name="Google Shape;172;g27e576c1a67_0_16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7e576c1a67_0_165"/>
          <p:cNvSpPr txBox="1"/>
          <p:nvPr/>
        </p:nvSpPr>
        <p:spPr>
          <a:xfrm>
            <a:off x="849588" y="1692370"/>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2800" b="0" i="0" u="none" strike="noStrike" cap="none" dirty="0">
                <a:solidFill>
                  <a:schemeClr val="dk1"/>
                </a:solidFill>
                <a:latin typeface="Calibri"/>
                <a:ea typeface="Calibri"/>
                <a:cs typeface="Calibri"/>
                <a:sym typeface="Calibri"/>
              </a:rPr>
              <a:t>Positive charge</a:t>
            </a:r>
          </a:p>
          <a:p>
            <a:pPr marL="457200" marR="0" lvl="0" indent="-431800" algn="l" rtl="0">
              <a:lnSpc>
                <a:spcPct val="115000"/>
              </a:lnSpc>
              <a:spcBef>
                <a:spcPts val="640"/>
              </a:spcBef>
              <a:spcAft>
                <a:spcPts val="0"/>
              </a:spcAft>
              <a:buClr>
                <a:schemeClr val="dk1"/>
              </a:buClr>
              <a:buSzPts val="3200"/>
              <a:buFont typeface="Calibri"/>
              <a:buAutoNum type="alphaUcPeriod"/>
            </a:pPr>
            <a:r>
              <a:rPr lang="en-US" sz="2800" dirty="0">
                <a:solidFill>
                  <a:schemeClr val="dk1"/>
                </a:solidFill>
                <a:latin typeface="Calibri"/>
                <a:ea typeface="Calibri"/>
                <a:cs typeface="Calibri"/>
                <a:sym typeface="Calibri"/>
              </a:rPr>
              <a:t>Negative charge</a:t>
            </a:r>
            <a:endParaRPr sz="2800" b="0" i="0" u="none" strike="noStrike" cap="none" dirty="0">
              <a:solidFill>
                <a:schemeClr val="dk1"/>
              </a:solidFill>
              <a:latin typeface="Calibri"/>
              <a:ea typeface="Calibri"/>
              <a:cs typeface="Calibri"/>
              <a:sym typeface="Calibri"/>
            </a:endParaRPr>
          </a:p>
        </p:txBody>
      </p:sp>
      <p:pic>
        <p:nvPicPr>
          <p:cNvPr id="4098" name="Picture 2" descr="All About Atoms Educational Resources K12 Learning, Chemistry, Science  Lesson Plans, Activities, Experiments, Homeschool Help">
            <a:extLst>
              <a:ext uri="{FF2B5EF4-FFF2-40B4-BE49-F238E27FC236}">
                <a16:creationId xmlns:a16="http://schemas.microsoft.com/office/drawing/2014/main" id="{308EB9C5-815C-B5CF-436A-4D1588774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869" y="1480524"/>
            <a:ext cx="4910953" cy="3443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7e576c1a67_0_165"/>
          <p:cNvSpPr txBox="1"/>
          <p:nvPr/>
        </p:nvSpPr>
        <p:spPr>
          <a:xfrm>
            <a:off x="849588" y="478672"/>
            <a:ext cx="77787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2800" b="0" i="0" u="none" strike="noStrike" cap="none" dirty="0">
                <a:solidFill>
                  <a:schemeClr val="dk1"/>
                </a:solidFill>
                <a:latin typeface="Calibri"/>
                <a:cs typeface="Calibri"/>
                <a:sym typeface="Calibri"/>
              </a:rPr>
              <a:t>What charge does an electron have?</a:t>
            </a:r>
            <a:endParaRPr lang="en-US" sz="2800" b="0" i="0" u="none" strike="noStrike" cap="none" dirty="0">
              <a:solidFill>
                <a:srgbClr val="000000"/>
              </a:solidFill>
              <a:latin typeface="Arial"/>
              <a:ea typeface="Arial"/>
              <a:cs typeface="Arial"/>
              <a:sym typeface="Arial"/>
            </a:endParaRPr>
          </a:p>
        </p:txBody>
      </p:sp>
      <p:sp>
        <p:nvSpPr>
          <p:cNvPr id="172" name="Google Shape;172;g27e576c1a67_0_16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7e576c1a67_0_165"/>
          <p:cNvSpPr txBox="1"/>
          <p:nvPr/>
        </p:nvSpPr>
        <p:spPr>
          <a:xfrm>
            <a:off x="849588" y="1692370"/>
            <a:ext cx="3874500" cy="2980800"/>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2800" b="0" i="0" u="none" strike="noStrike" cap="none" dirty="0">
                <a:solidFill>
                  <a:schemeClr val="dk1"/>
                </a:solidFill>
                <a:latin typeface="Calibri"/>
                <a:ea typeface="Calibri"/>
                <a:cs typeface="Calibri"/>
                <a:sym typeface="Calibri"/>
              </a:rPr>
              <a:t>Positive charge</a:t>
            </a:r>
          </a:p>
          <a:p>
            <a:pPr marL="457200" marR="0" lvl="0" indent="-431800" algn="l" rtl="0">
              <a:lnSpc>
                <a:spcPct val="115000"/>
              </a:lnSpc>
              <a:spcBef>
                <a:spcPts val="640"/>
              </a:spcBef>
              <a:spcAft>
                <a:spcPts val="0"/>
              </a:spcAft>
              <a:buClr>
                <a:srgbClr val="FF0000"/>
              </a:buClr>
              <a:buSzPts val="3200"/>
              <a:buFont typeface="Calibri"/>
              <a:buAutoNum type="alphaUcPeriod"/>
            </a:pPr>
            <a:r>
              <a:rPr lang="en-US" sz="2800" b="1" dirty="0">
                <a:solidFill>
                  <a:srgbClr val="FF0000"/>
                </a:solidFill>
                <a:latin typeface="Calibri"/>
                <a:ea typeface="Calibri"/>
                <a:cs typeface="Calibri"/>
                <a:sym typeface="Calibri"/>
              </a:rPr>
              <a:t>Negative charge</a:t>
            </a:r>
            <a:endParaRPr sz="2800" b="1" i="0" u="none" strike="noStrike" cap="none" dirty="0">
              <a:solidFill>
                <a:srgbClr val="FF0000"/>
              </a:solidFill>
              <a:latin typeface="Calibri"/>
              <a:ea typeface="Calibri"/>
              <a:cs typeface="Calibri"/>
              <a:sym typeface="Calibri"/>
            </a:endParaRPr>
          </a:p>
        </p:txBody>
      </p:sp>
      <p:pic>
        <p:nvPicPr>
          <p:cNvPr id="4098" name="Picture 2" descr="All About Atoms Educational Resources K12 Learning, Chemistry, Science  Lesson Plans, Activities, Experiments, Homeschool Help">
            <a:extLst>
              <a:ext uri="{FF2B5EF4-FFF2-40B4-BE49-F238E27FC236}">
                <a16:creationId xmlns:a16="http://schemas.microsoft.com/office/drawing/2014/main" id="{308EB9C5-815C-B5CF-436A-4D1588774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869" y="1480524"/>
            <a:ext cx="4910953" cy="344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8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936c336ece_0_655"/>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3600" b="1" u="sng" dirty="0">
                <a:solidFill>
                  <a:schemeClr val="dk1"/>
                </a:solidFill>
              </a:rPr>
              <a:t>Current</a:t>
            </a:r>
            <a:r>
              <a:rPr lang="en-US" sz="3600" b="1" dirty="0">
                <a:solidFill>
                  <a:schemeClr val="dk1"/>
                </a:solidFill>
              </a:rPr>
              <a:t>: </a:t>
            </a:r>
            <a:r>
              <a:rPr lang="en-US" sz="3600" dirty="0">
                <a:solidFill>
                  <a:schemeClr val="dk1"/>
                </a:solidFill>
              </a:rPr>
              <a:t>an </a:t>
            </a:r>
            <a:r>
              <a:rPr lang="en-US" sz="3600" u="sng" dirty="0">
                <a:solidFill>
                  <a:schemeClr val="dk1"/>
                </a:solidFill>
              </a:rPr>
              <a:t>                  </a:t>
            </a:r>
            <a:r>
              <a:rPr lang="en-US" sz="3600" dirty="0">
                <a:solidFill>
                  <a:schemeClr val="dk1"/>
                </a:solidFill>
              </a:rPr>
              <a:t> charge in motion</a:t>
            </a:r>
            <a:endParaRPr sz="3600" dirty="0"/>
          </a:p>
        </p:txBody>
      </p:sp>
      <p:pic>
        <p:nvPicPr>
          <p:cNvPr id="158" name="Google Shape;158;g2936c336ece_0_655"/>
          <p:cNvPicPr preferRelativeResize="0"/>
          <p:nvPr/>
        </p:nvPicPr>
        <p:blipFill>
          <a:blip r:embed="rId3">
            <a:alphaModFix/>
          </a:blip>
          <a:stretch>
            <a:fillRect/>
          </a:stretch>
        </p:blipFill>
        <p:spPr>
          <a:xfrm>
            <a:off x="1692801" y="2213125"/>
            <a:ext cx="5758400" cy="3390949"/>
          </a:xfrm>
          <a:prstGeom prst="rect">
            <a:avLst/>
          </a:prstGeom>
          <a:noFill/>
          <a:ln>
            <a:noFill/>
          </a:ln>
        </p:spPr>
      </p:pic>
      <p:sp>
        <p:nvSpPr>
          <p:cNvPr id="2" name="Google Shape;172;g27e576c1a67_0_165" descr="Questions">
            <a:extLst>
              <a:ext uri="{FF2B5EF4-FFF2-40B4-BE49-F238E27FC236}">
                <a16:creationId xmlns:a16="http://schemas.microsoft.com/office/drawing/2014/main" id="{860BDBA2-2F3B-EE66-E438-B84F0EE8D0A7}"/>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1535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936c336ece_0_655"/>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3600" b="1" u="sng" dirty="0">
                <a:solidFill>
                  <a:schemeClr val="dk1"/>
                </a:solidFill>
              </a:rPr>
              <a:t>Current</a:t>
            </a:r>
            <a:r>
              <a:rPr lang="en-US" sz="3600" b="1" dirty="0">
                <a:solidFill>
                  <a:schemeClr val="dk1"/>
                </a:solidFill>
              </a:rPr>
              <a:t>: </a:t>
            </a:r>
            <a:r>
              <a:rPr lang="en-US" sz="3600" dirty="0">
                <a:solidFill>
                  <a:schemeClr val="dk1"/>
                </a:solidFill>
              </a:rPr>
              <a:t>an </a:t>
            </a:r>
            <a:r>
              <a:rPr lang="en-US" sz="3600" dirty="0">
                <a:solidFill>
                  <a:srgbClr val="FF0000"/>
                </a:solidFill>
              </a:rPr>
              <a:t>electrical</a:t>
            </a:r>
            <a:r>
              <a:rPr lang="en-US" sz="3600" dirty="0">
                <a:solidFill>
                  <a:schemeClr val="dk1"/>
                </a:solidFill>
              </a:rPr>
              <a:t> charge in motion</a:t>
            </a:r>
            <a:endParaRPr sz="3600" dirty="0"/>
          </a:p>
        </p:txBody>
      </p:sp>
      <p:pic>
        <p:nvPicPr>
          <p:cNvPr id="158" name="Google Shape;158;g2936c336ece_0_655"/>
          <p:cNvPicPr preferRelativeResize="0"/>
          <p:nvPr/>
        </p:nvPicPr>
        <p:blipFill>
          <a:blip r:embed="rId3">
            <a:alphaModFix/>
          </a:blip>
          <a:stretch>
            <a:fillRect/>
          </a:stretch>
        </p:blipFill>
        <p:spPr>
          <a:xfrm>
            <a:off x="1692801" y="2213125"/>
            <a:ext cx="5758400" cy="3390949"/>
          </a:xfrm>
          <a:prstGeom prst="rect">
            <a:avLst/>
          </a:prstGeom>
          <a:noFill/>
          <a:ln>
            <a:noFill/>
          </a:ln>
        </p:spPr>
      </p:pic>
      <p:sp>
        <p:nvSpPr>
          <p:cNvPr id="2" name="Google Shape;172;g27e576c1a67_0_165" descr="Questions">
            <a:extLst>
              <a:ext uri="{FF2B5EF4-FFF2-40B4-BE49-F238E27FC236}">
                <a16:creationId xmlns:a16="http://schemas.microsoft.com/office/drawing/2014/main" id="{860BDBA2-2F3B-EE66-E438-B84F0EE8D0A7}"/>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8202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p:nvPr/>
        </p:nvSpPr>
        <p:spPr>
          <a:xfrm>
            <a:off x="1342650" y="1334950"/>
            <a:ext cx="64587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dirty="0">
                <a:solidFill>
                  <a:schemeClr val="dk1"/>
                </a:solidFill>
                <a:latin typeface="Calibri"/>
                <a:ea typeface="Calibri"/>
                <a:cs typeface="Calibri"/>
                <a:sym typeface="Calibri"/>
              </a:rPr>
              <a:t>Conductor</a:t>
            </a:r>
            <a:endParaRPr sz="1400" b="0" i="0" u="none" strike="noStrike" cap="none" dirty="0">
              <a:solidFill>
                <a:srgbClr val="000000"/>
              </a:solidFill>
              <a:latin typeface="Arial"/>
              <a:ea typeface="Arial"/>
              <a:cs typeface="Arial"/>
              <a:sym typeface="Arial"/>
            </a:endParaRPr>
          </a:p>
        </p:txBody>
      </p:sp>
      <p:sp>
        <p:nvSpPr>
          <p:cNvPr id="210" name="Google Shape;210;p18"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p18"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8c7b7e697c_0_49"/>
          <p:cNvSpPr txBox="1">
            <a:spLocks noGrp="1"/>
          </p:cNvSpPr>
          <p:nvPr>
            <p:ph type="ctrTitle"/>
          </p:nvPr>
        </p:nvSpPr>
        <p:spPr>
          <a:xfrm>
            <a:off x="792450" y="308149"/>
            <a:ext cx="7559100" cy="2000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b="1" dirty="0"/>
              <a:t>Conductor:</a:t>
            </a:r>
            <a:r>
              <a:rPr lang="en-US" sz="3600" dirty="0"/>
              <a:t> a material that electricity can flow through</a:t>
            </a:r>
            <a:endParaRPr sz="3600" dirty="0"/>
          </a:p>
        </p:txBody>
      </p:sp>
      <p:sp>
        <p:nvSpPr>
          <p:cNvPr id="6" name="Google Shape;269;g27e576c1a67_0_281" descr="Artificial Intelligence">
            <a:extLst>
              <a:ext uri="{FF2B5EF4-FFF2-40B4-BE49-F238E27FC236}">
                <a16:creationId xmlns:a16="http://schemas.microsoft.com/office/drawing/2014/main" id="{F71C7FF5-2361-E021-CFAE-91C85B90D121}"/>
              </a:ext>
            </a:extLst>
          </p:cNvPr>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 name="Google Shape;270;g27e576c1a67_0_281" descr="Blog">
            <a:extLst>
              <a:ext uri="{FF2B5EF4-FFF2-40B4-BE49-F238E27FC236}">
                <a16:creationId xmlns:a16="http://schemas.microsoft.com/office/drawing/2014/main" id="{2BF0BC19-3409-F733-4470-C211A2A15735}"/>
              </a:ext>
            </a:extLst>
          </p:cNvPr>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6148" name="Picture 4" descr="The Story of the Battery Preview CT-STEM">
            <a:extLst>
              <a:ext uri="{FF2B5EF4-FFF2-40B4-BE49-F238E27FC236}">
                <a16:creationId xmlns:a16="http://schemas.microsoft.com/office/drawing/2014/main" id="{94A7A145-6B5C-EF66-4B16-5DFCD08E1E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6294" y="2086423"/>
            <a:ext cx="3031412" cy="4463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7e576c1a67_0_364"/>
          <p:cNvSpPr txBox="1"/>
          <p:nvPr/>
        </p:nvSpPr>
        <p:spPr>
          <a:xfrm>
            <a:off x="1543823" y="687740"/>
            <a:ext cx="6056202"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What </a:t>
            </a:r>
            <a:r>
              <a:rPr lang="en-US" sz="3600" dirty="0">
                <a:solidFill>
                  <a:schemeClr val="dk1"/>
                </a:solidFill>
                <a:latin typeface="Calibri"/>
                <a:ea typeface="Calibri"/>
                <a:cs typeface="Calibri"/>
                <a:sym typeface="Calibri"/>
              </a:rPr>
              <a:t>does conductor mean</a:t>
            </a:r>
            <a:r>
              <a:rPr lang="en-US" sz="3600" b="0" i="0" u="none" strike="noStrike" cap="none" dirty="0">
                <a:solidFill>
                  <a:schemeClr val="dk1"/>
                </a:solidFill>
                <a:latin typeface="Calibri"/>
                <a:ea typeface="Calibri"/>
                <a:cs typeface="Calibri"/>
                <a:sym typeface="Calibri"/>
              </a:rPr>
              <a:t>?</a:t>
            </a:r>
            <a:endParaRPr sz="3600" b="0" i="0" u="none" strike="noStrike" cap="none" dirty="0">
              <a:solidFill>
                <a:schemeClr val="dk1"/>
              </a:solidFill>
              <a:latin typeface="Calibri"/>
              <a:ea typeface="Calibri"/>
              <a:cs typeface="Calibri"/>
              <a:sym typeface="Calibri"/>
            </a:endParaRPr>
          </a:p>
        </p:txBody>
      </p:sp>
      <p:sp>
        <p:nvSpPr>
          <p:cNvPr id="233" name="Google Shape;233;g27e576c1a67_0_36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4" descr="The Story of the Battery Preview CT-STEM">
            <a:extLst>
              <a:ext uri="{FF2B5EF4-FFF2-40B4-BE49-F238E27FC236}">
                <a16:creationId xmlns:a16="http://schemas.microsoft.com/office/drawing/2014/main" id="{B111CC7C-8E7A-F9C3-8CEC-10D57DC79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218" y="1868196"/>
            <a:ext cx="3031412" cy="4463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0"/>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41" name="Google Shape;241;p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27" name="Google Shape;127;p2"/>
          <p:cNvSpPr txBox="1"/>
          <p:nvPr/>
        </p:nvSpPr>
        <p:spPr>
          <a:xfrm>
            <a:off x="1828800" y="287215"/>
            <a:ext cx="54864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6000" b="1" dirty="0">
                <a:latin typeface="Calibri"/>
                <a:ea typeface="Calibri"/>
                <a:cs typeface="Calibri"/>
                <a:sym typeface="Calibri"/>
              </a:rPr>
              <a:t>Conductor</a:t>
            </a:r>
            <a:endParaRPr sz="1800" b="0" i="0" u="none" strike="noStrike" cap="none" dirty="0">
              <a:solidFill>
                <a:srgbClr val="000000"/>
              </a:solidFill>
              <a:latin typeface="Calibri"/>
              <a:ea typeface="Calibri"/>
              <a:cs typeface="Calibri"/>
              <a:sym typeface="Calibri"/>
            </a:endParaRPr>
          </a:p>
        </p:txBody>
      </p:sp>
      <p:pic>
        <p:nvPicPr>
          <p:cNvPr id="1026" name="Picture 2" descr="What Is Electrical Conductivity?">
            <a:extLst>
              <a:ext uri="{FF2B5EF4-FFF2-40B4-BE49-F238E27FC236}">
                <a16:creationId xmlns:a16="http://schemas.microsoft.com/office/drawing/2014/main" id="{BE935AE6-D3B1-24C9-EE05-A39E80323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086" y="1593668"/>
            <a:ext cx="5413829" cy="4872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solidFill>
                  <a:schemeClr val="dk1"/>
                </a:solidFill>
                <a:latin typeface="Calibri"/>
                <a:ea typeface="Calibri"/>
                <a:cs typeface="Calibri"/>
                <a:sym typeface="Calibri"/>
              </a:rPr>
              <a:t>Circuits need conductors to move electric charges.</a:t>
            </a:r>
            <a:endParaRPr lang="en-US" sz="3600" b="0" i="0" u="none" strike="noStrike" cap="none" dirty="0">
              <a:solidFill>
                <a:schemeClr val="dk1"/>
              </a:solidFill>
              <a:latin typeface="Calibri"/>
              <a:ea typeface="Calibri"/>
              <a:cs typeface="Calibri"/>
              <a:sym typeface="Calibri"/>
            </a:endParaRP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7170" name="Picture 2" descr="Electricity and Magnetism - Insulation | Characteristics of Fine Ceramics |  Fine Ceramics World | Kyocera">
            <a:extLst>
              <a:ext uri="{FF2B5EF4-FFF2-40B4-BE49-F238E27FC236}">
                <a16:creationId xmlns:a16="http://schemas.microsoft.com/office/drawing/2014/main" id="{8F2CA156-8409-8E06-CD0C-F70D53A18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213" y="2380842"/>
            <a:ext cx="8436273" cy="3680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Conductors have electrons that are not tightly packed so electricity can more easily flow through them. </a:t>
            </a: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27650" name="Picture 2" descr="A model of the movement of free electrons in conductor. | Download  Scientific Diagram">
            <a:extLst>
              <a:ext uri="{FF2B5EF4-FFF2-40B4-BE49-F238E27FC236}">
                <a16:creationId xmlns:a16="http://schemas.microsoft.com/office/drawing/2014/main" id="{DA036D2E-23D7-89C6-C93C-75D988E8F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2280661"/>
            <a:ext cx="809625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21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solidFill>
                  <a:schemeClr val="dk1"/>
                </a:solidFill>
                <a:latin typeface="Calibri"/>
                <a:ea typeface="Calibri"/>
                <a:cs typeface="Calibri"/>
                <a:sym typeface="Calibri"/>
              </a:rPr>
              <a:t>Metals are good conductors.</a:t>
            </a:r>
            <a:endParaRPr lang="en-US" sz="3600" b="0" i="0" u="none" strike="noStrike" cap="none" dirty="0">
              <a:solidFill>
                <a:schemeClr val="dk1"/>
              </a:solidFill>
              <a:latin typeface="Calibri"/>
              <a:ea typeface="Calibri"/>
              <a:cs typeface="Calibri"/>
              <a:sym typeface="Calibri"/>
            </a:endParaRP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10242" name="Picture 2" descr="Which Metal Best Conducts Electricity? | All Metals Fabrication">
            <a:extLst>
              <a:ext uri="{FF2B5EF4-FFF2-40B4-BE49-F238E27FC236}">
                <a16:creationId xmlns:a16="http://schemas.microsoft.com/office/drawing/2014/main" id="{152F730C-1B9E-1698-4C8D-2914563F6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65" y="1602786"/>
            <a:ext cx="4873670" cy="462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96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804943" y="526375"/>
            <a:ext cx="7534114"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Some materials make it difficult for electricity to pass through. </a:t>
            </a: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11266" name="Picture 2" descr="Choice 16 oz. Red Plastic Cup - 50/Pack">
            <a:extLst>
              <a:ext uri="{FF2B5EF4-FFF2-40B4-BE49-F238E27FC236}">
                <a16:creationId xmlns:a16="http://schemas.microsoft.com/office/drawing/2014/main" id="{E875A278-0F76-4044-00B8-56FCB85A31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59" r="12344"/>
          <a:stretch/>
        </p:blipFill>
        <p:spPr bwMode="auto">
          <a:xfrm>
            <a:off x="144061" y="2446391"/>
            <a:ext cx="2806367" cy="36976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lara Holt Reimagines Ancient Myths and Decorative Traditions in Vivid  Ceramic Vessels — Colossal">
            <a:extLst>
              <a:ext uri="{FF2B5EF4-FFF2-40B4-BE49-F238E27FC236}">
                <a16:creationId xmlns:a16="http://schemas.microsoft.com/office/drawing/2014/main" id="{3FBA7D51-47E6-F48A-2B53-BAFF0817B4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4575" y="2499598"/>
            <a:ext cx="2814262" cy="351884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nalyzing the Mastication Process in Elastomer Processing">
            <a:extLst>
              <a:ext uri="{FF2B5EF4-FFF2-40B4-BE49-F238E27FC236}">
                <a16:creationId xmlns:a16="http://schemas.microsoft.com/office/drawing/2014/main" id="{0BD44854-6F10-ECFB-F04C-D5F2AC85BF3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155" t="10722" r="20981" b="4444"/>
          <a:stretch/>
        </p:blipFill>
        <p:spPr bwMode="auto">
          <a:xfrm>
            <a:off x="6028845" y="2446390"/>
            <a:ext cx="2810355" cy="369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9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This is because their electrons are tightly bound so electricity cannot easily flow past them. </a:t>
            </a: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12290" name="Picture 2" descr="electrostatics - What happens to any insulator when it is placed in any  external electric field? - Physics Stack Exchange">
            <a:extLst>
              <a:ext uri="{FF2B5EF4-FFF2-40B4-BE49-F238E27FC236}">
                <a16:creationId xmlns:a16="http://schemas.microsoft.com/office/drawing/2014/main" id="{2D9BE72F-3CAD-EBC6-27DA-FA80F4F44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237" y="2280661"/>
            <a:ext cx="6484226" cy="417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1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7e576c1a67_0_73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27e576c1a67_0_736"/>
          <p:cNvSpPr txBox="1"/>
          <p:nvPr/>
        </p:nvSpPr>
        <p:spPr>
          <a:xfrm>
            <a:off x="1465825" y="526375"/>
            <a:ext cx="684705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Conductors allow us to transfer electricity. </a:t>
            </a:r>
          </a:p>
        </p:txBody>
      </p:sp>
      <p:sp>
        <p:nvSpPr>
          <p:cNvPr id="265" name="Google Shape;265;g27e576c1a67_0_73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76200" marR="76200" lvl="0" indent="0" algn="l" rtl="0">
              <a:lnSpc>
                <a:spcPct val="105882"/>
              </a:lnSpc>
              <a:spcBef>
                <a:spcPts val="0"/>
              </a:spcBef>
              <a:spcAft>
                <a:spcPts val="0"/>
              </a:spcAft>
              <a:buNone/>
            </a:pPr>
            <a:r>
              <a:rPr lang="en-US"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Licensable</a:t>
            </a:r>
            <a:endParaRPr sz="850">
              <a:solidFill>
                <a:srgbClr val="F8F9FA"/>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endParaRPr>
          </a:p>
        </p:txBody>
      </p:sp>
      <p:pic>
        <p:nvPicPr>
          <p:cNvPr id="14338" name="Picture 2" descr="The Loopy Secrets of How Charging Cables Work | WIRED">
            <a:extLst>
              <a:ext uri="{FF2B5EF4-FFF2-40B4-BE49-F238E27FC236}">
                <a16:creationId xmlns:a16="http://schemas.microsoft.com/office/drawing/2014/main" id="{C1736539-8BFC-27F7-C4EF-17F044F30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09" y="2525701"/>
            <a:ext cx="4001301" cy="260563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Types of mobile phone charging cables | Mietubl">
            <a:extLst>
              <a:ext uri="{FF2B5EF4-FFF2-40B4-BE49-F238E27FC236}">
                <a16:creationId xmlns:a16="http://schemas.microsoft.com/office/drawing/2014/main" id="{86989ED4-4A6F-6FC3-8A7F-DFDCB1E38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48238"/>
            <a:ext cx="4245429" cy="42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21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d96993b0a5_0_44"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430209113_0_102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7430209113_0_1020"/>
          <p:cNvSpPr txBox="1"/>
          <p:nvPr/>
        </p:nvSpPr>
        <p:spPr>
          <a:xfrm>
            <a:off x="983701" y="528500"/>
            <a:ext cx="78825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latin typeface="Calibri"/>
                <a:ea typeface="Calibri"/>
                <a:cs typeface="Calibri"/>
                <a:sym typeface="Calibri"/>
              </a:rPr>
              <a:t>Which is true about conductors? </a:t>
            </a:r>
          </a:p>
        </p:txBody>
      </p:sp>
      <p:sp>
        <p:nvSpPr>
          <p:cNvPr id="280" name="Google Shape;280;g27430209113_0_1020"/>
          <p:cNvSpPr txBox="1"/>
          <p:nvPr/>
        </p:nvSpPr>
        <p:spPr>
          <a:xfrm>
            <a:off x="846302" y="1320271"/>
            <a:ext cx="7882500" cy="3311569"/>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3200" b="0" i="0" u="none" strike="noStrike" cap="none" dirty="0">
                <a:solidFill>
                  <a:schemeClr val="dk1"/>
                </a:solidFill>
                <a:latin typeface="Calibri"/>
                <a:ea typeface="Calibri"/>
                <a:cs typeface="Calibri"/>
                <a:sym typeface="Calibri"/>
              </a:rPr>
              <a:t>Every metal has the same conductivity. </a:t>
            </a:r>
            <a:endParaRPr sz="3200" b="0" i="0" u="none" strike="noStrike" cap="none" dirty="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Conductors have tightly packed electrons. </a:t>
            </a: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Electricity moves faster in conductors. </a:t>
            </a: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Conductors have a positive charge. </a:t>
            </a:r>
          </a:p>
        </p:txBody>
      </p:sp>
      <p:pic>
        <p:nvPicPr>
          <p:cNvPr id="29698" name="Picture 2" descr="Understanding Electrical, Thermal, and Sound Conductors">
            <a:extLst>
              <a:ext uri="{FF2B5EF4-FFF2-40B4-BE49-F238E27FC236}">
                <a16:creationId xmlns:a16="http://schemas.microsoft.com/office/drawing/2014/main" id="{A294BB66-B92B-8689-1435-9014A8851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3881944"/>
            <a:ext cx="5120641" cy="28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08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7430209113_0_1020"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7430209113_0_1020"/>
          <p:cNvSpPr txBox="1"/>
          <p:nvPr/>
        </p:nvSpPr>
        <p:spPr>
          <a:xfrm>
            <a:off x="983701" y="528500"/>
            <a:ext cx="78825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dirty="0">
                <a:latin typeface="Calibri"/>
                <a:ea typeface="Calibri"/>
                <a:cs typeface="Calibri"/>
                <a:sym typeface="Calibri"/>
              </a:rPr>
              <a:t>Which is true about conductors? </a:t>
            </a:r>
          </a:p>
        </p:txBody>
      </p:sp>
      <p:sp>
        <p:nvSpPr>
          <p:cNvPr id="280" name="Google Shape;280;g27430209113_0_1020"/>
          <p:cNvSpPr txBox="1"/>
          <p:nvPr/>
        </p:nvSpPr>
        <p:spPr>
          <a:xfrm>
            <a:off x="846302" y="1320271"/>
            <a:ext cx="7882500" cy="3311569"/>
          </a:xfrm>
          <a:prstGeom prst="rect">
            <a:avLst/>
          </a:prstGeom>
          <a:noFill/>
          <a:ln>
            <a:noFill/>
          </a:ln>
        </p:spPr>
        <p:txBody>
          <a:bodyPr spcFirstLastPara="1" wrap="square" lIns="91425" tIns="45700" rIns="91425" bIns="45700" anchor="t" anchorCtr="0">
            <a:normAutofit/>
          </a:bodyPr>
          <a:lstStyle/>
          <a:p>
            <a:pPr marL="457200" marR="0" lvl="0" indent="-431800" algn="l" rtl="0">
              <a:lnSpc>
                <a:spcPct val="115000"/>
              </a:lnSpc>
              <a:spcBef>
                <a:spcPts val="640"/>
              </a:spcBef>
              <a:spcAft>
                <a:spcPts val="0"/>
              </a:spcAft>
              <a:buClr>
                <a:schemeClr val="dk1"/>
              </a:buClr>
              <a:buSzPts val="3200"/>
              <a:buFont typeface="Calibri"/>
              <a:buAutoNum type="alphaUcPeriod"/>
            </a:pPr>
            <a:r>
              <a:rPr lang="en-US" sz="3200" b="0" i="0" u="none" strike="noStrike" cap="none" dirty="0">
                <a:solidFill>
                  <a:schemeClr val="dk1"/>
                </a:solidFill>
                <a:latin typeface="Calibri"/>
                <a:ea typeface="Calibri"/>
                <a:cs typeface="Calibri"/>
                <a:sym typeface="Calibri"/>
              </a:rPr>
              <a:t>Every metal has the same conductivity. </a:t>
            </a:r>
            <a:endParaRPr sz="3200" b="0" i="0" u="none" strike="noStrike" cap="none" dirty="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Conductors have tightly packed electrons. </a:t>
            </a:r>
          </a:p>
          <a:p>
            <a:pPr marL="457200" marR="0" lvl="0" indent="-431800" algn="l" rtl="0">
              <a:lnSpc>
                <a:spcPct val="115000"/>
              </a:lnSpc>
              <a:spcBef>
                <a:spcPts val="0"/>
              </a:spcBef>
              <a:spcAft>
                <a:spcPts val="0"/>
              </a:spcAft>
              <a:buClr>
                <a:srgbClr val="FF0000"/>
              </a:buClr>
              <a:buSzPts val="3200"/>
              <a:buFont typeface="Calibri"/>
              <a:buAutoNum type="alphaUcPeriod"/>
            </a:pPr>
            <a:r>
              <a:rPr lang="en-US" sz="3200" b="1" dirty="0">
                <a:solidFill>
                  <a:srgbClr val="FF0000"/>
                </a:solidFill>
                <a:latin typeface="Calibri"/>
                <a:ea typeface="Calibri"/>
                <a:cs typeface="Calibri"/>
                <a:sym typeface="Calibri"/>
              </a:rPr>
              <a:t>Electricity moves faster in conductors. </a:t>
            </a: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dirty="0">
                <a:solidFill>
                  <a:schemeClr val="dk1"/>
                </a:solidFill>
                <a:latin typeface="Calibri"/>
                <a:ea typeface="Calibri"/>
                <a:cs typeface="Calibri"/>
                <a:sym typeface="Calibri"/>
              </a:rPr>
              <a:t>Conductors have a positive charge. </a:t>
            </a:r>
          </a:p>
        </p:txBody>
      </p:sp>
      <p:pic>
        <p:nvPicPr>
          <p:cNvPr id="29698" name="Picture 2" descr="Understanding Electrical, Thermal, and Sound Conductors">
            <a:extLst>
              <a:ext uri="{FF2B5EF4-FFF2-40B4-BE49-F238E27FC236}">
                <a16:creationId xmlns:a16="http://schemas.microsoft.com/office/drawing/2014/main" id="{A294BB66-B92B-8689-1435-9014A8851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3881944"/>
            <a:ext cx="5120641" cy="28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3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91a9c54469_0_6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291a9c54469_0_68"/>
          <p:cNvSpPr txBox="1"/>
          <p:nvPr/>
        </p:nvSpPr>
        <p:spPr>
          <a:xfrm>
            <a:off x="983700" y="450175"/>
            <a:ext cx="7931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Which material is more likely to be used as a conductor? </a:t>
            </a:r>
            <a:endParaRPr sz="3600" b="0" i="0" u="none" strike="noStrike" cap="none" dirty="0">
              <a:solidFill>
                <a:srgbClr val="000000"/>
              </a:solidFill>
              <a:latin typeface="Calibri"/>
              <a:ea typeface="Calibri"/>
              <a:cs typeface="Calibri"/>
              <a:sym typeface="Calibri"/>
            </a:endParaRPr>
          </a:p>
        </p:txBody>
      </p:sp>
      <p:sp>
        <p:nvSpPr>
          <p:cNvPr id="338" name="Google Shape;338;g291a9c54469_0_68"/>
          <p:cNvSpPr txBox="1"/>
          <p:nvPr/>
        </p:nvSpPr>
        <p:spPr>
          <a:xfrm>
            <a:off x="491850" y="1709246"/>
            <a:ext cx="6823351" cy="2039400"/>
          </a:xfrm>
          <a:prstGeom prst="rect">
            <a:avLst/>
          </a:prstGeom>
          <a:noFill/>
          <a:ln>
            <a:noFill/>
          </a:ln>
        </p:spPr>
        <p:txBody>
          <a:bodyPr spcFirstLastPara="1" wrap="square" lIns="91425" tIns="45700" rIns="91425" bIns="45700" anchor="t" anchorCtr="0">
            <a:normAutofit/>
          </a:bodyPr>
          <a:lstStyle/>
          <a:p>
            <a:pPr marL="457200" indent="-431800">
              <a:lnSpc>
                <a:spcPct val="115000"/>
              </a:lnSpc>
              <a:buClr>
                <a:schemeClr val="dk1"/>
              </a:buClr>
              <a:buSzPts val="3200"/>
              <a:buFont typeface="Calibri"/>
              <a:buAutoNum type="alphaUcPeriod"/>
            </a:pPr>
            <a:r>
              <a:rPr lang="en-US" sz="3200" dirty="0">
                <a:solidFill>
                  <a:schemeClr val="tx1"/>
                </a:solidFill>
                <a:latin typeface="Calibri"/>
                <a:ea typeface="Calibri"/>
                <a:cs typeface="Calibri"/>
                <a:sym typeface="Calibri"/>
              </a:rPr>
              <a:t>Wood</a:t>
            </a:r>
            <a:endParaRPr lang="en-US" sz="3200" b="1" dirty="0">
              <a:solidFill>
                <a:srgbClr val="FF0000"/>
              </a:solidFill>
              <a:latin typeface="Calibri"/>
              <a:ea typeface="Calibri"/>
              <a:cs typeface="Calibri"/>
              <a:sym typeface="Calibri"/>
            </a:endParaRPr>
          </a:p>
          <a:p>
            <a:pPr marL="457200" indent="-431800">
              <a:lnSpc>
                <a:spcPct val="115000"/>
              </a:lnSpc>
              <a:buClr>
                <a:schemeClr val="dk1"/>
              </a:buClr>
              <a:buSzPts val="3200"/>
              <a:buFont typeface="Calibri"/>
              <a:buAutoNum type="alphaUcPeriod"/>
            </a:pPr>
            <a:r>
              <a:rPr lang="en-US" sz="3200" dirty="0">
                <a:solidFill>
                  <a:schemeClr val="tx1"/>
                </a:solidFill>
                <a:latin typeface="Calibri"/>
                <a:ea typeface="Calibri"/>
                <a:cs typeface="Calibri"/>
                <a:sym typeface="Calibri"/>
              </a:rPr>
              <a:t>Silver</a:t>
            </a:r>
          </a:p>
        </p:txBody>
      </p:sp>
      <p:pic>
        <p:nvPicPr>
          <p:cNvPr id="9218" name="Picture 2" descr="Choosing the Best Wood for Furniture | Types of Wood">
            <a:extLst>
              <a:ext uri="{FF2B5EF4-FFF2-40B4-BE49-F238E27FC236}">
                <a16:creationId xmlns:a16="http://schemas.microsoft.com/office/drawing/2014/main" id="{2B899D87-9E22-8CD6-2263-963A4AF9B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475" y="3429000"/>
            <a:ext cx="3243263" cy="26622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ilver Mineral | Physical - Optical Properties, Uses, Occurrence">
            <a:extLst>
              <a:ext uri="{FF2B5EF4-FFF2-40B4-BE49-F238E27FC236}">
                <a16:creationId xmlns:a16="http://schemas.microsoft.com/office/drawing/2014/main" id="{E448271D-2AF6-4555-04FB-7BE9FF8E3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221" y="3519525"/>
            <a:ext cx="3542304" cy="257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6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8" descr="A light bulb with a gear inside&#10;&#10;Description automatically generated"/>
          <p:cNvPicPr preferRelativeResize="0"/>
          <p:nvPr/>
        </p:nvPicPr>
        <p:blipFill>
          <a:blip r:embed="rId3">
            <a:alphaModFix/>
          </a:blip>
          <a:stretch>
            <a:fillRect/>
          </a:stretch>
        </p:blipFill>
        <p:spPr>
          <a:xfrm>
            <a:off x="104726" y="203002"/>
            <a:ext cx="721150" cy="733800"/>
          </a:xfrm>
          <a:prstGeom prst="rect">
            <a:avLst/>
          </a:prstGeom>
          <a:noFill/>
          <a:ln>
            <a:noFill/>
          </a:ln>
        </p:spPr>
      </p:pic>
      <p:sp>
        <p:nvSpPr>
          <p:cNvPr id="215" name="Google Shape;215;p38"/>
          <p:cNvSpPr txBox="1"/>
          <p:nvPr/>
        </p:nvSpPr>
        <p:spPr>
          <a:xfrm>
            <a:off x="738512" y="309555"/>
            <a:ext cx="7666976" cy="1458831"/>
          </a:xfrm>
          <a:prstGeom prst="rect">
            <a:avLst/>
          </a:prstGeom>
          <a:noFill/>
          <a:ln>
            <a:noFill/>
          </a:ln>
        </p:spPr>
        <p:txBody>
          <a:bodyPr spcFirstLastPara="1" wrap="square" lIns="91425" tIns="91425" rIns="91425" bIns="91425" anchor="t" anchorCtr="0">
            <a:spAutoFit/>
          </a:bodyPr>
          <a:lstStyle/>
          <a:p>
            <a:pPr algn="ctr">
              <a:lnSpc>
                <a:spcPct val="115000"/>
              </a:lnSpc>
            </a:pPr>
            <a:r>
              <a:rPr lang="en-US" sz="3600" b="1" dirty="0">
                <a:solidFill>
                  <a:schemeClr val="dk1"/>
                </a:solidFill>
                <a:latin typeface="Calibri"/>
                <a:ea typeface="Calibri"/>
                <a:cs typeface="Calibri"/>
                <a:sym typeface="Calibri"/>
              </a:rPr>
              <a:t>Big Question: </a:t>
            </a:r>
            <a:r>
              <a:rPr lang="en-US" sz="3600" dirty="0">
                <a:solidFill>
                  <a:schemeClr val="dk1"/>
                </a:solidFill>
                <a:latin typeface="Calibri"/>
                <a:ea typeface="Calibri"/>
                <a:cs typeface="Calibri"/>
                <a:sym typeface="Calibri"/>
              </a:rPr>
              <a:t>How do conductors help us use electricity in our daily lives?</a:t>
            </a:r>
          </a:p>
        </p:txBody>
      </p:sp>
      <p:pic>
        <p:nvPicPr>
          <p:cNvPr id="2050" name="Picture 2" descr="Page 2 | 36,000+ Edison Bulb Pictures">
            <a:extLst>
              <a:ext uri="{FF2B5EF4-FFF2-40B4-BE49-F238E27FC236}">
                <a16:creationId xmlns:a16="http://schemas.microsoft.com/office/drawing/2014/main" id="{D9F9EFB7-B97E-52FF-06C1-E6614EA88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973" y="1835947"/>
            <a:ext cx="5022053" cy="5022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91a9c54469_0_6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291a9c54469_0_68"/>
          <p:cNvSpPr txBox="1"/>
          <p:nvPr/>
        </p:nvSpPr>
        <p:spPr>
          <a:xfrm>
            <a:off x="983700" y="450175"/>
            <a:ext cx="79317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Which material is more likely to be used as a conductor? </a:t>
            </a:r>
            <a:endParaRPr sz="3600" b="0" i="0" u="none" strike="noStrike" cap="none" dirty="0">
              <a:solidFill>
                <a:srgbClr val="000000"/>
              </a:solidFill>
              <a:latin typeface="Calibri"/>
              <a:ea typeface="Calibri"/>
              <a:cs typeface="Calibri"/>
              <a:sym typeface="Calibri"/>
            </a:endParaRPr>
          </a:p>
        </p:txBody>
      </p:sp>
      <p:sp>
        <p:nvSpPr>
          <p:cNvPr id="338" name="Google Shape;338;g291a9c54469_0_68"/>
          <p:cNvSpPr txBox="1"/>
          <p:nvPr/>
        </p:nvSpPr>
        <p:spPr>
          <a:xfrm>
            <a:off x="491850" y="1709246"/>
            <a:ext cx="6823351" cy="2039400"/>
          </a:xfrm>
          <a:prstGeom prst="rect">
            <a:avLst/>
          </a:prstGeom>
          <a:noFill/>
          <a:ln>
            <a:noFill/>
          </a:ln>
        </p:spPr>
        <p:txBody>
          <a:bodyPr spcFirstLastPara="1" wrap="square" lIns="91425" tIns="45700" rIns="91425" bIns="45700" anchor="t" anchorCtr="0">
            <a:normAutofit/>
          </a:bodyPr>
          <a:lstStyle/>
          <a:p>
            <a:pPr marL="457200" indent="-431800">
              <a:lnSpc>
                <a:spcPct val="115000"/>
              </a:lnSpc>
              <a:buClr>
                <a:schemeClr val="dk1"/>
              </a:buClr>
              <a:buSzPts val="3200"/>
              <a:buFont typeface="Calibri"/>
              <a:buAutoNum type="alphaUcPeriod"/>
            </a:pPr>
            <a:r>
              <a:rPr lang="en-US" sz="3200" dirty="0">
                <a:solidFill>
                  <a:schemeClr val="tx1"/>
                </a:solidFill>
                <a:latin typeface="Calibri"/>
                <a:ea typeface="Calibri"/>
                <a:cs typeface="Calibri"/>
                <a:sym typeface="Calibri"/>
              </a:rPr>
              <a:t>Wood</a:t>
            </a:r>
          </a:p>
          <a:p>
            <a:pPr marL="457200" indent="-431800">
              <a:lnSpc>
                <a:spcPct val="115000"/>
              </a:lnSpc>
              <a:buClr>
                <a:srgbClr val="FF0000"/>
              </a:buClr>
              <a:buSzPts val="3200"/>
              <a:buFont typeface="Calibri"/>
              <a:buAutoNum type="alphaUcPeriod"/>
            </a:pPr>
            <a:r>
              <a:rPr lang="en-US" sz="3200" b="1" dirty="0">
                <a:solidFill>
                  <a:srgbClr val="FF0000"/>
                </a:solidFill>
                <a:latin typeface="Calibri"/>
                <a:ea typeface="Calibri"/>
                <a:cs typeface="Calibri"/>
                <a:sym typeface="Calibri"/>
              </a:rPr>
              <a:t>Silver</a:t>
            </a:r>
          </a:p>
        </p:txBody>
      </p:sp>
      <p:pic>
        <p:nvPicPr>
          <p:cNvPr id="9218" name="Picture 2" descr="Choosing the Best Wood for Furniture | Types of Wood">
            <a:extLst>
              <a:ext uri="{FF2B5EF4-FFF2-40B4-BE49-F238E27FC236}">
                <a16:creationId xmlns:a16="http://schemas.microsoft.com/office/drawing/2014/main" id="{2B899D87-9E22-8CD6-2263-963A4AF9B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475" y="3429000"/>
            <a:ext cx="3243263" cy="26622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ilver Mineral | Physical - Optical Properties, Uses, Occurrence">
            <a:extLst>
              <a:ext uri="{FF2B5EF4-FFF2-40B4-BE49-F238E27FC236}">
                <a16:creationId xmlns:a16="http://schemas.microsoft.com/office/drawing/2014/main" id="{E448271D-2AF6-4555-04FB-7BE9FF8E3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221" y="3519525"/>
            <a:ext cx="3542304" cy="257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703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5e11802ac4_0_41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4" name="Google Shape;324;g25e11802ac4_0_419"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7e576c1a67_0_796"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1" name="Google Shape;331;g27e576c1a67_0_796"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24578" name="Picture 2" descr="Copper Wire 70% (THHN) - Donjon Recycling">
            <a:extLst>
              <a:ext uri="{FF2B5EF4-FFF2-40B4-BE49-F238E27FC236}">
                <a16:creationId xmlns:a16="http://schemas.microsoft.com/office/drawing/2014/main" id="{96F7FD18-2F2B-89A7-613F-83C6BCDA3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4426" y="1896640"/>
            <a:ext cx="6615147" cy="4961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692EDC-53A3-7E17-CD09-016CCF5676B2}"/>
              </a:ext>
            </a:extLst>
          </p:cNvPr>
          <p:cNvSpPr txBox="1"/>
          <p:nvPr/>
        </p:nvSpPr>
        <p:spPr>
          <a:xfrm>
            <a:off x="1342629" y="303065"/>
            <a:ext cx="6458740"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Copper is an example of a conductor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7e576c1a67_0_796"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1" name="Google Shape;331;g27e576c1a67_0_796" descr="Comment Like"/>
          <p:cNvPicPr preferRelativeResize="0"/>
          <p:nvPr/>
        </p:nvPicPr>
        <p:blipFill rotWithShape="1">
          <a:blip r:embed="rId4">
            <a:alphaModFix/>
          </a:blip>
          <a:srcRect/>
          <a:stretch/>
        </p:blipFill>
        <p:spPr>
          <a:xfrm>
            <a:off x="849542" y="173309"/>
            <a:ext cx="502924" cy="502924"/>
          </a:xfrm>
          <a:prstGeom prst="rect">
            <a:avLst/>
          </a:prstGeom>
          <a:noFill/>
          <a:ln>
            <a:noFill/>
          </a:ln>
        </p:spPr>
      </p:pic>
      <p:pic>
        <p:nvPicPr>
          <p:cNvPr id="30722" name="Picture 2" descr="What Makes Stainless Steel Different From Other Metals?">
            <a:extLst>
              <a:ext uri="{FF2B5EF4-FFF2-40B4-BE49-F238E27FC236}">
                <a16:creationId xmlns:a16="http://schemas.microsoft.com/office/drawing/2014/main" id="{451E5A9A-A7F4-8977-4B17-5955CFF42D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414" y="2370451"/>
            <a:ext cx="7413172" cy="44479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1C935F-D0CF-B25C-A834-9DDB344A94DB}"/>
              </a:ext>
            </a:extLst>
          </p:cNvPr>
          <p:cNvSpPr txBox="1"/>
          <p:nvPr/>
        </p:nvSpPr>
        <p:spPr>
          <a:xfrm>
            <a:off x="663388" y="652769"/>
            <a:ext cx="7817223"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Steel is also is an example of a conductor</a:t>
            </a:r>
          </a:p>
        </p:txBody>
      </p:sp>
    </p:spTree>
    <p:extLst>
      <p:ext uri="{BB962C8B-B14F-4D97-AF65-F5344CB8AC3E}">
        <p14:creationId xmlns:p14="http://schemas.microsoft.com/office/powerpoint/2010/main" val="2227467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5e11802ac4_0_69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7" name="Google Shape;347;g25e11802ac4_0_699"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5e11802ac4_0_7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2" name="Google Shape;362;g25e11802ac4_0_780"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21506" name="Picture 2" descr="Plike (Plastic-Like) Paper - 8.5 x 11 - WHITE - 95LB TEXT - 250 PK">
            <a:extLst>
              <a:ext uri="{FF2B5EF4-FFF2-40B4-BE49-F238E27FC236}">
                <a16:creationId xmlns:a16="http://schemas.microsoft.com/office/drawing/2014/main" id="{D016293B-F368-EBD2-8100-0CFCA9984C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191"/>
          <a:stretch/>
        </p:blipFill>
        <p:spPr bwMode="auto">
          <a:xfrm>
            <a:off x="1490493" y="1490191"/>
            <a:ext cx="5958143" cy="57084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C00A54-2918-03F7-C1E5-B14CEDDFC429}"/>
              </a:ext>
            </a:extLst>
          </p:cNvPr>
          <p:cNvSpPr txBox="1"/>
          <p:nvPr/>
        </p:nvSpPr>
        <p:spPr>
          <a:xfrm>
            <a:off x="1695364" y="309285"/>
            <a:ext cx="5753272" cy="1200329"/>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Paper is NOT an example of a conductor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5e11802ac4_0_7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2" name="Google Shape;362;g25e11802ac4_0_780"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25602" name="Picture 2" descr="IKEA 365+ Glass, clear glass, Volume: 15 oz Package quantity: 6 pack - IKEA">
            <a:extLst>
              <a:ext uri="{FF2B5EF4-FFF2-40B4-BE49-F238E27FC236}">
                <a16:creationId xmlns:a16="http://schemas.microsoft.com/office/drawing/2014/main" id="{7ACA8D0C-4720-4CBA-EC5A-8EF26A35A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04021C-DAA3-9952-ED6F-D61CB51812B3}"/>
              </a:ext>
            </a:extLst>
          </p:cNvPr>
          <p:cNvSpPr txBox="1"/>
          <p:nvPr/>
        </p:nvSpPr>
        <p:spPr>
          <a:xfrm>
            <a:off x="1695364" y="424771"/>
            <a:ext cx="5753272" cy="1200329"/>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Glass is also NOT an example of a conductor</a:t>
            </a:r>
          </a:p>
        </p:txBody>
      </p:sp>
    </p:spTree>
    <p:extLst>
      <p:ext uri="{BB962C8B-B14F-4D97-AF65-F5344CB8AC3E}">
        <p14:creationId xmlns:p14="http://schemas.microsoft.com/office/powerpoint/2010/main" val="249411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5e11802ac4_0_873"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6;g27430209113_0_1469" descr="Questions">
            <a:extLst>
              <a:ext uri="{FF2B5EF4-FFF2-40B4-BE49-F238E27FC236}">
                <a16:creationId xmlns:a16="http://schemas.microsoft.com/office/drawing/2014/main" id="{CF007A51-953D-09AE-7E9C-0F3CA1DA4B2E}"/>
              </a:ext>
            </a:extLst>
          </p:cNvPr>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53486DF-70ED-C12F-B937-09AC271B3C66}"/>
              </a:ext>
            </a:extLst>
          </p:cNvPr>
          <p:cNvSpPr txBox="1"/>
          <p:nvPr/>
        </p:nvSpPr>
        <p:spPr>
          <a:xfrm>
            <a:off x="289417" y="892376"/>
            <a:ext cx="8565165" cy="2554545"/>
          </a:xfrm>
          <a:prstGeom prst="rect">
            <a:avLst/>
          </a:prstGeom>
          <a:noFill/>
        </p:spPr>
        <p:txBody>
          <a:bodyPr wrap="none" rtlCol="0">
            <a:spAutoFit/>
          </a:bodyPr>
          <a:lstStyle/>
          <a:p>
            <a:r>
              <a:rPr lang="en-US" sz="3200" dirty="0"/>
              <a:t>Which one is NOT an example of a conductor:</a:t>
            </a:r>
          </a:p>
          <a:p>
            <a:endParaRPr lang="en-US" sz="3200" dirty="0"/>
          </a:p>
          <a:p>
            <a:pPr marL="342900" indent="-342900">
              <a:buAutoNum type="alphaUcPeriod"/>
            </a:pPr>
            <a:r>
              <a:rPr lang="en-US" sz="3200" dirty="0"/>
              <a:t>Glass</a:t>
            </a:r>
          </a:p>
          <a:p>
            <a:pPr marL="342900" indent="-342900">
              <a:buAutoNum type="alphaUcPeriod"/>
            </a:pPr>
            <a:r>
              <a:rPr lang="en-US" sz="3200" dirty="0"/>
              <a:t>Steel</a:t>
            </a:r>
          </a:p>
          <a:p>
            <a:pPr marL="342900" indent="-342900">
              <a:buAutoNum type="alphaUcPeriod"/>
            </a:pPr>
            <a:r>
              <a:rPr lang="en-US" sz="3200" dirty="0"/>
              <a:t>Copper</a:t>
            </a:r>
          </a:p>
        </p:txBody>
      </p:sp>
      <p:pic>
        <p:nvPicPr>
          <p:cNvPr id="4" name="Picture 2" descr="Copper Wire 70% (THHN) - Donjon Recycling">
            <a:extLst>
              <a:ext uri="{FF2B5EF4-FFF2-40B4-BE49-F238E27FC236}">
                <a16:creationId xmlns:a16="http://schemas.microsoft.com/office/drawing/2014/main" id="{B5785AB4-1C7D-09BC-785E-49913C51F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537" y="1508311"/>
            <a:ext cx="4215865" cy="3236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KEA 365+ Glass, clear glass, Volume: 15 oz Package quantity: 6 pack - IKEA">
            <a:extLst>
              <a:ext uri="{FF2B5EF4-FFF2-40B4-BE49-F238E27FC236}">
                <a16:creationId xmlns:a16="http://schemas.microsoft.com/office/drawing/2014/main" id="{5B1DF85A-B2B9-2391-0001-0652456A9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846" y="3731559"/>
            <a:ext cx="3126441" cy="31264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Makes Stainless Steel Different From Other Metals?">
            <a:extLst>
              <a:ext uri="{FF2B5EF4-FFF2-40B4-BE49-F238E27FC236}">
                <a16:creationId xmlns:a16="http://schemas.microsoft.com/office/drawing/2014/main" id="{E87E9377-4E9B-6525-2031-5D5CC7016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17" y="3866801"/>
            <a:ext cx="4759924" cy="285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5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6;g27430209113_0_1469" descr="Questions">
            <a:extLst>
              <a:ext uri="{FF2B5EF4-FFF2-40B4-BE49-F238E27FC236}">
                <a16:creationId xmlns:a16="http://schemas.microsoft.com/office/drawing/2014/main" id="{CF007A51-953D-09AE-7E9C-0F3CA1DA4B2E}"/>
              </a:ext>
            </a:extLst>
          </p:cNvPr>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53486DF-70ED-C12F-B937-09AC271B3C66}"/>
              </a:ext>
            </a:extLst>
          </p:cNvPr>
          <p:cNvSpPr txBox="1"/>
          <p:nvPr/>
        </p:nvSpPr>
        <p:spPr>
          <a:xfrm>
            <a:off x="289417" y="892376"/>
            <a:ext cx="8565165" cy="2554545"/>
          </a:xfrm>
          <a:prstGeom prst="rect">
            <a:avLst/>
          </a:prstGeom>
          <a:noFill/>
        </p:spPr>
        <p:txBody>
          <a:bodyPr wrap="none" rtlCol="0">
            <a:spAutoFit/>
          </a:bodyPr>
          <a:lstStyle/>
          <a:p>
            <a:r>
              <a:rPr lang="en-US" sz="3200" dirty="0"/>
              <a:t>Which one is NOT an example of a conductor:</a:t>
            </a:r>
          </a:p>
          <a:p>
            <a:endParaRPr lang="en-US" sz="3200" dirty="0"/>
          </a:p>
          <a:p>
            <a:pPr marL="342900" indent="-342900">
              <a:buAutoNum type="alphaUcPeriod"/>
            </a:pPr>
            <a:r>
              <a:rPr lang="en-US" sz="3200" b="1" dirty="0">
                <a:solidFill>
                  <a:srgbClr val="FF0000"/>
                </a:solidFill>
              </a:rPr>
              <a:t>Glass</a:t>
            </a:r>
          </a:p>
          <a:p>
            <a:pPr marL="342900" indent="-342900">
              <a:buAutoNum type="alphaUcPeriod"/>
            </a:pPr>
            <a:r>
              <a:rPr lang="en-US" sz="3200" dirty="0"/>
              <a:t>Steel</a:t>
            </a:r>
          </a:p>
          <a:p>
            <a:pPr marL="342900" indent="-342900">
              <a:buAutoNum type="alphaUcPeriod"/>
            </a:pPr>
            <a:r>
              <a:rPr lang="en-US" sz="3200" dirty="0"/>
              <a:t>Copper</a:t>
            </a:r>
          </a:p>
        </p:txBody>
      </p:sp>
      <p:pic>
        <p:nvPicPr>
          <p:cNvPr id="4" name="Picture 2" descr="Copper Wire 70% (THHN) - Donjon Recycling">
            <a:extLst>
              <a:ext uri="{FF2B5EF4-FFF2-40B4-BE49-F238E27FC236}">
                <a16:creationId xmlns:a16="http://schemas.microsoft.com/office/drawing/2014/main" id="{B5785AB4-1C7D-09BC-785E-49913C51F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537" y="1508311"/>
            <a:ext cx="4215865" cy="3236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KEA 365+ Glass, clear glass, Volume: 15 oz Package quantity: 6 pack - IKEA">
            <a:extLst>
              <a:ext uri="{FF2B5EF4-FFF2-40B4-BE49-F238E27FC236}">
                <a16:creationId xmlns:a16="http://schemas.microsoft.com/office/drawing/2014/main" id="{5B1DF85A-B2B9-2391-0001-0652456A9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846" y="3731559"/>
            <a:ext cx="3126441" cy="31264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Makes Stainless Steel Different From Other Metals?">
            <a:extLst>
              <a:ext uri="{FF2B5EF4-FFF2-40B4-BE49-F238E27FC236}">
                <a16:creationId xmlns:a16="http://schemas.microsoft.com/office/drawing/2014/main" id="{E87E9377-4E9B-6525-2031-5D5CC7016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17" y="3866801"/>
            <a:ext cx="4759924" cy="285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8d0a459bb7_0_12"/>
          <p:cNvSpPr txBox="1"/>
          <p:nvPr/>
        </p:nvSpPr>
        <p:spPr>
          <a:xfrm>
            <a:off x="2532875" y="693150"/>
            <a:ext cx="46752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dirty="0">
                <a:solidFill>
                  <a:srgbClr val="FFC000"/>
                </a:solidFill>
                <a:latin typeface="Calibri"/>
                <a:ea typeface="Calibri"/>
                <a:cs typeface="Calibri"/>
                <a:sym typeface="Calibri"/>
              </a:rPr>
              <a:t>Demonstration</a:t>
            </a:r>
            <a:endParaRPr sz="1400" b="0" i="0" u="none" strike="noStrike" cap="none" dirty="0">
              <a:solidFill>
                <a:srgbClr val="000000"/>
              </a:solidFill>
              <a:latin typeface="Arial"/>
              <a:ea typeface="Arial"/>
              <a:cs typeface="Arial"/>
              <a:sym typeface="Arial"/>
            </a:endParaRPr>
          </a:p>
        </p:txBody>
      </p:sp>
      <p:sp>
        <p:nvSpPr>
          <p:cNvPr id="143" name="Google Shape;143;g28d0a459bb7_0_12" descr="Classroom"/>
          <p:cNvSpPr/>
          <p:nvPr/>
        </p:nvSpPr>
        <p:spPr>
          <a:xfrm>
            <a:off x="124754" y="87073"/>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8d0a459bb7_0_12"/>
          <p:cNvSpPr txBox="1"/>
          <p:nvPr/>
        </p:nvSpPr>
        <p:spPr>
          <a:xfrm>
            <a:off x="631779" y="3977464"/>
            <a:ext cx="7880442" cy="283151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dirty="0">
                <a:solidFill>
                  <a:srgbClr val="000000"/>
                </a:solidFill>
                <a:latin typeface="Calibri"/>
                <a:ea typeface="Calibri"/>
                <a:cs typeface="Calibri"/>
                <a:sym typeface="Calibri"/>
              </a:rPr>
              <a:t>How do I charge? </a:t>
            </a:r>
            <a:endParaRPr lang="en-US" sz="22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lang="en-US"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200" b="0" i="0" u="none" strike="noStrike" cap="none" dirty="0">
                <a:solidFill>
                  <a:srgbClr val="000000"/>
                </a:solidFill>
                <a:latin typeface="Calibri"/>
                <a:ea typeface="Calibri"/>
                <a:cs typeface="Calibri"/>
                <a:sym typeface="Calibri"/>
              </a:rPr>
              <a:t>Bring in a broken electronic wire (e.g., a charging cable). Explain how the charger is used to charge phones by transferring electricity from a power source (wall) to the phone. Pass the wire around and have students observe the different parts of the broken wire while you explain how the wire material affect the charging (transferring electricity). </a:t>
            </a:r>
          </a:p>
        </p:txBody>
      </p:sp>
      <p:pic>
        <p:nvPicPr>
          <p:cNvPr id="15362" name="Picture 2" descr="How to Find a Break in a Wire">
            <a:extLst>
              <a:ext uri="{FF2B5EF4-FFF2-40B4-BE49-F238E27FC236}">
                <a16:creationId xmlns:a16="http://schemas.microsoft.com/office/drawing/2014/main" id="{82880D5B-5D40-8B99-8537-02C40B0B6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606" y="1647450"/>
            <a:ext cx="4101737" cy="23300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5e11802ac4_0_2229"/>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438" name="Google Shape;438;g25e11802ac4_0_2229"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g28c7b7e697c_0_49"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57;g28c7b7e697c_0_49">
            <a:extLst>
              <a:ext uri="{FF2B5EF4-FFF2-40B4-BE49-F238E27FC236}">
                <a16:creationId xmlns:a16="http://schemas.microsoft.com/office/drawing/2014/main" id="{29CAFC96-1567-C34D-1853-5BBF9AB1F5D5}"/>
              </a:ext>
            </a:extLst>
          </p:cNvPr>
          <p:cNvSpPr txBox="1">
            <a:spLocks/>
          </p:cNvSpPr>
          <p:nvPr/>
        </p:nvSpPr>
        <p:spPr>
          <a:xfrm>
            <a:off x="792450" y="308149"/>
            <a:ext cx="7559100" cy="2000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600"/>
            </a:pPr>
            <a:r>
              <a:rPr lang="en-US" sz="3600" b="1" dirty="0"/>
              <a:t>Conductor:</a:t>
            </a:r>
            <a:r>
              <a:rPr lang="en-US" sz="3600" dirty="0"/>
              <a:t> a material that electricity can flow through</a:t>
            </a:r>
          </a:p>
        </p:txBody>
      </p:sp>
      <p:pic>
        <p:nvPicPr>
          <p:cNvPr id="5" name="Picture 4" descr="The Story of the Battery Preview CT-STEM">
            <a:extLst>
              <a:ext uri="{FF2B5EF4-FFF2-40B4-BE49-F238E27FC236}">
                <a16:creationId xmlns:a16="http://schemas.microsoft.com/office/drawing/2014/main" id="{D109F744-2563-C1BF-1AF7-2BA509E77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294" y="2086423"/>
            <a:ext cx="3031412" cy="446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02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5e11802ac4_0_1976"/>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53" name="Google Shape;453;g25e11802ac4_0_1976"/>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454" name="Google Shape;454;g25e11802ac4_0_1976"/>
          <p:cNvCxnSpPr>
            <a:stCxn id="455" idx="4"/>
            <a:endCxn id="452"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456" name="Google Shape;456;g25e11802ac4_0_1976"/>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457" name="Google Shape;457;g25e11802ac4_0_1976"/>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455" name="Google Shape;455;g25e11802ac4_0_1976"/>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conductors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Conductor</a:t>
            </a:r>
            <a:endParaRPr sz="7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4011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7e576c1a67_0_111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06" name="Google Shape;506;g27e576c1a67_0_111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07" name="Google Shape;507;g27e576c1a67_0_1119"/>
          <p:cNvCxnSpPr>
            <a:stCxn id="508" idx="4"/>
            <a:endCxn id="50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09" name="Google Shape;509;g27e576c1a67_0_111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10" name="Google Shape;510;g27e576c1a67_0_111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08" name="Google Shape;508;g27e576c1a67_0_111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1" name="Google Shape;511;g27e576c1a67_0_1119"/>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picture</a:t>
            </a:r>
            <a:r>
              <a:rPr lang="en-US" sz="3000" b="0" i="0" u="none" strike="noStrike" cap="none" dirty="0">
                <a:solidFill>
                  <a:srgbClr val="000000"/>
                </a:solidFill>
                <a:latin typeface="Calibri"/>
                <a:ea typeface="Calibri"/>
                <a:cs typeface="Calibri"/>
                <a:sym typeface="Calibri"/>
              </a:rPr>
              <a:t> of a </a:t>
            </a:r>
            <a:r>
              <a:rPr lang="en-US" sz="3000" b="1" dirty="0">
                <a:latin typeface="Calibri"/>
                <a:ea typeface="Calibri"/>
                <a:cs typeface="Calibri"/>
                <a:sym typeface="Calibri"/>
              </a:rPr>
              <a:t>conductor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12" name="Google Shape;512;g27e576c1a67_0_1119"/>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13" name="Google Shape;513;g27e576c1a67_0_1119"/>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14" name="Google Shape;514;g27e576c1a67_0_1119"/>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15" name="Google Shape;515;g27e576c1a67_0_1119"/>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31746" name="Picture 2" descr="A Guide to Rubber - An Overview">
            <a:extLst>
              <a:ext uri="{FF2B5EF4-FFF2-40B4-BE49-F238E27FC236}">
                <a16:creationId xmlns:a16="http://schemas.microsoft.com/office/drawing/2014/main" id="{AC3D6A02-E4AE-AE13-63EC-1E120CD3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176" y="4316627"/>
            <a:ext cx="3497580" cy="174879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Turning diamond into metal | MIT News | Massachusetts Institute of  Technology">
            <a:extLst>
              <a:ext uri="{FF2B5EF4-FFF2-40B4-BE49-F238E27FC236}">
                <a16:creationId xmlns:a16="http://schemas.microsoft.com/office/drawing/2014/main" id="{B2C2574C-E618-31FA-9131-79073AD22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830" y="4439900"/>
            <a:ext cx="3030329" cy="20202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le of cut logs&#10;&#10;Description automatically generated">
            <a:extLst>
              <a:ext uri="{FF2B5EF4-FFF2-40B4-BE49-F238E27FC236}">
                <a16:creationId xmlns:a16="http://schemas.microsoft.com/office/drawing/2014/main" id="{7C40829E-01A5-CD18-E370-117D7A9DFFA5}"/>
              </a:ext>
            </a:extLst>
          </p:cNvPr>
          <p:cNvPicPr>
            <a:picLocks noChangeAspect="1"/>
          </p:cNvPicPr>
          <p:nvPr/>
        </p:nvPicPr>
        <p:blipFill>
          <a:blip r:embed="rId5"/>
          <a:stretch>
            <a:fillRect/>
          </a:stretch>
        </p:blipFill>
        <p:spPr>
          <a:xfrm>
            <a:off x="5857279" y="1951848"/>
            <a:ext cx="2931429" cy="2090850"/>
          </a:xfrm>
          <a:prstGeom prst="rect">
            <a:avLst/>
          </a:prstGeom>
        </p:spPr>
      </p:pic>
      <p:pic>
        <p:nvPicPr>
          <p:cNvPr id="5" name="Picture 4" descr="A close-up of several metal pipes&#10;&#10;Description automatically generated">
            <a:extLst>
              <a:ext uri="{FF2B5EF4-FFF2-40B4-BE49-F238E27FC236}">
                <a16:creationId xmlns:a16="http://schemas.microsoft.com/office/drawing/2014/main" id="{A6797691-577D-B5A1-ECE7-38D239EA2734}"/>
              </a:ext>
            </a:extLst>
          </p:cNvPr>
          <p:cNvPicPr>
            <a:picLocks noChangeAspect="1"/>
          </p:cNvPicPr>
          <p:nvPr/>
        </p:nvPicPr>
        <p:blipFill>
          <a:blip r:embed="rId6"/>
          <a:stretch>
            <a:fillRect/>
          </a:stretch>
        </p:blipFill>
        <p:spPr>
          <a:xfrm>
            <a:off x="1262396" y="1620695"/>
            <a:ext cx="3094451" cy="220712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27e576c1a67_0_111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06" name="Google Shape;506;g27e576c1a67_0_111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07" name="Google Shape;507;g27e576c1a67_0_1119"/>
          <p:cNvCxnSpPr>
            <a:stCxn id="508" idx="4"/>
            <a:endCxn id="50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09" name="Google Shape;509;g27e576c1a67_0_111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10" name="Google Shape;510;g27e576c1a67_0_111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08" name="Google Shape;508;g27e576c1a67_0_111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1" name="Google Shape;511;g27e576c1a67_0_1119"/>
          <p:cNvSpPr txBox="1"/>
          <p:nvPr/>
        </p:nvSpPr>
        <p:spPr>
          <a:xfrm>
            <a:off x="639552" y="480593"/>
            <a:ext cx="78741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picture</a:t>
            </a:r>
            <a:r>
              <a:rPr lang="en-US" sz="3000" b="0" i="0" u="none" strike="noStrike" cap="none" dirty="0">
                <a:solidFill>
                  <a:srgbClr val="000000"/>
                </a:solidFill>
                <a:latin typeface="Calibri"/>
                <a:ea typeface="Calibri"/>
                <a:cs typeface="Calibri"/>
                <a:sym typeface="Calibri"/>
              </a:rPr>
              <a:t> of a </a:t>
            </a:r>
            <a:r>
              <a:rPr lang="en-US" sz="3000" b="1" dirty="0">
                <a:latin typeface="Calibri"/>
                <a:ea typeface="Calibri"/>
                <a:cs typeface="Calibri"/>
                <a:sym typeface="Calibri"/>
              </a:rPr>
              <a:t>conductor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12" name="Google Shape;512;g27e576c1a67_0_1119"/>
          <p:cNvSpPr txBox="1"/>
          <p:nvPr/>
        </p:nvSpPr>
        <p:spPr>
          <a:xfrm>
            <a:off x="393330" y="20501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13" name="Google Shape;513;g27e576c1a67_0_1119"/>
          <p:cNvSpPr txBox="1"/>
          <p:nvPr/>
        </p:nvSpPr>
        <p:spPr>
          <a:xfrm>
            <a:off x="5011271" y="20380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14" name="Google Shape;514;g27e576c1a67_0_1119"/>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15" name="Google Shape;515;g27e576c1a67_0_1119"/>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31746" name="Picture 2" descr="A Guide to Rubber - An Overview">
            <a:extLst>
              <a:ext uri="{FF2B5EF4-FFF2-40B4-BE49-F238E27FC236}">
                <a16:creationId xmlns:a16="http://schemas.microsoft.com/office/drawing/2014/main" id="{AC3D6A02-E4AE-AE13-63EC-1E120CD3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176" y="4316627"/>
            <a:ext cx="3497580" cy="174879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Turning diamond into metal | MIT News | Massachusetts Institute of  Technology">
            <a:extLst>
              <a:ext uri="{FF2B5EF4-FFF2-40B4-BE49-F238E27FC236}">
                <a16:creationId xmlns:a16="http://schemas.microsoft.com/office/drawing/2014/main" id="{B2C2574C-E618-31FA-9131-79073AD22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830" y="4439900"/>
            <a:ext cx="3030329" cy="202021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45;p50">
            <a:extLst>
              <a:ext uri="{FF2B5EF4-FFF2-40B4-BE49-F238E27FC236}">
                <a16:creationId xmlns:a16="http://schemas.microsoft.com/office/drawing/2014/main" id="{6B460DD6-AA71-8ABC-39A4-C55974B5CBFF}"/>
              </a:ext>
            </a:extLst>
          </p:cNvPr>
          <p:cNvSpPr/>
          <p:nvPr/>
        </p:nvSpPr>
        <p:spPr>
          <a:xfrm>
            <a:off x="938916" y="1496393"/>
            <a:ext cx="3943013" cy="2483780"/>
          </a:xfrm>
          <a:prstGeom prst="roundRect">
            <a:avLst>
              <a:gd name="adj" fmla="val 16667"/>
            </a:avLst>
          </a:prstGeom>
          <a:noFill/>
          <a:ln w="635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pic>
        <p:nvPicPr>
          <p:cNvPr id="4" name="Picture 3" descr="A pile of cut logs&#10;&#10;Description automatically generated">
            <a:extLst>
              <a:ext uri="{FF2B5EF4-FFF2-40B4-BE49-F238E27FC236}">
                <a16:creationId xmlns:a16="http://schemas.microsoft.com/office/drawing/2014/main" id="{B5D71EFD-0CEC-BA3E-261C-36D0CD78641A}"/>
              </a:ext>
            </a:extLst>
          </p:cNvPr>
          <p:cNvPicPr>
            <a:picLocks noChangeAspect="1"/>
          </p:cNvPicPr>
          <p:nvPr/>
        </p:nvPicPr>
        <p:blipFill>
          <a:blip r:embed="rId5"/>
          <a:stretch>
            <a:fillRect/>
          </a:stretch>
        </p:blipFill>
        <p:spPr>
          <a:xfrm>
            <a:off x="5857279" y="1951848"/>
            <a:ext cx="2931429" cy="2090850"/>
          </a:xfrm>
          <a:prstGeom prst="rect">
            <a:avLst/>
          </a:prstGeom>
        </p:spPr>
      </p:pic>
      <p:pic>
        <p:nvPicPr>
          <p:cNvPr id="6" name="Picture 5" descr="A close-up of several metal pipes&#10;&#10;Description automatically generated">
            <a:extLst>
              <a:ext uri="{FF2B5EF4-FFF2-40B4-BE49-F238E27FC236}">
                <a16:creationId xmlns:a16="http://schemas.microsoft.com/office/drawing/2014/main" id="{95AFE363-DB89-CA73-5CF9-6B97D632E4E2}"/>
              </a:ext>
            </a:extLst>
          </p:cNvPr>
          <p:cNvPicPr>
            <a:picLocks noChangeAspect="1"/>
          </p:cNvPicPr>
          <p:nvPr/>
        </p:nvPicPr>
        <p:blipFill>
          <a:blip r:embed="rId6"/>
          <a:stretch>
            <a:fillRect/>
          </a:stretch>
        </p:blipFill>
        <p:spPr>
          <a:xfrm>
            <a:off x="1262396" y="1620695"/>
            <a:ext cx="3094451" cy="2207127"/>
          </a:xfrm>
          <a:prstGeom prst="rect">
            <a:avLst/>
          </a:prstGeom>
        </p:spPr>
      </p:pic>
    </p:spTree>
    <p:extLst>
      <p:ext uri="{BB962C8B-B14F-4D97-AF65-F5344CB8AC3E}">
        <p14:creationId xmlns:p14="http://schemas.microsoft.com/office/powerpoint/2010/main" val="1224214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3" name="Picture 2" descr="A close-up of several metal pipes&#10;&#10;Description automatically generated">
            <a:extLst>
              <a:ext uri="{FF2B5EF4-FFF2-40B4-BE49-F238E27FC236}">
                <a16:creationId xmlns:a16="http://schemas.microsoft.com/office/drawing/2014/main" id="{C47C8828-C3D7-C5FD-A5F4-5DC962A0DF3B}"/>
              </a:ext>
            </a:extLst>
          </p:cNvPr>
          <p:cNvPicPr>
            <a:picLocks noChangeAspect="1"/>
          </p:cNvPicPr>
          <p:nvPr/>
        </p:nvPicPr>
        <p:blipFill>
          <a:blip r:embed="rId3"/>
          <a:stretch>
            <a:fillRect/>
          </a:stretch>
        </p:blipFill>
        <p:spPr>
          <a:xfrm>
            <a:off x="5320070" y="1137706"/>
            <a:ext cx="3366599" cy="2401237"/>
          </a:xfrm>
          <a:prstGeom prst="rect">
            <a:avLst/>
          </a:prstGeom>
        </p:spPr>
      </p:pic>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conductors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Conductor</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7e576c1a67_0_115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71" name="Google Shape;571;g27e576c1a67_0_115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72" name="Google Shape;572;g27e576c1a67_0_1151"/>
          <p:cNvCxnSpPr>
            <a:stCxn id="573" idx="4"/>
            <a:endCxn id="57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74" name="Google Shape;574;g27e576c1a67_0_115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75" name="Google Shape;575;g27e576c1a67_0_115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73" name="Google Shape;573;g27e576c1a67_0_115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6" name="Google Shape;576;g27e576c1a67_0_1151"/>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definition</a:t>
            </a:r>
            <a:r>
              <a:rPr lang="en-US" sz="3000" b="0" i="0" u="none" strike="noStrike" cap="none" dirty="0">
                <a:solidFill>
                  <a:srgbClr val="000000"/>
                </a:solidFill>
                <a:latin typeface="Calibri"/>
                <a:ea typeface="Calibri"/>
                <a:cs typeface="Calibri"/>
                <a:sym typeface="Calibri"/>
              </a:rPr>
              <a:t> of </a:t>
            </a:r>
            <a:r>
              <a:rPr lang="en-US" sz="3000" b="1" i="0" u="none" strike="noStrike" cap="none" dirty="0">
                <a:solidFill>
                  <a:srgbClr val="000000"/>
                </a:solidFill>
                <a:latin typeface="Calibri"/>
                <a:ea typeface="Calibri"/>
                <a:cs typeface="Calibri"/>
                <a:sym typeface="Calibri"/>
              </a:rPr>
              <a:t>c</a:t>
            </a:r>
            <a:r>
              <a:rPr lang="en-US" sz="3000" b="1" dirty="0">
                <a:latin typeface="Calibri"/>
                <a:ea typeface="Calibri"/>
                <a:cs typeface="Calibri"/>
                <a:sym typeface="Calibri"/>
              </a:rPr>
              <a:t>onductor</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77" name="Google Shape;577;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78" name="Google Shape;578;g27e576c1a67_0_1151"/>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79" name="Google Shape;579;g27e576c1a67_0_1151"/>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80" name="Google Shape;580;g27e576c1a67_0_1151"/>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81" name="Google Shape;581;g27e576c1a67_0_1151"/>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82" name="Google Shape;582;g27e576c1a67_0_1151"/>
          <p:cNvSpPr txBox="1"/>
          <p:nvPr/>
        </p:nvSpPr>
        <p:spPr>
          <a:xfrm>
            <a:off x="1073532" y="5269290"/>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latin typeface="Calibri" panose="020F0502020204030204" pitchFamily="34" charset="0"/>
                <a:cs typeface="Calibri" panose="020F0502020204030204" pitchFamily="34" charset="0"/>
              </a:rPr>
              <a:t>The electric charge of an atom </a:t>
            </a:r>
          </a:p>
        </p:txBody>
      </p:sp>
      <p:sp>
        <p:nvSpPr>
          <p:cNvPr id="583" name="Google Shape;583;g27e576c1a67_0_1151"/>
          <p:cNvSpPr txBox="1"/>
          <p:nvPr/>
        </p:nvSpPr>
        <p:spPr>
          <a:xfrm>
            <a:off x="1073532" y="4237885"/>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solidFill>
                  <a:schemeClr val="dk1"/>
                </a:solidFill>
                <a:latin typeface="Calibri" panose="020F0502020204030204" pitchFamily="34" charset="0"/>
                <a:ea typeface="Calibri"/>
                <a:cs typeface="Calibri" panose="020F0502020204030204" pitchFamily="34" charset="0"/>
                <a:sym typeface="Calibri"/>
              </a:rPr>
              <a:t>A material that electricity can flow through</a:t>
            </a:r>
          </a:p>
        </p:txBody>
      </p:sp>
      <p:sp>
        <p:nvSpPr>
          <p:cNvPr id="584" name="Google Shape;584;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85" name="Google Shape;585;g27e576c1a67_0_1151"/>
          <p:cNvSpPr txBox="1"/>
          <p:nvPr/>
        </p:nvSpPr>
        <p:spPr>
          <a:xfrm>
            <a:off x="1073532" y="2032791"/>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highlight>
                  <a:srgbClr val="FFFFFF"/>
                </a:highlight>
                <a:latin typeface="Calibri" panose="020F0502020204030204" pitchFamily="34" charset="0"/>
                <a:ea typeface="Helvetica Neue Light"/>
                <a:cs typeface="Calibri" panose="020F0502020204030204" pitchFamily="34" charset="0"/>
                <a:sym typeface="Helvetica Neue Light"/>
              </a:rPr>
              <a:t>An electrical charge in motion</a:t>
            </a:r>
          </a:p>
        </p:txBody>
      </p:sp>
      <p:sp>
        <p:nvSpPr>
          <p:cNvPr id="586" name="Google Shape;586;g27e576c1a67_0_1151"/>
          <p:cNvSpPr txBox="1"/>
          <p:nvPr/>
        </p:nvSpPr>
        <p:spPr>
          <a:xfrm>
            <a:off x="1073532" y="3037597"/>
            <a:ext cx="78741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effectLst/>
                <a:latin typeface="Calibri" panose="020F0502020204030204" pitchFamily="34" charset="0"/>
                <a:ea typeface="游明朝" panose="02020400000000000000" pitchFamily="18" charset="-128"/>
                <a:cs typeface="Times New Roman" panose="02020603050405020304" pitchFamily="18" charset="0"/>
              </a:rPr>
              <a:t>When two objects rub together, and one takes electrons from the other</a:t>
            </a:r>
            <a:endParaRPr lang="en-US" sz="2400" dirty="0"/>
          </a:p>
        </p:txBody>
      </p:sp>
    </p:spTree>
    <p:extLst>
      <p:ext uri="{BB962C8B-B14F-4D97-AF65-F5344CB8AC3E}">
        <p14:creationId xmlns:p14="http://schemas.microsoft.com/office/powerpoint/2010/main" val="1157823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27e576c1a67_0_115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71" name="Google Shape;571;g27e576c1a67_0_115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72" name="Google Shape;572;g27e576c1a67_0_1151"/>
          <p:cNvCxnSpPr>
            <a:stCxn id="573" idx="4"/>
            <a:endCxn id="57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74" name="Google Shape;574;g27e576c1a67_0_115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75" name="Google Shape;575;g27e576c1a67_0_115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73" name="Google Shape;573;g27e576c1a67_0_115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6" name="Google Shape;576;g27e576c1a67_0_1151"/>
          <p:cNvSpPr txBox="1"/>
          <p:nvPr/>
        </p:nvSpPr>
        <p:spPr>
          <a:xfrm>
            <a:off x="626731" y="355701"/>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definition</a:t>
            </a:r>
            <a:r>
              <a:rPr lang="en-US" sz="3000" b="0" i="0" u="none" strike="noStrike" cap="none" dirty="0">
                <a:solidFill>
                  <a:srgbClr val="000000"/>
                </a:solidFill>
                <a:latin typeface="Calibri"/>
                <a:ea typeface="Calibri"/>
                <a:cs typeface="Calibri"/>
                <a:sym typeface="Calibri"/>
              </a:rPr>
              <a:t> of </a:t>
            </a:r>
            <a:r>
              <a:rPr lang="en-US" sz="3000" b="1" i="0" u="none" strike="noStrike" cap="none" dirty="0">
                <a:solidFill>
                  <a:srgbClr val="000000"/>
                </a:solidFill>
                <a:latin typeface="Calibri"/>
                <a:ea typeface="Calibri"/>
                <a:cs typeface="Calibri"/>
                <a:sym typeface="Calibri"/>
              </a:rPr>
              <a:t>c</a:t>
            </a:r>
            <a:r>
              <a:rPr lang="en-US" sz="3000" b="1" dirty="0">
                <a:latin typeface="Calibri"/>
                <a:ea typeface="Calibri"/>
                <a:cs typeface="Calibri"/>
                <a:sym typeface="Calibri"/>
              </a:rPr>
              <a:t>onductor</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from the choices below. </a:t>
            </a:r>
            <a:endParaRPr sz="1400" b="0" i="0" u="none" strike="noStrike" cap="none" dirty="0">
              <a:solidFill>
                <a:srgbClr val="000000"/>
              </a:solidFill>
              <a:latin typeface="Arial"/>
              <a:ea typeface="Arial"/>
              <a:cs typeface="Arial"/>
              <a:sym typeface="Arial"/>
            </a:endParaRPr>
          </a:p>
        </p:txBody>
      </p:sp>
      <p:sp>
        <p:nvSpPr>
          <p:cNvPr id="577" name="Google Shape;577;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78" name="Google Shape;578;g27e576c1a67_0_1151"/>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79" name="Google Shape;579;g27e576c1a67_0_1151"/>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80" name="Google Shape;580;g27e576c1a67_0_1151"/>
          <p:cNvSpPr txBox="1"/>
          <p:nvPr/>
        </p:nvSpPr>
        <p:spPr>
          <a:xfrm>
            <a:off x="393332" y="41080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81" name="Google Shape;581;g27e576c1a67_0_1151"/>
          <p:cNvSpPr txBox="1"/>
          <p:nvPr/>
        </p:nvSpPr>
        <p:spPr>
          <a:xfrm>
            <a:off x="393330" y="52091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82" name="Google Shape;582;g27e576c1a67_0_1151"/>
          <p:cNvSpPr txBox="1"/>
          <p:nvPr/>
        </p:nvSpPr>
        <p:spPr>
          <a:xfrm>
            <a:off x="1073532" y="5269290"/>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latin typeface="Calibri" panose="020F0502020204030204" pitchFamily="34" charset="0"/>
                <a:cs typeface="Calibri" panose="020F0502020204030204" pitchFamily="34" charset="0"/>
              </a:rPr>
              <a:t>The electric charge of an atom </a:t>
            </a:r>
          </a:p>
        </p:txBody>
      </p:sp>
      <p:sp>
        <p:nvSpPr>
          <p:cNvPr id="583" name="Google Shape;583;g27e576c1a67_0_1151"/>
          <p:cNvSpPr txBox="1"/>
          <p:nvPr/>
        </p:nvSpPr>
        <p:spPr>
          <a:xfrm>
            <a:off x="1073532" y="4237885"/>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solidFill>
                  <a:schemeClr val="dk1"/>
                </a:solidFill>
                <a:latin typeface="Calibri" panose="020F0502020204030204" pitchFamily="34" charset="0"/>
                <a:ea typeface="Calibri"/>
                <a:cs typeface="Calibri" panose="020F0502020204030204" pitchFamily="34" charset="0"/>
                <a:sym typeface="Calibri"/>
              </a:rPr>
              <a:t>A material that electricity can flow through</a:t>
            </a:r>
          </a:p>
        </p:txBody>
      </p:sp>
      <p:sp>
        <p:nvSpPr>
          <p:cNvPr id="584" name="Google Shape;584;g27e576c1a67_0_1151"/>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85" name="Google Shape;585;g27e576c1a67_0_1151"/>
          <p:cNvSpPr txBox="1"/>
          <p:nvPr/>
        </p:nvSpPr>
        <p:spPr>
          <a:xfrm>
            <a:off x="1073532" y="2032791"/>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highlight>
                  <a:srgbClr val="FFFFFF"/>
                </a:highlight>
                <a:latin typeface="Calibri" panose="020F0502020204030204" pitchFamily="34" charset="0"/>
                <a:ea typeface="Helvetica Neue Light"/>
                <a:cs typeface="Calibri" panose="020F0502020204030204" pitchFamily="34" charset="0"/>
                <a:sym typeface="Helvetica Neue Light"/>
              </a:rPr>
              <a:t>An electrical charge in motion</a:t>
            </a:r>
          </a:p>
        </p:txBody>
      </p:sp>
      <p:sp>
        <p:nvSpPr>
          <p:cNvPr id="586" name="Google Shape;586;g27e576c1a67_0_1151"/>
          <p:cNvSpPr txBox="1"/>
          <p:nvPr/>
        </p:nvSpPr>
        <p:spPr>
          <a:xfrm>
            <a:off x="1073532" y="3037597"/>
            <a:ext cx="78741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effectLst/>
                <a:latin typeface="Calibri" panose="020F0502020204030204" pitchFamily="34" charset="0"/>
                <a:ea typeface="游明朝" panose="02020400000000000000" pitchFamily="18" charset="-128"/>
                <a:cs typeface="Times New Roman" panose="02020603050405020304" pitchFamily="18" charset="0"/>
              </a:rPr>
              <a:t>When two objects rub together, and one takes electrons from the other</a:t>
            </a:r>
            <a:endParaRPr lang="en-US" sz="2400" dirty="0"/>
          </a:p>
        </p:txBody>
      </p:sp>
      <p:sp>
        <p:nvSpPr>
          <p:cNvPr id="2" name="Google Shape;587;g27e576c1a67_0_1151">
            <a:extLst>
              <a:ext uri="{FF2B5EF4-FFF2-40B4-BE49-F238E27FC236}">
                <a16:creationId xmlns:a16="http://schemas.microsoft.com/office/drawing/2014/main" id="{0B9F5249-459C-D921-DCA2-69D023EAB407}"/>
              </a:ext>
            </a:extLst>
          </p:cNvPr>
          <p:cNvSpPr/>
          <p:nvPr/>
        </p:nvSpPr>
        <p:spPr>
          <a:xfrm>
            <a:off x="362269" y="4108004"/>
            <a:ext cx="8443500" cy="10158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3412714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2" name="Picture 1" descr="A close-up of several metal pipes&#10;&#10;Description automatically generated">
            <a:extLst>
              <a:ext uri="{FF2B5EF4-FFF2-40B4-BE49-F238E27FC236}">
                <a16:creationId xmlns:a16="http://schemas.microsoft.com/office/drawing/2014/main" id="{1715F732-8434-F6F2-FDF1-D47887D22E9C}"/>
              </a:ext>
            </a:extLst>
          </p:cNvPr>
          <p:cNvPicPr>
            <a:picLocks noChangeAspect="1"/>
          </p:cNvPicPr>
          <p:nvPr/>
        </p:nvPicPr>
        <p:blipFill>
          <a:blip r:embed="rId3"/>
          <a:stretch>
            <a:fillRect/>
          </a:stretch>
        </p:blipFill>
        <p:spPr>
          <a:xfrm>
            <a:off x="5320070" y="1137706"/>
            <a:ext cx="3366599" cy="2401237"/>
          </a:xfrm>
          <a:prstGeom prst="rect">
            <a:avLst/>
          </a:prstGeom>
        </p:spPr>
      </p:pic>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conductors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Conductor</a:t>
            </a:r>
            <a:endParaRPr sz="700" b="0" i="0" u="none" strike="noStrike" cap="none" dirty="0">
              <a:solidFill>
                <a:srgbClr val="000000"/>
              </a:solidFill>
              <a:latin typeface="Arial"/>
              <a:ea typeface="Arial"/>
              <a:cs typeface="Arial"/>
              <a:sym typeface="Arial"/>
            </a:endParaRPr>
          </a:p>
        </p:txBody>
      </p:sp>
      <p:sp>
        <p:nvSpPr>
          <p:cNvPr id="5" name="Google Shape;611;g25e11802ac4_0_2343">
            <a:extLst>
              <a:ext uri="{FF2B5EF4-FFF2-40B4-BE49-F238E27FC236}">
                <a16:creationId xmlns:a16="http://schemas.microsoft.com/office/drawing/2014/main" id="{1B755B07-732E-0A1E-1A80-00237185912E}"/>
              </a:ext>
            </a:extLst>
          </p:cNvPr>
          <p:cNvSpPr txBox="1"/>
          <p:nvPr/>
        </p:nvSpPr>
        <p:spPr>
          <a:xfrm>
            <a:off x="654444" y="1206300"/>
            <a:ext cx="3163800" cy="131108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a material that electricity can flow through</a:t>
            </a:r>
            <a:endParaRPr lang="en-US" sz="2400" b="0" i="0" u="none" strike="noStrike" cap="none" dirty="0">
              <a:solidFill>
                <a:srgbClr val="434343"/>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p:txBody>
      </p:sp>
    </p:spTree>
    <p:extLst>
      <p:ext uri="{BB962C8B-B14F-4D97-AF65-F5344CB8AC3E}">
        <p14:creationId xmlns:p14="http://schemas.microsoft.com/office/powerpoint/2010/main" val="251830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7e576c1a67_0_119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39" name="Google Shape;639;g27e576c1a67_0_119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40" name="Google Shape;640;g27e576c1a67_0_1195"/>
          <p:cNvCxnSpPr>
            <a:stCxn id="641" idx="4"/>
            <a:endCxn id="63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42" name="Google Shape;642;g27e576c1a67_0_119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43" name="Google Shape;643;g27e576c1a67_0_119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41" name="Google Shape;641;g27e576c1a67_0_119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44" name="Google Shape;644;g27e576c1a67_0_1195"/>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example</a:t>
            </a:r>
            <a:r>
              <a:rPr lang="en-US" sz="3000" b="0" i="0" u="none" strike="noStrike" cap="none" dirty="0">
                <a:solidFill>
                  <a:srgbClr val="000000"/>
                </a:solidFill>
                <a:latin typeface="Calibri"/>
                <a:ea typeface="Calibri"/>
                <a:cs typeface="Calibri"/>
                <a:sym typeface="Calibri"/>
              </a:rPr>
              <a:t> of a </a:t>
            </a:r>
            <a:r>
              <a:rPr lang="en-US" sz="3000" b="1" i="0" u="none" strike="noStrike" cap="none" dirty="0">
                <a:solidFill>
                  <a:srgbClr val="000000"/>
                </a:solidFill>
                <a:latin typeface="Calibri"/>
                <a:ea typeface="Calibri"/>
                <a:cs typeface="Calibri"/>
                <a:sym typeface="Calibri"/>
              </a:rPr>
              <a:t>conductor</a:t>
            </a:r>
            <a:r>
              <a:rPr lang="en-US" sz="3000" b="0" i="0" u="none" strike="noStrike" cap="none" dirty="0">
                <a:solidFill>
                  <a:srgbClr val="000000"/>
                </a:solidFill>
                <a:latin typeface="Calibri"/>
                <a:ea typeface="Calibri"/>
                <a:cs typeface="Calibri"/>
                <a:sym typeface="Calibri"/>
              </a:rPr>
              <a:t> from the choices below. </a:t>
            </a:r>
            <a:endParaRPr sz="1400" b="0" i="0" u="none" strike="noStrike" cap="none" dirty="0">
              <a:solidFill>
                <a:srgbClr val="000000"/>
              </a:solidFill>
              <a:latin typeface="Arial"/>
              <a:ea typeface="Arial"/>
              <a:cs typeface="Arial"/>
              <a:sym typeface="Arial"/>
            </a:endParaRPr>
          </a:p>
        </p:txBody>
      </p:sp>
      <p:sp>
        <p:nvSpPr>
          <p:cNvPr id="645" name="Google Shape;645;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46" name="Google Shape;646;g27e576c1a67_0_1195"/>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47" name="Google Shape;647;g27e576c1a67_0_1195"/>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48" name="Google Shape;648;g27e576c1a67_0_1195"/>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49" name="Google Shape;649;g27e576c1a67_0_1195"/>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52" name="Google Shape;652;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 name="Google Shape;652;g27e576c1a67_0_1195">
            <a:extLst>
              <a:ext uri="{FF2B5EF4-FFF2-40B4-BE49-F238E27FC236}">
                <a16:creationId xmlns:a16="http://schemas.microsoft.com/office/drawing/2014/main" id="{B8FA2AD7-957E-0FE4-59C2-6E2DECA000AB}"/>
              </a:ext>
            </a:extLst>
          </p:cNvPr>
          <p:cNvSpPr txBox="1"/>
          <p:nvPr/>
        </p:nvSpPr>
        <p:spPr>
          <a:xfrm>
            <a:off x="1073532" y="1919912"/>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Calibri" panose="020F0502020204030204" pitchFamily="34" charset="0"/>
                <a:ea typeface="Helvetica Neue Light"/>
                <a:cs typeface="Calibri" panose="020F0502020204030204" pitchFamily="34" charset="0"/>
                <a:sym typeface="Helvetica Neue Light"/>
              </a:rPr>
              <a:t>A wall outlet	</a:t>
            </a:r>
            <a:endParaRPr sz="2400" b="0" i="0" u="none" strike="noStrike" cap="none" dirty="0">
              <a:solidFill>
                <a:schemeClr val="tx1"/>
              </a:solidFill>
              <a:latin typeface="Calibri" panose="020F0502020204030204" pitchFamily="34" charset="0"/>
              <a:ea typeface="Helvetica Neue Light"/>
              <a:cs typeface="Calibri" panose="020F0502020204030204" pitchFamily="34" charset="0"/>
              <a:sym typeface="Helvetica Neue Light"/>
            </a:endParaRPr>
          </a:p>
        </p:txBody>
      </p:sp>
      <p:sp>
        <p:nvSpPr>
          <p:cNvPr id="3" name="Google Shape;535;p62">
            <a:extLst>
              <a:ext uri="{FF2B5EF4-FFF2-40B4-BE49-F238E27FC236}">
                <a16:creationId xmlns:a16="http://schemas.microsoft.com/office/drawing/2014/main" id="{0CEDEC30-0216-3A1F-AE75-864A58ABFBAA}"/>
              </a:ext>
            </a:extLst>
          </p:cNvPr>
          <p:cNvSpPr txBox="1"/>
          <p:nvPr/>
        </p:nvSpPr>
        <p:spPr>
          <a:xfrm>
            <a:off x="1073532" y="294417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i="0" u="none" strike="noStrike" cap="none" dirty="0">
                <a:solidFill>
                  <a:srgbClr val="000000"/>
                </a:solidFill>
                <a:latin typeface="Calibri"/>
                <a:ea typeface="Calibri"/>
                <a:cs typeface="Calibri"/>
                <a:sym typeface="Calibri"/>
              </a:rPr>
              <a:t>TV screens</a:t>
            </a:r>
            <a:endParaRPr sz="2400" i="0" u="none" strike="noStrike" cap="none" dirty="0">
              <a:solidFill>
                <a:srgbClr val="000000"/>
              </a:solidFill>
              <a:latin typeface="Calibri"/>
              <a:ea typeface="Calibri"/>
              <a:cs typeface="Calibri"/>
              <a:sym typeface="Calibri"/>
            </a:endParaRPr>
          </a:p>
        </p:txBody>
      </p:sp>
      <p:sp>
        <p:nvSpPr>
          <p:cNvPr id="4" name="Google Shape;537;p62">
            <a:extLst>
              <a:ext uri="{FF2B5EF4-FFF2-40B4-BE49-F238E27FC236}">
                <a16:creationId xmlns:a16="http://schemas.microsoft.com/office/drawing/2014/main" id="{AD79FAE4-05FD-8EB2-58C8-821317C42CE6}"/>
              </a:ext>
            </a:extLst>
          </p:cNvPr>
          <p:cNvSpPr txBox="1"/>
          <p:nvPr/>
        </p:nvSpPr>
        <p:spPr>
          <a:xfrm>
            <a:off x="1073532" y="4883993"/>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i="0" u="none" strike="noStrike" cap="none" dirty="0">
                <a:solidFill>
                  <a:schemeClr val="tx1"/>
                </a:solidFill>
                <a:latin typeface="Calibri"/>
                <a:ea typeface="Calibri"/>
                <a:cs typeface="Calibri"/>
                <a:sym typeface="Calibri"/>
              </a:rPr>
              <a:t>The copper wires in a charger</a:t>
            </a:r>
            <a:endParaRPr sz="2400" i="0" u="none" strike="noStrike" cap="none" dirty="0">
              <a:solidFill>
                <a:schemeClr val="tx1"/>
              </a:solidFill>
              <a:latin typeface="Calibri"/>
              <a:ea typeface="Calibri"/>
              <a:cs typeface="Calibri"/>
              <a:sym typeface="Calibri"/>
            </a:endParaRPr>
          </a:p>
        </p:txBody>
      </p:sp>
      <p:sp>
        <p:nvSpPr>
          <p:cNvPr id="8" name="Google Shape;542;p62">
            <a:extLst>
              <a:ext uri="{FF2B5EF4-FFF2-40B4-BE49-F238E27FC236}">
                <a16:creationId xmlns:a16="http://schemas.microsoft.com/office/drawing/2014/main" id="{D063B8A7-D6F8-CD3F-B577-3320374C32F5}"/>
              </a:ext>
            </a:extLst>
          </p:cNvPr>
          <p:cNvSpPr txBox="1"/>
          <p:nvPr/>
        </p:nvSpPr>
        <p:spPr>
          <a:xfrm>
            <a:off x="1073532" y="3879404"/>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 sz="2400" i="0" u="none" strike="noStrike" cap="none" dirty="0">
                <a:solidFill>
                  <a:schemeClr val="tx1"/>
                </a:solidFill>
                <a:latin typeface="Calibri"/>
                <a:ea typeface="Calibri"/>
                <a:cs typeface="Calibri"/>
                <a:sym typeface="Calibri"/>
              </a:rPr>
              <a:t>A phone</a:t>
            </a:r>
            <a:endParaRPr sz="2400"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792726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7e576c1a67_0_119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39" name="Google Shape;639;g27e576c1a67_0_119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40" name="Google Shape;640;g27e576c1a67_0_1195"/>
          <p:cNvCxnSpPr>
            <a:stCxn id="641" idx="4"/>
            <a:endCxn id="63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42" name="Google Shape;642;g27e576c1a67_0_119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43" name="Google Shape;643;g27e576c1a67_0_119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41" name="Google Shape;641;g27e576c1a67_0_119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45" name="Google Shape;645;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46" name="Google Shape;646;g27e576c1a67_0_1195"/>
          <p:cNvSpPr txBox="1"/>
          <p:nvPr/>
        </p:nvSpPr>
        <p:spPr>
          <a:xfrm>
            <a:off x="380509" y="18370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47" name="Google Shape;647;g27e576c1a67_0_1195"/>
          <p:cNvSpPr txBox="1"/>
          <p:nvPr/>
        </p:nvSpPr>
        <p:spPr>
          <a:xfrm>
            <a:off x="380508" y="28866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48" name="Google Shape;648;g27e576c1a67_0_1195"/>
          <p:cNvSpPr txBox="1"/>
          <p:nvPr/>
        </p:nvSpPr>
        <p:spPr>
          <a:xfrm>
            <a:off x="393332" y="38794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49" name="Google Shape;649;g27e576c1a67_0_1195"/>
          <p:cNvSpPr txBox="1"/>
          <p:nvPr/>
        </p:nvSpPr>
        <p:spPr>
          <a:xfrm>
            <a:off x="393330" y="4904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52" name="Google Shape;652;g27e576c1a67_0_1195"/>
          <p:cNvSpPr txBox="1"/>
          <p:nvPr/>
        </p:nvSpPr>
        <p:spPr>
          <a:xfrm>
            <a:off x="1166884" y="18370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2" name="Google Shape;652;g27e576c1a67_0_1195">
            <a:extLst>
              <a:ext uri="{FF2B5EF4-FFF2-40B4-BE49-F238E27FC236}">
                <a16:creationId xmlns:a16="http://schemas.microsoft.com/office/drawing/2014/main" id="{B8FA2AD7-957E-0FE4-59C2-6E2DECA000AB}"/>
              </a:ext>
            </a:extLst>
          </p:cNvPr>
          <p:cNvSpPr txBox="1"/>
          <p:nvPr/>
        </p:nvSpPr>
        <p:spPr>
          <a:xfrm>
            <a:off x="1073532" y="1919912"/>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Calibri" panose="020F0502020204030204" pitchFamily="34" charset="0"/>
                <a:ea typeface="Helvetica Neue Light"/>
                <a:cs typeface="Calibri" panose="020F0502020204030204" pitchFamily="34" charset="0"/>
                <a:sym typeface="Helvetica Neue Light"/>
              </a:rPr>
              <a:t>A wall outlet	</a:t>
            </a:r>
            <a:endParaRPr sz="2400" b="0" i="0" u="none" strike="noStrike" cap="none" dirty="0">
              <a:solidFill>
                <a:schemeClr val="tx1"/>
              </a:solidFill>
              <a:latin typeface="Calibri" panose="020F0502020204030204" pitchFamily="34" charset="0"/>
              <a:ea typeface="Helvetica Neue Light"/>
              <a:cs typeface="Calibri" panose="020F0502020204030204" pitchFamily="34" charset="0"/>
              <a:sym typeface="Helvetica Neue Light"/>
            </a:endParaRPr>
          </a:p>
        </p:txBody>
      </p:sp>
      <p:sp>
        <p:nvSpPr>
          <p:cNvPr id="3" name="Google Shape;535;p62">
            <a:extLst>
              <a:ext uri="{FF2B5EF4-FFF2-40B4-BE49-F238E27FC236}">
                <a16:creationId xmlns:a16="http://schemas.microsoft.com/office/drawing/2014/main" id="{0CEDEC30-0216-3A1F-AE75-864A58ABFBAA}"/>
              </a:ext>
            </a:extLst>
          </p:cNvPr>
          <p:cNvSpPr txBox="1"/>
          <p:nvPr/>
        </p:nvSpPr>
        <p:spPr>
          <a:xfrm>
            <a:off x="1073532" y="294417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i="0" u="none" strike="noStrike" cap="none" dirty="0">
                <a:solidFill>
                  <a:srgbClr val="000000"/>
                </a:solidFill>
                <a:latin typeface="Calibri"/>
                <a:ea typeface="Calibri"/>
                <a:cs typeface="Calibri"/>
                <a:sym typeface="Calibri"/>
              </a:rPr>
              <a:t>TV screens</a:t>
            </a:r>
            <a:endParaRPr sz="2400" i="0" u="none" strike="noStrike" cap="none" dirty="0">
              <a:solidFill>
                <a:srgbClr val="000000"/>
              </a:solidFill>
              <a:latin typeface="Calibri"/>
              <a:ea typeface="Calibri"/>
              <a:cs typeface="Calibri"/>
              <a:sym typeface="Calibri"/>
            </a:endParaRPr>
          </a:p>
        </p:txBody>
      </p:sp>
      <p:sp>
        <p:nvSpPr>
          <p:cNvPr id="4" name="Google Shape;537;p62">
            <a:extLst>
              <a:ext uri="{FF2B5EF4-FFF2-40B4-BE49-F238E27FC236}">
                <a16:creationId xmlns:a16="http://schemas.microsoft.com/office/drawing/2014/main" id="{AD79FAE4-05FD-8EB2-58C8-821317C42CE6}"/>
              </a:ext>
            </a:extLst>
          </p:cNvPr>
          <p:cNvSpPr txBox="1"/>
          <p:nvPr/>
        </p:nvSpPr>
        <p:spPr>
          <a:xfrm>
            <a:off x="1073532" y="4883993"/>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i="0" u="none" strike="noStrike" cap="none" dirty="0">
                <a:solidFill>
                  <a:schemeClr val="tx1"/>
                </a:solidFill>
                <a:latin typeface="Calibri"/>
                <a:ea typeface="Calibri"/>
                <a:cs typeface="Calibri"/>
                <a:sym typeface="Calibri"/>
              </a:rPr>
              <a:t>The copper wires in a charger</a:t>
            </a:r>
            <a:endParaRPr sz="2400" i="0" u="none" strike="noStrike" cap="none" dirty="0">
              <a:solidFill>
                <a:schemeClr val="tx1"/>
              </a:solidFill>
              <a:latin typeface="Calibri"/>
              <a:ea typeface="Calibri"/>
              <a:cs typeface="Calibri"/>
              <a:sym typeface="Calibri"/>
            </a:endParaRPr>
          </a:p>
        </p:txBody>
      </p:sp>
      <p:sp>
        <p:nvSpPr>
          <p:cNvPr id="8" name="Google Shape;542;p62">
            <a:extLst>
              <a:ext uri="{FF2B5EF4-FFF2-40B4-BE49-F238E27FC236}">
                <a16:creationId xmlns:a16="http://schemas.microsoft.com/office/drawing/2014/main" id="{D063B8A7-D6F8-CD3F-B577-3320374C32F5}"/>
              </a:ext>
            </a:extLst>
          </p:cNvPr>
          <p:cNvSpPr txBox="1"/>
          <p:nvPr/>
        </p:nvSpPr>
        <p:spPr>
          <a:xfrm>
            <a:off x="1073532" y="3879404"/>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 sz="2400" i="0" u="none" strike="noStrike" cap="none" dirty="0">
                <a:solidFill>
                  <a:schemeClr val="tx1"/>
                </a:solidFill>
                <a:latin typeface="Calibri"/>
                <a:ea typeface="Calibri"/>
                <a:cs typeface="Calibri"/>
                <a:sym typeface="Calibri"/>
              </a:rPr>
              <a:t>A phone</a:t>
            </a:r>
            <a:endParaRPr sz="2400" i="0" u="none" strike="noStrike" cap="none" dirty="0">
              <a:solidFill>
                <a:schemeClr val="tx1"/>
              </a:solidFill>
              <a:latin typeface="Calibri"/>
              <a:ea typeface="Calibri"/>
              <a:cs typeface="Calibri"/>
              <a:sym typeface="Calibri"/>
            </a:endParaRPr>
          </a:p>
        </p:txBody>
      </p:sp>
      <p:sp>
        <p:nvSpPr>
          <p:cNvPr id="5" name="Google Shape;544;p62">
            <a:extLst>
              <a:ext uri="{FF2B5EF4-FFF2-40B4-BE49-F238E27FC236}">
                <a16:creationId xmlns:a16="http://schemas.microsoft.com/office/drawing/2014/main" id="{2717D749-8616-1032-8BD2-FEF97FBE7FDB}"/>
              </a:ext>
            </a:extLst>
          </p:cNvPr>
          <p:cNvSpPr/>
          <p:nvPr/>
        </p:nvSpPr>
        <p:spPr>
          <a:xfrm>
            <a:off x="325968" y="4801727"/>
            <a:ext cx="4585665" cy="831000"/>
          </a:xfrm>
          <a:prstGeom prst="roundRect">
            <a:avLst>
              <a:gd name="adj" fmla="val 16667"/>
            </a:avLst>
          </a:prstGeom>
          <a:noFill/>
          <a:ln w="666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 name="Google Shape;644;g27e576c1a67_0_1195">
            <a:extLst>
              <a:ext uri="{FF2B5EF4-FFF2-40B4-BE49-F238E27FC236}">
                <a16:creationId xmlns:a16="http://schemas.microsoft.com/office/drawing/2014/main" id="{389B1410-9450-8F78-EDF5-DD46EB5F03BF}"/>
              </a:ext>
            </a:extLst>
          </p:cNvPr>
          <p:cNvSpPr txBox="1"/>
          <p:nvPr/>
        </p:nvSpPr>
        <p:spPr>
          <a:xfrm>
            <a:off x="738131" y="268426"/>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a:ea typeface="Calibri"/>
                <a:cs typeface="Calibri"/>
                <a:sym typeface="Calibri"/>
              </a:rPr>
              <a:t>Directions:</a:t>
            </a:r>
            <a:r>
              <a:rPr lang="en-US" sz="3000" b="1" i="0" u="none" strike="noStrike" cap="none" dirty="0">
                <a:solidFill>
                  <a:srgbClr val="000000"/>
                </a:solidFill>
                <a:latin typeface="Calibri"/>
                <a:ea typeface="Calibri"/>
                <a:cs typeface="Calibri"/>
                <a:sym typeface="Calibri"/>
              </a:rPr>
              <a:t> </a:t>
            </a:r>
            <a:r>
              <a:rPr lang="en-US" sz="3000" b="0" i="0" u="none" strike="noStrike" cap="none" dirty="0">
                <a:solidFill>
                  <a:srgbClr val="000000"/>
                </a:solidFill>
                <a:latin typeface="Calibri"/>
                <a:ea typeface="Calibri"/>
                <a:cs typeface="Calibri"/>
                <a:sym typeface="Calibri"/>
              </a:rPr>
              <a:t>Choose the correct </a:t>
            </a:r>
            <a:r>
              <a:rPr lang="en-US" sz="3000" b="0" i="1" u="none" strike="noStrike" cap="none" dirty="0">
                <a:solidFill>
                  <a:srgbClr val="000000"/>
                </a:solidFill>
                <a:latin typeface="Calibri"/>
                <a:ea typeface="Calibri"/>
                <a:cs typeface="Calibri"/>
                <a:sym typeface="Calibri"/>
              </a:rPr>
              <a:t>example</a:t>
            </a:r>
            <a:r>
              <a:rPr lang="en-US" sz="3000" b="0" i="0" u="none" strike="noStrike" cap="none" dirty="0">
                <a:solidFill>
                  <a:srgbClr val="000000"/>
                </a:solidFill>
                <a:latin typeface="Calibri"/>
                <a:ea typeface="Calibri"/>
                <a:cs typeface="Calibri"/>
                <a:sym typeface="Calibri"/>
              </a:rPr>
              <a:t> of a </a:t>
            </a:r>
            <a:r>
              <a:rPr lang="en-US" sz="3000" b="1" i="0" u="none" strike="noStrike" cap="none" dirty="0">
                <a:solidFill>
                  <a:srgbClr val="000000"/>
                </a:solidFill>
                <a:latin typeface="Calibri"/>
                <a:ea typeface="Calibri"/>
                <a:cs typeface="Calibri"/>
                <a:sym typeface="Calibri"/>
              </a:rPr>
              <a:t>conductor</a:t>
            </a:r>
            <a:r>
              <a:rPr lang="en-US" sz="3000" b="0" i="0" u="none" strike="noStrike" cap="none" dirty="0">
                <a:solidFill>
                  <a:srgbClr val="000000"/>
                </a:solidFill>
                <a:latin typeface="Calibri"/>
                <a:ea typeface="Calibri"/>
                <a:cs typeface="Calibri"/>
                <a:sym typeface="Calibri"/>
              </a:rPr>
              <a:t> from the choices below.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21619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2" name="Picture 1" descr="A close-up of several metal pipes&#10;&#10;Description automatically generated">
            <a:extLst>
              <a:ext uri="{FF2B5EF4-FFF2-40B4-BE49-F238E27FC236}">
                <a16:creationId xmlns:a16="http://schemas.microsoft.com/office/drawing/2014/main" id="{040DC100-331B-FD49-22B2-7895031A7E47}"/>
              </a:ext>
            </a:extLst>
          </p:cNvPr>
          <p:cNvPicPr>
            <a:picLocks noChangeAspect="1"/>
          </p:cNvPicPr>
          <p:nvPr/>
        </p:nvPicPr>
        <p:blipFill>
          <a:blip r:embed="rId3"/>
          <a:stretch>
            <a:fillRect/>
          </a:stretch>
        </p:blipFill>
        <p:spPr>
          <a:xfrm>
            <a:off x="5320070" y="1137706"/>
            <a:ext cx="3366599" cy="2401237"/>
          </a:xfrm>
          <a:prstGeom prst="rect">
            <a:avLst/>
          </a:prstGeom>
        </p:spPr>
      </p:pic>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Example</a:t>
            </a:r>
            <a:endParaRPr sz="1400" b="0" i="0" u="none" strike="noStrike" cap="none" dirty="0">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conductor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Conductor</a:t>
            </a:r>
            <a:endParaRPr sz="700" b="0" i="0" u="none" strike="noStrike" cap="none" dirty="0">
              <a:solidFill>
                <a:srgbClr val="000000"/>
              </a:solidFill>
              <a:latin typeface="Arial"/>
              <a:ea typeface="Arial"/>
              <a:cs typeface="Arial"/>
              <a:sym typeface="Arial"/>
            </a:endParaRPr>
          </a:p>
        </p:txBody>
      </p:sp>
      <p:sp>
        <p:nvSpPr>
          <p:cNvPr id="3" name="Google Shape;611;g25e11802ac4_0_2343">
            <a:extLst>
              <a:ext uri="{FF2B5EF4-FFF2-40B4-BE49-F238E27FC236}">
                <a16:creationId xmlns:a16="http://schemas.microsoft.com/office/drawing/2014/main" id="{537E878B-432A-408C-F4D8-2B7257E52E8D}"/>
              </a:ext>
            </a:extLst>
          </p:cNvPr>
          <p:cNvSpPr txBox="1"/>
          <p:nvPr/>
        </p:nvSpPr>
        <p:spPr>
          <a:xfrm>
            <a:off x="654444" y="1206300"/>
            <a:ext cx="3163800" cy="131108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t>a material that electricity can flow through</a:t>
            </a:r>
            <a:endParaRPr lang="en-US" sz="2400" b="0" i="0" u="none" strike="noStrike" cap="none" dirty="0">
              <a:solidFill>
                <a:srgbClr val="434343"/>
              </a:solidFill>
              <a:latin typeface="+mj-lt"/>
              <a:ea typeface="Helvetica Neue Light"/>
              <a:cs typeface="Helvetica Neue Light"/>
              <a:sym typeface="Helvetica Neue Light"/>
            </a:endParaRPr>
          </a:p>
        </p:txBody>
      </p:sp>
      <p:sp>
        <p:nvSpPr>
          <p:cNvPr id="5" name="Google Shape;611;g25e11802ac4_0_2343">
            <a:extLst>
              <a:ext uri="{FF2B5EF4-FFF2-40B4-BE49-F238E27FC236}">
                <a16:creationId xmlns:a16="http://schemas.microsoft.com/office/drawing/2014/main" id="{1C16131F-DC9B-6B17-0A94-22628A9946D2}"/>
              </a:ext>
            </a:extLst>
          </p:cNvPr>
          <p:cNvSpPr txBox="1"/>
          <p:nvPr/>
        </p:nvSpPr>
        <p:spPr>
          <a:xfrm>
            <a:off x="678272" y="4822385"/>
            <a:ext cx="3163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j-lt"/>
                <a:ea typeface="Helvetica Neue Light"/>
                <a:cs typeface="Helvetica Neue Light"/>
                <a:sym typeface="Helvetica Neue Light"/>
              </a:rPr>
              <a:t>The copper wires in a charger</a:t>
            </a:r>
          </a:p>
        </p:txBody>
      </p:sp>
    </p:spTree>
    <p:extLst>
      <p:ext uri="{BB962C8B-B14F-4D97-AF65-F5344CB8AC3E}">
        <p14:creationId xmlns:p14="http://schemas.microsoft.com/office/powerpoint/2010/main" val="3246461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27e576c1a67_0_124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cxnSp>
        <p:nvCxnSpPr>
          <p:cNvPr id="708" name="Google Shape;708;g27e576c1a67_0_124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09" name="Google Shape;709;g27e576c1a67_0_1241"/>
          <p:cNvCxnSpPr>
            <a:stCxn id="710" idx="4"/>
            <a:endCxn id="70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11" name="Google Shape;711;g27e576c1a67_0_124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12" name="Google Shape;712;g27e576c1a67_0_124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10" name="Google Shape;710;g27e576c1a67_0_124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713" name="Google Shape;713;g27e576c1a67_0_1241"/>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mj-lt"/>
                <a:cs typeface="Calibri" panose="020F0502020204030204" pitchFamily="34" charset="0"/>
                <a:sym typeface="Arial"/>
              </a:rPr>
              <a:t>C</a:t>
            </a:r>
            <a:endParaRPr sz="1400" b="0" i="0" u="none" strike="noStrike" cap="none">
              <a:solidFill>
                <a:srgbClr val="000000"/>
              </a:solidFill>
              <a:latin typeface="+mj-lt"/>
              <a:cs typeface="Calibri" panose="020F0502020204030204" pitchFamily="34" charset="0"/>
              <a:sym typeface="Arial"/>
            </a:endParaRPr>
          </a:p>
        </p:txBody>
      </p:sp>
      <p:sp>
        <p:nvSpPr>
          <p:cNvPr id="714" name="Google Shape;714;g27e576c1a67_0_1241"/>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mj-lt"/>
                <a:cs typeface="Calibri" panose="020F0502020204030204" pitchFamily="34" charset="0"/>
                <a:sym typeface="Arial"/>
              </a:rPr>
              <a:t>D</a:t>
            </a:r>
            <a:endParaRPr sz="1400" b="0" i="0" u="none" strike="noStrike" cap="none">
              <a:solidFill>
                <a:srgbClr val="000000"/>
              </a:solidFill>
              <a:latin typeface="+mj-lt"/>
              <a:cs typeface="Calibri" panose="020F0502020204030204" pitchFamily="34" charset="0"/>
              <a:sym typeface="Arial"/>
            </a:endParaRPr>
          </a:p>
        </p:txBody>
      </p:sp>
      <p:sp>
        <p:nvSpPr>
          <p:cNvPr id="716" name="Google Shape;716;g27e576c1a67_0_1241"/>
          <p:cNvSpPr txBox="1"/>
          <p:nvPr/>
        </p:nvSpPr>
        <p:spPr>
          <a:xfrm>
            <a:off x="1093200" y="4229695"/>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400" dirty="0">
                <a:solidFill>
                  <a:schemeClr val="tx1"/>
                </a:solidFill>
                <a:latin typeface="Calibri" panose="020F0502020204030204" pitchFamily="34" charset="0"/>
                <a:ea typeface="Helvetica Neue Light"/>
                <a:cs typeface="Calibri" panose="020F0502020204030204" pitchFamily="34" charset="0"/>
                <a:sym typeface="Helvetica Neue Light"/>
              </a:rPr>
              <a:t>Conductors transfer electricity, allowing lights to turn on.</a:t>
            </a:r>
          </a:p>
        </p:txBody>
      </p:sp>
      <p:sp>
        <p:nvSpPr>
          <p:cNvPr id="717" name="Google Shape;717;g27e576c1a67_0_1241"/>
          <p:cNvSpPr txBox="1"/>
          <p:nvPr/>
        </p:nvSpPr>
        <p:spPr>
          <a:xfrm>
            <a:off x="1073532" y="2901363"/>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400" dirty="0">
                <a:solidFill>
                  <a:schemeClr val="tx1"/>
                </a:solidFill>
                <a:latin typeface="Calibri" panose="020F0502020204030204" pitchFamily="34" charset="0"/>
                <a:ea typeface="Helvetica Neue Light"/>
                <a:cs typeface="Calibri" panose="020F0502020204030204" pitchFamily="34" charset="0"/>
                <a:sym typeface="Helvetica Neue Light"/>
              </a:rPr>
              <a:t>Conductors help plants grow.</a:t>
            </a:r>
          </a:p>
        </p:txBody>
      </p:sp>
      <p:sp>
        <p:nvSpPr>
          <p:cNvPr id="718" name="Google Shape;718;g27e576c1a67_0_1241"/>
          <p:cNvSpPr txBox="1"/>
          <p:nvPr/>
        </p:nvSpPr>
        <p:spPr>
          <a:xfrm>
            <a:off x="1166884" y="1913247"/>
            <a:ext cx="7977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Calibri" panose="020F0502020204030204" pitchFamily="34" charset="0"/>
                <a:ea typeface="Helvetica Neue Light"/>
                <a:cs typeface="Calibri" panose="020F0502020204030204" pitchFamily="34" charset="0"/>
                <a:sym typeface="Helvetica Neue Light"/>
              </a:rPr>
              <a:t>Conductors make our leaves fall.</a:t>
            </a:r>
          </a:p>
        </p:txBody>
      </p:sp>
      <p:sp>
        <p:nvSpPr>
          <p:cNvPr id="720" name="Google Shape;720;g27e576c1a67_0_1241"/>
          <p:cNvSpPr txBox="1"/>
          <p:nvPr/>
        </p:nvSpPr>
        <p:spPr>
          <a:xfrm>
            <a:off x="380509" y="17608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A</a:t>
            </a:r>
            <a:endParaRPr sz="1400" b="0" i="0" u="none" strike="noStrike" cap="none" dirty="0">
              <a:solidFill>
                <a:srgbClr val="000000"/>
              </a:solidFill>
              <a:latin typeface="+mj-lt"/>
              <a:cs typeface="Calibri" panose="020F0502020204030204" pitchFamily="34" charset="0"/>
              <a:sym typeface="Arial"/>
            </a:endParaRPr>
          </a:p>
        </p:txBody>
      </p:sp>
      <p:sp>
        <p:nvSpPr>
          <p:cNvPr id="721" name="Google Shape;721;g27e576c1a67_0_1241"/>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B</a:t>
            </a:r>
            <a:endParaRPr sz="1400" b="0" i="0" u="none" strike="noStrike" cap="none" dirty="0">
              <a:solidFill>
                <a:srgbClr val="000000"/>
              </a:solidFill>
              <a:latin typeface="+mj-lt"/>
              <a:cs typeface="Calibri" panose="020F0502020204030204" pitchFamily="34" charset="0"/>
              <a:sym typeface="Arial"/>
            </a:endParaRPr>
          </a:p>
        </p:txBody>
      </p:sp>
      <p:sp>
        <p:nvSpPr>
          <p:cNvPr id="724" name="Google Shape;724;g27e576c1a67_0_1241"/>
          <p:cNvSpPr txBox="1"/>
          <p:nvPr/>
        </p:nvSpPr>
        <p:spPr>
          <a:xfrm>
            <a:off x="1073532" y="5525551"/>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Helvetica Neue Light"/>
                <a:cs typeface="Calibri" panose="020F0502020204030204" pitchFamily="34" charset="0"/>
                <a:sym typeface="Helvetica Neue Light"/>
              </a:rPr>
              <a:t>Conductors create rainbows in the sky.</a:t>
            </a:r>
          </a:p>
        </p:txBody>
      </p:sp>
      <p:sp>
        <p:nvSpPr>
          <p:cNvPr id="2" name="Google Shape;692;g25e11802ac4_0_2536">
            <a:extLst>
              <a:ext uri="{FF2B5EF4-FFF2-40B4-BE49-F238E27FC236}">
                <a16:creationId xmlns:a16="http://schemas.microsoft.com/office/drawing/2014/main" id="{34837751-897E-ABC7-29ED-452AC36580B8}"/>
              </a:ext>
            </a:extLst>
          </p:cNvPr>
          <p:cNvSpPr txBox="1"/>
          <p:nvPr/>
        </p:nvSpPr>
        <p:spPr>
          <a:xfrm>
            <a:off x="626730" y="355701"/>
            <a:ext cx="8517269" cy="10002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panose="020F0502020204030204" pitchFamily="34" charset="0"/>
                <a:ea typeface="Calibri"/>
                <a:cs typeface="Calibri" panose="020F0502020204030204" pitchFamily="34" charset="0"/>
                <a:sym typeface="Calibri"/>
              </a:rPr>
              <a:t>Directions:</a:t>
            </a:r>
            <a:r>
              <a:rPr lang="en-US" sz="3000" b="1"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US" sz="2900" b="0" i="0" u="none" strike="noStrike" cap="none" dirty="0">
                <a:solidFill>
                  <a:srgbClr val="000000"/>
                </a:solidFill>
                <a:latin typeface="Calibri" panose="020F0502020204030204" pitchFamily="34" charset="0"/>
                <a:ea typeface="Calibri"/>
                <a:cs typeface="Calibri" panose="020F0502020204030204" pitchFamily="34" charset="0"/>
                <a:sym typeface="Calibri"/>
              </a:rPr>
              <a:t>Choose the correct response for </a:t>
            </a:r>
            <a:r>
              <a:rPr lang="en-US" sz="2900" b="0" i="1" u="none" strike="noStrike" cap="none" dirty="0">
                <a:solidFill>
                  <a:srgbClr val="000000"/>
                </a:solidFill>
                <a:latin typeface="Calibri" panose="020F0502020204030204" pitchFamily="34" charset="0"/>
                <a:ea typeface="Calibri"/>
                <a:cs typeface="Calibri" panose="020F0502020204030204" pitchFamily="34" charset="0"/>
                <a:sym typeface="Calibri"/>
              </a:rPr>
              <a:t>“how do conductors impact my life?” </a:t>
            </a:r>
            <a:r>
              <a:rPr lang="en-US" sz="2900" b="0" i="0" u="none" strike="noStrike" cap="none" dirty="0">
                <a:solidFill>
                  <a:srgbClr val="000000"/>
                </a:solidFill>
                <a:latin typeface="Calibri" panose="020F0502020204030204" pitchFamily="34" charset="0"/>
                <a:ea typeface="Calibri"/>
                <a:cs typeface="Calibri" panose="020F0502020204030204" pitchFamily="34" charset="0"/>
                <a:sym typeface="Calibri"/>
              </a:rPr>
              <a:t>from the choices below.</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38915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27e576c1a67_0_124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cxnSp>
        <p:nvCxnSpPr>
          <p:cNvPr id="708" name="Google Shape;708;g27e576c1a67_0_124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709" name="Google Shape;709;g27e576c1a67_0_1241"/>
          <p:cNvCxnSpPr>
            <a:stCxn id="710" idx="4"/>
            <a:endCxn id="70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11" name="Google Shape;711;g27e576c1a67_0_124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12" name="Google Shape;712;g27e576c1a67_0_124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710" name="Google Shape;710;g27e576c1a67_0_124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713" name="Google Shape;713;g27e576c1a67_0_1241"/>
          <p:cNvSpPr txBox="1"/>
          <p:nvPr/>
        </p:nvSpPr>
        <p:spPr>
          <a:xfrm>
            <a:off x="393332" y="418420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mj-lt"/>
                <a:cs typeface="Calibri" panose="020F0502020204030204" pitchFamily="34" charset="0"/>
                <a:sym typeface="Arial"/>
              </a:rPr>
              <a:t>C</a:t>
            </a:r>
            <a:endParaRPr sz="1400" b="0" i="0" u="none" strike="noStrike" cap="none">
              <a:solidFill>
                <a:srgbClr val="000000"/>
              </a:solidFill>
              <a:latin typeface="+mj-lt"/>
              <a:cs typeface="Calibri" panose="020F0502020204030204" pitchFamily="34" charset="0"/>
              <a:sym typeface="Arial"/>
            </a:endParaRPr>
          </a:p>
        </p:txBody>
      </p:sp>
      <p:sp>
        <p:nvSpPr>
          <p:cNvPr id="714" name="Google Shape;714;g27e576c1a67_0_1241"/>
          <p:cNvSpPr txBox="1"/>
          <p:nvPr/>
        </p:nvSpPr>
        <p:spPr>
          <a:xfrm>
            <a:off x="393330" y="55139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mj-lt"/>
                <a:cs typeface="Calibri" panose="020F0502020204030204" pitchFamily="34" charset="0"/>
                <a:sym typeface="Arial"/>
              </a:rPr>
              <a:t>D</a:t>
            </a:r>
            <a:endParaRPr sz="1400" b="0" i="0" u="none" strike="noStrike" cap="none">
              <a:solidFill>
                <a:srgbClr val="000000"/>
              </a:solidFill>
              <a:latin typeface="+mj-lt"/>
              <a:cs typeface="Calibri" panose="020F0502020204030204" pitchFamily="34" charset="0"/>
              <a:sym typeface="Arial"/>
            </a:endParaRPr>
          </a:p>
        </p:txBody>
      </p:sp>
      <p:sp>
        <p:nvSpPr>
          <p:cNvPr id="716" name="Google Shape;716;g27e576c1a67_0_1241"/>
          <p:cNvSpPr txBox="1"/>
          <p:nvPr/>
        </p:nvSpPr>
        <p:spPr>
          <a:xfrm>
            <a:off x="1093200" y="4229695"/>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400" dirty="0">
                <a:solidFill>
                  <a:schemeClr val="tx1"/>
                </a:solidFill>
                <a:latin typeface="Calibri" panose="020F0502020204030204" pitchFamily="34" charset="0"/>
                <a:ea typeface="Helvetica Neue Light"/>
                <a:cs typeface="Calibri" panose="020F0502020204030204" pitchFamily="34" charset="0"/>
                <a:sym typeface="Helvetica Neue Light"/>
              </a:rPr>
              <a:t>Conductors transfer electricity, allowing lights to turn on.</a:t>
            </a:r>
          </a:p>
        </p:txBody>
      </p:sp>
      <p:sp>
        <p:nvSpPr>
          <p:cNvPr id="717" name="Google Shape;717;g27e576c1a67_0_1241"/>
          <p:cNvSpPr txBox="1"/>
          <p:nvPr/>
        </p:nvSpPr>
        <p:spPr>
          <a:xfrm>
            <a:off x="1073532" y="2901363"/>
            <a:ext cx="7874100" cy="49855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400" dirty="0">
                <a:solidFill>
                  <a:schemeClr val="tx1"/>
                </a:solidFill>
                <a:latin typeface="Calibri" panose="020F0502020204030204" pitchFamily="34" charset="0"/>
                <a:ea typeface="Helvetica Neue Light"/>
                <a:cs typeface="Calibri" panose="020F0502020204030204" pitchFamily="34" charset="0"/>
                <a:sym typeface="Helvetica Neue Light"/>
              </a:rPr>
              <a:t>Conductors help plants grow.</a:t>
            </a:r>
          </a:p>
        </p:txBody>
      </p:sp>
      <p:sp>
        <p:nvSpPr>
          <p:cNvPr id="718" name="Google Shape;718;g27e576c1a67_0_1241"/>
          <p:cNvSpPr txBox="1"/>
          <p:nvPr/>
        </p:nvSpPr>
        <p:spPr>
          <a:xfrm>
            <a:off x="1166884" y="1913247"/>
            <a:ext cx="7977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Calibri" panose="020F0502020204030204" pitchFamily="34" charset="0"/>
                <a:ea typeface="Helvetica Neue Light"/>
                <a:cs typeface="Calibri" panose="020F0502020204030204" pitchFamily="34" charset="0"/>
                <a:sym typeface="Helvetica Neue Light"/>
              </a:rPr>
              <a:t>Conductors make leaves fall.</a:t>
            </a:r>
          </a:p>
        </p:txBody>
      </p:sp>
      <p:sp>
        <p:nvSpPr>
          <p:cNvPr id="720" name="Google Shape;720;g27e576c1a67_0_1241"/>
          <p:cNvSpPr txBox="1"/>
          <p:nvPr/>
        </p:nvSpPr>
        <p:spPr>
          <a:xfrm>
            <a:off x="380509" y="17608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A</a:t>
            </a:r>
            <a:endParaRPr sz="1400" b="0" i="0" u="none" strike="noStrike" cap="none" dirty="0">
              <a:solidFill>
                <a:srgbClr val="000000"/>
              </a:solidFill>
              <a:latin typeface="+mj-lt"/>
              <a:cs typeface="Calibri" panose="020F0502020204030204" pitchFamily="34" charset="0"/>
              <a:sym typeface="Arial"/>
            </a:endParaRPr>
          </a:p>
        </p:txBody>
      </p:sp>
      <p:sp>
        <p:nvSpPr>
          <p:cNvPr id="721" name="Google Shape;721;g27e576c1a67_0_1241"/>
          <p:cNvSpPr txBox="1"/>
          <p:nvPr/>
        </p:nvSpPr>
        <p:spPr>
          <a:xfrm>
            <a:off x="380508" y="28104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mj-lt"/>
                <a:cs typeface="Calibri" panose="020F0502020204030204" pitchFamily="34" charset="0"/>
                <a:sym typeface="Arial"/>
              </a:rPr>
              <a:t>B</a:t>
            </a:r>
            <a:endParaRPr sz="1400" b="0" i="0" u="none" strike="noStrike" cap="none" dirty="0">
              <a:solidFill>
                <a:srgbClr val="000000"/>
              </a:solidFill>
              <a:latin typeface="+mj-lt"/>
              <a:cs typeface="Calibri" panose="020F0502020204030204" pitchFamily="34" charset="0"/>
              <a:sym typeface="Arial"/>
            </a:endParaRPr>
          </a:p>
        </p:txBody>
      </p:sp>
      <p:sp>
        <p:nvSpPr>
          <p:cNvPr id="724" name="Google Shape;724;g27e576c1a67_0_1241"/>
          <p:cNvSpPr txBox="1"/>
          <p:nvPr/>
        </p:nvSpPr>
        <p:spPr>
          <a:xfrm>
            <a:off x="1073532" y="5525551"/>
            <a:ext cx="78741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400" b="0" i="0" u="none" strike="noStrike" cap="none" dirty="0">
                <a:solidFill>
                  <a:srgbClr val="000000"/>
                </a:solidFill>
                <a:latin typeface="Calibri" panose="020F0502020204030204" pitchFamily="34" charset="0"/>
                <a:ea typeface="Helvetica Neue Light"/>
                <a:cs typeface="Calibri" panose="020F0502020204030204" pitchFamily="34" charset="0"/>
                <a:sym typeface="Helvetica Neue Light"/>
              </a:rPr>
              <a:t>Conductors create rainbows in the sky.</a:t>
            </a:r>
          </a:p>
        </p:txBody>
      </p:sp>
      <p:sp>
        <p:nvSpPr>
          <p:cNvPr id="2" name="Google Shape;692;g25e11802ac4_0_2536">
            <a:extLst>
              <a:ext uri="{FF2B5EF4-FFF2-40B4-BE49-F238E27FC236}">
                <a16:creationId xmlns:a16="http://schemas.microsoft.com/office/drawing/2014/main" id="{34837751-897E-ABC7-29ED-452AC36580B8}"/>
              </a:ext>
            </a:extLst>
          </p:cNvPr>
          <p:cNvSpPr txBox="1"/>
          <p:nvPr/>
        </p:nvSpPr>
        <p:spPr>
          <a:xfrm>
            <a:off x="626730" y="355701"/>
            <a:ext cx="8517269" cy="10002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dirty="0">
                <a:solidFill>
                  <a:srgbClr val="000000"/>
                </a:solidFill>
                <a:latin typeface="Calibri" panose="020F0502020204030204" pitchFamily="34" charset="0"/>
                <a:ea typeface="Calibri"/>
                <a:cs typeface="Calibri" panose="020F0502020204030204" pitchFamily="34" charset="0"/>
                <a:sym typeface="Calibri"/>
              </a:rPr>
              <a:t>Directions:</a:t>
            </a:r>
            <a:r>
              <a:rPr lang="en-US" sz="3000" b="1"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US" sz="2900" b="0" i="0" u="none" strike="noStrike" cap="none" dirty="0">
                <a:solidFill>
                  <a:srgbClr val="000000"/>
                </a:solidFill>
                <a:latin typeface="Calibri" panose="020F0502020204030204" pitchFamily="34" charset="0"/>
                <a:ea typeface="Calibri"/>
                <a:cs typeface="Calibri" panose="020F0502020204030204" pitchFamily="34" charset="0"/>
                <a:sym typeface="Calibri"/>
              </a:rPr>
              <a:t>Choose the correct response for </a:t>
            </a:r>
            <a:r>
              <a:rPr lang="en-US" sz="2900" b="0" i="1" u="none" strike="noStrike" cap="none" dirty="0">
                <a:solidFill>
                  <a:srgbClr val="000000"/>
                </a:solidFill>
                <a:latin typeface="Calibri" panose="020F0502020204030204" pitchFamily="34" charset="0"/>
                <a:ea typeface="Calibri"/>
                <a:cs typeface="Calibri" panose="020F0502020204030204" pitchFamily="34" charset="0"/>
                <a:sym typeface="Calibri"/>
              </a:rPr>
              <a:t>“how do conductors impact my life?” </a:t>
            </a:r>
            <a:r>
              <a:rPr lang="en-US" sz="2900" b="0" i="0" u="none" strike="noStrike" cap="none" dirty="0">
                <a:solidFill>
                  <a:srgbClr val="000000"/>
                </a:solidFill>
                <a:latin typeface="Calibri" panose="020F0502020204030204" pitchFamily="34" charset="0"/>
                <a:ea typeface="Calibri"/>
                <a:cs typeface="Calibri" panose="020F0502020204030204" pitchFamily="34" charset="0"/>
                <a:sym typeface="Calibri"/>
              </a:rPr>
              <a:t>from the choices below.</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3" name="Google Shape;645;p68">
            <a:extLst>
              <a:ext uri="{FF2B5EF4-FFF2-40B4-BE49-F238E27FC236}">
                <a16:creationId xmlns:a16="http://schemas.microsoft.com/office/drawing/2014/main" id="{11413F47-8090-D97E-1F42-42B29085AF65}"/>
              </a:ext>
            </a:extLst>
          </p:cNvPr>
          <p:cNvSpPr/>
          <p:nvPr/>
        </p:nvSpPr>
        <p:spPr>
          <a:xfrm>
            <a:off x="263224" y="4151333"/>
            <a:ext cx="8585363" cy="831000"/>
          </a:xfrm>
          <a:prstGeom prst="roundRect">
            <a:avLst>
              <a:gd name="adj" fmla="val 16667"/>
            </a:avLst>
          </a:prstGeom>
          <a:noFill/>
          <a:ln w="666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093294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2" name="Picture 1" descr="A close-up of several metal pipes&#10;&#10;Description automatically generated">
            <a:extLst>
              <a:ext uri="{FF2B5EF4-FFF2-40B4-BE49-F238E27FC236}">
                <a16:creationId xmlns:a16="http://schemas.microsoft.com/office/drawing/2014/main" id="{E2844B62-001E-5575-EE2D-AC7AA0B79966}"/>
              </a:ext>
            </a:extLst>
          </p:cNvPr>
          <p:cNvPicPr>
            <a:picLocks noChangeAspect="1"/>
          </p:cNvPicPr>
          <p:nvPr/>
        </p:nvPicPr>
        <p:blipFill>
          <a:blip r:embed="rId3"/>
          <a:stretch>
            <a:fillRect/>
          </a:stretch>
        </p:blipFill>
        <p:spPr>
          <a:xfrm>
            <a:off x="5320070" y="1137706"/>
            <a:ext cx="3366599" cy="2401237"/>
          </a:xfrm>
          <a:prstGeom prst="rect">
            <a:avLst/>
          </a:prstGeom>
        </p:spPr>
      </p:pic>
      <p:sp>
        <p:nvSpPr>
          <p:cNvPr id="526" name="Google Shape;526;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7" name="Google Shape;527;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8" name="Google Shape;528;g25e11802ac4_0_2108"/>
          <p:cNvCxnSpPr>
            <a:stCxn id="529" idx="4"/>
            <a:endCxn id="52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30" name="Google Shape;530;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31" name="Google Shape;531;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9" name="Google Shape;529;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2" name="Google Shape;532;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3" name="Google Shape;533;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34" name="Google Shape;534;g25e11802ac4_0_2108"/>
          <p:cNvCxnSpPr>
            <a:stCxn id="535" idx="4"/>
            <a:endCxn id="532"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36" name="Google Shape;536;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37" name="Google Shape;537;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39" name="Google Shape;539;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40" name="Google Shape;540;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35" name="Google Shape;535;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42" name="Google Shape;542;g25e11802ac4_0_2108"/>
          <p:cNvSpPr txBox="1"/>
          <p:nvPr/>
        </p:nvSpPr>
        <p:spPr>
          <a:xfrm>
            <a:off x="4385295" y="6149379"/>
            <a:ext cx="4301381"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Helvetica Neue Light"/>
                <a:ea typeface="Helvetica Neue Light"/>
                <a:cs typeface="Helvetica Neue Light"/>
                <a:sym typeface="Helvetica Neue Light"/>
              </a:rPr>
              <a:t>How </a:t>
            </a:r>
            <a:r>
              <a:rPr lang="en-US" sz="1800" dirty="0">
                <a:latin typeface="Helvetica Neue Light"/>
                <a:ea typeface="Helvetica Neue Light"/>
                <a:cs typeface="Helvetica Neue Light"/>
                <a:sym typeface="Helvetica Neue Light"/>
              </a:rPr>
              <a:t>do conductors </a:t>
            </a:r>
            <a:r>
              <a:rPr lang="en-US" sz="1800" b="0" i="0" u="none" strike="noStrike" cap="none" dirty="0">
                <a:solidFill>
                  <a:srgbClr val="000000"/>
                </a:solidFill>
                <a:latin typeface="Helvetica Neue Light"/>
                <a:ea typeface="Helvetica Neue Light"/>
                <a:cs typeface="Helvetica Neue Light"/>
                <a:sym typeface="Helvetica Neue Light"/>
              </a:rPr>
              <a:t>impact my life?</a:t>
            </a:r>
            <a:endParaRPr sz="1800" b="0" i="0" u="none" strike="noStrike" cap="none" dirty="0">
              <a:solidFill>
                <a:srgbClr val="000000"/>
              </a:solidFill>
              <a:latin typeface="Arial"/>
              <a:ea typeface="Arial"/>
              <a:cs typeface="Arial"/>
              <a:sym typeface="Arial"/>
            </a:endParaRPr>
          </a:p>
        </p:txBody>
      </p:sp>
      <p:sp>
        <p:nvSpPr>
          <p:cNvPr id="543" name="Google Shape;543;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dirty="0">
                <a:latin typeface="Poppins"/>
                <a:ea typeface="Poppins"/>
                <a:cs typeface="Poppins"/>
                <a:sym typeface="Poppins"/>
              </a:rPr>
              <a:t>Conductor</a:t>
            </a:r>
            <a:endParaRPr lang="en-US" sz="700" b="0" i="0" u="none" strike="noStrike" cap="none" dirty="0">
              <a:solidFill>
                <a:srgbClr val="000000"/>
              </a:solidFill>
              <a:latin typeface="Arial"/>
              <a:ea typeface="Arial"/>
              <a:cs typeface="Arial"/>
              <a:sym typeface="Arial"/>
            </a:endParaRPr>
          </a:p>
        </p:txBody>
      </p:sp>
      <p:sp>
        <p:nvSpPr>
          <p:cNvPr id="7" name="Google Shape;611;g25e11802ac4_0_2343">
            <a:extLst>
              <a:ext uri="{FF2B5EF4-FFF2-40B4-BE49-F238E27FC236}">
                <a16:creationId xmlns:a16="http://schemas.microsoft.com/office/drawing/2014/main" id="{8B317A30-9F5F-C0D8-917E-A9EC12C9953B}"/>
              </a:ext>
            </a:extLst>
          </p:cNvPr>
          <p:cNvSpPr txBox="1"/>
          <p:nvPr/>
        </p:nvSpPr>
        <p:spPr>
          <a:xfrm>
            <a:off x="5403272" y="4522179"/>
            <a:ext cx="3366600"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dirty="0">
                <a:solidFill>
                  <a:schemeClr val="tx1"/>
                </a:solidFill>
                <a:latin typeface="+mj-lt"/>
                <a:ea typeface="Helvetica Neue Light"/>
                <a:cs typeface="Helvetica Neue Light"/>
                <a:sym typeface="Helvetica Neue Light"/>
              </a:rPr>
              <a:t>Conductors transfer electricity, allowing lights to turn on.</a:t>
            </a:r>
          </a:p>
        </p:txBody>
      </p:sp>
      <p:sp>
        <p:nvSpPr>
          <p:cNvPr id="6" name="Google Shape;611;g25e11802ac4_0_2343">
            <a:extLst>
              <a:ext uri="{FF2B5EF4-FFF2-40B4-BE49-F238E27FC236}">
                <a16:creationId xmlns:a16="http://schemas.microsoft.com/office/drawing/2014/main" id="{C7C342DB-4C95-92BE-588A-800D51EF299A}"/>
              </a:ext>
            </a:extLst>
          </p:cNvPr>
          <p:cNvSpPr txBox="1"/>
          <p:nvPr/>
        </p:nvSpPr>
        <p:spPr>
          <a:xfrm>
            <a:off x="654444" y="1206300"/>
            <a:ext cx="3163800" cy="1311088"/>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dirty="0"/>
              <a:t>a material that electricity can flow through</a:t>
            </a:r>
            <a:endParaRPr lang="en-US" sz="2400" b="0" i="0" u="none" strike="noStrike" cap="none" dirty="0">
              <a:solidFill>
                <a:srgbClr val="434343"/>
              </a:solidFill>
              <a:latin typeface="+mj-lt"/>
              <a:ea typeface="Helvetica Neue Light"/>
              <a:cs typeface="Helvetica Neue Light"/>
              <a:sym typeface="Helvetica Neue Light"/>
            </a:endParaRPr>
          </a:p>
        </p:txBody>
      </p:sp>
      <p:sp>
        <p:nvSpPr>
          <p:cNvPr id="4" name="Google Shape;611;g25e11802ac4_0_2343">
            <a:extLst>
              <a:ext uri="{FF2B5EF4-FFF2-40B4-BE49-F238E27FC236}">
                <a16:creationId xmlns:a16="http://schemas.microsoft.com/office/drawing/2014/main" id="{0F2490BF-8970-E370-8C35-AAE77060AB1A}"/>
              </a:ext>
            </a:extLst>
          </p:cNvPr>
          <p:cNvSpPr txBox="1"/>
          <p:nvPr/>
        </p:nvSpPr>
        <p:spPr>
          <a:xfrm>
            <a:off x="678272" y="4822385"/>
            <a:ext cx="3163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j-lt"/>
                <a:ea typeface="Helvetica Neue Light"/>
                <a:cs typeface="Helvetica Neue Light"/>
                <a:sym typeface="Helvetica Neue Light"/>
              </a:rPr>
              <a:t>The copper wires in a charger</a:t>
            </a:r>
          </a:p>
        </p:txBody>
      </p:sp>
    </p:spTree>
    <p:extLst>
      <p:ext uri="{BB962C8B-B14F-4D97-AF65-F5344CB8AC3E}">
        <p14:creationId xmlns:p14="http://schemas.microsoft.com/office/powerpoint/2010/main" val="1501134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758" name="Google Shape;758;p5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Google Shape;158;g28c7b7e697c_0_49" descr="Rewind">
            <a:extLst>
              <a:ext uri="{FF2B5EF4-FFF2-40B4-BE49-F238E27FC236}">
                <a16:creationId xmlns:a16="http://schemas.microsoft.com/office/drawing/2014/main" id="{D7C6DE7D-EFB3-3945-CA47-C0713DC11AD8}"/>
              </a:ext>
            </a:extLst>
          </p:cNvPr>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57;g28c7b7e697c_0_49">
            <a:extLst>
              <a:ext uri="{FF2B5EF4-FFF2-40B4-BE49-F238E27FC236}">
                <a16:creationId xmlns:a16="http://schemas.microsoft.com/office/drawing/2014/main" id="{5AA2AC09-B535-8999-A0FB-DBCEA2957F74}"/>
              </a:ext>
            </a:extLst>
          </p:cNvPr>
          <p:cNvSpPr txBox="1">
            <a:spLocks/>
          </p:cNvSpPr>
          <p:nvPr/>
        </p:nvSpPr>
        <p:spPr>
          <a:xfrm>
            <a:off x="792450" y="308149"/>
            <a:ext cx="7559100" cy="2000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600"/>
            </a:pPr>
            <a:r>
              <a:rPr lang="en-US" sz="3600" b="1" dirty="0"/>
              <a:t>Conductor:</a:t>
            </a:r>
            <a:r>
              <a:rPr lang="en-US" sz="3600" dirty="0"/>
              <a:t> a material that electricity can flow through</a:t>
            </a:r>
          </a:p>
        </p:txBody>
      </p:sp>
      <p:pic>
        <p:nvPicPr>
          <p:cNvPr id="5" name="Picture 4" descr="The Story of the Battery Preview CT-STEM">
            <a:extLst>
              <a:ext uri="{FF2B5EF4-FFF2-40B4-BE49-F238E27FC236}">
                <a16:creationId xmlns:a16="http://schemas.microsoft.com/office/drawing/2014/main" id="{55938ED6-59D0-32FA-C1FF-AE9B27DD7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294" y="2086423"/>
            <a:ext cx="3031412" cy="446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374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8" descr="A light bulb with a gear inside&#10;&#10;Description automatically generated"/>
          <p:cNvPicPr preferRelativeResize="0"/>
          <p:nvPr/>
        </p:nvPicPr>
        <p:blipFill>
          <a:blip r:embed="rId3">
            <a:alphaModFix/>
          </a:blip>
          <a:stretch>
            <a:fillRect/>
          </a:stretch>
        </p:blipFill>
        <p:spPr>
          <a:xfrm>
            <a:off x="104726" y="203002"/>
            <a:ext cx="721150" cy="733800"/>
          </a:xfrm>
          <a:prstGeom prst="rect">
            <a:avLst/>
          </a:prstGeom>
          <a:noFill/>
          <a:ln>
            <a:noFill/>
          </a:ln>
        </p:spPr>
      </p:pic>
      <p:sp>
        <p:nvSpPr>
          <p:cNvPr id="215" name="Google Shape;215;p38"/>
          <p:cNvSpPr txBox="1"/>
          <p:nvPr/>
        </p:nvSpPr>
        <p:spPr>
          <a:xfrm>
            <a:off x="738512" y="309555"/>
            <a:ext cx="7666976" cy="1458831"/>
          </a:xfrm>
          <a:prstGeom prst="rect">
            <a:avLst/>
          </a:prstGeom>
          <a:noFill/>
          <a:ln>
            <a:noFill/>
          </a:ln>
        </p:spPr>
        <p:txBody>
          <a:bodyPr spcFirstLastPara="1" wrap="square" lIns="91425" tIns="91425" rIns="91425" bIns="91425" anchor="t" anchorCtr="0">
            <a:spAutoFit/>
          </a:bodyPr>
          <a:lstStyle/>
          <a:p>
            <a:pPr algn="ctr">
              <a:lnSpc>
                <a:spcPct val="115000"/>
              </a:lnSpc>
            </a:pPr>
            <a:r>
              <a:rPr lang="en-US" sz="3600" b="1" dirty="0">
                <a:solidFill>
                  <a:schemeClr val="dk1"/>
                </a:solidFill>
                <a:latin typeface="Calibri"/>
                <a:ea typeface="Calibri"/>
                <a:cs typeface="Calibri"/>
                <a:sym typeface="Calibri"/>
              </a:rPr>
              <a:t>Big Question: </a:t>
            </a:r>
            <a:r>
              <a:rPr lang="en-US" sz="3600" dirty="0">
                <a:solidFill>
                  <a:schemeClr val="dk1"/>
                </a:solidFill>
                <a:latin typeface="Calibri"/>
                <a:ea typeface="Calibri"/>
                <a:cs typeface="Calibri"/>
                <a:sym typeface="Calibri"/>
              </a:rPr>
              <a:t>How do conductors help us use electricity in our daily lives?</a:t>
            </a:r>
          </a:p>
        </p:txBody>
      </p:sp>
      <p:pic>
        <p:nvPicPr>
          <p:cNvPr id="2050" name="Picture 2" descr="Page 2 | 36,000+ Edison Bulb Pictures">
            <a:extLst>
              <a:ext uri="{FF2B5EF4-FFF2-40B4-BE49-F238E27FC236}">
                <a16:creationId xmlns:a16="http://schemas.microsoft.com/office/drawing/2014/main" id="{D9F9EFB7-B97E-52FF-06C1-E6614EA88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973" y="1835947"/>
            <a:ext cx="5022053" cy="502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48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g291745b13ca_0_384"/>
          <p:cNvSpPr txBox="1"/>
          <p:nvPr/>
        </p:nvSpPr>
        <p:spPr>
          <a:xfrm>
            <a:off x="1772417" y="82953"/>
            <a:ext cx="6265148"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600"/>
              <a:buFont typeface="Arial"/>
              <a:buNone/>
            </a:pPr>
            <a:r>
              <a:rPr lang="en-US" sz="5200" b="0" i="0" u="none" strike="noStrike" cap="none" dirty="0">
                <a:solidFill>
                  <a:srgbClr val="FFC000"/>
                </a:solidFill>
                <a:latin typeface="Calibri"/>
                <a:cs typeface="Calibri"/>
                <a:sym typeface="Calibri"/>
              </a:rPr>
              <a:t>Simulation</a:t>
            </a:r>
            <a:endParaRPr lang="en-US" sz="5200" b="0" i="0" u="none" strike="noStrike" cap="none" dirty="0">
              <a:solidFill>
                <a:srgbClr val="000000"/>
              </a:solidFill>
              <a:latin typeface="Arial"/>
              <a:ea typeface="Arial"/>
              <a:cs typeface="Arial"/>
              <a:sym typeface="Arial"/>
            </a:endParaRPr>
          </a:p>
        </p:txBody>
      </p:sp>
      <p:sp>
        <p:nvSpPr>
          <p:cNvPr id="816" name="Google Shape;816;g291745b13ca_0_384"/>
          <p:cNvSpPr txBox="1"/>
          <p:nvPr/>
        </p:nvSpPr>
        <p:spPr>
          <a:xfrm>
            <a:off x="147825" y="2346678"/>
            <a:ext cx="30663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1" dirty="0">
                <a:solidFill>
                  <a:schemeClr val="dk1"/>
                </a:solidFill>
                <a:latin typeface="Calibri"/>
                <a:ea typeface="Calibri"/>
                <a:cs typeface="Calibri"/>
                <a:sym typeface="Calibri"/>
              </a:rPr>
              <a:t>Provide students a list of conductors e.g., phone charger wires, batteries, lightbulb filament. </a:t>
            </a:r>
          </a:p>
          <a:p>
            <a:pPr marL="0" marR="0" lvl="0" indent="0" algn="l" rtl="0">
              <a:lnSpc>
                <a:spcPct val="100000"/>
              </a:lnSpc>
              <a:spcBef>
                <a:spcPts val="0"/>
              </a:spcBef>
              <a:spcAft>
                <a:spcPts val="0"/>
              </a:spcAft>
              <a:buClr>
                <a:srgbClr val="000000"/>
              </a:buClr>
              <a:buSzPts val="1800"/>
              <a:buFont typeface="Arial"/>
              <a:buNone/>
            </a:pPr>
            <a:endParaRPr lang="en-US" sz="18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i="1" dirty="0">
                <a:solidFill>
                  <a:schemeClr val="dk1"/>
                </a:solidFill>
                <a:latin typeface="Calibri"/>
                <a:ea typeface="Calibri"/>
                <a:cs typeface="Calibri"/>
                <a:sym typeface="Calibri"/>
              </a:rPr>
              <a:t>Have students look at what the materials are for the conductors and the most common materials for conductors. </a:t>
            </a:r>
          </a:p>
        </p:txBody>
      </p:sp>
      <p:sp>
        <p:nvSpPr>
          <p:cNvPr id="817" name="Google Shape;817;g291745b13ca_0_384" descr="Laptop"/>
          <p:cNvSpPr/>
          <p:nvPr/>
        </p:nvSpPr>
        <p:spPr>
          <a:xfrm>
            <a:off x="44367"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794" name="Picture 2" descr="Electrical conductors and insulators | NATURAL SCIENCE #3">
            <a:extLst>
              <a:ext uri="{FF2B5EF4-FFF2-40B4-BE49-F238E27FC236}">
                <a16:creationId xmlns:a16="http://schemas.microsoft.com/office/drawing/2014/main" id="{F134ECE8-E526-BA14-8572-CDF206354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541" y="1782223"/>
            <a:ext cx="4529001" cy="486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80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pic>
        <p:nvPicPr>
          <p:cNvPr id="2" name="Google Shape;208;p37">
            <a:extLst>
              <a:ext uri="{FF2B5EF4-FFF2-40B4-BE49-F238E27FC236}">
                <a16:creationId xmlns:a16="http://schemas.microsoft.com/office/drawing/2014/main" id="{E14021BC-F1AB-5841-0742-DDA5CD5AF9D3}"/>
              </a:ext>
            </a:extLst>
          </p:cNvPr>
          <p:cNvPicPr preferRelativeResize="0"/>
          <p:nvPr/>
        </p:nvPicPr>
        <p:blipFill>
          <a:blip r:embed="rId3">
            <a:alphaModFix/>
          </a:blip>
          <a:stretch>
            <a:fillRect/>
          </a:stretch>
        </p:blipFill>
        <p:spPr>
          <a:xfrm>
            <a:off x="2543424" y="2182878"/>
            <a:ext cx="4057149" cy="3878001"/>
          </a:xfrm>
          <a:prstGeom prst="rect">
            <a:avLst/>
          </a:prstGeom>
          <a:noFill/>
          <a:ln>
            <a:noFill/>
          </a:ln>
        </p:spPr>
      </p:pic>
      <p:sp>
        <p:nvSpPr>
          <p:cNvPr id="3" name="Google Shape;230;p40">
            <a:extLst>
              <a:ext uri="{FF2B5EF4-FFF2-40B4-BE49-F238E27FC236}">
                <a16:creationId xmlns:a16="http://schemas.microsoft.com/office/drawing/2014/main" id="{9B8BB7AA-420F-5539-391D-B60DF2548871}"/>
              </a:ext>
            </a:extLst>
          </p:cNvPr>
          <p:cNvSpPr txBox="1"/>
          <p:nvPr/>
        </p:nvSpPr>
        <p:spPr>
          <a:xfrm>
            <a:off x="668848" y="447000"/>
            <a:ext cx="7806300" cy="80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 sz="3600" b="1" i="0" u="sng" strike="noStrike" cap="none" dirty="0">
                <a:solidFill>
                  <a:srgbClr val="0C0C0C"/>
                </a:solidFill>
                <a:latin typeface="Calibri"/>
                <a:ea typeface="Calibri"/>
                <a:cs typeface="Calibri"/>
                <a:sym typeface="Calibri"/>
              </a:rPr>
              <a:t>Electron</a:t>
            </a:r>
            <a:r>
              <a:rPr lang="en" sz="3600" b="1" i="0" u="none" strike="noStrike" cap="none" dirty="0">
                <a:solidFill>
                  <a:srgbClr val="0C0C0C"/>
                </a:solidFill>
                <a:latin typeface="Calibri"/>
                <a:ea typeface="Calibri"/>
                <a:cs typeface="Calibri"/>
                <a:sym typeface="Calibri"/>
              </a:rPr>
              <a:t>: </a:t>
            </a:r>
            <a:r>
              <a:rPr lang="en" sz="3600" b="0" i="0" u="none" strike="noStrike" cap="none" dirty="0">
                <a:solidFill>
                  <a:srgbClr val="0C0C0C"/>
                </a:solidFill>
                <a:latin typeface="Calibri"/>
                <a:ea typeface="Calibri"/>
                <a:cs typeface="Calibri"/>
                <a:sym typeface="Calibri"/>
              </a:rPr>
              <a:t>negatively charged particle that orbits the nucleus of an atom</a:t>
            </a:r>
            <a:endParaRPr sz="3600" b="1" i="0" u="none" strike="noStrike" cap="none" dirty="0">
              <a:solidFill>
                <a:srgbClr val="FF0000"/>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69F06DA6-D640-0655-0BD4-8BE4B345E5F7}"/>
              </a:ext>
            </a:extLst>
          </p:cNvPr>
          <p:cNvSpPr/>
          <p:nvPr/>
        </p:nvSpPr>
        <p:spPr>
          <a:xfrm>
            <a:off x="2855742" y="2771335"/>
            <a:ext cx="1167618" cy="365760"/>
          </a:xfrm>
          <a:prstGeom prst="rect">
            <a:avLst/>
          </a:prstGeom>
          <a:solidFill>
            <a:srgbClr val="FFFF00">
              <a:alpha val="241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3852421-4DC8-C94C-ABE6-A25F36F7F166}"/>
              </a:ext>
            </a:extLst>
          </p:cNvPr>
          <p:cNvCxnSpPr>
            <a:cxnSpLocks/>
          </p:cNvCxnSpPr>
          <p:nvPr/>
        </p:nvCxnSpPr>
        <p:spPr>
          <a:xfrm flipH="1">
            <a:off x="3221501" y="3137095"/>
            <a:ext cx="189914" cy="50643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Google Shape;149;g2936c336ece_0_739" descr="Rewind">
            <a:extLst>
              <a:ext uri="{FF2B5EF4-FFF2-40B4-BE49-F238E27FC236}">
                <a16:creationId xmlns:a16="http://schemas.microsoft.com/office/drawing/2014/main" id="{7FF0452C-EFB9-8BF7-E059-CAD3F34A3A01}"/>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6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1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787" name="Google Shape;787;p1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788" name="Google Shape;788;p1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789" name="Google Shape;789;p1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Was Created With Resources From:</a:t>
            </a:r>
            <a:endParaRPr sz="1400" b="0" i="0" u="none" strike="noStrike" cap="none">
              <a:solidFill>
                <a:srgbClr val="000000"/>
              </a:solidFill>
              <a:latin typeface="Arial"/>
              <a:ea typeface="Arial"/>
              <a:cs typeface="Arial"/>
              <a:sym typeface="Arial"/>
            </a:endParaRPr>
          </a:p>
        </p:txBody>
      </p:sp>
      <p:sp>
        <p:nvSpPr>
          <p:cNvPr id="790" name="Google Shape;790;p1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936c336ece_0_739"/>
          <p:cNvSpPr txBox="1">
            <a:spLocks noGrp="1"/>
          </p:cNvSpPr>
          <p:nvPr>
            <p:ph type="subTitle" idx="1"/>
          </p:nvPr>
        </p:nvSpPr>
        <p:spPr>
          <a:xfrm>
            <a:off x="771750" y="460358"/>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dirty="0">
                <a:solidFill>
                  <a:schemeClr val="dk1"/>
                </a:solidFill>
              </a:rPr>
              <a:t>Electricity</a:t>
            </a:r>
            <a:r>
              <a:rPr lang="en-US" b="1" dirty="0">
                <a:solidFill>
                  <a:schemeClr val="dk1"/>
                </a:solidFill>
              </a:rPr>
              <a:t>: </a:t>
            </a:r>
            <a:r>
              <a:rPr lang="en-US" dirty="0">
                <a:solidFill>
                  <a:schemeClr val="dk1"/>
                </a:solidFill>
              </a:rPr>
              <a:t>electrical energy transformed into different forms of energy to meet needs</a:t>
            </a:r>
            <a:endParaRPr dirty="0"/>
          </a:p>
        </p:txBody>
      </p:sp>
      <p:sp>
        <p:nvSpPr>
          <p:cNvPr id="149" name="Google Shape;149;g2936c336ece_0_739"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 name="Google Shape;150;g2936c336ece_0_739"/>
          <p:cNvPicPr preferRelativeResize="0"/>
          <p:nvPr/>
        </p:nvPicPr>
        <p:blipFill>
          <a:blip r:embed="rId4">
            <a:alphaModFix/>
          </a:blip>
          <a:stretch>
            <a:fillRect/>
          </a:stretch>
        </p:blipFill>
        <p:spPr>
          <a:xfrm>
            <a:off x="152400" y="2256917"/>
            <a:ext cx="8839204" cy="31506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936c336ece_0_655"/>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3600" b="1" u="sng" dirty="0">
                <a:solidFill>
                  <a:schemeClr val="dk1"/>
                </a:solidFill>
              </a:rPr>
              <a:t>Current</a:t>
            </a:r>
            <a:r>
              <a:rPr lang="en-US" sz="3600" b="1" dirty="0">
                <a:solidFill>
                  <a:schemeClr val="dk1"/>
                </a:solidFill>
              </a:rPr>
              <a:t>: </a:t>
            </a:r>
            <a:r>
              <a:rPr lang="en-US" sz="3600" dirty="0">
                <a:solidFill>
                  <a:schemeClr val="dk1"/>
                </a:solidFill>
              </a:rPr>
              <a:t>an electrical charge in motion</a:t>
            </a:r>
            <a:endParaRPr sz="3600" dirty="0"/>
          </a:p>
        </p:txBody>
      </p:sp>
      <p:pic>
        <p:nvPicPr>
          <p:cNvPr id="158" name="Google Shape;158;g2936c336ece_0_655"/>
          <p:cNvPicPr preferRelativeResize="0"/>
          <p:nvPr/>
        </p:nvPicPr>
        <p:blipFill>
          <a:blip r:embed="rId3">
            <a:alphaModFix/>
          </a:blip>
          <a:stretch>
            <a:fillRect/>
          </a:stretch>
        </p:blipFill>
        <p:spPr>
          <a:xfrm>
            <a:off x="1692801" y="2213125"/>
            <a:ext cx="5758400" cy="3390949"/>
          </a:xfrm>
          <a:prstGeom prst="rect">
            <a:avLst/>
          </a:prstGeom>
          <a:noFill/>
          <a:ln>
            <a:noFill/>
          </a:ln>
        </p:spPr>
      </p:pic>
      <p:sp>
        <p:nvSpPr>
          <p:cNvPr id="4" name="Google Shape;707;g29a0e60ffa9_0_363" descr="Rewind">
            <a:extLst>
              <a:ext uri="{FF2B5EF4-FFF2-40B4-BE49-F238E27FC236}">
                <a16:creationId xmlns:a16="http://schemas.microsoft.com/office/drawing/2014/main" id="{653FDE00-BDA5-0388-59E5-67C8D8A2890D}"/>
              </a:ext>
            </a:extLst>
          </p:cNvPr>
          <p:cNvSpPr/>
          <p:nvPr/>
        </p:nvSpPr>
        <p:spPr>
          <a:xfrm>
            <a:off x="0" y="0"/>
            <a:ext cx="920100" cy="780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73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7e576c1a67_0_281"/>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sz="3600" b="1" u="sng" dirty="0">
                <a:solidFill>
                  <a:schemeClr val="dk1"/>
                </a:solidFill>
              </a:rPr>
              <a:t>Circuit</a:t>
            </a:r>
            <a:r>
              <a:rPr lang="en-US" sz="3600" b="1" dirty="0">
                <a:solidFill>
                  <a:schemeClr val="dk1"/>
                </a:solidFill>
              </a:rPr>
              <a:t>: </a:t>
            </a:r>
            <a:r>
              <a:rPr lang="en-US" sz="3600" dirty="0">
                <a:solidFill>
                  <a:schemeClr val="dk1"/>
                </a:solidFill>
              </a:rPr>
              <a:t>the path electricity travels on</a:t>
            </a:r>
            <a:endParaRPr sz="3600" dirty="0"/>
          </a:p>
        </p:txBody>
      </p:sp>
      <p:pic>
        <p:nvPicPr>
          <p:cNvPr id="213" name="Google Shape;213;g27e576c1a67_0_281"/>
          <p:cNvPicPr preferRelativeResize="0"/>
          <p:nvPr/>
        </p:nvPicPr>
        <p:blipFill>
          <a:blip r:embed="rId3">
            <a:alphaModFix/>
          </a:blip>
          <a:stretch>
            <a:fillRect/>
          </a:stretch>
        </p:blipFill>
        <p:spPr>
          <a:xfrm>
            <a:off x="2460892" y="2104525"/>
            <a:ext cx="5477246" cy="4345150"/>
          </a:xfrm>
          <a:prstGeom prst="rect">
            <a:avLst/>
          </a:prstGeom>
          <a:noFill/>
          <a:ln>
            <a:noFill/>
          </a:ln>
        </p:spPr>
      </p:pic>
      <p:sp>
        <p:nvSpPr>
          <p:cNvPr id="214" name="Google Shape;214;g27e576c1a67_0_281"/>
          <p:cNvSpPr/>
          <p:nvPr/>
        </p:nvSpPr>
        <p:spPr>
          <a:xfrm>
            <a:off x="1205863" y="4306087"/>
            <a:ext cx="1769400" cy="7092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49;g2936c336ece_0_739" descr="Rewind">
            <a:extLst>
              <a:ext uri="{FF2B5EF4-FFF2-40B4-BE49-F238E27FC236}">
                <a16:creationId xmlns:a16="http://schemas.microsoft.com/office/drawing/2014/main" id="{4A5BFABB-B9C6-2675-53A7-9A45FBAD0FBA}"/>
              </a:ext>
            </a:extLst>
          </p:cNvPr>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579247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3129</TotalTime>
  <Words>2128</Words>
  <Application>Microsoft Macintosh PowerPoint</Application>
  <PresentationFormat>On-screen Show (4:3)</PresentationFormat>
  <Paragraphs>342</Paragraphs>
  <Slides>61</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Helvetica Neue Light</vt:lpstr>
      <vt:lpstr>Helvetica Neue</vt:lpstr>
      <vt:lpstr>Calibri</vt:lpstr>
      <vt:lpstr>Arial</vt:lpstr>
      <vt:lpstr>Poppins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Conductor: a material that electricity can flow through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146</cp:revision>
  <dcterms:created xsi:type="dcterms:W3CDTF">2017-05-16T13:21:17Z</dcterms:created>
  <dcterms:modified xsi:type="dcterms:W3CDTF">2023-11-16T04:52:23Z</dcterms:modified>
</cp:coreProperties>
</file>