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6858000" cx="9144000"/>
  <p:notesSz cx="6858000" cy="9144000"/>
  <p:embeddedFontLst>
    <p:embeddedFont>
      <p:font typeface="Poppins"/>
      <p:regular r:id="rId71"/>
      <p:bold r:id="rId72"/>
      <p:italic r:id="rId73"/>
      <p:boldItalic r:id="rId74"/>
    </p:embeddedFont>
    <p:embeddedFont>
      <p:font typeface="Helvetica Neue Light"/>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9" roundtripDataSignature="AMtx7mh1I4TjIPVoHcgNOHUVzMNIpkbp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italic.fntdata"/><Relationship Id="rId72" Type="http://schemas.openxmlformats.org/officeDocument/2006/relationships/font" Target="fonts/Poppins-bold.fntdata"/><Relationship Id="rId31" Type="http://schemas.openxmlformats.org/officeDocument/2006/relationships/slide" Target="slides/slide26.xml"/><Relationship Id="rId75" Type="http://schemas.openxmlformats.org/officeDocument/2006/relationships/font" Target="fonts/HelveticaNeueLight-regular.fntdata"/><Relationship Id="rId30" Type="http://schemas.openxmlformats.org/officeDocument/2006/relationships/slide" Target="slides/slide25.xml"/><Relationship Id="rId74" Type="http://schemas.openxmlformats.org/officeDocument/2006/relationships/font" Target="fonts/Poppins-boldItalic.fntdata"/><Relationship Id="rId33" Type="http://schemas.openxmlformats.org/officeDocument/2006/relationships/slide" Target="slides/slide28.xml"/><Relationship Id="rId77" Type="http://schemas.openxmlformats.org/officeDocument/2006/relationships/font" Target="fonts/HelveticaNeueLight-italic.fntdata"/><Relationship Id="rId32" Type="http://schemas.openxmlformats.org/officeDocument/2006/relationships/slide" Target="slides/slide27.xml"/><Relationship Id="rId76" Type="http://schemas.openxmlformats.org/officeDocument/2006/relationships/font" Target="fonts/HelveticaNeueLight-bold.fntdata"/><Relationship Id="rId35" Type="http://schemas.openxmlformats.org/officeDocument/2006/relationships/slide" Target="slides/slide30.xml"/><Relationship Id="rId79" Type="http://customschemas.google.com/relationships/presentationmetadata" Target="metadata"/><Relationship Id="rId34" Type="http://schemas.openxmlformats.org/officeDocument/2006/relationships/slide" Target="slides/slide29.xml"/><Relationship Id="rId78" Type="http://schemas.openxmlformats.org/officeDocument/2006/relationships/font" Target="fonts/HelveticaNeueLight-boldItalic.fntdata"/><Relationship Id="rId71" Type="http://schemas.openxmlformats.org/officeDocument/2006/relationships/font" Target="fonts/Poppins-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92b94a155d_0_1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92b94a155d_0_1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 ecosystem?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 area where living and nonliving things interact]</a:t>
            </a:r>
            <a:endParaRPr/>
          </a:p>
          <a:p>
            <a:pPr indent="0" lvl="0" marL="0" rtl="0" algn="l">
              <a:lnSpc>
                <a:spcPct val="100000"/>
              </a:lnSpc>
              <a:spcBef>
                <a:spcPts val="0"/>
              </a:spcBef>
              <a:spcAft>
                <a:spcPts val="0"/>
              </a:spcAft>
              <a:buSzPts val="1400"/>
              <a:buNone/>
            </a:pPr>
            <a:r>
              <a:t/>
            </a:r>
            <a:endParaRPr/>
          </a:p>
        </p:txBody>
      </p:sp>
      <p:sp>
        <p:nvSpPr>
          <p:cNvPr id="190" name="Google Shape;190;g292b94a155d_0_1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 example of an abiotic factor?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Soil]</a:t>
            </a:r>
            <a:endParaRPr/>
          </a:p>
          <a:p>
            <a:pPr indent="0" lvl="0" marL="0" rtl="0" algn="l">
              <a:lnSpc>
                <a:spcPct val="100000"/>
              </a:lnSpc>
              <a:spcBef>
                <a:spcPts val="0"/>
              </a:spcBef>
              <a:spcAft>
                <a:spcPts val="0"/>
              </a:spcAft>
              <a:buSzPts val="1400"/>
              <a:buNone/>
            </a:pPr>
            <a:r>
              <a:t/>
            </a:r>
            <a:endParaRPr/>
          </a:p>
        </p:txBody>
      </p:sp>
      <p:sp>
        <p:nvSpPr>
          <p:cNvPr id="198" name="Google Shape;198;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92b94a155d_0_2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292b94a155d_0_2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 example of an abiotic factor? </a:t>
            </a:r>
            <a:r>
              <a:rPr b="1" lang="en-US"/>
              <a:t>C. Soil</a:t>
            </a:r>
            <a:endParaRPr b="1"/>
          </a:p>
        </p:txBody>
      </p:sp>
      <p:sp>
        <p:nvSpPr>
          <p:cNvPr id="210" name="Google Shape;210;g292b94a155d_0_2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92b94a155d_0_2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92b94a155d_0_2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Producers can make their own food.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True]</a:t>
            </a:r>
            <a:endParaRPr/>
          </a:p>
          <a:p>
            <a:pPr indent="0" lvl="0" marL="0" rtl="0" algn="l">
              <a:lnSpc>
                <a:spcPct val="100000"/>
              </a:lnSpc>
              <a:spcBef>
                <a:spcPts val="0"/>
              </a:spcBef>
              <a:spcAft>
                <a:spcPts val="0"/>
              </a:spcAft>
              <a:buSzPts val="1400"/>
              <a:buNone/>
            </a:pPr>
            <a:r>
              <a:t/>
            </a:r>
            <a:endParaRPr/>
          </a:p>
        </p:txBody>
      </p:sp>
      <p:sp>
        <p:nvSpPr>
          <p:cNvPr id="222" name="Google Shape;222;g292b94a155d_0_2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92b94a155d_0_3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292b94a155d_0_3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Producers can make their own food. </a:t>
            </a:r>
            <a:r>
              <a:rPr b="1" lang="en-US"/>
              <a:t>A. True</a:t>
            </a:r>
            <a:endParaRPr b="1"/>
          </a:p>
          <a:p>
            <a:pPr indent="0" lvl="0" marL="0" rtl="0" algn="l">
              <a:lnSpc>
                <a:spcPct val="100000"/>
              </a:lnSpc>
              <a:spcBef>
                <a:spcPts val="0"/>
              </a:spcBef>
              <a:spcAft>
                <a:spcPts val="0"/>
              </a:spcAft>
              <a:buSzPts val="1400"/>
              <a:buNone/>
            </a:pPr>
            <a:r>
              <a:t/>
            </a:r>
            <a:endParaRPr/>
          </a:p>
        </p:txBody>
      </p:sp>
      <p:sp>
        <p:nvSpPr>
          <p:cNvPr id="231" name="Google Shape;231;g292b94a155d_0_3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consumer</a:t>
            </a:r>
            <a:r>
              <a:rPr lang="en-US"/>
              <a:t>.</a:t>
            </a:r>
            <a:endParaRPr/>
          </a:p>
        </p:txBody>
      </p:sp>
      <p:sp>
        <p:nvSpPr>
          <p:cNvPr id="240" name="Google Shape;240;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a:t>
            </a:r>
            <a:r>
              <a:rPr b="1" lang="en-US"/>
              <a:t>consumer</a:t>
            </a:r>
            <a:r>
              <a:rPr lang="en-US"/>
              <a:t> is an organism that eats other organisms for energy.</a:t>
            </a:r>
            <a:endParaRPr b="0"/>
          </a:p>
          <a:p>
            <a:pPr indent="0" lvl="0" marL="0" rtl="0" algn="l">
              <a:lnSpc>
                <a:spcPct val="100000"/>
              </a:lnSpc>
              <a:spcBef>
                <a:spcPts val="0"/>
              </a:spcBef>
              <a:spcAft>
                <a:spcPts val="0"/>
              </a:spcAft>
              <a:buSzPts val="1400"/>
              <a:buNone/>
            </a:pPr>
            <a:r>
              <a:t/>
            </a:r>
            <a:endParaRPr/>
          </a:p>
        </p:txBody>
      </p:sp>
      <p:sp>
        <p:nvSpPr>
          <p:cNvPr id="248" name="Google Shape;248;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57" name="Google Shape;257;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 </a:t>
            </a:r>
            <a:r>
              <a:rPr b="1" lang="en-US"/>
              <a:t>consumer</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Organisms that eat other organisms for energy</a:t>
            </a:r>
            <a:r>
              <a:rPr b="0" lang="en-US"/>
              <a:t>]</a:t>
            </a:r>
            <a:endParaRPr/>
          </a:p>
        </p:txBody>
      </p:sp>
      <p:sp>
        <p:nvSpPr>
          <p:cNvPr id="263" name="Google Shape;263;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71" name="Google Shape;271;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Consumer</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7e576c1a67_0_44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7e576c1a67_0_4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Unlike producers, </a:t>
            </a:r>
            <a:r>
              <a:rPr lang="en-US"/>
              <a:t>consumers</a:t>
            </a:r>
            <a:r>
              <a:rPr lang="en-US"/>
              <a:t> cannot create their own food for energy. Instead, consumers may eat plants, animals, or both plants </a:t>
            </a:r>
            <a:r>
              <a:rPr i="1" lang="en-US"/>
              <a:t>and </a:t>
            </a:r>
            <a:r>
              <a:rPr lang="en-US"/>
              <a:t>animals to get energy.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7e576c1a67_0_7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Herbivores, like this cow, eat only plants to get their energy.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7e576c1a67_0_7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7e576c1a67_0_7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Carnivores eat only other animals to get energy. For example, eagles have to hunt animals like fish and snakes to eat.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92b94a155d_0_3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92b94a155d_0_3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Omnivores eat both plants and animals. People are a kind of omnivores because we eat meat (like chicken or fish)  as well as fruits and vegetables.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06" name="Google Shape;306;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Where do consumers get their energy?</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[D. All of the above]</a:t>
            </a:r>
            <a:endParaRPr/>
          </a:p>
        </p:txBody>
      </p:sp>
      <p:sp>
        <p:nvSpPr>
          <p:cNvPr id="312" name="Google Shape;312;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92b94a155d_0_3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292b94a155d_0_3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Where do consumers get their energy? </a:t>
            </a:r>
            <a:r>
              <a:rPr b="1" lang="en-US"/>
              <a:t>D. All of the above</a:t>
            </a:r>
            <a:endParaRPr b="1"/>
          </a:p>
        </p:txBody>
      </p:sp>
      <p:sp>
        <p:nvSpPr>
          <p:cNvPr id="322" name="Google Shape;322;g292b94a155d_0_3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92b94a155d_0_3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292b94a155d_0_3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What kind of </a:t>
            </a:r>
            <a:r>
              <a:rPr lang="en-US"/>
              <a:t>consumers</a:t>
            </a:r>
            <a:r>
              <a:rPr lang="en-US"/>
              <a:t> are humans?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[C. Omnivore]</a:t>
            </a:r>
            <a:endParaRPr/>
          </a:p>
        </p:txBody>
      </p:sp>
      <p:sp>
        <p:nvSpPr>
          <p:cNvPr id="332" name="Google Shape;332;g292b94a155d_0_3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92b94a155d_0_3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292b94a155d_0_3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What kind of consumers are humans? C. Omnivore</a:t>
            </a:r>
            <a:endParaRPr/>
          </a:p>
        </p:txBody>
      </p:sp>
      <p:sp>
        <p:nvSpPr>
          <p:cNvPr id="341" name="Google Shape;341;g292b94a155d_0_3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consumers</a:t>
            </a:r>
            <a:r>
              <a:rPr b="1" lang="en-US"/>
              <a:t>.</a:t>
            </a:r>
            <a:endParaRPr/>
          </a:p>
        </p:txBody>
      </p:sp>
      <p:sp>
        <p:nvSpPr>
          <p:cNvPr id="350" name="Google Shape;350;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How do consumers interact with other plants and animals?</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Bears are consumers because they eat other organisms (including salmon and even berries from plants).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357" name="Google Shape;357;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Owls also consume other organisms – mostly rodents such as mice.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365" name="Google Shape;365;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consumers</a:t>
            </a:r>
            <a:r>
              <a:rPr lang="en-US"/>
              <a:t>.</a:t>
            </a:r>
            <a:endParaRPr/>
          </a:p>
        </p:txBody>
      </p:sp>
      <p:sp>
        <p:nvSpPr>
          <p:cNvPr id="373" name="Google Shape;373;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A tree is a producer – it performs photosynthesis and uses energy from the sun to make its own food. </a:t>
            </a:r>
            <a:endParaRPr/>
          </a:p>
          <a:p>
            <a:pPr indent="0" lvl="0" marL="0" rtl="0" algn="l">
              <a:lnSpc>
                <a:spcPct val="100000"/>
              </a:lnSpc>
              <a:spcBef>
                <a:spcPts val="0"/>
              </a:spcBef>
              <a:spcAft>
                <a:spcPts val="0"/>
              </a:spcAft>
              <a:buSzPts val="1400"/>
              <a:buNone/>
            </a:pPr>
            <a:r>
              <a:t/>
            </a:r>
            <a:endParaRPr/>
          </a:p>
        </p:txBody>
      </p:sp>
      <p:sp>
        <p:nvSpPr>
          <p:cNvPr id="380" name="Google Shape;380;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Flowers are not consumers, they are producers. </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388" name="Google Shape;388;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396" name="Google Shape;396;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92b94a155d_0_3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292b94a155d_0_3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 example of a consumer?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[Answers may vary]</a:t>
            </a:r>
            <a:endParaRPr/>
          </a:p>
        </p:txBody>
      </p:sp>
      <p:sp>
        <p:nvSpPr>
          <p:cNvPr id="402" name="Google Shape;402;g292b94a155d_0_3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are producers and consumers different?</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[Producers make their own food for energy, and consumers eat other organisms for energy]</a:t>
            </a:r>
            <a:endParaRPr/>
          </a:p>
        </p:txBody>
      </p:sp>
      <p:sp>
        <p:nvSpPr>
          <p:cNvPr id="410" name="Google Shape;410;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5e11802ac4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25e11802ac4_0_10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consumer</a:t>
            </a:r>
            <a:r>
              <a:rPr b="1" lang="en-US"/>
              <a:t> </a:t>
            </a:r>
            <a:r>
              <a:rPr lang="en-US"/>
              <a:t>into different word parts to help us remember the meaning.  Let’s take a look!</a:t>
            </a:r>
            <a:endParaRPr/>
          </a:p>
        </p:txBody>
      </p:sp>
      <p:sp>
        <p:nvSpPr>
          <p:cNvPr id="421" name="Google Shape;421;g25e11802ac4_0_10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92b94a155d_0_3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292b94a155d_0_3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consumer into two parts: a root and a suffix.</a:t>
            </a:r>
            <a:endParaRPr/>
          </a:p>
        </p:txBody>
      </p:sp>
      <p:sp>
        <p:nvSpPr>
          <p:cNvPr id="428" name="Google Shape;428;g292b94a155d_0_3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92b94a155d_0_4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92b94a155d_0_4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First, the root word “consume” means to eat or drink</a:t>
            </a:r>
            <a:endParaRPr/>
          </a:p>
        </p:txBody>
      </p:sp>
      <p:sp>
        <p:nvSpPr>
          <p:cNvPr id="440" name="Google Shape;440;g292b94a155d_0_4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92b94a155d_0_4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292b94a155d_0_4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suffix -er means something that performs an action.</a:t>
            </a:r>
            <a:endParaRPr/>
          </a:p>
        </p:txBody>
      </p:sp>
      <p:sp>
        <p:nvSpPr>
          <p:cNvPr id="451" name="Google Shape;451;g292b94a155d_0_4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92b94a155d_0_4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292b94a155d_0_4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So, when you add the suffix, -er to the root word produce, this means someone or something that eats or drinks.</a:t>
            </a:r>
            <a:endParaRPr/>
          </a:p>
          <a:p>
            <a:pPr indent="0" lvl="0" marL="0" rtl="0" algn="l">
              <a:lnSpc>
                <a:spcPct val="100000"/>
              </a:lnSpc>
              <a:spcBef>
                <a:spcPts val="0"/>
              </a:spcBef>
              <a:spcAft>
                <a:spcPts val="0"/>
              </a:spcAft>
              <a:buSzPts val="1400"/>
              <a:buNone/>
            </a:pPr>
            <a:r>
              <a:t/>
            </a:r>
            <a:endParaRPr/>
          </a:p>
        </p:txBody>
      </p:sp>
      <p:sp>
        <p:nvSpPr>
          <p:cNvPr id="462" name="Google Shape;462;g292b94a155d_0_4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92b94a155d_0_4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92b94a155d_0_4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When we talk about consumers in science class, we are referring to organisms that eat other organisms. </a:t>
            </a:r>
            <a:endParaRPr/>
          </a:p>
          <a:p>
            <a:pPr indent="0" lvl="0" marL="0" rtl="0" algn="l">
              <a:lnSpc>
                <a:spcPct val="100000"/>
              </a:lnSpc>
              <a:spcBef>
                <a:spcPts val="0"/>
              </a:spcBef>
              <a:spcAft>
                <a:spcPts val="0"/>
              </a:spcAft>
              <a:buSzPts val="1400"/>
              <a:buNone/>
            </a:pPr>
            <a:r>
              <a:t/>
            </a:r>
            <a:endParaRPr/>
          </a:p>
        </p:txBody>
      </p:sp>
      <p:sp>
        <p:nvSpPr>
          <p:cNvPr id="472" name="Google Shape;472;g292b94a155d_0_4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81" name="Google Shape;481;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7e576c1a67_0_1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27e576c1a67_0_10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Consumers are organisms that eat other organisms for energy.</a:t>
            </a:r>
            <a:endParaRPr b="0"/>
          </a:p>
          <a:p>
            <a:pPr indent="0" lvl="0" marL="0" rtl="0" algn="l">
              <a:lnSpc>
                <a:spcPct val="100000"/>
              </a:lnSpc>
              <a:spcBef>
                <a:spcPts val="0"/>
              </a:spcBef>
              <a:spcAft>
                <a:spcPts val="0"/>
              </a:spcAft>
              <a:buSzPts val="1400"/>
              <a:buNone/>
            </a:pPr>
            <a:r>
              <a:t/>
            </a:r>
            <a:endParaRPr/>
          </a:p>
        </p:txBody>
      </p:sp>
      <p:sp>
        <p:nvSpPr>
          <p:cNvPr id="488" name="Google Shape;488;g27e576c1a67_0_10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consumer</a:t>
            </a:r>
            <a:r>
              <a:rPr lang="en-US">
                <a:solidFill>
                  <a:srgbClr val="242424"/>
                </a:solidFill>
              </a:rPr>
              <a:t>. </a:t>
            </a:r>
            <a:endParaRPr/>
          </a:p>
        </p:txBody>
      </p:sp>
      <p:sp>
        <p:nvSpPr>
          <p:cNvPr id="496" name="Google Shape;496;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consumers</a:t>
            </a:r>
            <a:r>
              <a:rPr b="1" lang="en-US">
                <a:solidFill>
                  <a:srgbClr val="242424"/>
                </a:solidFill>
              </a:rPr>
              <a:t>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consumer</a:t>
            </a:r>
            <a:r>
              <a:rPr b="1" lang="en-US"/>
              <a:t>.</a:t>
            </a:r>
            <a:endParaRPr>
              <a:solidFill>
                <a:schemeClr val="dk1"/>
              </a:solidFill>
            </a:endParaRPr>
          </a:p>
        </p:txBody>
      </p:sp>
      <p:sp>
        <p:nvSpPr>
          <p:cNvPr id="507" name="Google Shape;507;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92b94a155d_0_5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92b94a155d_0_5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Choose the one correct picture of a </a:t>
            </a:r>
            <a:r>
              <a:rPr b="1" lang="en-US"/>
              <a:t>consumer </a:t>
            </a:r>
            <a:r>
              <a:rPr lang="en-US"/>
              <a:t>from these four choices</a:t>
            </a:r>
            <a:endParaRPr/>
          </a:p>
        </p:txBody>
      </p:sp>
      <p:sp>
        <p:nvSpPr>
          <p:cNvPr id="529" name="Google Shape;529;g292b94a155d_0_5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92b94a155d_0_5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92b94a155d_0_5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You are correct! This is a picture of </a:t>
            </a:r>
            <a:r>
              <a:rPr b="1" lang="en-US"/>
              <a:t>a consumer. </a:t>
            </a:r>
            <a:endParaRPr/>
          </a:p>
          <a:p>
            <a:pPr indent="-228600" lvl="0" marL="457200" marR="0" rtl="0" algn="l">
              <a:lnSpc>
                <a:spcPct val="100000"/>
              </a:lnSpc>
              <a:spcBef>
                <a:spcPts val="0"/>
              </a:spcBef>
              <a:spcAft>
                <a:spcPts val="0"/>
              </a:spcAft>
              <a:buSzPts val="1400"/>
              <a:buNone/>
            </a:pPr>
            <a:r>
              <a:t/>
            </a:r>
            <a:endParaRPr/>
          </a:p>
        </p:txBody>
      </p:sp>
      <p:sp>
        <p:nvSpPr>
          <p:cNvPr id="544" name="Google Shape;544;g292b94a155d_0_5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92b94a155d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92b94a155d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living and nonliving things interact.</a:t>
            </a:r>
            <a:endParaRPr/>
          </a:p>
        </p:txBody>
      </p:sp>
      <p:sp>
        <p:nvSpPr>
          <p:cNvPr id="146" name="Google Shape;146;g292b94a155d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92b94a155d_0_5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292b94a155d_0_5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Here is the Frayer model filled in with a picture of a consumer. </a:t>
            </a:r>
            <a:endParaRPr/>
          </a:p>
          <a:p>
            <a:pPr indent="-228600" lvl="0" marL="457200" marR="0" rtl="0" algn="l">
              <a:lnSpc>
                <a:spcPct val="100000"/>
              </a:lnSpc>
              <a:spcBef>
                <a:spcPts val="0"/>
              </a:spcBef>
              <a:spcAft>
                <a:spcPts val="0"/>
              </a:spcAft>
              <a:buSzPts val="1400"/>
              <a:buNone/>
            </a:pPr>
            <a:r>
              <a:t/>
            </a:r>
            <a:endParaRPr/>
          </a:p>
        </p:txBody>
      </p:sp>
      <p:sp>
        <p:nvSpPr>
          <p:cNvPr id="560" name="Google Shape;560;g292b94a155d_0_5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92b94a155d_0_5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292b94a155d_0_5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Choose the one correct definition of </a:t>
            </a:r>
            <a:r>
              <a:rPr b="1" lang="en-US"/>
              <a:t>consumers </a:t>
            </a:r>
            <a:r>
              <a:rPr lang="en-US"/>
              <a:t> from these four choices</a:t>
            </a:r>
            <a:endParaRPr/>
          </a:p>
        </p:txBody>
      </p:sp>
      <p:sp>
        <p:nvSpPr>
          <p:cNvPr id="577" name="Google Shape;577;g292b94a155d_0_5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92b94a155d_0_5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292b94a155d_0_5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You are correct! </a:t>
            </a:r>
            <a:r>
              <a:rPr b="1" lang="en-US"/>
              <a:t>Consumers </a:t>
            </a:r>
            <a:r>
              <a:rPr lang="en-US"/>
              <a:t>are organisms that eat other organisms for energy.</a:t>
            </a:r>
            <a:endParaRPr/>
          </a:p>
          <a:p>
            <a:pPr indent="-228600" lvl="0" marL="457200" marR="0" rtl="0" algn="l">
              <a:lnSpc>
                <a:spcPct val="100000"/>
              </a:lnSpc>
              <a:spcBef>
                <a:spcPts val="0"/>
              </a:spcBef>
              <a:spcAft>
                <a:spcPts val="0"/>
              </a:spcAft>
              <a:buSzPts val="1400"/>
              <a:buNone/>
            </a:pPr>
            <a:r>
              <a:t/>
            </a:r>
            <a:endParaRPr/>
          </a:p>
        </p:txBody>
      </p:sp>
      <p:sp>
        <p:nvSpPr>
          <p:cNvPr id="592" name="Google Shape;592;g292b94a155d_0_5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92b94a155d_0_6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292b94a155d_0_6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Here is the Frayer model filled in with a picture of and the definition filled in for </a:t>
            </a:r>
            <a:r>
              <a:rPr b="1" lang="en-US"/>
              <a:t>consumers: </a:t>
            </a:r>
            <a:r>
              <a:rPr lang="en-US"/>
              <a:t>organisms that eat other organisms for energy.</a:t>
            </a:r>
            <a:endParaRPr/>
          </a:p>
        </p:txBody>
      </p:sp>
      <p:sp>
        <p:nvSpPr>
          <p:cNvPr id="608" name="Google Shape;608;g292b94a155d_0_6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92b94a155d_0_6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292b94a155d_0_6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Choose the one correct example of a </a:t>
            </a:r>
            <a:r>
              <a:rPr b="1" lang="en-US"/>
              <a:t>consumer </a:t>
            </a:r>
            <a:r>
              <a:rPr lang="en-US"/>
              <a:t>from these four choices</a:t>
            </a:r>
            <a:endParaRPr sz="1200">
              <a:latin typeface="Helvetica Neue Light"/>
              <a:ea typeface="Helvetica Neue Light"/>
              <a:cs typeface="Helvetica Neue Light"/>
              <a:sym typeface="Helvetica Neue Light"/>
            </a:endParaRPr>
          </a:p>
        </p:txBody>
      </p:sp>
      <p:sp>
        <p:nvSpPr>
          <p:cNvPr id="626" name="Google Shape;626;g292b94a155d_0_6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92b94a155d_0_6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292b94a155d_0_6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You are correct! An example of </a:t>
            </a:r>
            <a:r>
              <a:rPr lang="en-US"/>
              <a:t>a</a:t>
            </a:r>
            <a:r>
              <a:rPr b="1" lang="en-US"/>
              <a:t> consumer </a:t>
            </a:r>
            <a:r>
              <a:rPr lang="en-US"/>
              <a:t>is a </a:t>
            </a:r>
            <a:r>
              <a:rPr lang="en-US"/>
              <a:t>bear eating a fish</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641" name="Google Shape;641;g292b94a155d_0_6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92b94a155d_0_6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g292b94a155d_0_6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Here is the Frayer model with a picture, definition, and an example of a consumer: a bear eating a fish.</a:t>
            </a:r>
            <a:endParaRPr/>
          </a:p>
          <a:p>
            <a:pPr indent="-228600" lvl="0" marL="457200" rtl="0" algn="l">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
        <p:nvSpPr>
          <p:cNvPr id="657" name="Google Shape;657;g292b94a155d_0_6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92b94a155d_0_6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292b94a155d_0_6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Choose the one correct response for “how do consumers impact my life?” from these four choices.</a:t>
            </a:r>
            <a:endParaRPr sz="1200">
              <a:latin typeface="Helvetica Neue Light"/>
              <a:ea typeface="Helvetica Neue Light"/>
              <a:cs typeface="Helvetica Neue Light"/>
              <a:sym typeface="Helvetica Neue Light"/>
            </a:endParaRPr>
          </a:p>
        </p:txBody>
      </p:sp>
      <p:sp>
        <p:nvSpPr>
          <p:cNvPr id="676" name="Google Shape;676;g292b94a155d_0_6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92b94a155d_0_6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292b94a155d_0_6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You are correct!  We are consumers. We eat plants and animals for energy.</a:t>
            </a:r>
            <a:endParaRPr sz="1200">
              <a:latin typeface="Helvetica Neue Light"/>
              <a:ea typeface="Helvetica Neue Light"/>
              <a:cs typeface="Helvetica Neue Light"/>
              <a:sym typeface="Helvetica Neue Light"/>
            </a:endParaRPr>
          </a:p>
        </p:txBody>
      </p:sp>
      <p:sp>
        <p:nvSpPr>
          <p:cNvPr id="691" name="Google Shape;691;g292b94a155d_0_6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92b94a155d_0_6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292b94a155d_0_6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Here is the Frayer model with a picture, definition, example, and a correct response to “how do consumers impact my life?”: I am a consumer. I can eat plants and animals for energy.</a:t>
            </a:r>
            <a:endParaRPr/>
          </a:p>
          <a:p>
            <a:pPr indent="-228600" lvl="0" marL="457200" rtl="0" algn="l">
              <a:spcBef>
                <a:spcPts val="0"/>
              </a:spcBef>
              <a:spcAft>
                <a:spcPts val="0"/>
              </a:spcAft>
              <a:buClr>
                <a:schemeClr val="dk1"/>
              </a:buClr>
              <a:buSzPts val="1400"/>
              <a:buFont typeface="Arial"/>
              <a:buNone/>
            </a:pPr>
            <a:r>
              <a:t/>
            </a:r>
            <a:endParaRPr/>
          </a:p>
          <a:p>
            <a:pPr indent="-228600" lvl="0" marL="457200" marR="0" rtl="0" algn="l">
              <a:lnSpc>
                <a:spcPct val="100000"/>
              </a:lnSpc>
              <a:spcBef>
                <a:spcPts val="0"/>
              </a:spcBef>
              <a:spcAft>
                <a:spcPts val="0"/>
              </a:spcAft>
              <a:buSzPts val="1400"/>
              <a:buNone/>
            </a:pPr>
            <a:r>
              <a:t/>
            </a:r>
            <a:endParaRPr/>
          </a:p>
        </p:txBody>
      </p:sp>
      <p:sp>
        <p:nvSpPr>
          <p:cNvPr id="707" name="Google Shape;707;g292b94a155d_0_6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2b94a155d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92b94a155d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Biotic factors are the living things in an ecosystem.</a:t>
            </a:r>
            <a:endParaRPr/>
          </a:p>
        </p:txBody>
      </p:sp>
      <p:sp>
        <p:nvSpPr>
          <p:cNvPr id="154" name="Google Shape;154;g292b94a155d_0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27" name="Google Shape;727;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92b94a155d_0_7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g292b94a155d_0_7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Consumers are organisms that eat other organisms for energy.</a:t>
            </a:r>
            <a:endParaRPr b="0"/>
          </a:p>
          <a:p>
            <a:pPr indent="0" lvl="0" marL="0" rtl="0" algn="l">
              <a:lnSpc>
                <a:spcPct val="100000"/>
              </a:lnSpc>
              <a:spcBef>
                <a:spcPts val="0"/>
              </a:spcBef>
              <a:spcAft>
                <a:spcPts val="0"/>
              </a:spcAft>
              <a:buSzPts val="1400"/>
              <a:buNone/>
            </a:pPr>
            <a:r>
              <a:t/>
            </a:r>
            <a:endParaRPr/>
          </a:p>
        </p:txBody>
      </p:sp>
      <p:sp>
        <p:nvSpPr>
          <p:cNvPr id="734" name="Google Shape;734;g292b94a155d_0_7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92b94a155d_0_7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g292b94a155d_0_7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How do consumers interact with other plants and animals?</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a:p>
        </p:txBody>
      </p:sp>
      <p:sp>
        <p:nvSpPr>
          <p:cNvPr id="742" name="Google Shape;742;g292b94a155d_0_7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92b94a155d_0_8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292b94a155d_0_8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Click the link above to explore how energy flows between different types of organisms in an ecosystem.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Feedback: Providing a rationale during this activity helps students make connections and promotes understanding of the content.</a:t>
            </a:r>
            <a:endParaRPr/>
          </a:p>
          <a:p>
            <a:pPr indent="0" lvl="0" marL="0" rtl="0" algn="l">
              <a:lnSpc>
                <a:spcPct val="100000"/>
              </a:lnSpc>
              <a:spcBef>
                <a:spcPts val="0"/>
              </a:spcBef>
              <a:spcAft>
                <a:spcPts val="0"/>
              </a:spcAft>
              <a:buSzPts val="1400"/>
              <a:buNone/>
            </a:pPr>
            <a:r>
              <a:t/>
            </a:r>
            <a:endParaRPr/>
          </a:p>
        </p:txBody>
      </p:sp>
      <p:sp>
        <p:nvSpPr>
          <p:cNvPr id="750" name="Google Shape;750;g292b94a155d_0_8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761" name="Google Shape;761;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6" name="Google Shape;76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92b94a155d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92b94a155d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Abiotic factors are nonliving things in an ecosystem.</a:t>
            </a:r>
            <a:endParaRPr/>
          </a:p>
        </p:txBody>
      </p:sp>
      <p:sp>
        <p:nvSpPr>
          <p:cNvPr id="165" name="Google Shape;165;g292b94a155d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92b94a155d_0_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92b94a155d_0_1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Producers</a:t>
            </a:r>
            <a:r>
              <a:rPr lang="en-US"/>
              <a:t> are organisms that use energy from the sun to make their own food.</a:t>
            </a:r>
            <a:endParaRPr b="0"/>
          </a:p>
          <a:p>
            <a:pPr indent="0" lvl="0" marL="0" rtl="0" algn="l">
              <a:lnSpc>
                <a:spcPct val="100000"/>
              </a:lnSpc>
              <a:spcBef>
                <a:spcPts val="0"/>
              </a:spcBef>
              <a:spcAft>
                <a:spcPts val="0"/>
              </a:spcAft>
              <a:buSzPts val="1400"/>
              <a:buNone/>
            </a:pPr>
            <a:r>
              <a:t/>
            </a:r>
            <a:endParaRPr/>
          </a:p>
        </p:txBody>
      </p:sp>
      <p:sp>
        <p:nvSpPr>
          <p:cNvPr id="176" name="Google Shape;176;g292b94a155d_0_1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4" name="Google Shape;184;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8.png"/><Relationship Id="rId11" Type="http://schemas.openxmlformats.org/officeDocument/2006/relationships/image" Target="../media/image9.png"/><Relationship Id="rId10" Type="http://schemas.openxmlformats.org/officeDocument/2006/relationships/image" Target="../media/image10.png"/><Relationship Id="rId12" Type="http://schemas.openxmlformats.org/officeDocument/2006/relationships/image" Target="../media/image5.png"/><Relationship Id="rId9"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7.jpg"/><Relationship Id="rId5" Type="http://schemas.openxmlformats.org/officeDocument/2006/relationships/image" Target="../media/image23.png"/><Relationship Id="rId6" Type="http://schemas.openxmlformats.org/officeDocument/2006/relationships/image" Target="../media/image19.jpg"/><Relationship Id="rId7"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17.jpg"/><Relationship Id="rId5" Type="http://schemas.openxmlformats.org/officeDocument/2006/relationships/image" Target="../media/image23.png"/><Relationship Id="rId6" Type="http://schemas.openxmlformats.org/officeDocument/2006/relationships/image" Target="../media/image19.jpg"/><Relationship Id="rId7"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65.png"/><Relationship Id="rId5"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png"/><Relationship Id="rId4" Type="http://schemas.openxmlformats.org/officeDocument/2006/relationships/image" Target="../media/image36.png"/><Relationship Id="rId5"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png"/><Relationship Id="rId4" Type="http://schemas.openxmlformats.org/officeDocument/2006/relationships/image" Target="../media/image36.png"/><Relationship Id="rId5"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50.png"/><Relationship Id="rId5"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image" Target="../media/image50.png"/><Relationship Id="rId5"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png"/><Relationship Id="rId4" Type="http://schemas.openxmlformats.org/officeDocument/2006/relationships/image" Target="../media/image40.png"/><Relationship Id="rId5" Type="http://schemas.openxmlformats.org/officeDocument/2006/relationships/image" Target="../media/image45.png"/><Relationship Id="rId6"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9.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9.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9.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9.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9.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9.png"/><Relationship Id="rId4" Type="http://schemas.openxmlformats.org/officeDocument/2006/relationships/image" Target="../media/image52.png"/><Relationship Id="rId5"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3.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3.png"/><Relationship Id="rId4" Type="http://schemas.openxmlformats.org/officeDocument/2006/relationships/image" Target="../media/image46.png"/><Relationship Id="rId5" Type="http://schemas.openxmlformats.org/officeDocument/2006/relationships/image" Target="../media/image45.png"/><Relationship Id="rId6" Type="http://schemas.openxmlformats.org/officeDocument/2006/relationships/image" Target="../media/image54.png"/><Relationship Id="rId7"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3.png"/><Relationship Id="rId4" Type="http://schemas.openxmlformats.org/officeDocument/2006/relationships/image" Target="../media/image46.png"/><Relationship Id="rId5" Type="http://schemas.openxmlformats.org/officeDocument/2006/relationships/image" Target="../media/image45.png"/><Relationship Id="rId6" Type="http://schemas.openxmlformats.org/officeDocument/2006/relationships/image" Target="../media/image54.png"/><Relationship Id="rId7"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66.png"/><Relationship Id="rId5" Type="http://schemas.openxmlformats.org/officeDocument/2006/relationships/image" Target="../media/image18.png"/><Relationship Id="rId6" Type="http://schemas.openxmlformats.org/officeDocument/2006/relationships/image" Target="../media/image21.jpg"/><Relationship Id="rId7"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3.png"/><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6.png"/><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https://www.pbslearningmedia.org/resource/tdc02.sci.life.oate.energyflow/energy-flow/" TargetMode="External"/><Relationship Id="rId4" Type="http://schemas.openxmlformats.org/officeDocument/2006/relationships/image" Target="../media/image56.png"/><Relationship Id="rId5" Type="http://schemas.openxmlformats.org/officeDocument/2006/relationships/image" Target="../media/image67.png"/><Relationship Id="rId6" Type="http://schemas.openxmlformats.org/officeDocument/2006/relationships/image" Target="../media/image57.png"/><Relationship Id="rId7"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3.jpg"/><Relationship Id="rId4" Type="http://schemas.openxmlformats.org/officeDocument/2006/relationships/image" Target="../media/image59.png"/><Relationship Id="rId5"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7.jpg"/><Relationship Id="rId5" Type="http://schemas.openxmlformats.org/officeDocument/2006/relationships/image" Target="../media/image23.png"/><Relationship Id="rId6" Type="http://schemas.openxmlformats.org/officeDocument/2006/relationships/image" Target="../media/image19.jpg"/><Relationship Id="rId7"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98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292b94a155d_0_188"/>
          <p:cNvSpPr txBox="1"/>
          <p:nvPr/>
        </p:nvSpPr>
        <p:spPr>
          <a:xfrm>
            <a:off x="1010663" y="55147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an ecosystem?</a:t>
            </a:r>
            <a:endParaRPr b="0" i="0" sz="1400" u="none" cap="none" strike="noStrike">
              <a:solidFill>
                <a:srgbClr val="000000"/>
              </a:solidFill>
              <a:latin typeface="Arial"/>
              <a:ea typeface="Arial"/>
              <a:cs typeface="Arial"/>
              <a:sym typeface="Arial"/>
            </a:endParaRPr>
          </a:p>
        </p:txBody>
      </p:sp>
      <p:sp>
        <p:nvSpPr>
          <p:cNvPr descr="Questions" id="193" name="Google Shape;193;g292b94a155d_0_18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4" name="Google Shape;194;g292b94a155d_0_188"/>
          <p:cNvPicPr preferRelativeResize="0"/>
          <p:nvPr/>
        </p:nvPicPr>
        <p:blipFill>
          <a:blip r:embed="rId4">
            <a:alphaModFix/>
          </a:blip>
          <a:stretch>
            <a:fillRect/>
          </a:stretch>
        </p:blipFill>
        <p:spPr>
          <a:xfrm>
            <a:off x="1344650" y="1599925"/>
            <a:ext cx="6454701" cy="4833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27e576c1a67_0_165"/>
          <p:cNvSpPr txBox="1"/>
          <p:nvPr/>
        </p:nvSpPr>
        <p:spPr>
          <a:xfrm>
            <a:off x="989763" y="21692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an example of an abiotic factor?</a:t>
            </a:r>
            <a:endParaRPr b="0" i="0" sz="1400" u="none" cap="none" strike="noStrike">
              <a:solidFill>
                <a:srgbClr val="000000"/>
              </a:solidFill>
              <a:latin typeface="Arial"/>
              <a:ea typeface="Arial"/>
              <a:cs typeface="Arial"/>
              <a:sym typeface="Arial"/>
            </a:endParaRPr>
          </a:p>
        </p:txBody>
      </p:sp>
      <p:sp>
        <p:nvSpPr>
          <p:cNvPr descr="Questions" id="201" name="Google Shape;201;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27e576c1a67_0_165"/>
          <p:cNvSpPr txBox="1"/>
          <p:nvPr/>
        </p:nvSpPr>
        <p:spPr>
          <a:xfrm>
            <a:off x="7620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Trees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Squirrels</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Soil</a:t>
            </a:r>
            <a:endParaRPr sz="3200">
              <a:solidFill>
                <a:schemeClr val="dk1"/>
              </a:solidFill>
              <a:latin typeface="Calibri"/>
              <a:ea typeface="Calibri"/>
              <a:cs typeface="Calibri"/>
              <a:sym typeface="Calibri"/>
            </a:endParaRPr>
          </a:p>
        </p:txBody>
      </p:sp>
      <p:pic>
        <p:nvPicPr>
          <p:cNvPr id="203" name="Google Shape;203;g27e576c1a67_0_165"/>
          <p:cNvPicPr preferRelativeResize="0"/>
          <p:nvPr/>
        </p:nvPicPr>
        <p:blipFill>
          <a:blip r:embed="rId4">
            <a:alphaModFix/>
          </a:blip>
          <a:stretch>
            <a:fillRect/>
          </a:stretch>
        </p:blipFill>
        <p:spPr>
          <a:xfrm>
            <a:off x="3533675" y="2279025"/>
            <a:ext cx="2380701" cy="2136100"/>
          </a:xfrm>
          <a:prstGeom prst="rect">
            <a:avLst/>
          </a:prstGeom>
          <a:noFill/>
          <a:ln>
            <a:noFill/>
          </a:ln>
        </p:spPr>
      </p:pic>
      <p:pic>
        <p:nvPicPr>
          <p:cNvPr id="204" name="Google Shape;204;g27e576c1a67_0_165"/>
          <p:cNvPicPr preferRelativeResize="0"/>
          <p:nvPr/>
        </p:nvPicPr>
        <p:blipFill>
          <a:blip r:embed="rId5">
            <a:alphaModFix/>
          </a:blip>
          <a:stretch>
            <a:fillRect/>
          </a:stretch>
        </p:blipFill>
        <p:spPr>
          <a:xfrm>
            <a:off x="6050450" y="2314400"/>
            <a:ext cx="2499425" cy="2136100"/>
          </a:xfrm>
          <a:prstGeom prst="rect">
            <a:avLst/>
          </a:prstGeom>
          <a:noFill/>
          <a:ln>
            <a:noFill/>
          </a:ln>
        </p:spPr>
      </p:pic>
      <p:pic>
        <p:nvPicPr>
          <p:cNvPr id="205" name="Google Shape;205;g27e576c1a67_0_165"/>
          <p:cNvPicPr preferRelativeResize="0"/>
          <p:nvPr/>
        </p:nvPicPr>
        <p:blipFill>
          <a:blip r:embed="rId6">
            <a:alphaModFix/>
          </a:blip>
          <a:stretch>
            <a:fillRect/>
          </a:stretch>
        </p:blipFill>
        <p:spPr>
          <a:xfrm>
            <a:off x="3533675" y="4487400"/>
            <a:ext cx="2380700" cy="1963525"/>
          </a:xfrm>
          <a:prstGeom prst="rect">
            <a:avLst/>
          </a:prstGeom>
          <a:noFill/>
          <a:ln>
            <a:noFill/>
          </a:ln>
        </p:spPr>
      </p:pic>
      <p:pic>
        <p:nvPicPr>
          <p:cNvPr id="206" name="Google Shape;206;g27e576c1a67_0_165"/>
          <p:cNvPicPr preferRelativeResize="0"/>
          <p:nvPr/>
        </p:nvPicPr>
        <p:blipFill>
          <a:blip r:embed="rId7">
            <a:alphaModFix/>
          </a:blip>
          <a:stretch>
            <a:fillRect/>
          </a:stretch>
        </p:blipFill>
        <p:spPr>
          <a:xfrm>
            <a:off x="6050448" y="4487403"/>
            <a:ext cx="2499427" cy="196352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292b94a155d_0_298"/>
          <p:cNvSpPr txBox="1"/>
          <p:nvPr/>
        </p:nvSpPr>
        <p:spPr>
          <a:xfrm>
            <a:off x="989763" y="21692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an example of an abiotic factor?</a:t>
            </a:r>
            <a:endParaRPr b="0" i="0" sz="1400" u="none" cap="none" strike="noStrike">
              <a:solidFill>
                <a:srgbClr val="000000"/>
              </a:solidFill>
              <a:latin typeface="Arial"/>
              <a:ea typeface="Arial"/>
              <a:cs typeface="Arial"/>
              <a:sym typeface="Arial"/>
            </a:endParaRPr>
          </a:p>
        </p:txBody>
      </p:sp>
      <p:sp>
        <p:nvSpPr>
          <p:cNvPr descr="Questions" id="213" name="Google Shape;213;g292b94a155d_0_29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292b94a155d_0_298"/>
          <p:cNvSpPr txBox="1"/>
          <p:nvPr/>
        </p:nvSpPr>
        <p:spPr>
          <a:xfrm>
            <a:off x="7620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Trees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Squirrels</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Soil</a:t>
            </a:r>
            <a:endParaRPr b="1" sz="3200">
              <a:solidFill>
                <a:srgbClr val="FF0000"/>
              </a:solidFill>
              <a:latin typeface="Calibri"/>
              <a:ea typeface="Calibri"/>
              <a:cs typeface="Calibri"/>
              <a:sym typeface="Calibri"/>
            </a:endParaRPr>
          </a:p>
        </p:txBody>
      </p:sp>
      <p:pic>
        <p:nvPicPr>
          <p:cNvPr id="215" name="Google Shape;215;g292b94a155d_0_298"/>
          <p:cNvPicPr preferRelativeResize="0"/>
          <p:nvPr/>
        </p:nvPicPr>
        <p:blipFill>
          <a:blip r:embed="rId4">
            <a:alphaModFix/>
          </a:blip>
          <a:stretch>
            <a:fillRect/>
          </a:stretch>
        </p:blipFill>
        <p:spPr>
          <a:xfrm>
            <a:off x="3533675" y="2279025"/>
            <a:ext cx="2380701" cy="2136100"/>
          </a:xfrm>
          <a:prstGeom prst="rect">
            <a:avLst/>
          </a:prstGeom>
          <a:noFill/>
          <a:ln>
            <a:noFill/>
          </a:ln>
        </p:spPr>
      </p:pic>
      <p:pic>
        <p:nvPicPr>
          <p:cNvPr id="216" name="Google Shape;216;g292b94a155d_0_298"/>
          <p:cNvPicPr preferRelativeResize="0"/>
          <p:nvPr/>
        </p:nvPicPr>
        <p:blipFill>
          <a:blip r:embed="rId5">
            <a:alphaModFix/>
          </a:blip>
          <a:stretch>
            <a:fillRect/>
          </a:stretch>
        </p:blipFill>
        <p:spPr>
          <a:xfrm>
            <a:off x="6050450" y="2314400"/>
            <a:ext cx="2499425" cy="2136100"/>
          </a:xfrm>
          <a:prstGeom prst="rect">
            <a:avLst/>
          </a:prstGeom>
          <a:noFill/>
          <a:ln>
            <a:noFill/>
          </a:ln>
        </p:spPr>
      </p:pic>
      <p:pic>
        <p:nvPicPr>
          <p:cNvPr id="217" name="Google Shape;217;g292b94a155d_0_298"/>
          <p:cNvPicPr preferRelativeResize="0"/>
          <p:nvPr/>
        </p:nvPicPr>
        <p:blipFill>
          <a:blip r:embed="rId6">
            <a:alphaModFix/>
          </a:blip>
          <a:stretch>
            <a:fillRect/>
          </a:stretch>
        </p:blipFill>
        <p:spPr>
          <a:xfrm>
            <a:off x="3533675" y="4487400"/>
            <a:ext cx="2380700" cy="1963525"/>
          </a:xfrm>
          <a:prstGeom prst="rect">
            <a:avLst/>
          </a:prstGeom>
          <a:noFill/>
          <a:ln>
            <a:noFill/>
          </a:ln>
        </p:spPr>
      </p:pic>
      <p:pic>
        <p:nvPicPr>
          <p:cNvPr id="218" name="Google Shape;218;g292b94a155d_0_298"/>
          <p:cNvPicPr preferRelativeResize="0"/>
          <p:nvPr/>
        </p:nvPicPr>
        <p:blipFill>
          <a:blip r:embed="rId7">
            <a:alphaModFix/>
          </a:blip>
          <a:stretch>
            <a:fillRect/>
          </a:stretch>
        </p:blipFill>
        <p:spPr>
          <a:xfrm>
            <a:off x="6050448" y="4487403"/>
            <a:ext cx="2499427" cy="19635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92b94a155d_0_275"/>
          <p:cNvSpPr txBox="1"/>
          <p:nvPr/>
        </p:nvSpPr>
        <p:spPr>
          <a:xfrm>
            <a:off x="989763" y="21692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Producers can make their own food.</a:t>
            </a:r>
            <a:endParaRPr b="0" i="0" sz="1400" u="none" cap="none" strike="noStrike">
              <a:solidFill>
                <a:srgbClr val="000000"/>
              </a:solidFill>
              <a:latin typeface="Arial"/>
              <a:ea typeface="Arial"/>
              <a:cs typeface="Arial"/>
              <a:sym typeface="Arial"/>
            </a:endParaRPr>
          </a:p>
        </p:txBody>
      </p:sp>
      <p:sp>
        <p:nvSpPr>
          <p:cNvPr descr="Questions" id="225" name="Google Shape;225;g292b94a155d_0_27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292b94a155d_0_275"/>
          <p:cNvSpPr txBox="1"/>
          <p:nvPr/>
        </p:nvSpPr>
        <p:spPr>
          <a:xfrm>
            <a:off x="7620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pic>
        <p:nvPicPr>
          <p:cNvPr id="227" name="Google Shape;227;g292b94a155d_0_275"/>
          <p:cNvPicPr preferRelativeResize="0"/>
          <p:nvPr/>
        </p:nvPicPr>
        <p:blipFill>
          <a:blip r:embed="rId4">
            <a:alphaModFix/>
          </a:blip>
          <a:stretch>
            <a:fillRect/>
          </a:stretch>
        </p:blipFill>
        <p:spPr>
          <a:xfrm>
            <a:off x="3065575" y="2362675"/>
            <a:ext cx="5522951" cy="3715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292b94a155d_0_309"/>
          <p:cNvSpPr txBox="1"/>
          <p:nvPr/>
        </p:nvSpPr>
        <p:spPr>
          <a:xfrm>
            <a:off x="989763" y="21692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Producers can make their own food.</a:t>
            </a:r>
            <a:endParaRPr b="0" i="0" sz="1400" u="none" cap="none" strike="noStrike">
              <a:solidFill>
                <a:srgbClr val="000000"/>
              </a:solidFill>
              <a:latin typeface="Arial"/>
              <a:ea typeface="Arial"/>
              <a:cs typeface="Arial"/>
              <a:sym typeface="Arial"/>
            </a:endParaRPr>
          </a:p>
        </p:txBody>
      </p:sp>
      <p:sp>
        <p:nvSpPr>
          <p:cNvPr descr="Questions" id="234" name="Google Shape;234;g292b94a155d_0_30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g292b94a155d_0_309"/>
          <p:cNvSpPr txBox="1"/>
          <p:nvPr/>
        </p:nvSpPr>
        <p:spPr>
          <a:xfrm>
            <a:off x="7620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True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pic>
        <p:nvPicPr>
          <p:cNvPr id="236" name="Google Shape;236;g292b94a155d_0_309"/>
          <p:cNvPicPr preferRelativeResize="0"/>
          <p:nvPr/>
        </p:nvPicPr>
        <p:blipFill>
          <a:blip r:embed="rId4">
            <a:alphaModFix/>
          </a:blip>
          <a:stretch>
            <a:fillRect/>
          </a:stretch>
        </p:blipFill>
        <p:spPr>
          <a:xfrm>
            <a:off x="3065575" y="2362675"/>
            <a:ext cx="5522951" cy="3715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Consumer</a:t>
            </a:r>
            <a:endParaRPr b="0" i="0" sz="1400" u="none" cap="none" strike="noStrike">
              <a:solidFill>
                <a:srgbClr val="000000"/>
              </a:solidFill>
              <a:latin typeface="Arial"/>
              <a:ea typeface="Arial"/>
              <a:cs typeface="Arial"/>
              <a:sym typeface="Arial"/>
            </a:endParaRPr>
          </a:p>
        </p:txBody>
      </p:sp>
      <p:sp>
        <p:nvSpPr>
          <p:cNvPr descr="Artificial Intelligence" id="243" name="Google Shape;243;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44" name="Google Shape;244;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7e576c1a67_0_281"/>
          <p:cNvSpPr txBox="1"/>
          <p:nvPr>
            <p:ph idx="1" type="subTitle"/>
          </p:nvPr>
        </p:nvSpPr>
        <p:spPr>
          <a:xfrm>
            <a:off x="771749" y="8592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Consumer</a:t>
            </a:r>
            <a:r>
              <a:rPr b="1" lang="en-US">
                <a:solidFill>
                  <a:schemeClr val="dk1"/>
                </a:solidFill>
              </a:rPr>
              <a:t>: </a:t>
            </a:r>
            <a:r>
              <a:rPr lang="en-US">
                <a:solidFill>
                  <a:schemeClr val="dk1"/>
                </a:solidFill>
              </a:rPr>
              <a:t>organisms that eat other organisms for energy</a:t>
            </a:r>
            <a:endParaRPr/>
          </a:p>
        </p:txBody>
      </p:sp>
      <p:sp>
        <p:nvSpPr>
          <p:cNvPr descr="Artificial Intelligence" id="251" name="Google Shape;251;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52" name="Google Shape;252;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53" name="Google Shape;253;g27e576c1a67_0_281"/>
          <p:cNvPicPr preferRelativeResize="0"/>
          <p:nvPr/>
        </p:nvPicPr>
        <p:blipFill>
          <a:blip r:embed="rId5">
            <a:alphaModFix/>
          </a:blip>
          <a:stretch>
            <a:fillRect/>
          </a:stretch>
        </p:blipFill>
        <p:spPr>
          <a:xfrm>
            <a:off x="1880726" y="2291575"/>
            <a:ext cx="5382551" cy="4094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descr="Questions" id="259" name="Google Shape;259;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 </a:t>
            </a:r>
            <a:r>
              <a:rPr lang="en-US" sz="3600">
                <a:solidFill>
                  <a:schemeClr val="dk1"/>
                </a:solidFill>
                <a:latin typeface="Calibri"/>
                <a:ea typeface="Calibri"/>
                <a:cs typeface="Calibri"/>
                <a:sym typeface="Calibri"/>
              </a:rPr>
              <a:t>consumer</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66" name="Google Shape;266;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7" name="Google Shape;267;g27e576c1a67_0_364"/>
          <p:cNvPicPr preferRelativeResize="0"/>
          <p:nvPr/>
        </p:nvPicPr>
        <p:blipFill>
          <a:blip r:embed="rId4">
            <a:alphaModFix/>
          </a:blip>
          <a:stretch>
            <a:fillRect/>
          </a:stretch>
        </p:blipFill>
        <p:spPr>
          <a:xfrm>
            <a:off x="1528825" y="1735425"/>
            <a:ext cx="6086200" cy="4629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74" name="Google Shape;274;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98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Consumer</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538625" y="1714500"/>
            <a:ext cx="6066750" cy="46147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descr="Artificial Intelligence" id="279" name="Google Shape;279;g27e576c1a67_0_44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g27e576c1a67_0_446"/>
          <p:cNvSpPr txBox="1"/>
          <p:nvPr/>
        </p:nvSpPr>
        <p:spPr>
          <a:xfrm>
            <a:off x="860700" y="606350"/>
            <a:ext cx="7422600" cy="1376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3600">
                <a:solidFill>
                  <a:schemeClr val="dk1"/>
                </a:solidFill>
                <a:latin typeface="Calibri"/>
                <a:ea typeface="Calibri"/>
                <a:cs typeface="Calibri"/>
                <a:sym typeface="Calibri"/>
              </a:rPr>
              <a:t>Consumers may eat plants, animals, or both plants </a:t>
            </a:r>
            <a:r>
              <a:rPr i="1" lang="en-US" sz="3600">
                <a:solidFill>
                  <a:schemeClr val="dk1"/>
                </a:solidFill>
                <a:latin typeface="Calibri"/>
                <a:ea typeface="Calibri"/>
                <a:cs typeface="Calibri"/>
                <a:sym typeface="Calibri"/>
              </a:rPr>
              <a:t>and</a:t>
            </a:r>
            <a:r>
              <a:rPr lang="en-US" sz="3600">
                <a:solidFill>
                  <a:schemeClr val="dk1"/>
                </a:solidFill>
                <a:latin typeface="Calibri"/>
                <a:ea typeface="Calibri"/>
                <a:cs typeface="Calibri"/>
                <a:sym typeface="Calibri"/>
              </a:rPr>
              <a:t> animals. </a:t>
            </a:r>
            <a:endParaRPr sz="3600">
              <a:solidFill>
                <a:schemeClr val="dk1"/>
              </a:solidFill>
              <a:latin typeface="Calibri"/>
              <a:ea typeface="Calibri"/>
              <a:cs typeface="Calibri"/>
              <a:sym typeface="Calibri"/>
            </a:endParaRPr>
          </a:p>
        </p:txBody>
      </p:sp>
      <p:pic>
        <p:nvPicPr>
          <p:cNvPr id="281" name="Google Shape;281;g27e576c1a67_0_446"/>
          <p:cNvPicPr preferRelativeResize="0"/>
          <p:nvPr/>
        </p:nvPicPr>
        <p:blipFill>
          <a:blip r:embed="rId4">
            <a:alphaModFix/>
          </a:blip>
          <a:stretch>
            <a:fillRect/>
          </a:stretch>
        </p:blipFill>
        <p:spPr>
          <a:xfrm>
            <a:off x="1714500" y="2134850"/>
            <a:ext cx="5715000" cy="4000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descr="Artificial Intelligence" id="286" name="Google Shape;286;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27e576c1a67_0_736"/>
          <p:cNvSpPr txBox="1"/>
          <p:nvPr/>
        </p:nvSpPr>
        <p:spPr>
          <a:xfrm>
            <a:off x="860700" y="606350"/>
            <a:ext cx="7422600" cy="1376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3600">
                <a:solidFill>
                  <a:schemeClr val="dk1"/>
                </a:solidFill>
                <a:latin typeface="Calibri"/>
                <a:ea typeface="Calibri"/>
                <a:cs typeface="Calibri"/>
                <a:sym typeface="Calibri"/>
              </a:rPr>
              <a:t>Herbivores are consumers that eat only plants.</a:t>
            </a:r>
            <a:endParaRPr sz="3600">
              <a:solidFill>
                <a:schemeClr val="dk1"/>
              </a:solidFill>
              <a:latin typeface="Calibri"/>
              <a:ea typeface="Calibri"/>
              <a:cs typeface="Calibri"/>
              <a:sym typeface="Calibri"/>
            </a:endParaRPr>
          </a:p>
        </p:txBody>
      </p:sp>
      <p:pic>
        <p:nvPicPr>
          <p:cNvPr id="288" name="Google Shape;288;g27e576c1a67_0_736"/>
          <p:cNvPicPr preferRelativeResize="0"/>
          <p:nvPr/>
        </p:nvPicPr>
        <p:blipFill>
          <a:blip r:embed="rId4">
            <a:alphaModFix/>
          </a:blip>
          <a:stretch>
            <a:fillRect/>
          </a:stretch>
        </p:blipFill>
        <p:spPr>
          <a:xfrm>
            <a:off x="2187900" y="2221875"/>
            <a:ext cx="5484301" cy="4143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descr="Artificial Intelligence" id="293" name="Google Shape;293;g27e576c1a67_0_76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27e576c1a67_0_760"/>
          <p:cNvSpPr txBox="1"/>
          <p:nvPr/>
        </p:nvSpPr>
        <p:spPr>
          <a:xfrm>
            <a:off x="860700" y="606350"/>
            <a:ext cx="7422600" cy="1376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3600">
                <a:solidFill>
                  <a:schemeClr val="dk1"/>
                </a:solidFill>
                <a:latin typeface="Calibri"/>
                <a:ea typeface="Calibri"/>
                <a:cs typeface="Calibri"/>
                <a:sym typeface="Calibri"/>
              </a:rPr>
              <a:t>Carnivores</a:t>
            </a:r>
            <a:r>
              <a:rPr lang="en-US" sz="3600">
                <a:solidFill>
                  <a:schemeClr val="dk1"/>
                </a:solidFill>
                <a:latin typeface="Calibri"/>
                <a:ea typeface="Calibri"/>
                <a:cs typeface="Calibri"/>
                <a:sym typeface="Calibri"/>
              </a:rPr>
              <a:t> are consumers that eat only other animals.</a:t>
            </a:r>
            <a:endParaRPr sz="3600">
              <a:solidFill>
                <a:schemeClr val="dk1"/>
              </a:solidFill>
              <a:latin typeface="Calibri"/>
              <a:ea typeface="Calibri"/>
              <a:cs typeface="Calibri"/>
              <a:sym typeface="Calibri"/>
            </a:endParaRPr>
          </a:p>
        </p:txBody>
      </p:sp>
      <p:pic>
        <p:nvPicPr>
          <p:cNvPr id="295" name="Google Shape;295;g27e576c1a67_0_760"/>
          <p:cNvPicPr preferRelativeResize="0"/>
          <p:nvPr/>
        </p:nvPicPr>
        <p:blipFill>
          <a:blip r:embed="rId4">
            <a:alphaModFix/>
          </a:blip>
          <a:stretch>
            <a:fillRect/>
          </a:stretch>
        </p:blipFill>
        <p:spPr>
          <a:xfrm>
            <a:off x="1657350" y="2134850"/>
            <a:ext cx="5829300" cy="4371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descr="Artificial Intelligence" id="300" name="Google Shape;300;g292b94a155d_0_32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292b94a155d_0_328"/>
          <p:cNvSpPr txBox="1"/>
          <p:nvPr/>
        </p:nvSpPr>
        <p:spPr>
          <a:xfrm>
            <a:off x="860700" y="606350"/>
            <a:ext cx="7422600" cy="1376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3600">
                <a:solidFill>
                  <a:schemeClr val="dk1"/>
                </a:solidFill>
                <a:latin typeface="Calibri"/>
                <a:ea typeface="Calibri"/>
                <a:cs typeface="Calibri"/>
                <a:sym typeface="Calibri"/>
              </a:rPr>
              <a:t>Omnivores are consumers that eat both plants and animals</a:t>
            </a:r>
            <a:endParaRPr sz="3600">
              <a:solidFill>
                <a:schemeClr val="dk1"/>
              </a:solidFill>
              <a:latin typeface="Calibri"/>
              <a:ea typeface="Calibri"/>
              <a:cs typeface="Calibri"/>
              <a:sym typeface="Calibri"/>
            </a:endParaRPr>
          </a:p>
        </p:txBody>
      </p:sp>
      <p:pic>
        <p:nvPicPr>
          <p:cNvPr id="302" name="Google Shape;302;g292b94a155d_0_328"/>
          <p:cNvPicPr preferRelativeResize="0"/>
          <p:nvPr/>
        </p:nvPicPr>
        <p:blipFill>
          <a:blip r:embed="rId4">
            <a:alphaModFix/>
          </a:blip>
          <a:stretch>
            <a:fillRect/>
          </a:stretch>
        </p:blipFill>
        <p:spPr>
          <a:xfrm>
            <a:off x="860700" y="2186342"/>
            <a:ext cx="7422600" cy="417520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descr="Questions" id="308" name="Google Shape;308;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descr="Questions" id="314" name="Google Shape;314;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27430209113_0_1020"/>
          <p:cNvSpPr txBox="1"/>
          <p:nvPr/>
        </p:nvSpPr>
        <p:spPr>
          <a:xfrm>
            <a:off x="983701" y="307500"/>
            <a:ext cx="7882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Where do consumers get their energy?</a:t>
            </a:r>
            <a:endParaRPr b="0" i="0" sz="1800" u="none" cap="none" strike="noStrike">
              <a:solidFill>
                <a:srgbClr val="000000"/>
              </a:solidFill>
              <a:latin typeface="Calibri"/>
              <a:ea typeface="Calibri"/>
              <a:cs typeface="Calibri"/>
              <a:sym typeface="Calibri"/>
            </a:endParaRPr>
          </a:p>
        </p:txBody>
      </p:sp>
      <p:sp>
        <p:nvSpPr>
          <p:cNvPr id="316" name="Google Shape;316;g27430209113_0_1020"/>
          <p:cNvSpPr txBox="1"/>
          <p:nvPr/>
        </p:nvSpPr>
        <p:spPr>
          <a:xfrm>
            <a:off x="762000" y="1520825"/>
            <a:ext cx="3874500" cy="12936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Plants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Animals</a:t>
            </a:r>
            <a:endParaRPr sz="3200">
              <a:solidFill>
                <a:schemeClr val="dk1"/>
              </a:solidFill>
              <a:latin typeface="Calibri"/>
              <a:ea typeface="Calibri"/>
              <a:cs typeface="Calibri"/>
              <a:sym typeface="Calibri"/>
            </a:endParaRPr>
          </a:p>
        </p:txBody>
      </p:sp>
      <p:pic>
        <p:nvPicPr>
          <p:cNvPr id="317" name="Google Shape;317;g27430209113_0_1020"/>
          <p:cNvPicPr preferRelativeResize="0"/>
          <p:nvPr/>
        </p:nvPicPr>
        <p:blipFill>
          <a:blip r:embed="rId4">
            <a:alphaModFix/>
          </a:blip>
          <a:stretch>
            <a:fillRect/>
          </a:stretch>
        </p:blipFill>
        <p:spPr>
          <a:xfrm>
            <a:off x="2029052" y="2958675"/>
            <a:ext cx="5085900" cy="3560150"/>
          </a:xfrm>
          <a:prstGeom prst="rect">
            <a:avLst/>
          </a:prstGeom>
          <a:noFill/>
          <a:ln>
            <a:noFill/>
          </a:ln>
        </p:spPr>
      </p:pic>
      <p:sp>
        <p:nvSpPr>
          <p:cNvPr id="318" name="Google Shape;318;g27430209113_0_1020"/>
          <p:cNvSpPr txBox="1"/>
          <p:nvPr/>
        </p:nvSpPr>
        <p:spPr>
          <a:xfrm>
            <a:off x="4455650" y="1520825"/>
            <a:ext cx="4258200" cy="1293600"/>
          </a:xfrm>
          <a:prstGeom prst="rect">
            <a:avLst/>
          </a:prstGeom>
          <a:noFill/>
          <a:ln>
            <a:noFill/>
          </a:ln>
        </p:spPr>
        <p:txBody>
          <a:bodyPr anchorCtr="0" anchor="t" bIns="45700" lIns="91425" spcFirstLastPara="1" rIns="91425" wrap="square" tIns="45700">
            <a:normAutofit/>
          </a:bodyPr>
          <a:lstStyle/>
          <a:p>
            <a:pPr indent="0" lvl="0" marL="0" marR="0" rtl="0" algn="l">
              <a:lnSpc>
                <a:spcPct val="115000"/>
              </a:lnSpc>
              <a:spcBef>
                <a:spcPts val="640"/>
              </a:spcBef>
              <a:spcAft>
                <a:spcPts val="0"/>
              </a:spcAft>
              <a:buNone/>
            </a:pPr>
            <a:r>
              <a:rPr lang="en-US" sz="3200">
                <a:solidFill>
                  <a:schemeClr val="dk1"/>
                </a:solidFill>
                <a:latin typeface="Calibri"/>
                <a:ea typeface="Calibri"/>
                <a:cs typeface="Calibri"/>
                <a:sym typeface="Calibri"/>
              </a:rPr>
              <a:t>C.   </a:t>
            </a:r>
            <a:r>
              <a:rPr lang="en-US" sz="3200">
                <a:solidFill>
                  <a:schemeClr val="dk1"/>
                </a:solidFill>
                <a:latin typeface="Calibri"/>
                <a:ea typeface="Calibri"/>
                <a:cs typeface="Calibri"/>
                <a:sym typeface="Calibri"/>
              </a:rPr>
              <a:t>Plants and Animals</a:t>
            </a:r>
            <a:endParaRPr b="0" i="0" sz="3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US" sz="3200">
                <a:solidFill>
                  <a:schemeClr val="dk1"/>
                </a:solidFill>
                <a:latin typeface="Calibri"/>
                <a:ea typeface="Calibri"/>
                <a:cs typeface="Calibri"/>
                <a:sym typeface="Calibri"/>
              </a:rPr>
              <a:t>D.   All of the above</a:t>
            </a:r>
            <a:endParaRPr sz="32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descr="Questions" id="324" name="Google Shape;324;g292b94a155d_0_33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292b94a155d_0_338"/>
          <p:cNvSpPr txBox="1"/>
          <p:nvPr/>
        </p:nvSpPr>
        <p:spPr>
          <a:xfrm>
            <a:off x="983701" y="307500"/>
            <a:ext cx="7882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Where do consumers get their energy?</a:t>
            </a:r>
            <a:endParaRPr b="0" i="0" sz="1800" u="none" cap="none" strike="noStrike">
              <a:solidFill>
                <a:srgbClr val="000000"/>
              </a:solidFill>
              <a:latin typeface="Calibri"/>
              <a:ea typeface="Calibri"/>
              <a:cs typeface="Calibri"/>
              <a:sym typeface="Calibri"/>
            </a:endParaRPr>
          </a:p>
        </p:txBody>
      </p:sp>
      <p:sp>
        <p:nvSpPr>
          <p:cNvPr id="326" name="Google Shape;326;g292b94a155d_0_338"/>
          <p:cNvSpPr txBox="1"/>
          <p:nvPr/>
        </p:nvSpPr>
        <p:spPr>
          <a:xfrm>
            <a:off x="762000" y="1520825"/>
            <a:ext cx="3874500" cy="12936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Plants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Animals</a:t>
            </a:r>
            <a:endParaRPr sz="3200">
              <a:solidFill>
                <a:schemeClr val="dk1"/>
              </a:solidFill>
              <a:latin typeface="Calibri"/>
              <a:ea typeface="Calibri"/>
              <a:cs typeface="Calibri"/>
              <a:sym typeface="Calibri"/>
            </a:endParaRPr>
          </a:p>
        </p:txBody>
      </p:sp>
      <p:pic>
        <p:nvPicPr>
          <p:cNvPr id="327" name="Google Shape;327;g292b94a155d_0_338"/>
          <p:cNvPicPr preferRelativeResize="0"/>
          <p:nvPr/>
        </p:nvPicPr>
        <p:blipFill>
          <a:blip r:embed="rId4">
            <a:alphaModFix/>
          </a:blip>
          <a:stretch>
            <a:fillRect/>
          </a:stretch>
        </p:blipFill>
        <p:spPr>
          <a:xfrm>
            <a:off x="2029052" y="2958675"/>
            <a:ext cx="5085900" cy="3560150"/>
          </a:xfrm>
          <a:prstGeom prst="rect">
            <a:avLst/>
          </a:prstGeom>
          <a:noFill/>
          <a:ln>
            <a:noFill/>
          </a:ln>
        </p:spPr>
      </p:pic>
      <p:sp>
        <p:nvSpPr>
          <p:cNvPr id="328" name="Google Shape;328;g292b94a155d_0_338"/>
          <p:cNvSpPr txBox="1"/>
          <p:nvPr/>
        </p:nvSpPr>
        <p:spPr>
          <a:xfrm>
            <a:off x="4455650" y="1520825"/>
            <a:ext cx="4258200" cy="1293600"/>
          </a:xfrm>
          <a:prstGeom prst="rect">
            <a:avLst/>
          </a:prstGeom>
          <a:noFill/>
          <a:ln>
            <a:noFill/>
          </a:ln>
        </p:spPr>
        <p:txBody>
          <a:bodyPr anchorCtr="0" anchor="t" bIns="45700" lIns="91425" spcFirstLastPara="1" rIns="91425" wrap="square" tIns="45700">
            <a:normAutofit/>
          </a:bodyPr>
          <a:lstStyle/>
          <a:p>
            <a:pPr indent="0" lvl="0" marL="0" marR="0" rtl="0" algn="l">
              <a:lnSpc>
                <a:spcPct val="115000"/>
              </a:lnSpc>
              <a:spcBef>
                <a:spcPts val="640"/>
              </a:spcBef>
              <a:spcAft>
                <a:spcPts val="0"/>
              </a:spcAft>
              <a:buNone/>
            </a:pPr>
            <a:r>
              <a:rPr lang="en-US" sz="3200">
                <a:solidFill>
                  <a:schemeClr val="dk1"/>
                </a:solidFill>
                <a:latin typeface="Calibri"/>
                <a:ea typeface="Calibri"/>
                <a:cs typeface="Calibri"/>
                <a:sym typeface="Calibri"/>
              </a:rPr>
              <a:t>C.   Plants and Animals</a:t>
            </a:r>
            <a:endParaRPr b="0" i="0" sz="3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1" lang="en-US" sz="3200">
                <a:solidFill>
                  <a:srgbClr val="FF0000"/>
                </a:solidFill>
                <a:latin typeface="Calibri"/>
                <a:ea typeface="Calibri"/>
                <a:cs typeface="Calibri"/>
                <a:sym typeface="Calibri"/>
              </a:rPr>
              <a:t>D.   All of the above</a:t>
            </a:r>
            <a:endParaRPr b="1" sz="3200">
              <a:solidFill>
                <a:srgbClr val="FF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descr="Questions" id="334" name="Google Shape;334;g292b94a155d_0_34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292b94a155d_0_347"/>
          <p:cNvSpPr txBox="1"/>
          <p:nvPr/>
        </p:nvSpPr>
        <p:spPr>
          <a:xfrm>
            <a:off x="983701" y="307500"/>
            <a:ext cx="7882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What kind of consumers are humans?</a:t>
            </a:r>
            <a:endParaRPr b="0" i="0" sz="1800" u="none" cap="none" strike="noStrike">
              <a:solidFill>
                <a:srgbClr val="000000"/>
              </a:solidFill>
              <a:latin typeface="Calibri"/>
              <a:ea typeface="Calibri"/>
              <a:cs typeface="Calibri"/>
              <a:sym typeface="Calibri"/>
            </a:endParaRPr>
          </a:p>
        </p:txBody>
      </p:sp>
      <p:sp>
        <p:nvSpPr>
          <p:cNvPr id="336" name="Google Shape;336;g292b94a155d_0_347"/>
          <p:cNvSpPr txBox="1"/>
          <p:nvPr/>
        </p:nvSpPr>
        <p:spPr>
          <a:xfrm>
            <a:off x="762000" y="1520825"/>
            <a:ext cx="3874500" cy="23325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Herbivore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Carnivore</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Omnivore</a:t>
            </a:r>
            <a:endParaRPr sz="3200">
              <a:solidFill>
                <a:schemeClr val="dk1"/>
              </a:solidFill>
              <a:latin typeface="Calibri"/>
              <a:ea typeface="Calibri"/>
              <a:cs typeface="Calibri"/>
              <a:sym typeface="Calibri"/>
            </a:endParaRPr>
          </a:p>
        </p:txBody>
      </p:sp>
      <p:pic>
        <p:nvPicPr>
          <p:cNvPr id="337" name="Google Shape;337;g292b94a155d_0_347"/>
          <p:cNvPicPr preferRelativeResize="0"/>
          <p:nvPr/>
        </p:nvPicPr>
        <p:blipFill>
          <a:blip r:embed="rId4">
            <a:alphaModFix/>
          </a:blip>
          <a:stretch>
            <a:fillRect/>
          </a:stretch>
        </p:blipFill>
        <p:spPr>
          <a:xfrm>
            <a:off x="3322150" y="3059561"/>
            <a:ext cx="5544048" cy="311851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descr="Questions" id="343" name="Google Shape;343;g292b94a155d_0_35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292b94a155d_0_357"/>
          <p:cNvSpPr txBox="1"/>
          <p:nvPr/>
        </p:nvSpPr>
        <p:spPr>
          <a:xfrm>
            <a:off x="983701" y="307500"/>
            <a:ext cx="7882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What kind of consumers are humans?</a:t>
            </a:r>
            <a:endParaRPr b="0" i="0" sz="1800" u="none" cap="none" strike="noStrike">
              <a:solidFill>
                <a:srgbClr val="000000"/>
              </a:solidFill>
              <a:latin typeface="Calibri"/>
              <a:ea typeface="Calibri"/>
              <a:cs typeface="Calibri"/>
              <a:sym typeface="Calibri"/>
            </a:endParaRPr>
          </a:p>
        </p:txBody>
      </p:sp>
      <p:sp>
        <p:nvSpPr>
          <p:cNvPr id="345" name="Google Shape;345;g292b94a155d_0_357"/>
          <p:cNvSpPr txBox="1"/>
          <p:nvPr/>
        </p:nvSpPr>
        <p:spPr>
          <a:xfrm>
            <a:off x="762000" y="1520825"/>
            <a:ext cx="3874500" cy="23325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Herbivore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Carnivore</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Omnivore</a:t>
            </a:r>
            <a:endParaRPr b="1" sz="3200">
              <a:solidFill>
                <a:srgbClr val="FF0000"/>
              </a:solidFill>
              <a:latin typeface="Calibri"/>
              <a:ea typeface="Calibri"/>
              <a:cs typeface="Calibri"/>
              <a:sym typeface="Calibri"/>
            </a:endParaRPr>
          </a:p>
        </p:txBody>
      </p:sp>
      <p:pic>
        <p:nvPicPr>
          <p:cNvPr id="346" name="Google Shape;346;g292b94a155d_0_357"/>
          <p:cNvPicPr preferRelativeResize="0"/>
          <p:nvPr/>
        </p:nvPicPr>
        <p:blipFill>
          <a:blip r:embed="rId4">
            <a:alphaModFix/>
          </a:blip>
          <a:stretch>
            <a:fillRect/>
          </a:stretch>
        </p:blipFill>
        <p:spPr>
          <a:xfrm>
            <a:off x="3322150" y="3059561"/>
            <a:ext cx="5544048" cy="31185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descr="Artificial Intelligence" id="352" name="Google Shape;352;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53" name="Google Shape;353;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i="0" lang="en-US" sz="3000" u="none" cap="none" strike="noStrike">
                <a:solidFill>
                  <a:schemeClr val="dk1"/>
                </a:solidFill>
                <a:latin typeface="Calibri"/>
                <a:ea typeface="Calibri"/>
                <a:cs typeface="Calibri"/>
                <a:sym typeface="Calibri"/>
              </a:rPr>
              <a:t>How do </a:t>
            </a:r>
            <a:r>
              <a:rPr lang="en-US" sz="3000">
                <a:solidFill>
                  <a:schemeClr val="dk1"/>
                </a:solidFill>
                <a:latin typeface="Calibri"/>
                <a:ea typeface="Calibri"/>
                <a:cs typeface="Calibri"/>
                <a:sym typeface="Calibri"/>
              </a:rPr>
              <a:t>consumers interact with other plants and animals?</a:t>
            </a:r>
            <a:endParaRPr b="0" i="0" sz="14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2401213" y="1665725"/>
            <a:ext cx="4843975" cy="4830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descr="Artificial Intelligence" id="359" name="Google Shape;359;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0" name="Google Shape;360;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61" name="Google Shape;361;g27e576c1a67_0_796"/>
          <p:cNvPicPr preferRelativeResize="0"/>
          <p:nvPr/>
        </p:nvPicPr>
        <p:blipFill>
          <a:blip r:embed="rId5">
            <a:alphaModFix/>
          </a:blip>
          <a:stretch>
            <a:fillRect/>
          </a:stretch>
        </p:blipFill>
        <p:spPr>
          <a:xfrm>
            <a:off x="749438" y="1605525"/>
            <a:ext cx="7645125" cy="43048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descr="Artificial Intelligence" id="367" name="Google Shape;367;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8" name="Google Shape;368;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69" name="Google Shape;369;g27e576c1a67_0_803"/>
          <p:cNvPicPr preferRelativeResize="0"/>
          <p:nvPr/>
        </p:nvPicPr>
        <p:blipFill>
          <a:blip r:embed="rId5">
            <a:alphaModFix/>
          </a:blip>
          <a:stretch>
            <a:fillRect/>
          </a:stretch>
        </p:blipFill>
        <p:spPr>
          <a:xfrm>
            <a:off x="1352475" y="1078000"/>
            <a:ext cx="6800076" cy="51000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descr="Artificial Intelligence" id="375" name="Google Shape;375;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76" name="Google Shape;376;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descr="Artificial Intelligence" id="382" name="Google Shape;382;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83" name="Google Shape;383;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84" name="Google Shape;384;g25e11802ac4_0_864"/>
          <p:cNvPicPr preferRelativeResize="0"/>
          <p:nvPr/>
        </p:nvPicPr>
        <p:blipFill>
          <a:blip r:embed="rId5">
            <a:alphaModFix/>
          </a:blip>
          <a:stretch>
            <a:fillRect/>
          </a:stretch>
        </p:blipFill>
        <p:spPr>
          <a:xfrm>
            <a:off x="808700" y="1399125"/>
            <a:ext cx="7526600" cy="5008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descr="Artificial Intelligence" id="390" name="Google Shape;390;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1" name="Google Shape;391;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92" name="Google Shape;392;g25e11802ac4_0_780"/>
          <p:cNvPicPr preferRelativeResize="0"/>
          <p:nvPr/>
        </p:nvPicPr>
        <p:blipFill>
          <a:blip r:embed="rId5">
            <a:alphaModFix/>
          </a:blip>
          <a:stretch>
            <a:fillRect/>
          </a:stretch>
        </p:blipFill>
        <p:spPr>
          <a:xfrm>
            <a:off x="1825200" y="893525"/>
            <a:ext cx="5493600" cy="54680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descr="Questions" id="398" name="Google Shape;398;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292b94a155d_0_376"/>
          <p:cNvSpPr txBox="1"/>
          <p:nvPr/>
        </p:nvSpPr>
        <p:spPr>
          <a:xfrm>
            <a:off x="775950" y="802775"/>
            <a:ext cx="7592100" cy="688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What is an example of a consumer?</a:t>
            </a:r>
            <a:endParaRPr sz="3600">
              <a:solidFill>
                <a:schemeClr val="dk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descr="Questions" id="405" name="Google Shape;405;g292b94a155d_0_37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6" name="Google Shape;406;g292b94a155d_0_376"/>
          <p:cNvPicPr preferRelativeResize="0"/>
          <p:nvPr/>
        </p:nvPicPr>
        <p:blipFill>
          <a:blip r:embed="rId4">
            <a:alphaModFix/>
          </a:blip>
          <a:stretch>
            <a:fillRect/>
          </a:stretch>
        </p:blipFill>
        <p:spPr>
          <a:xfrm>
            <a:off x="729250" y="1620450"/>
            <a:ext cx="7685509" cy="50622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How are producers and con</a:t>
            </a:r>
            <a:r>
              <a:rPr lang="en-US" sz="3600">
                <a:solidFill>
                  <a:schemeClr val="dk1"/>
                </a:solidFill>
                <a:latin typeface="Calibri"/>
                <a:ea typeface="Calibri"/>
                <a:cs typeface="Calibri"/>
                <a:sym typeface="Calibri"/>
              </a:rPr>
              <a:t>sumers different?</a:t>
            </a:r>
            <a:endParaRPr b="0" i="0" sz="1400" u="none" cap="none" strike="noStrike">
              <a:solidFill>
                <a:srgbClr val="000000"/>
              </a:solidFill>
              <a:latin typeface="Arial"/>
              <a:ea typeface="Arial"/>
              <a:cs typeface="Arial"/>
              <a:sym typeface="Arial"/>
            </a:endParaRPr>
          </a:p>
        </p:txBody>
      </p:sp>
      <p:sp>
        <p:nvSpPr>
          <p:cNvPr descr="Questions" id="413" name="Google Shape;413;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4" name="Google Shape;414;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15" name="Google Shape;415;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16" name="Google Shape;416;g27430209113_0_1469"/>
          <p:cNvPicPr preferRelativeResize="0"/>
          <p:nvPr/>
        </p:nvPicPr>
        <p:blipFill>
          <a:blip r:embed="rId5">
            <a:alphaModFix/>
          </a:blip>
          <a:stretch>
            <a:fillRect/>
          </a:stretch>
        </p:blipFill>
        <p:spPr>
          <a:xfrm>
            <a:off x="5116275" y="2388397"/>
            <a:ext cx="3369551" cy="3353874"/>
          </a:xfrm>
          <a:prstGeom prst="rect">
            <a:avLst/>
          </a:prstGeom>
          <a:noFill/>
          <a:ln>
            <a:noFill/>
          </a:ln>
        </p:spPr>
      </p:pic>
      <p:pic>
        <p:nvPicPr>
          <p:cNvPr id="417" name="Google Shape;417;g27430209113_0_1469"/>
          <p:cNvPicPr preferRelativeResize="0"/>
          <p:nvPr/>
        </p:nvPicPr>
        <p:blipFill rotWithShape="1">
          <a:blip r:embed="rId6">
            <a:alphaModFix/>
          </a:blip>
          <a:srcRect b="3185" l="27629" r="10862" t="0"/>
          <a:stretch/>
        </p:blipFill>
        <p:spPr>
          <a:xfrm>
            <a:off x="810363" y="2388388"/>
            <a:ext cx="2975725" cy="33538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descr="Artificial Intelligence" id="423" name="Google Shape;423;g25e11802ac4_0_104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24" name="Google Shape;424;g25e11802ac4_0_104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292b94a155d_0_398"/>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Consumer</a:t>
            </a:r>
            <a:endParaRPr/>
          </a:p>
        </p:txBody>
      </p:sp>
      <p:sp>
        <p:nvSpPr>
          <p:cNvPr descr="Artificial Intelligence" id="431" name="Google Shape;431;g292b94a155d_0_39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32" name="Google Shape;432;g292b94a155d_0_398"/>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33" name="Google Shape;433;g292b94a155d_0_398"/>
          <p:cNvSpPr txBox="1"/>
          <p:nvPr/>
        </p:nvSpPr>
        <p:spPr>
          <a:xfrm>
            <a:off x="3524125" y="4098275"/>
            <a:ext cx="1083000" cy="4770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500" u="none" cap="none" strike="noStrike">
                <a:solidFill>
                  <a:schemeClr val="dk1"/>
                </a:solidFill>
                <a:latin typeface="Calibri"/>
                <a:ea typeface="Calibri"/>
                <a:cs typeface="Calibri"/>
                <a:sym typeface="Calibri"/>
              </a:rPr>
              <a:t>(root)</a:t>
            </a:r>
            <a:endParaRPr b="0" i="0" sz="2500" u="none" cap="none" strike="noStrike">
              <a:solidFill>
                <a:srgbClr val="000000"/>
              </a:solidFill>
              <a:latin typeface="Arial"/>
              <a:ea typeface="Arial"/>
              <a:cs typeface="Arial"/>
              <a:sym typeface="Arial"/>
            </a:endParaRPr>
          </a:p>
        </p:txBody>
      </p:sp>
      <p:cxnSp>
        <p:nvCxnSpPr>
          <p:cNvPr id="434" name="Google Shape;434;g292b94a155d_0_398"/>
          <p:cNvCxnSpPr/>
          <p:nvPr/>
        </p:nvCxnSpPr>
        <p:spPr>
          <a:xfrm>
            <a:off x="6344497" y="2171036"/>
            <a:ext cx="0" cy="1571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
        <p:nvSpPr>
          <p:cNvPr id="435" name="Google Shape;435;g292b94a155d_0_398"/>
          <p:cNvSpPr txBox="1"/>
          <p:nvPr/>
        </p:nvSpPr>
        <p:spPr>
          <a:xfrm>
            <a:off x="5788300" y="4098275"/>
            <a:ext cx="1083000" cy="4770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2500">
                <a:solidFill>
                  <a:schemeClr val="dk1"/>
                </a:solidFill>
                <a:latin typeface="Calibri"/>
                <a:ea typeface="Calibri"/>
                <a:cs typeface="Calibri"/>
                <a:sym typeface="Calibri"/>
              </a:rPr>
              <a:t>(suffix)</a:t>
            </a:r>
            <a:endParaRPr b="0" i="0" sz="2500" u="none" cap="none" strike="noStrike">
              <a:solidFill>
                <a:srgbClr val="000000"/>
              </a:solidFill>
              <a:latin typeface="Arial"/>
              <a:ea typeface="Arial"/>
              <a:cs typeface="Arial"/>
              <a:sym typeface="Arial"/>
            </a:endParaRPr>
          </a:p>
        </p:txBody>
      </p:sp>
      <p:cxnSp>
        <p:nvCxnSpPr>
          <p:cNvPr id="436" name="Google Shape;436;g292b94a155d_0_398"/>
          <p:cNvCxnSpPr/>
          <p:nvPr/>
        </p:nvCxnSpPr>
        <p:spPr>
          <a:xfrm>
            <a:off x="4065622" y="2171036"/>
            <a:ext cx="0" cy="1571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descr="Rewind" id="142" name="Google Shape;142;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292b94a155d_0_409"/>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Consumer</a:t>
            </a:r>
            <a:endParaRPr/>
          </a:p>
        </p:txBody>
      </p:sp>
      <p:sp>
        <p:nvSpPr>
          <p:cNvPr descr="Artificial Intelligence" id="443" name="Google Shape;443;g292b94a155d_0_40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44" name="Google Shape;444;g292b94a155d_0_409"/>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45" name="Google Shape;445;g292b94a155d_0_409"/>
          <p:cNvSpPr txBox="1"/>
          <p:nvPr/>
        </p:nvSpPr>
        <p:spPr>
          <a:xfrm>
            <a:off x="2024800" y="4223725"/>
            <a:ext cx="1655100" cy="1015800"/>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000">
                <a:solidFill>
                  <a:schemeClr val="dk1"/>
                </a:solidFill>
                <a:latin typeface="Calibri"/>
                <a:ea typeface="Calibri"/>
                <a:cs typeface="Calibri"/>
                <a:sym typeface="Calibri"/>
              </a:rPr>
              <a:t>to eat or drink</a:t>
            </a:r>
            <a:endParaRPr b="0" i="0" sz="3000" u="none" cap="none" strike="noStrike">
              <a:solidFill>
                <a:srgbClr val="000000"/>
              </a:solidFill>
              <a:latin typeface="Arial"/>
              <a:ea typeface="Arial"/>
              <a:cs typeface="Arial"/>
              <a:sym typeface="Arial"/>
            </a:endParaRPr>
          </a:p>
        </p:txBody>
      </p:sp>
      <p:cxnSp>
        <p:nvCxnSpPr>
          <p:cNvPr id="446" name="Google Shape;446;g292b94a155d_0_409"/>
          <p:cNvCxnSpPr/>
          <p:nvPr/>
        </p:nvCxnSpPr>
        <p:spPr>
          <a:xfrm flipH="1">
            <a:off x="2646022" y="2508911"/>
            <a:ext cx="878100" cy="15210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
        <p:nvSpPr>
          <p:cNvPr id="447" name="Google Shape;447;g292b94a155d_0_409"/>
          <p:cNvSpPr/>
          <p:nvPr/>
        </p:nvSpPr>
        <p:spPr>
          <a:xfrm>
            <a:off x="2024800" y="735300"/>
            <a:ext cx="3934200" cy="1773600"/>
          </a:xfrm>
          <a:prstGeom prst="flowChartConnec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292b94a155d_0_419"/>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Consumer</a:t>
            </a:r>
            <a:endParaRPr/>
          </a:p>
        </p:txBody>
      </p:sp>
      <p:sp>
        <p:nvSpPr>
          <p:cNvPr descr="Artificial Intelligence" id="454" name="Google Shape;454;g292b94a155d_0_41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55" name="Google Shape;455;g292b94a155d_0_419"/>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56" name="Google Shape;456;g292b94a155d_0_419"/>
          <p:cNvSpPr txBox="1"/>
          <p:nvPr/>
        </p:nvSpPr>
        <p:spPr>
          <a:xfrm>
            <a:off x="6021650" y="4105775"/>
            <a:ext cx="2843700" cy="1477500"/>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000">
                <a:solidFill>
                  <a:schemeClr val="dk1"/>
                </a:solidFill>
                <a:latin typeface="Calibri"/>
                <a:ea typeface="Calibri"/>
                <a:cs typeface="Calibri"/>
                <a:sym typeface="Calibri"/>
              </a:rPr>
              <a:t>something that performs an action</a:t>
            </a:r>
            <a:endParaRPr b="0" i="0" sz="3000" u="none" cap="none" strike="noStrike">
              <a:solidFill>
                <a:srgbClr val="000000"/>
              </a:solidFill>
              <a:latin typeface="Arial"/>
              <a:ea typeface="Arial"/>
              <a:cs typeface="Arial"/>
              <a:sym typeface="Arial"/>
            </a:endParaRPr>
          </a:p>
        </p:txBody>
      </p:sp>
      <p:cxnSp>
        <p:nvCxnSpPr>
          <p:cNvPr id="457" name="Google Shape;457;g292b94a155d_0_419"/>
          <p:cNvCxnSpPr/>
          <p:nvPr/>
        </p:nvCxnSpPr>
        <p:spPr>
          <a:xfrm>
            <a:off x="6864500" y="2349800"/>
            <a:ext cx="849300" cy="14709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
        <p:nvSpPr>
          <p:cNvPr id="458" name="Google Shape;458;g292b94a155d_0_419"/>
          <p:cNvSpPr/>
          <p:nvPr/>
        </p:nvSpPr>
        <p:spPr>
          <a:xfrm>
            <a:off x="5894675" y="1048925"/>
            <a:ext cx="1423200" cy="1015800"/>
          </a:xfrm>
          <a:prstGeom prst="flowChartConnec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292b94a155d_0_429"/>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Consum</a:t>
            </a:r>
            <a:r>
              <a:rPr lang="en-US" sz="9600"/>
              <a:t> </a:t>
            </a:r>
            <a:r>
              <a:rPr b="1" lang="en-US" sz="9600">
                <a:solidFill>
                  <a:srgbClr val="FF0000"/>
                </a:solidFill>
              </a:rPr>
              <a:t>+</a:t>
            </a:r>
            <a:r>
              <a:rPr lang="en-US" sz="9600"/>
              <a:t> er</a:t>
            </a:r>
            <a:endParaRPr/>
          </a:p>
        </p:txBody>
      </p:sp>
      <p:sp>
        <p:nvSpPr>
          <p:cNvPr descr="Artificial Intelligence" id="465" name="Google Shape;465;g292b94a155d_0_42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66" name="Google Shape;466;g292b94a155d_0_429"/>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67" name="Google Shape;467;g292b94a155d_0_429"/>
          <p:cNvSpPr txBox="1"/>
          <p:nvPr/>
        </p:nvSpPr>
        <p:spPr>
          <a:xfrm>
            <a:off x="3612925" y="4565775"/>
            <a:ext cx="2843700" cy="1015800"/>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000">
                <a:solidFill>
                  <a:schemeClr val="dk1"/>
                </a:solidFill>
                <a:latin typeface="Calibri"/>
                <a:ea typeface="Calibri"/>
                <a:cs typeface="Calibri"/>
                <a:sym typeface="Calibri"/>
              </a:rPr>
              <a:t>something that eats or drinks</a:t>
            </a:r>
            <a:endParaRPr b="0" i="0" sz="3000" u="none" cap="none" strike="noStrike">
              <a:solidFill>
                <a:srgbClr val="000000"/>
              </a:solidFill>
              <a:latin typeface="Arial"/>
              <a:ea typeface="Arial"/>
              <a:cs typeface="Arial"/>
              <a:sym typeface="Arial"/>
            </a:endParaRPr>
          </a:p>
        </p:txBody>
      </p:sp>
      <p:cxnSp>
        <p:nvCxnSpPr>
          <p:cNvPr id="468" name="Google Shape;468;g292b94a155d_0_429"/>
          <p:cNvCxnSpPr/>
          <p:nvPr/>
        </p:nvCxnSpPr>
        <p:spPr>
          <a:xfrm>
            <a:off x="5034775" y="2420075"/>
            <a:ext cx="0" cy="1685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20"/>
              </a:srgbClr>
            </a:outerShdw>
          </a:effectLst>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descr="Artificial Intelligence" id="474" name="Google Shape;474;g292b94a155d_0_43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75" name="Google Shape;475;g292b94a155d_0_438"/>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76" name="Google Shape;476;g292b94a155d_0_438"/>
          <p:cNvSpPr txBox="1"/>
          <p:nvPr/>
        </p:nvSpPr>
        <p:spPr>
          <a:xfrm>
            <a:off x="152400" y="857250"/>
            <a:ext cx="8462100" cy="138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So, when we use the term </a:t>
            </a:r>
            <a:r>
              <a:rPr b="1" lang="en-US" sz="3000">
                <a:solidFill>
                  <a:srgbClr val="FF0000"/>
                </a:solidFill>
                <a:latin typeface="Calibri"/>
                <a:ea typeface="Calibri"/>
                <a:cs typeface="Calibri"/>
                <a:sym typeface="Calibri"/>
              </a:rPr>
              <a:t>consumers</a:t>
            </a:r>
            <a:r>
              <a:rPr lang="en-US" sz="3000">
                <a:solidFill>
                  <a:schemeClr val="dk1"/>
                </a:solidFill>
                <a:latin typeface="Calibri"/>
                <a:ea typeface="Calibri"/>
                <a:cs typeface="Calibri"/>
                <a:sym typeface="Calibri"/>
              </a:rPr>
              <a:t>, we are referring to </a:t>
            </a:r>
            <a:r>
              <a:rPr b="1" lang="en-US" sz="3000">
                <a:solidFill>
                  <a:schemeClr val="dk1"/>
                </a:solidFill>
                <a:latin typeface="Calibri"/>
                <a:ea typeface="Calibri"/>
                <a:cs typeface="Calibri"/>
                <a:sym typeface="Calibri"/>
              </a:rPr>
              <a:t>organisms that eat other organisms</a:t>
            </a:r>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t/>
            </a:r>
            <a:endParaRPr sz="3000">
              <a:solidFill>
                <a:schemeClr val="dk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477" name="Google Shape;477;g292b94a155d_0_438"/>
          <p:cNvPicPr preferRelativeResize="0"/>
          <p:nvPr/>
        </p:nvPicPr>
        <p:blipFill>
          <a:blip r:embed="rId5">
            <a:alphaModFix/>
          </a:blip>
          <a:stretch>
            <a:fillRect/>
          </a:stretch>
        </p:blipFill>
        <p:spPr>
          <a:xfrm>
            <a:off x="1735038" y="2313450"/>
            <a:ext cx="5673927" cy="43159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84" name="Google Shape;484;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descr="Rewind" id="490" name="Google Shape;490;g27e576c1a67_0_109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g27e576c1a67_0_1091"/>
          <p:cNvSpPr txBox="1"/>
          <p:nvPr>
            <p:ph idx="1" type="subTitle"/>
          </p:nvPr>
        </p:nvSpPr>
        <p:spPr>
          <a:xfrm>
            <a:off x="771749" y="8592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Consumer</a:t>
            </a:r>
            <a:r>
              <a:rPr b="1" lang="en-US">
                <a:solidFill>
                  <a:schemeClr val="dk1"/>
                </a:solidFill>
              </a:rPr>
              <a:t>: </a:t>
            </a:r>
            <a:r>
              <a:rPr lang="en-US">
                <a:solidFill>
                  <a:schemeClr val="dk1"/>
                </a:solidFill>
              </a:rPr>
              <a:t>organisms that eat other organisms for energy</a:t>
            </a:r>
            <a:endParaRPr/>
          </a:p>
        </p:txBody>
      </p:sp>
      <p:pic>
        <p:nvPicPr>
          <p:cNvPr id="492" name="Google Shape;492;g27e576c1a67_0_1091"/>
          <p:cNvPicPr preferRelativeResize="0"/>
          <p:nvPr/>
        </p:nvPicPr>
        <p:blipFill>
          <a:blip r:embed="rId4">
            <a:alphaModFix/>
          </a:blip>
          <a:stretch>
            <a:fillRect/>
          </a:stretch>
        </p:blipFill>
        <p:spPr>
          <a:xfrm>
            <a:off x="1880726" y="2291575"/>
            <a:ext cx="5382551" cy="4094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9" name="Google Shape;499;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00" name="Google Shape;500;g25e11802ac4_0_1976"/>
          <p:cNvCxnSpPr>
            <a:stCxn id="501" idx="4"/>
            <a:endCxn id="498"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02" name="Google Shape;502;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03" name="Google Shape;503;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01" name="Google Shape;501;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10" name="Google Shape;510;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11" name="Google Shape;511;g25e11802ac4_0_1886"/>
          <p:cNvCxnSpPr>
            <a:stCxn id="512" idx="4"/>
            <a:endCxn id="50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13" name="Google Shape;513;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14" name="Google Shape;514;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12" name="Google Shape;512;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5" name="Google Shape;515;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16" name="Google Shape;516;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17" name="Google Shape;517;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18" name="Google Shape;518;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consumers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519" name="Google Shape;519;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0" name="Google Shape;520;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21" name="Google Shape;521;g25e11802ac4_0_1886"/>
          <p:cNvCxnSpPr>
            <a:stCxn id="522" idx="4"/>
            <a:endCxn id="51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23" name="Google Shape;523;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4" name="Google Shape;524;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22" name="Google Shape;522;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5" name="Google Shape;525;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Consumer</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292b94a155d_0_526"/>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 </a:t>
            </a:r>
            <a:r>
              <a:rPr b="1" lang="en-US" sz="3000">
                <a:solidFill>
                  <a:schemeClr val="dk1"/>
                </a:solidFill>
                <a:latin typeface="Calibri"/>
                <a:ea typeface="Calibri"/>
                <a:cs typeface="Calibri"/>
                <a:sym typeface="Calibri"/>
              </a:rPr>
              <a:t>consumer</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32" name="Google Shape;532;g292b94a155d_0_526"/>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533" name="Google Shape;533;g292b94a155d_0_526"/>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534" name="Google Shape;534;g292b94a155d_0_526"/>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535" name="Google Shape;535;g292b94a155d_0_526"/>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536" name="Google Shape;536;g292b94a155d_0_526"/>
          <p:cNvPicPr preferRelativeResize="0"/>
          <p:nvPr/>
        </p:nvPicPr>
        <p:blipFill rotWithShape="1">
          <a:blip r:embed="rId3">
            <a:alphaModFix/>
          </a:blip>
          <a:srcRect b="0" l="0" r="0" t="0"/>
          <a:stretch/>
        </p:blipFill>
        <p:spPr>
          <a:xfrm>
            <a:off x="177800" y="215900"/>
            <a:ext cx="990600" cy="990600"/>
          </a:xfrm>
          <a:prstGeom prst="rect">
            <a:avLst/>
          </a:prstGeom>
          <a:noFill/>
          <a:ln>
            <a:noFill/>
          </a:ln>
        </p:spPr>
      </p:pic>
      <p:pic>
        <p:nvPicPr>
          <p:cNvPr id="537" name="Google Shape;537;g292b94a155d_0_526"/>
          <p:cNvPicPr preferRelativeResize="0"/>
          <p:nvPr/>
        </p:nvPicPr>
        <p:blipFill rotWithShape="1">
          <a:blip r:embed="rId4">
            <a:alphaModFix/>
          </a:blip>
          <a:srcRect b="0" l="5543" r="5614" t="0"/>
          <a:stretch/>
        </p:blipFill>
        <p:spPr>
          <a:xfrm>
            <a:off x="5712650" y="1548675"/>
            <a:ext cx="3139401" cy="2351525"/>
          </a:xfrm>
          <a:prstGeom prst="rect">
            <a:avLst/>
          </a:prstGeom>
          <a:noFill/>
          <a:ln>
            <a:noFill/>
          </a:ln>
        </p:spPr>
      </p:pic>
      <p:pic>
        <p:nvPicPr>
          <p:cNvPr id="538" name="Google Shape;538;g292b94a155d_0_526"/>
          <p:cNvPicPr preferRelativeResize="0"/>
          <p:nvPr/>
        </p:nvPicPr>
        <p:blipFill>
          <a:blip r:embed="rId5">
            <a:alphaModFix/>
          </a:blip>
          <a:stretch>
            <a:fillRect/>
          </a:stretch>
        </p:blipFill>
        <p:spPr>
          <a:xfrm>
            <a:off x="1344701" y="4354075"/>
            <a:ext cx="2785099" cy="2351524"/>
          </a:xfrm>
          <a:prstGeom prst="rect">
            <a:avLst/>
          </a:prstGeom>
          <a:noFill/>
          <a:ln>
            <a:noFill/>
          </a:ln>
        </p:spPr>
      </p:pic>
      <p:pic>
        <p:nvPicPr>
          <p:cNvPr id="539" name="Google Shape;539;g292b94a155d_0_526"/>
          <p:cNvPicPr preferRelativeResize="0"/>
          <p:nvPr/>
        </p:nvPicPr>
        <p:blipFill>
          <a:blip r:embed="rId6">
            <a:alphaModFix/>
          </a:blip>
          <a:stretch>
            <a:fillRect/>
          </a:stretch>
        </p:blipFill>
        <p:spPr>
          <a:xfrm>
            <a:off x="5712648" y="4354077"/>
            <a:ext cx="3139407" cy="2351525"/>
          </a:xfrm>
          <a:prstGeom prst="rect">
            <a:avLst/>
          </a:prstGeom>
          <a:noFill/>
          <a:ln>
            <a:noFill/>
          </a:ln>
        </p:spPr>
      </p:pic>
      <p:pic>
        <p:nvPicPr>
          <p:cNvPr id="540" name="Google Shape;540;g292b94a155d_0_526"/>
          <p:cNvPicPr preferRelativeResize="0"/>
          <p:nvPr/>
        </p:nvPicPr>
        <p:blipFill rotWithShape="1">
          <a:blip r:embed="rId7">
            <a:alphaModFix/>
          </a:blip>
          <a:srcRect b="0" l="0" r="3873" t="0"/>
          <a:stretch/>
        </p:blipFill>
        <p:spPr>
          <a:xfrm>
            <a:off x="1244600" y="1548675"/>
            <a:ext cx="2885200" cy="2351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292b94a155d_0_540"/>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 </a:t>
            </a:r>
            <a:r>
              <a:rPr b="1" lang="en-US" sz="3000">
                <a:solidFill>
                  <a:schemeClr val="dk1"/>
                </a:solidFill>
                <a:latin typeface="Calibri"/>
                <a:ea typeface="Calibri"/>
                <a:cs typeface="Calibri"/>
                <a:sym typeface="Calibri"/>
              </a:rPr>
              <a:t>consumer</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47" name="Google Shape;547;g292b94a155d_0_540"/>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548" name="Google Shape;548;g292b94a155d_0_540"/>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549" name="Google Shape;549;g292b94a155d_0_540"/>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550" name="Google Shape;550;g292b94a155d_0_540"/>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551" name="Google Shape;551;g292b94a155d_0_540"/>
          <p:cNvPicPr preferRelativeResize="0"/>
          <p:nvPr/>
        </p:nvPicPr>
        <p:blipFill rotWithShape="1">
          <a:blip r:embed="rId3">
            <a:alphaModFix/>
          </a:blip>
          <a:srcRect b="0" l="0" r="0" t="0"/>
          <a:stretch/>
        </p:blipFill>
        <p:spPr>
          <a:xfrm>
            <a:off x="177800" y="215900"/>
            <a:ext cx="990600" cy="990600"/>
          </a:xfrm>
          <a:prstGeom prst="rect">
            <a:avLst/>
          </a:prstGeom>
          <a:noFill/>
          <a:ln>
            <a:noFill/>
          </a:ln>
        </p:spPr>
      </p:pic>
      <p:pic>
        <p:nvPicPr>
          <p:cNvPr id="552" name="Google Shape;552;g292b94a155d_0_540"/>
          <p:cNvPicPr preferRelativeResize="0"/>
          <p:nvPr/>
        </p:nvPicPr>
        <p:blipFill rotWithShape="1">
          <a:blip r:embed="rId4">
            <a:alphaModFix/>
          </a:blip>
          <a:srcRect b="0" l="5543" r="5614" t="0"/>
          <a:stretch/>
        </p:blipFill>
        <p:spPr>
          <a:xfrm>
            <a:off x="5712650" y="1548675"/>
            <a:ext cx="3139401" cy="2351525"/>
          </a:xfrm>
          <a:prstGeom prst="rect">
            <a:avLst/>
          </a:prstGeom>
          <a:noFill/>
          <a:ln>
            <a:noFill/>
          </a:ln>
        </p:spPr>
      </p:pic>
      <p:pic>
        <p:nvPicPr>
          <p:cNvPr id="553" name="Google Shape;553;g292b94a155d_0_540"/>
          <p:cNvPicPr preferRelativeResize="0"/>
          <p:nvPr/>
        </p:nvPicPr>
        <p:blipFill>
          <a:blip r:embed="rId5">
            <a:alphaModFix/>
          </a:blip>
          <a:stretch>
            <a:fillRect/>
          </a:stretch>
        </p:blipFill>
        <p:spPr>
          <a:xfrm>
            <a:off x="1344701" y="4354075"/>
            <a:ext cx="2785099" cy="2351524"/>
          </a:xfrm>
          <a:prstGeom prst="rect">
            <a:avLst/>
          </a:prstGeom>
          <a:noFill/>
          <a:ln>
            <a:noFill/>
          </a:ln>
        </p:spPr>
      </p:pic>
      <p:pic>
        <p:nvPicPr>
          <p:cNvPr id="554" name="Google Shape;554;g292b94a155d_0_540"/>
          <p:cNvPicPr preferRelativeResize="0"/>
          <p:nvPr/>
        </p:nvPicPr>
        <p:blipFill>
          <a:blip r:embed="rId6">
            <a:alphaModFix/>
          </a:blip>
          <a:stretch>
            <a:fillRect/>
          </a:stretch>
        </p:blipFill>
        <p:spPr>
          <a:xfrm>
            <a:off x="5712648" y="4354077"/>
            <a:ext cx="3139407" cy="2351525"/>
          </a:xfrm>
          <a:prstGeom prst="rect">
            <a:avLst/>
          </a:prstGeom>
          <a:noFill/>
          <a:ln>
            <a:noFill/>
          </a:ln>
        </p:spPr>
      </p:pic>
      <p:pic>
        <p:nvPicPr>
          <p:cNvPr id="555" name="Google Shape;555;g292b94a155d_0_540"/>
          <p:cNvPicPr preferRelativeResize="0"/>
          <p:nvPr/>
        </p:nvPicPr>
        <p:blipFill rotWithShape="1">
          <a:blip r:embed="rId7">
            <a:alphaModFix/>
          </a:blip>
          <a:srcRect b="0" l="0" r="3873" t="0"/>
          <a:stretch/>
        </p:blipFill>
        <p:spPr>
          <a:xfrm>
            <a:off x="1244600" y="1548675"/>
            <a:ext cx="2885200" cy="2351525"/>
          </a:xfrm>
          <a:prstGeom prst="rect">
            <a:avLst/>
          </a:prstGeom>
          <a:noFill/>
          <a:ln>
            <a:noFill/>
          </a:ln>
        </p:spPr>
      </p:pic>
      <p:sp>
        <p:nvSpPr>
          <p:cNvPr id="556" name="Google Shape;556;g292b94a155d_0_540"/>
          <p:cNvSpPr/>
          <p:nvPr/>
        </p:nvSpPr>
        <p:spPr>
          <a:xfrm>
            <a:off x="918875" y="1367125"/>
            <a:ext cx="3518700" cy="2762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descr="Rewind" id="148" name="Google Shape;148;g292b94a155d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92b94a155d_0_2"/>
          <p:cNvSpPr txBox="1"/>
          <p:nvPr/>
        </p:nvSpPr>
        <p:spPr>
          <a:xfrm>
            <a:off x="697557" y="590809"/>
            <a:ext cx="8209500" cy="16869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en-US" sz="3200" u="sng">
                <a:solidFill>
                  <a:srgbClr val="0C0C0C"/>
                </a:solidFill>
                <a:latin typeface="Calibri"/>
                <a:ea typeface="Calibri"/>
                <a:cs typeface="Calibri"/>
                <a:sym typeface="Calibri"/>
              </a:rPr>
              <a:t>Ecosystem:</a:t>
            </a:r>
            <a:r>
              <a:rPr b="1" lang="en-US" sz="3200">
                <a:solidFill>
                  <a:srgbClr val="0C0C0C"/>
                </a:solidFill>
                <a:latin typeface="Calibri"/>
                <a:ea typeface="Calibri"/>
                <a:cs typeface="Calibri"/>
                <a:sym typeface="Calibri"/>
              </a:rPr>
              <a:t> </a:t>
            </a:r>
            <a:r>
              <a:rPr lang="en-US" sz="3200">
                <a:solidFill>
                  <a:srgbClr val="0C0C0C"/>
                </a:solidFill>
                <a:latin typeface="Calibri"/>
                <a:ea typeface="Calibri"/>
                <a:cs typeface="Calibri"/>
                <a:sym typeface="Calibri"/>
              </a:rPr>
              <a:t>an area </a:t>
            </a:r>
            <a:r>
              <a:rPr lang="en-US" sz="3200">
                <a:solidFill>
                  <a:srgbClr val="0C0C0C"/>
                </a:solidFill>
                <a:latin typeface="Calibri"/>
                <a:ea typeface="Calibri"/>
                <a:cs typeface="Calibri"/>
                <a:sym typeface="Calibri"/>
              </a:rPr>
              <a:t>where living and nonliving things interact</a:t>
            </a:r>
            <a:endParaRPr sz="32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chemeClr val="dk1"/>
              </a:solidFill>
              <a:latin typeface="Calibri"/>
              <a:ea typeface="Calibri"/>
              <a:cs typeface="Calibri"/>
              <a:sym typeface="Calibri"/>
            </a:endParaRPr>
          </a:p>
        </p:txBody>
      </p:sp>
      <p:pic>
        <p:nvPicPr>
          <p:cNvPr id="150" name="Google Shape;150;g292b94a155d_0_2"/>
          <p:cNvPicPr preferRelativeResize="0"/>
          <p:nvPr/>
        </p:nvPicPr>
        <p:blipFill>
          <a:blip r:embed="rId4">
            <a:alphaModFix/>
          </a:blip>
          <a:stretch>
            <a:fillRect/>
          </a:stretch>
        </p:blipFill>
        <p:spPr>
          <a:xfrm>
            <a:off x="1501463" y="1918450"/>
            <a:ext cx="6141076" cy="45989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g292b94a155d_0_555"/>
          <p:cNvPicPr preferRelativeResize="0"/>
          <p:nvPr/>
        </p:nvPicPr>
        <p:blipFill rotWithShape="1">
          <a:blip r:embed="rId3">
            <a:alphaModFix/>
          </a:blip>
          <a:srcRect b="0" l="0" r="3873" t="0"/>
          <a:stretch/>
        </p:blipFill>
        <p:spPr>
          <a:xfrm>
            <a:off x="5207000" y="1091475"/>
            <a:ext cx="2885200" cy="2351525"/>
          </a:xfrm>
          <a:prstGeom prst="rect">
            <a:avLst/>
          </a:prstGeom>
          <a:noFill/>
          <a:ln>
            <a:noFill/>
          </a:ln>
        </p:spPr>
      </p:pic>
      <p:sp>
        <p:nvSpPr>
          <p:cNvPr id="563" name="Google Shape;563;g292b94a155d_0_555"/>
          <p:cNvSpPr/>
          <p:nvPr/>
        </p:nvSpPr>
        <p:spPr>
          <a:xfrm>
            <a:off x="498763" y="699655"/>
            <a:ext cx="8187900" cy="58050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564" name="Google Shape;564;g292b94a155d_0_555"/>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65" name="Google Shape;565;g292b94a155d_0_555"/>
          <p:cNvCxnSpPr>
            <a:stCxn id="566" idx="4"/>
            <a:endCxn id="563" idx="2"/>
          </p:cNvCxnSpPr>
          <p:nvPr/>
        </p:nvCxnSpPr>
        <p:spPr>
          <a:xfrm>
            <a:off x="4571972" y="47120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67" name="Google Shape;567;g292b94a155d_0_555"/>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68" name="Google Shape;568;g292b94a155d_0_555"/>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66" name="Google Shape;566;g292b94a155d_0_555"/>
          <p:cNvSpPr/>
          <p:nvPr/>
        </p:nvSpPr>
        <p:spPr>
          <a:xfrm>
            <a:off x="2888672" y="2462644"/>
            <a:ext cx="3366600" cy="2249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9" name="Google Shape;569;g292b94a155d_0_555"/>
          <p:cNvSpPr txBox="1"/>
          <p:nvPr/>
        </p:nvSpPr>
        <p:spPr>
          <a:xfrm>
            <a:off x="3089675" y="3231650"/>
            <a:ext cx="3089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3600">
                <a:latin typeface="Poppins"/>
                <a:ea typeface="Poppins"/>
                <a:cs typeface="Poppins"/>
                <a:sym typeface="Poppins"/>
              </a:rPr>
              <a:t>Consumers</a:t>
            </a:r>
            <a:endParaRPr/>
          </a:p>
        </p:txBody>
      </p:sp>
      <p:sp>
        <p:nvSpPr>
          <p:cNvPr id="570" name="Google Shape;570;g292b94a155d_0_555"/>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571" name="Google Shape;571;g292b94a155d_0_555"/>
          <p:cNvSpPr txBox="1"/>
          <p:nvPr/>
        </p:nvSpPr>
        <p:spPr>
          <a:xfrm>
            <a:off x="498763" y="61583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572" name="Google Shape;572;g292b94a155d_0_555"/>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573" name="Google Shape;573;g292b94a155d_0_555"/>
          <p:cNvSpPr txBox="1"/>
          <p:nvPr/>
        </p:nvSpPr>
        <p:spPr>
          <a:xfrm>
            <a:off x="4676228" y="61690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consumers </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292b94a155d_0_571"/>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 </a:t>
            </a:r>
            <a:r>
              <a:rPr b="1" lang="en-US" sz="3000">
                <a:solidFill>
                  <a:schemeClr val="dk1"/>
                </a:solidFill>
                <a:latin typeface="Calibri"/>
                <a:ea typeface="Calibri"/>
                <a:cs typeface="Calibri"/>
                <a:sym typeface="Calibri"/>
              </a:rPr>
              <a:t>Consumers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80" name="Google Shape;580;g292b94a155d_0_571"/>
          <p:cNvSpPr txBox="1"/>
          <p:nvPr/>
        </p:nvSpPr>
        <p:spPr>
          <a:xfrm>
            <a:off x="1218332" y="531072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that eat other organisms for energy</a:t>
            </a:r>
            <a:endParaRPr>
              <a:solidFill>
                <a:srgbClr val="43464D"/>
              </a:solidFill>
            </a:endParaRPr>
          </a:p>
        </p:txBody>
      </p:sp>
      <p:sp>
        <p:nvSpPr>
          <p:cNvPr id="581" name="Google Shape;581;g292b94a155d_0_571"/>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that use energy to make their own food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2" name="Google Shape;582;g292b94a155d_0_571"/>
          <p:cNvSpPr txBox="1"/>
          <p:nvPr/>
        </p:nvSpPr>
        <p:spPr>
          <a:xfrm>
            <a:off x="1166882" y="31520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a:t>
            </a:r>
            <a:r>
              <a:rPr b="0" i="0" lang="en-US" sz="2400" u="none" cap="none" strike="noStrike">
                <a:solidFill>
                  <a:srgbClr val="43464D"/>
                </a:solidFill>
                <a:latin typeface="Helvetica Neue Light"/>
                <a:ea typeface="Helvetica Neue Light"/>
                <a:cs typeface="Helvetica Neue Light"/>
                <a:sym typeface="Helvetica Neue Light"/>
              </a:rPr>
              <a:t>that can </a:t>
            </a:r>
            <a:r>
              <a:rPr lang="en-US" sz="2400">
                <a:solidFill>
                  <a:srgbClr val="43464D"/>
                </a:solidFill>
                <a:latin typeface="Helvetica Neue Light"/>
                <a:ea typeface="Helvetica Neue Light"/>
                <a:cs typeface="Helvetica Neue Light"/>
                <a:sym typeface="Helvetica Neue Light"/>
              </a:rPr>
              <a:t>fly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3" name="Google Shape;583;g292b94a155d_0_571"/>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584" name="Google Shape;584;g292b94a155d_0_571"/>
          <p:cNvSpPr txBox="1"/>
          <p:nvPr/>
        </p:nvSpPr>
        <p:spPr>
          <a:xfrm>
            <a:off x="380508" y="30868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585" name="Google Shape;585;g292b94a155d_0_571"/>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586" name="Google Shape;586;g292b94a155d_0_571"/>
          <p:cNvSpPr txBox="1"/>
          <p:nvPr/>
        </p:nvSpPr>
        <p:spPr>
          <a:xfrm>
            <a:off x="393330" y="52183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587" name="Google Shape;587;g292b94a155d_0_571"/>
          <p:cNvPicPr preferRelativeResize="0"/>
          <p:nvPr/>
        </p:nvPicPr>
        <p:blipFill rotWithShape="1">
          <a:blip r:embed="rId3">
            <a:alphaModFix/>
          </a:blip>
          <a:srcRect b="0" l="0" r="0" t="0"/>
          <a:stretch/>
        </p:blipFill>
        <p:spPr>
          <a:xfrm>
            <a:off x="177800" y="215900"/>
            <a:ext cx="990600" cy="990600"/>
          </a:xfrm>
          <a:prstGeom prst="rect">
            <a:avLst/>
          </a:prstGeom>
          <a:noFill/>
          <a:ln>
            <a:noFill/>
          </a:ln>
        </p:spPr>
      </p:pic>
      <p:sp>
        <p:nvSpPr>
          <p:cNvPr id="588" name="Google Shape;588;g292b94a155d_0_571"/>
          <p:cNvSpPr txBox="1"/>
          <p:nvPr/>
        </p:nvSpPr>
        <p:spPr>
          <a:xfrm>
            <a:off x="1218332" y="41848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that are inactive during the winter months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292b94a155d_0_585"/>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 </a:t>
            </a:r>
            <a:r>
              <a:rPr b="1" lang="en-US" sz="3000">
                <a:solidFill>
                  <a:schemeClr val="dk1"/>
                </a:solidFill>
                <a:latin typeface="Calibri"/>
                <a:ea typeface="Calibri"/>
                <a:cs typeface="Calibri"/>
                <a:sym typeface="Calibri"/>
              </a:rPr>
              <a:t>Consumers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95" name="Google Shape;595;g292b94a155d_0_585"/>
          <p:cNvSpPr txBox="1"/>
          <p:nvPr/>
        </p:nvSpPr>
        <p:spPr>
          <a:xfrm>
            <a:off x="1218332" y="531072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Organisms that eat other organisms for energy.</a:t>
            </a:r>
            <a:endParaRPr/>
          </a:p>
        </p:txBody>
      </p:sp>
      <p:sp>
        <p:nvSpPr>
          <p:cNvPr id="596" name="Google Shape;596;g292b94a155d_0_585"/>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that use energy to make their own food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7" name="Google Shape;597;g292b94a155d_0_585"/>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598" name="Google Shape;598;g292b94a155d_0_585"/>
          <p:cNvSpPr txBox="1"/>
          <p:nvPr/>
        </p:nvSpPr>
        <p:spPr>
          <a:xfrm>
            <a:off x="380508" y="30868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599" name="Google Shape;599;g292b94a155d_0_585"/>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00" name="Google Shape;600;g292b94a155d_0_585"/>
          <p:cNvSpPr txBox="1"/>
          <p:nvPr/>
        </p:nvSpPr>
        <p:spPr>
          <a:xfrm>
            <a:off x="393330" y="52183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601" name="Google Shape;601;g292b94a155d_0_585"/>
          <p:cNvPicPr preferRelativeResize="0"/>
          <p:nvPr/>
        </p:nvPicPr>
        <p:blipFill rotWithShape="1">
          <a:blip r:embed="rId3">
            <a:alphaModFix/>
          </a:blip>
          <a:srcRect b="0" l="0" r="0" t="0"/>
          <a:stretch/>
        </p:blipFill>
        <p:spPr>
          <a:xfrm>
            <a:off x="177800" y="215900"/>
            <a:ext cx="990600" cy="990600"/>
          </a:xfrm>
          <a:prstGeom prst="rect">
            <a:avLst/>
          </a:prstGeom>
          <a:noFill/>
          <a:ln>
            <a:noFill/>
          </a:ln>
        </p:spPr>
      </p:pic>
      <p:sp>
        <p:nvSpPr>
          <p:cNvPr id="602" name="Google Shape;602;g292b94a155d_0_585"/>
          <p:cNvSpPr txBox="1"/>
          <p:nvPr/>
        </p:nvSpPr>
        <p:spPr>
          <a:xfrm>
            <a:off x="1218332" y="4184861"/>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that break down the remains of other organisms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3" name="Google Shape;603;g292b94a155d_0_585"/>
          <p:cNvSpPr/>
          <p:nvPr/>
        </p:nvSpPr>
        <p:spPr>
          <a:xfrm>
            <a:off x="177807" y="5126078"/>
            <a:ext cx="8455800" cy="831000"/>
          </a:xfrm>
          <a:prstGeom prst="roundRect">
            <a:avLst>
              <a:gd fmla="val 16667" name="adj"/>
            </a:avLst>
          </a:prstGeom>
          <a:noFill/>
          <a:ln cap="flat" cmpd="sng" w="666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a:solidFill>
                  <a:srgbClr val="FFFFFF"/>
                </a:solidFill>
              </a:rPr>
              <a:t>s</a:t>
            </a:r>
            <a:endParaRPr b="0" i="0" sz="1400" u="none" cap="none" strike="noStrike">
              <a:solidFill>
                <a:srgbClr val="FFFFFF"/>
              </a:solidFill>
              <a:latin typeface="Arial"/>
              <a:ea typeface="Arial"/>
              <a:cs typeface="Arial"/>
              <a:sym typeface="Arial"/>
            </a:endParaRPr>
          </a:p>
        </p:txBody>
      </p:sp>
      <p:sp>
        <p:nvSpPr>
          <p:cNvPr id="604" name="Google Shape;604;g292b94a155d_0_585"/>
          <p:cNvSpPr txBox="1"/>
          <p:nvPr/>
        </p:nvSpPr>
        <p:spPr>
          <a:xfrm>
            <a:off x="1166882" y="31520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a:t>
            </a:r>
            <a:r>
              <a:rPr b="0" i="0" lang="en-US" sz="2400" u="none" cap="none" strike="noStrike">
                <a:solidFill>
                  <a:srgbClr val="43464D"/>
                </a:solidFill>
                <a:latin typeface="Helvetica Neue Light"/>
                <a:ea typeface="Helvetica Neue Light"/>
                <a:cs typeface="Helvetica Neue Light"/>
                <a:sym typeface="Helvetica Neue Light"/>
              </a:rPr>
              <a:t>that can </a:t>
            </a:r>
            <a:r>
              <a:rPr lang="en-US" sz="2400">
                <a:solidFill>
                  <a:srgbClr val="43464D"/>
                </a:solidFill>
                <a:latin typeface="Helvetica Neue Light"/>
                <a:ea typeface="Helvetica Neue Light"/>
                <a:cs typeface="Helvetica Neue Light"/>
                <a:sym typeface="Helvetica Neue Light"/>
              </a:rPr>
              <a:t>fly</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g292b94a155d_0_600"/>
          <p:cNvPicPr preferRelativeResize="0"/>
          <p:nvPr/>
        </p:nvPicPr>
        <p:blipFill rotWithShape="1">
          <a:blip r:embed="rId3">
            <a:alphaModFix/>
          </a:blip>
          <a:srcRect b="0" l="0" r="3873" t="0"/>
          <a:stretch/>
        </p:blipFill>
        <p:spPr>
          <a:xfrm>
            <a:off x="5207000" y="1091475"/>
            <a:ext cx="2885200" cy="2351525"/>
          </a:xfrm>
          <a:prstGeom prst="rect">
            <a:avLst/>
          </a:prstGeom>
          <a:noFill/>
          <a:ln>
            <a:noFill/>
          </a:ln>
        </p:spPr>
      </p:pic>
      <p:sp>
        <p:nvSpPr>
          <p:cNvPr id="611" name="Google Shape;611;g292b94a155d_0_600"/>
          <p:cNvSpPr/>
          <p:nvPr/>
        </p:nvSpPr>
        <p:spPr>
          <a:xfrm>
            <a:off x="498763" y="699655"/>
            <a:ext cx="8187900" cy="58050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12" name="Google Shape;612;g292b94a155d_0_60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13" name="Google Shape;613;g292b94a155d_0_600"/>
          <p:cNvCxnSpPr>
            <a:stCxn id="614" idx="4"/>
            <a:endCxn id="611" idx="2"/>
          </p:cNvCxnSpPr>
          <p:nvPr/>
        </p:nvCxnSpPr>
        <p:spPr>
          <a:xfrm>
            <a:off x="4571972" y="47120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15" name="Google Shape;615;g292b94a155d_0_60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16" name="Google Shape;616;g292b94a155d_0_60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14" name="Google Shape;614;g292b94a155d_0_600"/>
          <p:cNvSpPr/>
          <p:nvPr/>
        </p:nvSpPr>
        <p:spPr>
          <a:xfrm>
            <a:off x="2888672" y="2462644"/>
            <a:ext cx="3366600" cy="2249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7" name="Google Shape;617;g292b94a155d_0_600"/>
          <p:cNvSpPr txBox="1"/>
          <p:nvPr/>
        </p:nvSpPr>
        <p:spPr>
          <a:xfrm>
            <a:off x="3089675" y="3231650"/>
            <a:ext cx="3089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3600">
                <a:latin typeface="Poppins"/>
                <a:ea typeface="Poppins"/>
                <a:cs typeface="Poppins"/>
                <a:sym typeface="Poppins"/>
              </a:rPr>
              <a:t>Consumers</a:t>
            </a:r>
            <a:endParaRPr/>
          </a:p>
        </p:txBody>
      </p:sp>
      <p:sp>
        <p:nvSpPr>
          <p:cNvPr id="618" name="Google Shape;618;g292b94a155d_0_60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619" name="Google Shape;619;g292b94a155d_0_600"/>
          <p:cNvSpPr txBox="1"/>
          <p:nvPr/>
        </p:nvSpPr>
        <p:spPr>
          <a:xfrm>
            <a:off x="498763" y="61583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620" name="Google Shape;620;g292b94a155d_0_60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621" name="Google Shape;621;g292b94a155d_0_600"/>
          <p:cNvSpPr txBox="1"/>
          <p:nvPr/>
        </p:nvSpPr>
        <p:spPr>
          <a:xfrm>
            <a:off x="4676228" y="61690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consumers </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a:p>
        </p:txBody>
      </p:sp>
      <p:sp>
        <p:nvSpPr>
          <p:cNvPr id="622" name="Google Shape;622;g292b94a155d_0_600"/>
          <p:cNvSpPr txBox="1"/>
          <p:nvPr/>
        </p:nvSpPr>
        <p:spPr>
          <a:xfrm>
            <a:off x="588425" y="1496250"/>
            <a:ext cx="4258200" cy="9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00">
                <a:solidFill>
                  <a:schemeClr val="dk1"/>
                </a:solidFill>
                <a:latin typeface="Helvetica Neue Light"/>
                <a:ea typeface="Helvetica Neue Light"/>
                <a:cs typeface="Helvetica Neue Light"/>
                <a:sym typeface="Helvetica Neue Light"/>
              </a:rPr>
              <a:t>organisms that eat other organisms for energy</a:t>
            </a:r>
            <a:endParaRPr sz="2400">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292b94a155d_0_617"/>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 </a:t>
            </a:r>
            <a:r>
              <a:rPr b="1" lang="en-US" sz="3000">
                <a:solidFill>
                  <a:schemeClr val="dk1"/>
                </a:solidFill>
                <a:latin typeface="Calibri"/>
                <a:ea typeface="Calibri"/>
                <a:cs typeface="Calibri"/>
                <a:sym typeface="Calibri"/>
              </a:rPr>
              <a:t>Consumer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29" name="Google Shape;629;g292b94a155d_0_617"/>
          <p:cNvSpPr txBox="1"/>
          <p:nvPr/>
        </p:nvSpPr>
        <p:spPr>
          <a:xfrm>
            <a:off x="1166882" y="310548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pine tree in the forest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0" name="Google Shape;630;g292b94a155d_0_617"/>
          <p:cNvSpPr txBox="1"/>
          <p:nvPr/>
        </p:nvSpPr>
        <p:spPr>
          <a:xfrm>
            <a:off x="1166884" y="2101380"/>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tomatoes growing on the vine</a:t>
            </a:r>
            <a:endParaRPr b="0" i="0" sz="2400" u="none" cap="none" strike="noStrike">
              <a:solidFill>
                <a:srgbClr val="242424"/>
              </a:solidFill>
              <a:latin typeface="Helvetica Neue Light"/>
              <a:ea typeface="Helvetica Neue Light"/>
              <a:cs typeface="Helvetica Neue Light"/>
              <a:sym typeface="Helvetica Neue Light"/>
            </a:endParaRPr>
          </a:p>
        </p:txBody>
      </p:sp>
      <p:sp>
        <p:nvSpPr>
          <p:cNvPr id="631" name="Google Shape;631;g292b94a155d_0_617"/>
          <p:cNvSpPr txBox="1"/>
          <p:nvPr/>
        </p:nvSpPr>
        <p:spPr>
          <a:xfrm>
            <a:off x="1166882" y="50058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flowers in the garden</a:t>
            </a:r>
            <a:endParaRPr b="0" i="0" sz="2400" u="none" cap="none" strike="noStrike">
              <a:solidFill>
                <a:srgbClr val="242424"/>
              </a:solidFill>
              <a:latin typeface="Helvetica Neue Light"/>
              <a:ea typeface="Helvetica Neue Light"/>
              <a:cs typeface="Helvetica Neue Light"/>
              <a:sym typeface="Helvetica Neue Light"/>
            </a:endParaRPr>
          </a:p>
        </p:txBody>
      </p:sp>
      <p:sp>
        <p:nvSpPr>
          <p:cNvPr id="632" name="Google Shape;632;g292b94a155d_0_617"/>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33" name="Google Shape;633;g292b94a155d_0_617"/>
          <p:cNvSpPr txBox="1"/>
          <p:nvPr/>
        </p:nvSpPr>
        <p:spPr>
          <a:xfrm>
            <a:off x="380508" y="3010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34" name="Google Shape;634;g292b94a155d_0_617"/>
          <p:cNvSpPr txBox="1"/>
          <p:nvPr/>
        </p:nvSpPr>
        <p:spPr>
          <a:xfrm>
            <a:off x="393330" y="49135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635" name="Google Shape;635;g292b94a155d_0_617"/>
          <p:cNvPicPr preferRelativeResize="0"/>
          <p:nvPr/>
        </p:nvPicPr>
        <p:blipFill rotWithShape="1">
          <a:blip r:embed="rId3">
            <a:alphaModFix/>
          </a:blip>
          <a:srcRect b="0" l="0" r="0" t="0"/>
          <a:stretch/>
        </p:blipFill>
        <p:spPr>
          <a:xfrm>
            <a:off x="177800" y="215900"/>
            <a:ext cx="990600" cy="990600"/>
          </a:xfrm>
          <a:prstGeom prst="rect">
            <a:avLst/>
          </a:prstGeom>
          <a:noFill/>
          <a:ln>
            <a:noFill/>
          </a:ln>
        </p:spPr>
      </p:pic>
      <p:sp>
        <p:nvSpPr>
          <p:cNvPr id="636" name="Google Shape;636;g292b94a155d_0_617"/>
          <p:cNvSpPr txBox="1"/>
          <p:nvPr/>
        </p:nvSpPr>
        <p:spPr>
          <a:xfrm>
            <a:off x="1179705" y="410869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latin typeface="Helvetica Neue Light"/>
                <a:ea typeface="Helvetica Neue Light"/>
                <a:cs typeface="Helvetica Neue Light"/>
                <a:sym typeface="Helvetica Neue Light"/>
              </a:rPr>
              <a:t>bear eating a fish</a:t>
            </a:r>
            <a:r>
              <a:rPr lang="en-US" sz="2400">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7" name="Google Shape;637;g292b94a155d_0_617"/>
          <p:cNvSpPr txBox="1"/>
          <p:nvPr/>
        </p:nvSpPr>
        <p:spPr>
          <a:xfrm>
            <a:off x="393330" y="4026523"/>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292b94a155d_0_631"/>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 </a:t>
            </a:r>
            <a:r>
              <a:rPr b="1" lang="en-US" sz="3000">
                <a:solidFill>
                  <a:schemeClr val="dk1"/>
                </a:solidFill>
                <a:latin typeface="Calibri"/>
                <a:ea typeface="Calibri"/>
                <a:cs typeface="Calibri"/>
                <a:sym typeface="Calibri"/>
              </a:rPr>
              <a:t>Consumer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44" name="Google Shape;644;g292b94a155d_0_631"/>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45" name="Google Shape;645;g292b94a155d_0_631"/>
          <p:cNvSpPr txBox="1"/>
          <p:nvPr/>
        </p:nvSpPr>
        <p:spPr>
          <a:xfrm>
            <a:off x="380508" y="3010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46" name="Google Shape;646;g292b94a155d_0_631"/>
          <p:cNvSpPr txBox="1"/>
          <p:nvPr/>
        </p:nvSpPr>
        <p:spPr>
          <a:xfrm>
            <a:off x="393330" y="49135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647" name="Google Shape;647;g292b94a155d_0_631"/>
          <p:cNvPicPr preferRelativeResize="0"/>
          <p:nvPr/>
        </p:nvPicPr>
        <p:blipFill rotWithShape="1">
          <a:blip r:embed="rId3">
            <a:alphaModFix/>
          </a:blip>
          <a:srcRect b="0" l="0" r="0" t="0"/>
          <a:stretch/>
        </p:blipFill>
        <p:spPr>
          <a:xfrm>
            <a:off x="177800" y="215900"/>
            <a:ext cx="990600" cy="990600"/>
          </a:xfrm>
          <a:prstGeom prst="rect">
            <a:avLst/>
          </a:prstGeom>
          <a:noFill/>
          <a:ln>
            <a:noFill/>
          </a:ln>
        </p:spPr>
      </p:pic>
      <p:sp>
        <p:nvSpPr>
          <p:cNvPr id="648" name="Google Shape;648;g292b94a155d_0_631"/>
          <p:cNvSpPr txBox="1"/>
          <p:nvPr/>
        </p:nvSpPr>
        <p:spPr>
          <a:xfrm>
            <a:off x="393330" y="4026523"/>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49" name="Google Shape;649;g292b94a155d_0_631"/>
          <p:cNvSpPr/>
          <p:nvPr/>
        </p:nvSpPr>
        <p:spPr>
          <a:xfrm>
            <a:off x="344107" y="3916016"/>
            <a:ext cx="8455800" cy="831000"/>
          </a:xfrm>
          <a:prstGeom prst="roundRect">
            <a:avLst>
              <a:gd fmla="val 16667" name="adj"/>
            </a:avLst>
          </a:prstGeom>
          <a:noFill/>
          <a:ln cap="flat" cmpd="sng" w="666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650" name="Google Shape;650;g292b94a155d_0_631"/>
          <p:cNvSpPr txBox="1"/>
          <p:nvPr/>
        </p:nvSpPr>
        <p:spPr>
          <a:xfrm>
            <a:off x="1166882" y="310548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pine tree in the forest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1" name="Google Shape;651;g292b94a155d_0_631"/>
          <p:cNvSpPr txBox="1"/>
          <p:nvPr/>
        </p:nvSpPr>
        <p:spPr>
          <a:xfrm>
            <a:off x="1166882" y="50058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flowers in the garden</a:t>
            </a:r>
            <a:endParaRPr b="0" i="0" sz="2400" u="none" cap="none" strike="noStrike">
              <a:solidFill>
                <a:srgbClr val="242424"/>
              </a:solidFill>
              <a:latin typeface="Helvetica Neue Light"/>
              <a:ea typeface="Helvetica Neue Light"/>
              <a:cs typeface="Helvetica Neue Light"/>
              <a:sym typeface="Helvetica Neue Light"/>
            </a:endParaRPr>
          </a:p>
        </p:txBody>
      </p:sp>
      <p:sp>
        <p:nvSpPr>
          <p:cNvPr id="652" name="Google Shape;652;g292b94a155d_0_631"/>
          <p:cNvSpPr txBox="1"/>
          <p:nvPr/>
        </p:nvSpPr>
        <p:spPr>
          <a:xfrm>
            <a:off x="1179705" y="410869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latin typeface="Helvetica Neue Light"/>
                <a:ea typeface="Helvetica Neue Light"/>
                <a:cs typeface="Helvetica Neue Light"/>
                <a:sym typeface="Helvetica Neue Light"/>
              </a:rPr>
              <a:t>bear eating a fish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3" name="Google Shape;653;g292b94a155d_0_631"/>
          <p:cNvSpPr txBox="1"/>
          <p:nvPr/>
        </p:nvSpPr>
        <p:spPr>
          <a:xfrm>
            <a:off x="1166884" y="2101380"/>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242424"/>
                </a:solidFill>
                <a:latin typeface="Helvetica Neue Light"/>
                <a:ea typeface="Helvetica Neue Light"/>
                <a:cs typeface="Helvetica Neue Light"/>
                <a:sym typeface="Helvetica Neue Light"/>
              </a:rPr>
              <a:t>tomatoes growing on the vine</a:t>
            </a:r>
            <a:endParaRPr b="0" i="0" sz="2400" u="none" cap="none" strike="noStrike">
              <a:solidFill>
                <a:srgbClr val="242424"/>
              </a:solidFill>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id="659" name="Google Shape;659;g292b94a155d_0_646"/>
          <p:cNvPicPr preferRelativeResize="0"/>
          <p:nvPr/>
        </p:nvPicPr>
        <p:blipFill rotWithShape="1">
          <a:blip r:embed="rId3">
            <a:alphaModFix/>
          </a:blip>
          <a:srcRect b="0" l="0" r="3873" t="0"/>
          <a:stretch/>
        </p:blipFill>
        <p:spPr>
          <a:xfrm>
            <a:off x="5207000" y="1091475"/>
            <a:ext cx="2885200" cy="2351525"/>
          </a:xfrm>
          <a:prstGeom prst="rect">
            <a:avLst/>
          </a:prstGeom>
          <a:noFill/>
          <a:ln>
            <a:noFill/>
          </a:ln>
        </p:spPr>
      </p:pic>
      <p:sp>
        <p:nvSpPr>
          <p:cNvPr id="660" name="Google Shape;660;g292b94a155d_0_646"/>
          <p:cNvSpPr/>
          <p:nvPr/>
        </p:nvSpPr>
        <p:spPr>
          <a:xfrm>
            <a:off x="498763" y="699655"/>
            <a:ext cx="8187900" cy="58050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61" name="Google Shape;661;g292b94a155d_0_64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62" name="Google Shape;662;g292b94a155d_0_646"/>
          <p:cNvCxnSpPr>
            <a:stCxn id="663" idx="4"/>
            <a:endCxn id="660" idx="2"/>
          </p:cNvCxnSpPr>
          <p:nvPr/>
        </p:nvCxnSpPr>
        <p:spPr>
          <a:xfrm>
            <a:off x="4571972" y="47120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64" name="Google Shape;664;g292b94a155d_0_64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65" name="Google Shape;665;g292b94a155d_0_64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63" name="Google Shape;663;g292b94a155d_0_646"/>
          <p:cNvSpPr/>
          <p:nvPr/>
        </p:nvSpPr>
        <p:spPr>
          <a:xfrm>
            <a:off x="2888672" y="2462644"/>
            <a:ext cx="3366600" cy="2249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6" name="Google Shape;666;g292b94a155d_0_646"/>
          <p:cNvSpPr txBox="1"/>
          <p:nvPr/>
        </p:nvSpPr>
        <p:spPr>
          <a:xfrm>
            <a:off x="3089675" y="3231650"/>
            <a:ext cx="3089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3600">
                <a:latin typeface="Poppins"/>
                <a:ea typeface="Poppins"/>
                <a:cs typeface="Poppins"/>
                <a:sym typeface="Poppins"/>
              </a:rPr>
              <a:t>Consumers</a:t>
            </a:r>
            <a:endParaRPr/>
          </a:p>
        </p:txBody>
      </p:sp>
      <p:sp>
        <p:nvSpPr>
          <p:cNvPr id="667" name="Google Shape;667;g292b94a155d_0_64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668" name="Google Shape;668;g292b94a155d_0_646"/>
          <p:cNvSpPr txBox="1"/>
          <p:nvPr/>
        </p:nvSpPr>
        <p:spPr>
          <a:xfrm>
            <a:off x="498763" y="61583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669" name="Google Shape;669;g292b94a155d_0_64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670" name="Google Shape;670;g292b94a155d_0_646"/>
          <p:cNvSpPr txBox="1"/>
          <p:nvPr/>
        </p:nvSpPr>
        <p:spPr>
          <a:xfrm>
            <a:off x="4676228" y="61690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consumers </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a:p>
        </p:txBody>
      </p:sp>
      <p:sp>
        <p:nvSpPr>
          <p:cNvPr id="671" name="Google Shape;671;g292b94a155d_0_646"/>
          <p:cNvSpPr txBox="1"/>
          <p:nvPr/>
        </p:nvSpPr>
        <p:spPr>
          <a:xfrm>
            <a:off x="588425" y="1496250"/>
            <a:ext cx="4258200" cy="9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00">
                <a:solidFill>
                  <a:schemeClr val="dk1"/>
                </a:solidFill>
                <a:latin typeface="Helvetica Neue Light"/>
                <a:ea typeface="Helvetica Neue Light"/>
                <a:cs typeface="Helvetica Neue Light"/>
                <a:sym typeface="Helvetica Neue Light"/>
              </a:rPr>
              <a:t>organisms which eat other organisms for energy</a:t>
            </a:r>
            <a:endParaRPr sz="2400">
              <a:latin typeface="Helvetica Neue Light"/>
              <a:ea typeface="Helvetica Neue Light"/>
              <a:cs typeface="Helvetica Neue Light"/>
              <a:sym typeface="Helvetica Neue Light"/>
            </a:endParaRPr>
          </a:p>
        </p:txBody>
      </p:sp>
      <p:sp>
        <p:nvSpPr>
          <p:cNvPr id="672" name="Google Shape;672;g292b94a155d_0_646"/>
          <p:cNvSpPr txBox="1"/>
          <p:nvPr/>
        </p:nvSpPr>
        <p:spPr>
          <a:xfrm>
            <a:off x="909325" y="4701750"/>
            <a:ext cx="2289300" cy="9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00">
                <a:solidFill>
                  <a:schemeClr val="dk1"/>
                </a:solidFill>
                <a:latin typeface="Helvetica Neue Light"/>
                <a:ea typeface="Helvetica Neue Light"/>
                <a:cs typeface="Helvetica Neue Light"/>
                <a:sym typeface="Helvetica Neue Light"/>
              </a:rPr>
              <a:t>bear eating a fish</a:t>
            </a:r>
            <a:endParaRPr sz="2400">
              <a:latin typeface="Helvetica Neue Light"/>
              <a:ea typeface="Helvetica Neue Light"/>
              <a:cs typeface="Helvetica Neue Light"/>
              <a:sym typeface="Helvetica Neue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292b94a155d_0_664"/>
          <p:cNvSpPr txBox="1"/>
          <p:nvPr/>
        </p:nvSpPr>
        <p:spPr>
          <a:xfrm>
            <a:off x="1166884" y="2329980"/>
            <a:ext cx="7596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374151"/>
                </a:solidFill>
                <a:latin typeface="Helvetica Neue Light"/>
                <a:ea typeface="Helvetica Neue Light"/>
                <a:cs typeface="Helvetica Neue Light"/>
                <a:sym typeface="Helvetica Neue Light"/>
              </a:rPr>
              <a:t>They</a:t>
            </a:r>
            <a:r>
              <a:rPr lang="en-US" sz="2400">
                <a:solidFill>
                  <a:srgbClr val="374151"/>
                </a:solidFill>
                <a:latin typeface="Helvetica Neue Light"/>
                <a:ea typeface="Helvetica Neue Light"/>
                <a:cs typeface="Helvetica Neue Light"/>
                <a:sym typeface="Helvetica Neue Light"/>
              </a:rPr>
              <a:t> produce energy that keep me warm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9" name="Google Shape;679;g292b94a155d_0_664"/>
          <p:cNvSpPr txBox="1"/>
          <p:nvPr/>
        </p:nvSpPr>
        <p:spPr>
          <a:xfrm>
            <a:off x="456709" y="2195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80" name="Google Shape;680;g292b94a155d_0_664"/>
          <p:cNvSpPr txBox="1"/>
          <p:nvPr/>
        </p:nvSpPr>
        <p:spPr>
          <a:xfrm>
            <a:off x="456708" y="3163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81" name="Google Shape;681;g292b94a155d_0_664"/>
          <p:cNvSpPr txBox="1"/>
          <p:nvPr/>
        </p:nvSpPr>
        <p:spPr>
          <a:xfrm>
            <a:off x="443800" y="4913526"/>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682" name="Google Shape;682;g292b94a155d_0_664"/>
          <p:cNvPicPr preferRelativeResize="0"/>
          <p:nvPr/>
        </p:nvPicPr>
        <p:blipFill rotWithShape="1">
          <a:blip r:embed="rId3">
            <a:alphaModFix/>
          </a:blip>
          <a:srcRect b="0" l="0" r="0" t="0"/>
          <a:stretch/>
        </p:blipFill>
        <p:spPr>
          <a:xfrm>
            <a:off x="177800" y="215900"/>
            <a:ext cx="990600" cy="990600"/>
          </a:xfrm>
          <a:prstGeom prst="rect">
            <a:avLst/>
          </a:prstGeom>
          <a:noFill/>
          <a:ln>
            <a:noFill/>
          </a:ln>
        </p:spPr>
      </p:pic>
      <p:sp>
        <p:nvSpPr>
          <p:cNvPr id="683" name="Google Shape;683;g292b94a155d_0_664"/>
          <p:cNvSpPr txBox="1"/>
          <p:nvPr/>
        </p:nvSpPr>
        <p:spPr>
          <a:xfrm>
            <a:off x="414055" y="4038298"/>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84" name="Google Shape;684;g292b94a155d_0_664"/>
          <p:cNvSpPr txBox="1"/>
          <p:nvPr/>
        </p:nvSpPr>
        <p:spPr>
          <a:xfrm>
            <a:off x="844267" y="288124"/>
            <a:ext cx="82095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response for </a:t>
            </a:r>
            <a:r>
              <a:rPr b="0" i="1" lang="en-US" sz="3000" u="none" cap="none" strike="noStrike">
                <a:solidFill>
                  <a:schemeClr val="dk1"/>
                </a:solidFill>
                <a:latin typeface="Calibri"/>
                <a:ea typeface="Calibri"/>
                <a:cs typeface="Calibri"/>
                <a:sym typeface="Calibri"/>
              </a:rPr>
              <a:t>“how do </a:t>
            </a:r>
            <a:r>
              <a:rPr i="1" lang="en-US" sz="3000">
                <a:solidFill>
                  <a:schemeClr val="dk1"/>
                </a:solidFill>
                <a:latin typeface="Calibri"/>
                <a:ea typeface="Calibri"/>
                <a:cs typeface="Calibri"/>
                <a:sym typeface="Calibri"/>
              </a:rPr>
              <a:t>consumers </a:t>
            </a:r>
            <a:r>
              <a:rPr b="0" i="1" lang="en-US" sz="3000" u="none" cap="none" strike="noStrike">
                <a:solidFill>
                  <a:schemeClr val="dk1"/>
                </a:solidFill>
                <a:latin typeface="Calibri"/>
                <a:ea typeface="Calibri"/>
                <a:cs typeface="Calibri"/>
                <a:sym typeface="Calibri"/>
              </a:rPr>
              <a:t>impact my life?”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5" name="Google Shape;685;g292b94a155d_0_664"/>
          <p:cNvSpPr txBox="1"/>
          <p:nvPr/>
        </p:nvSpPr>
        <p:spPr>
          <a:xfrm>
            <a:off x="1243082" y="325788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I am a consumer. I can eat plants and animals for energy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6" name="Google Shape;686;g292b94a155d_0_664"/>
          <p:cNvSpPr txBox="1"/>
          <p:nvPr/>
        </p:nvSpPr>
        <p:spPr>
          <a:xfrm>
            <a:off x="1179705" y="410869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They help keep the air clean so I can breathe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7" name="Google Shape;687;g292b94a155d_0_664"/>
          <p:cNvSpPr txBox="1"/>
          <p:nvPr/>
        </p:nvSpPr>
        <p:spPr>
          <a:xfrm>
            <a:off x="1166882" y="50058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43464D"/>
                </a:solidFill>
                <a:latin typeface="Helvetica Neue Light"/>
                <a:ea typeface="Helvetica Neue Light"/>
                <a:cs typeface="Helvetica Neue Light"/>
                <a:sym typeface="Helvetica Neue Light"/>
              </a:rPr>
              <a:t>They </a:t>
            </a:r>
            <a:r>
              <a:rPr lang="en-US" sz="2400">
                <a:solidFill>
                  <a:srgbClr val="43464D"/>
                </a:solidFill>
                <a:latin typeface="Helvetica Neue Light"/>
                <a:ea typeface="Helvetica Neue Light"/>
                <a:cs typeface="Helvetica Neue Light"/>
                <a:sym typeface="Helvetica Neue Light"/>
              </a:rPr>
              <a:t>help me digest the food I eat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292b94a155d_0_678"/>
          <p:cNvSpPr txBox="1"/>
          <p:nvPr/>
        </p:nvSpPr>
        <p:spPr>
          <a:xfrm>
            <a:off x="1166884" y="2329980"/>
            <a:ext cx="7596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374151"/>
                </a:solidFill>
                <a:latin typeface="Helvetica Neue Light"/>
                <a:ea typeface="Helvetica Neue Light"/>
                <a:cs typeface="Helvetica Neue Light"/>
                <a:sym typeface="Helvetica Neue Light"/>
              </a:rPr>
              <a:t>They</a:t>
            </a:r>
            <a:r>
              <a:rPr lang="en-US" sz="2400">
                <a:solidFill>
                  <a:srgbClr val="374151"/>
                </a:solidFill>
                <a:latin typeface="Helvetica Neue Light"/>
                <a:ea typeface="Helvetica Neue Light"/>
                <a:cs typeface="Helvetica Neue Light"/>
                <a:sym typeface="Helvetica Neue Light"/>
              </a:rPr>
              <a:t> produce energy that keep me warm</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4" name="Google Shape;694;g292b94a155d_0_678"/>
          <p:cNvSpPr txBox="1"/>
          <p:nvPr/>
        </p:nvSpPr>
        <p:spPr>
          <a:xfrm>
            <a:off x="456709" y="2195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95" name="Google Shape;695;g292b94a155d_0_678"/>
          <p:cNvSpPr txBox="1"/>
          <p:nvPr/>
        </p:nvSpPr>
        <p:spPr>
          <a:xfrm>
            <a:off x="456708" y="3163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96" name="Google Shape;696;g292b94a155d_0_678"/>
          <p:cNvSpPr txBox="1"/>
          <p:nvPr/>
        </p:nvSpPr>
        <p:spPr>
          <a:xfrm>
            <a:off x="443800" y="4913526"/>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descr="Anchor with solid fill" id="697" name="Google Shape;697;g292b94a155d_0_678"/>
          <p:cNvPicPr preferRelativeResize="0"/>
          <p:nvPr/>
        </p:nvPicPr>
        <p:blipFill rotWithShape="1">
          <a:blip r:embed="rId3">
            <a:alphaModFix/>
          </a:blip>
          <a:srcRect b="0" l="0" r="0" t="0"/>
          <a:stretch/>
        </p:blipFill>
        <p:spPr>
          <a:xfrm>
            <a:off x="177800" y="215900"/>
            <a:ext cx="990600" cy="990600"/>
          </a:xfrm>
          <a:prstGeom prst="rect">
            <a:avLst/>
          </a:prstGeom>
          <a:noFill/>
          <a:ln>
            <a:noFill/>
          </a:ln>
        </p:spPr>
      </p:pic>
      <p:sp>
        <p:nvSpPr>
          <p:cNvPr id="698" name="Google Shape;698;g292b94a155d_0_678"/>
          <p:cNvSpPr txBox="1"/>
          <p:nvPr/>
        </p:nvSpPr>
        <p:spPr>
          <a:xfrm>
            <a:off x="414055" y="4038298"/>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99" name="Google Shape;699;g292b94a155d_0_678"/>
          <p:cNvSpPr txBox="1"/>
          <p:nvPr/>
        </p:nvSpPr>
        <p:spPr>
          <a:xfrm>
            <a:off x="844267" y="288124"/>
            <a:ext cx="82095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response for </a:t>
            </a:r>
            <a:r>
              <a:rPr b="0" i="1" lang="en-US" sz="3000" u="none" cap="none" strike="noStrike">
                <a:solidFill>
                  <a:schemeClr val="dk1"/>
                </a:solidFill>
                <a:latin typeface="Calibri"/>
                <a:ea typeface="Calibri"/>
                <a:cs typeface="Calibri"/>
                <a:sym typeface="Calibri"/>
              </a:rPr>
              <a:t>“how do </a:t>
            </a:r>
            <a:r>
              <a:rPr i="1" lang="en-US" sz="3000">
                <a:solidFill>
                  <a:schemeClr val="dk1"/>
                </a:solidFill>
                <a:latin typeface="Calibri"/>
                <a:ea typeface="Calibri"/>
                <a:cs typeface="Calibri"/>
                <a:sym typeface="Calibri"/>
              </a:rPr>
              <a:t>consumers </a:t>
            </a:r>
            <a:r>
              <a:rPr b="0" i="1" lang="en-US" sz="3000" u="none" cap="none" strike="noStrike">
                <a:solidFill>
                  <a:schemeClr val="dk1"/>
                </a:solidFill>
                <a:latin typeface="Calibri"/>
                <a:ea typeface="Calibri"/>
                <a:cs typeface="Calibri"/>
                <a:sym typeface="Calibri"/>
              </a:rPr>
              <a:t>impact my life?”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00" name="Google Shape;700;g292b94a155d_0_678"/>
          <p:cNvSpPr txBox="1"/>
          <p:nvPr/>
        </p:nvSpPr>
        <p:spPr>
          <a:xfrm>
            <a:off x="1243082" y="325788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I am a consumer. I can eat plants and animals for energy.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1" name="Google Shape;701;g292b94a155d_0_678"/>
          <p:cNvSpPr txBox="1"/>
          <p:nvPr/>
        </p:nvSpPr>
        <p:spPr>
          <a:xfrm>
            <a:off x="1179705" y="410869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They help keep the air clean so I can breathe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2" name="Google Shape;702;g292b94a155d_0_678"/>
          <p:cNvSpPr txBox="1"/>
          <p:nvPr/>
        </p:nvSpPr>
        <p:spPr>
          <a:xfrm>
            <a:off x="1166882" y="50058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43464D"/>
                </a:solidFill>
                <a:latin typeface="Helvetica Neue Light"/>
                <a:ea typeface="Helvetica Neue Light"/>
                <a:cs typeface="Helvetica Neue Light"/>
                <a:sym typeface="Helvetica Neue Light"/>
              </a:rPr>
              <a:t>They </a:t>
            </a:r>
            <a:r>
              <a:rPr lang="en-US" sz="2400">
                <a:solidFill>
                  <a:srgbClr val="43464D"/>
                </a:solidFill>
                <a:latin typeface="Helvetica Neue Light"/>
                <a:ea typeface="Helvetica Neue Light"/>
                <a:cs typeface="Helvetica Neue Light"/>
                <a:sym typeface="Helvetica Neue Light"/>
              </a:rPr>
              <a:t>help me digest the food I eat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3" name="Google Shape;703;g292b94a155d_0_678"/>
          <p:cNvSpPr/>
          <p:nvPr/>
        </p:nvSpPr>
        <p:spPr>
          <a:xfrm>
            <a:off x="456707" y="3070753"/>
            <a:ext cx="8455800" cy="831000"/>
          </a:xfrm>
          <a:prstGeom prst="roundRect">
            <a:avLst>
              <a:gd fmla="val 16667" name="adj"/>
            </a:avLst>
          </a:prstGeom>
          <a:noFill/>
          <a:ln cap="flat" cmpd="sng" w="666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id="709" name="Google Shape;709;g292b94a155d_0_693"/>
          <p:cNvPicPr preferRelativeResize="0"/>
          <p:nvPr/>
        </p:nvPicPr>
        <p:blipFill rotWithShape="1">
          <a:blip r:embed="rId3">
            <a:alphaModFix/>
          </a:blip>
          <a:srcRect b="0" l="0" r="3873" t="0"/>
          <a:stretch/>
        </p:blipFill>
        <p:spPr>
          <a:xfrm>
            <a:off x="5207000" y="1091475"/>
            <a:ext cx="2885200" cy="2351525"/>
          </a:xfrm>
          <a:prstGeom prst="rect">
            <a:avLst/>
          </a:prstGeom>
          <a:noFill/>
          <a:ln>
            <a:noFill/>
          </a:ln>
        </p:spPr>
      </p:pic>
      <p:sp>
        <p:nvSpPr>
          <p:cNvPr id="710" name="Google Shape;710;g292b94a155d_0_693"/>
          <p:cNvSpPr/>
          <p:nvPr/>
        </p:nvSpPr>
        <p:spPr>
          <a:xfrm>
            <a:off x="498763" y="699655"/>
            <a:ext cx="8187900" cy="58050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11" name="Google Shape;711;g292b94a155d_0_69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12" name="Google Shape;712;g292b94a155d_0_693"/>
          <p:cNvCxnSpPr>
            <a:stCxn id="713" idx="4"/>
            <a:endCxn id="710" idx="2"/>
          </p:cNvCxnSpPr>
          <p:nvPr/>
        </p:nvCxnSpPr>
        <p:spPr>
          <a:xfrm>
            <a:off x="4571972" y="47120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14" name="Google Shape;714;g292b94a155d_0_69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15" name="Google Shape;715;g292b94a155d_0_69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13" name="Google Shape;713;g292b94a155d_0_693"/>
          <p:cNvSpPr/>
          <p:nvPr/>
        </p:nvSpPr>
        <p:spPr>
          <a:xfrm>
            <a:off x="2888672" y="2462644"/>
            <a:ext cx="3366600" cy="2249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6" name="Google Shape;716;g292b94a155d_0_693"/>
          <p:cNvSpPr txBox="1"/>
          <p:nvPr/>
        </p:nvSpPr>
        <p:spPr>
          <a:xfrm>
            <a:off x="3089675" y="3231650"/>
            <a:ext cx="3089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3600">
                <a:latin typeface="Poppins"/>
                <a:ea typeface="Poppins"/>
                <a:cs typeface="Poppins"/>
                <a:sym typeface="Poppins"/>
              </a:rPr>
              <a:t>Consumers</a:t>
            </a:r>
            <a:endParaRPr/>
          </a:p>
        </p:txBody>
      </p:sp>
      <p:sp>
        <p:nvSpPr>
          <p:cNvPr id="717" name="Google Shape;717;g292b94a155d_0_69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718" name="Google Shape;718;g292b94a155d_0_693"/>
          <p:cNvSpPr txBox="1"/>
          <p:nvPr/>
        </p:nvSpPr>
        <p:spPr>
          <a:xfrm>
            <a:off x="498763" y="61583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719" name="Google Shape;719;g292b94a155d_0_69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720" name="Google Shape;720;g292b94a155d_0_693"/>
          <p:cNvSpPr txBox="1"/>
          <p:nvPr/>
        </p:nvSpPr>
        <p:spPr>
          <a:xfrm>
            <a:off x="4676228" y="61690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consumers </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a:p>
        </p:txBody>
      </p:sp>
      <p:sp>
        <p:nvSpPr>
          <p:cNvPr id="721" name="Google Shape;721;g292b94a155d_0_693"/>
          <p:cNvSpPr txBox="1"/>
          <p:nvPr/>
        </p:nvSpPr>
        <p:spPr>
          <a:xfrm>
            <a:off x="588425" y="1496250"/>
            <a:ext cx="4258200" cy="9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00">
                <a:solidFill>
                  <a:schemeClr val="dk1"/>
                </a:solidFill>
                <a:latin typeface="Helvetica Neue Light"/>
                <a:ea typeface="Helvetica Neue Light"/>
                <a:cs typeface="Helvetica Neue Light"/>
                <a:sym typeface="Helvetica Neue Light"/>
              </a:rPr>
              <a:t>organisms which eat other organisms for energy</a:t>
            </a:r>
            <a:endParaRPr sz="2400">
              <a:latin typeface="Helvetica Neue Light"/>
              <a:ea typeface="Helvetica Neue Light"/>
              <a:cs typeface="Helvetica Neue Light"/>
              <a:sym typeface="Helvetica Neue Light"/>
            </a:endParaRPr>
          </a:p>
        </p:txBody>
      </p:sp>
      <p:sp>
        <p:nvSpPr>
          <p:cNvPr id="722" name="Google Shape;722;g292b94a155d_0_693"/>
          <p:cNvSpPr txBox="1"/>
          <p:nvPr/>
        </p:nvSpPr>
        <p:spPr>
          <a:xfrm>
            <a:off x="4676238" y="4634650"/>
            <a:ext cx="4038300" cy="1293000"/>
          </a:xfrm>
          <a:prstGeom prst="rect">
            <a:avLst/>
          </a:prstGeom>
          <a:noFill/>
          <a:ln>
            <a:noFill/>
          </a:ln>
        </p:spPr>
        <p:txBody>
          <a:bodyPr anchorCtr="0" anchor="t" bIns="91425" lIns="91425" spcFirstLastPara="1" rIns="91425" wrap="square" tIns="91425">
            <a:spAutoFit/>
          </a:bodyPr>
          <a:lstStyle/>
          <a:p>
            <a:pPr indent="-228600" lvl="0" marL="457200" rtl="0" algn="l">
              <a:spcBef>
                <a:spcPts val="0"/>
              </a:spcBef>
              <a:spcAft>
                <a:spcPts val="0"/>
              </a:spcAft>
              <a:buClr>
                <a:schemeClr val="dk1"/>
              </a:buClr>
              <a:buSzPts val="1400"/>
              <a:buFont typeface="Arial"/>
              <a:buNone/>
            </a:pPr>
            <a:r>
              <a:rPr lang="en-US" sz="2400">
                <a:solidFill>
                  <a:schemeClr val="dk1"/>
                </a:solidFill>
                <a:latin typeface="Helvetica Neue Light"/>
                <a:ea typeface="Helvetica Neue Light"/>
                <a:cs typeface="Helvetica Neue Light"/>
                <a:sym typeface="Helvetica Neue Light"/>
              </a:rPr>
              <a:t>I am a consumer. I can eat</a:t>
            </a:r>
            <a:endParaRPr sz="2400">
              <a:solidFill>
                <a:schemeClr val="dk1"/>
              </a:solidFill>
              <a:latin typeface="Helvetica Neue Light"/>
              <a:ea typeface="Helvetica Neue Light"/>
              <a:cs typeface="Helvetica Neue Light"/>
              <a:sym typeface="Helvetica Neue Light"/>
            </a:endParaRPr>
          </a:p>
          <a:p>
            <a:pPr indent="-228600" lvl="0" marL="457200" rtl="0" algn="l">
              <a:spcBef>
                <a:spcPts val="0"/>
              </a:spcBef>
              <a:spcAft>
                <a:spcPts val="0"/>
              </a:spcAft>
              <a:buClr>
                <a:schemeClr val="dk1"/>
              </a:buClr>
              <a:buSzPts val="1400"/>
              <a:buFont typeface="Arial"/>
              <a:buNone/>
            </a:pPr>
            <a:r>
              <a:rPr lang="en-US" sz="2400">
                <a:solidFill>
                  <a:schemeClr val="dk1"/>
                </a:solidFill>
                <a:latin typeface="Helvetica Neue Light"/>
                <a:ea typeface="Helvetica Neue Light"/>
                <a:cs typeface="Helvetica Neue Light"/>
                <a:sym typeface="Helvetica Neue Light"/>
              </a:rPr>
              <a:t>plants and animals for</a:t>
            </a:r>
            <a:endParaRPr sz="2400">
              <a:solidFill>
                <a:schemeClr val="dk1"/>
              </a:solidFill>
              <a:latin typeface="Helvetica Neue Light"/>
              <a:ea typeface="Helvetica Neue Light"/>
              <a:cs typeface="Helvetica Neue Light"/>
              <a:sym typeface="Helvetica Neue Light"/>
            </a:endParaRPr>
          </a:p>
          <a:p>
            <a:pPr indent="-228600" lvl="0" marL="457200" rtl="0" algn="l">
              <a:spcBef>
                <a:spcPts val="0"/>
              </a:spcBef>
              <a:spcAft>
                <a:spcPts val="0"/>
              </a:spcAft>
              <a:buClr>
                <a:schemeClr val="dk1"/>
              </a:buClr>
              <a:buSzPts val="1400"/>
              <a:buFont typeface="Arial"/>
              <a:buNone/>
            </a:pPr>
            <a:r>
              <a:rPr lang="en-US" sz="2400">
                <a:solidFill>
                  <a:schemeClr val="dk1"/>
                </a:solidFill>
                <a:latin typeface="Helvetica Neue Light"/>
                <a:ea typeface="Helvetica Neue Light"/>
                <a:cs typeface="Helvetica Neue Light"/>
                <a:sym typeface="Helvetica Neue Light"/>
              </a:rPr>
              <a:t>energy.</a:t>
            </a:r>
            <a:endParaRPr sz="2400">
              <a:solidFill>
                <a:schemeClr val="dk1"/>
              </a:solidFill>
              <a:latin typeface="Helvetica Neue Light"/>
              <a:ea typeface="Helvetica Neue Light"/>
              <a:cs typeface="Helvetica Neue Light"/>
              <a:sym typeface="Helvetica Neue Light"/>
            </a:endParaRPr>
          </a:p>
        </p:txBody>
      </p:sp>
      <p:sp>
        <p:nvSpPr>
          <p:cNvPr id="723" name="Google Shape;723;g292b94a155d_0_693"/>
          <p:cNvSpPr txBox="1"/>
          <p:nvPr/>
        </p:nvSpPr>
        <p:spPr>
          <a:xfrm>
            <a:off x="909325" y="4701750"/>
            <a:ext cx="2289300" cy="9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00">
                <a:solidFill>
                  <a:schemeClr val="dk1"/>
                </a:solidFill>
                <a:latin typeface="Helvetica Neue Light"/>
                <a:ea typeface="Helvetica Neue Light"/>
                <a:cs typeface="Helvetica Neue Light"/>
                <a:sym typeface="Helvetica Neue Light"/>
              </a:rPr>
              <a:t>bear eating a fish</a:t>
            </a:r>
            <a:endParaRPr sz="2400">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descr="Rewind" id="156" name="Google Shape;156;g292b94a155d_0_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292b94a155d_0_9"/>
          <p:cNvSpPr txBox="1"/>
          <p:nvPr/>
        </p:nvSpPr>
        <p:spPr>
          <a:xfrm>
            <a:off x="697557" y="590809"/>
            <a:ext cx="8209500" cy="1120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en-US" sz="3200" u="sng">
                <a:solidFill>
                  <a:srgbClr val="0C0C0C"/>
                </a:solidFill>
                <a:latin typeface="Calibri"/>
                <a:ea typeface="Calibri"/>
                <a:cs typeface="Calibri"/>
                <a:sym typeface="Calibri"/>
              </a:rPr>
              <a:t>Biotic Factor:</a:t>
            </a:r>
            <a:r>
              <a:rPr b="1" lang="en-US" sz="3200">
                <a:solidFill>
                  <a:srgbClr val="0C0C0C"/>
                </a:solidFill>
                <a:latin typeface="Calibri"/>
                <a:ea typeface="Calibri"/>
                <a:cs typeface="Calibri"/>
                <a:sym typeface="Calibri"/>
              </a:rPr>
              <a:t> </a:t>
            </a:r>
            <a:r>
              <a:rPr lang="en-US" sz="3200">
                <a:solidFill>
                  <a:srgbClr val="0C0C0C"/>
                </a:solidFill>
                <a:latin typeface="Calibri"/>
                <a:ea typeface="Calibri"/>
                <a:cs typeface="Calibri"/>
                <a:sym typeface="Calibri"/>
              </a:rPr>
              <a:t>living things in an ecosystem</a:t>
            </a:r>
            <a:endParaRPr sz="32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chemeClr val="dk1"/>
              </a:solidFill>
              <a:latin typeface="Calibri"/>
              <a:ea typeface="Calibri"/>
              <a:cs typeface="Calibri"/>
              <a:sym typeface="Calibri"/>
            </a:endParaRPr>
          </a:p>
        </p:txBody>
      </p:sp>
      <p:pic>
        <p:nvPicPr>
          <p:cNvPr id="158" name="Google Shape;158;g292b94a155d_0_9"/>
          <p:cNvPicPr preferRelativeResize="0"/>
          <p:nvPr/>
        </p:nvPicPr>
        <p:blipFill>
          <a:blip r:embed="rId4">
            <a:alphaModFix/>
          </a:blip>
          <a:stretch>
            <a:fillRect/>
          </a:stretch>
        </p:blipFill>
        <p:spPr>
          <a:xfrm>
            <a:off x="623787" y="2224576"/>
            <a:ext cx="2629958" cy="2205480"/>
          </a:xfrm>
          <a:prstGeom prst="rect">
            <a:avLst/>
          </a:prstGeom>
          <a:noFill/>
          <a:ln>
            <a:noFill/>
          </a:ln>
        </p:spPr>
      </p:pic>
      <p:pic>
        <p:nvPicPr>
          <p:cNvPr id="159" name="Google Shape;159;g292b94a155d_0_9"/>
          <p:cNvPicPr preferRelativeResize="0"/>
          <p:nvPr/>
        </p:nvPicPr>
        <p:blipFill>
          <a:blip r:embed="rId5">
            <a:alphaModFix/>
          </a:blip>
          <a:stretch>
            <a:fillRect/>
          </a:stretch>
        </p:blipFill>
        <p:spPr>
          <a:xfrm>
            <a:off x="2777550" y="2991491"/>
            <a:ext cx="2364925" cy="2925607"/>
          </a:xfrm>
          <a:prstGeom prst="rect">
            <a:avLst/>
          </a:prstGeom>
          <a:noFill/>
          <a:ln>
            <a:noFill/>
          </a:ln>
        </p:spPr>
      </p:pic>
      <p:pic>
        <p:nvPicPr>
          <p:cNvPr id="160" name="Google Shape;160;g292b94a155d_0_9"/>
          <p:cNvPicPr preferRelativeResize="0"/>
          <p:nvPr/>
        </p:nvPicPr>
        <p:blipFill>
          <a:blip r:embed="rId6">
            <a:alphaModFix/>
          </a:blip>
          <a:stretch>
            <a:fillRect/>
          </a:stretch>
        </p:blipFill>
        <p:spPr>
          <a:xfrm>
            <a:off x="4858890" y="1846350"/>
            <a:ext cx="2552978" cy="2086701"/>
          </a:xfrm>
          <a:prstGeom prst="rect">
            <a:avLst/>
          </a:prstGeom>
          <a:noFill/>
          <a:ln>
            <a:noFill/>
          </a:ln>
        </p:spPr>
      </p:pic>
      <p:pic>
        <p:nvPicPr>
          <p:cNvPr id="161" name="Google Shape;161;g292b94a155d_0_9"/>
          <p:cNvPicPr preferRelativeResize="0"/>
          <p:nvPr/>
        </p:nvPicPr>
        <p:blipFill>
          <a:blip r:embed="rId7">
            <a:alphaModFix/>
          </a:blip>
          <a:stretch>
            <a:fillRect/>
          </a:stretch>
        </p:blipFill>
        <p:spPr>
          <a:xfrm>
            <a:off x="6526303" y="3560949"/>
            <a:ext cx="1993909" cy="235615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30" name="Google Shape;730;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descr="Rewind" id="736" name="Google Shape;736;g292b94a155d_0_787"/>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g292b94a155d_0_787"/>
          <p:cNvSpPr txBox="1"/>
          <p:nvPr>
            <p:ph idx="1" type="subTitle"/>
          </p:nvPr>
        </p:nvSpPr>
        <p:spPr>
          <a:xfrm>
            <a:off x="771749" y="8592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Consumer</a:t>
            </a:r>
            <a:r>
              <a:rPr b="1" lang="en-US">
                <a:solidFill>
                  <a:schemeClr val="dk1"/>
                </a:solidFill>
              </a:rPr>
              <a:t>: </a:t>
            </a:r>
            <a:r>
              <a:rPr lang="en-US">
                <a:solidFill>
                  <a:schemeClr val="dk1"/>
                </a:solidFill>
              </a:rPr>
              <a:t>organisms that eat other organisms for energy</a:t>
            </a:r>
            <a:endParaRPr/>
          </a:p>
        </p:txBody>
      </p:sp>
      <p:pic>
        <p:nvPicPr>
          <p:cNvPr id="738" name="Google Shape;738;g292b94a155d_0_787"/>
          <p:cNvPicPr preferRelativeResize="0"/>
          <p:nvPr/>
        </p:nvPicPr>
        <p:blipFill>
          <a:blip r:embed="rId4">
            <a:alphaModFix/>
          </a:blip>
          <a:stretch>
            <a:fillRect/>
          </a:stretch>
        </p:blipFill>
        <p:spPr>
          <a:xfrm>
            <a:off x="1880726" y="2291575"/>
            <a:ext cx="5382551" cy="40943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descr="Lightbulb and gear" id="744" name="Google Shape;744;g292b94a155d_0_794"/>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g292b94a155d_0_794"/>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i="0" lang="en-US" sz="3000" u="none" cap="none" strike="noStrike">
                <a:solidFill>
                  <a:schemeClr val="dk1"/>
                </a:solidFill>
                <a:latin typeface="Calibri"/>
                <a:ea typeface="Calibri"/>
                <a:cs typeface="Calibri"/>
                <a:sym typeface="Calibri"/>
              </a:rPr>
              <a:t>How do </a:t>
            </a:r>
            <a:r>
              <a:rPr lang="en-US" sz="3000">
                <a:solidFill>
                  <a:schemeClr val="dk1"/>
                </a:solidFill>
                <a:latin typeface="Calibri"/>
                <a:ea typeface="Calibri"/>
                <a:cs typeface="Calibri"/>
                <a:sym typeface="Calibri"/>
              </a:rPr>
              <a:t>consumers interact with other plants and animals?</a:t>
            </a:r>
            <a:endParaRPr b="0" i="0" sz="1400" u="none" cap="none" strike="noStrike">
              <a:solidFill>
                <a:srgbClr val="000000"/>
              </a:solidFill>
              <a:latin typeface="Arial"/>
              <a:ea typeface="Arial"/>
              <a:cs typeface="Arial"/>
              <a:sym typeface="Arial"/>
            </a:endParaRPr>
          </a:p>
        </p:txBody>
      </p:sp>
      <p:pic>
        <p:nvPicPr>
          <p:cNvPr id="746" name="Google Shape;746;g292b94a155d_0_794"/>
          <p:cNvPicPr preferRelativeResize="0"/>
          <p:nvPr/>
        </p:nvPicPr>
        <p:blipFill>
          <a:blip r:embed="rId4">
            <a:alphaModFix/>
          </a:blip>
          <a:stretch>
            <a:fillRect/>
          </a:stretch>
        </p:blipFill>
        <p:spPr>
          <a:xfrm>
            <a:off x="2401213" y="1665725"/>
            <a:ext cx="4843975" cy="48307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292b94a155d_0_801"/>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753" name="Google Shape;753;g292b94a155d_0_801"/>
          <p:cNvSpPr txBox="1"/>
          <p:nvPr/>
        </p:nvSpPr>
        <p:spPr>
          <a:xfrm>
            <a:off x="2270926" y="900404"/>
            <a:ext cx="4602000" cy="19209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en-US" sz="3600" u="sng">
                <a:solidFill>
                  <a:schemeClr val="hlink"/>
                </a:solidFill>
                <a:latin typeface="Calibri"/>
                <a:ea typeface="Calibri"/>
                <a:cs typeface="Calibri"/>
                <a:sym typeface="Calibri"/>
                <a:hlinkClick r:id="rId3"/>
              </a:rPr>
              <a:t>Energy Flow Interactive</a:t>
            </a:r>
            <a:endParaRPr sz="3600" u="sng">
              <a:solidFill>
                <a:schemeClr val="hlink"/>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(PBS Learning Media)</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sz="3600">
              <a:latin typeface="Calibri"/>
              <a:ea typeface="Calibri"/>
              <a:cs typeface="Calibri"/>
              <a:sym typeface="Calibri"/>
            </a:endParaRPr>
          </a:p>
        </p:txBody>
      </p:sp>
      <p:sp>
        <p:nvSpPr>
          <p:cNvPr descr="Laptop" id="754" name="Google Shape;754;g292b94a155d_0_801"/>
          <p:cNvSpPr/>
          <p:nvPr/>
        </p:nvSpPr>
        <p:spPr>
          <a:xfrm>
            <a:off x="20097"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5" name="Google Shape;755;g292b94a155d_0_801"/>
          <p:cNvPicPr preferRelativeResize="0"/>
          <p:nvPr/>
        </p:nvPicPr>
        <p:blipFill>
          <a:blip r:embed="rId5">
            <a:alphaModFix/>
          </a:blip>
          <a:stretch>
            <a:fillRect/>
          </a:stretch>
        </p:blipFill>
        <p:spPr>
          <a:xfrm>
            <a:off x="152400" y="2404300"/>
            <a:ext cx="2523900" cy="4301300"/>
          </a:xfrm>
          <a:prstGeom prst="rect">
            <a:avLst/>
          </a:prstGeom>
          <a:noFill/>
          <a:ln>
            <a:noFill/>
          </a:ln>
        </p:spPr>
      </p:pic>
      <p:pic>
        <p:nvPicPr>
          <p:cNvPr id="756" name="Google Shape;756;g292b94a155d_0_801"/>
          <p:cNvPicPr preferRelativeResize="0"/>
          <p:nvPr/>
        </p:nvPicPr>
        <p:blipFill>
          <a:blip r:embed="rId6">
            <a:alphaModFix/>
          </a:blip>
          <a:stretch>
            <a:fillRect/>
          </a:stretch>
        </p:blipFill>
        <p:spPr>
          <a:xfrm>
            <a:off x="1304700" y="1305204"/>
            <a:ext cx="1371600" cy="1390650"/>
          </a:xfrm>
          <a:prstGeom prst="rect">
            <a:avLst/>
          </a:prstGeom>
          <a:noFill/>
          <a:ln>
            <a:noFill/>
          </a:ln>
        </p:spPr>
      </p:pic>
      <p:pic>
        <p:nvPicPr>
          <p:cNvPr id="757" name="Google Shape;757;g292b94a155d_0_801"/>
          <p:cNvPicPr preferRelativeResize="0"/>
          <p:nvPr/>
        </p:nvPicPr>
        <p:blipFill>
          <a:blip r:embed="rId7">
            <a:alphaModFix/>
          </a:blip>
          <a:stretch>
            <a:fillRect/>
          </a:stretch>
        </p:blipFill>
        <p:spPr>
          <a:xfrm>
            <a:off x="2828700" y="2404300"/>
            <a:ext cx="6096841" cy="4301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descr="IEP Translation – Communication from OSEP regarding the ..." id="768" name="Google Shape;768;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769" name="Google Shape;769;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770" name="Google Shape;770;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771" name="Google Shape;771;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772" name="Google Shape;772;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descr="Rewind" id="167" name="Google Shape;167;g292b94a155d_0_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292b94a155d_0_19"/>
          <p:cNvSpPr txBox="1"/>
          <p:nvPr/>
        </p:nvSpPr>
        <p:spPr>
          <a:xfrm>
            <a:off x="697557" y="590809"/>
            <a:ext cx="8209500" cy="1120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en-US" sz="3200" u="sng">
                <a:solidFill>
                  <a:srgbClr val="0C0C0C"/>
                </a:solidFill>
                <a:latin typeface="Calibri"/>
                <a:ea typeface="Calibri"/>
                <a:cs typeface="Calibri"/>
                <a:sym typeface="Calibri"/>
              </a:rPr>
              <a:t>Abiotic Factor:</a:t>
            </a:r>
            <a:r>
              <a:rPr lang="en-US" sz="3200">
                <a:solidFill>
                  <a:srgbClr val="0C0C0C"/>
                </a:solidFill>
                <a:latin typeface="Calibri"/>
                <a:ea typeface="Calibri"/>
                <a:cs typeface="Calibri"/>
                <a:sym typeface="Calibri"/>
              </a:rPr>
              <a:t> nonliving things in an ecosystem</a:t>
            </a:r>
            <a:endParaRPr sz="32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chemeClr val="dk1"/>
              </a:solidFill>
              <a:latin typeface="Calibri"/>
              <a:ea typeface="Calibri"/>
              <a:cs typeface="Calibri"/>
              <a:sym typeface="Calibri"/>
            </a:endParaRPr>
          </a:p>
        </p:txBody>
      </p:sp>
      <p:pic>
        <p:nvPicPr>
          <p:cNvPr id="169" name="Google Shape;169;g292b94a155d_0_19"/>
          <p:cNvPicPr preferRelativeResize="0"/>
          <p:nvPr/>
        </p:nvPicPr>
        <p:blipFill>
          <a:blip r:embed="rId4">
            <a:alphaModFix/>
          </a:blip>
          <a:stretch>
            <a:fillRect/>
          </a:stretch>
        </p:blipFill>
        <p:spPr>
          <a:xfrm>
            <a:off x="901272" y="1711300"/>
            <a:ext cx="3471816" cy="2507209"/>
          </a:xfrm>
          <a:prstGeom prst="rect">
            <a:avLst/>
          </a:prstGeom>
          <a:noFill/>
          <a:ln>
            <a:noFill/>
          </a:ln>
        </p:spPr>
      </p:pic>
      <p:pic>
        <p:nvPicPr>
          <p:cNvPr id="170" name="Google Shape;170;g292b94a155d_0_19"/>
          <p:cNvPicPr preferRelativeResize="0"/>
          <p:nvPr/>
        </p:nvPicPr>
        <p:blipFill>
          <a:blip r:embed="rId5">
            <a:alphaModFix/>
          </a:blip>
          <a:stretch>
            <a:fillRect/>
          </a:stretch>
        </p:blipFill>
        <p:spPr>
          <a:xfrm>
            <a:off x="4551527" y="1751494"/>
            <a:ext cx="3998335" cy="2426787"/>
          </a:xfrm>
          <a:prstGeom prst="rect">
            <a:avLst/>
          </a:prstGeom>
          <a:noFill/>
          <a:ln>
            <a:noFill/>
          </a:ln>
        </p:spPr>
      </p:pic>
      <p:pic>
        <p:nvPicPr>
          <p:cNvPr id="171" name="Google Shape;171;g292b94a155d_0_19"/>
          <p:cNvPicPr preferRelativeResize="0"/>
          <p:nvPr/>
        </p:nvPicPr>
        <p:blipFill>
          <a:blip r:embed="rId6">
            <a:alphaModFix/>
          </a:blip>
          <a:stretch>
            <a:fillRect/>
          </a:stretch>
        </p:blipFill>
        <p:spPr>
          <a:xfrm>
            <a:off x="594137" y="4220201"/>
            <a:ext cx="4086084" cy="2230723"/>
          </a:xfrm>
          <a:prstGeom prst="rect">
            <a:avLst/>
          </a:prstGeom>
          <a:noFill/>
          <a:ln>
            <a:noFill/>
          </a:ln>
        </p:spPr>
      </p:pic>
      <p:pic>
        <p:nvPicPr>
          <p:cNvPr id="172" name="Google Shape;172;g292b94a155d_0_19"/>
          <p:cNvPicPr preferRelativeResize="0"/>
          <p:nvPr/>
        </p:nvPicPr>
        <p:blipFill>
          <a:blip r:embed="rId7">
            <a:alphaModFix/>
          </a:blip>
          <a:stretch>
            <a:fillRect/>
          </a:stretch>
        </p:blipFill>
        <p:spPr>
          <a:xfrm>
            <a:off x="4904896" y="4220201"/>
            <a:ext cx="3644967" cy="22307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92b94a155d_0_104"/>
          <p:cNvSpPr txBox="1"/>
          <p:nvPr>
            <p:ph idx="1" type="subTitle"/>
          </p:nvPr>
        </p:nvSpPr>
        <p:spPr>
          <a:xfrm>
            <a:off x="771749" y="8592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Producer</a:t>
            </a:r>
            <a:r>
              <a:rPr b="1" lang="en-US">
                <a:solidFill>
                  <a:schemeClr val="dk1"/>
                </a:solidFill>
              </a:rPr>
              <a:t>: </a:t>
            </a:r>
            <a:r>
              <a:rPr lang="en-US">
                <a:solidFill>
                  <a:schemeClr val="dk1"/>
                </a:solidFill>
              </a:rPr>
              <a:t>organisms</a:t>
            </a:r>
            <a:r>
              <a:rPr lang="en-US">
                <a:solidFill>
                  <a:schemeClr val="dk1"/>
                </a:solidFill>
              </a:rPr>
              <a:t> that use energy from the sun to make their own food</a:t>
            </a:r>
            <a:endParaRPr/>
          </a:p>
        </p:txBody>
      </p:sp>
      <p:pic>
        <p:nvPicPr>
          <p:cNvPr id="179" name="Google Shape;179;g292b94a155d_0_104"/>
          <p:cNvPicPr preferRelativeResize="0"/>
          <p:nvPr/>
        </p:nvPicPr>
        <p:blipFill>
          <a:blip r:embed="rId3">
            <a:alphaModFix/>
          </a:blip>
          <a:stretch>
            <a:fillRect/>
          </a:stretch>
        </p:blipFill>
        <p:spPr>
          <a:xfrm>
            <a:off x="1476498" y="2289575"/>
            <a:ext cx="6191001" cy="4165100"/>
          </a:xfrm>
          <a:prstGeom prst="rect">
            <a:avLst/>
          </a:prstGeom>
          <a:noFill/>
          <a:ln>
            <a:noFill/>
          </a:ln>
        </p:spPr>
      </p:pic>
      <p:sp>
        <p:nvSpPr>
          <p:cNvPr descr="Rewind" id="180" name="Google Shape;180;g292b94a155d_0_104"/>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descr="Questions" id="186" name="Google Shape;186;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