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71"/>
  </p:notesMasterIdLst>
  <p:sldIdLst>
    <p:sldId id="256" r:id="rId3"/>
    <p:sldId id="257" r:id="rId4"/>
    <p:sldId id="258" r:id="rId5"/>
    <p:sldId id="259" r:id="rId6"/>
    <p:sldId id="260" r:id="rId7"/>
    <p:sldId id="261" r:id="rId8"/>
    <p:sldId id="262" r:id="rId9"/>
    <p:sldId id="263" r:id="rId10"/>
    <p:sldId id="567" r:id="rId11"/>
    <p:sldId id="317" r:id="rId12"/>
    <p:sldId id="318" r:id="rId13"/>
    <p:sldId id="264" r:id="rId14"/>
    <p:sldId id="265" r:id="rId15"/>
    <p:sldId id="266" r:id="rId16"/>
    <p:sldId id="267" r:id="rId17"/>
    <p:sldId id="268" r:id="rId18"/>
    <p:sldId id="269" r:id="rId19"/>
    <p:sldId id="270" r:id="rId20"/>
    <p:sldId id="319" r:id="rId21"/>
    <p:sldId id="321" r:id="rId22"/>
    <p:sldId id="320" r:id="rId23"/>
    <p:sldId id="322"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Lst>
  <p:sldSz cx="9144000" cy="6858000" type="screen4x3"/>
  <p:notesSz cx="6858000" cy="9144000"/>
  <p:embeddedFontLst>
    <p:embeddedFont>
      <p:font typeface="Helvetica Neue Light" panose="02000403000000020004" pitchFamily="2" charset="0"/>
      <p:regular r:id="rId72"/>
      <p:bold r:id="rId73"/>
      <p:italic r:id="rId74"/>
      <p:boldItalic r:id="rId75"/>
    </p:embeddedFont>
    <p:embeddedFont>
      <p:font typeface="Poppins" pitchFamily="2" charset="77"/>
      <p:regular r:id="rId76"/>
      <p:bold r:id="rId77"/>
      <p:italic r:id="rId78"/>
      <p:boldItalic r:id="rId79"/>
    </p:embeddedFont>
    <p:embeddedFont>
      <p:font typeface="Roboto" panose="02000000000000000000" pitchFamily="2" charset="0"/>
      <p:regular r:id="rId80"/>
      <p:bold r:id="rId81"/>
      <p:italic r:id="rId82"/>
      <p:boldItalic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4" roundtripDataSignature="AMtx7mh5uPNjlm7QFjdCkDDAfBNvUDiiA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tine P" initials="" lastIdx="5" clrIdx="0"/>
  <p:cmAuthor id="1" name="Olivia Fudge" initials="" lastIdx="1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79098"/>
  </p:normalViewPr>
  <p:slideViewPr>
    <p:cSldViewPr snapToGrid="0">
      <p:cViewPr varScale="1">
        <p:scale>
          <a:sx n="90" d="100"/>
          <a:sy n="90" d="100"/>
        </p:scale>
        <p:origin x="2280"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customschemas.google.com/relationships/presentationmetadata" Target="metadata"/><Relationship Id="rId89"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3.fntdata"/><Relationship Id="rId79" Type="http://schemas.openxmlformats.org/officeDocument/2006/relationships/font" Target="fonts/font8.fntdata"/><Relationship Id="rId5" Type="http://schemas.openxmlformats.org/officeDocument/2006/relationships/slide" Target="slides/slide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6.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fntdata"/><Relationship Id="rId80" Type="http://schemas.openxmlformats.org/officeDocument/2006/relationships/font" Target="fonts/font9.fntdata"/><Relationship Id="rId85"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font" Target="fonts/font4.fntdata"/><Relationship Id="rId83" Type="http://schemas.openxmlformats.org/officeDocument/2006/relationships/font" Target="fonts/font12.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86"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5.fntdata"/><Relationship Id="rId7" Type="http://schemas.openxmlformats.org/officeDocument/2006/relationships/slide" Target="slides/slide5.xml"/><Relationship Id="rId71"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font" Target="fonts/font11.fntdata"/><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storymaps.arcgis.com/stories/d84231afdad14b97a2eacc191eac5b2a"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62" name="Google Shape;162;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 </a:t>
            </a:r>
            <a:r>
              <a:rPr lang="en-US" b="1" dirty="0"/>
              <a:t>continental rise</a:t>
            </a:r>
            <a:r>
              <a:rPr lang="en-US" b="0" dirty="0"/>
              <a:t> is </a:t>
            </a:r>
            <a:r>
              <a:rPr lang="en-US" sz="1200" b="0" i="0" kern="1200" dirty="0">
                <a:solidFill>
                  <a:schemeClr val="tx1"/>
                </a:solidFill>
                <a:effectLst/>
                <a:latin typeface="+mn-lt"/>
                <a:ea typeface="+mn-ea"/>
                <a:cs typeface="+mn-cs"/>
              </a:rPr>
              <a:t>a gentle slope at the ocean's bottom where sand and mud collect, linking the steeper continental slope to the flat ocean floor</a:t>
            </a:r>
            <a:endParaRPr lang="en-US" dirty="0"/>
          </a:p>
          <a:p>
            <a:pPr marL="0" lvl="0" indent="0" algn="l" rtl="0">
              <a:lnSpc>
                <a:spcPct val="100000"/>
              </a:lnSpc>
              <a:spcBef>
                <a:spcPts val="0"/>
              </a:spcBef>
              <a:spcAft>
                <a:spcPts val="0"/>
              </a:spcAft>
              <a:buSzPts val="1400"/>
              <a:buNone/>
            </a:pPr>
            <a:endParaRPr lang="en-US" dirty="0"/>
          </a:p>
          <a:p>
            <a:pPr fontAlgn="t"/>
            <a:r>
              <a:rPr lang="en-US" dirty="0"/>
              <a:t>Image source: </a:t>
            </a:r>
            <a:r>
              <a:rPr lang="en-US" dirty="0">
                <a:effectLst/>
                <a:latin typeface="Arial" panose="020B0604020202020204" pitchFamily="34" charset="0"/>
              </a:rPr>
              <a:t>Woo, L. M. (2005). </a:t>
            </a:r>
            <a:r>
              <a:rPr lang="en-US" i="1" dirty="0">
                <a:effectLst/>
                <a:latin typeface="Arial" panose="020B0604020202020204" pitchFamily="34" charset="0"/>
              </a:rPr>
              <a:t>Summer circulation and water masses along the West Australian coast</a:t>
            </a:r>
            <a:r>
              <a:rPr lang="en-US" dirty="0">
                <a:effectLst/>
                <a:latin typeface="Arial" panose="020B0604020202020204" pitchFamily="34" charset="0"/>
              </a:rPr>
              <a:t> (Doctoral dissertation, University of Western Australia).</a:t>
            </a:r>
          </a:p>
          <a:p>
            <a:r>
              <a:rPr lang="en-US" dirty="0"/>
              <a:t>Chicago</a:t>
            </a:r>
            <a:br>
              <a:rPr lang="en-US" dirty="0"/>
            </a:br>
            <a:endParaRPr dirty="0"/>
          </a:p>
        </p:txBody>
      </p:sp>
      <p:sp>
        <p:nvSpPr>
          <p:cNvPr id="246" name="Google Shape;246;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1769838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kern="1200" dirty="0">
                <a:solidFill>
                  <a:schemeClr val="tx1"/>
                </a:solidFill>
                <a:effectLst/>
                <a:latin typeface="Calibri" panose="020F0502020204030204" pitchFamily="34" charset="0"/>
                <a:ea typeface="+mn-ea"/>
                <a:cs typeface="Calibri" panose="020F0502020204030204" pitchFamily="34" charset="0"/>
              </a:rPr>
              <a:t>A continental slope is a steep underwater hill that goes down from the edge of the continent into the deeper parts of the ocean</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Image source: </a:t>
            </a:r>
            <a:r>
              <a:rPr lang="en-US" b="0" i="0" dirty="0" err="1">
                <a:solidFill>
                  <a:srgbClr val="222222"/>
                </a:solidFill>
                <a:effectLst/>
                <a:latin typeface="Arial" panose="020B0604020202020204" pitchFamily="34" charset="0"/>
              </a:rPr>
              <a:t>Solangi</a:t>
            </a:r>
            <a:r>
              <a:rPr lang="en-US" b="0" i="0" dirty="0">
                <a:solidFill>
                  <a:srgbClr val="222222"/>
                </a:solidFill>
                <a:effectLst/>
                <a:latin typeface="Arial" panose="020B0604020202020204" pitchFamily="34" charset="0"/>
              </a:rPr>
              <a:t>, S. H., Nazeer, A., Abbasi, S., &amp; </a:t>
            </a:r>
            <a:r>
              <a:rPr lang="en-US" b="0" i="0" dirty="0" err="1">
                <a:solidFill>
                  <a:srgbClr val="222222"/>
                </a:solidFill>
                <a:effectLst/>
                <a:latin typeface="Arial" panose="020B0604020202020204" pitchFamily="34" charset="0"/>
              </a:rPr>
              <a:t>Zulkifil</a:t>
            </a:r>
            <a:r>
              <a:rPr lang="en-US" b="0" i="0" dirty="0">
                <a:solidFill>
                  <a:srgbClr val="222222"/>
                </a:solidFill>
                <a:effectLst/>
                <a:latin typeface="Arial" panose="020B0604020202020204" pitchFamily="34" charset="0"/>
              </a:rPr>
              <a:t>, M. M. (2019). Morphological features of continental shelf margin: Examples from the Pakistan Offshore. </a:t>
            </a:r>
            <a:r>
              <a:rPr lang="en-US" b="0" i="1" dirty="0">
                <a:solidFill>
                  <a:srgbClr val="222222"/>
                </a:solidFill>
                <a:effectLst/>
                <a:latin typeface="Arial" panose="020B0604020202020204" pitchFamily="34" charset="0"/>
              </a:rPr>
              <a:t>Geodesy and Geodynamics</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10</a:t>
            </a:r>
            <a:r>
              <a:rPr lang="en-US" b="0" i="0" dirty="0">
                <a:solidFill>
                  <a:srgbClr val="222222"/>
                </a:solidFill>
                <a:effectLst/>
                <a:latin typeface="Arial" panose="020B0604020202020204" pitchFamily="34" charset="0"/>
              </a:rPr>
              <a:t>(1), 77-91.</a:t>
            </a:r>
            <a:endParaRPr dirty="0"/>
          </a:p>
        </p:txBody>
      </p:sp>
      <p:sp>
        <p:nvSpPr>
          <p:cNvPr id="246" name="Google Shape;246;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105368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review the information we have covered already.</a:t>
            </a:r>
            <a:endParaRPr b="0"/>
          </a:p>
        </p:txBody>
      </p:sp>
      <p:sp>
        <p:nvSpPr>
          <p:cNvPr id="254" name="Google Shape;254;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a5a1442303_0_3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g2a5a1442303_0_3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outermost shell of the Earth is called the…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[Crust]</a:t>
            </a:r>
            <a:endParaRPr/>
          </a:p>
        </p:txBody>
      </p:sp>
      <p:sp>
        <p:nvSpPr>
          <p:cNvPr id="260" name="Google Shape;260;g2a5a1442303_0_3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a5df758484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2a5df758484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outermost shell of the Earth is called the…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[Crust]</a:t>
            </a:r>
            <a:endParaRPr/>
          </a:p>
        </p:txBody>
      </p:sp>
      <p:sp>
        <p:nvSpPr>
          <p:cNvPr id="269" name="Google Shape;269;g2a5df758484_0_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a613fe29c9_4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g2a613fe29c9_4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a:t>True or False: </a:t>
            </a:r>
            <a:r>
              <a:rPr lang="en-US" sz="1100">
                <a:solidFill>
                  <a:srgbClr val="0C0C0C"/>
                </a:solidFill>
              </a:rPr>
              <a:t>Huge pieces of the Earth's surface that fit together like a puzzle and move very slowly over time.</a:t>
            </a:r>
            <a:endParaRPr sz="110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[True]</a:t>
            </a:r>
            <a:endParaRPr/>
          </a:p>
        </p:txBody>
      </p:sp>
      <p:sp>
        <p:nvSpPr>
          <p:cNvPr id="278" name="Google Shape;278;g2a613fe29c9_4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a613fe29c9_4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g2a613fe29c9_4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a:t>True or False: </a:t>
            </a:r>
            <a:r>
              <a:rPr lang="en-US" sz="1100">
                <a:solidFill>
                  <a:srgbClr val="0C0C0C"/>
                </a:solidFill>
              </a:rPr>
              <a:t>Huge pieces of the Earth's surface that fit together like a puzzle and move very slowly over time.</a:t>
            </a:r>
            <a:endParaRPr sz="110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[True]</a:t>
            </a:r>
            <a:endParaRPr/>
          </a:p>
        </p:txBody>
      </p:sp>
      <p:sp>
        <p:nvSpPr>
          <p:cNvPr id="286" name="Google Shape;286;g2a613fe29c9_4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a5a1442303_0_3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g2a5a1442303_0_3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_____ is a long _____ in the surface of the Earth.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[fault, crack]</a:t>
            </a:r>
            <a:endParaRPr/>
          </a:p>
        </p:txBody>
      </p:sp>
      <p:sp>
        <p:nvSpPr>
          <p:cNvPr id="294" name="Google Shape;294;g2a5a1442303_0_3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a5df758484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g2a5df758484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_____ is a long _____ in the surface of the Earth.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[fault, crack]</a:t>
            </a:r>
            <a:endParaRPr/>
          </a:p>
        </p:txBody>
      </p:sp>
      <p:sp>
        <p:nvSpPr>
          <p:cNvPr id="302" name="Google Shape;302;g2a5df758484_0_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 </a:t>
            </a:r>
            <a:r>
              <a:rPr lang="en-US" b="1" dirty="0"/>
              <a:t>continental rise</a:t>
            </a:r>
            <a:r>
              <a:rPr lang="en-US" b="0" dirty="0"/>
              <a:t> is </a:t>
            </a:r>
            <a:r>
              <a:rPr lang="en-US" sz="1200" b="0" i="0" kern="1200" dirty="0">
                <a:solidFill>
                  <a:schemeClr val="tx1"/>
                </a:solidFill>
                <a:effectLst/>
                <a:latin typeface="+mn-lt"/>
                <a:ea typeface="+mn-ea"/>
                <a:cs typeface="+mn-cs"/>
              </a:rPr>
              <a:t>a gentle slope at the ocean's bottom where </a:t>
            </a:r>
            <a:r>
              <a:rPr lang="en-US" sz="1200" b="0" i="0" u="sng"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 and </a:t>
            </a:r>
            <a:r>
              <a:rPr lang="en-US" sz="1200" b="0" i="0" u="sng"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 collect, linking the steeper continental slope to the flat ocean floor</a:t>
            </a:r>
          </a:p>
          <a:p>
            <a:pPr marL="0" lvl="0" indent="0" algn="l" rtl="0">
              <a:lnSpc>
                <a:spcPct val="100000"/>
              </a:lnSpc>
              <a:spcBef>
                <a:spcPts val="0"/>
              </a:spcBef>
              <a:spcAft>
                <a:spcPts val="0"/>
              </a:spcAft>
              <a:buSzPts val="1400"/>
              <a:buNone/>
            </a:pPr>
            <a:endParaRPr lang="en-US" sz="1200" b="0" i="0" kern="1200" dirty="0">
              <a:solidFill>
                <a:schemeClr val="tx1"/>
              </a:solidFill>
              <a:effectLst/>
              <a:latin typeface="+mn-lt"/>
              <a:ea typeface="+mn-ea"/>
              <a:cs typeface="+mn-cs"/>
            </a:endParaRPr>
          </a:p>
          <a:p>
            <a:pPr marL="0" lvl="0" indent="0" algn="l" rtl="0">
              <a:lnSpc>
                <a:spcPct val="100000"/>
              </a:lnSpc>
              <a:spcBef>
                <a:spcPts val="0"/>
              </a:spcBef>
              <a:spcAft>
                <a:spcPts val="0"/>
              </a:spcAft>
              <a:buSzPts val="1400"/>
              <a:buNone/>
            </a:pPr>
            <a:r>
              <a:rPr lang="en-US" sz="1200" b="0" i="0" kern="1200" dirty="0">
                <a:solidFill>
                  <a:schemeClr val="tx1"/>
                </a:solidFill>
                <a:effectLst/>
                <a:latin typeface="+mn-lt"/>
                <a:ea typeface="+mn-ea"/>
                <a:cs typeface="+mn-cs"/>
              </a:rPr>
              <a:t>[sand, mud]</a:t>
            </a:r>
            <a:endParaRPr lang="en-US" dirty="0"/>
          </a:p>
          <a:p>
            <a:pPr marL="0" lvl="0" indent="0" algn="l" rtl="0">
              <a:lnSpc>
                <a:spcPct val="100000"/>
              </a:lnSpc>
              <a:spcBef>
                <a:spcPts val="0"/>
              </a:spcBef>
              <a:spcAft>
                <a:spcPts val="0"/>
              </a:spcAft>
              <a:buSzPts val="1400"/>
              <a:buNone/>
            </a:pPr>
            <a:endParaRPr lang="en-US" dirty="0"/>
          </a:p>
          <a:p>
            <a:pPr fontAlgn="t"/>
            <a:r>
              <a:rPr lang="en-US" dirty="0"/>
              <a:t>Image source: </a:t>
            </a:r>
            <a:r>
              <a:rPr lang="en-US" dirty="0">
                <a:effectLst/>
                <a:latin typeface="Arial" panose="020B0604020202020204" pitchFamily="34" charset="0"/>
              </a:rPr>
              <a:t>Woo, L. M. (2005). </a:t>
            </a:r>
            <a:r>
              <a:rPr lang="en-US" i="1" dirty="0">
                <a:effectLst/>
                <a:latin typeface="Arial" panose="020B0604020202020204" pitchFamily="34" charset="0"/>
              </a:rPr>
              <a:t>Summer circulation and water masses along the West Australian coast</a:t>
            </a:r>
            <a:r>
              <a:rPr lang="en-US" dirty="0">
                <a:effectLst/>
                <a:latin typeface="Arial" panose="020B0604020202020204" pitchFamily="34" charset="0"/>
              </a:rPr>
              <a:t> (Doctoral dissertation, University of Western Australia).</a:t>
            </a:r>
          </a:p>
          <a:p>
            <a:r>
              <a:rPr lang="en-US" dirty="0"/>
              <a:t>Chicago</a:t>
            </a:r>
            <a:br>
              <a:rPr lang="en-US" dirty="0"/>
            </a:br>
            <a:endParaRPr dirty="0"/>
          </a:p>
        </p:txBody>
      </p:sp>
      <p:sp>
        <p:nvSpPr>
          <p:cNvPr id="246" name="Google Shape;246;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2019316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Today, we’ll be learning about the word: </a:t>
            </a:r>
            <a:r>
              <a:rPr lang="en-US" b="1"/>
              <a:t>Continental </a:t>
            </a:r>
            <a:r>
              <a:rPr lang="en-US" b="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Shelf</a:t>
            </a:r>
            <a:r>
              <a:rPr lang="en-US"/>
              <a:t>.</a:t>
            </a:r>
            <a:endParaRPr/>
          </a:p>
        </p:txBody>
      </p:sp>
      <p:sp>
        <p:nvSpPr>
          <p:cNvPr id="198" name="Google Shape;198;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 </a:t>
            </a:r>
            <a:r>
              <a:rPr lang="en-US" b="1" dirty="0"/>
              <a:t>continental rise</a:t>
            </a:r>
            <a:r>
              <a:rPr lang="en-US" b="0" dirty="0"/>
              <a:t> is </a:t>
            </a:r>
            <a:r>
              <a:rPr lang="en-US" sz="1200" b="0" i="0" kern="1200" dirty="0">
                <a:solidFill>
                  <a:schemeClr val="tx1"/>
                </a:solidFill>
                <a:effectLst/>
                <a:latin typeface="+mn-lt"/>
                <a:ea typeface="+mn-ea"/>
                <a:cs typeface="+mn-cs"/>
              </a:rPr>
              <a:t>a gentle slope at the ocean's bottom where </a:t>
            </a:r>
            <a:r>
              <a:rPr lang="en-US" sz="1200" b="1" i="0" u="sng" kern="1200" dirty="0">
                <a:solidFill>
                  <a:schemeClr val="tx1"/>
                </a:solidFill>
                <a:effectLst/>
                <a:latin typeface="+mn-lt"/>
                <a:ea typeface="+mn-ea"/>
                <a:cs typeface="+mn-cs"/>
              </a:rPr>
              <a:t>sand</a:t>
            </a:r>
            <a:r>
              <a:rPr lang="en-US" sz="1200" b="0" i="0" kern="1200" dirty="0">
                <a:solidFill>
                  <a:schemeClr val="tx1"/>
                </a:solidFill>
                <a:effectLst/>
                <a:latin typeface="+mn-lt"/>
                <a:ea typeface="+mn-ea"/>
                <a:cs typeface="+mn-cs"/>
              </a:rPr>
              <a:t> and </a:t>
            </a:r>
            <a:r>
              <a:rPr lang="en-US" sz="1200" b="1" i="0" u="sng" kern="1200" dirty="0">
                <a:solidFill>
                  <a:schemeClr val="tx1"/>
                </a:solidFill>
                <a:effectLst/>
                <a:latin typeface="+mn-lt"/>
                <a:ea typeface="+mn-ea"/>
                <a:cs typeface="+mn-cs"/>
              </a:rPr>
              <a:t>mud</a:t>
            </a:r>
            <a:r>
              <a:rPr lang="en-US" sz="1200" b="0" i="0" kern="1200" dirty="0">
                <a:solidFill>
                  <a:schemeClr val="tx1"/>
                </a:solidFill>
                <a:effectLst/>
                <a:latin typeface="+mn-lt"/>
                <a:ea typeface="+mn-ea"/>
                <a:cs typeface="+mn-cs"/>
              </a:rPr>
              <a:t> collect, linking the steeper continental slope to the flat ocean floor</a:t>
            </a:r>
            <a:endParaRPr lang="en-US" dirty="0"/>
          </a:p>
          <a:p>
            <a:pPr marL="0" lvl="0" indent="0" algn="l" rtl="0">
              <a:lnSpc>
                <a:spcPct val="100000"/>
              </a:lnSpc>
              <a:spcBef>
                <a:spcPts val="0"/>
              </a:spcBef>
              <a:spcAft>
                <a:spcPts val="0"/>
              </a:spcAft>
              <a:buSzPts val="1400"/>
              <a:buNone/>
            </a:pPr>
            <a:endParaRPr lang="en-US" dirty="0"/>
          </a:p>
          <a:p>
            <a:pPr fontAlgn="t"/>
            <a:r>
              <a:rPr lang="en-US" dirty="0"/>
              <a:t>Image source: </a:t>
            </a:r>
            <a:r>
              <a:rPr lang="en-US" dirty="0">
                <a:effectLst/>
                <a:latin typeface="Arial" panose="020B0604020202020204" pitchFamily="34" charset="0"/>
              </a:rPr>
              <a:t>Woo, L. M. (2005). </a:t>
            </a:r>
            <a:r>
              <a:rPr lang="en-US" i="1" dirty="0">
                <a:effectLst/>
                <a:latin typeface="Arial" panose="020B0604020202020204" pitchFamily="34" charset="0"/>
              </a:rPr>
              <a:t>Summer circulation and water masses along the West Australian coast</a:t>
            </a:r>
            <a:r>
              <a:rPr lang="en-US" dirty="0">
                <a:effectLst/>
                <a:latin typeface="Arial" panose="020B0604020202020204" pitchFamily="34" charset="0"/>
              </a:rPr>
              <a:t> (Doctoral dissertation, University of Western Australia).</a:t>
            </a:r>
          </a:p>
          <a:p>
            <a:r>
              <a:rPr lang="en-US" dirty="0"/>
              <a:t>Chicago</a:t>
            </a:r>
            <a:br>
              <a:rPr lang="en-US" dirty="0"/>
            </a:br>
            <a:endParaRPr dirty="0"/>
          </a:p>
        </p:txBody>
      </p:sp>
      <p:sp>
        <p:nvSpPr>
          <p:cNvPr id="246" name="Google Shape;246;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19615674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nSpc>
                <a:spcPct val="90000"/>
              </a:lnSpc>
              <a:spcAft>
                <a:spcPts val="600"/>
              </a:spcAft>
              <a:buClr>
                <a:srgbClr val="0C0C0C"/>
              </a:buClr>
              <a:buSzPts val="2800"/>
            </a:pPr>
            <a:r>
              <a:rPr lang="en-US" sz="1200" b="1" i="0" u="sng" strike="noStrike" kern="1200" cap="none" dirty="0">
                <a:solidFill>
                  <a:schemeClr val="tx1"/>
                </a:solidFill>
                <a:latin typeface="Calibri" panose="020F0502020204030204" pitchFamily="34" charset="0"/>
                <a:ea typeface="+mn-ea"/>
                <a:cs typeface="Calibri" panose="020F0502020204030204" pitchFamily="34" charset="0"/>
                <a:sym typeface="Calibri"/>
              </a:rPr>
              <a:t>True or False: </a:t>
            </a:r>
            <a:r>
              <a:rPr lang="en-US" sz="1200" i="0" strike="noStrike" kern="1200" cap="none" dirty="0">
                <a:solidFill>
                  <a:schemeClr val="tx1"/>
                </a:solidFill>
                <a:latin typeface="Calibri" panose="020F0502020204030204" pitchFamily="34" charset="0"/>
                <a:ea typeface="+mn-ea"/>
                <a:cs typeface="Calibri" panose="020F0502020204030204" pitchFamily="34" charset="0"/>
                <a:sym typeface="Calibri"/>
              </a:rPr>
              <a:t>A continental </a:t>
            </a:r>
            <a:r>
              <a:rPr lang="en-US" sz="1200" kern="1200" dirty="0">
                <a:solidFill>
                  <a:schemeClr val="tx1"/>
                </a:solidFill>
                <a:latin typeface="Calibri" panose="020F0502020204030204" pitchFamily="34" charset="0"/>
                <a:ea typeface="+mn-ea"/>
                <a:cs typeface="Calibri" panose="020F0502020204030204" pitchFamily="34" charset="0"/>
                <a:sym typeface="Calibri"/>
              </a:rPr>
              <a:t>s</a:t>
            </a:r>
            <a:r>
              <a:rPr lang="en-US" sz="1200" i="0" strike="noStrike" kern="1200" cap="none" dirty="0">
                <a:solidFill>
                  <a:schemeClr val="tx1"/>
                </a:solidFill>
                <a:latin typeface="Calibri" panose="020F0502020204030204" pitchFamily="34" charset="0"/>
                <a:ea typeface="+mn-ea"/>
                <a:cs typeface="Calibri" panose="020F0502020204030204" pitchFamily="34" charset="0"/>
                <a:sym typeface="Calibri"/>
              </a:rPr>
              <a:t>lope</a:t>
            </a:r>
            <a:r>
              <a:rPr lang="en-US" sz="1200" kern="1200" dirty="0">
                <a:solidFill>
                  <a:schemeClr val="tx1"/>
                </a:solidFill>
                <a:latin typeface="Calibri" panose="020F0502020204030204" pitchFamily="34" charset="0"/>
                <a:ea typeface="+mn-ea"/>
                <a:cs typeface="Calibri" panose="020F0502020204030204" pitchFamily="34" charset="0"/>
                <a:sym typeface="Calibri"/>
              </a:rPr>
              <a:t> is </a:t>
            </a:r>
            <a:r>
              <a:rPr lang="en-US" sz="1200" b="0" i="0" kern="1200" dirty="0">
                <a:solidFill>
                  <a:schemeClr val="tx1"/>
                </a:solidFill>
                <a:effectLst/>
                <a:latin typeface="Calibri" panose="020F0502020204030204" pitchFamily="34" charset="0"/>
                <a:ea typeface="+mn-ea"/>
                <a:cs typeface="Calibri" panose="020F0502020204030204" pitchFamily="34" charset="0"/>
              </a:rPr>
              <a:t>an above water hill that people roll down to get into the ocean. </a:t>
            </a:r>
          </a:p>
          <a:p>
            <a:pPr>
              <a:lnSpc>
                <a:spcPct val="90000"/>
              </a:lnSpc>
              <a:spcAft>
                <a:spcPts val="600"/>
              </a:spcAft>
              <a:buClr>
                <a:srgbClr val="0C0C0C"/>
              </a:buClr>
              <a:buSzPts val="2800"/>
            </a:pPr>
            <a:endParaRPr lang="en-US" sz="1200" b="0" i="0" u="none" strike="noStrike" kern="1200" cap="none" dirty="0">
              <a:solidFill>
                <a:schemeClr val="tx1"/>
              </a:solidFill>
              <a:effectLst/>
              <a:latin typeface="Calibri" panose="020F0502020204030204" pitchFamily="34" charset="0"/>
              <a:ea typeface="+mn-ea"/>
              <a:cs typeface="Calibri" panose="020F0502020204030204" pitchFamily="34" charset="0"/>
              <a:sym typeface="Calibri"/>
            </a:endParaRPr>
          </a:p>
          <a:p>
            <a:pPr>
              <a:lnSpc>
                <a:spcPct val="90000"/>
              </a:lnSpc>
              <a:spcAft>
                <a:spcPts val="600"/>
              </a:spcAft>
              <a:buClr>
                <a:srgbClr val="0C0C0C"/>
              </a:buClr>
              <a:buSzPts val="2800"/>
            </a:pPr>
            <a:r>
              <a:rPr lang="en-US" sz="1200" b="0" i="0" u="none" strike="noStrike" kern="1200" cap="none" dirty="0">
                <a:solidFill>
                  <a:schemeClr val="tx1"/>
                </a:solidFill>
                <a:effectLst/>
                <a:latin typeface="Calibri" panose="020F0502020204030204" pitchFamily="34" charset="0"/>
                <a:ea typeface="+mn-ea"/>
                <a:cs typeface="Calibri" panose="020F0502020204030204" pitchFamily="34" charset="0"/>
                <a:sym typeface="Calibri"/>
              </a:rPr>
              <a:t>[False]</a:t>
            </a:r>
            <a:endParaRPr lang="en-US" sz="1200" b="1" i="0" u="none" strike="noStrike" kern="1200" cap="none" dirty="0">
              <a:solidFill>
                <a:schemeClr val="tx1"/>
              </a:solidFill>
              <a:latin typeface="Calibri" panose="020F0502020204030204" pitchFamily="34" charset="0"/>
              <a:ea typeface="+mn-ea"/>
              <a:cs typeface="Calibri" panose="020F0502020204030204" pitchFamily="34" charset="0"/>
              <a:sym typeface="Calibri"/>
            </a:endParaRP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Image source: </a:t>
            </a:r>
            <a:r>
              <a:rPr lang="en-US" b="0" i="0" dirty="0" err="1">
                <a:solidFill>
                  <a:srgbClr val="222222"/>
                </a:solidFill>
                <a:effectLst/>
                <a:latin typeface="Arial" panose="020B0604020202020204" pitchFamily="34" charset="0"/>
              </a:rPr>
              <a:t>Solangi</a:t>
            </a:r>
            <a:r>
              <a:rPr lang="en-US" b="0" i="0" dirty="0">
                <a:solidFill>
                  <a:srgbClr val="222222"/>
                </a:solidFill>
                <a:effectLst/>
                <a:latin typeface="Arial" panose="020B0604020202020204" pitchFamily="34" charset="0"/>
              </a:rPr>
              <a:t>, S. H., Nazeer, A., Abbasi, S., &amp; </a:t>
            </a:r>
            <a:r>
              <a:rPr lang="en-US" b="0" i="0" dirty="0" err="1">
                <a:solidFill>
                  <a:srgbClr val="222222"/>
                </a:solidFill>
                <a:effectLst/>
                <a:latin typeface="Arial" panose="020B0604020202020204" pitchFamily="34" charset="0"/>
              </a:rPr>
              <a:t>Zulkifil</a:t>
            </a:r>
            <a:r>
              <a:rPr lang="en-US" b="0" i="0" dirty="0">
                <a:solidFill>
                  <a:srgbClr val="222222"/>
                </a:solidFill>
                <a:effectLst/>
                <a:latin typeface="Arial" panose="020B0604020202020204" pitchFamily="34" charset="0"/>
              </a:rPr>
              <a:t>, M. M. (2019). Morphological features of continental shelf margin: Examples from the Pakistan Offshore. </a:t>
            </a:r>
            <a:r>
              <a:rPr lang="en-US" b="0" i="1" dirty="0">
                <a:solidFill>
                  <a:srgbClr val="222222"/>
                </a:solidFill>
                <a:effectLst/>
                <a:latin typeface="Arial" panose="020B0604020202020204" pitchFamily="34" charset="0"/>
              </a:rPr>
              <a:t>Geodesy and Geodynamics</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10</a:t>
            </a:r>
            <a:r>
              <a:rPr lang="en-US" b="0" i="0" dirty="0">
                <a:solidFill>
                  <a:srgbClr val="222222"/>
                </a:solidFill>
                <a:effectLst/>
                <a:latin typeface="Arial" panose="020B0604020202020204" pitchFamily="34" charset="0"/>
              </a:rPr>
              <a:t>(1), 77-91.</a:t>
            </a:r>
            <a:endParaRPr dirty="0"/>
          </a:p>
        </p:txBody>
      </p:sp>
      <p:sp>
        <p:nvSpPr>
          <p:cNvPr id="246" name="Google Shape;246;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3624158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kern="1200" dirty="0">
                <a:solidFill>
                  <a:schemeClr val="tx1"/>
                </a:solidFill>
                <a:effectLst/>
                <a:latin typeface="Calibri" panose="020F0502020204030204" pitchFamily="34" charset="0"/>
                <a:ea typeface="+mn-ea"/>
                <a:cs typeface="Calibri" panose="020F0502020204030204" pitchFamily="34" charset="0"/>
              </a:rPr>
              <a:t>False</a:t>
            </a:r>
            <a:r>
              <a:rPr lang="en-US" sz="1200" b="0" i="0" kern="1200" dirty="0">
                <a:solidFill>
                  <a:schemeClr val="tx1"/>
                </a:solidFill>
                <a:effectLst/>
                <a:latin typeface="Calibri" panose="020F0502020204030204" pitchFamily="34" charset="0"/>
                <a:ea typeface="+mn-ea"/>
                <a:cs typeface="Calibri" panose="020F0502020204030204" pitchFamily="34" charset="0"/>
              </a:rPr>
              <a:t>: A continental slope is a steep underwater hill that goes down from the edge of the continent into the deeper parts of the ocean</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Image source: </a:t>
            </a:r>
            <a:r>
              <a:rPr lang="en-US" b="0" i="0" dirty="0" err="1">
                <a:solidFill>
                  <a:srgbClr val="222222"/>
                </a:solidFill>
                <a:effectLst/>
                <a:latin typeface="Arial" panose="020B0604020202020204" pitchFamily="34" charset="0"/>
              </a:rPr>
              <a:t>Solangi</a:t>
            </a:r>
            <a:r>
              <a:rPr lang="en-US" b="0" i="0" dirty="0">
                <a:solidFill>
                  <a:srgbClr val="222222"/>
                </a:solidFill>
                <a:effectLst/>
                <a:latin typeface="Arial" panose="020B0604020202020204" pitchFamily="34" charset="0"/>
              </a:rPr>
              <a:t>, S. H., Nazeer, A., Abbasi, S., &amp; </a:t>
            </a:r>
            <a:r>
              <a:rPr lang="en-US" b="0" i="0" dirty="0" err="1">
                <a:solidFill>
                  <a:srgbClr val="222222"/>
                </a:solidFill>
                <a:effectLst/>
                <a:latin typeface="Arial" panose="020B0604020202020204" pitchFamily="34" charset="0"/>
              </a:rPr>
              <a:t>Zulkifil</a:t>
            </a:r>
            <a:r>
              <a:rPr lang="en-US" b="0" i="0" dirty="0">
                <a:solidFill>
                  <a:srgbClr val="222222"/>
                </a:solidFill>
                <a:effectLst/>
                <a:latin typeface="Arial" panose="020B0604020202020204" pitchFamily="34" charset="0"/>
              </a:rPr>
              <a:t>, M. M. (2019). Morphological features of continental shelf margin: Examples from the Pakistan Offshore. </a:t>
            </a:r>
            <a:r>
              <a:rPr lang="en-US" b="0" i="1" dirty="0">
                <a:solidFill>
                  <a:srgbClr val="222222"/>
                </a:solidFill>
                <a:effectLst/>
                <a:latin typeface="Arial" panose="020B0604020202020204" pitchFamily="34" charset="0"/>
              </a:rPr>
              <a:t>Geodesy and Geodynamics</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10</a:t>
            </a:r>
            <a:r>
              <a:rPr lang="en-US" b="0" i="0" dirty="0">
                <a:solidFill>
                  <a:srgbClr val="222222"/>
                </a:solidFill>
                <a:effectLst/>
                <a:latin typeface="Arial" panose="020B0604020202020204" pitchFamily="34" charset="0"/>
              </a:rPr>
              <a:t>(1), 77-91.</a:t>
            </a:r>
            <a:endParaRPr dirty="0"/>
          </a:p>
        </p:txBody>
      </p:sp>
      <p:sp>
        <p:nvSpPr>
          <p:cNvPr id="246" name="Google Shape;246;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extLst>
      <p:ext uri="{BB962C8B-B14F-4D97-AF65-F5344CB8AC3E}">
        <p14:creationId xmlns:p14="http://schemas.microsoft.com/office/powerpoint/2010/main" val="2186085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the phrase </a:t>
            </a:r>
            <a:r>
              <a:rPr lang="en-US" b="1"/>
              <a:t>continental shelf</a:t>
            </a:r>
            <a:r>
              <a:rPr lang="en-US"/>
              <a:t>.</a:t>
            </a:r>
            <a:endParaRPr/>
          </a:p>
        </p:txBody>
      </p:sp>
      <p:sp>
        <p:nvSpPr>
          <p:cNvPr id="310" name="Google Shape;310;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a:t>
            </a:r>
            <a:r>
              <a:rPr lang="en-US" b="1"/>
              <a:t> continental shelf </a:t>
            </a:r>
            <a:r>
              <a:rPr lang="en-US"/>
              <a:t>is the edge of a continent that is underwater</a:t>
            </a:r>
            <a:endParaRPr/>
          </a:p>
          <a:p>
            <a:pPr marL="0" lvl="0" indent="0" algn="l" rtl="0">
              <a:lnSpc>
                <a:spcPct val="100000"/>
              </a:lnSpc>
              <a:spcBef>
                <a:spcPts val="0"/>
              </a:spcBef>
              <a:spcAft>
                <a:spcPts val="0"/>
              </a:spcAft>
              <a:buSzPts val="1400"/>
              <a:buNone/>
            </a:pPr>
            <a:endParaRPr/>
          </a:p>
        </p:txBody>
      </p:sp>
      <p:sp>
        <p:nvSpPr>
          <p:cNvPr id="318" name="Google Shape;318;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27" name="Google Shape;327;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7e576c1a67_0_3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g27e576c1a67_0_3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What is a continental shelf?</a:t>
            </a:r>
            <a:endParaRPr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b="0" dirty="0"/>
              <a:t>[T</a:t>
            </a:r>
            <a:r>
              <a:rPr lang="en-US" dirty="0"/>
              <a:t>he edge of a continent that is underwater]</a:t>
            </a:r>
            <a:endParaRPr dirty="0"/>
          </a:p>
          <a:p>
            <a:pPr marL="0" lvl="0" indent="0" algn="l" rtl="0">
              <a:lnSpc>
                <a:spcPct val="100000"/>
              </a:lnSpc>
              <a:spcBef>
                <a:spcPts val="0"/>
              </a:spcBef>
              <a:spcAft>
                <a:spcPts val="0"/>
              </a:spcAft>
              <a:buSzPts val="1400"/>
              <a:buNone/>
            </a:pPr>
            <a:endParaRPr dirty="0"/>
          </a:p>
        </p:txBody>
      </p:sp>
      <p:sp>
        <p:nvSpPr>
          <p:cNvPr id="333" name="Google Shape;333;g27e576c1a67_0_3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341" name="Google Shape;341;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a613fe29c9_0_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2a613fe29c9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r>
              <a:rPr lang="en-US"/>
              <a:t>The continental shelf is where the land meets the sea, it's like the edge of a giant underwater plateau, stretching from the shore out into the ocean.</a:t>
            </a:r>
            <a:endParaRPr/>
          </a:p>
        </p:txBody>
      </p:sp>
      <p:sp>
        <p:nvSpPr>
          <p:cNvPr id="348" name="Google Shape;348;g2a613fe29c9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a5a1442303_0_4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g2a5a1442303_0_4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The continental shelf helps protect the land from big waves because it's like a barrier between the deep ocean and the coast.</a:t>
            </a:r>
            <a:endParaRPr/>
          </a:p>
        </p:txBody>
      </p:sp>
      <p:sp>
        <p:nvSpPr>
          <p:cNvPr id="356" name="Google Shape;356;g2a5a1442303_0_4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7e68c1a8e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g27e68c1a8e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How do continental shelves shape our coasts and influence the habitats of plants and animals in the ocean?</a:t>
            </a:r>
            <a:endParaRPr b="1"/>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a:p>
        </p:txBody>
      </p:sp>
      <p:sp>
        <p:nvSpPr>
          <p:cNvPr id="208" name="Google Shape;208;g27e68c1a8e3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a613fe29c9_0_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g2a613fe29c9_0_1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a:t>The continental shelf isn't very deep, which is perfect for sea creatures and plants to live and grow. It's like a big underwater playground for fish, crabs, and other ocean animals.</a:t>
            </a:r>
            <a:endParaRPr/>
          </a:p>
        </p:txBody>
      </p:sp>
      <p:sp>
        <p:nvSpPr>
          <p:cNvPr id="364" name="Google Shape;364;g2a613fe29c9_0_1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a613fe29c9_0_1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g2a613fe29c9_0_1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100"/>
              <a:buFont typeface="Arial"/>
              <a:buNone/>
            </a:pPr>
            <a:r>
              <a:rPr lang="en-US"/>
              <a:t>Sometimes, the continental shelf is so shallow that sunlight can reach all the way down, helping plants to make food through a process called photosynthesis.</a:t>
            </a:r>
            <a:endParaRPr/>
          </a:p>
        </p:txBody>
      </p:sp>
      <p:sp>
        <p:nvSpPr>
          <p:cNvPr id="372" name="Google Shape;372;g2a613fe29c9_0_1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d96993b0a5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gd96993b0a5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80" name="Google Shape;380;gd96993b0a5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8c7b7e697c_0_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g28c7b7e697c_0_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4400"/>
              <a:buFont typeface="Calibri"/>
              <a:buNone/>
            </a:pPr>
            <a:r>
              <a:rPr lang="en-US" sz="1100" dirty="0"/>
              <a:t>The continental shelf is where the land meets the _____, it's like the edge of a giant underwater plateau, stretching from the shore out into the ocean.</a:t>
            </a:r>
            <a:endParaRPr sz="1100" dirty="0"/>
          </a:p>
          <a:p>
            <a:pPr marL="0" lvl="0" indent="0" algn="l" rtl="0">
              <a:lnSpc>
                <a:spcPct val="100000"/>
              </a:lnSpc>
              <a:spcBef>
                <a:spcPts val="0"/>
              </a:spcBef>
              <a:spcAft>
                <a:spcPts val="0"/>
              </a:spcAft>
              <a:buClr>
                <a:schemeClr val="dk1"/>
              </a:buClr>
              <a:buSzPts val="4400"/>
              <a:buFont typeface="Calibri"/>
              <a:buNone/>
            </a:pPr>
            <a:endParaRPr sz="1100" dirty="0"/>
          </a:p>
          <a:p>
            <a:pPr marL="0" lvl="0" indent="0" algn="l" rtl="0">
              <a:lnSpc>
                <a:spcPct val="100000"/>
              </a:lnSpc>
              <a:spcBef>
                <a:spcPts val="0"/>
              </a:spcBef>
              <a:spcAft>
                <a:spcPts val="0"/>
              </a:spcAft>
              <a:buClr>
                <a:schemeClr val="dk1"/>
              </a:buClr>
              <a:buSzPts val="4400"/>
              <a:buFont typeface="Calibri"/>
              <a:buNone/>
            </a:pPr>
            <a:r>
              <a:rPr lang="en-US" sz="1100" dirty="0"/>
              <a:t>[sea]</a:t>
            </a:r>
            <a:endParaRPr sz="1100" dirty="0"/>
          </a:p>
          <a:p>
            <a:pPr marL="0" lvl="0" indent="0" algn="l" rtl="0">
              <a:lnSpc>
                <a:spcPct val="100000"/>
              </a:lnSpc>
              <a:spcBef>
                <a:spcPts val="0"/>
              </a:spcBef>
              <a:spcAft>
                <a:spcPts val="0"/>
              </a:spcAft>
              <a:buClr>
                <a:schemeClr val="dk1"/>
              </a:buClr>
              <a:buSzPts val="4400"/>
              <a:buFont typeface="Calibri"/>
              <a:buNone/>
            </a:pPr>
            <a:endParaRPr sz="1100" dirty="0"/>
          </a:p>
          <a:p>
            <a:pPr marL="0" lvl="0" indent="0" algn="l" rtl="0">
              <a:lnSpc>
                <a:spcPct val="100000"/>
              </a:lnSpc>
              <a:spcBef>
                <a:spcPts val="0"/>
              </a:spcBef>
              <a:spcAft>
                <a:spcPts val="0"/>
              </a:spcAft>
              <a:buClr>
                <a:schemeClr val="dk1"/>
              </a:buClr>
              <a:buSzPts val="4400"/>
              <a:buFont typeface="Calibri"/>
              <a:buNone/>
            </a:pPr>
            <a:endParaRPr sz="1100" dirty="0"/>
          </a:p>
        </p:txBody>
      </p:sp>
      <p:sp>
        <p:nvSpPr>
          <p:cNvPr id="386" name="Google Shape;386;g28c7b7e697c_0_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b790e7f309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g2b790e7f309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4400"/>
              <a:buFont typeface="Calibri"/>
              <a:buNone/>
            </a:pPr>
            <a:r>
              <a:rPr lang="en-US" sz="1100"/>
              <a:t>The continental shelf is where the land meets the </a:t>
            </a:r>
            <a:r>
              <a:rPr lang="en-US" sz="1100" b="1" u="sng"/>
              <a:t>sea</a:t>
            </a:r>
            <a:r>
              <a:rPr lang="en-US" sz="1100"/>
              <a:t>, it's like the edge of a giant underwater plateau, stretching from the shore out into the ocean.</a:t>
            </a:r>
            <a:endParaRPr sz="1100"/>
          </a:p>
          <a:p>
            <a:pPr marL="0" lvl="0" indent="0" algn="l" rtl="0">
              <a:lnSpc>
                <a:spcPct val="100000"/>
              </a:lnSpc>
              <a:spcBef>
                <a:spcPts val="0"/>
              </a:spcBef>
              <a:spcAft>
                <a:spcPts val="0"/>
              </a:spcAft>
              <a:buClr>
                <a:schemeClr val="dk1"/>
              </a:buClr>
              <a:buSzPts val="4400"/>
              <a:buFont typeface="Calibri"/>
              <a:buNone/>
            </a:pPr>
            <a:endParaRPr sz="1100"/>
          </a:p>
          <a:p>
            <a:pPr marL="0" lvl="0" indent="0" algn="l" rtl="0">
              <a:lnSpc>
                <a:spcPct val="100000"/>
              </a:lnSpc>
              <a:spcBef>
                <a:spcPts val="0"/>
              </a:spcBef>
              <a:spcAft>
                <a:spcPts val="0"/>
              </a:spcAft>
              <a:buClr>
                <a:schemeClr val="dk1"/>
              </a:buClr>
              <a:buSzPts val="4400"/>
              <a:buFont typeface="Calibri"/>
              <a:buNone/>
            </a:pPr>
            <a:endParaRPr sz="1100"/>
          </a:p>
        </p:txBody>
      </p:sp>
      <p:sp>
        <p:nvSpPr>
          <p:cNvPr id="394" name="Google Shape;394;g2b790e7f309_0_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8d0a459bb7_0_5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28d0a459bb7_0_5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 or False: The continental shelf helps protect the land from big waves because it's like a barrier between the deep ocean and the coast.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[True]</a:t>
            </a:r>
            <a:endParaRPr/>
          </a:p>
          <a:p>
            <a:pPr marL="0" lvl="0" indent="0" algn="l" rtl="0">
              <a:lnSpc>
                <a:spcPct val="100000"/>
              </a:lnSpc>
              <a:spcBef>
                <a:spcPts val="0"/>
              </a:spcBef>
              <a:spcAft>
                <a:spcPts val="0"/>
              </a:spcAft>
              <a:buSzPts val="1400"/>
              <a:buNone/>
            </a:pPr>
            <a:endParaRPr/>
          </a:p>
        </p:txBody>
      </p:sp>
      <p:sp>
        <p:nvSpPr>
          <p:cNvPr id="402" name="Google Shape;402;g28d0a459bb7_0_5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b790e7f309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g2b790e7f309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True</a:t>
            </a:r>
            <a:r>
              <a:rPr lang="en-US"/>
              <a:t>: The continental shelf helps protect the land from big waves because it's like a barrier between the deep ocean and the coast. </a:t>
            </a:r>
            <a:endParaRPr/>
          </a:p>
        </p:txBody>
      </p:sp>
      <p:sp>
        <p:nvSpPr>
          <p:cNvPr id="410" name="Google Shape;410;g2b790e7f309_0_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2b790e7f309_0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g2b790e7f309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continental shelf is like a big underwater playground for _____, ______, and other _________.  </a:t>
            </a:r>
            <a:endParaRPr/>
          </a:p>
          <a:p>
            <a:pPr marL="457200" lvl="0" indent="-298450" algn="l" rtl="0">
              <a:lnSpc>
                <a:spcPct val="100000"/>
              </a:lnSpc>
              <a:spcBef>
                <a:spcPts val="0"/>
              </a:spcBef>
              <a:spcAft>
                <a:spcPts val="0"/>
              </a:spcAft>
              <a:buSzPts val="1100"/>
              <a:buFont typeface="Calibri"/>
              <a:buAutoNum type="alphaUcPeriod"/>
            </a:pPr>
            <a:r>
              <a:rPr lang="en-US"/>
              <a:t>dogs, cats, hamsters</a:t>
            </a:r>
            <a:endParaRPr/>
          </a:p>
          <a:p>
            <a:pPr marL="457200" lvl="0" indent="-298450" algn="l" rtl="0">
              <a:lnSpc>
                <a:spcPct val="100000"/>
              </a:lnSpc>
              <a:spcBef>
                <a:spcPts val="0"/>
              </a:spcBef>
              <a:spcAft>
                <a:spcPts val="0"/>
              </a:spcAft>
              <a:buSzPts val="1100"/>
              <a:buFont typeface="Calibri"/>
              <a:buAutoNum type="alphaUcPeriod"/>
            </a:pPr>
            <a:r>
              <a:rPr lang="en-US"/>
              <a:t>dogs, fish, whales</a:t>
            </a:r>
            <a:endParaRPr/>
          </a:p>
          <a:p>
            <a:pPr marL="457200" lvl="0" indent="-298450" algn="l" rtl="0">
              <a:lnSpc>
                <a:spcPct val="100000"/>
              </a:lnSpc>
              <a:spcBef>
                <a:spcPts val="0"/>
              </a:spcBef>
              <a:spcAft>
                <a:spcPts val="0"/>
              </a:spcAft>
              <a:buSzPts val="1100"/>
              <a:buFont typeface="Calibri"/>
              <a:buAutoNum type="alphaUcPeriod"/>
            </a:pPr>
            <a:r>
              <a:rPr lang="en-US"/>
              <a:t>fish, crabs, ocean animals</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US"/>
              <a:t>[fish, crabs, ocean animals]</a:t>
            </a:r>
            <a:endParaRPr/>
          </a:p>
          <a:p>
            <a:pPr marL="0" lvl="0" indent="0" algn="l" rtl="0">
              <a:lnSpc>
                <a:spcPct val="100000"/>
              </a:lnSpc>
              <a:spcBef>
                <a:spcPts val="0"/>
              </a:spcBef>
              <a:spcAft>
                <a:spcPts val="0"/>
              </a:spcAft>
              <a:buSzPts val="1400"/>
              <a:buNone/>
            </a:pPr>
            <a:endParaRPr/>
          </a:p>
        </p:txBody>
      </p:sp>
      <p:sp>
        <p:nvSpPr>
          <p:cNvPr id="418" name="Google Shape;418;g2b790e7f309_0_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b790e7f309_0_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g2b790e7f309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The continental shelf is like a big underwater playground for _____, ______, and other _________.  </a:t>
            </a:r>
            <a:endParaRPr/>
          </a:p>
          <a:p>
            <a:pPr marL="457200" lvl="0" indent="-298450" algn="l" rtl="0">
              <a:spcBef>
                <a:spcPts val="0"/>
              </a:spcBef>
              <a:spcAft>
                <a:spcPts val="0"/>
              </a:spcAft>
              <a:buClr>
                <a:schemeClr val="dk1"/>
              </a:buClr>
              <a:buSzPts val="1100"/>
              <a:buFont typeface="Calibri"/>
              <a:buAutoNum type="alphaUcPeriod"/>
            </a:pPr>
            <a:r>
              <a:rPr lang="en-US"/>
              <a:t>dogs, cats, hamsters</a:t>
            </a:r>
            <a:endParaRPr/>
          </a:p>
          <a:p>
            <a:pPr marL="457200" lvl="0" indent="-298450" algn="l" rtl="0">
              <a:spcBef>
                <a:spcPts val="0"/>
              </a:spcBef>
              <a:spcAft>
                <a:spcPts val="0"/>
              </a:spcAft>
              <a:buClr>
                <a:schemeClr val="dk1"/>
              </a:buClr>
              <a:buSzPts val="1100"/>
              <a:buFont typeface="Calibri"/>
              <a:buAutoNum type="alphaUcPeriod"/>
            </a:pPr>
            <a:r>
              <a:rPr lang="en-US"/>
              <a:t>dogs, fish, whales</a:t>
            </a:r>
            <a:endParaRPr/>
          </a:p>
          <a:p>
            <a:pPr marL="457200" lvl="0" indent="-298450" algn="l" rtl="0">
              <a:spcBef>
                <a:spcPts val="0"/>
              </a:spcBef>
              <a:spcAft>
                <a:spcPts val="0"/>
              </a:spcAft>
              <a:buClr>
                <a:schemeClr val="dk1"/>
              </a:buClr>
              <a:buSzPts val="1100"/>
              <a:buFont typeface="Calibri"/>
              <a:buAutoNum type="alphaUcPeriod"/>
            </a:pPr>
            <a:r>
              <a:rPr lang="en-US" b="1"/>
              <a:t>fish, crabs, ocean </a:t>
            </a:r>
            <a:r>
              <a:rPr lang="en-US" b="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animals</a:t>
            </a:r>
            <a:endParaRPr b="1"/>
          </a:p>
          <a:p>
            <a:pPr marL="0" lvl="0" indent="0" algn="l" rtl="0">
              <a:lnSpc>
                <a:spcPct val="100000"/>
              </a:lnSpc>
              <a:spcBef>
                <a:spcPts val="0"/>
              </a:spcBef>
              <a:spcAft>
                <a:spcPts val="0"/>
              </a:spcAft>
              <a:buSzPts val="1400"/>
              <a:buNone/>
            </a:pPr>
            <a:endParaRPr/>
          </a:p>
        </p:txBody>
      </p:sp>
      <p:sp>
        <p:nvSpPr>
          <p:cNvPr id="427" name="Google Shape;427;g2b790e7f309_0_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5e11802ac4_0_4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g25e11802ac4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let’s talk about some examples of a </a:t>
            </a:r>
            <a:r>
              <a:rPr lang="en-US" b="1" dirty="0"/>
              <a:t>continental shelf.</a:t>
            </a:r>
            <a:r>
              <a:rPr lang="en-US" dirty="0"/>
              <a:t> </a:t>
            </a:r>
            <a:endParaRPr dirty="0"/>
          </a:p>
        </p:txBody>
      </p:sp>
      <p:sp>
        <p:nvSpPr>
          <p:cNvPr id="436" name="Google Shape;436;g25e11802ac4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b723aaf417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b723aaf417_0_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Font typeface="Times New Roman"/>
              <a:buAutoNum type="arabicPeriod"/>
            </a:pPr>
            <a:r>
              <a:rPr lang="en-US">
                <a:latin typeface="Times New Roman"/>
                <a:ea typeface="Times New Roman"/>
                <a:cs typeface="Times New Roman"/>
                <a:sym typeface="Times New Roma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Set</a:t>
            </a:r>
            <a:r>
              <a:rPr lang="en-US">
                <a:latin typeface="Times New Roman"/>
                <a:ea typeface="Times New Roman"/>
                <a:cs typeface="Times New Roman"/>
                <a:sym typeface="Times New Roman"/>
              </a:rPr>
              <a:t> up the large tub or container in a visible area of the classroom where all students can see.</a:t>
            </a:r>
            <a:endParaRPr>
              <a:latin typeface="Times New Roman"/>
              <a:ea typeface="Times New Roman"/>
              <a:cs typeface="Times New Roman"/>
              <a:sym typeface="Times New Roman"/>
            </a:endParaRPr>
          </a:p>
          <a:p>
            <a:pPr marL="457200" lvl="0" indent="-317500" algn="l" rtl="0">
              <a:spcBef>
                <a:spcPts val="0"/>
              </a:spcBef>
              <a:spcAft>
                <a:spcPts val="0"/>
              </a:spcAft>
              <a:buClr>
                <a:schemeClr val="dk1"/>
              </a:buClr>
              <a:buSzPts val="1400"/>
              <a:buFont typeface="Times New Roman"/>
              <a:buAutoNum type="arabicPeriod"/>
            </a:pPr>
            <a:r>
              <a:rPr lang="en-US">
                <a:latin typeface="Times New Roman"/>
                <a:ea typeface="Times New Roman"/>
                <a:cs typeface="Times New Roman"/>
                <a:sym typeface="Times New Roman"/>
              </a:rPr>
              <a:t>Fill the tub with water until it's about halfway full.</a:t>
            </a:r>
            <a:endParaRPr>
              <a:latin typeface="Times New Roman"/>
              <a:ea typeface="Times New Roman"/>
              <a:cs typeface="Times New Roman"/>
              <a:sym typeface="Times New Roman"/>
            </a:endParaRPr>
          </a:p>
          <a:p>
            <a:pPr marL="457200" lvl="0" indent="-317500" algn="l" rtl="0">
              <a:spcBef>
                <a:spcPts val="0"/>
              </a:spcBef>
              <a:spcAft>
                <a:spcPts val="0"/>
              </a:spcAft>
              <a:buClr>
                <a:schemeClr val="dk1"/>
              </a:buClr>
              <a:buSzPts val="1400"/>
              <a:buAutoNum type="arabicPeriod"/>
            </a:pPr>
            <a:r>
              <a:rPr lang="en-US"/>
              <a:t>Sprinkle sand or soil evenly along the bottom of the tub to represent the ocean floor.</a:t>
            </a:r>
            <a:endParaRPr/>
          </a:p>
          <a:p>
            <a:pPr marL="457200" lvl="0" indent="-317500" algn="l" rtl="0">
              <a:spcBef>
                <a:spcPts val="0"/>
              </a:spcBef>
              <a:spcAft>
                <a:spcPts val="0"/>
              </a:spcAft>
              <a:buClr>
                <a:schemeClr val="dk1"/>
              </a:buClr>
              <a:buSzPts val="1400"/>
              <a:buAutoNum type="arabicPeriod"/>
            </a:pPr>
            <a:r>
              <a:rPr lang="en-US"/>
              <a:t>Place small rocks, shells, and other objects on top of the sand to represent different features of the continental shelf such as ridges, valleys, and canyons.</a:t>
            </a:r>
            <a:endParaRPr/>
          </a:p>
          <a:p>
            <a:pPr marL="457200" lvl="0" indent="-317500" algn="l" rtl="0">
              <a:spcBef>
                <a:spcPts val="0"/>
              </a:spcBef>
              <a:spcAft>
                <a:spcPts val="0"/>
              </a:spcAft>
              <a:buClr>
                <a:schemeClr val="dk1"/>
              </a:buClr>
              <a:buSzPts val="1400"/>
              <a:buAutoNum type="arabicPeriod"/>
            </a:pPr>
            <a:r>
              <a:rPr lang="en-US"/>
              <a:t>Gradually slope the sand upward from the edge of the tub to represent the continental slope.</a:t>
            </a:r>
            <a:endParaRPr/>
          </a:p>
          <a:p>
            <a:pPr marL="457200" lvl="0" indent="-317500" algn="l" rtl="0">
              <a:spcBef>
                <a:spcPts val="0"/>
              </a:spcBef>
              <a:spcAft>
                <a:spcPts val="0"/>
              </a:spcAft>
              <a:buClr>
                <a:schemeClr val="dk1"/>
              </a:buClr>
              <a:buSzPts val="1400"/>
              <a:buAutoNum type="arabicPeriod"/>
            </a:pPr>
            <a:r>
              <a:rPr lang="en-US"/>
              <a:t>Measure and mark the depth of the water at different points in the tub using the ruler or measuring tape.</a:t>
            </a:r>
            <a:endParaRPr/>
          </a:p>
          <a:p>
            <a:pPr marL="457200" lvl="0" indent="-317500" algn="l" rtl="0">
              <a:spcBef>
                <a:spcPts val="0"/>
              </a:spcBef>
              <a:spcAft>
                <a:spcPts val="0"/>
              </a:spcAft>
              <a:buClr>
                <a:schemeClr val="dk1"/>
              </a:buClr>
              <a:buSzPts val="1400"/>
              <a:buAutoNum type="arabicPeriod"/>
            </a:pPr>
            <a:r>
              <a:rPr lang="en-US"/>
              <a:t>Explain to the students that the tub represents a portion of the ocean with its continental shelf, slope, and deep ocean floor.</a:t>
            </a:r>
            <a:endParaRPr/>
          </a:p>
          <a:p>
            <a:pPr marL="457200" lvl="0" indent="-317500" algn="l" rtl="0">
              <a:spcBef>
                <a:spcPts val="0"/>
              </a:spcBef>
              <a:spcAft>
                <a:spcPts val="0"/>
              </a:spcAft>
              <a:buClr>
                <a:schemeClr val="dk1"/>
              </a:buClr>
              <a:buSzPts val="1400"/>
              <a:buAutoNum type="arabicPeriod"/>
            </a:pPr>
            <a:r>
              <a:rPr lang="en-US"/>
              <a:t>Discuss the various features of the continental shelf, such as its shallow depth, gradual slope, and rich biodiversity.</a:t>
            </a:r>
            <a:endParaRPr/>
          </a:p>
          <a:p>
            <a:pPr marL="457200" lvl="0" indent="-317500" algn="l" rtl="0">
              <a:spcBef>
                <a:spcPts val="0"/>
              </a:spcBef>
              <a:spcAft>
                <a:spcPts val="0"/>
              </a:spcAft>
              <a:buClr>
                <a:schemeClr val="dk1"/>
              </a:buClr>
              <a:buSzPts val="1400"/>
              <a:buAutoNum type="arabicPeriod"/>
            </a:pPr>
            <a:r>
              <a:rPr lang="en-US"/>
              <a:t>Optionally, add plastic figurines representing marine life onto the continental shelf and slope to illustrate how different organisms inhabit different parts of the ocean.</a:t>
            </a:r>
            <a:endParaRPr/>
          </a:p>
          <a:p>
            <a:pPr marL="457200" lvl="0" indent="-317500" algn="l" rtl="0">
              <a:spcBef>
                <a:spcPts val="0"/>
              </a:spcBef>
              <a:spcAft>
                <a:spcPts val="0"/>
              </a:spcAft>
              <a:buClr>
                <a:schemeClr val="dk1"/>
              </a:buClr>
              <a:buSzPts val="1400"/>
              <a:buAutoNum type="arabicPeriod"/>
            </a:pPr>
            <a:r>
              <a:rPr lang="en-US"/>
              <a:t>Encourage students to observe and ask questions about the demonstration.</a:t>
            </a:r>
            <a:endParaRPr/>
          </a:p>
          <a:p>
            <a:pPr marL="0" lvl="0" indent="0" algn="l" rtl="0">
              <a:spcBef>
                <a:spcPts val="0"/>
              </a:spcBef>
              <a:spcAft>
                <a:spcPts val="0"/>
              </a:spcAft>
              <a:buNone/>
            </a:pPr>
            <a:endParaRPr/>
          </a:p>
        </p:txBody>
      </p:sp>
      <p:sp>
        <p:nvSpPr>
          <p:cNvPr id="216" name="Google Shape;216;g2b723aaf417_0_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7e576c1a67_0_7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g27e576c1a67_0_7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400"/>
              <a:buFont typeface="Arial"/>
              <a:buNone/>
            </a:pPr>
            <a:r>
              <a:rPr lang="en-US" sz="1100"/>
              <a:t>An example of a continental shelf can be found on the map below. If we look at the map, we can see that the continental shelf goes along the coastlines of North America. It is like the border between the continent and the deep ocean.</a:t>
            </a:r>
            <a:endParaRPr sz="1100"/>
          </a:p>
        </p:txBody>
      </p:sp>
      <p:sp>
        <p:nvSpPr>
          <p:cNvPr id="443" name="Google Shape;443;g27e576c1a67_0_7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b790e7f309_0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g2b790e7f309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Another example of a continental shelf can be found in the state of Georgia. This continental shelf is more than 80 miles wide, called the Georgia Continental Shelf.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Source: </a:t>
            </a:r>
            <a:r>
              <a:rPr lang="en-US" sz="1050">
                <a:solidFill>
                  <a:srgbClr val="444746"/>
                </a:solidFill>
                <a:latin typeface="Roboto"/>
                <a:ea typeface="Roboto"/>
                <a:cs typeface="Roboto"/>
                <a:sym typeface="Roboto"/>
              </a:rPr>
              <a:t> </a:t>
            </a:r>
            <a:r>
              <a:rPr lang="en-US" sz="1050">
                <a:solidFill>
                  <a:srgbClr val="0B57D0"/>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https://storymaps.arcgis.com/stories/d84231afdad14b97a2eacc191eac5b2a</a:t>
            </a:r>
            <a:endParaRPr/>
          </a:p>
        </p:txBody>
      </p:sp>
      <p:sp>
        <p:nvSpPr>
          <p:cNvPr id="453" name="Google Shape;453;g2b790e7f309_0_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5e11802ac4_0_6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g25e11802ac4_0_6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non-examples of </a:t>
            </a:r>
            <a:r>
              <a:rPr lang="en-US" b="1"/>
              <a:t>continental shelf.</a:t>
            </a:r>
            <a:endParaRPr/>
          </a:p>
        </p:txBody>
      </p:sp>
      <p:sp>
        <p:nvSpPr>
          <p:cNvPr id="463" name="Google Shape;463;g25e11802ac4_0_6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5e11802ac4_0_8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g25e11802ac4_0_8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sandbar</a:t>
            </a:r>
            <a:r>
              <a:rPr lang="en-US"/>
              <a:t> is not an example of a continental shelf. Sandbars are often temporary and can shift with tides and currents, whereas continental shelves are more stable and extend for greater distances from the coastline.</a:t>
            </a:r>
            <a:endParaRPr/>
          </a:p>
        </p:txBody>
      </p:sp>
      <p:sp>
        <p:nvSpPr>
          <p:cNvPr id="470" name="Google Shape;470;g25e11802ac4_0_8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5e11802ac4_0_7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g25e11802ac4_0_7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dirty="0"/>
              <a:t>A coral reef is </a:t>
            </a:r>
            <a:r>
              <a:rPr lang="en-US" b="1" dirty="0"/>
              <a:t>NOT</a:t>
            </a:r>
            <a:r>
              <a:rPr lang="en-US" dirty="0"/>
              <a:t> an example of a continental shelf. Coral reefs are diverse underwater ecosystems made up of coral polyps and other marine organisms. While they can be found on the continental shelf, they are not the same as the continental shelf itself. Coral reefs grow on rocky or sandy substrates on the continental shelf but are distinct features within the marine environment.</a:t>
            </a:r>
            <a:endParaRPr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479" name="Google Shape;479;g25e11802ac4_0_7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25e11802ac4_0_8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g25e11802ac4_0_8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488" name="Google Shape;488;g25e11802ac4_0_8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27430209113_0_14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g27430209113_0_14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Why are sandbars and coral reefs not examples of a continental shelf?</a:t>
            </a:r>
            <a:endParaRPr b="0"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a:t>
            </a:r>
            <a:r>
              <a:rPr lang="en-US" dirty="0">
                <a:solidFill>
                  <a:srgbClr val="0D0D0D"/>
                </a:solidFill>
                <a:highlight>
                  <a:srgbClr val="FFFFFF"/>
                </a:highlight>
              </a:rPr>
              <a:t>Coral reefs are underwater ecosystems composed of living coral polyps and the structures they create over time and Sandbars are underwater or partially exposed ridges of sand that may be found near coastlines, in estuaries, or along the ocean floor, while a continental shelf the edge of a continent that is underwater]</a:t>
            </a:r>
            <a:endParaRPr dirty="0">
              <a:solidFill>
                <a:srgbClr val="0D0D0D"/>
              </a:solidFill>
              <a:highlight>
                <a:srgbClr val="FFFFFF"/>
              </a:highlight>
            </a:endParaRPr>
          </a:p>
          <a:p>
            <a:pPr marL="0" lvl="0" indent="0" algn="l" rtl="0">
              <a:lnSpc>
                <a:spcPct val="100000"/>
              </a:lnSpc>
              <a:spcBef>
                <a:spcPts val="0"/>
              </a:spcBef>
              <a:spcAft>
                <a:spcPts val="0"/>
              </a:spcAft>
              <a:buSzPts val="1400"/>
              <a:buNone/>
            </a:pPr>
            <a:endParaRPr dirty="0">
              <a:solidFill>
                <a:srgbClr val="0D0D0D"/>
              </a:solidFill>
              <a:highlight>
                <a:srgbClr val="FFFFFF"/>
              </a:highlight>
            </a:endParaRPr>
          </a:p>
        </p:txBody>
      </p:sp>
      <p:sp>
        <p:nvSpPr>
          <p:cNvPr id="494" name="Google Shape;494;g27430209113_0_14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5e11802ac4_0_2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g25e11802ac4_0_2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505" name="Google Shape;505;g25e11802ac4_0_2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a613fe29c9_2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g2a613fe29c9_2_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200"/>
              <a:buNone/>
            </a:pPr>
            <a:r>
              <a:rPr lang="en-US"/>
              <a:t>A </a:t>
            </a:r>
            <a:r>
              <a:rPr lang="en-US" b="1"/>
              <a:t>continental shelf</a:t>
            </a:r>
            <a:r>
              <a:rPr lang="en-US"/>
              <a:t> is the edge of a continent that is underwater.</a:t>
            </a:r>
            <a:endParaRPr/>
          </a:p>
        </p:txBody>
      </p:sp>
      <p:sp>
        <p:nvSpPr>
          <p:cNvPr id="512" name="Google Shape;512;g2a613fe29c9_2_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25e11802ac4_0_19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g25e11802ac4_0_19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lang="en-US" b="1"/>
              <a:t>continental shelf</a:t>
            </a:r>
            <a:r>
              <a:rPr lang="en-US">
                <a:solidFill>
                  <a:srgbClr val="242424"/>
                </a:solidFill>
              </a:rPr>
              <a:t>. </a:t>
            </a:r>
            <a:endParaRPr/>
          </a:p>
        </p:txBody>
      </p:sp>
      <p:sp>
        <p:nvSpPr>
          <p:cNvPr id="520" name="Google Shape;520;g25e11802ac4_0_19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224" name="Google Shape;224;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 </a:t>
            </a:r>
            <a:r>
              <a:rPr lang="en-US" b="1">
                <a:solidFill>
                  <a:srgbClr val="242424"/>
                </a:solidFill>
              </a:rPr>
              <a:t>continental </a:t>
            </a:r>
            <a:r>
              <a:rPr lang="en-US" b="1">
                <a:solidFill>
                  <a:srgbClr val="24242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shelves</a:t>
            </a:r>
            <a:r>
              <a:rPr lang="en-US" b="1">
                <a:solidFill>
                  <a:srgbClr val="242424"/>
                </a:solidFill>
              </a:rPr>
              <a:t> </a:t>
            </a:r>
            <a:r>
              <a:rPr lang="en-US">
                <a:solidFill>
                  <a:srgbClr val="242424"/>
                </a:solidFill>
              </a:rPr>
              <a:t>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lang="en-US" b="1"/>
              <a:t>continental shelf.</a:t>
            </a:r>
            <a:endParaRPr>
              <a:solidFill>
                <a:schemeClr val="dk1"/>
              </a:solidFill>
            </a:endParaRPr>
          </a:p>
        </p:txBody>
      </p:sp>
      <p:sp>
        <p:nvSpPr>
          <p:cNvPr id="531" name="Google Shape;531;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a613fe29c9_2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g2a613fe29c9_2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Choose the one correct picture of a </a:t>
            </a:r>
            <a:r>
              <a:rPr lang="en-US" b="1"/>
              <a:t>continental shelf </a:t>
            </a:r>
            <a:r>
              <a:rPr lang="en-US"/>
              <a:t>from these four choices.</a:t>
            </a:r>
            <a:endParaRPr/>
          </a:p>
        </p:txBody>
      </p:sp>
      <p:sp>
        <p:nvSpPr>
          <p:cNvPr id="553" name="Google Shape;553;g2a613fe29c9_2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2b790e7f309_0_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 name="Google Shape;572;g2b790e7f309_0_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This is the picture that shows a continental shelf</a:t>
            </a:r>
            <a:r>
              <a:rPr lang="en-US" b="1" dirty="0"/>
              <a:t>.</a:t>
            </a:r>
            <a:endParaRPr dirty="0"/>
          </a:p>
        </p:txBody>
      </p:sp>
      <p:sp>
        <p:nvSpPr>
          <p:cNvPr id="573" name="Google Shape;573;g2b790e7f309_0_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25e11802ac4_0_2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g25e11802ac4_0_2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Here is the Frayer model filled in with a picture of an </a:t>
            </a:r>
            <a:r>
              <a:rPr lang="en-US" b="1"/>
              <a:t>continental shelf.</a:t>
            </a:r>
            <a:endParaRPr>
              <a:solidFill>
                <a:schemeClr val="dk1"/>
              </a:solidFill>
            </a:endParaRPr>
          </a:p>
        </p:txBody>
      </p:sp>
      <p:sp>
        <p:nvSpPr>
          <p:cNvPr id="594" name="Google Shape;594;g25e11802ac4_0_2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dirty="0"/>
              <a:t>Choose the correct definition of a </a:t>
            </a:r>
            <a:r>
              <a:rPr lang="en-US" b="1" dirty="0"/>
              <a:t>continental shelf </a:t>
            </a:r>
            <a:r>
              <a:rPr lang="en-US" dirty="0"/>
              <a:t>from the choices below.</a:t>
            </a:r>
            <a:endParaRPr sz="1200" dirty="0">
              <a:solidFill>
                <a:schemeClr val="dk1"/>
              </a:solidFill>
            </a:endParaRPr>
          </a:p>
        </p:txBody>
      </p:sp>
      <p:sp>
        <p:nvSpPr>
          <p:cNvPr id="617" name="Google Shape;617;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2b790e7f309_0_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7" name="Google Shape;637;g2b790e7f309_0_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a:t>
            </a:r>
            <a:r>
              <a:rPr lang="en-US">
                <a:solidFill>
                  <a:srgbClr val="374151"/>
                </a:solidFill>
                <a:latin typeface="Arial"/>
                <a:ea typeface="Arial"/>
                <a:cs typeface="Arial"/>
                <a:sym typeface="Arial"/>
              </a:rPr>
              <a:t>The edge of a continent that is underwater</a:t>
            </a:r>
            <a:r>
              <a:rPr lang="en-US">
                <a:latin typeface="Arial"/>
                <a:ea typeface="Arial"/>
                <a:cs typeface="Arial"/>
                <a:sym typeface="Arial"/>
              </a:rPr>
              <a:t>” is correct! This is the definition of a </a:t>
            </a:r>
            <a:r>
              <a:rPr lang="en-US" b="1">
                <a:latin typeface="Arial"/>
                <a:ea typeface="Arial"/>
                <a:cs typeface="Arial"/>
                <a:sym typeface="Arial"/>
              </a:rPr>
              <a:t>continental shelf.</a:t>
            </a:r>
            <a:endParaRPr b="1">
              <a:latin typeface="Arial"/>
              <a:ea typeface="Arial"/>
              <a:cs typeface="Arial"/>
              <a:sym typeface="Arial"/>
            </a:endParaRPr>
          </a:p>
          <a:p>
            <a:pPr marL="0" marR="0" lvl="0" indent="0" algn="l" rtl="0">
              <a:lnSpc>
                <a:spcPct val="100000"/>
              </a:lnSpc>
              <a:spcBef>
                <a:spcPts val="0"/>
              </a:spcBef>
              <a:spcAft>
                <a:spcPts val="0"/>
              </a:spcAft>
              <a:buSzPts val="1400"/>
              <a:buNone/>
            </a:pPr>
            <a:endParaRPr/>
          </a:p>
        </p:txBody>
      </p:sp>
      <p:sp>
        <p:nvSpPr>
          <p:cNvPr id="638" name="Google Shape;638;g2b790e7f309_0_1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25e11802ac4_0_23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9" name="Google Shape;659;g25e11802ac4_0_23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Here is the Frayer Model with a picture and the definition filled in for a </a:t>
            </a:r>
            <a:r>
              <a:rPr lang="en-US" b="1"/>
              <a:t>continental shelf: </a:t>
            </a:r>
            <a:r>
              <a:rPr lang="en-US"/>
              <a:t>The edge of a continent that is underwater.</a:t>
            </a:r>
            <a:endParaRPr>
              <a:solidFill>
                <a:schemeClr val="dk1"/>
              </a:solidFill>
            </a:endParaRPr>
          </a:p>
        </p:txBody>
      </p:sp>
      <p:sp>
        <p:nvSpPr>
          <p:cNvPr id="660" name="Google Shape;660;g25e11802ac4_0_23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Choose the correct example of a </a:t>
            </a:r>
            <a:r>
              <a:rPr lang="en-US" b="1"/>
              <a:t>continental shelf</a:t>
            </a:r>
            <a:r>
              <a:rPr lang="en-US"/>
              <a:t> from the choices below.</a:t>
            </a:r>
            <a:endParaRPr sz="1200">
              <a:solidFill>
                <a:schemeClr val="dk1"/>
              </a:solidFill>
            </a:endParaRPr>
          </a:p>
        </p:txBody>
      </p:sp>
      <p:sp>
        <p:nvSpPr>
          <p:cNvPr id="684" name="Google Shape;684;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2b723aaf417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4" name="Google Shape;704;g2b723aaf417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“North Sea continental shelf” is correct! This is an example of a </a:t>
            </a:r>
            <a:r>
              <a:rPr lang="en-US" b="1"/>
              <a:t>continental shelf.</a:t>
            </a:r>
            <a:endParaRPr/>
          </a:p>
          <a:p>
            <a:pPr marL="0" lvl="0" indent="0" algn="l" rtl="0">
              <a:lnSpc>
                <a:spcPct val="100000"/>
              </a:lnSpc>
              <a:spcBef>
                <a:spcPts val="0"/>
              </a:spcBef>
              <a:spcAft>
                <a:spcPts val="0"/>
              </a:spcAft>
              <a:buSzPts val="1400"/>
              <a:buNone/>
            </a:pPr>
            <a:endParaRPr/>
          </a:p>
        </p:txBody>
      </p:sp>
      <p:sp>
        <p:nvSpPr>
          <p:cNvPr id="705" name="Google Shape;705;g2b723aaf417_0_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25e11802ac4_0_25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6" name="Google Shape;726;g25e11802ac4_0_25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100"/>
              <a:t>Here is the Frayer Model with a picture, definition, and an example of a </a:t>
            </a:r>
            <a:r>
              <a:rPr lang="en-US" sz="1100" b="1"/>
              <a:t>continental shelf</a:t>
            </a:r>
            <a:r>
              <a:rPr lang="en-US" sz="1100"/>
              <a:t>: North Sea Continental Shelf</a:t>
            </a:r>
            <a:endParaRPr sz="1100">
              <a:solidFill>
                <a:schemeClr val="dk1"/>
              </a:solidFill>
            </a:endParaRPr>
          </a:p>
        </p:txBody>
      </p:sp>
      <p:sp>
        <p:nvSpPr>
          <p:cNvPr id="727" name="Google Shape;727;g25e11802ac4_0_25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a5a1442303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g2a5a1442303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Crust is the outermost shell of the Earth</a:t>
            </a:r>
            <a:endParaRPr/>
          </a:p>
          <a:p>
            <a:pPr marL="0" lvl="0" indent="0" algn="l" rtl="0">
              <a:lnSpc>
                <a:spcPct val="100000"/>
              </a:lnSpc>
              <a:spcBef>
                <a:spcPts val="0"/>
              </a:spcBef>
              <a:spcAft>
                <a:spcPts val="0"/>
              </a:spcAft>
              <a:buSzPts val="1400"/>
              <a:buNone/>
            </a:pPr>
            <a:endParaRPr/>
          </a:p>
        </p:txBody>
      </p:sp>
      <p:sp>
        <p:nvSpPr>
          <p:cNvPr id="230" name="Google Shape;230;g2a5a1442303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1" name="Google Shape;751;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 </a:t>
            </a:r>
            <a:r>
              <a:rPr lang="en-US" b="1"/>
              <a:t>continental shelves </a:t>
            </a:r>
            <a:r>
              <a:rPr lang="en-US"/>
              <a:t>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752" name="Google Shape;752;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2b723aaf417_0_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2" name="Google Shape;772;g2b723aaf417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100"/>
              <a:t>“Continental Shelves help protect the coast from big waves, making beaches safer for activities like swimming and playing.” That is correct! This is an example of how </a:t>
            </a:r>
            <a:r>
              <a:rPr lang="en-US" sz="1100" b="1"/>
              <a:t>continental shelves </a:t>
            </a:r>
            <a:r>
              <a:rPr lang="en-US" sz="1100"/>
              <a:t>impacts your life.</a:t>
            </a:r>
            <a:endParaRPr/>
          </a:p>
          <a:p>
            <a:pPr marL="0" lvl="0" indent="0" algn="l" rtl="0">
              <a:lnSpc>
                <a:spcPct val="100000"/>
              </a:lnSpc>
              <a:spcBef>
                <a:spcPts val="0"/>
              </a:spcBef>
              <a:spcAft>
                <a:spcPts val="0"/>
              </a:spcAft>
              <a:buSzPts val="1400"/>
              <a:buNone/>
            </a:pPr>
            <a:endParaRPr/>
          </a:p>
        </p:txBody>
      </p:sp>
      <p:sp>
        <p:nvSpPr>
          <p:cNvPr id="773" name="Google Shape;773;g2b723aaf417_0_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25e11802ac4_0_26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4" name="Google Shape;794;g25e11802ac4_0_26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a:solidFill>
                  <a:schemeClr val="dk1"/>
                </a:solidFill>
              </a:rPr>
              <a:t>Here is the Frayer Model with a picture, definition, example, and a correct response to “how d</a:t>
            </a:r>
            <a:r>
              <a:rPr lang="en-US" sz="1100"/>
              <a:t>o </a:t>
            </a:r>
            <a:r>
              <a:rPr lang="en-US" sz="1100" b="1"/>
              <a:t>continental shelves</a:t>
            </a:r>
            <a:r>
              <a:rPr lang="en-US" sz="1100" b="1">
                <a:solidFill>
                  <a:schemeClr val="dk1"/>
                </a:solidFill>
              </a:rPr>
              <a:t> </a:t>
            </a:r>
            <a:r>
              <a:rPr lang="en-US" sz="1100">
                <a:solidFill>
                  <a:schemeClr val="dk1"/>
                </a:solidFill>
              </a:rPr>
              <a:t>impact my life?”: </a:t>
            </a:r>
            <a:r>
              <a:rPr lang="en-US" sz="1100"/>
              <a:t>Continental Shelves help protect the coast from big waves, making beaches safer for activities like swimming and playing.</a:t>
            </a:r>
            <a:endParaRPr sz="1100"/>
          </a:p>
        </p:txBody>
      </p:sp>
      <p:sp>
        <p:nvSpPr>
          <p:cNvPr id="795" name="Google Shape;795;g25e11802ac4_0_26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0" name="Google Shape;820;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821" name="Google Shape;821;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2b790e7f309_0_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7" name="Google Shape;827;g2b790e7f309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200"/>
              <a:buNone/>
            </a:pPr>
            <a:r>
              <a:rPr lang="en-US"/>
              <a:t>A </a:t>
            </a:r>
            <a:r>
              <a:rPr lang="en-US" b="1"/>
              <a:t>continental shelf</a:t>
            </a:r>
            <a:r>
              <a:rPr lang="en-US"/>
              <a:t> is the edge of a continent that is underwater.</a:t>
            </a:r>
            <a:endParaRPr/>
          </a:p>
        </p:txBody>
      </p:sp>
      <p:sp>
        <p:nvSpPr>
          <p:cNvPr id="828" name="Google Shape;828;g2b790e7f309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b790e7f309_0_1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5" name="Google Shape;835;g2b790e7f309_0_1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reflect once more on our big question. Our “big question” is:</a:t>
            </a:r>
            <a:r>
              <a:rPr lang="en-US" b="1"/>
              <a:t> How do continental shelves shape our coasts and influence the habitats of plants and animals in the ocean?</a:t>
            </a:r>
            <a:endParaRPr b="1"/>
          </a:p>
          <a:p>
            <a:pPr marL="0" lvl="0" indent="0" algn="l" rtl="0">
              <a:lnSpc>
                <a:spcPct val="100000"/>
              </a:lnSpc>
              <a:spcBef>
                <a:spcPts val="0"/>
              </a:spcBef>
              <a:spcAft>
                <a:spcPts val="0"/>
              </a:spcAft>
              <a:buSzPts val="1400"/>
              <a:buNone/>
            </a:pPr>
            <a:r>
              <a:rPr lang="en-US"/>
              <a:t>Does anyone have any additional examples to share that haven’t been discussed yet?</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a:p>
        </p:txBody>
      </p:sp>
      <p:sp>
        <p:nvSpPr>
          <p:cNvPr id="836" name="Google Shape;836;g2b790e7f309_0_1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28d164d3bd8_0_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3" name="Google Shape;843;g28d164d3bd8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Font typeface="Arial"/>
              <a:buNone/>
            </a:pPr>
            <a:r>
              <a:rPr lang="en-US" sz="1800" i="1"/>
              <a:t>Click the link above for an activity to deepen your knowledge of continental shelves.</a:t>
            </a:r>
            <a:endParaRPr sz="140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844" name="Google Shape;844;g28d164d3bd8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4" name="Google Shape;854;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855" name="Google Shape;855;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0" name="Google Shape;860;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a5a1442303_0_1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g2a5a1442303_0_1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Tectonic plates are huge pieces of the Earth’s surface that fit together like a puzzle an d move very slowly over time.</a:t>
            </a:r>
            <a:endParaRPr>
              <a:latin typeface="Calibri"/>
              <a:ea typeface="Calibri"/>
              <a:cs typeface="Calibri"/>
              <a:sym typeface="Calibri"/>
            </a:endParaRPr>
          </a:p>
        </p:txBody>
      </p:sp>
      <p:sp>
        <p:nvSpPr>
          <p:cNvPr id="238" name="Google Shape;238;g2a5a1442303_0_1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fault is a long crack in the surface of the Earth.</a:t>
            </a:r>
            <a:endParaRPr/>
          </a:p>
        </p:txBody>
      </p:sp>
      <p:sp>
        <p:nvSpPr>
          <p:cNvPr id="246" name="Google Shape;246;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An ocean is a giant body of saltwater.</a:t>
            </a:r>
            <a:endParaRPr/>
          </a:p>
          <a:p>
            <a:pPr marL="0" lvl="0" indent="0" algn="l" rtl="0">
              <a:lnSpc>
                <a:spcPct val="100000"/>
              </a:lnSpc>
              <a:spcBef>
                <a:spcPts val="0"/>
              </a:spcBef>
              <a:spcAft>
                <a:spcPts val="0"/>
              </a:spcAft>
              <a:buSzPts val="1400"/>
              <a:buNone/>
            </a:pPr>
            <a:endParaRPr/>
          </a:p>
        </p:txBody>
      </p:sp>
      <p:sp>
        <p:nvSpPr>
          <p:cNvPr id="243" name="Google Shape;243;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91" name="Google Shape;91;g2a5a1442303_0_217"/>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g2a5a1442303_0_217"/>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g2a5a1442303_0_217"/>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4"/>
        <p:cNvGrpSpPr/>
        <p:nvPr/>
      </p:nvGrpSpPr>
      <p:grpSpPr>
        <a:xfrm>
          <a:off x="0" y="0"/>
          <a:ext cx="0" cy="0"/>
          <a:chOff x="0" y="0"/>
          <a:chExt cx="0" cy="0"/>
        </a:xfrm>
      </p:grpSpPr>
      <p:sp>
        <p:nvSpPr>
          <p:cNvPr id="95" name="Google Shape;95;g2a5a1442303_0_211"/>
          <p:cNvSpPr txBox="1">
            <a:spLocks noGrp="1"/>
          </p:cNvSpPr>
          <p:nvPr>
            <p:ph type="ctrTitle"/>
          </p:nvPr>
        </p:nvSpPr>
        <p:spPr>
          <a:xfrm>
            <a:off x="685800" y="2130429"/>
            <a:ext cx="7772400" cy="1470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g2a5a1442303_0_21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97" name="Google Shape;97;g2a5a1442303_0_211"/>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g2a5a1442303_0_211"/>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g2a5a1442303_0_211"/>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0"/>
        <p:cNvGrpSpPr/>
        <p:nvPr/>
      </p:nvGrpSpPr>
      <p:grpSpPr>
        <a:xfrm>
          <a:off x="0" y="0"/>
          <a:ext cx="0" cy="0"/>
          <a:chOff x="0" y="0"/>
          <a:chExt cx="0" cy="0"/>
        </a:xfrm>
      </p:grpSpPr>
      <p:sp>
        <p:nvSpPr>
          <p:cNvPr id="101" name="Google Shape;101;g2a5a1442303_0_2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g2a5a1442303_0_221"/>
          <p:cNvSpPr txBox="1">
            <a:spLocks noGrp="1"/>
          </p:cNvSpPr>
          <p:nvPr>
            <p:ph type="body" idx="1"/>
          </p:nvPr>
        </p:nvSpPr>
        <p:spPr>
          <a:xfrm>
            <a:off x="457200" y="1600204"/>
            <a:ext cx="8229600" cy="45261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3" name="Google Shape;103;g2a5a1442303_0_221"/>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g2a5a1442303_0_221"/>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g2a5a1442303_0_221"/>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
        <p:cNvGrpSpPr/>
        <p:nvPr/>
      </p:nvGrpSpPr>
      <p:grpSpPr>
        <a:xfrm>
          <a:off x="0" y="0"/>
          <a:ext cx="0" cy="0"/>
          <a:chOff x="0" y="0"/>
          <a:chExt cx="0" cy="0"/>
        </a:xfrm>
      </p:grpSpPr>
      <p:sp>
        <p:nvSpPr>
          <p:cNvPr id="107" name="Google Shape;107;g2a5a1442303_0_227"/>
          <p:cNvSpPr txBox="1">
            <a:spLocks noGrp="1"/>
          </p:cNvSpPr>
          <p:nvPr>
            <p:ph type="title"/>
          </p:nvPr>
        </p:nvSpPr>
        <p:spPr>
          <a:xfrm>
            <a:off x="722313" y="4406904"/>
            <a:ext cx="7772400" cy="13620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g2a5a1442303_0_227"/>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09" name="Google Shape;109;g2a5a1442303_0_227"/>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g2a5a1442303_0_227"/>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g2a5a1442303_0_227"/>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2"/>
        <p:cNvGrpSpPr/>
        <p:nvPr/>
      </p:nvGrpSpPr>
      <p:grpSpPr>
        <a:xfrm>
          <a:off x="0" y="0"/>
          <a:ext cx="0" cy="0"/>
          <a:chOff x="0" y="0"/>
          <a:chExt cx="0" cy="0"/>
        </a:xfrm>
      </p:grpSpPr>
      <p:sp>
        <p:nvSpPr>
          <p:cNvPr id="113" name="Google Shape;113;g2a5a1442303_0_2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g2a5a1442303_0_233"/>
          <p:cNvSpPr txBox="1">
            <a:spLocks noGrp="1"/>
          </p:cNvSpPr>
          <p:nvPr>
            <p:ph type="body" idx="1"/>
          </p:nvPr>
        </p:nvSpPr>
        <p:spPr>
          <a:xfrm>
            <a:off x="457200" y="1600204"/>
            <a:ext cx="4038600" cy="45261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5" name="Google Shape;115;g2a5a1442303_0_233"/>
          <p:cNvSpPr txBox="1">
            <a:spLocks noGrp="1"/>
          </p:cNvSpPr>
          <p:nvPr>
            <p:ph type="body" idx="2"/>
          </p:nvPr>
        </p:nvSpPr>
        <p:spPr>
          <a:xfrm>
            <a:off x="4648200" y="1600204"/>
            <a:ext cx="4038600" cy="45261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6" name="Google Shape;116;g2a5a1442303_0_233"/>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g2a5a1442303_0_233"/>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g2a5a1442303_0_233"/>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9"/>
        <p:cNvGrpSpPr/>
        <p:nvPr/>
      </p:nvGrpSpPr>
      <p:grpSpPr>
        <a:xfrm>
          <a:off x="0" y="0"/>
          <a:ext cx="0" cy="0"/>
          <a:chOff x="0" y="0"/>
          <a:chExt cx="0" cy="0"/>
        </a:xfrm>
      </p:grpSpPr>
      <p:sp>
        <p:nvSpPr>
          <p:cNvPr id="120" name="Google Shape;120;g2a5a1442303_0_2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g2a5a1442303_0_240"/>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22" name="Google Shape;122;g2a5a1442303_0_240"/>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23" name="Google Shape;123;g2a5a1442303_0_240"/>
          <p:cNvSpPr txBox="1">
            <a:spLocks noGrp="1"/>
          </p:cNvSpPr>
          <p:nvPr>
            <p:ph type="body" idx="3"/>
          </p:nvPr>
        </p:nvSpPr>
        <p:spPr>
          <a:xfrm>
            <a:off x="4645027" y="1535113"/>
            <a:ext cx="4041900" cy="6399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24" name="Google Shape;124;g2a5a1442303_0_240"/>
          <p:cNvSpPr txBox="1">
            <a:spLocks noGrp="1"/>
          </p:cNvSpPr>
          <p:nvPr>
            <p:ph type="body" idx="4"/>
          </p:nvPr>
        </p:nvSpPr>
        <p:spPr>
          <a:xfrm>
            <a:off x="4645027" y="2174875"/>
            <a:ext cx="4041900" cy="3951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25" name="Google Shape;125;g2a5a1442303_0_240"/>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g2a5a1442303_0_240"/>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g2a5a1442303_0_240"/>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
        <p:cNvGrpSpPr/>
        <p:nvPr/>
      </p:nvGrpSpPr>
      <p:grpSpPr>
        <a:xfrm>
          <a:off x="0" y="0"/>
          <a:ext cx="0" cy="0"/>
          <a:chOff x="0" y="0"/>
          <a:chExt cx="0" cy="0"/>
        </a:xfrm>
      </p:grpSpPr>
      <p:sp>
        <p:nvSpPr>
          <p:cNvPr id="129" name="Google Shape;129;g2a5a1442303_0_24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g2a5a1442303_0_249"/>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g2a5a1442303_0_249"/>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g2a5a1442303_0_249"/>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g2a5a1442303_0_254"/>
          <p:cNvSpPr txBox="1">
            <a:spLocks noGrp="1"/>
          </p:cNvSpPr>
          <p:nvPr>
            <p:ph type="title"/>
          </p:nvPr>
        </p:nvSpPr>
        <p:spPr>
          <a:xfrm>
            <a:off x="457202" y="273050"/>
            <a:ext cx="3008400" cy="1162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g2a5a1442303_0_254"/>
          <p:cNvSpPr txBox="1">
            <a:spLocks noGrp="1"/>
          </p:cNvSpPr>
          <p:nvPr>
            <p:ph type="body" idx="1"/>
          </p:nvPr>
        </p:nvSpPr>
        <p:spPr>
          <a:xfrm>
            <a:off x="3575050" y="273054"/>
            <a:ext cx="5111700" cy="58530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36" name="Google Shape;136;g2a5a1442303_0_254"/>
          <p:cNvSpPr txBox="1">
            <a:spLocks noGrp="1"/>
          </p:cNvSpPr>
          <p:nvPr>
            <p:ph type="body" idx="2"/>
          </p:nvPr>
        </p:nvSpPr>
        <p:spPr>
          <a:xfrm>
            <a:off x="457202" y="1435103"/>
            <a:ext cx="3008400" cy="46911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37" name="Google Shape;137;g2a5a1442303_0_254"/>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g2a5a1442303_0_254"/>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g2a5a1442303_0_254"/>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g2a5a1442303_0_261"/>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g2a5a1442303_0_261"/>
          <p:cNvSpPr>
            <a:spLocks noGrp="1"/>
          </p:cNvSpPr>
          <p:nvPr>
            <p:ph type="pic" idx="2"/>
          </p:nvPr>
        </p:nvSpPr>
        <p:spPr>
          <a:xfrm>
            <a:off x="1792288" y="612775"/>
            <a:ext cx="5486400" cy="4114800"/>
          </a:xfrm>
          <a:prstGeom prst="rect">
            <a:avLst/>
          </a:prstGeom>
          <a:noFill/>
          <a:ln>
            <a:noFill/>
          </a:ln>
        </p:spPr>
      </p:sp>
      <p:sp>
        <p:nvSpPr>
          <p:cNvPr id="143" name="Google Shape;143;g2a5a1442303_0_261"/>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44" name="Google Shape;144;g2a5a1442303_0_261"/>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g2a5a1442303_0_261"/>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g2a5a1442303_0_261"/>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g2a5a1442303_0_2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g2a5a1442303_0_268"/>
          <p:cNvSpPr txBox="1">
            <a:spLocks noGrp="1"/>
          </p:cNvSpPr>
          <p:nvPr>
            <p:ph type="body" idx="1"/>
          </p:nvPr>
        </p:nvSpPr>
        <p:spPr>
          <a:xfrm rot="5400000">
            <a:off x="2308949" y="-251546"/>
            <a:ext cx="4526100"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0" name="Google Shape;150;g2a5a1442303_0_268"/>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g2a5a1442303_0_268"/>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g2a5a1442303_0_268"/>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g2a5a1442303_0_274"/>
          <p:cNvSpPr txBox="1">
            <a:spLocks noGrp="1"/>
          </p:cNvSpPr>
          <p:nvPr>
            <p:ph type="title"/>
          </p:nvPr>
        </p:nvSpPr>
        <p:spPr>
          <a:xfrm rot="5400000">
            <a:off x="4732349" y="2171693"/>
            <a:ext cx="5851500"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g2a5a1442303_0_274"/>
          <p:cNvSpPr txBox="1">
            <a:spLocks noGrp="1"/>
          </p:cNvSpPr>
          <p:nvPr>
            <p:ph type="body" idx="1"/>
          </p:nvPr>
        </p:nvSpPr>
        <p:spPr>
          <a:xfrm rot="5400000">
            <a:off x="541350" y="190492"/>
            <a:ext cx="5851500"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6" name="Google Shape;156;g2a5a1442303_0_274"/>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g2a5a1442303_0_274"/>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g2a5a1442303_0_274"/>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6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9" name="Google Shape;39;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5" name="Google Shape;45;p6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6" name="Google Shape;46;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2" name="Google Shape;52;p7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3" name="Google Shape;53;p7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4" name="Google Shape;54;p7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5" name="Google Shape;55;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7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3"/>
          <p:cNvSpPr>
            <a:spLocks noGrp="1"/>
          </p:cNvSpPr>
          <p:nvPr>
            <p:ph type="pic" idx="2"/>
          </p:nvPr>
        </p:nvSpPr>
        <p:spPr>
          <a:xfrm>
            <a:off x="1792288" y="612775"/>
            <a:ext cx="5486400" cy="4114800"/>
          </a:xfrm>
          <a:prstGeom prst="rect">
            <a:avLst/>
          </a:prstGeom>
          <a:noFill/>
          <a:ln>
            <a:noFill/>
          </a:ln>
        </p:spPr>
      </p:sp>
      <p:sp>
        <p:nvSpPr>
          <p:cNvPr id="68" name="Google Shape;68;p7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g2a5a1442303_0_20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g2a5a1442303_0_205"/>
          <p:cNvSpPr txBox="1">
            <a:spLocks noGrp="1"/>
          </p:cNvSpPr>
          <p:nvPr>
            <p:ph type="body" idx="1"/>
          </p:nvPr>
        </p:nvSpPr>
        <p:spPr>
          <a:xfrm>
            <a:off x="457200" y="1600204"/>
            <a:ext cx="8229600" cy="452610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g2a5a1442303_0_205"/>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g2a5a1442303_0_205"/>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g2a5a1442303_0_205"/>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image" Target="../media/image40.png"/></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6.xml.rels><?xml version="1.0" encoding="UTF-8" standalone="yes"?>
<Relationships xmlns="http://schemas.openxmlformats.org/package/2006/relationships"><Relationship Id="rId3" Type="http://schemas.openxmlformats.org/officeDocument/2006/relationships/hyperlink" Target="https://www.amnh.org/explore/ology/ology-cards/180-continental-shelf"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6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grpSp>
        <p:nvGrpSpPr>
          <p:cNvPr id="164" name="Google Shape;164;p1"/>
          <p:cNvGrpSpPr/>
          <p:nvPr/>
        </p:nvGrpSpPr>
        <p:grpSpPr>
          <a:xfrm>
            <a:off x="1325592" y="297175"/>
            <a:ext cx="6456691" cy="6404394"/>
            <a:chOff x="814636" y="0"/>
            <a:chExt cx="5828917" cy="6404394"/>
          </a:xfrm>
        </p:grpSpPr>
        <p:sp>
          <p:nvSpPr>
            <p:cNvPr id="165" name="Google Shape;165;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167" name="Google Shape;167;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170" name="Google Shape;170;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173" name="Google Shape;173;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Engagement</a:t>
              </a:r>
              <a:endParaRPr sz="1400" b="0" i="0" u="none" strike="noStrike" cap="none">
                <a:solidFill>
                  <a:srgbClr val="000000"/>
                </a:solidFill>
                <a:latin typeface="Arial"/>
                <a:ea typeface="Arial"/>
                <a:cs typeface="Arial"/>
                <a:sym typeface="Arial"/>
              </a:endParaRPr>
            </a:p>
          </p:txBody>
        </p:sp>
        <p:sp>
          <p:nvSpPr>
            <p:cNvPr id="176" name="Google Shape;176;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1"/>
            <p:cNvSpPr/>
            <p:nvPr/>
          </p:nvSpPr>
          <p:spPr>
            <a:xfrm rot="10800000">
              <a:off x="1480853" y="3753570"/>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1"/>
            <p:cNvSpPr txBox="1"/>
            <p:nvPr/>
          </p:nvSpPr>
          <p:spPr>
            <a:xfrm>
              <a:off x="1873753" y="3753671"/>
              <a:ext cx="4769700" cy="1619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800" b="0" i="0" u="none" strike="noStrike" cap="none">
                <a:solidFill>
                  <a:schemeClr val="lt1"/>
                </a:solidFill>
                <a:latin typeface="Calibri"/>
                <a:ea typeface="Calibri"/>
                <a:cs typeface="Calibri"/>
                <a:sym typeface="Calibri"/>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Frayer Model</a:t>
              </a:r>
              <a:endParaRPr sz="1800" b="0" i="0" u="none" strike="noStrike" cap="none">
                <a:solidFill>
                  <a:schemeClr val="lt1"/>
                </a:solidFill>
                <a:latin typeface="Calibri"/>
                <a:ea typeface="Calibri"/>
                <a:cs typeface="Calibri"/>
                <a:sym typeface="Calibri"/>
              </a:endParaRPr>
            </a:p>
          </p:txBody>
        </p:sp>
        <p:sp>
          <p:nvSpPr>
            <p:cNvPr id="179" name="Google Shape;179;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1"/>
            <p:cNvSpPr txBox="1"/>
            <p:nvPr/>
          </p:nvSpPr>
          <p:spPr>
            <a:xfrm>
              <a:off x="1661628" y="5540394"/>
              <a:ext cx="4981800" cy="8640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82" name="Google Shape;182;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83" name="Google Shape;183;p1" descr="Comment Like"/>
          <p:cNvPicPr preferRelativeResize="0"/>
          <p:nvPr/>
        </p:nvPicPr>
        <p:blipFill rotWithShape="1">
          <a:blip r:embed="rId9">
            <a:alphaModFix/>
          </a:blip>
          <a:srcRect/>
          <a:stretch/>
        </p:blipFill>
        <p:spPr>
          <a:xfrm>
            <a:off x="5786600" y="4959804"/>
            <a:ext cx="385108" cy="347619"/>
          </a:xfrm>
          <a:prstGeom prst="rect">
            <a:avLst/>
          </a:prstGeom>
          <a:noFill/>
          <a:ln>
            <a:noFill/>
          </a:ln>
        </p:spPr>
      </p:pic>
      <p:pic>
        <p:nvPicPr>
          <p:cNvPr id="184" name="Google Shape;184;p1" descr="Comment Dislike"/>
          <p:cNvPicPr preferRelativeResize="0"/>
          <p:nvPr/>
        </p:nvPicPr>
        <p:blipFill rotWithShape="1">
          <a:blip r:embed="rId10">
            <a:alphaModFix/>
          </a:blip>
          <a:srcRect/>
          <a:stretch/>
        </p:blipFill>
        <p:spPr>
          <a:xfrm>
            <a:off x="6140137" y="4959804"/>
            <a:ext cx="385108" cy="347619"/>
          </a:xfrm>
          <a:prstGeom prst="rect">
            <a:avLst/>
          </a:prstGeom>
          <a:noFill/>
          <a:ln>
            <a:noFill/>
          </a:ln>
        </p:spPr>
      </p:pic>
      <p:pic>
        <p:nvPicPr>
          <p:cNvPr id="185" name="Google Shape;185;p1" descr="Blog"/>
          <p:cNvPicPr preferRelativeResize="0"/>
          <p:nvPr/>
        </p:nvPicPr>
        <p:blipFill rotWithShape="1">
          <a:blip r:embed="rId11">
            <a:alphaModFix/>
          </a:blip>
          <a:srcRect/>
          <a:stretch/>
        </p:blipFill>
        <p:spPr>
          <a:xfrm>
            <a:off x="5913444" y="4638256"/>
            <a:ext cx="385108" cy="347619"/>
          </a:xfrm>
          <a:prstGeom prst="rect">
            <a:avLst/>
          </a:prstGeom>
          <a:noFill/>
          <a:ln>
            <a:noFill/>
          </a:ln>
        </p:spPr>
      </p:pic>
      <p:pic>
        <p:nvPicPr>
          <p:cNvPr id="186" name="Google Shape;186;p1" descr="Labor"/>
          <p:cNvPicPr preferRelativeResize="0"/>
          <p:nvPr/>
        </p:nvPicPr>
        <p:blipFill rotWithShape="1">
          <a:blip r:embed="rId12">
            <a:alphaModFix/>
          </a:blip>
          <a:srcRect/>
          <a:stretch/>
        </p:blipFill>
        <p:spPr>
          <a:xfrm>
            <a:off x="5786600" y="5249251"/>
            <a:ext cx="335447" cy="302792"/>
          </a:xfrm>
          <a:prstGeom prst="rect">
            <a:avLst/>
          </a:prstGeom>
          <a:noFill/>
          <a:ln>
            <a:noFill/>
          </a:ln>
        </p:spPr>
      </p:pic>
      <p:sp>
        <p:nvSpPr>
          <p:cNvPr id="187" name="Google Shape;187;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0588"/>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8" name="Google Shape;188;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89" name="Google Shape;189;p1"/>
          <p:cNvSpPr/>
          <p:nvPr/>
        </p:nvSpPr>
        <p:spPr>
          <a:xfrm>
            <a:off x="4452593" y="5493587"/>
            <a:ext cx="2709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90" name="Google Shape;190;p1"/>
          <p:cNvCxnSpPr/>
          <p:nvPr/>
        </p:nvCxnSpPr>
        <p:spPr>
          <a:xfrm>
            <a:off x="4588494" y="5493587"/>
            <a:ext cx="0" cy="76200"/>
          </a:xfrm>
          <a:prstGeom prst="straightConnector1">
            <a:avLst/>
          </a:prstGeom>
          <a:noFill/>
          <a:ln w="25400" cap="flat" cmpd="sng">
            <a:solidFill>
              <a:srgbClr val="FF932B"/>
            </a:solidFill>
            <a:prstDash val="solid"/>
            <a:round/>
            <a:headEnd type="none" w="sm" len="sm"/>
            <a:tailEnd type="none" w="sm" len="sm"/>
          </a:ln>
        </p:spPr>
      </p:cxnSp>
      <p:cxnSp>
        <p:nvCxnSpPr>
          <p:cNvPr id="191" name="Google Shape;191;p1"/>
          <p:cNvCxnSpPr>
            <a:stCxn id="192" idx="4"/>
            <a:endCxn id="189" idx="2"/>
          </p:cNvCxnSpPr>
          <p:nvPr/>
        </p:nvCxnSpPr>
        <p:spPr>
          <a:xfrm>
            <a:off x="4587304" y="5666878"/>
            <a:ext cx="600" cy="77100"/>
          </a:xfrm>
          <a:prstGeom prst="straightConnector1">
            <a:avLst/>
          </a:prstGeom>
          <a:noFill/>
          <a:ln w="25400" cap="flat" cmpd="sng">
            <a:solidFill>
              <a:srgbClr val="FF932B"/>
            </a:solidFill>
            <a:prstDash val="solid"/>
            <a:round/>
            <a:headEnd type="none" w="sm" len="sm"/>
            <a:tailEnd type="none" w="sm" len="sm"/>
          </a:ln>
        </p:spPr>
      </p:cxnSp>
      <p:cxnSp>
        <p:nvCxnSpPr>
          <p:cNvPr id="193" name="Google Shape;193;p1"/>
          <p:cNvCxnSpPr/>
          <p:nvPr/>
        </p:nvCxnSpPr>
        <p:spPr>
          <a:xfrm>
            <a:off x="4452593" y="5618269"/>
            <a:ext cx="78900" cy="0"/>
          </a:xfrm>
          <a:prstGeom prst="straightConnector1">
            <a:avLst/>
          </a:prstGeom>
          <a:noFill/>
          <a:ln w="25400" cap="flat" cmpd="sng">
            <a:solidFill>
              <a:srgbClr val="FF932B"/>
            </a:solidFill>
            <a:prstDash val="solid"/>
            <a:round/>
            <a:headEnd type="none" w="sm" len="sm"/>
            <a:tailEnd type="none" w="sm" len="sm"/>
          </a:ln>
        </p:spPr>
      </p:cxnSp>
      <p:cxnSp>
        <p:nvCxnSpPr>
          <p:cNvPr id="194" name="Google Shape;194;p1"/>
          <p:cNvCxnSpPr/>
          <p:nvPr/>
        </p:nvCxnSpPr>
        <p:spPr>
          <a:xfrm>
            <a:off x="4643028" y="5616627"/>
            <a:ext cx="80400" cy="0"/>
          </a:xfrm>
          <a:prstGeom prst="straightConnector1">
            <a:avLst/>
          </a:prstGeom>
          <a:noFill/>
          <a:ln w="25400" cap="flat" cmpd="sng">
            <a:solidFill>
              <a:srgbClr val="FF932B"/>
            </a:solidFill>
            <a:prstDash val="solid"/>
            <a:round/>
            <a:headEnd type="none" w="sm" len="sm"/>
            <a:tailEnd type="none" w="sm" len="sm"/>
          </a:ln>
        </p:spPr>
      </p:cxnSp>
      <p:sp>
        <p:nvSpPr>
          <p:cNvPr id="192" name="Google Shape;192;p1"/>
          <p:cNvSpPr/>
          <p:nvPr/>
        </p:nvSpPr>
        <p:spPr>
          <a:xfrm>
            <a:off x="4531654" y="5569678"/>
            <a:ext cx="111300" cy="97200"/>
          </a:xfrm>
          <a:prstGeom prst="ellipse">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7"/>
        <p:cNvGrpSpPr/>
        <p:nvPr/>
      </p:nvGrpSpPr>
      <p:grpSpPr>
        <a:xfrm>
          <a:off x="0" y="0"/>
          <a:ext cx="0" cy="0"/>
          <a:chOff x="0" y="0"/>
          <a:chExt cx="0" cy="0"/>
        </a:xfrm>
      </p:grpSpPr>
      <p:sp useBgFill="1">
        <p:nvSpPr>
          <p:cNvPr id="254" name="Rectangle 253">
            <a:extLst>
              <a:ext uri="{FF2B5EF4-FFF2-40B4-BE49-F238E27FC236}">
                <a16:creationId xmlns:a16="http://schemas.microsoft.com/office/drawing/2014/main" id="{C681C32C-7AFC-4BB3-9088-65CBDFC5D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iagram of continental slope&#10;&#10;Description automatically generated">
            <a:extLst>
              <a:ext uri="{FF2B5EF4-FFF2-40B4-BE49-F238E27FC236}">
                <a16:creationId xmlns:a16="http://schemas.microsoft.com/office/drawing/2014/main" id="{774CD378-4877-0339-6E46-7AAC7CA7E86F}"/>
              </a:ext>
            </a:extLst>
          </p:cNvPr>
          <p:cNvPicPr>
            <a:picLocks noChangeAspect="1"/>
          </p:cNvPicPr>
          <p:nvPr/>
        </p:nvPicPr>
        <p:blipFill rotWithShape="1">
          <a:blip r:embed="rId3"/>
          <a:srcRect r="7371" b="1"/>
          <a:stretch/>
        </p:blipFill>
        <p:spPr>
          <a:xfrm>
            <a:off x="20" y="432"/>
            <a:ext cx="9143980" cy="4244759"/>
          </a:xfrm>
          <a:prstGeom prst="rect">
            <a:avLst/>
          </a:prstGeom>
        </p:spPr>
      </p:pic>
      <p:sp>
        <p:nvSpPr>
          <p:cNvPr id="248" name="Google Shape;248;g2a5a1442303_0_32"/>
          <p:cNvSpPr txBox="1"/>
          <p:nvPr/>
        </p:nvSpPr>
        <p:spPr>
          <a:xfrm>
            <a:off x="93818" y="4806873"/>
            <a:ext cx="8956364" cy="1465973"/>
          </a:xfrm>
          <a:prstGeom prst="rect">
            <a:avLst/>
          </a:prstGeom>
        </p:spPr>
        <p:txBody>
          <a:bodyPr spcFirstLastPara="1" vert="horz" lIns="91440" tIns="45720" rIns="91440" bIns="45720" rtlCol="0" anchorCtr="0">
            <a:noAutofit/>
          </a:bodyPr>
          <a:lstStyle/>
          <a:p>
            <a:pPr marR="0" lvl="0">
              <a:lnSpc>
                <a:spcPct val="90000"/>
              </a:lnSpc>
              <a:spcBef>
                <a:spcPts val="0"/>
              </a:spcBef>
              <a:spcAft>
                <a:spcPts val="600"/>
              </a:spcAft>
              <a:buClr>
                <a:srgbClr val="0C0C0C"/>
              </a:buClr>
              <a:buSzPts val="2800"/>
            </a:pPr>
            <a:r>
              <a:rPr lang="en-US" sz="3500" b="1" i="0" u="sng" strike="noStrike" kern="1200" cap="none" dirty="0">
                <a:solidFill>
                  <a:schemeClr val="tx1"/>
                </a:solidFill>
                <a:latin typeface="+mn-lt"/>
                <a:ea typeface="+mn-ea"/>
                <a:cs typeface="+mn-cs"/>
                <a:sym typeface="Calibri"/>
              </a:rPr>
              <a:t>Continental Rise</a:t>
            </a:r>
            <a:r>
              <a:rPr lang="en-US" sz="3500" b="1" i="0" u="none" strike="noStrike" kern="1200" cap="none" dirty="0">
                <a:solidFill>
                  <a:schemeClr val="tx1"/>
                </a:solidFill>
                <a:latin typeface="+mn-lt"/>
                <a:ea typeface="+mn-ea"/>
                <a:cs typeface="+mn-cs"/>
                <a:sym typeface="Calibri"/>
              </a:rPr>
              <a:t>: </a:t>
            </a:r>
            <a:r>
              <a:rPr lang="en-US" sz="3500" b="0" i="0" kern="1200" dirty="0">
                <a:solidFill>
                  <a:schemeClr val="tx1"/>
                </a:solidFill>
                <a:effectLst/>
                <a:latin typeface="+mn-lt"/>
                <a:ea typeface="+mn-ea"/>
                <a:cs typeface="+mn-cs"/>
              </a:rPr>
              <a:t>a gentle slope at the ocean's bottom where sand and mud collect</a:t>
            </a:r>
            <a:endParaRPr lang="en-US" sz="3500" b="1" i="0" u="none" strike="noStrike" kern="1200" cap="none" dirty="0">
              <a:solidFill>
                <a:schemeClr val="tx1"/>
              </a:solidFill>
              <a:latin typeface="+mn-lt"/>
              <a:ea typeface="+mn-ea"/>
              <a:cs typeface="+mn-cs"/>
              <a:sym typeface="Calibri"/>
            </a:endParaRPr>
          </a:p>
        </p:txBody>
      </p:sp>
      <p:sp>
        <p:nvSpPr>
          <p:cNvPr id="256" name="Rectangle 255">
            <a:extLst>
              <a:ext uri="{FF2B5EF4-FFF2-40B4-BE49-F238E27FC236}">
                <a16:creationId xmlns:a16="http://schemas.microsoft.com/office/drawing/2014/main" id="{199C0ED0-69DE-4C31-A5CF-E2A46FD30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a:extLst>
              <a:ext uri="{FF2B5EF4-FFF2-40B4-BE49-F238E27FC236}">
                <a16:creationId xmlns:a16="http://schemas.microsoft.com/office/drawing/2014/main" id="{8D42B8BD-40AF-488E-8A79-D7256C917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Google Shape;249;g2a5a1442303_0_32"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TextBox 5">
            <a:extLst>
              <a:ext uri="{FF2B5EF4-FFF2-40B4-BE49-F238E27FC236}">
                <a16:creationId xmlns:a16="http://schemas.microsoft.com/office/drawing/2014/main" id="{972DCB8A-1909-4BAF-2E97-3461544766BC}"/>
              </a:ext>
            </a:extLst>
          </p:cNvPr>
          <p:cNvSpPr txBox="1"/>
          <p:nvPr/>
        </p:nvSpPr>
        <p:spPr>
          <a:xfrm>
            <a:off x="8024783" y="4233080"/>
            <a:ext cx="1048685" cy="307777"/>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Woo (2005)</a:t>
            </a:r>
          </a:p>
        </p:txBody>
      </p:sp>
      <p:sp>
        <p:nvSpPr>
          <p:cNvPr id="7" name="Right Arrow 6">
            <a:extLst>
              <a:ext uri="{FF2B5EF4-FFF2-40B4-BE49-F238E27FC236}">
                <a16:creationId xmlns:a16="http://schemas.microsoft.com/office/drawing/2014/main" id="{EBCE5488-E37D-8185-6C82-808158641E1F}"/>
              </a:ext>
            </a:extLst>
          </p:cNvPr>
          <p:cNvSpPr/>
          <p:nvPr/>
        </p:nvSpPr>
        <p:spPr>
          <a:xfrm rot="12432979">
            <a:off x="5379054" y="3226353"/>
            <a:ext cx="849600" cy="40529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76622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7"/>
        <p:cNvGrpSpPr/>
        <p:nvPr/>
      </p:nvGrpSpPr>
      <p:grpSpPr>
        <a:xfrm>
          <a:off x="0" y="0"/>
          <a:ext cx="0" cy="0"/>
          <a:chOff x="0" y="0"/>
          <a:chExt cx="0" cy="0"/>
        </a:xfrm>
      </p:grpSpPr>
      <p:sp useBgFill="1">
        <p:nvSpPr>
          <p:cNvPr id="254" name="Rectangle 253">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5A76DB0-6349-96E5-58E1-69AD213D4BB9}"/>
              </a:ext>
            </a:extLst>
          </p:cNvPr>
          <p:cNvPicPr>
            <a:picLocks noChangeAspect="1"/>
          </p:cNvPicPr>
          <p:nvPr/>
        </p:nvPicPr>
        <p:blipFill rotWithShape="1">
          <a:blip r:embed="rId3"/>
          <a:srcRect b="6076"/>
          <a:stretch/>
        </p:blipFill>
        <p:spPr>
          <a:xfrm>
            <a:off x="20" y="10"/>
            <a:ext cx="9143980" cy="4465973"/>
          </a:xfrm>
          <a:prstGeom prst="rect">
            <a:avLst/>
          </a:prstGeom>
        </p:spPr>
      </p:pic>
      <p:sp>
        <p:nvSpPr>
          <p:cNvPr id="256" name="Rectangle: Rounded Corners 255">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8" name="Google Shape;248;g2a5a1442303_0_32"/>
          <p:cNvSpPr txBox="1"/>
          <p:nvPr/>
        </p:nvSpPr>
        <p:spPr>
          <a:xfrm>
            <a:off x="425196" y="4956314"/>
            <a:ext cx="8293608" cy="1306417"/>
          </a:xfrm>
          <a:prstGeom prst="rect">
            <a:avLst/>
          </a:prstGeom>
        </p:spPr>
        <p:txBody>
          <a:bodyPr spcFirstLastPara="1" vert="horz" lIns="91440" tIns="45720" rIns="91440" bIns="45720" rtlCol="0" anchorCtr="0">
            <a:noAutofit/>
          </a:bodyPr>
          <a:lstStyle/>
          <a:p>
            <a:pPr>
              <a:lnSpc>
                <a:spcPct val="90000"/>
              </a:lnSpc>
              <a:spcAft>
                <a:spcPts val="600"/>
              </a:spcAft>
              <a:buClr>
                <a:srgbClr val="0C0C0C"/>
              </a:buClr>
              <a:buSzPts val="2800"/>
            </a:pPr>
            <a:r>
              <a:rPr lang="en-US" sz="3000" b="1" i="0" u="sng" strike="noStrike" kern="1200" cap="none" dirty="0">
                <a:solidFill>
                  <a:schemeClr val="tx1"/>
                </a:solidFill>
                <a:latin typeface="Calibri" panose="020F0502020204030204" pitchFamily="34" charset="0"/>
                <a:ea typeface="+mn-ea"/>
                <a:cs typeface="Calibri" panose="020F0502020204030204" pitchFamily="34" charset="0"/>
                <a:sym typeface="Calibri"/>
              </a:rPr>
              <a:t>Continental Slope</a:t>
            </a:r>
            <a:r>
              <a:rPr lang="en-US" sz="3000" b="1" i="0" u="none" strike="noStrike" kern="1200" cap="none" dirty="0">
                <a:solidFill>
                  <a:schemeClr val="tx1"/>
                </a:solidFill>
                <a:latin typeface="Calibri" panose="020F0502020204030204" pitchFamily="34" charset="0"/>
                <a:ea typeface="+mn-ea"/>
                <a:cs typeface="Calibri" panose="020F0502020204030204" pitchFamily="34" charset="0"/>
                <a:sym typeface="Calibri"/>
              </a:rPr>
              <a:t>: </a:t>
            </a:r>
            <a:r>
              <a:rPr lang="en-US" sz="3000" b="0" i="0" kern="1200" dirty="0">
                <a:solidFill>
                  <a:schemeClr val="tx1"/>
                </a:solidFill>
                <a:effectLst/>
                <a:latin typeface="Calibri" panose="020F0502020204030204" pitchFamily="34" charset="0"/>
                <a:ea typeface="+mn-ea"/>
                <a:cs typeface="Calibri" panose="020F0502020204030204" pitchFamily="34" charset="0"/>
              </a:rPr>
              <a:t>a steep underwater hill that goes down from the edge of the continent into the deeper parts of the ocean</a:t>
            </a:r>
            <a:endParaRPr lang="en-US" sz="3000" b="1" i="0" u="none" strike="noStrike" kern="1200" cap="none" dirty="0">
              <a:solidFill>
                <a:schemeClr val="tx1"/>
              </a:solidFill>
              <a:latin typeface="Calibri" panose="020F0502020204030204" pitchFamily="34" charset="0"/>
              <a:ea typeface="+mn-ea"/>
              <a:cs typeface="Calibri" panose="020F0502020204030204" pitchFamily="34" charset="0"/>
              <a:sym typeface="Calibri"/>
            </a:endParaRPr>
          </a:p>
        </p:txBody>
      </p:sp>
      <p:sp>
        <p:nvSpPr>
          <p:cNvPr id="249" name="Google Shape;249;g2a5a1442303_0_32"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Right Arrow 4">
            <a:extLst>
              <a:ext uri="{FF2B5EF4-FFF2-40B4-BE49-F238E27FC236}">
                <a16:creationId xmlns:a16="http://schemas.microsoft.com/office/drawing/2014/main" id="{FD49D13E-BD6D-17C6-1572-C63F2E8C37A9}"/>
              </a:ext>
            </a:extLst>
          </p:cNvPr>
          <p:cNvSpPr/>
          <p:nvPr/>
        </p:nvSpPr>
        <p:spPr>
          <a:xfrm rot="7884327">
            <a:off x="6179153" y="1163388"/>
            <a:ext cx="849600" cy="40529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1A45385-6E5D-53FD-14EE-378CC58F294E}"/>
              </a:ext>
            </a:extLst>
          </p:cNvPr>
          <p:cNvSpPr txBox="1"/>
          <p:nvPr/>
        </p:nvSpPr>
        <p:spPr>
          <a:xfrm>
            <a:off x="0" y="3780982"/>
            <a:ext cx="1628972" cy="307777"/>
          </a:xfrm>
          <a:prstGeom prst="rect">
            <a:avLst/>
          </a:prstGeom>
          <a:noFill/>
        </p:spPr>
        <p:txBody>
          <a:bodyPr wrap="none" rtlCol="0">
            <a:spAutoFit/>
          </a:bodyPr>
          <a:lstStyle/>
          <a:p>
            <a:r>
              <a:rPr lang="en-US" dirty="0" err="1">
                <a:latin typeface="Calibri" panose="020F0502020204030204" pitchFamily="34" charset="0"/>
                <a:cs typeface="Calibri" panose="020F0502020204030204" pitchFamily="34" charset="0"/>
              </a:rPr>
              <a:t>Solangi</a:t>
            </a:r>
            <a:r>
              <a:rPr lang="en-US" dirty="0">
                <a:latin typeface="Calibri" panose="020F0502020204030204" pitchFamily="34" charset="0"/>
                <a:cs typeface="Calibri" panose="020F0502020204030204" pitchFamily="34" charset="0"/>
              </a:rPr>
              <a:t> et al. (2018)</a:t>
            </a:r>
          </a:p>
        </p:txBody>
      </p:sp>
    </p:spTree>
    <p:extLst>
      <p:ext uri="{BB962C8B-B14F-4D97-AF65-F5344CB8AC3E}">
        <p14:creationId xmlns:p14="http://schemas.microsoft.com/office/powerpoint/2010/main" val="1262306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2"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2a5a1442303_0_370"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g2a5a1442303_0_370"/>
          <p:cNvSpPr txBox="1"/>
          <p:nvPr/>
        </p:nvSpPr>
        <p:spPr>
          <a:xfrm>
            <a:off x="983850" y="416675"/>
            <a:ext cx="7772100" cy="1169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500" b="0" i="0" u="none" strike="noStrike" cap="none">
                <a:solidFill>
                  <a:srgbClr val="000000"/>
                </a:solidFill>
                <a:latin typeface="Calibri"/>
                <a:ea typeface="Calibri"/>
                <a:cs typeface="Calibri"/>
                <a:sym typeface="Calibri"/>
              </a:rPr>
              <a:t>The outermost shell of the Earth is called the…</a:t>
            </a:r>
            <a:endParaRPr sz="3500" b="0" i="0" u="none" strike="noStrike" cap="none">
              <a:solidFill>
                <a:srgbClr val="000000"/>
              </a:solidFill>
              <a:latin typeface="Arial"/>
              <a:ea typeface="Arial"/>
              <a:cs typeface="Arial"/>
              <a:sym typeface="Arial"/>
            </a:endParaRPr>
          </a:p>
        </p:txBody>
      </p:sp>
      <p:sp>
        <p:nvSpPr>
          <p:cNvPr id="264" name="Google Shape;264;g2a5a1442303_0_370"/>
          <p:cNvSpPr txBox="1"/>
          <p:nvPr/>
        </p:nvSpPr>
        <p:spPr>
          <a:xfrm>
            <a:off x="344550" y="2755650"/>
            <a:ext cx="4319700" cy="15024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15000"/>
              </a:lnSpc>
              <a:spcBef>
                <a:spcPts val="0"/>
              </a:spcBef>
              <a:spcAft>
                <a:spcPts val="0"/>
              </a:spcAft>
              <a:buClr>
                <a:srgbClr val="000000"/>
              </a:buClr>
              <a:buSzPts val="3200"/>
              <a:buFont typeface="Arial"/>
              <a:buAutoNum type="alphaUcPeriod"/>
            </a:pPr>
            <a:r>
              <a:rPr lang="en-US" sz="3200" b="0" i="0" u="none" strike="noStrike" cap="none">
                <a:solidFill>
                  <a:srgbClr val="000000"/>
                </a:solidFill>
                <a:latin typeface="Calibri"/>
                <a:ea typeface="Calibri"/>
                <a:cs typeface="Calibri"/>
                <a:sym typeface="Calibri"/>
              </a:rPr>
              <a:t>Crust</a:t>
            </a:r>
            <a:endParaRPr sz="3200" b="0" i="0" u="none" strike="noStrike" cap="none">
              <a:solidFill>
                <a:srgbClr val="000000"/>
              </a:solidFill>
              <a:latin typeface="Arial"/>
              <a:ea typeface="Arial"/>
              <a:cs typeface="Arial"/>
              <a:sym typeface="Arial"/>
            </a:endParaRPr>
          </a:p>
          <a:p>
            <a:pPr marL="457200" marR="0" lvl="0" indent="-457200" algn="l" rtl="0">
              <a:lnSpc>
                <a:spcPct val="115000"/>
              </a:lnSpc>
              <a:spcBef>
                <a:spcPts val="0"/>
              </a:spcBef>
              <a:spcAft>
                <a:spcPts val="0"/>
              </a:spcAft>
              <a:buClr>
                <a:srgbClr val="000000"/>
              </a:buClr>
              <a:buSzPts val="3200"/>
              <a:buFont typeface="Arial"/>
              <a:buAutoNum type="alphaUcPeriod"/>
            </a:pPr>
            <a:r>
              <a:rPr lang="en-US" sz="3200" b="0" i="0" u="none" strike="noStrike" cap="none">
                <a:solidFill>
                  <a:srgbClr val="000000"/>
                </a:solidFill>
                <a:latin typeface="Calibri"/>
                <a:ea typeface="Calibri"/>
                <a:cs typeface="Calibri"/>
                <a:sym typeface="Calibri"/>
              </a:rPr>
              <a:t>Core</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265" name="Google Shape;265;g2a5a1442303_0_370"/>
          <p:cNvPicPr preferRelativeResize="0"/>
          <p:nvPr/>
        </p:nvPicPr>
        <p:blipFill rotWithShape="1">
          <a:blip r:embed="rId4">
            <a:alphaModFix/>
          </a:blip>
          <a:srcRect/>
          <a:stretch/>
        </p:blipFill>
        <p:spPr>
          <a:xfrm>
            <a:off x="3336625" y="2358950"/>
            <a:ext cx="5419326" cy="3748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2a5df758484_0_16"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g2a5df758484_0_16"/>
          <p:cNvSpPr txBox="1"/>
          <p:nvPr/>
        </p:nvSpPr>
        <p:spPr>
          <a:xfrm>
            <a:off x="983850" y="416675"/>
            <a:ext cx="7772100" cy="1169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500" b="0" i="0" u="none" strike="noStrike" cap="none">
                <a:solidFill>
                  <a:srgbClr val="000000"/>
                </a:solidFill>
                <a:latin typeface="Calibri"/>
                <a:ea typeface="Calibri"/>
                <a:cs typeface="Calibri"/>
                <a:sym typeface="Calibri"/>
              </a:rPr>
              <a:t>The outermost shell of the Earth is called the…</a:t>
            </a:r>
            <a:endParaRPr sz="3500" b="0" i="0" u="none" strike="noStrike" cap="none">
              <a:solidFill>
                <a:srgbClr val="000000"/>
              </a:solidFill>
              <a:latin typeface="Arial"/>
              <a:ea typeface="Arial"/>
              <a:cs typeface="Arial"/>
              <a:sym typeface="Arial"/>
            </a:endParaRPr>
          </a:p>
        </p:txBody>
      </p:sp>
      <p:sp>
        <p:nvSpPr>
          <p:cNvPr id="273" name="Google Shape;273;g2a5df758484_0_16"/>
          <p:cNvSpPr txBox="1"/>
          <p:nvPr/>
        </p:nvSpPr>
        <p:spPr>
          <a:xfrm>
            <a:off x="344550" y="2755650"/>
            <a:ext cx="4319700" cy="15024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15000"/>
              </a:lnSpc>
              <a:spcBef>
                <a:spcPts val="0"/>
              </a:spcBef>
              <a:spcAft>
                <a:spcPts val="0"/>
              </a:spcAft>
              <a:buClr>
                <a:srgbClr val="FF0000"/>
              </a:buClr>
              <a:buSzPts val="3200"/>
              <a:buFont typeface="Arial"/>
              <a:buAutoNum type="alphaUcPeriod"/>
            </a:pPr>
            <a:r>
              <a:rPr lang="en-US" sz="3200" b="1" i="0" u="none" strike="noStrike" cap="none">
                <a:solidFill>
                  <a:srgbClr val="FF0000"/>
                </a:solidFill>
                <a:latin typeface="Calibri"/>
                <a:ea typeface="Calibri"/>
                <a:cs typeface="Calibri"/>
                <a:sym typeface="Calibri"/>
              </a:rPr>
              <a:t>Crust</a:t>
            </a:r>
            <a:endParaRPr sz="3200" b="1" i="0" u="none" strike="noStrike" cap="none">
              <a:solidFill>
                <a:srgbClr val="FF0000"/>
              </a:solidFill>
              <a:latin typeface="Arial"/>
              <a:ea typeface="Arial"/>
              <a:cs typeface="Arial"/>
              <a:sym typeface="Arial"/>
            </a:endParaRPr>
          </a:p>
          <a:p>
            <a:pPr marL="457200" marR="0" lvl="0" indent="-457200" algn="l" rtl="0">
              <a:lnSpc>
                <a:spcPct val="115000"/>
              </a:lnSpc>
              <a:spcBef>
                <a:spcPts val="0"/>
              </a:spcBef>
              <a:spcAft>
                <a:spcPts val="0"/>
              </a:spcAft>
              <a:buClr>
                <a:srgbClr val="000000"/>
              </a:buClr>
              <a:buSzPts val="3200"/>
              <a:buFont typeface="Arial"/>
              <a:buAutoNum type="alphaUcPeriod"/>
            </a:pPr>
            <a:r>
              <a:rPr lang="en-US" sz="3200" b="0" i="0" u="none" strike="noStrike" cap="none">
                <a:solidFill>
                  <a:srgbClr val="000000"/>
                </a:solidFill>
                <a:latin typeface="Calibri"/>
                <a:ea typeface="Calibri"/>
                <a:cs typeface="Calibri"/>
                <a:sym typeface="Calibri"/>
              </a:rPr>
              <a:t>Core</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274" name="Google Shape;274;g2a5df758484_0_16"/>
          <p:cNvPicPr preferRelativeResize="0"/>
          <p:nvPr/>
        </p:nvPicPr>
        <p:blipFill rotWithShape="1">
          <a:blip r:embed="rId4">
            <a:alphaModFix/>
          </a:blip>
          <a:srcRect/>
          <a:stretch/>
        </p:blipFill>
        <p:spPr>
          <a:xfrm>
            <a:off x="3336625" y="2358950"/>
            <a:ext cx="5419326" cy="3748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g2a613fe29c9_4_0"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g2a613fe29c9_4_0"/>
          <p:cNvSpPr txBox="1"/>
          <p:nvPr/>
        </p:nvSpPr>
        <p:spPr>
          <a:xfrm>
            <a:off x="983850" y="416675"/>
            <a:ext cx="7772100" cy="1616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200" b="0" i="0" u="sng" strike="noStrike" cap="none">
                <a:solidFill>
                  <a:srgbClr val="000000"/>
                </a:solidFill>
                <a:latin typeface="Calibri"/>
                <a:ea typeface="Calibri"/>
                <a:cs typeface="Calibri"/>
                <a:sym typeface="Calibri"/>
              </a:rPr>
              <a:t>True or False</a:t>
            </a:r>
            <a:r>
              <a:rPr lang="en-US" sz="3200" b="0" i="0" u="none" strike="noStrike" cap="none">
                <a:solidFill>
                  <a:srgbClr val="000000"/>
                </a:solidFill>
                <a:latin typeface="Calibri"/>
                <a:ea typeface="Calibri"/>
                <a:cs typeface="Calibri"/>
                <a:sym typeface="Calibri"/>
              </a:rPr>
              <a:t>: </a:t>
            </a:r>
            <a:r>
              <a:rPr lang="en-US" sz="3300" b="0" i="0" u="none" strike="noStrike" cap="none">
                <a:solidFill>
                  <a:srgbClr val="0C0C0C"/>
                </a:solidFill>
                <a:latin typeface="Calibri"/>
                <a:ea typeface="Calibri"/>
                <a:cs typeface="Calibri"/>
                <a:sym typeface="Calibri"/>
              </a:rPr>
              <a:t>Tectonic plates are huge pieces of the Earth's surface that fit together like a puzzle and move very slowly over time.</a:t>
            </a:r>
            <a:endParaRPr sz="3200" b="0" i="0" u="none" strike="noStrike" cap="none">
              <a:solidFill>
                <a:srgbClr val="000000"/>
              </a:solidFill>
              <a:latin typeface="Arial"/>
              <a:ea typeface="Arial"/>
              <a:cs typeface="Arial"/>
              <a:sym typeface="Arial"/>
            </a:endParaRPr>
          </a:p>
        </p:txBody>
      </p:sp>
      <p:pic>
        <p:nvPicPr>
          <p:cNvPr id="282" name="Google Shape;282;g2a613fe29c9_4_0"/>
          <p:cNvPicPr preferRelativeResize="0"/>
          <p:nvPr/>
        </p:nvPicPr>
        <p:blipFill rotWithShape="1">
          <a:blip r:embed="rId4">
            <a:alphaModFix/>
          </a:blip>
          <a:srcRect/>
          <a:stretch/>
        </p:blipFill>
        <p:spPr>
          <a:xfrm>
            <a:off x="1420861" y="2161255"/>
            <a:ext cx="6302277" cy="431949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2a613fe29c9_4_7"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g2a613fe29c9_4_7"/>
          <p:cNvSpPr txBox="1"/>
          <p:nvPr/>
        </p:nvSpPr>
        <p:spPr>
          <a:xfrm>
            <a:off x="983850" y="416675"/>
            <a:ext cx="7772100" cy="1616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200" b="1" i="0" u="sng" strike="noStrike" cap="none">
                <a:solidFill>
                  <a:srgbClr val="FF0000"/>
                </a:solidFill>
                <a:latin typeface="Calibri"/>
                <a:ea typeface="Calibri"/>
                <a:cs typeface="Calibri"/>
                <a:sym typeface="Calibri"/>
              </a:rPr>
              <a:t>True</a:t>
            </a:r>
            <a:r>
              <a:rPr lang="en-US" sz="3200" b="0" i="0" u="sng" strike="noStrike" cap="none">
                <a:solidFill>
                  <a:srgbClr val="000000"/>
                </a:solidFill>
                <a:latin typeface="Calibri"/>
                <a:ea typeface="Calibri"/>
                <a:cs typeface="Calibri"/>
                <a:sym typeface="Calibri"/>
              </a:rPr>
              <a:t> or False</a:t>
            </a:r>
            <a:r>
              <a:rPr lang="en-US" sz="3200" b="0" i="0" u="none" strike="noStrike" cap="none">
                <a:solidFill>
                  <a:srgbClr val="000000"/>
                </a:solidFill>
                <a:latin typeface="Calibri"/>
                <a:ea typeface="Calibri"/>
                <a:cs typeface="Calibri"/>
                <a:sym typeface="Calibri"/>
              </a:rPr>
              <a:t>: </a:t>
            </a:r>
            <a:r>
              <a:rPr lang="en-US" sz="3300" b="0" i="0" u="none" strike="noStrike" cap="none">
                <a:solidFill>
                  <a:srgbClr val="0C0C0C"/>
                </a:solidFill>
                <a:latin typeface="Calibri"/>
                <a:ea typeface="Calibri"/>
                <a:cs typeface="Calibri"/>
                <a:sym typeface="Calibri"/>
              </a:rPr>
              <a:t>Tectonic plates are huge pieces of the Earth's surface that fit together like a puzzle and move very slowly over time.</a:t>
            </a:r>
            <a:endParaRPr sz="3200" b="0" i="0" u="none" strike="noStrike" cap="none">
              <a:solidFill>
                <a:srgbClr val="000000"/>
              </a:solidFill>
              <a:latin typeface="Arial"/>
              <a:ea typeface="Arial"/>
              <a:cs typeface="Arial"/>
              <a:sym typeface="Arial"/>
            </a:endParaRPr>
          </a:p>
        </p:txBody>
      </p:sp>
      <p:pic>
        <p:nvPicPr>
          <p:cNvPr id="290" name="Google Shape;290;g2a613fe29c9_4_7"/>
          <p:cNvPicPr preferRelativeResize="0"/>
          <p:nvPr/>
        </p:nvPicPr>
        <p:blipFill rotWithShape="1">
          <a:blip r:embed="rId4">
            <a:alphaModFix/>
          </a:blip>
          <a:srcRect/>
          <a:stretch/>
        </p:blipFill>
        <p:spPr>
          <a:xfrm>
            <a:off x="1420861" y="2161255"/>
            <a:ext cx="6302277" cy="431949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g2a5a1442303_0_386"/>
          <p:cNvSpPr txBox="1"/>
          <p:nvPr/>
        </p:nvSpPr>
        <p:spPr>
          <a:xfrm>
            <a:off x="1466732" y="306697"/>
            <a:ext cx="7009500" cy="107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2800" b="0" i="0" u="none" strike="noStrike" cap="none">
                <a:solidFill>
                  <a:srgbClr val="0C0C0C"/>
                </a:solidFill>
                <a:latin typeface="Calibri"/>
                <a:ea typeface="Calibri"/>
                <a:cs typeface="Calibri"/>
                <a:sym typeface="Calibri"/>
              </a:rPr>
              <a:t>A _____ is a long _____ in the surface of the Earth.</a:t>
            </a:r>
            <a:endParaRPr sz="2800" b="0" i="0" u="none" strike="noStrike" cap="none">
              <a:solidFill>
                <a:srgbClr val="0C0C0C"/>
              </a:solidFill>
              <a:latin typeface="Calibri"/>
              <a:ea typeface="Calibri"/>
              <a:cs typeface="Calibri"/>
              <a:sym typeface="Calibri"/>
            </a:endParaRPr>
          </a:p>
          <a:p>
            <a:pPr marL="0" marR="0" lvl="0" indent="0" algn="ctr" rtl="0">
              <a:lnSpc>
                <a:spcPct val="100000"/>
              </a:lnSpc>
              <a:spcBef>
                <a:spcPts val="0"/>
              </a:spcBef>
              <a:spcAft>
                <a:spcPts val="0"/>
              </a:spcAft>
              <a:buClr>
                <a:srgbClr val="0C0C0C"/>
              </a:buClr>
              <a:buSzPts val="2800"/>
              <a:buFont typeface="Arial"/>
              <a:buNone/>
            </a:pPr>
            <a:endParaRPr sz="2800" b="0" i="0" u="none" strike="noStrike" cap="none">
              <a:solidFill>
                <a:srgbClr val="0C0C0C"/>
              </a:solidFill>
              <a:latin typeface="Calibri"/>
              <a:ea typeface="Calibri"/>
              <a:cs typeface="Calibri"/>
              <a:sym typeface="Calibri"/>
            </a:endParaRPr>
          </a:p>
          <a:p>
            <a:pPr marL="0" marR="0" lvl="0" indent="0" algn="ctr" rtl="0">
              <a:lnSpc>
                <a:spcPct val="100000"/>
              </a:lnSpc>
              <a:spcBef>
                <a:spcPts val="0"/>
              </a:spcBef>
              <a:spcAft>
                <a:spcPts val="0"/>
              </a:spcAft>
              <a:buClr>
                <a:srgbClr val="0C0C0C"/>
              </a:buClr>
              <a:buSzPts val="2800"/>
              <a:buFont typeface="Arial"/>
              <a:buNone/>
            </a:pPr>
            <a:endParaRPr sz="2800" b="0" i="0" u="none" strike="noStrike" cap="none">
              <a:solidFill>
                <a:srgbClr val="0C0C0C"/>
              </a:solidFill>
              <a:latin typeface="Calibri"/>
              <a:ea typeface="Calibri"/>
              <a:cs typeface="Calibri"/>
              <a:sym typeface="Calibri"/>
            </a:endParaRPr>
          </a:p>
          <a:p>
            <a:pPr marL="457200" marR="0" lvl="0" indent="-406400" algn="l" rtl="0">
              <a:lnSpc>
                <a:spcPct val="100000"/>
              </a:lnSpc>
              <a:spcBef>
                <a:spcPts val="0"/>
              </a:spcBef>
              <a:spcAft>
                <a:spcPts val="0"/>
              </a:spcAft>
              <a:buClr>
                <a:srgbClr val="0C0C0C"/>
              </a:buClr>
              <a:buSzPts val="2800"/>
              <a:buFont typeface="Calibri"/>
              <a:buAutoNum type="alphaUcPeriod"/>
            </a:pPr>
            <a:r>
              <a:rPr lang="en-US" sz="2800" b="0" i="0" u="none" strike="noStrike" cap="none">
                <a:solidFill>
                  <a:srgbClr val="0C0C0C"/>
                </a:solidFill>
                <a:latin typeface="Calibri"/>
                <a:ea typeface="Calibri"/>
                <a:cs typeface="Calibri"/>
                <a:sym typeface="Calibri"/>
              </a:rPr>
              <a:t>fault, crack</a:t>
            </a:r>
            <a:endParaRPr sz="2800" b="0" i="0" u="none" strike="noStrike" cap="none">
              <a:solidFill>
                <a:srgbClr val="0C0C0C"/>
              </a:solidFill>
              <a:latin typeface="Calibri"/>
              <a:ea typeface="Calibri"/>
              <a:cs typeface="Calibri"/>
              <a:sym typeface="Calibri"/>
            </a:endParaRPr>
          </a:p>
          <a:p>
            <a:pPr marL="457200" marR="0" lvl="0" indent="-406400" algn="l" rtl="0">
              <a:lnSpc>
                <a:spcPct val="100000"/>
              </a:lnSpc>
              <a:spcBef>
                <a:spcPts val="0"/>
              </a:spcBef>
              <a:spcAft>
                <a:spcPts val="0"/>
              </a:spcAft>
              <a:buClr>
                <a:srgbClr val="0C0C0C"/>
              </a:buClr>
              <a:buSzPts val="2800"/>
              <a:buFont typeface="Calibri"/>
              <a:buAutoNum type="alphaUcPeriod"/>
            </a:pPr>
            <a:r>
              <a:rPr lang="en-US" sz="2800" b="0" i="0" u="none" strike="noStrike" cap="none">
                <a:solidFill>
                  <a:srgbClr val="0C0C0C"/>
                </a:solidFill>
                <a:latin typeface="Calibri"/>
                <a:ea typeface="Calibri"/>
                <a:cs typeface="Calibri"/>
                <a:sym typeface="Calibri"/>
              </a:rPr>
              <a:t>crack, fault</a:t>
            </a:r>
            <a:endParaRPr sz="2800" b="0" i="0" u="none" strike="noStrike" cap="none">
              <a:solidFill>
                <a:srgbClr val="0C0C0C"/>
              </a:solidFill>
              <a:latin typeface="Calibri"/>
              <a:ea typeface="Calibri"/>
              <a:cs typeface="Calibri"/>
              <a:sym typeface="Calibri"/>
            </a:endParaRPr>
          </a:p>
          <a:p>
            <a:pPr marL="0" marR="0" lvl="0" indent="0" algn="ctr" rtl="0">
              <a:lnSpc>
                <a:spcPct val="100000"/>
              </a:lnSpc>
              <a:spcBef>
                <a:spcPts val="0"/>
              </a:spcBef>
              <a:spcAft>
                <a:spcPts val="0"/>
              </a:spcAft>
              <a:buClr>
                <a:srgbClr val="0C0C0C"/>
              </a:buClr>
              <a:buSzPts val="2800"/>
              <a:buFont typeface="Arial"/>
              <a:buNone/>
            </a:pPr>
            <a:endParaRPr sz="2800" b="0" i="0" u="none" strike="noStrike" cap="none">
              <a:solidFill>
                <a:srgbClr val="0C0C0C"/>
              </a:solidFill>
              <a:latin typeface="Calibri"/>
              <a:ea typeface="Calibri"/>
              <a:cs typeface="Calibri"/>
              <a:sym typeface="Calibri"/>
            </a:endParaRPr>
          </a:p>
        </p:txBody>
      </p:sp>
      <p:sp>
        <p:nvSpPr>
          <p:cNvPr id="297" name="Google Shape;297;g2a5a1442303_0_386"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8" name="Google Shape;298;g2a5a1442303_0_386"/>
          <p:cNvPicPr preferRelativeResize="0"/>
          <p:nvPr/>
        </p:nvPicPr>
        <p:blipFill rotWithShape="1">
          <a:blip r:embed="rId4">
            <a:alphaModFix/>
          </a:blip>
          <a:srcRect/>
          <a:stretch/>
        </p:blipFill>
        <p:spPr>
          <a:xfrm>
            <a:off x="3832771" y="3173575"/>
            <a:ext cx="4944748" cy="331017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2a5df758484_0_33"/>
          <p:cNvSpPr txBox="1"/>
          <p:nvPr/>
        </p:nvSpPr>
        <p:spPr>
          <a:xfrm>
            <a:off x="1466732" y="306697"/>
            <a:ext cx="7009500" cy="107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2800" b="0" i="0" u="none" strike="noStrike" cap="none">
                <a:solidFill>
                  <a:srgbClr val="0C0C0C"/>
                </a:solidFill>
                <a:latin typeface="Calibri"/>
                <a:ea typeface="Calibri"/>
                <a:cs typeface="Calibri"/>
                <a:sym typeface="Calibri"/>
              </a:rPr>
              <a:t>A _____ is a long _____ in the surface of the Earth.</a:t>
            </a:r>
            <a:endParaRPr sz="2800" b="0" i="0" u="none" strike="noStrike" cap="none">
              <a:solidFill>
                <a:srgbClr val="0C0C0C"/>
              </a:solidFill>
              <a:latin typeface="Calibri"/>
              <a:ea typeface="Calibri"/>
              <a:cs typeface="Calibri"/>
              <a:sym typeface="Calibri"/>
            </a:endParaRPr>
          </a:p>
          <a:p>
            <a:pPr marL="0" marR="0" lvl="0" indent="0" algn="ctr" rtl="0">
              <a:lnSpc>
                <a:spcPct val="100000"/>
              </a:lnSpc>
              <a:spcBef>
                <a:spcPts val="0"/>
              </a:spcBef>
              <a:spcAft>
                <a:spcPts val="0"/>
              </a:spcAft>
              <a:buClr>
                <a:srgbClr val="0C0C0C"/>
              </a:buClr>
              <a:buSzPts val="2800"/>
              <a:buFont typeface="Arial"/>
              <a:buNone/>
            </a:pPr>
            <a:endParaRPr sz="2800" b="0" i="0" u="none" strike="noStrike" cap="none">
              <a:solidFill>
                <a:srgbClr val="0C0C0C"/>
              </a:solidFill>
              <a:latin typeface="Calibri"/>
              <a:ea typeface="Calibri"/>
              <a:cs typeface="Calibri"/>
              <a:sym typeface="Calibri"/>
            </a:endParaRPr>
          </a:p>
          <a:p>
            <a:pPr marL="0" marR="0" lvl="0" indent="0" algn="ctr" rtl="0">
              <a:lnSpc>
                <a:spcPct val="100000"/>
              </a:lnSpc>
              <a:spcBef>
                <a:spcPts val="0"/>
              </a:spcBef>
              <a:spcAft>
                <a:spcPts val="0"/>
              </a:spcAft>
              <a:buClr>
                <a:srgbClr val="0C0C0C"/>
              </a:buClr>
              <a:buSzPts val="2800"/>
              <a:buFont typeface="Arial"/>
              <a:buNone/>
            </a:pPr>
            <a:endParaRPr sz="2800" b="0" i="0" u="none" strike="noStrike" cap="none">
              <a:solidFill>
                <a:srgbClr val="0C0C0C"/>
              </a:solidFill>
              <a:latin typeface="Calibri"/>
              <a:ea typeface="Calibri"/>
              <a:cs typeface="Calibri"/>
              <a:sym typeface="Calibri"/>
            </a:endParaRPr>
          </a:p>
          <a:p>
            <a:pPr marL="457200" marR="0" lvl="0" indent="-406400" algn="l" rtl="0">
              <a:lnSpc>
                <a:spcPct val="100000"/>
              </a:lnSpc>
              <a:spcBef>
                <a:spcPts val="0"/>
              </a:spcBef>
              <a:spcAft>
                <a:spcPts val="0"/>
              </a:spcAft>
              <a:buClr>
                <a:srgbClr val="FF0000"/>
              </a:buClr>
              <a:buSzPts val="2800"/>
              <a:buFont typeface="Calibri"/>
              <a:buAutoNum type="alphaUcPeriod"/>
            </a:pPr>
            <a:r>
              <a:rPr lang="en-US" sz="2800" b="1" i="0" u="none" strike="noStrike" cap="none">
                <a:solidFill>
                  <a:srgbClr val="FF0000"/>
                </a:solidFill>
                <a:latin typeface="Calibri"/>
                <a:ea typeface="Calibri"/>
                <a:cs typeface="Calibri"/>
                <a:sym typeface="Calibri"/>
              </a:rPr>
              <a:t>fault, crack</a:t>
            </a:r>
            <a:endParaRPr sz="2800" b="1" i="0" u="none" strike="noStrike" cap="none">
              <a:solidFill>
                <a:srgbClr val="FF0000"/>
              </a:solidFill>
              <a:latin typeface="Calibri"/>
              <a:ea typeface="Calibri"/>
              <a:cs typeface="Calibri"/>
              <a:sym typeface="Calibri"/>
            </a:endParaRPr>
          </a:p>
          <a:p>
            <a:pPr marL="457200" marR="0" lvl="0" indent="-406400" algn="l" rtl="0">
              <a:lnSpc>
                <a:spcPct val="100000"/>
              </a:lnSpc>
              <a:spcBef>
                <a:spcPts val="0"/>
              </a:spcBef>
              <a:spcAft>
                <a:spcPts val="0"/>
              </a:spcAft>
              <a:buClr>
                <a:srgbClr val="0C0C0C"/>
              </a:buClr>
              <a:buSzPts val="2800"/>
              <a:buFont typeface="Calibri"/>
              <a:buAutoNum type="alphaUcPeriod"/>
            </a:pPr>
            <a:r>
              <a:rPr lang="en-US" sz="2800" b="0" i="0" u="none" strike="noStrike" cap="none">
                <a:solidFill>
                  <a:srgbClr val="0C0C0C"/>
                </a:solidFill>
                <a:latin typeface="Calibri"/>
                <a:ea typeface="Calibri"/>
                <a:cs typeface="Calibri"/>
                <a:sym typeface="Calibri"/>
              </a:rPr>
              <a:t>crack, fault</a:t>
            </a:r>
            <a:endParaRPr sz="2800" b="0" i="0" u="none" strike="noStrike" cap="none">
              <a:solidFill>
                <a:srgbClr val="0C0C0C"/>
              </a:solidFill>
              <a:latin typeface="Calibri"/>
              <a:ea typeface="Calibri"/>
              <a:cs typeface="Calibri"/>
              <a:sym typeface="Calibri"/>
            </a:endParaRPr>
          </a:p>
          <a:p>
            <a:pPr marL="0" marR="0" lvl="0" indent="0" algn="ctr" rtl="0">
              <a:lnSpc>
                <a:spcPct val="100000"/>
              </a:lnSpc>
              <a:spcBef>
                <a:spcPts val="0"/>
              </a:spcBef>
              <a:spcAft>
                <a:spcPts val="0"/>
              </a:spcAft>
              <a:buClr>
                <a:srgbClr val="0C0C0C"/>
              </a:buClr>
              <a:buSzPts val="2800"/>
              <a:buFont typeface="Arial"/>
              <a:buNone/>
            </a:pPr>
            <a:endParaRPr sz="2800" b="0" i="0" u="none" strike="noStrike" cap="none">
              <a:solidFill>
                <a:srgbClr val="0C0C0C"/>
              </a:solidFill>
              <a:latin typeface="Calibri"/>
              <a:ea typeface="Calibri"/>
              <a:cs typeface="Calibri"/>
              <a:sym typeface="Calibri"/>
            </a:endParaRPr>
          </a:p>
        </p:txBody>
      </p:sp>
      <p:sp>
        <p:nvSpPr>
          <p:cNvPr id="305" name="Google Shape;305;g2a5df758484_0_33"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6" name="Google Shape;306;g2a5df758484_0_33"/>
          <p:cNvPicPr preferRelativeResize="0"/>
          <p:nvPr/>
        </p:nvPicPr>
        <p:blipFill rotWithShape="1">
          <a:blip r:embed="rId4">
            <a:alphaModFix/>
          </a:blip>
          <a:srcRect/>
          <a:stretch/>
        </p:blipFill>
        <p:spPr>
          <a:xfrm>
            <a:off x="3832771" y="3173575"/>
            <a:ext cx="4944748" cy="331017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5" name="Picture 4" descr="A diagram of continental slope&#10;&#10;Description automatically generated">
            <a:extLst>
              <a:ext uri="{FF2B5EF4-FFF2-40B4-BE49-F238E27FC236}">
                <a16:creationId xmlns:a16="http://schemas.microsoft.com/office/drawing/2014/main" id="{774CD378-4877-0339-6E46-7AAC7CA7E86F}"/>
              </a:ext>
            </a:extLst>
          </p:cNvPr>
          <p:cNvPicPr>
            <a:picLocks noChangeAspect="1"/>
          </p:cNvPicPr>
          <p:nvPr/>
        </p:nvPicPr>
        <p:blipFill rotWithShape="1">
          <a:blip r:embed="rId3"/>
          <a:srcRect r="7371" b="1"/>
          <a:stretch/>
        </p:blipFill>
        <p:spPr>
          <a:xfrm>
            <a:off x="20" y="432"/>
            <a:ext cx="9143980" cy="4244759"/>
          </a:xfrm>
          <a:prstGeom prst="rect">
            <a:avLst/>
          </a:prstGeom>
        </p:spPr>
      </p:pic>
      <p:sp>
        <p:nvSpPr>
          <p:cNvPr id="248" name="Google Shape;248;g2a5a1442303_0_32"/>
          <p:cNvSpPr txBox="1"/>
          <p:nvPr/>
        </p:nvSpPr>
        <p:spPr>
          <a:xfrm>
            <a:off x="93818" y="4806873"/>
            <a:ext cx="8956364" cy="1465973"/>
          </a:xfrm>
          <a:prstGeom prst="rect">
            <a:avLst/>
          </a:prstGeom>
        </p:spPr>
        <p:txBody>
          <a:bodyPr spcFirstLastPara="1" vert="horz" lIns="91440" tIns="45720" rIns="91440" bIns="45720" rtlCol="0" anchorCtr="0">
            <a:noAutofit/>
          </a:bodyPr>
          <a:lstStyle/>
          <a:p>
            <a:pPr marR="0" lvl="0">
              <a:lnSpc>
                <a:spcPct val="90000"/>
              </a:lnSpc>
              <a:spcBef>
                <a:spcPts val="0"/>
              </a:spcBef>
              <a:spcAft>
                <a:spcPts val="600"/>
              </a:spcAft>
              <a:buClr>
                <a:srgbClr val="0C0C0C"/>
              </a:buClr>
              <a:buSzPts val="2800"/>
            </a:pPr>
            <a:r>
              <a:rPr lang="en-US" sz="3500" b="1" i="0" u="sng" strike="noStrike" kern="1200" cap="none" dirty="0">
                <a:solidFill>
                  <a:schemeClr val="tx1"/>
                </a:solidFill>
                <a:latin typeface="+mn-lt"/>
                <a:ea typeface="+mn-ea"/>
                <a:cs typeface="+mn-cs"/>
                <a:sym typeface="Calibri"/>
              </a:rPr>
              <a:t>Continental Rise</a:t>
            </a:r>
            <a:r>
              <a:rPr lang="en-US" sz="3500" b="1" i="0" u="none" strike="noStrike" kern="1200" cap="none" dirty="0">
                <a:solidFill>
                  <a:schemeClr val="tx1"/>
                </a:solidFill>
                <a:latin typeface="+mn-lt"/>
                <a:ea typeface="+mn-ea"/>
                <a:cs typeface="+mn-cs"/>
                <a:sym typeface="Calibri"/>
              </a:rPr>
              <a:t>: </a:t>
            </a:r>
            <a:r>
              <a:rPr lang="en-US" sz="3500" b="0" i="0" kern="1200" dirty="0">
                <a:solidFill>
                  <a:schemeClr val="tx1"/>
                </a:solidFill>
                <a:effectLst/>
                <a:latin typeface="+mn-lt"/>
                <a:ea typeface="+mn-ea"/>
                <a:cs typeface="+mn-cs"/>
              </a:rPr>
              <a:t>a gentle slope at the ocean's bottom where </a:t>
            </a:r>
            <a:r>
              <a:rPr lang="en-US" sz="3500" b="0" i="0" u="sng" kern="1200" dirty="0">
                <a:solidFill>
                  <a:schemeClr val="tx1"/>
                </a:solidFill>
                <a:effectLst/>
                <a:latin typeface="+mn-lt"/>
                <a:ea typeface="+mn-ea"/>
                <a:cs typeface="+mn-cs"/>
              </a:rPr>
              <a:t>        </a:t>
            </a:r>
            <a:r>
              <a:rPr lang="en-US" sz="3500" b="0" i="0" kern="1200" dirty="0">
                <a:solidFill>
                  <a:schemeClr val="tx1"/>
                </a:solidFill>
                <a:effectLst/>
                <a:latin typeface="+mn-lt"/>
                <a:ea typeface="+mn-ea"/>
                <a:cs typeface="+mn-cs"/>
              </a:rPr>
              <a:t> and </a:t>
            </a:r>
            <a:r>
              <a:rPr lang="en-US" sz="3500" b="0" i="0" u="sng" kern="1200" dirty="0">
                <a:solidFill>
                  <a:schemeClr val="tx1"/>
                </a:solidFill>
                <a:effectLst/>
                <a:latin typeface="+mn-lt"/>
                <a:ea typeface="+mn-ea"/>
                <a:cs typeface="+mn-cs"/>
              </a:rPr>
              <a:t>       </a:t>
            </a:r>
            <a:r>
              <a:rPr lang="en-US" sz="3500" b="0" i="0" kern="1200" dirty="0">
                <a:solidFill>
                  <a:schemeClr val="tx1"/>
                </a:solidFill>
                <a:effectLst/>
                <a:latin typeface="+mn-lt"/>
                <a:ea typeface="+mn-ea"/>
                <a:cs typeface="+mn-cs"/>
              </a:rPr>
              <a:t> collect</a:t>
            </a:r>
            <a:endParaRPr lang="en-US" sz="3500" b="1" i="0" u="none" strike="noStrike" kern="1200" cap="none" dirty="0">
              <a:solidFill>
                <a:schemeClr val="tx1"/>
              </a:solidFill>
              <a:latin typeface="+mn-lt"/>
              <a:ea typeface="+mn-ea"/>
              <a:cs typeface="+mn-cs"/>
              <a:sym typeface="Calibri"/>
            </a:endParaRPr>
          </a:p>
        </p:txBody>
      </p:sp>
      <p:sp>
        <p:nvSpPr>
          <p:cNvPr id="6" name="TextBox 5">
            <a:extLst>
              <a:ext uri="{FF2B5EF4-FFF2-40B4-BE49-F238E27FC236}">
                <a16:creationId xmlns:a16="http://schemas.microsoft.com/office/drawing/2014/main" id="{972DCB8A-1909-4BAF-2E97-3461544766BC}"/>
              </a:ext>
            </a:extLst>
          </p:cNvPr>
          <p:cNvSpPr txBox="1"/>
          <p:nvPr/>
        </p:nvSpPr>
        <p:spPr>
          <a:xfrm>
            <a:off x="8024783" y="4233080"/>
            <a:ext cx="1048685" cy="307777"/>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Woo (2005)</a:t>
            </a:r>
          </a:p>
        </p:txBody>
      </p:sp>
      <p:sp>
        <p:nvSpPr>
          <p:cNvPr id="7" name="Right Arrow 6">
            <a:extLst>
              <a:ext uri="{FF2B5EF4-FFF2-40B4-BE49-F238E27FC236}">
                <a16:creationId xmlns:a16="http://schemas.microsoft.com/office/drawing/2014/main" id="{EBCE5488-E37D-8185-6C82-808158641E1F}"/>
              </a:ext>
            </a:extLst>
          </p:cNvPr>
          <p:cNvSpPr/>
          <p:nvPr/>
        </p:nvSpPr>
        <p:spPr>
          <a:xfrm rot="12432979">
            <a:off x="5379054" y="3226353"/>
            <a:ext cx="849600" cy="40529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Google Shape;305;g2a5df758484_0_33" descr="Questions">
            <a:extLst>
              <a:ext uri="{FF2B5EF4-FFF2-40B4-BE49-F238E27FC236}">
                <a16:creationId xmlns:a16="http://schemas.microsoft.com/office/drawing/2014/main" id="{E32E7245-97E4-3B7A-ADA8-F2112C958083}"/>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68922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0588"/>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1" name="Google Shape;201;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202" name="Google Shape;202;p2"/>
          <p:cNvSpPr txBox="1"/>
          <p:nvPr/>
        </p:nvSpPr>
        <p:spPr>
          <a:xfrm>
            <a:off x="1247400" y="368000"/>
            <a:ext cx="66492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6000" b="1">
                <a:latin typeface="Calibri"/>
                <a:ea typeface="Calibri"/>
                <a:cs typeface="Calibri"/>
                <a:sym typeface="Calibri"/>
              </a:rPr>
              <a:t>Continental Shelf</a:t>
            </a:r>
            <a:endParaRPr sz="1800" b="0" i="0" u="none" strike="noStrike" cap="none">
              <a:solidFill>
                <a:srgbClr val="000000"/>
              </a:solidFill>
              <a:latin typeface="Calibri"/>
              <a:ea typeface="Calibri"/>
              <a:cs typeface="Calibri"/>
              <a:sym typeface="Calibri"/>
            </a:endParaRPr>
          </a:p>
        </p:txBody>
      </p:sp>
      <p:pic>
        <p:nvPicPr>
          <p:cNvPr id="203" name="Google Shape;203;p2"/>
          <p:cNvPicPr preferRelativeResize="0"/>
          <p:nvPr/>
        </p:nvPicPr>
        <p:blipFill>
          <a:blip r:embed="rId3">
            <a:alphaModFix/>
          </a:blip>
          <a:stretch>
            <a:fillRect/>
          </a:stretch>
        </p:blipFill>
        <p:spPr>
          <a:xfrm>
            <a:off x="1373988" y="1536200"/>
            <a:ext cx="6396036" cy="5169399"/>
          </a:xfrm>
          <a:prstGeom prst="rect">
            <a:avLst/>
          </a:prstGeom>
          <a:noFill/>
          <a:ln>
            <a:noFill/>
          </a:ln>
        </p:spPr>
      </p:pic>
      <p:sp>
        <p:nvSpPr>
          <p:cNvPr id="204" name="Google Shape;204;p2"/>
          <p:cNvSpPr/>
          <p:nvPr/>
        </p:nvSpPr>
        <p:spPr>
          <a:xfrm>
            <a:off x="982525" y="1619375"/>
            <a:ext cx="3512400" cy="1135500"/>
          </a:xfrm>
          <a:prstGeom prst="ellipse">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highlight>
                <a:srgbClr val="FF0000"/>
              </a:highlight>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5" name="Picture 4" descr="A diagram of continental slope&#10;&#10;Description automatically generated">
            <a:extLst>
              <a:ext uri="{FF2B5EF4-FFF2-40B4-BE49-F238E27FC236}">
                <a16:creationId xmlns:a16="http://schemas.microsoft.com/office/drawing/2014/main" id="{774CD378-4877-0339-6E46-7AAC7CA7E86F}"/>
              </a:ext>
            </a:extLst>
          </p:cNvPr>
          <p:cNvPicPr>
            <a:picLocks noChangeAspect="1"/>
          </p:cNvPicPr>
          <p:nvPr/>
        </p:nvPicPr>
        <p:blipFill rotWithShape="1">
          <a:blip r:embed="rId3"/>
          <a:srcRect r="7371" b="1"/>
          <a:stretch/>
        </p:blipFill>
        <p:spPr>
          <a:xfrm>
            <a:off x="20" y="432"/>
            <a:ext cx="9143980" cy="4244759"/>
          </a:xfrm>
          <a:prstGeom prst="rect">
            <a:avLst/>
          </a:prstGeom>
        </p:spPr>
      </p:pic>
      <p:sp>
        <p:nvSpPr>
          <p:cNvPr id="248" name="Google Shape;248;g2a5a1442303_0_32"/>
          <p:cNvSpPr txBox="1"/>
          <p:nvPr/>
        </p:nvSpPr>
        <p:spPr>
          <a:xfrm>
            <a:off x="93818" y="4806873"/>
            <a:ext cx="8956364" cy="1465973"/>
          </a:xfrm>
          <a:prstGeom prst="rect">
            <a:avLst/>
          </a:prstGeom>
        </p:spPr>
        <p:txBody>
          <a:bodyPr spcFirstLastPara="1" vert="horz" lIns="91440" tIns="45720" rIns="91440" bIns="45720" rtlCol="0" anchorCtr="0">
            <a:noAutofit/>
          </a:bodyPr>
          <a:lstStyle/>
          <a:p>
            <a:pPr marR="0" lvl="0">
              <a:lnSpc>
                <a:spcPct val="90000"/>
              </a:lnSpc>
              <a:spcBef>
                <a:spcPts val="0"/>
              </a:spcBef>
              <a:spcAft>
                <a:spcPts val="600"/>
              </a:spcAft>
              <a:buClr>
                <a:srgbClr val="0C0C0C"/>
              </a:buClr>
              <a:buSzPts val="2800"/>
            </a:pPr>
            <a:r>
              <a:rPr lang="en-US" sz="3500" b="1" i="0" u="sng" strike="noStrike" kern="1200" cap="none" dirty="0">
                <a:solidFill>
                  <a:schemeClr val="tx1"/>
                </a:solidFill>
                <a:latin typeface="+mn-lt"/>
                <a:ea typeface="+mn-ea"/>
                <a:cs typeface="+mn-cs"/>
                <a:sym typeface="Calibri"/>
              </a:rPr>
              <a:t>Continental Rise</a:t>
            </a:r>
            <a:r>
              <a:rPr lang="en-US" sz="3500" b="1" i="0" u="none" strike="noStrike" kern="1200" cap="none" dirty="0">
                <a:solidFill>
                  <a:schemeClr val="tx1"/>
                </a:solidFill>
                <a:latin typeface="+mn-lt"/>
                <a:ea typeface="+mn-ea"/>
                <a:cs typeface="+mn-cs"/>
                <a:sym typeface="Calibri"/>
              </a:rPr>
              <a:t>: </a:t>
            </a:r>
            <a:r>
              <a:rPr lang="en-US" sz="3500" b="0" i="0" kern="1200" dirty="0">
                <a:solidFill>
                  <a:schemeClr val="tx1"/>
                </a:solidFill>
                <a:effectLst/>
                <a:latin typeface="+mn-lt"/>
                <a:ea typeface="+mn-ea"/>
                <a:cs typeface="+mn-cs"/>
              </a:rPr>
              <a:t>a gentle slope at the ocean's bottom where </a:t>
            </a:r>
            <a:r>
              <a:rPr lang="en-US" sz="3500" b="1" i="0" u="sng" kern="1200" dirty="0">
                <a:solidFill>
                  <a:srgbClr val="FF0000"/>
                </a:solidFill>
                <a:effectLst/>
                <a:latin typeface="+mn-lt"/>
                <a:ea typeface="+mn-ea"/>
                <a:cs typeface="+mn-cs"/>
              </a:rPr>
              <a:t>sand</a:t>
            </a:r>
            <a:r>
              <a:rPr lang="en-US" sz="3500" b="1" i="0" kern="1200" dirty="0">
                <a:solidFill>
                  <a:srgbClr val="FF0000"/>
                </a:solidFill>
                <a:effectLst/>
                <a:latin typeface="+mn-lt"/>
                <a:ea typeface="+mn-ea"/>
                <a:cs typeface="+mn-cs"/>
              </a:rPr>
              <a:t> </a:t>
            </a:r>
            <a:r>
              <a:rPr lang="en-US" sz="3500" b="0" i="0" kern="1200" dirty="0">
                <a:solidFill>
                  <a:schemeClr val="tx1"/>
                </a:solidFill>
                <a:effectLst/>
                <a:latin typeface="+mn-lt"/>
                <a:ea typeface="+mn-ea"/>
                <a:cs typeface="+mn-cs"/>
              </a:rPr>
              <a:t>and </a:t>
            </a:r>
            <a:r>
              <a:rPr lang="en-US" sz="3500" b="1" i="0" u="sng" kern="1200" dirty="0">
                <a:solidFill>
                  <a:srgbClr val="FF0000"/>
                </a:solidFill>
                <a:effectLst/>
                <a:latin typeface="+mn-lt"/>
                <a:ea typeface="+mn-ea"/>
                <a:cs typeface="+mn-cs"/>
              </a:rPr>
              <a:t>mud</a:t>
            </a:r>
            <a:r>
              <a:rPr lang="en-US" sz="3500" b="0" i="0" kern="1200" dirty="0">
                <a:solidFill>
                  <a:schemeClr val="tx1"/>
                </a:solidFill>
                <a:effectLst/>
                <a:latin typeface="+mn-lt"/>
                <a:ea typeface="+mn-ea"/>
                <a:cs typeface="+mn-cs"/>
              </a:rPr>
              <a:t> collect</a:t>
            </a:r>
            <a:endParaRPr lang="en-US" sz="3500" b="1" i="0" u="none" strike="noStrike" kern="1200" cap="none" dirty="0">
              <a:solidFill>
                <a:schemeClr val="tx1"/>
              </a:solidFill>
              <a:latin typeface="+mn-lt"/>
              <a:ea typeface="+mn-ea"/>
              <a:cs typeface="+mn-cs"/>
              <a:sym typeface="Calibri"/>
            </a:endParaRPr>
          </a:p>
        </p:txBody>
      </p:sp>
      <p:sp>
        <p:nvSpPr>
          <p:cNvPr id="6" name="TextBox 5">
            <a:extLst>
              <a:ext uri="{FF2B5EF4-FFF2-40B4-BE49-F238E27FC236}">
                <a16:creationId xmlns:a16="http://schemas.microsoft.com/office/drawing/2014/main" id="{972DCB8A-1909-4BAF-2E97-3461544766BC}"/>
              </a:ext>
            </a:extLst>
          </p:cNvPr>
          <p:cNvSpPr txBox="1"/>
          <p:nvPr/>
        </p:nvSpPr>
        <p:spPr>
          <a:xfrm>
            <a:off x="8024783" y="4233080"/>
            <a:ext cx="1048685" cy="307777"/>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Woo (2005)</a:t>
            </a:r>
          </a:p>
        </p:txBody>
      </p:sp>
      <p:sp>
        <p:nvSpPr>
          <p:cNvPr id="7" name="Right Arrow 6">
            <a:extLst>
              <a:ext uri="{FF2B5EF4-FFF2-40B4-BE49-F238E27FC236}">
                <a16:creationId xmlns:a16="http://schemas.microsoft.com/office/drawing/2014/main" id="{EBCE5488-E37D-8185-6C82-808158641E1F}"/>
              </a:ext>
            </a:extLst>
          </p:cNvPr>
          <p:cNvSpPr/>
          <p:nvPr/>
        </p:nvSpPr>
        <p:spPr>
          <a:xfrm rot="12432979">
            <a:off x="5379054" y="3226353"/>
            <a:ext cx="849600" cy="40529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Google Shape;305;g2a5df758484_0_33" descr="Questions">
            <a:extLst>
              <a:ext uri="{FF2B5EF4-FFF2-40B4-BE49-F238E27FC236}">
                <a16:creationId xmlns:a16="http://schemas.microsoft.com/office/drawing/2014/main" id="{87CF9588-DC6D-D0D0-BF40-1E38C9D7740C}"/>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51902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 name="Picture 1">
            <a:extLst>
              <a:ext uri="{FF2B5EF4-FFF2-40B4-BE49-F238E27FC236}">
                <a16:creationId xmlns:a16="http://schemas.microsoft.com/office/drawing/2014/main" id="{95A76DB0-6349-96E5-58E1-69AD213D4BB9}"/>
              </a:ext>
            </a:extLst>
          </p:cNvPr>
          <p:cNvPicPr>
            <a:picLocks noChangeAspect="1"/>
          </p:cNvPicPr>
          <p:nvPr/>
        </p:nvPicPr>
        <p:blipFill rotWithShape="1">
          <a:blip r:embed="rId3"/>
          <a:srcRect b="6076"/>
          <a:stretch/>
        </p:blipFill>
        <p:spPr>
          <a:xfrm>
            <a:off x="20" y="10"/>
            <a:ext cx="9143980" cy="4465973"/>
          </a:xfrm>
          <a:prstGeom prst="rect">
            <a:avLst/>
          </a:prstGeom>
        </p:spPr>
      </p:pic>
      <p:sp>
        <p:nvSpPr>
          <p:cNvPr id="248" name="Google Shape;248;g2a5a1442303_0_32"/>
          <p:cNvSpPr txBox="1"/>
          <p:nvPr/>
        </p:nvSpPr>
        <p:spPr>
          <a:xfrm>
            <a:off x="425196" y="4956314"/>
            <a:ext cx="8293608" cy="1306417"/>
          </a:xfrm>
          <a:prstGeom prst="rect">
            <a:avLst/>
          </a:prstGeom>
        </p:spPr>
        <p:txBody>
          <a:bodyPr spcFirstLastPara="1" vert="horz" lIns="91440" tIns="45720" rIns="91440" bIns="45720" rtlCol="0" anchorCtr="0">
            <a:noAutofit/>
          </a:bodyPr>
          <a:lstStyle/>
          <a:p>
            <a:pPr>
              <a:lnSpc>
                <a:spcPct val="90000"/>
              </a:lnSpc>
              <a:spcAft>
                <a:spcPts val="600"/>
              </a:spcAft>
              <a:buClr>
                <a:srgbClr val="0C0C0C"/>
              </a:buClr>
              <a:buSzPts val="2800"/>
            </a:pPr>
            <a:r>
              <a:rPr lang="en-US" sz="3000" b="1" i="0" u="sng" strike="noStrike" kern="1200" cap="none" dirty="0">
                <a:solidFill>
                  <a:schemeClr val="tx1"/>
                </a:solidFill>
                <a:latin typeface="Calibri" panose="020F0502020204030204" pitchFamily="34" charset="0"/>
                <a:ea typeface="+mn-ea"/>
                <a:cs typeface="Calibri" panose="020F0502020204030204" pitchFamily="34" charset="0"/>
                <a:sym typeface="Calibri"/>
              </a:rPr>
              <a:t>True or False: </a:t>
            </a:r>
            <a:r>
              <a:rPr lang="en-US" sz="3000" i="0" strike="noStrike" kern="1200" cap="none" dirty="0">
                <a:solidFill>
                  <a:schemeClr val="tx1"/>
                </a:solidFill>
                <a:latin typeface="Calibri" panose="020F0502020204030204" pitchFamily="34" charset="0"/>
                <a:ea typeface="+mn-ea"/>
                <a:cs typeface="Calibri" panose="020F0502020204030204" pitchFamily="34" charset="0"/>
                <a:sym typeface="Calibri"/>
              </a:rPr>
              <a:t>A continental </a:t>
            </a:r>
            <a:r>
              <a:rPr lang="en-US" sz="3000" kern="1200" dirty="0">
                <a:solidFill>
                  <a:schemeClr val="tx1"/>
                </a:solidFill>
                <a:latin typeface="Calibri" panose="020F0502020204030204" pitchFamily="34" charset="0"/>
                <a:ea typeface="+mn-ea"/>
                <a:cs typeface="Calibri" panose="020F0502020204030204" pitchFamily="34" charset="0"/>
                <a:sym typeface="Calibri"/>
              </a:rPr>
              <a:t>s</a:t>
            </a:r>
            <a:r>
              <a:rPr lang="en-US" sz="3000" i="0" strike="noStrike" kern="1200" cap="none" dirty="0">
                <a:solidFill>
                  <a:schemeClr val="tx1"/>
                </a:solidFill>
                <a:latin typeface="Calibri" panose="020F0502020204030204" pitchFamily="34" charset="0"/>
                <a:ea typeface="+mn-ea"/>
                <a:cs typeface="Calibri" panose="020F0502020204030204" pitchFamily="34" charset="0"/>
                <a:sym typeface="Calibri"/>
              </a:rPr>
              <a:t>lope</a:t>
            </a:r>
            <a:r>
              <a:rPr lang="en-US" sz="3000" kern="1200" dirty="0">
                <a:solidFill>
                  <a:schemeClr val="tx1"/>
                </a:solidFill>
                <a:latin typeface="Calibri" panose="020F0502020204030204" pitchFamily="34" charset="0"/>
                <a:ea typeface="+mn-ea"/>
                <a:cs typeface="Calibri" panose="020F0502020204030204" pitchFamily="34" charset="0"/>
                <a:sym typeface="Calibri"/>
              </a:rPr>
              <a:t> is </a:t>
            </a:r>
            <a:r>
              <a:rPr lang="en-US" sz="3000" b="0" i="0" kern="1200" dirty="0">
                <a:solidFill>
                  <a:schemeClr val="tx1"/>
                </a:solidFill>
                <a:effectLst/>
                <a:latin typeface="Calibri" panose="020F0502020204030204" pitchFamily="34" charset="0"/>
                <a:ea typeface="+mn-ea"/>
                <a:cs typeface="Calibri" panose="020F0502020204030204" pitchFamily="34" charset="0"/>
              </a:rPr>
              <a:t>an above water hill that people roll down to get into the ocean. </a:t>
            </a:r>
            <a:endParaRPr lang="en-US" sz="3000" b="1" i="0" u="none" strike="noStrike" kern="1200" cap="none" dirty="0">
              <a:solidFill>
                <a:schemeClr val="tx1"/>
              </a:solidFill>
              <a:latin typeface="Calibri" panose="020F0502020204030204" pitchFamily="34" charset="0"/>
              <a:ea typeface="+mn-ea"/>
              <a:cs typeface="Calibri" panose="020F0502020204030204" pitchFamily="34" charset="0"/>
              <a:sym typeface="Calibri"/>
            </a:endParaRPr>
          </a:p>
        </p:txBody>
      </p:sp>
      <p:sp>
        <p:nvSpPr>
          <p:cNvPr id="5" name="Right Arrow 4">
            <a:extLst>
              <a:ext uri="{FF2B5EF4-FFF2-40B4-BE49-F238E27FC236}">
                <a16:creationId xmlns:a16="http://schemas.microsoft.com/office/drawing/2014/main" id="{FD49D13E-BD6D-17C6-1572-C63F2E8C37A9}"/>
              </a:ext>
            </a:extLst>
          </p:cNvPr>
          <p:cNvSpPr/>
          <p:nvPr/>
        </p:nvSpPr>
        <p:spPr>
          <a:xfrm rot="7884327">
            <a:off x="6179153" y="1163388"/>
            <a:ext cx="849600" cy="40529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1A45385-6E5D-53FD-14EE-378CC58F294E}"/>
              </a:ext>
            </a:extLst>
          </p:cNvPr>
          <p:cNvSpPr txBox="1"/>
          <p:nvPr/>
        </p:nvSpPr>
        <p:spPr>
          <a:xfrm>
            <a:off x="0" y="3780982"/>
            <a:ext cx="1628972" cy="307777"/>
          </a:xfrm>
          <a:prstGeom prst="rect">
            <a:avLst/>
          </a:prstGeom>
          <a:noFill/>
        </p:spPr>
        <p:txBody>
          <a:bodyPr wrap="none" rtlCol="0">
            <a:spAutoFit/>
          </a:bodyPr>
          <a:lstStyle/>
          <a:p>
            <a:r>
              <a:rPr lang="en-US" dirty="0" err="1">
                <a:latin typeface="Calibri" panose="020F0502020204030204" pitchFamily="34" charset="0"/>
                <a:cs typeface="Calibri" panose="020F0502020204030204" pitchFamily="34" charset="0"/>
              </a:rPr>
              <a:t>Solangi</a:t>
            </a:r>
            <a:r>
              <a:rPr lang="en-US" dirty="0">
                <a:latin typeface="Calibri" panose="020F0502020204030204" pitchFamily="34" charset="0"/>
                <a:cs typeface="Calibri" panose="020F0502020204030204" pitchFamily="34" charset="0"/>
              </a:rPr>
              <a:t> et al. (2018)</a:t>
            </a:r>
          </a:p>
        </p:txBody>
      </p:sp>
      <p:sp>
        <p:nvSpPr>
          <p:cNvPr id="3" name="Google Shape;305;g2a5df758484_0_33" descr="Questions">
            <a:extLst>
              <a:ext uri="{FF2B5EF4-FFF2-40B4-BE49-F238E27FC236}">
                <a16:creationId xmlns:a16="http://schemas.microsoft.com/office/drawing/2014/main" id="{F43434FC-9C38-758C-4E46-DC7A6BFAC3E1}"/>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3019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 name="Picture 1">
            <a:extLst>
              <a:ext uri="{FF2B5EF4-FFF2-40B4-BE49-F238E27FC236}">
                <a16:creationId xmlns:a16="http://schemas.microsoft.com/office/drawing/2014/main" id="{95A76DB0-6349-96E5-58E1-69AD213D4BB9}"/>
              </a:ext>
            </a:extLst>
          </p:cNvPr>
          <p:cNvPicPr>
            <a:picLocks noChangeAspect="1"/>
          </p:cNvPicPr>
          <p:nvPr/>
        </p:nvPicPr>
        <p:blipFill rotWithShape="1">
          <a:blip r:embed="rId3"/>
          <a:srcRect b="6076"/>
          <a:stretch/>
        </p:blipFill>
        <p:spPr>
          <a:xfrm>
            <a:off x="20" y="10"/>
            <a:ext cx="9143980" cy="4465973"/>
          </a:xfrm>
          <a:prstGeom prst="rect">
            <a:avLst/>
          </a:prstGeom>
        </p:spPr>
      </p:pic>
      <p:sp>
        <p:nvSpPr>
          <p:cNvPr id="248" name="Google Shape;248;g2a5a1442303_0_32"/>
          <p:cNvSpPr txBox="1"/>
          <p:nvPr/>
        </p:nvSpPr>
        <p:spPr>
          <a:xfrm>
            <a:off x="425196" y="4956314"/>
            <a:ext cx="8293608" cy="1306417"/>
          </a:xfrm>
          <a:prstGeom prst="rect">
            <a:avLst/>
          </a:prstGeom>
        </p:spPr>
        <p:txBody>
          <a:bodyPr spcFirstLastPara="1" vert="horz" lIns="91440" tIns="45720" rIns="91440" bIns="45720" rtlCol="0" anchorCtr="0">
            <a:noAutofit/>
          </a:bodyPr>
          <a:lstStyle/>
          <a:p>
            <a:pPr>
              <a:lnSpc>
                <a:spcPct val="90000"/>
              </a:lnSpc>
              <a:spcAft>
                <a:spcPts val="600"/>
              </a:spcAft>
              <a:buClr>
                <a:srgbClr val="0C0C0C"/>
              </a:buClr>
              <a:buSzPts val="2800"/>
            </a:pPr>
            <a:r>
              <a:rPr lang="en-US" sz="3000" b="1" i="0" u="sng" strike="noStrike" kern="1200" cap="none" dirty="0">
                <a:solidFill>
                  <a:schemeClr val="tx1"/>
                </a:solidFill>
                <a:latin typeface="Calibri" panose="020F0502020204030204" pitchFamily="34" charset="0"/>
                <a:ea typeface="+mn-ea"/>
                <a:cs typeface="Calibri" panose="020F0502020204030204" pitchFamily="34" charset="0"/>
                <a:sym typeface="Calibri"/>
              </a:rPr>
              <a:t>True or </a:t>
            </a:r>
            <a:r>
              <a:rPr lang="en-US" sz="3000" b="1" i="0" u="sng" strike="noStrike" kern="1200" cap="none" dirty="0">
                <a:solidFill>
                  <a:srgbClr val="FF0000"/>
                </a:solidFill>
                <a:latin typeface="Calibri" panose="020F0502020204030204" pitchFamily="34" charset="0"/>
                <a:ea typeface="+mn-ea"/>
                <a:cs typeface="Calibri" panose="020F0502020204030204" pitchFamily="34" charset="0"/>
                <a:sym typeface="Calibri"/>
              </a:rPr>
              <a:t>False</a:t>
            </a:r>
            <a:r>
              <a:rPr lang="en-US" sz="3000" b="1" i="0" u="sng" strike="noStrike" kern="1200" cap="none" dirty="0">
                <a:solidFill>
                  <a:schemeClr val="tx1"/>
                </a:solidFill>
                <a:latin typeface="Calibri" panose="020F0502020204030204" pitchFamily="34" charset="0"/>
                <a:ea typeface="+mn-ea"/>
                <a:cs typeface="Calibri" panose="020F0502020204030204" pitchFamily="34" charset="0"/>
                <a:sym typeface="Calibri"/>
              </a:rPr>
              <a:t>: </a:t>
            </a:r>
            <a:r>
              <a:rPr lang="en-US" sz="3000" i="0" strike="noStrike" kern="1200" cap="none" dirty="0">
                <a:solidFill>
                  <a:schemeClr val="tx1"/>
                </a:solidFill>
                <a:latin typeface="Calibri" panose="020F0502020204030204" pitchFamily="34" charset="0"/>
                <a:ea typeface="+mn-ea"/>
                <a:cs typeface="Calibri" panose="020F0502020204030204" pitchFamily="34" charset="0"/>
                <a:sym typeface="Calibri"/>
              </a:rPr>
              <a:t>A continental </a:t>
            </a:r>
            <a:r>
              <a:rPr lang="en-US" sz="3000" kern="1200" dirty="0">
                <a:solidFill>
                  <a:schemeClr val="tx1"/>
                </a:solidFill>
                <a:latin typeface="Calibri" panose="020F0502020204030204" pitchFamily="34" charset="0"/>
                <a:ea typeface="+mn-ea"/>
                <a:cs typeface="Calibri" panose="020F0502020204030204" pitchFamily="34" charset="0"/>
                <a:sym typeface="Calibri"/>
              </a:rPr>
              <a:t>s</a:t>
            </a:r>
            <a:r>
              <a:rPr lang="en-US" sz="3000" i="0" strike="noStrike" kern="1200" cap="none" dirty="0">
                <a:solidFill>
                  <a:schemeClr val="tx1"/>
                </a:solidFill>
                <a:latin typeface="Calibri" panose="020F0502020204030204" pitchFamily="34" charset="0"/>
                <a:ea typeface="+mn-ea"/>
                <a:cs typeface="Calibri" panose="020F0502020204030204" pitchFamily="34" charset="0"/>
                <a:sym typeface="Calibri"/>
              </a:rPr>
              <a:t>lope</a:t>
            </a:r>
            <a:r>
              <a:rPr lang="en-US" sz="3000" kern="1200" dirty="0">
                <a:solidFill>
                  <a:schemeClr val="tx1"/>
                </a:solidFill>
                <a:latin typeface="Calibri" panose="020F0502020204030204" pitchFamily="34" charset="0"/>
                <a:ea typeface="+mn-ea"/>
                <a:cs typeface="Calibri" panose="020F0502020204030204" pitchFamily="34" charset="0"/>
                <a:sym typeface="Calibri"/>
              </a:rPr>
              <a:t> is </a:t>
            </a:r>
            <a:r>
              <a:rPr lang="en-US" sz="3000" b="0" i="0" kern="1200" dirty="0">
                <a:solidFill>
                  <a:schemeClr val="tx1"/>
                </a:solidFill>
                <a:effectLst/>
                <a:latin typeface="Calibri" panose="020F0502020204030204" pitchFamily="34" charset="0"/>
                <a:ea typeface="+mn-ea"/>
                <a:cs typeface="Calibri" panose="020F0502020204030204" pitchFamily="34" charset="0"/>
              </a:rPr>
              <a:t>an above water hill that people roll down to get into the ocean. </a:t>
            </a:r>
            <a:endParaRPr lang="en-US" sz="3000" b="1" i="0" u="none" strike="noStrike" kern="1200" cap="none" dirty="0">
              <a:solidFill>
                <a:schemeClr val="tx1"/>
              </a:solidFill>
              <a:latin typeface="Calibri" panose="020F0502020204030204" pitchFamily="34" charset="0"/>
              <a:ea typeface="+mn-ea"/>
              <a:cs typeface="Calibri" panose="020F0502020204030204" pitchFamily="34" charset="0"/>
              <a:sym typeface="Calibri"/>
            </a:endParaRPr>
          </a:p>
        </p:txBody>
      </p:sp>
      <p:sp>
        <p:nvSpPr>
          <p:cNvPr id="5" name="Right Arrow 4">
            <a:extLst>
              <a:ext uri="{FF2B5EF4-FFF2-40B4-BE49-F238E27FC236}">
                <a16:creationId xmlns:a16="http://schemas.microsoft.com/office/drawing/2014/main" id="{FD49D13E-BD6D-17C6-1572-C63F2E8C37A9}"/>
              </a:ext>
            </a:extLst>
          </p:cNvPr>
          <p:cNvSpPr/>
          <p:nvPr/>
        </p:nvSpPr>
        <p:spPr>
          <a:xfrm rot="7884327">
            <a:off x="6179153" y="1163388"/>
            <a:ext cx="849600" cy="40529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1A45385-6E5D-53FD-14EE-378CC58F294E}"/>
              </a:ext>
            </a:extLst>
          </p:cNvPr>
          <p:cNvSpPr txBox="1"/>
          <p:nvPr/>
        </p:nvSpPr>
        <p:spPr>
          <a:xfrm>
            <a:off x="0" y="3780982"/>
            <a:ext cx="1628972" cy="307777"/>
          </a:xfrm>
          <a:prstGeom prst="rect">
            <a:avLst/>
          </a:prstGeom>
          <a:noFill/>
        </p:spPr>
        <p:txBody>
          <a:bodyPr wrap="none" rtlCol="0">
            <a:spAutoFit/>
          </a:bodyPr>
          <a:lstStyle/>
          <a:p>
            <a:r>
              <a:rPr lang="en-US" dirty="0" err="1">
                <a:latin typeface="Calibri" panose="020F0502020204030204" pitchFamily="34" charset="0"/>
                <a:cs typeface="Calibri" panose="020F0502020204030204" pitchFamily="34" charset="0"/>
              </a:rPr>
              <a:t>Solangi</a:t>
            </a:r>
            <a:r>
              <a:rPr lang="en-US" dirty="0">
                <a:latin typeface="Calibri" panose="020F0502020204030204" pitchFamily="34" charset="0"/>
                <a:cs typeface="Calibri" panose="020F0502020204030204" pitchFamily="34" charset="0"/>
              </a:rPr>
              <a:t> et al. (2018)</a:t>
            </a:r>
          </a:p>
        </p:txBody>
      </p:sp>
      <p:sp>
        <p:nvSpPr>
          <p:cNvPr id="3" name="Google Shape;305;g2a5df758484_0_33" descr="Questions">
            <a:extLst>
              <a:ext uri="{FF2B5EF4-FFF2-40B4-BE49-F238E27FC236}">
                <a16:creationId xmlns:a16="http://schemas.microsoft.com/office/drawing/2014/main" id="{69A2950F-274C-04C9-764C-4C2E4CBDB733}"/>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26858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8"/>
          <p:cNvSpPr txBox="1"/>
          <p:nvPr/>
        </p:nvSpPr>
        <p:spPr>
          <a:xfrm>
            <a:off x="1342650" y="1334950"/>
            <a:ext cx="64587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a:solidFill>
                  <a:schemeClr val="dk1"/>
                </a:solidFill>
                <a:latin typeface="Calibri"/>
                <a:ea typeface="Calibri"/>
                <a:cs typeface="Calibri"/>
                <a:sym typeface="Calibri"/>
              </a:rPr>
              <a:t>Continental Shelf</a:t>
            </a:r>
            <a:endParaRPr sz="1400" b="0" i="0" u="none" strike="noStrike" cap="none">
              <a:solidFill>
                <a:srgbClr val="000000"/>
              </a:solidFill>
              <a:latin typeface="Arial"/>
              <a:ea typeface="Arial"/>
              <a:cs typeface="Arial"/>
              <a:sym typeface="Arial"/>
            </a:endParaRPr>
          </a:p>
        </p:txBody>
      </p:sp>
      <p:sp>
        <p:nvSpPr>
          <p:cNvPr id="313" name="Google Shape;313;p1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4" name="Google Shape;314;p1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27e576c1a67_0_281"/>
          <p:cNvSpPr txBox="1">
            <a:spLocks noGrp="1"/>
          </p:cNvSpPr>
          <p:nvPr>
            <p:ph type="subTitle" idx="1"/>
          </p:nvPr>
        </p:nvSpPr>
        <p:spPr>
          <a:xfrm>
            <a:off x="702150" y="752750"/>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Continental Shelf</a:t>
            </a:r>
            <a:r>
              <a:rPr lang="en-US" b="1">
                <a:solidFill>
                  <a:schemeClr val="dk1"/>
                </a:solidFill>
              </a:rPr>
              <a:t>: </a:t>
            </a:r>
            <a:r>
              <a:rPr lang="en-US">
                <a:solidFill>
                  <a:schemeClr val="dk1"/>
                </a:solidFill>
                <a:highlight>
                  <a:srgbClr val="FFFFFF"/>
                </a:highlight>
              </a:rPr>
              <a:t>The edge of a continent that is underwater</a:t>
            </a:r>
            <a:endParaRPr>
              <a:solidFill>
                <a:schemeClr val="dk1"/>
              </a:solidFill>
            </a:endParaRPr>
          </a:p>
        </p:txBody>
      </p:sp>
      <p:sp>
        <p:nvSpPr>
          <p:cNvPr id="321" name="Google Shape;321;g27e576c1a67_0_281"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2" name="Google Shape;322;g27e576c1a67_0_281" descr="Blog"/>
          <p:cNvPicPr preferRelativeResize="0"/>
          <p:nvPr/>
        </p:nvPicPr>
        <p:blipFill rotWithShape="1">
          <a:blip r:embed="rId4">
            <a:alphaModFix/>
          </a:blip>
          <a:srcRect/>
          <a:stretch/>
        </p:blipFill>
        <p:spPr>
          <a:xfrm>
            <a:off x="849542" y="222126"/>
            <a:ext cx="465357" cy="465357"/>
          </a:xfrm>
          <a:prstGeom prst="rect">
            <a:avLst/>
          </a:prstGeom>
          <a:noFill/>
          <a:ln>
            <a:noFill/>
          </a:ln>
        </p:spPr>
      </p:pic>
      <p:pic>
        <p:nvPicPr>
          <p:cNvPr id="323" name="Google Shape;323;g27e576c1a67_0_281"/>
          <p:cNvPicPr preferRelativeResize="0"/>
          <p:nvPr/>
        </p:nvPicPr>
        <p:blipFill>
          <a:blip r:embed="rId5">
            <a:alphaModFix/>
          </a:blip>
          <a:stretch>
            <a:fillRect/>
          </a:stretch>
        </p:blipFill>
        <p:spPr>
          <a:xfrm>
            <a:off x="1826325" y="2137400"/>
            <a:ext cx="5758601" cy="41654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3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g27e576c1a67_0_364"/>
          <p:cNvSpPr txBox="1"/>
          <p:nvPr/>
        </p:nvSpPr>
        <p:spPr>
          <a:xfrm>
            <a:off x="1951950" y="526375"/>
            <a:ext cx="5763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a:t>
            </a:r>
            <a:r>
              <a:rPr lang="en-US" sz="3600">
                <a:solidFill>
                  <a:schemeClr val="dk1"/>
                </a:solidFill>
                <a:latin typeface="Calibri"/>
                <a:ea typeface="Calibri"/>
                <a:cs typeface="Calibri"/>
                <a:sym typeface="Calibri"/>
              </a:rPr>
              <a:t> continental shelf</a:t>
            </a:r>
            <a:r>
              <a:rPr lang="en-US" sz="3600" b="0" i="0" u="none" strike="noStrike" cap="none">
                <a:solidFill>
                  <a:schemeClr val="dk1"/>
                </a:solidFill>
                <a:latin typeface="Calibri"/>
                <a:ea typeface="Calibri"/>
                <a:cs typeface="Calibri"/>
                <a:sym typeface="Calibri"/>
              </a:rPr>
              <a:t>?</a:t>
            </a:r>
            <a:endParaRPr sz="3600" b="0" i="0" u="none" strike="noStrike" cap="none">
              <a:solidFill>
                <a:schemeClr val="dk1"/>
              </a:solidFill>
              <a:latin typeface="Calibri"/>
              <a:ea typeface="Calibri"/>
              <a:cs typeface="Calibri"/>
              <a:sym typeface="Calibri"/>
            </a:endParaRPr>
          </a:p>
        </p:txBody>
      </p:sp>
      <p:sp>
        <p:nvSpPr>
          <p:cNvPr id="336" name="Google Shape;336;g27e576c1a67_0_36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7" name="Google Shape;337;g27e576c1a67_0_364"/>
          <p:cNvPicPr preferRelativeResize="0"/>
          <p:nvPr/>
        </p:nvPicPr>
        <p:blipFill>
          <a:blip r:embed="rId4">
            <a:alphaModFix/>
          </a:blip>
          <a:stretch>
            <a:fillRect/>
          </a:stretch>
        </p:blipFill>
        <p:spPr>
          <a:xfrm>
            <a:off x="1662338" y="1460900"/>
            <a:ext cx="6435675" cy="46551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20"/>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344" name="Google Shape;344;p2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2a613fe29c9_0_155"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g2a613fe29c9_0_155"/>
          <p:cNvSpPr txBox="1"/>
          <p:nvPr/>
        </p:nvSpPr>
        <p:spPr>
          <a:xfrm>
            <a:off x="506625" y="531450"/>
            <a:ext cx="8416500" cy="1169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2400">
                <a:solidFill>
                  <a:schemeClr val="dk1"/>
                </a:solidFill>
                <a:latin typeface="Calibri"/>
                <a:ea typeface="Calibri"/>
                <a:cs typeface="Calibri"/>
                <a:sym typeface="Calibri"/>
              </a:rPr>
              <a:t>The continental shelf is where the land meets the sea, it's like the edge of a giant underwater plateau, stretching from the shore out into the ocean.</a:t>
            </a:r>
            <a:endParaRPr sz="2400" b="0" i="0" u="none" strike="noStrike" cap="none">
              <a:solidFill>
                <a:schemeClr val="dk1"/>
              </a:solidFill>
              <a:latin typeface="Calibri"/>
              <a:ea typeface="Calibri"/>
              <a:cs typeface="Calibri"/>
              <a:sym typeface="Calibri"/>
            </a:endParaRPr>
          </a:p>
        </p:txBody>
      </p:sp>
      <p:pic>
        <p:nvPicPr>
          <p:cNvPr id="352" name="Google Shape;352;g2a613fe29c9_0_155"/>
          <p:cNvPicPr preferRelativeResize="0"/>
          <p:nvPr/>
        </p:nvPicPr>
        <p:blipFill>
          <a:blip r:embed="rId4">
            <a:alphaModFix/>
          </a:blip>
          <a:stretch>
            <a:fillRect/>
          </a:stretch>
        </p:blipFill>
        <p:spPr>
          <a:xfrm>
            <a:off x="1577375" y="2011925"/>
            <a:ext cx="6275000" cy="37092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g2a5a1442303_0_49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g2a5a1442303_0_494"/>
          <p:cNvSpPr txBox="1"/>
          <p:nvPr/>
        </p:nvSpPr>
        <p:spPr>
          <a:xfrm>
            <a:off x="460025" y="431625"/>
            <a:ext cx="8416500" cy="1169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2400">
                <a:solidFill>
                  <a:schemeClr val="dk1"/>
                </a:solidFill>
                <a:latin typeface="Calibri"/>
                <a:ea typeface="Calibri"/>
                <a:cs typeface="Calibri"/>
                <a:sym typeface="Calibri"/>
              </a:rPr>
              <a:t>The continental shelf helps protect the land from big waves because it's like a barrier between the deep ocean and the coast.</a:t>
            </a:r>
            <a:endParaRPr sz="2400" b="0" i="0" u="none" strike="noStrike" cap="none">
              <a:solidFill>
                <a:srgbClr val="000000"/>
              </a:solidFill>
              <a:latin typeface="Arial"/>
              <a:ea typeface="Arial"/>
              <a:cs typeface="Arial"/>
              <a:sym typeface="Arial"/>
            </a:endParaRPr>
          </a:p>
        </p:txBody>
      </p:sp>
      <p:pic>
        <p:nvPicPr>
          <p:cNvPr id="360" name="Google Shape;360;g2a5a1442303_0_494"/>
          <p:cNvPicPr preferRelativeResize="0"/>
          <p:nvPr/>
        </p:nvPicPr>
        <p:blipFill>
          <a:blip r:embed="rId4">
            <a:alphaModFix/>
          </a:blip>
          <a:stretch>
            <a:fillRect/>
          </a:stretch>
        </p:blipFill>
        <p:spPr>
          <a:xfrm>
            <a:off x="1133063" y="1846925"/>
            <a:ext cx="6877868" cy="37871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27e68c1a8e3_0_0"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g27e68c1a8e3_0_0"/>
          <p:cNvSpPr txBox="1"/>
          <p:nvPr/>
        </p:nvSpPr>
        <p:spPr>
          <a:xfrm>
            <a:off x="467257" y="404359"/>
            <a:ext cx="8209500" cy="138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2700">
                <a:solidFill>
                  <a:srgbClr val="374151"/>
                </a:solidFill>
                <a:highlight>
                  <a:srgbClr val="FFFFFF"/>
                </a:highlight>
                <a:latin typeface="Roboto"/>
                <a:ea typeface="Roboto"/>
                <a:cs typeface="Roboto"/>
                <a:sym typeface="Roboto"/>
              </a:rPr>
              <a:t>How do continental shelves shape our coasts and influence the habitats of plants and animals in the ocean?</a:t>
            </a:r>
            <a:endParaRPr sz="2900" b="0" i="0" u="none" strike="noStrike" cap="none">
              <a:solidFill>
                <a:srgbClr val="000000"/>
              </a:solidFill>
              <a:latin typeface="Arial"/>
              <a:ea typeface="Arial"/>
              <a:cs typeface="Arial"/>
              <a:sym typeface="Arial"/>
            </a:endParaRPr>
          </a:p>
        </p:txBody>
      </p:sp>
      <p:pic>
        <p:nvPicPr>
          <p:cNvPr id="212" name="Google Shape;212;g27e68c1a8e3_0_0"/>
          <p:cNvPicPr preferRelativeResize="0"/>
          <p:nvPr/>
        </p:nvPicPr>
        <p:blipFill>
          <a:blip r:embed="rId4">
            <a:alphaModFix/>
          </a:blip>
          <a:stretch>
            <a:fillRect/>
          </a:stretch>
        </p:blipFill>
        <p:spPr>
          <a:xfrm>
            <a:off x="677175" y="1896734"/>
            <a:ext cx="7789626" cy="476344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g2a613fe29c9_0_143"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g2a613fe29c9_0_143"/>
          <p:cNvSpPr txBox="1"/>
          <p:nvPr/>
        </p:nvSpPr>
        <p:spPr>
          <a:xfrm>
            <a:off x="581175" y="276550"/>
            <a:ext cx="8416500" cy="1169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2400">
                <a:solidFill>
                  <a:schemeClr val="dk1"/>
                </a:solidFill>
                <a:latin typeface="Calibri"/>
                <a:ea typeface="Calibri"/>
                <a:cs typeface="Calibri"/>
                <a:sym typeface="Calibri"/>
              </a:rPr>
              <a:t>The continental shelf isn't very deep, which is perfect for sea creatures and plants to live and grow. It's like a big underwater playground for fish, crabs, and other ocean animals.</a:t>
            </a:r>
            <a:endParaRPr sz="2400" b="0" i="0" u="none" strike="noStrike" cap="none">
              <a:solidFill>
                <a:srgbClr val="000000"/>
              </a:solidFill>
              <a:latin typeface="Arial"/>
              <a:ea typeface="Arial"/>
              <a:cs typeface="Arial"/>
              <a:sym typeface="Arial"/>
            </a:endParaRPr>
          </a:p>
        </p:txBody>
      </p:sp>
      <p:pic>
        <p:nvPicPr>
          <p:cNvPr id="368" name="Google Shape;368;g2a613fe29c9_0_143"/>
          <p:cNvPicPr preferRelativeResize="0"/>
          <p:nvPr/>
        </p:nvPicPr>
        <p:blipFill>
          <a:blip r:embed="rId4">
            <a:alphaModFix/>
          </a:blip>
          <a:stretch>
            <a:fillRect/>
          </a:stretch>
        </p:blipFill>
        <p:spPr>
          <a:xfrm>
            <a:off x="0" y="1512659"/>
            <a:ext cx="9143999" cy="524063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g2a613fe29c9_0_149"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g2a613fe29c9_0_149"/>
          <p:cNvSpPr txBox="1"/>
          <p:nvPr/>
        </p:nvSpPr>
        <p:spPr>
          <a:xfrm>
            <a:off x="582825" y="379050"/>
            <a:ext cx="8416500" cy="1169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2400">
                <a:solidFill>
                  <a:schemeClr val="dk1"/>
                </a:solidFill>
                <a:latin typeface="Calibri"/>
                <a:ea typeface="Calibri"/>
                <a:cs typeface="Calibri"/>
                <a:sym typeface="Calibri"/>
              </a:rPr>
              <a:t>Sometimes, the </a:t>
            </a:r>
            <a:r>
              <a:rPr lang="en-US" sz="2400">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continental</a:t>
            </a:r>
            <a:r>
              <a:rPr lang="en-US" sz="2400">
                <a:solidFill>
                  <a:schemeClr val="dk1"/>
                </a:solidFill>
                <a:latin typeface="Calibri"/>
                <a:ea typeface="Calibri"/>
                <a:cs typeface="Calibri"/>
                <a:sym typeface="Calibri"/>
              </a:rPr>
              <a:t> shelf is shallow enough that sunlight can reach all the way down, helping plants to make food through a process called photosynthesis.</a:t>
            </a:r>
            <a:endParaRPr sz="2400" b="0" i="0" u="none" strike="noStrike" cap="none">
              <a:solidFill>
                <a:srgbClr val="000000"/>
              </a:solidFill>
              <a:latin typeface="Arial"/>
              <a:ea typeface="Arial"/>
              <a:cs typeface="Arial"/>
              <a:sym typeface="Arial"/>
            </a:endParaRPr>
          </a:p>
        </p:txBody>
      </p:sp>
      <p:pic>
        <p:nvPicPr>
          <p:cNvPr id="376" name="Google Shape;376;g2a613fe29c9_0_149"/>
          <p:cNvPicPr preferRelativeResize="0"/>
          <p:nvPr/>
        </p:nvPicPr>
        <p:blipFill>
          <a:blip r:embed="rId4">
            <a:alphaModFix/>
          </a:blip>
          <a:stretch>
            <a:fillRect/>
          </a:stretch>
        </p:blipFill>
        <p:spPr>
          <a:xfrm>
            <a:off x="966325" y="1994050"/>
            <a:ext cx="7441075" cy="32705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gd96993b0a5_0_44"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g28c7b7e697c_0_69"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g28c7b7e697c_0_69"/>
          <p:cNvSpPr txBox="1"/>
          <p:nvPr/>
        </p:nvSpPr>
        <p:spPr>
          <a:xfrm>
            <a:off x="875875" y="549750"/>
            <a:ext cx="7771200" cy="1220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n-US" sz="3000">
                <a:solidFill>
                  <a:schemeClr val="dk1"/>
                </a:solidFill>
                <a:latin typeface="Calibri"/>
                <a:ea typeface="Calibri"/>
                <a:cs typeface="Calibri"/>
                <a:sym typeface="Calibri"/>
              </a:rPr>
              <a:t>The Continental Shelf is where the lands meets the ______, it’s like the edge of a giant underwater plateau, stretching from the shore out into the ocean</a:t>
            </a:r>
            <a:r>
              <a:rPr lang="en-US" sz="3000" b="0" i="0" u="none" strike="noStrike" cap="none">
                <a:solidFill>
                  <a:schemeClr val="dk1"/>
                </a:solidFill>
                <a:latin typeface="Calibri"/>
                <a:ea typeface="Calibri"/>
                <a:cs typeface="Calibri"/>
                <a:sym typeface="Calibri"/>
              </a:rPr>
              <a:t>.</a:t>
            </a:r>
            <a:endParaRPr sz="3000" b="0" i="0" u="none" strike="noStrike" cap="none">
              <a:solidFill>
                <a:srgbClr val="000000"/>
              </a:solidFill>
              <a:latin typeface="Arial"/>
              <a:ea typeface="Arial"/>
              <a:cs typeface="Arial"/>
              <a:sym typeface="Arial"/>
            </a:endParaRPr>
          </a:p>
        </p:txBody>
      </p:sp>
      <p:pic>
        <p:nvPicPr>
          <p:cNvPr id="390" name="Google Shape;390;g28c7b7e697c_0_69"/>
          <p:cNvPicPr preferRelativeResize="0"/>
          <p:nvPr/>
        </p:nvPicPr>
        <p:blipFill>
          <a:blip r:embed="rId4">
            <a:alphaModFix/>
          </a:blip>
          <a:stretch>
            <a:fillRect/>
          </a:stretch>
        </p:blipFill>
        <p:spPr>
          <a:xfrm>
            <a:off x="1481075" y="2375325"/>
            <a:ext cx="6275000" cy="37092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g2b790e7f309_0_19"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g2b790e7f309_0_19"/>
          <p:cNvSpPr txBox="1"/>
          <p:nvPr/>
        </p:nvSpPr>
        <p:spPr>
          <a:xfrm>
            <a:off x="875875" y="549750"/>
            <a:ext cx="7771200" cy="1220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n-US" sz="3000">
                <a:solidFill>
                  <a:schemeClr val="dk1"/>
                </a:solidFill>
                <a:latin typeface="Calibri"/>
                <a:ea typeface="Calibri"/>
                <a:cs typeface="Calibri"/>
                <a:sym typeface="Calibri"/>
              </a:rPr>
              <a:t>The Continental Shelf is where the lands meets the </a:t>
            </a:r>
            <a:r>
              <a:rPr lang="en-US" sz="3000" b="1" u="sng">
                <a:solidFill>
                  <a:srgbClr val="FF0000"/>
                </a:solidFill>
                <a:latin typeface="Calibri"/>
                <a:ea typeface="Calibri"/>
                <a:cs typeface="Calibri"/>
                <a:sym typeface="Calibri"/>
              </a:rPr>
              <a:t>sea</a:t>
            </a:r>
            <a:r>
              <a:rPr lang="en-US" sz="3000">
                <a:solidFill>
                  <a:schemeClr val="dk1"/>
                </a:solidFill>
                <a:latin typeface="Calibri"/>
                <a:ea typeface="Calibri"/>
                <a:cs typeface="Calibri"/>
                <a:sym typeface="Calibri"/>
              </a:rPr>
              <a:t>, it’s like the edge of a giant underwater plateau, stretching from the shore out into the ocean</a:t>
            </a:r>
            <a:r>
              <a:rPr lang="en-US" sz="3000" b="0" i="0" u="none" strike="noStrike" cap="none">
                <a:solidFill>
                  <a:schemeClr val="dk1"/>
                </a:solidFill>
                <a:latin typeface="Calibri"/>
                <a:ea typeface="Calibri"/>
                <a:cs typeface="Calibri"/>
                <a:sym typeface="Calibri"/>
              </a:rPr>
              <a:t>.</a:t>
            </a:r>
            <a:endParaRPr sz="3000" b="0" i="0" u="none" strike="noStrike" cap="none">
              <a:solidFill>
                <a:srgbClr val="000000"/>
              </a:solidFill>
              <a:latin typeface="Arial"/>
              <a:ea typeface="Arial"/>
              <a:cs typeface="Arial"/>
              <a:sym typeface="Arial"/>
            </a:endParaRPr>
          </a:p>
        </p:txBody>
      </p:sp>
      <p:pic>
        <p:nvPicPr>
          <p:cNvPr id="398" name="Google Shape;398;g2b790e7f309_0_19"/>
          <p:cNvPicPr preferRelativeResize="0"/>
          <p:nvPr/>
        </p:nvPicPr>
        <p:blipFill>
          <a:blip r:embed="rId4">
            <a:alphaModFix/>
          </a:blip>
          <a:stretch>
            <a:fillRect/>
          </a:stretch>
        </p:blipFill>
        <p:spPr>
          <a:xfrm>
            <a:off x="1481075" y="2375325"/>
            <a:ext cx="6275000" cy="37092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g28d0a459bb7_0_538"/>
          <p:cNvSpPr txBox="1">
            <a:spLocks noGrp="1"/>
          </p:cNvSpPr>
          <p:nvPr>
            <p:ph type="ctrTitle"/>
          </p:nvPr>
        </p:nvSpPr>
        <p:spPr>
          <a:xfrm>
            <a:off x="777600" y="269300"/>
            <a:ext cx="82389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960"/>
              <a:buFont typeface="Calibri"/>
              <a:buNone/>
            </a:pPr>
            <a:r>
              <a:rPr lang="en-US" sz="3000" u="sng"/>
              <a:t>True or False</a:t>
            </a:r>
            <a:r>
              <a:rPr lang="en-US" sz="3000"/>
              <a:t>: The continental shelf helps protect the land from big waves because it's like a barrier between the deep ocean and the coast.</a:t>
            </a:r>
            <a:endParaRPr sz="3000"/>
          </a:p>
        </p:txBody>
      </p:sp>
      <p:sp>
        <p:nvSpPr>
          <p:cNvPr id="405" name="Google Shape;405;g28d0a459bb7_0_538" descr="Questions"/>
          <p:cNvSpPr/>
          <p:nvPr/>
        </p:nvSpPr>
        <p:spPr>
          <a:xfrm>
            <a:off x="0" y="149100"/>
            <a:ext cx="777600" cy="8214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6" name="Google Shape;406;g28d0a459bb7_0_538"/>
          <p:cNvPicPr preferRelativeResize="0"/>
          <p:nvPr/>
        </p:nvPicPr>
        <p:blipFill>
          <a:blip r:embed="rId4">
            <a:alphaModFix/>
          </a:blip>
          <a:stretch>
            <a:fillRect/>
          </a:stretch>
        </p:blipFill>
        <p:spPr>
          <a:xfrm>
            <a:off x="1086488" y="2042575"/>
            <a:ext cx="6877868" cy="378712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g2b790e7f309_0_35"/>
          <p:cNvSpPr txBox="1">
            <a:spLocks noGrp="1"/>
          </p:cNvSpPr>
          <p:nvPr>
            <p:ph type="ctrTitle"/>
          </p:nvPr>
        </p:nvSpPr>
        <p:spPr>
          <a:xfrm>
            <a:off x="777600" y="269300"/>
            <a:ext cx="82389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960"/>
              <a:buFont typeface="Calibri"/>
              <a:buNone/>
            </a:pPr>
            <a:r>
              <a:rPr lang="en-US" sz="3000" b="1" u="sng">
                <a:solidFill>
                  <a:srgbClr val="FF0000"/>
                </a:solidFill>
              </a:rPr>
              <a:t>True</a:t>
            </a:r>
            <a:r>
              <a:rPr lang="en-US" sz="3000" u="sng"/>
              <a:t> or False</a:t>
            </a:r>
            <a:r>
              <a:rPr lang="en-US" sz="3000"/>
              <a:t>: The continental shelf helps protect the land from big waves because it's like a barrier between the deep ocean and the coast.</a:t>
            </a:r>
            <a:endParaRPr sz="3000"/>
          </a:p>
        </p:txBody>
      </p:sp>
      <p:sp>
        <p:nvSpPr>
          <p:cNvPr id="413" name="Google Shape;413;g2b790e7f309_0_35" descr="Questions"/>
          <p:cNvSpPr/>
          <p:nvPr/>
        </p:nvSpPr>
        <p:spPr>
          <a:xfrm>
            <a:off x="0" y="149100"/>
            <a:ext cx="777600" cy="8214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4" name="Google Shape;414;g2b790e7f309_0_35"/>
          <p:cNvPicPr preferRelativeResize="0"/>
          <p:nvPr/>
        </p:nvPicPr>
        <p:blipFill>
          <a:blip r:embed="rId4">
            <a:alphaModFix/>
          </a:blip>
          <a:stretch>
            <a:fillRect/>
          </a:stretch>
        </p:blipFill>
        <p:spPr>
          <a:xfrm>
            <a:off x="1086488" y="2042575"/>
            <a:ext cx="6877868" cy="378712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g2b790e7f309_0_42"/>
          <p:cNvSpPr txBox="1">
            <a:spLocks noGrp="1"/>
          </p:cNvSpPr>
          <p:nvPr>
            <p:ph type="ctrTitle"/>
          </p:nvPr>
        </p:nvSpPr>
        <p:spPr>
          <a:xfrm>
            <a:off x="627675" y="205025"/>
            <a:ext cx="8233800" cy="15528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endParaRPr/>
          </a:p>
          <a:p>
            <a:pPr marL="0" lvl="0" indent="0" algn="ctr" rtl="0">
              <a:lnSpc>
                <a:spcPct val="100000"/>
              </a:lnSpc>
              <a:spcBef>
                <a:spcPts val="0"/>
              </a:spcBef>
              <a:spcAft>
                <a:spcPts val="0"/>
              </a:spcAft>
              <a:buClr>
                <a:schemeClr val="dk1"/>
              </a:buClr>
              <a:buSzPct val="114285"/>
              <a:buFont typeface="Calibri"/>
              <a:buNone/>
            </a:pPr>
            <a:endParaRPr sz="3850"/>
          </a:p>
          <a:p>
            <a:pPr marL="0" lvl="0" indent="0" algn="ctr" rtl="0">
              <a:lnSpc>
                <a:spcPct val="100000"/>
              </a:lnSpc>
              <a:spcBef>
                <a:spcPts val="0"/>
              </a:spcBef>
              <a:spcAft>
                <a:spcPts val="0"/>
              </a:spcAft>
              <a:buClr>
                <a:schemeClr val="dk1"/>
              </a:buClr>
              <a:buSzPct val="114285"/>
              <a:buFont typeface="Calibri"/>
              <a:buNone/>
            </a:pPr>
            <a:r>
              <a:rPr lang="en-US" sz="3850"/>
              <a:t>The Continental Shelf is like a big underwater playground for_____, _____, and other ______.</a:t>
            </a:r>
            <a:endParaRPr sz="3850"/>
          </a:p>
          <a:p>
            <a:pPr marL="0" lvl="0" indent="0" algn="ctr" rtl="0">
              <a:lnSpc>
                <a:spcPct val="100000"/>
              </a:lnSpc>
              <a:spcBef>
                <a:spcPts val="0"/>
              </a:spcBef>
              <a:spcAft>
                <a:spcPts val="0"/>
              </a:spcAft>
              <a:buClr>
                <a:schemeClr val="dk1"/>
              </a:buClr>
              <a:buSzPct val="100000"/>
              <a:buFont typeface="Calibri"/>
              <a:buNone/>
            </a:pPr>
            <a:endParaRPr/>
          </a:p>
          <a:p>
            <a:pPr marL="0" lvl="0" indent="0" algn="l" rtl="0">
              <a:lnSpc>
                <a:spcPct val="100000"/>
              </a:lnSpc>
              <a:spcBef>
                <a:spcPts val="0"/>
              </a:spcBef>
              <a:spcAft>
                <a:spcPts val="0"/>
              </a:spcAft>
              <a:buClr>
                <a:schemeClr val="dk1"/>
              </a:buClr>
              <a:buSzPct val="100000"/>
              <a:buFont typeface="Calibri"/>
              <a:buNone/>
            </a:pPr>
            <a:endParaRPr/>
          </a:p>
        </p:txBody>
      </p:sp>
      <p:sp>
        <p:nvSpPr>
          <p:cNvPr id="421" name="Google Shape;421;g2b790e7f309_0_42"/>
          <p:cNvSpPr txBox="1"/>
          <p:nvPr/>
        </p:nvSpPr>
        <p:spPr>
          <a:xfrm>
            <a:off x="360975" y="1929275"/>
            <a:ext cx="8500500" cy="32421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dogs</a:t>
            </a:r>
            <a:r>
              <a:rPr lang="en-US" sz="3200" i="0" u="none" strike="noStrike" cap="none">
                <a:solidFill>
                  <a:schemeClr val="dk1"/>
                </a:solidFill>
                <a:latin typeface="Calibri"/>
                <a:ea typeface="Calibri"/>
                <a:cs typeface="Calibri"/>
                <a:sym typeface="Calibri"/>
              </a:rPr>
              <a:t>, cats, </a:t>
            </a:r>
            <a:r>
              <a:rPr lang="en-US" sz="3200">
                <a:solidFill>
                  <a:schemeClr val="dk1"/>
                </a:solidFill>
                <a:latin typeface="Calibri"/>
                <a:ea typeface="Calibri"/>
                <a:cs typeface="Calibri"/>
                <a:sym typeface="Calibri"/>
              </a:rPr>
              <a:t>hamsters</a:t>
            </a:r>
            <a:endParaRPr sz="3200" i="0" u="none" strike="noStrike" cap="none">
              <a:solidFill>
                <a:schemeClr val="dk1"/>
              </a:solidFill>
              <a:latin typeface="Calibri"/>
              <a:ea typeface="Calibri"/>
              <a:cs typeface="Calibri"/>
              <a:sym typeface="Calibri"/>
            </a:endParaRPr>
          </a:p>
          <a:p>
            <a:pPr marL="457200" marR="0" lvl="0" indent="-431800" algn="l" rtl="0">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dogs, fish, whales</a:t>
            </a:r>
            <a:endParaRPr sz="3200" b="0" i="0" u="none" strike="noStrike" cap="none">
              <a:solidFill>
                <a:schemeClr val="dk1"/>
              </a:solidFill>
              <a:latin typeface="Calibri"/>
              <a:ea typeface="Calibri"/>
              <a:cs typeface="Calibri"/>
              <a:sym typeface="Calibri"/>
            </a:endParaRPr>
          </a:p>
          <a:p>
            <a:pPr marL="457200" lvl="0" indent="-431800" algn="l" rtl="0">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fish, crabs, ocean animals </a:t>
            </a:r>
            <a:endParaRPr sz="3200">
              <a:solidFill>
                <a:schemeClr val="dk1"/>
              </a:solidFill>
              <a:latin typeface="Calibri"/>
              <a:ea typeface="Calibri"/>
              <a:cs typeface="Calibri"/>
              <a:sym typeface="Calibri"/>
            </a:endParaRPr>
          </a:p>
        </p:txBody>
      </p:sp>
      <p:sp>
        <p:nvSpPr>
          <p:cNvPr id="422" name="Google Shape;422;g2b790e7f309_0_42" descr="Questions"/>
          <p:cNvSpPr/>
          <p:nvPr/>
        </p:nvSpPr>
        <p:spPr>
          <a:xfrm>
            <a:off x="0" y="0"/>
            <a:ext cx="777600" cy="8214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3" name="Google Shape;423;g2b790e7f309_0_42"/>
          <p:cNvPicPr preferRelativeResize="0"/>
          <p:nvPr/>
        </p:nvPicPr>
        <p:blipFill>
          <a:blip r:embed="rId4">
            <a:alphaModFix/>
          </a:blip>
          <a:stretch>
            <a:fillRect/>
          </a:stretch>
        </p:blipFill>
        <p:spPr>
          <a:xfrm>
            <a:off x="2824325" y="4137150"/>
            <a:ext cx="3935875" cy="24599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g2b790e7f309_0_50"/>
          <p:cNvSpPr txBox="1">
            <a:spLocks noGrp="1"/>
          </p:cNvSpPr>
          <p:nvPr>
            <p:ph type="ctrTitle"/>
          </p:nvPr>
        </p:nvSpPr>
        <p:spPr>
          <a:xfrm>
            <a:off x="627675" y="205025"/>
            <a:ext cx="8233800" cy="15528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endParaRPr/>
          </a:p>
          <a:p>
            <a:pPr marL="0" lvl="0" indent="0" algn="ctr" rtl="0">
              <a:lnSpc>
                <a:spcPct val="100000"/>
              </a:lnSpc>
              <a:spcBef>
                <a:spcPts val="0"/>
              </a:spcBef>
              <a:spcAft>
                <a:spcPts val="0"/>
              </a:spcAft>
              <a:buClr>
                <a:schemeClr val="dk1"/>
              </a:buClr>
              <a:buSzPct val="114285"/>
              <a:buFont typeface="Calibri"/>
              <a:buNone/>
            </a:pPr>
            <a:endParaRPr sz="3850"/>
          </a:p>
          <a:p>
            <a:pPr marL="0" lvl="0" indent="0" algn="ctr" rtl="0">
              <a:lnSpc>
                <a:spcPct val="100000"/>
              </a:lnSpc>
              <a:spcBef>
                <a:spcPts val="0"/>
              </a:spcBef>
              <a:spcAft>
                <a:spcPts val="0"/>
              </a:spcAft>
              <a:buClr>
                <a:schemeClr val="dk1"/>
              </a:buClr>
              <a:buSzPct val="114285"/>
              <a:buFont typeface="Calibri"/>
              <a:buNone/>
            </a:pPr>
            <a:r>
              <a:rPr lang="en-US" sz="3850"/>
              <a:t>The Continental Shelf is like a big underwater playground for_____, _____, and other ______.</a:t>
            </a:r>
            <a:endParaRPr sz="3850"/>
          </a:p>
          <a:p>
            <a:pPr marL="0" lvl="0" indent="0" algn="ctr" rtl="0">
              <a:lnSpc>
                <a:spcPct val="100000"/>
              </a:lnSpc>
              <a:spcBef>
                <a:spcPts val="0"/>
              </a:spcBef>
              <a:spcAft>
                <a:spcPts val="0"/>
              </a:spcAft>
              <a:buClr>
                <a:schemeClr val="dk1"/>
              </a:buClr>
              <a:buSzPct val="100000"/>
              <a:buFont typeface="Calibri"/>
              <a:buNone/>
            </a:pPr>
            <a:endParaRPr/>
          </a:p>
          <a:p>
            <a:pPr marL="0" lvl="0" indent="0" algn="l" rtl="0">
              <a:lnSpc>
                <a:spcPct val="100000"/>
              </a:lnSpc>
              <a:spcBef>
                <a:spcPts val="0"/>
              </a:spcBef>
              <a:spcAft>
                <a:spcPts val="0"/>
              </a:spcAft>
              <a:buClr>
                <a:schemeClr val="dk1"/>
              </a:buClr>
              <a:buSzPct val="100000"/>
              <a:buFont typeface="Calibri"/>
              <a:buNone/>
            </a:pPr>
            <a:endParaRPr/>
          </a:p>
        </p:txBody>
      </p:sp>
      <p:sp>
        <p:nvSpPr>
          <p:cNvPr id="430" name="Google Shape;430;g2b790e7f309_0_50"/>
          <p:cNvSpPr txBox="1"/>
          <p:nvPr/>
        </p:nvSpPr>
        <p:spPr>
          <a:xfrm>
            <a:off x="360975" y="1929275"/>
            <a:ext cx="8500500" cy="32421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dogs</a:t>
            </a:r>
            <a:r>
              <a:rPr lang="en-US" sz="3200" i="0" u="none" strike="noStrike" cap="none">
                <a:solidFill>
                  <a:schemeClr val="dk1"/>
                </a:solidFill>
                <a:latin typeface="Calibri"/>
                <a:ea typeface="Calibri"/>
                <a:cs typeface="Calibri"/>
                <a:sym typeface="Calibri"/>
              </a:rPr>
              <a:t>, cats, </a:t>
            </a:r>
            <a:r>
              <a:rPr lang="en-US" sz="3200">
                <a:solidFill>
                  <a:schemeClr val="dk1"/>
                </a:solidFill>
                <a:latin typeface="Calibri"/>
                <a:ea typeface="Calibri"/>
                <a:cs typeface="Calibri"/>
                <a:sym typeface="Calibri"/>
              </a:rPr>
              <a:t>hamsters</a:t>
            </a:r>
            <a:endParaRPr sz="3200" i="0" u="none" strike="noStrike" cap="none">
              <a:solidFill>
                <a:schemeClr val="dk1"/>
              </a:solidFill>
              <a:latin typeface="Calibri"/>
              <a:ea typeface="Calibri"/>
              <a:cs typeface="Calibri"/>
              <a:sym typeface="Calibri"/>
            </a:endParaRPr>
          </a:p>
          <a:p>
            <a:pPr marL="457200" marR="0" lvl="0" indent="-431800" algn="l" rtl="0">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dogs, fish, whales</a:t>
            </a:r>
            <a:endParaRPr sz="3200" b="0" i="0" u="none" strike="noStrike" cap="none">
              <a:solidFill>
                <a:schemeClr val="dk1"/>
              </a:solidFill>
              <a:latin typeface="Calibri"/>
              <a:ea typeface="Calibri"/>
              <a:cs typeface="Calibri"/>
              <a:sym typeface="Calibri"/>
            </a:endParaRPr>
          </a:p>
          <a:p>
            <a:pPr marL="457200" lvl="0" indent="-431800" algn="l" rtl="0">
              <a:lnSpc>
                <a:spcPct val="115000"/>
              </a:lnSpc>
              <a:spcBef>
                <a:spcPts val="640"/>
              </a:spcBef>
              <a:spcAft>
                <a:spcPts val="0"/>
              </a:spcAft>
              <a:buClr>
                <a:srgbClr val="FF0000"/>
              </a:buClr>
              <a:buSzPts val="3200"/>
              <a:buFont typeface="Calibri"/>
              <a:buAutoNum type="alphaUcPeriod"/>
            </a:pPr>
            <a:r>
              <a:rPr lang="en-US" sz="3200" b="1">
                <a:solidFill>
                  <a:srgbClr val="FF0000"/>
                </a:solidFill>
                <a:latin typeface="Calibri"/>
                <a:ea typeface="Calibri"/>
                <a:cs typeface="Calibri"/>
                <a:sym typeface="Calibri"/>
              </a:rPr>
              <a:t>fish, crabs, ocean animals </a:t>
            </a:r>
            <a:endParaRPr sz="3200">
              <a:solidFill>
                <a:schemeClr val="dk1"/>
              </a:solidFill>
              <a:latin typeface="Calibri"/>
              <a:ea typeface="Calibri"/>
              <a:cs typeface="Calibri"/>
              <a:sym typeface="Calibri"/>
            </a:endParaRPr>
          </a:p>
        </p:txBody>
      </p:sp>
      <p:sp>
        <p:nvSpPr>
          <p:cNvPr id="431" name="Google Shape;431;g2b790e7f309_0_50" descr="Questions"/>
          <p:cNvSpPr/>
          <p:nvPr/>
        </p:nvSpPr>
        <p:spPr>
          <a:xfrm>
            <a:off x="0" y="0"/>
            <a:ext cx="777600" cy="8214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2" name="Google Shape;432;g2b790e7f309_0_50"/>
          <p:cNvPicPr preferRelativeResize="0"/>
          <p:nvPr/>
        </p:nvPicPr>
        <p:blipFill>
          <a:blip r:embed="rId4">
            <a:alphaModFix/>
          </a:blip>
          <a:stretch>
            <a:fillRect/>
          </a:stretch>
        </p:blipFill>
        <p:spPr>
          <a:xfrm>
            <a:off x="2824325" y="4137150"/>
            <a:ext cx="3935875" cy="24599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g25e11802ac4_0_41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9" name="Google Shape;439;g25e11802ac4_0_419"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2b723aaf417_0_4"/>
          <p:cNvSpPr txBox="1"/>
          <p:nvPr/>
        </p:nvSpPr>
        <p:spPr>
          <a:xfrm>
            <a:off x="1239375" y="429400"/>
            <a:ext cx="6827700" cy="723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500" b="1">
                <a:solidFill>
                  <a:schemeClr val="dk1"/>
                </a:solidFill>
                <a:latin typeface="Calibri"/>
                <a:ea typeface="Calibri"/>
                <a:cs typeface="Calibri"/>
                <a:sym typeface="Calibri"/>
              </a:rPr>
              <a:t>Demonstration</a:t>
            </a:r>
            <a:endParaRPr sz="3500" b="1">
              <a:solidFill>
                <a:schemeClr val="dk1"/>
              </a:solidFill>
              <a:latin typeface="Calibri"/>
              <a:ea typeface="Calibri"/>
              <a:cs typeface="Calibri"/>
              <a:sym typeface="Calibri"/>
            </a:endParaRPr>
          </a:p>
        </p:txBody>
      </p:sp>
      <p:sp>
        <p:nvSpPr>
          <p:cNvPr id="219" name="Google Shape;219;g2b723aaf417_0_4"/>
          <p:cNvSpPr txBox="1"/>
          <p:nvPr/>
        </p:nvSpPr>
        <p:spPr>
          <a:xfrm>
            <a:off x="1288600" y="4211725"/>
            <a:ext cx="7305300" cy="13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a:solidFill>
                  <a:schemeClr val="dk1"/>
                </a:solidFill>
                <a:highlight>
                  <a:srgbClr val="FFFFFF"/>
                </a:highlight>
                <a:latin typeface="Calibri"/>
                <a:ea typeface="Calibri"/>
                <a:cs typeface="Calibri"/>
                <a:sym typeface="Calibri"/>
              </a:rPr>
              <a:t>Using a large tub or container, filled it with water until it is halfway full, adding sand, and various objects representing different features of the continental shelf. </a:t>
            </a:r>
            <a:r>
              <a:rPr lang="en-US" sz="1500">
                <a:solidFill>
                  <a:schemeClr val="dk1"/>
                </a:solidFill>
                <a:latin typeface="Calibri"/>
                <a:ea typeface="Calibri"/>
                <a:cs typeface="Calibri"/>
                <a:sym typeface="Calibri"/>
              </a:rPr>
              <a:t>During the demonstration,  discuss the significance of continental shelves, such as their role in supporting marine life, their importance for fishing and resource extraction, and their influence on ocean currents and weather patterns. </a:t>
            </a:r>
            <a:endParaRPr sz="15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rgbClr val="374151"/>
              </a:solidFill>
              <a:highlight>
                <a:srgbClr val="FFFFFF"/>
              </a:highlight>
              <a:latin typeface="Times New Roman"/>
              <a:ea typeface="Times New Roman"/>
              <a:cs typeface="Times New Roman"/>
              <a:sym typeface="Times New Roman"/>
            </a:endParaRPr>
          </a:p>
        </p:txBody>
      </p:sp>
      <p:pic>
        <p:nvPicPr>
          <p:cNvPr id="220" name="Google Shape;220;g2b723aaf417_0_4"/>
          <p:cNvPicPr preferRelativeResize="0"/>
          <p:nvPr/>
        </p:nvPicPr>
        <p:blipFill>
          <a:blip r:embed="rId3">
            <a:alphaModFix/>
          </a:blip>
          <a:stretch>
            <a:fillRect/>
          </a:stretch>
        </p:blipFill>
        <p:spPr>
          <a:xfrm>
            <a:off x="1647091" y="1557050"/>
            <a:ext cx="6012260" cy="237326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g27e576c1a67_0_796"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6" name="Google Shape;446;g27e576c1a67_0_796" descr="Comment Like"/>
          <p:cNvPicPr preferRelativeResize="0"/>
          <p:nvPr/>
        </p:nvPicPr>
        <p:blipFill rotWithShape="1">
          <a:blip r:embed="rId4">
            <a:alphaModFix/>
          </a:blip>
          <a:srcRect/>
          <a:stretch/>
        </p:blipFill>
        <p:spPr>
          <a:xfrm>
            <a:off x="849542" y="173309"/>
            <a:ext cx="502924" cy="502924"/>
          </a:xfrm>
          <a:prstGeom prst="rect">
            <a:avLst/>
          </a:prstGeom>
          <a:noFill/>
          <a:ln>
            <a:noFill/>
          </a:ln>
        </p:spPr>
      </p:pic>
      <p:sp>
        <p:nvSpPr>
          <p:cNvPr id="447" name="Google Shape;447;g27e576c1a67_0_796"/>
          <p:cNvSpPr txBox="1">
            <a:spLocks noGrp="1"/>
          </p:cNvSpPr>
          <p:nvPr>
            <p:ph type="ctrTitle" idx="4294967295"/>
          </p:nvPr>
        </p:nvSpPr>
        <p:spPr>
          <a:xfrm>
            <a:off x="609013" y="849588"/>
            <a:ext cx="8238900" cy="147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2400" b="0" i="0" u="none" strike="noStrike" cap="none">
                <a:solidFill>
                  <a:schemeClr val="dk1"/>
                </a:solidFill>
                <a:latin typeface="Calibri"/>
                <a:ea typeface="Calibri"/>
                <a:cs typeface="Calibri"/>
                <a:sym typeface="Calibri"/>
              </a:rPr>
              <a:t>An</a:t>
            </a:r>
            <a:r>
              <a:rPr lang="en-US" sz="2400"/>
              <a:t> </a:t>
            </a:r>
            <a:r>
              <a:rPr lang="en-US" sz="2400" b="0" i="0" u="none" strike="noStrike" cap="none">
                <a:solidFill>
                  <a:schemeClr val="dk1"/>
                </a:solidFill>
                <a:latin typeface="Calibri"/>
                <a:ea typeface="Calibri"/>
                <a:cs typeface="Calibri"/>
                <a:sym typeface="Calibri"/>
              </a:rPr>
              <a:t>example of a</a:t>
            </a:r>
            <a:r>
              <a:rPr lang="en-US" sz="2400"/>
              <a:t> continental shelf can be found on the map below. If we look at the map, we can see that the continental shelf goes along the coastlines of North America. It is like the border between the continent and the deep ocean.</a:t>
            </a:r>
            <a:endParaRPr sz="2400"/>
          </a:p>
          <a:p>
            <a:pPr marL="0" marR="0" lvl="0" indent="0" algn="ctr" rtl="0">
              <a:lnSpc>
                <a:spcPct val="100000"/>
              </a:lnSpc>
              <a:spcBef>
                <a:spcPts val="0"/>
              </a:spcBef>
              <a:spcAft>
                <a:spcPts val="0"/>
              </a:spcAft>
              <a:buClr>
                <a:schemeClr val="dk1"/>
              </a:buClr>
              <a:buSzPts val="1400"/>
              <a:buFont typeface="Arial"/>
              <a:buNone/>
            </a:pPr>
            <a:endParaRPr sz="2400"/>
          </a:p>
          <a:p>
            <a:pPr marL="0" marR="0" lvl="0" indent="0" algn="ctr" rtl="0">
              <a:lnSpc>
                <a:spcPct val="100000"/>
              </a:lnSpc>
              <a:spcBef>
                <a:spcPts val="0"/>
              </a:spcBef>
              <a:spcAft>
                <a:spcPts val="0"/>
              </a:spcAft>
              <a:buClr>
                <a:schemeClr val="dk1"/>
              </a:buClr>
              <a:buSzPts val="1400"/>
              <a:buFont typeface="Arial"/>
              <a:buNone/>
            </a:pPr>
            <a:endParaRPr sz="2400"/>
          </a:p>
        </p:txBody>
      </p:sp>
      <p:pic>
        <p:nvPicPr>
          <p:cNvPr id="448" name="Google Shape;448;g27e576c1a67_0_796"/>
          <p:cNvPicPr preferRelativeResize="0"/>
          <p:nvPr/>
        </p:nvPicPr>
        <p:blipFill>
          <a:blip r:embed="rId5">
            <a:alphaModFix/>
          </a:blip>
          <a:stretch>
            <a:fillRect/>
          </a:stretch>
        </p:blipFill>
        <p:spPr>
          <a:xfrm>
            <a:off x="2261453" y="2319597"/>
            <a:ext cx="4621100" cy="4303750"/>
          </a:xfrm>
          <a:prstGeom prst="rect">
            <a:avLst/>
          </a:prstGeom>
          <a:noFill/>
          <a:ln>
            <a:noFill/>
          </a:ln>
        </p:spPr>
      </p:pic>
      <p:sp>
        <p:nvSpPr>
          <p:cNvPr id="449" name="Google Shape;449;g27e576c1a67_0_796"/>
          <p:cNvSpPr txBox="1"/>
          <p:nvPr/>
        </p:nvSpPr>
        <p:spPr>
          <a:xfrm>
            <a:off x="3357300" y="6465900"/>
            <a:ext cx="5786700" cy="3921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US" sz="700">
                <a:solidFill>
                  <a:schemeClr val="dk1"/>
                </a:solidFill>
                <a:latin typeface="Calibri"/>
                <a:ea typeface="Calibri"/>
                <a:cs typeface="Calibri"/>
                <a:sym typeface="Calibri"/>
              </a:rPr>
              <a:t>Picture: The Geology of our National Parks, Monuments and Seashores,” by Robert J. Lillie, New York, W. W. Norton and Company, 298 pp., 200</a:t>
            </a:r>
            <a:endParaRPr sz="700">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g2b790e7f309_0_61"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6" name="Google Shape;456;g2b790e7f309_0_61" descr="Comment Like"/>
          <p:cNvPicPr preferRelativeResize="0"/>
          <p:nvPr/>
        </p:nvPicPr>
        <p:blipFill rotWithShape="1">
          <a:blip r:embed="rId4">
            <a:alphaModFix/>
          </a:blip>
          <a:srcRect/>
          <a:stretch/>
        </p:blipFill>
        <p:spPr>
          <a:xfrm>
            <a:off x="849542" y="173309"/>
            <a:ext cx="502924" cy="502924"/>
          </a:xfrm>
          <a:prstGeom prst="rect">
            <a:avLst/>
          </a:prstGeom>
          <a:noFill/>
          <a:ln>
            <a:noFill/>
          </a:ln>
        </p:spPr>
      </p:pic>
      <p:sp>
        <p:nvSpPr>
          <p:cNvPr id="457" name="Google Shape;457;g2b790e7f309_0_61"/>
          <p:cNvSpPr txBox="1">
            <a:spLocks noGrp="1"/>
          </p:cNvSpPr>
          <p:nvPr>
            <p:ph type="ctrTitle" idx="4294967295"/>
          </p:nvPr>
        </p:nvSpPr>
        <p:spPr>
          <a:xfrm>
            <a:off x="728450" y="564425"/>
            <a:ext cx="8238900" cy="147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2400" b="0" i="0" u="none" strike="noStrike" cap="none" dirty="0">
                <a:solidFill>
                  <a:schemeClr val="dk1"/>
                </a:solidFill>
                <a:latin typeface="Calibri"/>
                <a:ea typeface="Calibri"/>
                <a:cs typeface="Calibri"/>
                <a:sym typeface="Calibri"/>
              </a:rPr>
              <a:t>Another </a:t>
            </a:r>
            <a:r>
              <a:rPr lang="en-US" sz="2400" b="0" i="0" u="none" strike="noStrike" cap="none" dirty="0">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example</a:t>
            </a:r>
            <a:r>
              <a:rPr lang="en-US" sz="2400" b="0" i="0" u="none" strike="noStrike" cap="none" dirty="0">
                <a:solidFill>
                  <a:schemeClr val="dk1"/>
                </a:solidFill>
                <a:latin typeface="Calibri"/>
                <a:ea typeface="Calibri"/>
                <a:cs typeface="Calibri"/>
                <a:sym typeface="Calibri"/>
              </a:rPr>
              <a:t> of a</a:t>
            </a:r>
            <a:r>
              <a:rPr lang="en-US" sz="2400" dirty="0"/>
              <a:t> continental shelf can be found in the state of Georgia. This continental shelf is more than 80 miles wide, called the Georgia Continental Shelf.  </a:t>
            </a:r>
            <a:endParaRPr sz="2400" b="0" i="0" u="none" strike="noStrike" cap="none" dirty="0">
              <a:solidFill>
                <a:schemeClr val="dk1"/>
              </a:solidFill>
              <a:latin typeface="Calibri"/>
              <a:ea typeface="Calibri"/>
              <a:cs typeface="Calibri"/>
              <a:sym typeface="Calibri"/>
            </a:endParaRPr>
          </a:p>
        </p:txBody>
      </p:sp>
      <p:pic>
        <p:nvPicPr>
          <p:cNvPr id="458" name="Google Shape;458;g2b790e7f309_0_61"/>
          <p:cNvPicPr preferRelativeResize="0"/>
          <p:nvPr/>
        </p:nvPicPr>
        <p:blipFill>
          <a:blip r:embed="rId5">
            <a:alphaModFix/>
          </a:blip>
          <a:stretch>
            <a:fillRect/>
          </a:stretch>
        </p:blipFill>
        <p:spPr>
          <a:xfrm>
            <a:off x="1654650" y="2292200"/>
            <a:ext cx="5834700" cy="4565800"/>
          </a:xfrm>
          <a:prstGeom prst="rect">
            <a:avLst/>
          </a:prstGeom>
          <a:noFill/>
          <a:ln>
            <a:noFill/>
          </a:ln>
        </p:spPr>
      </p:pic>
      <p:sp>
        <p:nvSpPr>
          <p:cNvPr id="459" name="Google Shape;459;g2b790e7f309_0_61"/>
          <p:cNvSpPr txBox="1"/>
          <p:nvPr/>
        </p:nvSpPr>
        <p:spPr>
          <a:xfrm>
            <a:off x="5418950" y="5833175"/>
            <a:ext cx="1602600" cy="38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b="1">
                <a:solidFill>
                  <a:schemeClr val="lt1"/>
                </a:solidFill>
                <a:latin typeface="Calibri"/>
                <a:ea typeface="Calibri"/>
                <a:cs typeface="Calibri"/>
                <a:sym typeface="Calibri"/>
              </a:rPr>
              <a:t>Photo: Georgia Coast Atlas</a:t>
            </a:r>
            <a:endParaRPr sz="1000">
              <a:solidFill>
                <a:schemeClr val="lt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g25e11802ac4_0_69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6" name="Google Shape;466;g25e11802ac4_0_699"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g25e11802ac4_0_86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3" name="Google Shape;473;g25e11802ac4_0_864"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sp>
        <p:nvSpPr>
          <p:cNvPr id="474" name="Google Shape;474;g25e11802ac4_0_864"/>
          <p:cNvSpPr txBox="1">
            <a:spLocks noGrp="1"/>
          </p:cNvSpPr>
          <p:nvPr>
            <p:ph type="ctrTitle" idx="4294967295"/>
          </p:nvPr>
        </p:nvSpPr>
        <p:spPr>
          <a:xfrm>
            <a:off x="366825" y="837800"/>
            <a:ext cx="8615400" cy="147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2400" b="0" i="0" u="none" strike="noStrike" cap="none">
                <a:solidFill>
                  <a:schemeClr val="dk1"/>
                </a:solidFill>
                <a:latin typeface="Calibri"/>
                <a:ea typeface="Calibri"/>
                <a:cs typeface="Calibri"/>
                <a:sym typeface="Calibri"/>
              </a:rPr>
              <a:t>A </a:t>
            </a:r>
            <a:r>
              <a:rPr lang="en-US" sz="2400"/>
              <a:t>sandbar</a:t>
            </a:r>
            <a:r>
              <a:rPr lang="en-US" sz="2400" b="0" i="0" u="none" strike="noStrike" cap="none">
                <a:solidFill>
                  <a:schemeClr val="dk1"/>
                </a:solidFill>
                <a:latin typeface="Calibri"/>
                <a:ea typeface="Calibri"/>
                <a:cs typeface="Calibri"/>
                <a:sym typeface="Calibri"/>
              </a:rPr>
              <a:t> is </a:t>
            </a:r>
            <a:r>
              <a:rPr lang="en-US" sz="2400" b="1"/>
              <a:t>NOT</a:t>
            </a:r>
            <a:r>
              <a:rPr lang="en-US" sz="2400" b="0" i="0" u="none" strike="noStrike" cap="none">
                <a:solidFill>
                  <a:schemeClr val="dk1"/>
                </a:solidFill>
                <a:latin typeface="Calibri"/>
                <a:ea typeface="Calibri"/>
                <a:cs typeface="Calibri"/>
                <a:sym typeface="Calibri"/>
              </a:rPr>
              <a:t> an example of a</a:t>
            </a:r>
            <a:r>
              <a:rPr lang="en-US" sz="2400"/>
              <a:t> continental shelf</a:t>
            </a:r>
            <a:r>
              <a:rPr lang="en-US" sz="2400" b="0" i="0" u="none" strike="noStrike" cap="none">
                <a:solidFill>
                  <a:schemeClr val="dk1"/>
                </a:solidFill>
                <a:latin typeface="Calibri"/>
                <a:ea typeface="Calibri"/>
                <a:cs typeface="Calibri"/>
                <a:sym typeface="Calibri"/>
              </a:rPr>
              <a:t>. </a:t>
            </a:r>
            <a:r>
              <a:rPr lang="en-US" sz="2400"/>
              <a:t>S</a:t>
            </a:r>
            <a:r>
              <a:rPr lang="en-US" sz="2400" b="0" i="0" u="none" strike="noStrike" cap="none">
                <a:solidFill>
                  <a:schemeClr val="dk1"/>
                </a:solidFill>
                <a:latin typeface="Calibri"/>
                <a:ea typeface="Calibri"/>
                <a:cs typeface="Calibri"/>
                <a:sym typeface="Calibri"/>
              </a:rPr>
              <a:t>andbars are shallow underwater formations found near shorelines</a:t>
            </a:r>
            <a:r>
              <a:rPr lang="en-US" sz="2400"/>
              <a:t>. T</a:t>
            </a:r>
            <a:r>
              <a:rPr lang="en-US" sz="2400" b="0" i="0" u="none" strike="noStrike" cap="none">
                <a:solidFill>
                  <a:schemeClr val="dk1"/>
                </a:solidFill>
                <a:latin typeface="Calibri"/>
                <a:ea typeface="Calibri"/>
                <a:cs typeface="Calibri"/>
                <a:sym typeface="Calibri"/>
              </a:rPr>
              <a:t>hey </a:t>
            </a:r>
            <a:r>
              <a:rPr lang="en-US" sz="2400"/>
              <a:t>are often temporary and can shift with tides and currents, whereas continental shelves are more stable and extend for greater distances from the coastline.</a:t>
            </a:r>
            <a:endParaRPr sz="2400" b="0" i="0" u="none" strike="noStrike" cap="none">
              <a:solidFill>
                <a:schemeClr val="dk1"/>
              </a:solidFill>
              <a:latin typeface="Calibri"/>
              <a:ea typeface="Calibri"/>
              <a:cs typeface="Calibri"/>
              <a:sym typeface="Calibri"/>
            </a:endParaRPr>
          </a:p>
        </p:txBody>
      </p:sp>
      <p:pic>
        <p:nvPicPr>
          <p:cNvPr id="475" name="Google Shape;475;g25e11802ac4_0_864"/>
          <p:cNvPicPr preferRelativeResize="0"/>
          <p:nvPr/>
        </p:nvPicPr>
        <p:blipFill>
          <a:blip r:embed="rId5">
            <a:alphaModFix/>
          </a:blip>
          <a:stretch>
            <a:fillRect/>
          </a:stretch>
        </p:blipFill>
        <p:spPr>
          <a:xfrm>
            <a:off x="1770037" y="2815875"/>
            <a:ext cx="5603925" cy="37659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g25e11802ac4_0_780"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2" name="Google Shape;482;g25e11802ac4_0_780"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sp>
        <p:nvSpPr>
          <p:cNvPr id="483" name="Google Shape;483;g25e11802ac4_0_780"/>
          <p:cNvSpPr txBox="1">
            <a:spLocks noGrp="1"/>
          </p:cNvSpPr>
          <p:nvPr>
            <p:ph type="ctrTitle" idx="4294967295"/>
          </p:nvPr>
        </p:nvSpPr>
        <p:spPr>
          <a:xfrm>
            <a:off x="348650" y="1075150"/>
            <a:ext cx="8650200" cy="147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200"/>
              <a:buFont typeface="Calibri"/>
              <a:buNone/>
            </a:pPr>
            <a:r>
              <a:rPr lang="en-US" sz="2400" b="0" i="0" u="none" strike="noStrike" cap="none">
                <a:solidFill>
                  <a:schemeClr val="dk1"/>
                </a:solidFill>
                <a:latin typeface="Calibri"/>
                <a:ea typeface="Calibri"/>
                <a:cs typeface="Calibri"/>
                <a:sym typeface="Calibri"/>
              </a:rPr>
              <a:t>A </a:t>
            </a:r>
            <a:r>
              <a:rPr lang="en-US" sz="2400"/>
              <a:t>coral reef</a:t>
            </a:r>
            <a:r>
              <a:rPr lang="en-US" sz="2400" b="0" i="0" u="none" strike="noStrike" cap="none">
                <a:solidFill>
                  <a:schemeClr val="dk1"/>
                </a:solidFill>
                <a:latin typeface="Calibri"/>
                <a:ea typeface="Calibri"/>
                <a:cs typeface="Calibri"/>
                <a:sym typeface="Calibri"/>
              </a:rPr>
              <a:t> is </a:t>
            </a:r>
            <a:r>
              <a:rPr lang="en-US" sz="2400" b="1"/>
              <a:t>NOT</a:t>
            </a:r>
            <a:r>
              <a:rPr lang="en-US" sz="2400" b="0" i="0" u="none" strike="noStrike" cap="none">
                <a:solidFill>
                  <a:schemeClr val="dk1"/>
                </a:solidFill>
                <a:latin typeface="Calibri"/>
                <a:ea typeface="Calibri"/>
                <a:cs typeface="Calibri"/>
                <a:sym typeface="Calibri"/>
              </a:rPr>
              <a:t> an example of </a:t>
            </a:r>
            <a:r>
              <a:rPr lang="en-US" sz="2400"/>
              <a:t>a continental shelf</a:t>
            </a:r>
            <a:r>
              <a:rPr lang="en-US" sz="2400" b="0" i="0" u="none" strike="noStrike" cap="none">
                <a:solidFill>
                  <a:schemeClr val="dk1"/>
                </a:solidFill>
                <a:latin typeface="Calibri"/>
                <a:ea typeface="Calibri"/>
                <a:cs typeface="Calibri"/>
                <a:sym typeface="Calibri"/>
              </a:rPr>
              <a:t>. </a:t>
            </a:r>
            <a:r>
              <a:rPr lang="en-US" sz="2400"/>
              <a:t>Coral reefs are diverse underwater ecosystems made up of coral polyps and other marine organisms. While they can be found on the continental shelf, they are not the same as the continental shelf itself. Coral reefs grow on rocky or sandy substrates on the continental shelf but are distinct features within the marine environment.</a:t>
            </a:r>
            <a:endParaRPr sz="2400" b="0" i="0" u="none" strike="noStrike" cap="none">
              <a:solidFill>
                <a:schemeClr val="dk1"/>
              </a:solidFill>
              <a:latin typeface="Calibri"/>
              <a:ea typeface="Calibri"/>
              <a:cs typeface="Calibri"/>
              <a:sym typeface="Calibri"/>
            </a:endParaRPr>
          </a:p>
        </p:txBody>
      </p:sp>
      <p:pic>
        <p:nvPicPr>
          <p:cNvPr id="484" name="Google Shape;484;g25e11802ac4_0_780"/>
          <p:cNvPicPr preferRelativeResize="0"/>
          <p:nvPr/>
        </p:nvPicPr>
        <p:blipFill rotWithShape="1">
          <a:blip r:embed="rId5">
            <a:alphaModFix/>
          </a:blip>
          <a:srcRect l="5043" t="23200" r="3923"/>
          <a:stretch/>
        </p:blipFill>
        <p:spPr>
          <a:xfrm>
            <a:off x="1558451" y="3153275"/>
            <a:ext cx="5895149" cy="33351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g25e11802ac4_0_873"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g27430209113_0_1469"/>
          <p:cNvSpPr txBox="1"/>
          <p:nvPr/>
        </p:nvSpPr>
        <p:spPr>
          <a:xfrm>
            <a:off x="1028700" y="424771"/>
            <a:ext cx="76773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Why are </a:t>
            </a:r>
            <a:r>
              <a:rPr lang="en-US" sz="3600">
                <a:solidFill>
                  <a:schemeClr val="dk1"/>
                </a:solidFill>
                <a:latin typeface="Calibri"/>
                <a:ea typeface="Calibri"/>
                <a:cs typeface="Calibri"/>
                <a:sym typeface="Calibri"/>
              </a:rPr>
              <a:t>sandbar</a:t>
            </a:r>
            <a:r>
              <a:rPr lang="en-US" sz="3600" b="0" i="0" u="none" strike="noStrike" cap="none">
                <a:solidFill>
                  <a:schemeClr val="dk1"/>
                </a:solidFill>
                <a:latin typeface="Calibri"/>
                <a:ea typeface="Calibri"/>
                <a:cs typeface="Calibri"/>
                <a:sym typeface="Calibri"/>
              </a:rPr>
              <a:t>s and </a:t>
            </a:r>
            <a:r>
              <a:rPr lang="en-US" sz="3600">
                <a:solidFill>
                  <a:schemeClr val="dk1"/>
                </a:solidFill>
                <a:latin typeface="Calibri"/>
                <a:ea typeface="Calibri"/>
                <a:cs typeface="Calibri"/>
                <a:sym typeface="Calibri"/>
              </a:rPr>
              <a:t>coral reefs</a:t>
            </a:r>
            <a:r>
              <a:rPr lang="en-US" sz="3600" b="0" i="0" u="none" strike="noStrike" cap="none">
                <a:solidFill>
                  <a:schemeClr val="dk1"/>
                </a:solidFill>
                <a:latin typeface="Calibri"/>
                <a:ea typeface="Calibri"/>
                <a:cs typeface="Calibri"/>
                <a:sym typeface="Calibri"/>
              </a:rPr>
              <a:t> not examples of </a:t>
            </a:r>
            <a:r>
              <a:rPr lang="en-US" sz="3600">
                <a:solidFill>
                  <a:schemeClr val="dk1"/>
                </a:solidFill>
                <a:latin typeface="Calibri"/>
                <a:ea typeface="Calibri"/>
                <a:cs typeface="Calibri"/>
                <a:sym typeface="Calibri"/>
              </a:rPr>
              <a:t>a continental shelf</a:t>
            </a:r>
            <a:r>
              <a:rPr lang="en-US" sz="36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97" name="Google Shape;497;g27430209113_0_146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8" name="Google Shape;498;g27430209113_0_1469"/>
          <p:cNvPicPr preferRelativeResize="0"/>
          <p:nvPr/>
        </p:nvPicPr>
        <p:blipFill rotWithShape="1">
          <a:blip r:embed="rId4">
            <a:alphaModFix/>
          </a:blip>
          <a:srcRect/>
          <a:stretch/>
        </p:blipFill>
        <p:spPr>
          <a:xfrm>
            <a:off x="200050" y="1703375"/>
            <a:ext cx="4196350" cy="4723900"/>
          </a:xfrm>
          <a:prstGeom prst="rect">
            <a:avLst/>
          </a:prstGeom>
          <a:noFill/>
          <a:ln>
            <a:noFill/>
          </a:ln>
        </p:spPr>
      </p:pic>
      <p:pic>
        <p:nvPicPr>
          <p:cNvPr id="499" name="Google Shape;499;g27430209113_0_1469"/>
          <p:cNvPicPr preferRelativeResize="0"/>
          <p:nvPr/>
        </p:nvPicPr>
        <p:blipFill rotWithShape="1">
          <a:blip r:embed="rId4">
            <a:alphaModFix/>
          </a:blip>
          <a:srcRect/>
          <a:stretch/>
        </p:blipFill>
        <p:spPr>
          <a:xfrm>
            <a:off x="4702875" y="1703375"/>
            <a:ext cx="4196350" cy="4723900"/>
          </a:xfrm>
          <a:prstGeom prst="rect">
            <a:avLst/>
          </a:prstGeom>
          <a:noFill/>
          <a:ln>
            <a:noFill/>
          </a:ln>
        </p:spPr>
      </p:pic>
      <p:pic>
        <p:nvPicPr>
          <p:cNvPr id="500" name="Google Shape;500;g27430209113_0_1469"/>
          <p:cNvPicPr preferRelativeResize="0"/>
          <p:nvPr/>
        </p:nvPicPr>
        <p:blipFill>
          <a:blip r:embed="rId5">
            <a:alphaModFix/>
          </a:blip>
          <a:stretch>
            <a:fillRect/>
          </a:stretch>
        </p:blipFill>
        <p:spPr>
          <a:xfrm>
            <a:off x="602000" y="2605075"/>
            <a:ext cx="3451300" cy="3088400"/>
          </a:xfrm>
          <a:prstGeom prst="rect">
            <a:avLst/>
          </a:prstGeom>
          <a:noFill/>
          <a:ln>
            <a:noFill/>
          </a:ln>
        </p:spPr>
      </p:pic>
      <p:pic>
        <p:nvPicPr>
          <p:cNvPr id="501" name="Google Shape;501;g27430209113_0_1469"/>
          <p:cNvPicPr preferRelativeResize="0"/>
          <p:nvPr/>
        </p:nvPicPr>
        <p:blipFill rotWithShape="1">
          <a:blip r:embed="rId6">
            <a:alphaModFix/>
          </a:blip>
          <a:srcRect l="5043" t="23200" r="3923"/>
          <a:stretch/>
        </p:blipFill>
        <p:spPr>
          <a:xfrm>
            <a:off x="4864350" y="3059812"/>
            <a:ext cx="3758426" cy="21262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g25e11802ac4_0_2229"/>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508" name="Google Shape;508;g25e11802ac4_0_2229"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g2a613fe29c9_2_9" descr="Rewind"/>
          <p:cNvSpPr/>
          <p:nvPr/>
        </p:nvSpPr>
        <p:spPr>
          <a:xfrm>
            <a:off x="0" y="0"/>
            <a:ext cx="920100" cy="780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g2a613fe29c9_2_9"/>
          <p:cNvSpPr txBox="1">
            <a:spLocks noGrp="1"/>
          </p:cNvSpPr>
          <p:nvPr>
            <p:ph type="subTitle" idx="1"/>
          </p:nvPr>
        </p:nvSpPr>
        <p:spPr>
          <a:xfrm>
            <a:off x="344700" y="783025"/>
            <a:ext cx="84546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sz="3000" b="1" u="sng">
                <a:solidFill>
                  <a:schemeClr val="dk1"/>
                </a:solidFill>
              </a:rPr>
              <a:t>Continental Shelf</a:t>
            </a:r>
            <a:r>
              <a:rPr lang="en-US" sz="3000">
                <a:solidFill>
                  <a:schemeClr val="dk1"/>
                </a:solidFill>
                <a:highlight>
                  <a:srgbClr val="FFFFFF"/>
                </a:highlight>
              </a:rPr>
              <a:t>: The edge of a continent that is underwater</a:t>
            </a:r>
            <a:endParaRPr sz="3000">
              <a:solidFill>
                <a:schemeClr val="dk1"/>
              </a:solidFill>
            </a:endParaRPr>
          </a:p>
        </p:txBody>
      </p:sp>
      <p:pic>
        <p:nvPicPr>
          <p:cNvPr id="516" name="Google Shape;516;g2a613fe29c9_2_9"/>
          <p:cNvPicPr preferRelativeResize="0"/>
          <p:nvPr/>
        </p:nvPicPr>
        <p:blipFill>
          <a:blip r:embed="rId4">
            <a:alphaModFix/>
          </a:blip>
          <a:stretch>
            <a:fillRect/>
          </a:stretch>
        </p:blipFill>
        <p:spPr>
          <a:xfrm>
            <a:off x="1826325" y="2137400"/>
            <a:ext cx="5758601" cy="41654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g25e11802ac4_0_1976"/>
          <p:cNvSpPr/>
          <p:nvPr/>
        </p:nvSpPr>
        <p:spPr>
          <a:xfrm>
            <a:off x="169647" y="319225"/>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23" name="Google Shape;523;g25e11802ac4_0_1976"/>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524" name="Google Shape;524;g25e11802ac4_0_1976"/>
          <p:cNvCxnSpPr>
            <a:stCxn id="525" idx="4"/>
            <a:endCxn id="522" idx="2"/>
          </p:cNvCxnSpPr>
          <p:nvPr/>
        </p:nvCxnSpPr>
        <p:spPr>
          <a:xfrm>
            <a:off x="4549192" y="4400219"/>
            <a:ext cx="22800" cy="1818600"/>
          </a:xfrm>
          <a:prstGeom prst="straightConnector1">
            <a:avLst/>
          </a:prstGeom>
          <a:noFill/>
          <a:ln w="25400" cap="flat" cmpd="sng">
            <a:solidFill>
              <a:srgbClr val="FF932B"/>
            </a:solidFill>
            <a:prstDash val="solid"/>
            <a:round/>
            <a:headEnd type="none" w="sm" len="sm"/>
            <a:tailEnd type="none" w="sm" len="sm"/>
          </a:ln>
        </p:spPr>
      </p:cxnSp>
      <p:cxnSp>
        <p:nvCxnSpPr>
          <p:cNvPr id="526" name="Google Shape;526;g25e11802ac4_0_1976"/>
          <p:cNvCxnSpPr/>
          <p:nvPr/>
        </p:nvCxnSpPr>
        <p:spPr>
          <a:xfrm>
            <a:off x="169647" y="3255554"/>
            <a:ext cx="2571300" cy="0"/>
          </a:xfrm>
          <a:prstGeom prst="straightConnector1">
            <a:avLst/>
          </a:prstGeom>
          <a:noFill/>
          <a:ln w="25400" cap="flat" cmpd="sng">
            <a:solidFill>
              <a:srgbClr val="FF932B"/>
            </a:solidFill>
            <a:prstDash val="solid"/>
            <a:round/>
            <a:headEnd type="none" w="sm" len="sm"/>
            <a:tailEnd type="none" w="sm" len="sm"/>
          </a:ln>
        </p:spPr>
      </p:cxnSp>
      <p:cxnSp>
        <p:nvCxnSpPr>
          <p:cNvPr id="527" name="Google Shape;527;g25e11802ac4_0_1976"/>
          <p:cNvCxnSpPr/>
          <p:nvPr/>
        </p:nvCxnSpPr>
        <p:spPr>
          <a:xfrm>
            <a:off x="6359863" y="3216898"/>
            <a:ext cx="2614500" cy="0"/>
          </a:xfrm>
          <a:prstGeom prst="straightConnector1">
            <a:avLst/>
          </a:prstGeom>
          <a:noFill/>
          <a:ln w="25400" cap="flat" cmpd="sng">
            <a:solidFill>
              <a:srgbClr val="FF932B"/>
            </a:solidFill>
            <a:prstDash val="solid"/>
            <a:round/>
            <a:headEnd type="none" w="sm" len="sm"/>
            <a:tailEnd type="none" w="sm" len="sm"/>
          </a:ln>
        </p:spPr>
      </p:cxnSp>
      <p:sp>
        <p:nvSpPr>
          <p:cNvPr id="525" name="Google Shape;525;g25e11802ac4_0_1976"/>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34" name="Google Shape;534;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35" name="Google Shape;535;g25e11802ac4_0_1886"/>
          <p:cNvCxnSpPr>
            <a:stCxn id="536" idx="4"/>
            <a:endCxn id="53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37" name="Google Shape;537;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38" name="Google Shape;538;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36" name="Google Shape;536;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9" name="Google Shape;539;g25e11802ac4_0_1886"/>
          <p:cNvSpPr txBox="1"/>
          <p:nvPr/>
        </p:nvSpPr>
        <p:spPr>
          <a:xfrm>
            <a:off x="2990050" y="3147933"/>
            <a:ext cx="3163800" cy="985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Continental Shelf</a:t>
            </a:r>
            <a:endParaRPr sz="700" b="0" i="0" u="none" strike="noStrike" cap="none">
              <a:solidFill>
                <a:srgbClr val="000000"/>
              </a:solidFill>
              <a:latin typeface="Arial"/>
              <a:ea typeface="Arial"/>
              <a:cs typeface="Arial"/>
              <a:sym typeface="Arial"/>
            </a:endParaRPr>
          </a:p>
        </p:txBody>
      </p:sp>
      <p:sp>
        <p:nvSpPr>
          <p:cNvPr id="540" name="Google Shape;540;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41" name="Google Shape;541;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42" name="Google Shape;542;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43" name="Google Shape;543;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continental shelves</a:t>
            </a:r>
            <a:r>
              <a:rPr lang="en-US" sz="1700" b="0" i="0" u="none" strike="noStrike" cap="none">
                <a:solidFill>
                  <a:srgbClr val="000000"/>
                </a:solidFill>
                <a:latin typeface="Helvetica Neue Light"/>
                <a:ea typeface="Helvetica Neue Light"/>
                <a:cs typeface="Helvetica Neue Light"/>
                <a:sym typeface="Helvetica Neue Light"/>
              </a:rPr>
              <a:t> impact my life?</a:t>
            </a:r>
            <a:endParaRPr sz="1700" b="0" i="0" u="none" strike="noStrike" cap="none">
              <a:solidFill>
                <a:srgbClr val="000000"/>
              </a:solidFill>
              <a:latin typeface="Arial"/>
              <a:ea typeface="Arial"/>
              <a:cs typeface="Arial"/>
              <a:sym typeface="Arial"/>
            </a:endParaRPr>
          </a:p>
        </p:txBody>
      </p:sp>
      <p:sp>
        <p:nvSpPr>
          <p:cNvPr id="544" name="Google Shape;544;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45" name="Google Shape;545;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46" name="Google Shape;546;g25e11802ac4_0_1886"/>
          <p:cNvCxnSpPr>
            <a:stCxn id="547" idx="4"/>
            <a:endCxn id="54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48" name="Google Shape;548;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49" name="Google Shape;549;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47" name="Google Shape;547;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g2a613fe29c9_2_2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56" name="Google Shape;556;g2a613fe29c9_2_2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57" name="Google Shape;557;g2a613fe29c9_2_20"/>
          <p:cNvCxnSpPr>
            <a:stCxn id="558" idx="4"/>
            <a:endCxn id="55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59" name="Google Shape;559;g2a613fe29c9_2_2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60" name="Google Shape;560;g2a613fe29c9_2_2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58" name="Google Shape;558;g2a613fe29c9_2_2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61" name="Google Shape;561;g2a613fe29c9_2_20"/>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 </a:t>
            </a:r>
            <a:r>
              <a:rPr lang="en-US" sz="3000" b="1" dirty="0">
                <a:latin typeface="Calibri"/>
                <a:ea typeface="Calibri"/>
                <a:cs typeface="Calibri"/>
                <a:sym typeface="Calibri"/>
              </a:rPr>
              <a:t>continental shelf</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62" name="Google Shape;562;g2a613fe29c9_2_20"/>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63" name="Google Shape;563;g2a613fe29c9_2_20"/>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64" name="Google Shape;564;g2a613fe29c9_2_20"/>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65" name="Google Shape;565;g2a613fe29c9_2_20"/>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566" name="Google Shape;566;g2a613fe29c9_2_20"/>
          <p:cNvPicPr preferRelativeResize="0"/>
          <p:nvPr/>
        </p:nvPicPr>
        <p:blipFill rotWithShape="1">
          <a:blip r:embed="rId3">
            <a:alphaModFix/>
          </a:blip>
          <a:srcRect/>
          <a:stretch/>
        </p:blipFill>
        <p:spPr>
          <a:xfrm>
            <a:off x="1051000" y="3989025"/>
            <a:ext cx="3056850" cy="2734425"/>
          </a:xfrm>
          <a:prstGeom prst="rect">
            <a:avLst/>
          </a:prstGeom>
          <a:noFill/>
          <a:ln>
            <a:noFill/>
          </a:ln>
        </p:spPr>
      </p:pic>
      <p:pic>
        <p:nvPicPr>
          <p:cNvPr id="567" name="Google Shape;567;g2a613fe29c9_2_20"/>
          <p:cNvPicPr preferRelativeResize="0"/>
          <p:nvPr/>
        </p:nvPicPr>
        <p:blipFill rotWithShape="1">
          <a:blip r:embed="rId4">
            <a:alphaModFix/>
          </a:blip>
          <a:srcRect/>
          <a:stretch/>
        </p:blipFill>
        <p:spPr>
          <a:xfrm>
            <a:off x="5638400" y="1737163"/>
            <a:ext cx="3165774" cy="2011094"/>
          </a:xfrm>
          <a:prstGeom prst="rect">
            <a:avLst/>
          </a:prstGeom>
          <a:noFill/>
          <a:ln>
            <a:noFill/>
          </a:ln>
        </p:spPr>
      </p:pic>
      <p:pic>
        <p:nvPicPr>
          <p:cNvPr id="568" name="Google Shape;568;g2a613fe29c9_2_20"/>
          <p:cNvPicPr preferRelativeResize="0"/>
          <p:nvPr/>
        </p:nvPicPr>
        <p:blipFill rotWithShape="1">
          <a:blip r:embed="rId5">
            <a:alphaModFix/>
          </a:blip>
          <a:srcRect/>
          <a:stretch/>
        </p:blipFill>
        <p:spPr>
          <a:xfrm>
            <a:off x="1038030" y="1648793"/>
            <a:ext cx="3120830" cy="2187832"/>
          </a:xfrm>
          <a:prstGeom prst="rect">
            <a:avLst/>
          </a:prstGeom>
          <a:noFill/>
          <a:ln>
            <a:noFill/>
          </a:ln>
        </p:spPr>
      </p:pic>
      <p:pic>
        <p:nvPicPr>
          <p:cNvPr id="569" name="Google Shape;569;g2a613fe29c9_2_20"/>
          <p:cNvPicPr preferRelativeResize="0"/>
          <p:nvPr/>
        </p:nvPicPr>
        <p:blipFill>
          <a:blip r:embed="rId6">
            <a:alphaModFix/>
          </a:blip>
          <a:stretch>
            <a:fillRect/>
          </a:stretch>
        </p:blipFill>
        <p:spPr>
          <a:xfrm>
            <a:off x="5638400" y="4316625"/>
            <a:ext cx="3260225" cy="2296525"/>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g2b790e7f309_0_89"/>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76" name="Google Shape;576;g2b790e7f309_0_89"/>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77" name="Google Shape;577;g2b790e7f309_0_89"/>
          <p:cNvCxnSpPr>
            <a:stCxn id="578" idx="4"/>
            <a:endCxn id="57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79" name="Google Shape;579;g2b790e7f309_0_89"/>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80" name="Google Shape;580;g2b790e7f309_0_89"/>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78" name="Google Shape;578;g2b790e7f309_0_89"/>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81" name="Google Shape;581;g2b790e7f309_0_89"/>
          <p:cNvSpPr txBox="1"/>
          <p:nvPr/>
        </p:nvSpPr>
        <p:spPr>
          <a:xfrm>
            <a:off x="634952" y="21984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 </a:t>
            </a:r>
            <a:r>
              <a:rPr lang="en-US" sz="3000" b="1" i="0" u="none" strike="noStrike" cap="none" dirty="0">
                <a:solidFill>
                  <a:srgbClr val="000000"/>
                </a:solidFill>
                <a:latin typeface="Calibri"/>
                <a:ea typeface="Calibri"/>
                <a:cs typeface="Calibri"/>
                <a:sym typeface="Calibri"/>
              </a:rPr>
              <a:t>continental shelf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82" name="Google Shape;582;g2b790e7f309_0_89"/>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83" name="Google Shape;583;g2b790e7f309_0_89"/>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84" name="Google Shape;584;g2b790e7f309_0_89"/>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85" name="Google Shape;585;g2b790e7f309_0_89"/>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586" name="Google Shape;586;g2b790e7f309_0_89"/>
          <p:cNvPicPr preferRelativeResize="0"/>
          <p:nvPr/>
        </p:nvPicPr>
        <p:blipFill rotWithShape="1">
          <a:blip r:embed="rId3">
            <a:alphaModFix/>
          </a:blip>
          <a:srcRect/>
          <a:stretch/>
        </p:blipFill>
        <p:spPr>
          <a:xfrm>
            <a:off x="1051000" y="3989025"/>
            <a:ext cx="3056850" cy="2734425"/>
          </a:xfrm>
          <a:prstGeom prst="rect">
            <a:avLst/>
          </a:prstGeom>
          <a:noFill/>
          <a:ln>
            <a:noFill/>
          </a:ln>
        </p:spPr>
      </p:pic>
      <p:pic>
        <p:nvPicPr>
          <p:cNvPr id="587" name="Google Shape;587;g2b790e7f309_0_89"/>
          <p:cNvPicPr preferRelativeResize="0"/>
          <p:nvPr/>
        </p:nvPicPr>
        <p:blipFill rotWithShape="1">
          <a:blip r:embed="rId4">
            <a:alphaModFix/>
          </a:blip>
          <a:srcRect/>
          <a:stretch/>
        </p:blipFill>
        <p:spPr>
          <a:xfrm>
            <a:off x="5638400" y="1496400"/>
            <a:ext cx="3165774" cy="2011094"/>
          </a:xfrm>
          <a:prstGeom prst="rect">
            <a:avLst/>
          </a:prstGeom>
          <a:noFill/>
          <a:ln>
            <a:noFill/>
          </a:ln>
        </p:spPr>
      </p:pic>
      <p:pic>
        <p:nvPicPr>
          <p:cNvPr id="588" name="Google Shape;588;g2b790e7f309_0_89"/>
          <p:cNvPicPr preferRelativeResize="0"/>
          <p:nvPr/>
        </p:nvPicPr>
        <p:blipFill rotWithShape="1">
          <a:blip r:embed="rId5">
            <a:alphaModFix/>
          </a:blip>
          <a:srcRect/>
          <a:stretch/>
        </p:blipFill>
        <p:spPr>
          <a:xfrm>
            <a:off x="1038030" y="1648793"/>
            <a:ext cx="3120830" cy="2187832"/>
          </a:xfrm>
          <a:prstGeom prst="rect">
            <a:avLst/>
          </a:prstGeom>
          <a:noFill/>
          <a:ln>
            <a:noFill/>
          </a:ln>
        </p:spPr>
      </p:pic>
      <p:sp>
        <p:nvSpPr>
          <p:cNvPr id="589" name="Google Shape;589;g2b790e7f309_0_89"/>
          <p:cNvSpPr/>
          <p:nvPr/>
        </p:nvSpPr>
        <p:spPr>
          <a:xfrm>
            <a:off x="4790175" y="4032413"/>
            <a:ext cx="4271400" cy="27345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590" name="Google Shape;590;g2b790e7f309_0_89"/>
          <p:cNvPicPr preferRelativeResize="0"/>
          <p:nvPr/>
        </p:nvPicPr>
        <p:blipFill>
          <a:blip r:embed="rId6">
            <a:alphaModFix/>
          </a:blip>
          <a:stretch>
            <a:fillRect/>
          </a:stretch>
        </p:blipFill>
        <p:spPr>
          <a:xfrm>
            <a:off x="5638400" y="4251400"/>
            <a:ext cx="3260225" cy="2296525"/>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g25e11802ac4_0_2108"/>
          <p:cNvPicPr preferRelativeResize="0"/>
          <p:nvPr/>
        </p:nvPicPr>
        <p:blipFill>
          <a:blip r:embed="rId3">
            <a:alphaModFix/>
          </a:blip>
          <a:stretch>
            <a:fillRect/>
          </a:stretch>
        </p:blipFill>
        <p:spPr>
          <a:xfrm>
            <a:off x="5236225" y="1148075"/>
            <a:ext cx="3366600" cy="2371451"/>
          </a:xfrm>
          <a:prstGeom prst="rect">
            <a:avLst/>
          </a:prstGeom>
          <a:noFill/>
          <a:ln w="9525" cap="flat" cmpd="sng">
            <a:solidFill>
              <a:schemeClr val="lt1"/>
            </a:solidFill>
            <a:prstDash val="solid"/>
            <a:round/>
            <a:headEnd type="none" w="sm" len="sm"/>
            <a:tailEnd type="none" w="sm" len="sm"/>
          </a:ln>
        </p:spPr>
      </p:pic>
      <p:sp>
        <p:nvSpPr>
          <p:cNvPr id="597" name="Google Shape;597;g25e11802ac4_0_210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98" name="Google Shape;598;g25e11802ac4_0_210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99" name="Google Shape;599;g25e11802ac4_0_2108"/>
          <p:cNvCxnSpPr>
            <a:stCxn id="600" idx="4"/>
            <a:endCxn id="59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01" name="Google Shape;601;g25e11802ac4_0_210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02" name="Google Shape;602;g25e11802ac4_0_210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00" name="Google Shape;600;g25e11802ac4_0_210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03" name="Google Shape;603;g25e11802ac4_0_210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604" name="Google Shape;604;g25e11802ac4_0_210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605" name="Google Shape;605;g25e11802ac4_0_2108"/>
          <p:cNvCxnSpPr>
            <a:stCxn id="606" idx="4"/>
            <a:endCxn id="60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607" name="Google Shape;607;g25e11802ac4_0_210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608" name="Google Shape;608;g25e11802ac4_0_210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606" name="Google Shape;606;g25e11802ac4_0_210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9" name="Google Shape;609;g25e11802ac4_0_2108"/>
          <p:cNvSpPr txBox="1"/>
          <p:nvPr/>
        </p:nvSpPr>
        <p:spPr>
          <a:xfrm>
            <a:off x="2990050" y="3203883"/>
            <a:ext cx="3163800" cy="985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Continental Shelf</a:t>
            </a:r>
            <a:endParaRPr sz="700" b="0" i="0" u="none" strike="noStrike" cap="none">
              <a:solidFill>
                <a:srgbClr val="000000"/>
              </a:solidFill>
              <a:latin typeface="Arial"/>
              <a:ea typeface="Arial"/>
              <a:cs typeface="Arial"/>
              <a:sym typeface="Arial"/>
            </a:endParaRPr>
          </a:p>
        </p:txBody>
      </p:sp>
      <p:sp>
        <p:nvSpPr>
          <p:cNvPr id="610" name="Google Shape;610;g25e11802ac4_0_210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611" name="Google Shape;611;g25e11802ac4_0_2108"/>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612" name="Google Shape;612;g25e11802ac4_0_210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613" name="Google Shape;613;g25e11802ac4_0_2108"/>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continental shelves </a:t>
            </a:r>
            <a:r>
              <a:rPr lang="en-US" sz="1700" b="0" i="0" u="none" strike="noStrike" cap="none">
                <a:solidFill>
                  <a:srgbClr val="000000"/>
                </a:solidFill>
                <a:latin typeface="Helvetica Neue Light"/>
                <a:ea typeface="Helvetica Neue Light"/>
                <a:cs typeface="Helvetica Neue Light"/>
                <a:sym typeface="Helvetica Neue Light"/>
              </a:rPr>
              <a:t>impact my life?</a:t>
            </a:r>
            <a:endParaRPr sz="1700" b="0" i="0" u="none" strike="noStrike" cap="non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20" name="Google Shape;620;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21" name="Google Shape;621;g25e11802ac4_0_2130"/>
          <p:cNvCxnSpPr>
            <a:stCxn id="622" idx="4"/>
            <a:endCxn id="61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23" name="Google Shape;623;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24" name="Google Shape;624;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22" name="Google Shape;622;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25" name="Google Shape;625;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 </a:t>
            </a:r>
            <a:r>
              <a:rPr lang="en-US" sz="3000" b="1" dirty="0">
                <a:latin typeface="Calibri"/>
                <a:ea typeface="Calibri"/>
                <a:cs typeface="Calibri"/>
                <a:sym typeface="Calibri"/>
              </a:rPr>
              <a:t>continental shelf</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626" name="Google Shape;626;g25e11802ac4_0_2130"/>
          <p:cNvSpPr txBox="1"/>
          <p:nvPr/>
        </p:nvSpPr>
        <p:spPr>
          <a:xfrm>
            <a:off x="1073532" y="5269290"/>
            <a:ext cx="7874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Deep, steep-sided valleys carved into the seafloor by erosion.</a:t>
            </a:r>
            <a:endParaRPr sz="2400" b="0" i="0" u="none" strike="noStrike" cap="none">
              <a:solidFill>
                <a:srgbClr val="434343"/>
              </a:solidFill>
              <a:latin typeface="Helvetica Neue Light"/>
              <a:ea typeface="Helvetica Neue Light"/>
              <a:cs typeface="Helvetica Neue Light"/>
              <a:sym typeface="Helvetica Neue Light"/>
            </a:endParaRPr>
          </a:p>
        </p:txBody>
      </p:sp>
      <p:sp>
        <p:nvSpPr>
          <p:cNvPr id="627" name="Google Shape;627;g25e11802ac4_0_2130"/>
          <p:cNvSpPr txBox="1"/>
          <p:nvPr/>
        </p:nvSpPr>
        <p:spPr>
          <a:xfrm>
            <a:off x="1036257" y="417942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Underwater ecosystem made up of coral polyps  </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28" name="Google Shape;628;g25e11802ac4_0_21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29" name="Google Shape;629;g25e11802ac4_0_2130"/>
          <p:cNvSpPr txBox="1"/>
          <p:nvPr/>
        </p:nvSpPr>
        <p:spPr>
          <a:xfrm>
            <a:off x="1073532" y="20160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highlight>
                  <a:srgbClr val="FFFFFF"/>
                </a:highlight>
                <a:latin typeface="Helvetica Neue Light"/>
                <a:ea typeface="Helvetica Neue Light"/>
                <a:cs typeface="Helvetica Neue Light"/>
                <a:sym typeface="Helvetica Neue Light"/>
              </a:rPr>
              <a:t>A solid collection of minerals</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30" name="Google Shape;630;g25e11802ac4_0_21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31" name="Google Shape;631;g25e11802ac4_0_21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32" name="Google Shape;632;g25e11802ac4_0_21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33" name="Google Shape;633;g25e11802ac4_0_21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34" name="Google Shape;634;g25e11802ac4_0_2130"/>
          <p:cNvSpPr txBox="1"/>
          <p:nvPr/>
        </p:nvSpPr>
        <p:spPr>
          <a:xfrm>
            <a:off x="1073532" y="30895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The edge of a continent that is underwater</a:t>
            </a:r>
            <a:endParaRPr sz="24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g2b790e7f309_0_11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41" name="Google Shape;641;g2b790e7f309_0_11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42" name="Google Shape;642;g2b790e7f309_0_110"/>
          <p:cNvCxnSpPr>
            <a:stCxn id="643" idx="4"/>
            <a:endCxn id="640"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44" name="Google Shape;644;g2b790e7f309_0_11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45" name="Google Shape;645;g2b790e7f309_0_11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43" name="Google Shape;643;g2b790e7f309_0_11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46" name="Google Shape;646;g2b790e7f309_0_11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 </a:t>
            </a:r>
            <a:r>
              <a:rPr lang="en-US" sz="3000" b="1" dirty="0">
                <a:latin typeface="Calibri"/>
                <a:ea typeface="Calibri"/>
                <a:cs typeface="Calibri"/>
                <a:sym typeface="Calibri"/>
              </a:rPr>
              <a:t>continental shelf</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647" name="Google Shape;647;g2b790e7f309_0_110"/>
          <p:cNvSpPr txBox="1"/>
          <p:nvPr/>
        </p:nvSpPr>
        <p:spPr>
          <a:xfrm>
            <a:off x="1073532" y="5269290"/>
            <a:ext cx="7874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Deep, steep-sided valleys carved into the seafloor by erosion.</a:t>
            </a:r>
            <a:endParaRPr sz="2400" b="0" i="0" u="none" strike="noStrike" cap="none">
              <a:solidFill>
                <a:srgbClr val="434343"/>
              </a:solidFill>
              <a:latin typeface="Helvetica Neue Light"/>
              <a:ea typeface="Helvetica Neue Light"/>
              <a:cs typeface="Helvetica Neue Light"/>
              <a:sym typeface="Helvetica Neue Light"/>
            </a:endParaRPr>
          </a:p>
        </p:txBody>
      </p:sp>
      <p:sp>
        <p:nvSpPr>
          <p:cNvPr id="648" name="Google Shape;648;g2b790e7f309_0_110"/>
          <p:cNvSpPr txBox="1"/>
          <p:nvPr/>
        </p:nvSpPr>
        <p:spPr>
          <a:xfrm>
            <a:off x="1036257" y="417942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Underwater ecosystem made up of coral polyps  </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49" name="Google Shape;649;g2b790e7f309_0_11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50" name="Google Shape;650;g2b790e7f309_0_110"/>
          <p:cNvSpPr txBox="1"/>
          <p:nvPr/>
        </p:nvSpPr>
        <p:spPr>
          <a:xfrm>
            <a:off x="1073532" y="20160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highlight>
                  <a:srgbClr val="FFFFFF"/>
                </a:highlight>
                <a:latin typeface="Helvetica Neue Light"/>
                <a:ea typeface="Helvetica Neue Light"/>
                <a:cs typeface="Helvetica Neue Light"/>
                <a:sym typeface="Helvetica Neue Light"/>
              </a:rPr>
              <a:t>A solid collection of minerals</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51" name="Google Shape;651;g2b790e7f309_0_11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52" name="Google Shape;652;g2b790e7f309_0_11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53" name="Google Shape;653;g2b790e7f309_0_11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54" name="Google Shape;654;g2b790e7f309_0_11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55" name="Google Shape;655;g2b790e7f309_0_110"/>
          <p:cNvSpPr txBox="1"/>
          <p:nvPr/>
        </p:nvSpPr>
        <p:spPr>
          <a:xfrm>
            <a:off x="1073532" y="30895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The edge of a continent that is underwater</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56" name="Google Shape;656;g2b790e7f309_0_110"/>
          <p:cNvSpPr/>
          <p:nvPr/>
        </p:nvSpPr>
        <p:spPr>
          <a:xfrm>
            <a:off x="289625" y="2916700"/>
            <a:ext cx="8443500" cy="10158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g25e11802ac4_0_2343"/>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63" name="Google Shape;663;g25e11802ac4_0_2343"/>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64" name="Google Shape;664;g25e11802ac4_0_2343"/>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65" name="Google Shape;665;g25e11802ac4_0_2343"/>
          <p:cNvCxnSpPr>
            <a:stCxn id="666" idx="4"/>
            <a:endCxn id="66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67" name="Google Shape;667;g25e11802ac4_0_2343"/>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68" name="Google Shape;668;g25e11802ac4_0_2343"/>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66" name="Google Shape;666;g25e11802ac4_0_2343"/>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69" name="Google Shape;669;g25e11802ac4_0_2343"/>
          <p:cNvSpPr txBox="1"/>
          <p:nvPr/>
        </p:nvSpPr>
        <p:spPr>
          <a:xfrm>
            <a:off x="612500" y="1210575"/>
            <a:ext cx="3696000" cy="868200"/>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The edge of a continent that is underwater</a:t>
            </a:r>
            <a:endParaRPr sz="2400" b="0" i="0" u="none" strike="noStrike" cap="none">
              <a:solidFill>
                <a:srgbClr val="434343"/>
              </a:solidFill>
              <a:latin typeface="Helvetica Neue Light"/>
              <a:ea typeface="Helvetica Neue Light"/>
              <a:cs typeface="Helvetica Neue Light"/>
              <a:sym typeface="Helvetica Neue Light"/>
            </a:endParaRPr>
          </a:p>
        </p:txBody>
      </p:sp>
      <p:cxnSp>
        <p:nvCxnSpPr>
          <p:cNvPr id="670" name="Google Shape;670;g25e11802ac4_0_2343"/>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671" name="Google Shape;671;g25e11802ac4_0_2343"/>
          <p:cNvCxnSpPr>
            <a:stCxn id="672" idx="4"/>
            <a:endCxn id="662"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673" name="Google Shape;673;g25e11802ac4_0_2343"/>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674" name="Google Shape;674;g25e11802ac4_0_2343"/>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672" name="Google Shape;672;g25e11802ac4_0_2343"/>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75" name="Google Shape;675;g25e11802ac4_0_2343"/>
          <p:cNvSpPr txBox="1"/>
          <p:nvPr/>
        </p:nvSpPr>
        <p:spPr>
          <a:xfrm>
            <a:off x="2990050" y="3183708"/>
            <a:ext cx="3163800" cy="985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Continental Shelf</a:t>
            </a:r>
            <a:endParaRPr sz="700" b="0" i="0" u="none" strike="noStrike" cap="none">
              <a:solidFill>
                <a:srgbClr val="000000"/>
              </a:solidFill>
              <a:latin typeface="Arial"/>
              <a:ea typeface="Arial"/>
              <a:cs typeface="Arial"/>
              <a:sym typeface="Arial"/>
            </a:endParaRPr>
          </a:p>
        </p:txBody>
      </p:sp>
      <p:sp>
        <p:nvSpPr>
          <p:cNvPr id="676" name="Google Shape;676;g25e11802ac4_0_2343"/>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677" name="Google Shape;677;g25e11802ac4_0_2343"/>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678" name="Google Shape;678;g25e11802ac4_0_2343"/>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679" name="Google Shape;679;g25e11802ac4_0_2343"/>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continental shelves</a:t>
            </a:r>
            <a:r>
              <a:rPr lang="en-US" sz="1700" b="0" i="0" u="none" strike="noStrike" cap="none">
                <a:solidFill>
                  <a:srgbClr val="000000"/>
                </a:solidFill>
                <a:latin typeface="Helvetica Neue Light"/>
                <a:ea typeface="Helvetica Neue Light"/>
                <a:cs typeface="Helvetica Neue Light"/>
                <a:sym typeface="Helvetica Neue Light"/>
              </a:rPr>
              <a:t> impact my life?</a:t>
            </a:r>
            <a:endParaRPr sz="1700" b="0" i="0" u="none" strike="noStrike" cap="none">
              <a:solidFill>
                <a:srgbClr val="000000"/>
              </a:solidFill>
              <a:latin typeface="Arial"/>
              <a:ea typeface="Arial"/>
              <a:cs typeface="Arial"/>
              <a:sym typeface="Arial"/>
            </a:endParaRPr>
          </a:p>
        </p:txBody>
      </p:sp>
      <p:pic>
        <p:nvPicPr>
          <p:cNvPr id="680" name="Google Shape;680;g25e11802ac4_0_2343"/>
          <p:cNvPicPr preferRelativeResize="0"/>
          <p:nvPr/>
        </p:nvPicPr>
        <p:blipFill>
          <a:blip r:embed="rId3">
            <a:alphaModFix/>
          </a:blip>
          <a:stretch>
            <a:fillRect/>
          </a:stretch>
        </p:blipFill>
        <p:spPr>
          <a:xfrm>
            <a:off x="6058128" y="1148075"/>
            <a:ext cx="2544697" cy="17925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87" name="Google Shape;687;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88" name="Google Shape;688;g25e11802ac4_0_2367"/>
          <p:cNvCxnSpPr>
            <a:stCxn id="689" idx="4"/>
            <a:endCxn id="68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90" name="Google Shape;690;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91" name="Google Shape;691;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89" name="Google Shape;689;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92" name="Google Shape;692;g25e11802ac4_0_2367"/>
          <p:cNvSpPr txBox="1"/>
          <p:nvPr/>
        </p:nvSpPr>
        <p:spPr>
          <a:xfrm>
            <a:off x="467256" y="38835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Directions:</a:t>
            </a:r>
            <a:r>
              <a:rPr lang="en-US" sz="3000" b="1" i="0" u="none"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 </a:t>
            </a:r>
            <a:r>
              <a:rPr lang="en-US" sz="3000" b="0" i="0" u="none"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Choose the correct </a:t>
            </a:r>
            <a:r>
              <a:rPr lang="en-US" sz="3000" b="0" i="1" u="none"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example</a:t>
            </a:r>
            <a:r>
              <a:rPr lang="en-US" sz="3000" b="0" i="0" u="none"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 of a </a:t>
            </a:r>
            <a:r>
              <a:rPr lang="en-US" sz="3000" b="1">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continental shelf</a:t>
            </a:r>
            <a:r>
              <a:rPr lang="en-US" sz="3000" b="1" i="0" u="none"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 </a:t>
            </a:r>
            <a:r>
              <a:rPr lang="en-US" sz="3000" b="0" i="0" u="none"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from the choices below. </a:t>
            </a:r>
            <a:endParaRPr sz="1400" b="0" i="0" u="none" strike="noStrike" cap="none">
              <a:solidFill>
                <a:srgbClr val="000000"/>
              </a:solidFill>
              <a:latin typeface="Arial"/>
              <a:ea typeface="Arial"/>
              <a:cs typeface="Arial"/>
              <a:sym typeface="Arial"/>
            </a:endParaRPr>
          </a:p>
        </p:txBody>
      </p:sp>
      <p:sp>
        <p:nvSpPr>
          <p:cNvPr id="693" name="Google Shape;693;g25e11802ac4_0_2367"/>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343"/>
                </a:solidFill>
                <a:latin typeface="Helvetica Neue Light"/>
                <a:ea typeface="Helvetica Neue Light"/>
                <a:cs typeface="Helvetica Neue Light"/>
                <a:sym typeface="Helvetica Neue Light"/>
              </a:rPr>
              <a:t>Dirt and other land mass falling into the ocean off a cliff</a:t>
            </a:r>
            <a:endParaRPr sz="1400" b="0" i="0" u="none" strike="noStrike" cap="none">
              <a:solidFill>
                <a:srgbClr val="434343"/>
              </a:solidFill>
              <a:latin typeface="Arial"/>
              <a:ea typeface="Arial"/>
              <a:cs typeface="Arial"/>
              <a:sym typeface="Arial"/>
            </a:endParaRPr>
          </a:p>
        </p:txBody>
      </p:sp>
      <p:sp>
        <p:nvSpPr>
          <p:cNvPr id="694" name="Google Shape;694;g25e11802ac4_0_2367"/>
          <p:cNvSpPr txBox="1"/>
          <p:nvPr/>
        </p:nvSpPr>
        <p:spPr>
          <a:xfrm>
            <a:off x="1090682" y="39209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Strong winds that tear down trees</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95" name="Google Shape;695;g25e11802ac4_0_2367"/>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96" name="Google Shape;696;g25e11802ac4_0_2367"/>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Snow sliding down a plane </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97" name="Google Shape;697;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98" name="Google Shape;698;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99" name="Google Shape;699;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00" name="Google Shape;700;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01" name="Google Shape;701;g25e11802ac4_0_2367"/>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North Sea Continental Shelf</a:t>
            </a:r>
            <a:endParaRPr sz="24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g2b723aaf417_0_14"/>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08" name="Google Shape;708;g2b723aaf417_0_14"/>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09" name="Google Shape;709;g2b723aaf417_0_14"/>
          <p:cNvCxnSpPr>
            <a:stCxn id="710" idx="4"/>
            <a:endCxn id="70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11" name="Google Shape;711;g2b723aaf417_0_14"/>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12" name="Google Shape;712;g2b723aaf417_0_14"/>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10" name="Google Shape;710;g2b723aaf417_0_14"/>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13" name="Google Shape;713;g2b723aaf417_0_14"/>
          <p:cNvSpPr txBox="1"/>
          <p:nvPr/>
        </p:nvSpPr>
        <p:spPr>
          <a:xfrm>
            <a:off x="467256" y="38835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Directions:</a:t>
            </a:r>
            <a:r>
              <a:rPr lang="en-US" sz="3000" b="1" i="0" u="none"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 </a:t>
            </a:r>
            <a:r>
              <a:rPr lang="en-US" sz="3000" b="0" i="0" u="none"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
                  </a:ext>
                </a:extLst>
              </a:rPr>
              <a:t>Choose the correct </a:t>
            </a:r>
            <a:r>
              <a:rPr lang="en-US" sz="3000" b="0" i="1" u="none"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
                  </a:ext>
                </a:extLst>
              </a:rPr>
              <a:t>example</a:t>
            </a:r>
            <a:r>
              <a:rPr lang="en-US" sz="3000" b="0" i="0" u="none"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6"/>
                  </a:ext>
                </a:extLst>
              </a:rPr>
              <a:t> of a </a:t>
            </a:r>
            <a:r>
              <a:rPr lang="en-US" sz="3000" b="1">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rPr>
              <a:t>continental shelf</a:t>
            </a:r>
            <a:r>
              <a:rPr lang="en-US" sz="3000" b="1" i="0" u="none"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rPr>
              <a:t> </a:t>
            </a:r>
            <a:r>
              <a:rPr lang="en-US" sz="3000" b="0" i="0" u="none"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9"/>
                  </a:ext>
                </a:extLst>
              </a:rPr>
              <a:t>from the choices below. </a:t>
            </a:r>
            <a:endParaRPr sz="1400" b="0" i="0" u="none" strike="noStrike" cap="none">
              <a:solidFill>
                <a:srgbClr val="000000"/>
              </a:solidFill>
              <a:latin typeface="Arial"/>
              <a:ea typeface="Arial"/>
              <a:cs typeface="Arial"/>
              <a:sym typeface="Arial"/>
            </a:endParaRPr>
          </a:p>
        </p:txBody>
      </p:sp>
      <p:sp>
        <p:nvSpPr>
          <p:cNvPr id="714" name="Google Shape;714;g2b723aaf417_0_14"/>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343"/>
                </a:solidFill>
                <a:latin typeface="Helvetica Neue Light"/>
                <a:ea typeface="Helvetica Neue Light"/>
                <a:cs typeface="Helvetica Neue Light"/>
                <a:sym typeface="Helvetica Neue Light"/>
              </a:rPr>
              <a:t>Dirt and other land mass falling into the ocean off a cliff</a:t>
            </a:r>
            <a:endParaRPr sz="1400" b="0" i="0" u="none" strike="noStrike" cap="none">
              <a:solidFill>
                <a:srgbClr val="434343"/>
              </a:solidFill>
              <a:latin typeface="Arial"/>
              <a:ea typeface="Arial"/>
              <a:cs typeface="Arial"/>
              <a:sym typeface="Arial"/>
            </a:endParaRPr>
          </a:p>
        </p:txBody>
      </p:sp>
      <p:sp>
        <p:nvSpPr>
          <p:cNvPr id="715" name="Google Shape;715;g2b723aaf417_0_14"/>
          <p:cNvSpPr txBox="1"/>
          <p:nvPr/>
        </p:nvSpPr>
        <p:spPr>
          <a:xfrm>
            <a:off x="1090682" y="39209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Strong winds that tear down trees</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16" name="Google Shape;716;g2b723aaf417_0_14"/>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17" name="Google Shape;717;g2b723aaf417_0_14"/>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Snow sliding down a plane </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18" name="Google Shape;718;g2b723aaf417_0_14"/>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19" name="Google Shape;719;g2b723aaf417_0_14"/>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20" name="Google Shape;720;g2b723aaf417_0_14"/>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21" name="Google Shape;721;g2b723aaf417_0_14"/>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22" name="Google Shape;722;g2b723aaf417_0_14"/>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North Sea Continental Shelf</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23" name="Google Shape;723;g2b723aaf417_0_14"/>
          <p:cNvSpPr/>
          <p:nvPr/>
        </p:nvSpPr>
        <p:spPr>
          <a:xfrm>
            <a:off x="235575" y="2744375"/>
            <a:ext cx="6953100" cy="8070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g25e11802ac4_0_2511"/>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30" name="Google Shape;730;g25e11802ac4_0_2511"/>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31" name="Google Shape;731;g25e11802ac4_0_2511"/>
          <p:cNvCxnSpPr>
            <a:stCxn id="732" idx="4"/>
            <a:endCxn id="72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33" name="Google Shape;733;g25e11802ac4_0_2511"/>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34" name="Google Shape;734;g25e11802ac4_0_2511"/>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32" name="Google Shape;732;g25e11802ac4_0_2511"/>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35" name="Google Shape;735;g25e11802ac4_0_2511"/>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36" name="Google Shape;736;g25e11802ac4_0_2511"/>
          <p:cNvSpPr txBox="1"/>
          <p:nvPr/>
        </p:nvSpPr>
        <p:spPr>
          <a:xfrm>
            <a:off x="603200" y="1070800"/>
            <a:ext cx="3696000" cy="868200"/>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The edge of a continent that is underwater</a:t>
            </a:r>
            <a:endParaRPr sz="2400" b="0" i="0" u="none" strike="noStrike" cap="none">
              <a:solidFill>
                <a:srgbClr val="434343"/>
              </a:solidFill>
              <a:latin typeface="Helvetica Neue Light"/>
              <a:ea typeface="Helvetica Neue Light"/>
              <a:cs typeface="Helvetica Neue Light"/>
              <a:sym typeface="Helvetica Neue Light"/>
            </a:endParaRPr>
          </a:p>
        </p:txBody>
      </p:sp>
      <p:cxnSp>
        <p:nvCxnSpPr>
          <p:cNvPr id="737" name="Google Shape;737;g25e11802ac4_0_2511"/>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738" name="Google Shape;738;g25e11802ac4_0_2511"/>
          <p:cNvCxnSpPr>
            <a:stCxn id="739" idx="4"/>
            <a:endCxn id="735"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740" name="Google Shape;740;g25e11802ac4_0_2511"/>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741" name="Google Shape;741;g25e11802ac4_0_2511"/>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739" name="Google Shape;739;g25e11802ac4_0_2511"/>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42" name="Google Shape;742;g25e11802ac4_0_2511"/>
          <p:cNvSpPr txBox="1"/>
          <p:nvPr/>
        </p:nvSpPr>
        <p:spPr>
          <a:xfrm>
            <a:off x="2990050" y="3239433"/>
            <a:ext cx="3163800" cy="9852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2900"/>
              <a:buFont typeface="Arial"/>
              <a:buNone/>
            </a:pPr>
            <a:r>
              <a:rPr lang="en-US" sz="2900" b="1">
                <a:solidFill>
                  <a:schemeClr val="dk1"/>
                </a:solidFill>
                <a:latin typeface="Poppins"/>
                <a:ea typeface="Poppins"/>
                <a:cs typeface="Poppins"/>
                <a:sym typeface="Poppins"/>
              </a:rPr>
              <a:t>Continental Shelf</a:t>
            </a:r>
            <a:endParaRPr sz="700" b="0" i="0" u="none" strike="noStrike" cap="none">
              <a:solidFill>
                <a:srgbClr val="000000"/>
              </a:solidFill>
              <a:latin typeface="Arial"/>
              <a:ea typeface="Arial"/>
              <a:cs typeface="Arial"/>
              <a:sym typeface="Arial"/>
            </a:endParaRPr>
          </a:p>
        </p:txBody>
      </p:sp>
      <p:sp>
        <p:nvSpPr>
          <p:cNvPr id="743" name="Google Shape;743;g25e11802ac4_0_2511"/>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744" name="Google Shape;744;g25e11802ac4_0_2511"/>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745" name="Google Shape;745;g25e11802ac4_0_2511"/>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746" name="Google Shape;746;g25e11802ac4_0_2511"/>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continental shelves </a:t>
            </a:r>
            <a:r>
              <a:rPr lang="en-US" sz="1700" b="0" i="0" u="none" strike="noStrike" cap="none">
                <a:solidFill>
                  <a:srgbClr val="000000"/>
                </a:solidFill>
                <a:latin typeface="Helvetica Neue Light"/>
                <a:ea typeface="Helvetica Neue Light"/>
                <a:cs typeface="Helvetica Neue Light"/>
                <a:sym typeface="Helvetica Neue Light"/>
              </a:rPr>
              <a:t>impact my life?</a:t>
            </a:r>
            <a:endParaRPr sz="1700" b="0" i="0" u="none" strike="noStrike" cap="none">
              <a:solidFill>
                <a:srgbClr val="000000"/>
              </a:solidFill>
              <a:latin typeface="Arial"/>
              <a:ea typeface="Arial"/>
              <a:cs typeface="Arial"/>
              <a:sym typeface="Arial"/>
            </a:endParaRPr>
          </a:p>
        </p:txBody>
      </p:sp>
      <p:pic>
        <p:nvPicPr>
          <p:cNvPr id="747" name="Google Shape;747;g25e11802ac4_0_2511"/>
          <p:cNvPicPr preferRelativeResize="0"/>
          <p:nvPr/>
        </p:nvPicPr>
        <p:blipFill>
          <a:blip r:embed="rId3">
            <a:alphaModFix/>
          </a:blip>
          <a:stretch>
            <a:fillRect/>
          </a:stretch>
        </p:blipFill>
        <p:spPr>
          <a:xfrm>
            <a:off x="6058128" y="1148075"/>
            <a:ext cx="2544697" cy="1792500"/>
          </a:xfrm>
          <a:prstGeom prst="rect">
            <a:avLst/>
          </a:prstGeom>
          <a:noFill/>
          <a:ln w="9525" cap="flat" cmpd="sng">
            <a:solidFill>
              <a:schemeClr val="lt1"/>
            </a:solidFill>
            <a:prstDash val="solid"/>
            <a:round/>
            <a:headEnd type="none" w="sm" len="sm"/>
            <a:tailEnd type="none" w="sm" len="sm"/>
          </a:ln>
        </p:spPr>
      </p:pic>
      <p:sp>
        <p:nvSpPr>
          <p:cNvPr id="748" name="Google Shape;748;g25e11802ac4_0_2511"/>
          <p:cNvSpPr txBox="1"/>
          <p:nvPr/>
        </p:nvSpPr>
        <p:spPr>
          <a:xfrm>
            <a:off x="603200" y="4725200"/>
            <a:ext cx="39687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North Sea Continental Shelf</a:t>
            </a:r>
            <a:endParaRPr sz="24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2a5a1442303_0_281"/>
          <p:cNvSpPr txBox="1">
            <a:spLocks noGrp="1"/>
          </p:cNvSpPr>
          <p:nvPr>
            <p:ph type="ctrTitle"/>
          </p:nvPr>
        </p:nvSpPr>
        <p:spPr>
          <a:xfrm>
            <a:off x="853475" y="135873"/>
            <a:ext cx="7637700" cy="13428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400"/>
              <a:buFont typeface="Calibri"/>
              <a:buNone/>
            </a:pPr>
            <a:r>
              <a:rPr lang="en-US" sz="3400" b="1" u="sng"/>
              <a:t>Crust</a:t>
            </a:r>
            <a:r>
              <a:rPr lang="en-US" sz="3400" b="1"/>
              <a:t>: </a:t>
            </a:r>
            <a:r>
              <a:rPr lang="en-US" sz="3400"/>
              <a:t>The outermost shell of the Earth</a:t>
            </a:r>
            <a:endParaRPr sz="3400" b="1"/>
          </a:p>
        </p:txBody>
      </p:sp>
      <p:sp>
        <p:nvSpPr>
          <p:cNvPr id="233" name="Google Shape;233;g2a5a1442303_0_281" descr="Rewind"/>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4" name="Google Shape;234;g2a5a1442303_0_281"/>
          <p:cNvPicPr preferRelativeResize="0"/>
          <p:nvPr/>
        </p:nvPicPr>
        <p:blipFill rotWithShape="1">
          <a:blip r:embed="rId4">
            <a:alphaModFix/>
          </a:blip>
          <a:srcRect/>
          <a:stretch/>
        </p:blipFill>
        <p:spPr>
          <a:xfrm>
            <a:off x="1761038" y="1783075"/>
            <a:ext cx="5621926" cy="388885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55" name="Google Shape;755;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56" name="Google Shape;756;g25e11802ac4_0_2536"/>
          <p:cNvCxnSpPr>
            <a:stCxn id="757" idx="4"/>
            <a:endCxn id="75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58" name="Google Shape;758;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59" name="Google Shape;759;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57" name="Google Shape;757;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60" name="Google Shape;760;g25e11802ac4_0_2536"/>
          <p:cNvSpPr txBox="1"/>
          <p:nvPr/>
        </p:nvSpPr>
        <p:spPr>
          <a:xfrm>
            <a:off x="582425" y="219850"/>
            <a:ext cx="8365200" cy="144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2900" b="0" i="0" u="none" strike="noStrike" cap="none">
                <a:solidFill>
                  <a:srgbClr val="000000"/>
                </a:solidFill>
                <a:latin typeface="Calibri"/>
                <a:ea typeface="Calibri"/>
                <a:cs typeface="Calibri"/>
                <a:sym typeface="Calibri"/>
              </a:rPr>
              <a:t>Choose the correct response for </a:t>
            </a:r>
            <a:r>
              <a:rPr lang="en-US" sz="2900" b="0" i="1" u="none" strike="noStrike" cap="none">
                <a:solidFill>
                  <a:srgbClr val="000000"/>
                </a:solidFill>
                <a:latin typeface="Calibri"/>
                <a:ea typeface="Calibri"/>
                <a:cs typeface="Calibri"/>
                <a:sym typeface="Calibri"/>
              </a:rPr>
              <a:t>“</a:t>
            </a:r>
            <a:r>
              <a:rPr lang="en-US" sz="2900" i="1">
                <a:latin typeface="Calibri"/>
                <a:ea typeface="Calibri"/>
                <a:cs typeface="Calibri"/>
                <a:sym typeface="Calibri"/>
              </a:rPr>
              <a:t>H</a:t>
            </a:r>
            <a:r>
              <a:rPr lang="en-US" sz="2900" b="0" i="1" u="none" strike="noStrike" cap="none">
                <a:solidFill>
                  <a:srgbClr val="000000"/>
                </a:solidFill>
                <a:latin typeface="Calibri"/>
                <a:ea typeface="Calibri"/>
                <a:cs typeface="Calibri"/>
                <a:sym typeface="Calibri"/>
              </a:rPr>
              <a:t>ow</a:t>
            </a:r>
            <a:r>
              <a:rPr lang="en-US" sz="2900" i="1">
                <a:latin typeface="Calibri"/>
                <a:ea typeface="Calibri"/>
                <a:cs typeface="Calibri"/>
                <a:sym typeface="Calibri"/>
              </a:rPr>
              <a:t> do</a:t>
            </a:r>
            <a:r>
              <a:rPr lang="en-US" sz="2900" b="0" i="1" u="none" strike="noStrike" cap="none">
                <a:solidFill>
                  <a:srgbClr val="000000"/>
                </a:solidFill>
                <a:latin typeface="Calibri"/>
                <a:ea typeface="Calibri"/>
                <a:cs typeface="Calibri"/>
                <a:sym typeface="Calibri"/>
              </a:rPr>
              <a:t> </a:t>
            </a:r>
            <a:r>
              <a:rPr lang="en-US" sz="2900" i="1">
                <a:latin typeface="Calibri"/>
                <a:ea typeface="Calibri"/>
                <a:cs typeface="Calibri"/>
                <a:sym typeface="Calibri"/>
              </a:rPr>
              <a:t>continental shelves</a:t>
            </a:r>
            <a:r>
              <a:rPr lang="en-US" sz="2900" b="0" i="1" u="none" strike="noStrike" cap="none">
                <a:solidFill>
                  <a:srgbClr val="000000"/>
                </a:solidFill>
                <a:latin typeface="Calibri"/>
                <a:ea typeface="Calibri"/>
                <a:cs typeface="Calibri"/>
                <a:sym typeface="Calibri"/>
              </a:rPr>
              <a:t> impact my life?” </a:t>
            </a:r>
            <a:r>
              <a:rPr lang="en-US" sz="2900" b="0" i="0" u="none" strike="noStrike" cap="none">
                <a:solidFill>
                  <a:srgbClr val="000000"/>
                </a:solidFill>
                <a:latin typeface="Calibri"/>
                <a:ea typeface="Calibri"/>
                <a:cs typeface="Calibri"/>
                <a:sym typeface="Calibri"/>
              </a:rPr>
              <a:t>from the choices below.</a:t>
            </a:r>
            <a:endParaRPr sz="1400" b="0" i="0" u="none" strike="noStrike" cap="none">
              <a:solidFill>
                <a:srgbClr val="000000"/>
              </a:solidFill>
              <a:latin typeface="Arial"/>
              <a:ea typeface="Arial"/>
              <a:cs typeface="Arial"/>
              <a:sym typeface="Arial"/>
            </a:endParaRPr>
          </a:p>
        </p:txBody>
      </p:sp>
      <p:sp>
        <p:nvSpPr>
          <p:cNvPr id="761" name="Google Shape;761;g25e11802ac4_0_2536"/>
          <p:cNvSpPr txBox="1"/>
          <p:nvPr/>
        </p:nvSpPr>
        <p:spPr>
          <a:xfrm>
            <a:off x="1073532" y="4275090"/>
            <a:ext cx="7874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Continental shelves</a:t>
            </a:r>
            <a:r>
              <a:rPr lang="en-US" sz="2200" b="0" i="0" u="none" strike="noStrike" cap="none">
                <a:solidFill>
                  <a:srgbClr val="434343"/>
                </a:solidFill>
                <a:latin typeface="Helvetica Neue Light"/>
                <a:ea typeface="Helvetica Neue Light"/>
                <a:cs typeface="Helvetica Neue Light"/>
                <a:sym typeface="Helvetica Neue Light"/>
              </a:rPr>
              <a:t> account for the amount of land we have on our planet versus ocean, and tells us where to build habitats.</a:t>
            </a:r>
            <a:endParaRPr sz="2200" b="0" i="0" u="none" strike="noStrike" cap="none">
              <a:solidFill>
                <a:srgbClr val="434343"/>
              </a:solidFill>
              <a:latin typeface="Arial"/>
              <a:ea typeface="Arial"/>
              <a:cs typeface="Arial"/>
              <a:sym typeface="Arial"/>
            </a:endParaRPr>
          </a:p>
        </p:txBody>
      </p:sp>
      <p:sp>
        <p:nvSpPr>
          <p:cNvPr id="762" name="Google Shape;762;g25e11802ac4_0_2536"/>
          <p:cNvSpPr txBox="1"/>
          <p:nvPr/>
        </p:nvSpPr>
        <p:spPr>
          <a:xfrm>
            <a:off x="1073532" y="2918320"/>
            <a:ext cx="7874100" cy="8034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Continental shelves</a:t>
            </a:r>
            <a:r>
              <a:rPr lang="en-US" sz="2200" b="0" i="0" u="none" strike="noStrike" cap="none">
                <a:solidFill>
                  <a:srgbClr val="43464D"/>
                </a:solidFill>
                <a:latin typeface="Helvetica Neue Light"/>
                <a:ea typeface="Helvetica Neue Light"/>
                <a:cs typeface="Helvetica Neue Light"/>
                <a:sym typeface="Helvetica Neue Light"/>
              </a:rPr>
              <a:t> explain how movement of animals on our planet impacts food and crops we have available to us.</a:t>
            </a:r>
            <a:endParaRPr sz="2200" b="0" i="0" u="none" strike="noStrike" cap="none">
              <a:solidFill>
                <a:srgbClr val="000000"/>
              </a:solidFill>
              <a:latin typeface="Helvetica Neue Light"/>
              <a:ea typeface="Helvetica Neue Light"/>
              <a:cs typeface="Helvetica Neue Light"/>
              <a:sym typeface="Helvetica Neue Light"/>
            </a:endParaRPr>
          </a:p>
        </p:txBody>
      </p:sp>
      <p:sp>
        <p:nvSpPr>
          <p:cNvPr id="763" name="Google Shape;763;g25e11802ac4_0_2536"/>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64" name="Google Shape;764;g25e11802ac4_0_2536"/>
          <p:cNvSpPr txBox="1"/>
          <p:nvPr/>
        </p:nvSpPr>
        <p:spPr>
          <a:xfrm>
            <a:off x="1073532" y="1759358"/>
            <a:ext cx="7874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Continental shelves help protect the </a:t>
            </a:r>
            <a:r>
              <a:rPr lang="en-US" sz="2200">
                <a:solidFill>
                  <a:srgbClr val="43464D"/>
                </a:solidFill>
                <a:latin typeface="Helvetica Neue Light"/>
                <a:ea typeface="Helvetica Neue Light"/>
                <a:cs typeface="Helvetica Neue Light"/>
                <a:sym typeface="Helvetica Neue 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0"/>
                  </a:ext>
                </a:extLst>
              </a:rPr>
              <a:t>coast</a:t>
            </a:r>
            <a:r>
              <a:rPr lang="en-US" sz="2200">
                <a:solidFill>
                  <a:srgbClr val="43464D"/>
                </a:solidFill>
                <a:latin typeface="Helvetica Neue Light"/>
                <a:ea typeface="Helvetica Neue Light"/>
                <a:cs typeface="Helvetica Neue Light"/>
                <a:sym typeface="Helvetica Neue Light"/>
              </a:rPr>
              <a:t> from big waves, making beaches safer for activities like swimming and playing.</a:t>
            </a:r>
            <a:endParaRPr sz="2200" b="0" i="0" u="none" strike="noStrike" cap="none">
              <a:solidFill>
                <a:srgbClr val="000000"/>
              </a:solidFill>
              <a:latin typeface="Helvetica Neue Light"/>
              <a:ea typeface="Helvetica Neue Light"/>
              <a:cs typeface="Helvetica Neue Light"/>
              <a:sym typeface="Helvetica Neue Light"/>
            </a:endParaRPr>
          </a:p>
        </p:txBody>
      </p:sp>
      <p:sp>
        <p:nvSpPr>
          <p:cNvPr id="765" name="Google Shape;765;g25e11802ac4_0_2536"/>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66" name="Google Shape;766;g25e11802ac4_0_2536"/>
          <p:cNvSpPr txBox="1"/>
          <p:nvPr/>
        </p:nvSpPr>
        <p:spPr>
          <a:xfrm>
            <a:off x="380508" y="29628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67" name="Google Shape;767;g25e11802ac4_0_2536"/>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68" name="Google Shape;768;g25e11802ac4_0_2536"/>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69" name="Google Shape;769;g25e11802ac4_0_2536"/>
          <p:cNvSpPr txBox="1"/>
          <p:nvPr/>
        </p:nvSpPr>
        <p:spPr>
          <a:xfrm>
            <a:off x="1073532" y="5356215"/>
            <a:ext cx="7874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Continental shelves </a:t>
            </a:r>
            <a:r>
              <a:rPr lang="en-US" sz="2200" b="0" i="0" u="none" strike="noStrike" cap="none">
                <a:solidFill>
                  <a:srgbClr val="434343"/>
                </a:solidFill>
                <a:latin typeface="Helvetica Neue Light"/>
                <a:ea typeface="Helvetica Neue Light"/>
                <a:cs typeface="Helvetica Neue Light"/>
                <a:sym typeface="Helvetica Neue Light"/>
              </a:rPr>
              <a:t>create different trenches and ranges in the ocean which influences weather patterns on Earth.</a:t>
            </a:r>
            <a:endParaRPr sz="2200" b="0" i="0" u="none" strike="noStrike" cap="none">
              <a:solidFill>
                <a:srgbClr val="434343"/>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g2b723aaf417_0_3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76" name="Google Shape;776;g2b723aaf417_0_3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77" name="Google Shape;777;g2b723aaf417_0_38"/>
          <p:cNvCxnSpPr>
            <a:stCxn id="778" idx="4"/>
            <a:endCxn id="77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79" name="Google Shape;779;g2b723aaf417_0_3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80" name="Google Shape;780;g2b723aaf417_0_3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78" name="Google Shape;778;g2b723aaf417_0_3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81" name="Google Shape;781;g2b723aaf417_0_38"/>
          <p:cNvSpPr txBox="1"/>
          <p:nvPr/>
        </p:nvSpPr>
        <p:spPr>
          <a:xfrm>
            <a:off x="582425" y="219850"/>
            <a:ext cx="8365200" cy="144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2900" b="0" i="0" u="none" strike="noStrike" cap="none">
                <a:solidFill>
                  <a:srgbClr val="000000"/>
                </a:solidFill>
                <a:latin typeface="Calibri"/>
                <a:ea typeface="Calibri"/>
                <a:cs typeface="Calibri"/>
                <a:sym typeface="Calibri"/>
              </a:rPr>
              <a:t>Choose the correct response for </a:t>
            </a:r>
            <a:r>
              <a:rPr lang="en-US" sz="2900" b="0" i="1" u="none" strike="noStrike" cap="none">
                <a:solidFill>
                  <a:srgbClr val="000000"/>
                </a:solidFill>
                <a:latin typeface="Calibri"/>
                <a:ea typeface="Calibri"/>
                <a:cs typeface="Calibri"/>
                <a:sym typeface="Calibri"/>
              </a:rPr>
              <a:t>“</a:t>
            </a:r>
            <a:r>
              <a:rPr lang="en-US" sz="2900" i="1">
                <a:latin typeface="Calibri"/>
                <a:ea typeface="Calibri"/>
                <a:cs typeface="Calibri"/>
                <a:sym typeface="Calibri"/>
              </a:rPr>
              <a:t>H</a:t>
            </a:r>
            <a:r>
              <a:rPr lang="en-US" sz="2900" b="0" i="1" u="none" strike="noStrike" cap="none">
                <a:solidFill>
                  <a:srgbClr val="000000"/>
                </a:solidFill>
                <a:latin typeface="Calibri"/>
                <a:ea typeface="Calibri"/>
                <a:cs typeface="Calibri"/>
                <a:sym typeface="Calibri"/>
              </a:rPr>
              <a:t>ow</a:t>
            </a:r>
            <a:r>
              <a:rPr lang="en-US" sz="2900" i="1">
                <a:latin typeface="Calibri"/>
                <a:ea typeface="Calibri"/>
                <a:cs typeface="Calibri"/>
                <a:sym typeface="Calibri"/>
              </a:rPr>
              <a:t> do</a:t>
            </a:r>
            <a:r>
              <a:rPr lang="en-US" sz="2900" b="0" i="1" u="none" strike="noStrike" cap="none">
                <a:solidFill>
                  <a:srgbClr val="000000"/>
                </a:solidFill>
                <a:latin typeface="Calibri"/>
                <a:ea typeface="Calibri"/>
                <a:cs typeface="Calibri"/>
                <a:sym typeface="Calibri"/>
              </a:rPr>
              <a:t> </a:t>
            </a:r>
            <a:r>
              <a:rPr lang="en-US" sz="2900" i="1">
                <a:latin typeface="Calibri"/>
                <a:ea typeface="Calibri"/>
                <a:cs typeface="Calibri"/>
                <a:sym typeface="Calibri"/>
              </a:rPr>
              <a:t>continental shelves</a:t>
            </a:r>
            <a:r>
              <a:rPr lang="en-US" sz="2900" b="0" i="1" u="none" strike="noStrike" cap="none">
                <a:solidFill>
                  <a:srgbClr val="000000"/>
                </a:solidFill>
                <a:latin typeface="Calibri"/>
                <a:ea typeface="Calibri"/>
                <a:cs typeface="Calibri"/>
                <a:sym typeface="Calibri"/>
              </a:rPr>
              <a:t> impact my life?” </a:t>
            </a:r>
            <a:r>
              <a:rPr lang="en-US" sz="2900" b="0" i="0" u="none" strike="noStrike" cap="none">
                <a:solidFill>
                  <a:srgbClr val="000000"/>
                </a:solidFill>
                <a:latin typeface="Calibri"/>
                <a:ea typeface="Calibri"/>
                <a:cs typeface="Calibri"/>
                <a:sym typeface="Calibri"/>
              </a:rPr>
              <a:t>from the choices below.</a:t>
            </a:r>
            <a:endParaRPr sz="1400" b="0" i="0" u="none" strike="noStrike" cap="none">
              <a:solidFill>
                <a:srgbClr val="000000"/>
              </a:solidFill>
              <a:latin typeface="Arial"/>
              <a:ea typeface="Arial"/>
              <a:cs typeface="Arial"/>
              <a:sym typeface="Arial"/>
            </a:endParaRPr>
          </a:p>
        </p:txBody>
      </p:sp>
      <p:sp>
        <p:nvSpPr>
          <p:cNvPr id="782" name="Google Shape;782;g2b723aaf417_0_38"/>
          <p:cNvSpPr txBox="1"/>
          <p:nvPr/>
        </p:nvSpPr>
        <p:spPr>
          <a:xfrm>
            <a:off x="1073532" y="4275090"/>
            <a:ext cx="7874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Continental shelves</a:t>
            </a:r>
            <a:r>
              <a:rPr lang="en-US" sz="2200" b="0" i="0" u="none" strike="noStrike" cap="none">
                <a:solidFill>
                  <a:srgbClr val="434343"/>
                </a:solidFill>
                <a:latin typeface="Helvetica Neue Light"/>
                <a:ea typeface="Helvetica Neue Light"/>
                <a:cs typeface="Helvetica Neue Light"/>
                <a:sym typeface="Helvetica Neue Light"/>
              </a:rPr>
              <a:t> account for the amount of land we have on our planet versus ocean, and tells us where to build habitats.</a:t>
            </a:r>
            <a:endParaRPr sz="2200" b="0" i="0" u="none" strike="noStrike" cap="none">
              <a:solidFill>
                <a:srgbClr val="434343"/>
              </a:solidFill>
              <a:latin typeface="Arial"/>
              <a:ea typeface="Arial"/>
              <a:cs typeface="Arial"/>
              <a:sym typeface="Arial"/>
            </a:endParaRPr>
          </a:p>
        </p:txBody>
      </p:sp>
      <p:sp>
        <p:nvSpPr>
          <p:cNvPr id="783" name="Google Shape;783;g2b723aaf417_0_38"/>
          <p:cNvSpPr txBox="1"/>
          <p:nvPr/>
        </p:nvSpPr>
        <p:spPr>
          <a:xfrm>
            <a:off x="1073532" y="2918320"/>
            <a:ext cx="7874100" cy="8034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Continental shelves</a:t>
            </a:r>
            <a:r>
              <a:rPr lang="en-US" sz="2200" b="0" i="0" u="none" strike="noStrike" cap="none">
                <a:solidFill>
                  <a:srgbClr val="43464D"/>
                </a:solidFill>
                <a:latin typeface="Helvetica Neue Light"/>
                <a:ea typeface="Helvetica Neue Light"/>
                <a:cs typeface="Helvetica Neue Light"/>
                <a:sym typeface="Helvetica Neue Light"/>
              </a:rPr>
              <a:t> explain how movement of animals on our planet impacts food and crops we have available to us.</a:t>
            </a:r>
            <a:endParaRPr sz="2200" b="0" i="0" u="none" strike="noStrike" cap="none">
              <a:solidFill>
                <a:srgbClr val="000000"/>
              </a:solidFill>
              <a:latin typeface="Helvetica Neue Light"/>
              <a:ea typeface="Helvetica Neue Light"/>
              <a:cs typeface="Helvetica Neue Light"/>
              <a:sym typeface="Helvetica Neue Light"/>
            </a:endParaRPr>
          </a:p>
        </p:txBody>
      </p:sp>
      <p:sp>
        <p:nvSpPr>
          <p:cNvPr id="784" name="Google Shape;784;g2b723aaf417_0_38"/>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85" name="Google Shape;785;g2b723aaf417_0_38"/>
          <p:cNvSpPr txBox="1"/>
          <p:nvPr/>
        </p:nvSpPr>
        <p:spPr>
          <a:xfrm>
            <a:off x="1073532" y="1759358"/>
            <a:ext cx="7874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Continental shelves help protect the coast from big waves, making beaches safer for activities like swimming and playing.</a:t>
            </a:r>
            <a:endParaRPr sz="2200" b="0" i="0" u="none" strike="noStrike" cap="none">
              <a:solidFill>
                <a:srgbClr val="000000"/>
              </a:solidFill>
              <a:latin typeface="Helvetica Neue Light"/>
              <a:ea typeface="Helvetica Neue Light"/>
              <a:cs typeface="Helvetica Neue Light"/>
              <a:sym typeface="Helvetica Neue Light"/>
            </a:endParaRPr>
          </a:p>
        </p:txBody>
      </p:sp>
      <p:sp>
        <p:nvSpPr>
          <p:cNvPr id="786" name="Google Shape;786;g2b723aaf417_0_38"/>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87" name="Google Shape;787;g2b723aaf417_0_38"/>
          <p:cNvSpPr txBox="1"/>
          <p:nvPr/>
        </p:nvSpPr>
        <p:spPr>
          <a:xfrm>
            <a:off x="380508" y="29628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88" name="Google Shape;788;g2b723aaf417_0_38"/>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89" name="Google Shape;789;g2b723aaf417_0_38"/>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90" name="Google Shape;790;g2b723aaf417_0_38"/>
          <p:cNvSpPr txBox="1"/>
          <p:nvPr/>
        </p:nvSpPr>
        <p:spPr>
          <a:xfrm>
            <a:off x="1073532" y="5356215"/>
            <a:ext cx="7874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Continental shelves </a:t>
            </a:r>
            <a:r>
              <a:rPr lang="en-US" sz="2200" b="0" i="0" u="none" strike="noStrike" cap="none">
                <a:solidFill>
                  <a:srgbClr val="434343"/>
                </a:solidFill>
                <a:latin typeface="Helvetica Neue Light"/>
                <a:ea typeface="Helvetica Neue Light"/>
                <a:cs typeface="Helvetica Neue Light"/>
                <a:sym typeface="Helvetica Neue Light"/>
              </a:rPr>
              <a:t>create different trenches and ranges in the ocean which influences weather patterns on Earth.</a:t>
            </a:r>
            <a:endParaRPr sz="2200" b="0" i="0" u="none" strike="noStrike" cap="none">
              <a:solidFill>
                <a:srgbClr val="434343"/>
              </a:solidFill>
              <a:latin typeface="Arial"/>
              <a:ea typeface="Arial"/>
              <a:cs typeface="Arial"/>
              <a:sym typeface="Arial"/>
            </a:endParaRPr>
          </a:p>
        </p:txBody>
      </p:sp>
      <p:sp>
        <p:nvSpPr>
          <p:cNvPr id="791" name="Google Shape;791;g2b723aaf417_0_38"/>
          <p:cNvSpPr/>
          <p:nvPr/>
        </p:nvSpPr>
        <p:spPr>
          <a:xfrm>
            <a:off x="74200" y="1666750"/>
            <a:ext cx="8790600" cy="11481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g25e11802ac4_0_2649"/>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98" name="Google Shape;798;g25e11802ac4_0_2649"/>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99" name="Google Shape;799;g25e11802ac4_0_2649"/>
          <p:cNvCxnSpPr>
            <a:stCxn id="800" idx="4"/>
            <a:endCxn id="79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801" name="Google Shape;801;g25e11802ac4_0_2649"/>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802" name="Google Shape;802;g25e11802ac4_0_2649"/>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800" name="Google Shape;800;g25e11802ac4_0_2649"/>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803" name="Google Shape;803;g25e11802ac4_0_2649"/>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04" name="Google Shape;804;g25e11802ac4_0_2649"/>
          <p:cNvSpPr txBox="1"/>
          <p:nvPr/>
        </p:nvSpPr>
        <p:spPr>
          <a:xfrm>
            <a:off x="603200" y="1070800"/>
            <a:ext cx="3696000" cy="1680900"/>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Clr>
                <a:srgbClr val="000000"/>
              </a:buClr>
              <a:buSzPts val="2400"/>
              <a:buFont typeface="Arial"/>
              <a:buNone/>
            </a:pPr>
            <a:r>
              <a:rPr lang="en-US" sz="2400" b="0" i="0" u="none" strike="noStrike" cap="none">
                <a:solidFill>
                  <a:srgbClr val="434343"/>
                </a:solidFill>
                <a:latin typeface="Helvetica Neue Light"/>
                <a:ea typeface="Helvetica Neue Light"/>
                <a:cs typeface="Helvetica Neue Light"/>
                <a:sym typeface="Helvetica Neue Light"/>
              </a:rPr>
              <a:t>Sudden shaking of the ground caused by the movement of the Earth’s tectonic plates</a:t>
            </a:r>
            <a:endParaRPr sz="2400" b="0" i="0" u="none" strike="noStrike" cap="none">
              <a:solidFill>
                <a:srgbClr val="434343"/>
              </a:solidFill>
              <a:latin typeface="Helvetica Neue Light"/>
              <a:ea typeface="Helvetica Neue Light"/>
              <a:cs typeface="Helvetica Neue Light"/>
              <a:sym typeface="Helvetica Neue Light"/>
            </a:endParaRPr>
          </a:p>
        </p:txBody>
      </p:sp>
      <p:cxnSp>
        <p:nvCxnSpPr>
          <p:cNvPr id="805" name="Google Shape;805;g25e11802ac4_0_2649"/>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806" name="Google Shape;806;g25e11802ac4_0_2649"/>
          <p:cNvCxnSpPr>
            <a:stCxn id="807" idx="4"/>
            <a:endCxn id="80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808" name="Google Shape;808;g25e11802ac4_0_2649"/>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809" name="Google Shape;809;g25e11802ac4_0_2649"/>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807" name="Google Shape;807;g25e11802ac4_0_2649"/>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10" name="Google Shape;810;g25e11802ac4_0_2649"/>
          <p:cNvSpPr txBox="1"/>
          <p:nvPr/>
        </p:nvSpPr>
        <p:spPr>
          <a:xfrm>
            <a:off x="2990050" y="3137196"/>
            <a:ext cx="3163800" cy="985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Continental Shelf</a:t>
            </a:r>
            <a:endParaRPr sz="700" b="0" i="0" u="none" strike="noStrike" cap="none">
              <a:solidFill>
                <a:srgbClr val="000000"/>
              </a:solidFill>
              <a:latin typeface="Arial"/>
              <a:ea typeface="Arial"/>
              <a:cs typeface="Arial"/>
              <a:sym typeface="Arial"/>
            </a:endParaRPr>
          </a:p>
        </p:txBody>
      </p:sp>
      <p:sp>
        <p:nvSpPr>
          <p:cNvPr id="811" name="Google Shape;811;g25e11802ac4_0_2649"/>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812" name="Google Shape;812;g25e11802ac4_0_2649"/>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813" name="Google Shape;813;g25e11802ac4_0_2649"/>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814" name="Google Shape;814;g25e11802ac4_0_2649"/>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continental shelves</a:t>
            </a:r>
            <a:r>
              <a:rPr lang="en-US" sz="1700" b="0" i="0" u="none" strike="noStrike" cap="none">
                <a:solidFill>
                  <a:srgbClr val="000000"/>
                </a:solidFill>
                <a:latin typeface="Helvetica Neue Light"/>
                <a:ea typeface="Helvetica Neue Light"/>
                <a:cs typeface="Helvetica Neue Light"/>
                <a:sym typeface="Helvetica Neue Light"/>
              </a:rPr>
              <a:t> impact my life?</a:t>
            </a:r>
            <a:endParaRPr sz="1700" b="0" i="0" u="none" strike="noStrike" cap="none">
              <a:solidFill>
                <a:srgbClr val="000000"/>
              </a:solidFill>
              <a:latin typeface="Arial"/>
              <a:ea typeface="Arial"/>
              <a:cs typeface="Arial"/>
              <a:sym typeface="Arial"/>
            </a:endParaRPr>
          </a:p>
        </p:txBody>
      </p:sp>
      <p:pic>
        <p:nvPicPr>
          <p:cNvPr id="815" name="Google Shape;815;g25e11802ac4_0_2649"/>
          <p:cNvPicPr preferRelativeResize="0"/>
          <p:nvPr/>
        </p:nvPicPr>
        <p:blipFill rotWithShape="1">
          <a:blip r:embed="rId3">
            <a:alphaModFix/>
          </a:blip>
          <a:srcRect/>
          <a:stretch/>
        </p:blipFill>
        <p:spPr>
          <a:xfrm>
            <a:off x="6104375" y="1045975"/>
            <a:ext cx="2389801" cy="2137729"/>
          </a:xfrm>
          <a:prstGeom prst="rect">
            <a:avLst/>
          </a:prstGeom>
          <a:noFill/>
          <a:ln>
            <a:noFill/>
          </a:ln>
        </p:spPr>
      </p:pic>
      <p:sp>
        <p:nvSpPr>
          <p:cNvPr id="816" name="Google Shape;816;g25e11802ac4_0_2649"/>
          <p:cNvSpPr txBox="1"/>
          <p:nvPr/>
        </p:nvSpPr>
        <p:spPr>
          <a:xfrm>
            <a:off x="397100" y="4796825"/>
            <a:ext cx="4108200" cy="868200"/>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Clr>
                <a:srgbClr val="000000"/>
              </a:buClr>
              <a:buSzPts val="2400"/>
              <a:buFont typeface="Arial"/>
              <a:buNone/>
            </a:pPr>
            <a:r>
              <a:rPr lang="en-US" sz="2400" b="0" i="0" u="none" strike="noStrike" cap="none">
                <a:solidFill>
                  <a:srgbClr val="434343"/>
                </a:solidFill>
                <a:latin typeface="Helvetica Neue Light"/>
                <a:ea typeface="Helvetica Neue Light"/>
                <a:cs typeface="Helvetica Neue Light"/>
                <a:sym typeface="Helvetica Neue Light"/>
              </a:rPr>
              <a:t>Shaking of the ground that tumbles buildings</a:t>
            </a:r>
            <a:endParaRPr sz="2400" b="0" i="0" u="none" strike="noStrike" cap="none">
              <a:solidFill>
                <a:srgbClr val="434343"/>
              </a:solidFill>
              <a:latin typeface="Helvetica Neue Light"/>
              <a:ea typeface="Helvetica Neue Light"/>
              <a:cs typeface="Helvetica Neue Light"/>
              <a:sym typeface="Helvetica Neue Light"/>
            </a:endParaRPr>
          </a:p>
        </p:txBody>
      </p:sp>
      <p:sp>
        <p:nvSpPr>
          <p:cNvPr id="817" name="Google Shape;817;g25e11802ac4_0_2649"/>
          <p:cNvSpPr txBox="1"/>
          <p:nvPr/>
        </p:nvSpPr>
        <p:spPr>
          <a:xfrm>
            <a:off x="4571975" y="4796825"/>
            <a:ext cx="41082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a:solidFill>
                  <a:srgbClr val="43464D"/>
                </a:solidFill>
                <a:latin typeface="Helvetica Neue Light"/>
                <a:ea typeface="Helvetica Neue Light"/>
                <a:cs typeface="Helvetica Neue Light"/>
                <a:sym typeface="Helvetica Neue Light"/>
              </a:rPr>
              <a:t>Continental Shelves help protect the coast from big waves, making beaches safer for activities like swimming and playing.</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52"/>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824" name="Google Shape;824;p52"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g2b790e7f309_0_155" descr="Rewind"/>
          <p:cNvSpPr/>
          <p:nvPr/>
        </p:nvSpPr>
        <p:spPr>
          <a:xfrm>
            <a:off x="0" y="0"/>
            <a:ext cx="920100" cy="780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g2b790e7f309_0_155"/>
          <p:cNvSpPr txBox="1">
            <a:spLocks noGrp="1"/>
          </p:cNvSpPr>
          <p:nvPr>
            <p:ph type="subTitle" idx="1"/>
          </p:nvPr>
        </p:nvSpPr>
        <p:spPr>
          <a:xfrm>
            <a:off x="344700" y="783025"/>
            <a:ext cx="84546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sz="3000" b="1" u="sng">
                <a:solidFill>
                  <a:schemeClr val="dk1"/>
                </a:solidFill>
              </a:rPr>
              <a:t>Continental Shelf</a:t>
            </a:r>
            <a:r>
              <a:rPr lang="en-US" sz="3000">
                <a:solidFill>
                  <a:schemeClr val="dk1"/>
                </a:solidFill>
                <a:highlight>
                  <a:srgbClr val="FFFFFF"/>
                </a:highlight>
              </a:rPr>
              <a:t>: The edge of a continent that is underwater</a:t>
            </a:r>
            <a:endParaRPr sz="3000">
              <a:solidFill>
                <a:schemeClr val="dk1"/>
              </a:solidFill>
            </a:endParaRPr>
          </a:p>
        </p:txBody>
      </p:sp>
      <p:pic>
        <p:nvPicPr>
          <p:cNvPr id="832" name="Google Shape;832;g2b790e7f309_0_155"/>
          <p:cNvPicPr preferRelativeResize="0"/>
          <p:nvPr/>
        </p:nvPicPr>
        <p:blipFill>
          <a:blip r:embed="rId4">
            <a:alphaModFix/>
          </a:blip>
          <a:stretch>
            <a:fillRect/>
          </a:stretch>
        </p:blipFill>
        <p:spPr>
          <a:xfrm>
            <a:off x="1826325" y="2137400"/>
            <a:ext cx="5758601" cy="41654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g2b790e7f309_0_162"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 name="Google Shape;839;g2b790e7f309_0_162"/>
          <p:cNvSpPr txBox="1"/>
          <p:nvPr/>
        </p:nvSpPr>
        <p:spPr>
          <a:xfrm>
            <a:off x="467257" y="404359"/>
            <a:ext cx="8209500" cy="138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2700">
                <a:solidFill>
                  <a:srgbClr val="374151"/>
                </a:solidFill>
                <a:highlight>
                  <a:srgbClr val="FFFFFF"/>
                </a:highlight>
                <a:latin typeface="Roboto"/>
                <a:ea typeface="Roboto"/>
                <a:cs typeface="Roboto"/>
                <a:sym typeface="Roboto"/>
              </a:rPr>
              <a:t>How do continental shelves shape our coasts and influence the habitats of plants and animals in the ocean?</a:t>
            </a:r>
            <a:endParaRPr sz="2900" b="0" i="0" u="none" strike="noStrike" cap="none">
              <a:solidFill>
                <a:srgbClr val="000000"/>
              </a:solidFill>
              <a:latin typeface="Arial"/>
              <a:ea typeface="Arial"/>
              <a:cs typeface="Arial"/>
              <a:sym typeface="Arial"/>
            </a:endParaRPr>
          </a:p>
        </p:txBody>
      </p:sp>
      <p:pic>
        <p:nvPicPr>
          <p:cNvPr id="840" name="Google Shape;840;g2b790e7f309_0_162"/>
          <p:cNvPicPr preferRelativeResize="0"/>
          <p:nvPr/>
        </p:nvPicPr>
        <p:blipFill>
          <a:blip r:embed="rId4">
            <a:alphaModFix/>
          </a:blip>
          <a:stretch>
            <a:fillRect/>
          </a:stretch>
        </p:blipFill>
        <p:spPr>
          <a:xfrm>
            <a:off x="677175" y="1896734"/>
            <a:ext cx="7789626" cy="476344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g28d164d3bd8_0_117"/>
          <p:cNvSpPr txBox="1"/>
          <p:nvPr/>
        </p:nvSpPr>
        <p:spPr>
          <a:xfrm>
            <a:off x="3368930" y="148425"/>
            <a:ext cx="24060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1"/>
                  </a:ext>
                </a:extLst>
              </a:rPr>
              <a:t>Activity</a:t>
            </a:r>
            <a:endParaRPr sz="1400" b="0" i="0" u="none" strike="noStrike" cap="none">
              <a:solidFill>
                <a:srgbClr val="000000"/>
              </a:solidFill>
              <a:latin typeface="Arial"/>
              <a:ea typeface="Arial"/>
              <a:cs typeface="Arial"/>
              <a:sym typeface="Arial"/>
            </a:endParaRPr>
          </a:p>
        </p:txBody>
      </p:sp>
      <p:sp>
        <p:nvSpPr>
          <p:cNvPr id="847" name="Google Shape;847;g28d164d3bd8_0_117"/>
          <p:cNvSpPr txBox="1"/>
          <p:nvPr/>
        </p:nvSpPr>
        <p:spPr>
          <a:xfrm>
            <a:off x="2270926" y="1102729"/>
            <a:ext cx="46020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u="sng">
                <a:solidFill>
                  <a:schemeClr val="hlink"/>
                </a:solidFill>
                <a:latin typeface="Calibri"/>
                <a:ea typeface="Calibri"/>
                <a:cs typeface="Calibri"/>
                <a:sym typeface="Calibri"/>
                <a:hlinkClick r:id="rId3"/>
              </a:rPr>
              <a:t>Continental Shelf Activity</a:t>
            </a:r>
            <a:endParaRPr sz="1400" b="0" i="0" u="none" strike="noStrike" cap="none">
              <a:solidFill>
                <a:srgbClr val="000000"/>
              </a:solidFill>
              <a:latin typeface="Arial"/>
              <a:ea typeface="Arial"/>
              <a:cs typeface="Arial"/>
              <a:sym typeface="Arial"/>
            </a:endParaRPr>
          </a:p>
        </p:txBody>
      </p:sp>
      <p:pic>
        <p:nvPicPr>
          <p:cNvPr id="848" name="Google Shape;848;g28d164d3bd8_0_117" descr="Cursor"/>
          <p:cNvPicPr preferRelativeResize="0"/>
          <p:nvPr/>
        </p:nvPicPr>
        <p:blipFill rotWithShape="1">
          <a:blip r:embed="rId4">
            <a:alphaModFix/>
          </a:blip>
          <a:srcRect/>
          <a:stretch/>
        </p:blipFill>
        <p:spPr>
          <a:xfrm rot="5400000">
            <a:off x="2143794" y="1740776"/>
            <a:ext cx="914400" cy="914400"/>
          </a:xfrm>
          <a:prstGeom prst="rect">
            <a:avLst/>
          </a:prstGeom>
          <a:noFill/>
          <a:ln>
            <a:noFill/>
          </a:ln>
        </p:spPr>
      </p:pic>
      <p:sp>
        <p:nvSpPr>
          <p:cNvPr id="849" name="Google Shape;849;g28d164d3bd8_0_117"/>
          <p:cNvSpPr txBox="1"/>
          <p:nvPr/>
        </p:nvSpPr>
        <p:spPr>
          <a:xfrm>
            <a:off x="613425" y="2510275"/>
            <a:ext cx="1657500" cy="2031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Click the link above for a</a:t>
            </a:r>
            <a:r>
              <a:rPr lang="en-US" sz="1800" i="1">
                <a:solidFill>
                  <a:schemeClr val="dk1"/>
                </a:solidFill>
                <a:latin typeface="Calibri"/>
                <a:ea typeface="Calibri"/>
                <a:cs typeface="Calibri"/>
                <a:sym typeface="Calibri"/>
              </a:rPr>
              <a:t>n activity</a:t>
            </a:r>
            <a:r>
              <a:rPr lang="en-US" sz="1800" b="0" i="1" u="none" strike="noStrike" cap="none">
                <a:solidFill>
                  <a:schemeClr val="dk1"/>
                </a:solidFill>
                <a:latin typeface="Calibri"/>
                <a:ea typeface="Calibri"/>
                <a:cs typeface="Calibri"/>
                <a:sym typeface="Calibri"/>
              </a:rPr>
              <a:t> to deepen your knowledge of </a:t>
            </a:r>
            <a:r>
              <a:rPr lang="en-US" sz="1800" i="1">
                <a:solidFill>
                  <a:schemeClr val="dk1"/>
                </a:solidFill>
                <a:latin typeface="Calibri"/>
                <a:ea typeface="Calibri"/>
                <a:cs typeface="Calibri"/>
                <a:sym typeface="Calibri"/>
              </a:rPr>
              <a:t>continental shelves</a:t>
            </a:r>
            <a:r>
              <a:rPr lang="en-US" sz="1800" b="0" i="1"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850" name="Google Shape;850;g28d164d3bd8_0_117" descr="Laptop"/>
          <p:cNvSpPr/>
          <p:nvPr/>
        </p:nvSpPr>
        <p:spPr>
          <a:xfrm>
            <a:off x="44367"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51" name="Google Shape;851;g28d164d3bd8_0_117"/>
          <p:cNvPicPr preferRelativeResize="0"/>
          <p:nvPr/>
        </p:nvPicPr>
        <p:blipFill>
          <a:blip r:embed="rId6">
            <a:alphaModFix/>
          </a:blip>
          <a:stretch>
            <a:fillRect/>
          </a:stretch>
        </p:blipFill>
        <p:spPr>
          <a:xfrm>
            <a:off x="4049219" y="2431554"/>
            <a:ext cx="4863035" cy="424987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pic>
        <p:nvPicPr>
          <p:cNvPr id="857" name="Google Shape;857;p6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pic>
        <p:nvPicPr>
          <p:cNvPr id="862" name="Google Shape;862;p14"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863" name="Google Shape;863;p14"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864" name="Google Shape;864;p14"/>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865" name="Google Shape;865;p14"/>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This Was Created With Resources From:</a:t>
            </a:r>
            <a:endParaRPr sz="1400" b="0" i="0" u="none" strike="noStrike" cap="none">
              <a:solidFill>
                <a:srgbClr val="000000"/>
              </a:solidFill>
              <a:latin typeface="Arial"/>
              <a:ea typeface="Arial"/>
              <a:cs typeface="Arial"/>
              <a:sym typeface="Arial"/>
            </a:endParaRPr>
          </a:p>
        </p:txBody>
      </p:sp>
      <p:sp>
        <p:nvSpPr>
          <p:cNvPr id="866" name="Google Shape;866;p14"/>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50"/>
              <a:buFont typeface="Arial"/>
              <a:buNone/>
            </a:pPr>
            <a:r>
              <a:rPr lang="en-US" sz="1450" b="1" i="0" u="none" strike="noStrike" cap="none">
                <a:solidFill>
                  <a:srgbClr val="000000"/>
                </a:solidFill>
                <a:latin typeface="Calibri"/>
                <a:ea typeface="Calibri"/>
                <a:cs typeface="Calibri"/>
                <a:sym typeface="Calibri"/>
              </a:rPr>
              <a:t>Questions or Comments</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endParaRPr sz="145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 Michael Kennedy, Ph.D.          MKennedy@Virginia.edu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Rachel L Kunemund, Ph.D.	             rk8vm@virginia.edu</a:t>
            </a:r>
            <a:endParaRPr sz="1500" b="0" i="0" u="none" strike="noStrike" cap="non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2a5a1442303_0_197"/>
          <p:cNvSpPr txBox="1"/>
          <p:nvPr/>
        </p:nvSpPr>
        <p:spPr>
          <a:xfrm>
            <a:off x="754051" y="580475"/>
            <a:ext cx="7635900" cy="668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3600" b="1" i="0" u="sng" strike="noStrike" cap="none">
                <a:solidFill>
                  <a:srgbClr val="0C0C0C"/>
                </a:solidFill>
                <a:latin typeface="Calibri"/>
                <a:ea typeface="Calibri"/>
                <a:cs typeface="Calibri"/>
                <a:sym typeface="Calibri"/>
              </a:rPr>
              <a:t>Tectonic Plates</a:t>
            </a:r>
            <a:r>
              <a:rPr lang="en-US" sz="3600" b="1" i="0" u="none" strike="noStrike" cap="none">
                <a:solidFill>
                  <a:srgbClr val="0C0C0C"/>
                </a:solidFill>
                <a:latin typeface="Calibri"/>
                <a:ea typeface="Calibri"/>
                <a:cs typeface="Calibri"/>
                <a:sym typeface="Calibri"/>
              </a:rPr>
              <a:t>: </a:t>
            </a:r>
            <a:r>
              <a:rPr lang="en-US" sz="3600" b="0" i="0" u="none" strike="noStrike" cap="none">
                <a:solidFill>
                  <a:srgbClr val="0C0C0C"/>
                </a:solidFill>
                <a:latin typeface="Calibri"/>
                <a:ea typeface="Calibri"/>
                <a:cs typeface="Calibri"/>
                <a:sym typeface="Calibri"/>
              </a:rPr>
              <a:t>Huge pieces of the Earth's surface that fit together like a puzzle and move very slowly over time</a:t>
            </a:r>
            <a:endParaRPr sz="3600" b="1" i="0" u="none" strike="noStrike" cap="none">
              <a:solidFill>
                <a:srgbClr val="FF0000"/>
              </a:solidFill>
              <a:latin typeface="Calibri"/>
              <a:ea typeface="Calibri"/>
              <a:cs typeface="Calibri"/>
              <a:sym typeface="Calibri"/>
            </a:endParaRPr>
          </a:p>
        </p:txBody>
      </p:sp>
      <p:sp>
        <p:nvSpPr>
          <p:cNvPr id="241" name="Google Shape;241;g2a5a1442303_0_197"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2" name="Google Shape;242;g2a5a1442303_0_197"/>
          <p:cNvPicPr preferRelativeResize="0"/>
          <p:nvPr/>
        </p:nvPicPr>
        <p:blipFill rotWithShape="1">
          <a:blip r:embed="rId4">
            <a:alphaModFix/>
          </a:blip>
          <a:srcRect/>
          <a:stretch/>
        </p:blipFill>
        <p:spPr>
          <a:xfrm>
            <a:off x="1857863" y="2498550"/>
            <a:ext cx="5428274" cy="37204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2a5a1442303_0_32"/>
          <p:cNvSpPr txBox="1"/>
          <p:nvPr/>
        </p:nvSpPr>
        <p:spPr>
          <a:xfrm>
            <a:off x="945924" y="306700"/>
            <a:ext cx="7530300" cy="107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4300" b="1" i="0" u="sng" strike="noStrike" cap="none">
                <a:solidFill>
                  <a:srgbClr val="0C0C0C"/>
                </a:solidFill>
                <a:latin typeface="Calibri"/>
                <a:ea typeface="Calibri"/>
                <a:cs typeface="Calibri"/>
                <a:sym typeface="Calibri"/>
              </a:rPr>
              <a:t>Fault</a:t>
            </a:r>
            <a:r>
              <a:rPr lang="en-US" sz="4300" b="1" i="0" u="none" strike="noStrike" cap="none">
                <a:solidFill>
                  <a:srgbClr val="0C0C0C"/>
                </a:solidFill>
                <a:latin typeface="Calibri"/>
                <a:ea typeface="Calibri"/>
                <a:cs typeface="Calibri"/>
                <a:sym typeface="Calibri"/>
              </a:rPr>
              <a:t>: </a:t>
            </a:r>
            <a:r>
              <a:rPr lang="en-US" sz="4300" b="0" i="0" u="none" strike="noStrike" cap="none">
                <a:solidFill>
                  <a:srgbClr val="0C0C0C"/>
                </a:solidFill>
                <a:latin typeface="Calibri"/>
                <a:ea typeface="Calibri"/>
                <a:cs typeface="Calibri"/>
                <a:sym typeface="Calibri"/>
              </a:rPr>
              <a:t>Long crack in the surface of the Earth</a:t>
            </a:r>
            <a:endParaRPr sz="4300" b="1" i="0" u="none" strike="noStrike" cap="none">
              <a:solidFill>
                <a:schemeClr val="dk1"/>
              </a:solidFill>
              <a:latin typeface="Calibri"/>
              <a:ea typeface="Calibri"/>
              <a:cs typeface="Calibri"/>
              <a:sym typeface="Calibri"/>
            </a:endParaRPr>
          </a:p>
        </p:txBody>
      </p:sp>
      <p:sp>
        <p:nvSpPr>
          <p:cNvPr id="249" name="Google Shape;249;g2a5a1442303_0_32"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0" name="Google Shape;250;g2a5a1442303_0_32"/>
          <p:cNvPicPr preferRelativeResize="0"/>
          <p:nvPr/>
        </p:nvPicPr>
        <p:blipFill rotWithShape="1">
          <a:blip r:embed="rId4">
            <a:alphaModFix/>
          </a:blip>
          <a:srcRect/>
          <a:stretch/>
        </p:blipFill>
        <p:spPr>
          <a:xfrm>
            <a:off x="1127963" y="1942450"/>
            <a:ext cx="6888074" cy="46111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7e576c1a67_0_281"/>
          <p:cNvSpPr txBox="1">
            <a:spLocks noGrp="1"/>
          </p:cNvSpPr>
          <p:nvPr>
            <p:ph type="subTitle" idx="1"/>
          </p:nvPr>
        </p:nvSpPr>
        <p:spPr>
          <a:xfrm>
            <a:off x="702150" y="752750"/>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Ocean</a:t>
            </a:r>
            <a:r>
              <a:rPr lang="en-US" b="1">
                <a:solidFill>
                  <a:schemeClr val="dk1"/>
                </a:solidFill>
              </a:rPr>
              <a:t>: </a:t>
            </a:r>
            <a:r>
              <a:rPr lang="en-US">
                <a:solidFill>
                  <a:schemeClr val="dk1"/>
                </a:solidFill>
              </a:rPr>
              <a:t>A giant body of saltwater.</a:t>
            </a:r>
            <a:endParaRPr>
              <a:solidFill>
                <a:schemeClr val="dk1"/>
              </a:solidFill>
            </a:endParaRPr>
          </a:p>
        </p:txBody>
      </p:sp>
      <p:pic>
        <p:nvPicPr>
          <p:cNvPr id="248" name="Google Shape;248;g27e576c1a67_0_281"/>
          <p:cNvPicPr preferRelativeResize="0"/>
          <p:nvPr/>
        </p:nvPicPr>
        <p:blipFill rotWithShape="1">
          <a:blip r:embed="rId3">
            <a:alphaModFix/>
          </a:blip>
          <a:srcRect/>
          <a:stretch/>
        </p:blipFill>
        <p:spPr>
          <a:xfrm>
            <a:off x="1195163" y="1736875"/>
            <a:ext cx="6753675" cy="4506950"/>
          </a:xfrm>
          <a:prstGeom prst="rect">
            <a:avLst/>
          </a:prstGeom>
          <a:noFill/>
          <a:ln>
            <a:noFill/>
          </a:ln>
        </p:spPr>
      </p:pic>
      <p:sp>
        <p:nvSpPr>
          <p:cNvPr id="2" name="Google Shape;249;g2a5a1442303_0_32" descr="Rewind">
            <a:extLst>
              <a:ext uri="{FF2B5EF4-FFF2-40B4-BE49-F238E27FC236}">
                <a16:creationId xmlns:a16="http://schemas.microsoft.com/office/drawing/2014/main" id="{44DAE6BE-76E1-948C-3FFA-CB25D7319A59}"/>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3443</TotalTime>
  <Words>3846</Words>
  <Application>Microsoft Macintosh PowerPoint</Application>
  <PresentationFormat>On-screen Show (4:3)</PresentationFormat>
  <Paragraphs>387</Paragraphs>
  <Slides>68</Slides>
  <Notes>68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68</vt:i4>
      </vt:variant>
    </vt:vector>
  </HeadingPairs>
  <TitlesOfParts>
    <vt:vector size="76" baseType="lpstr">
      <vt:lpstr>Calibri</vt:lpstr>
      <vt:lpstr>Roboto</vt:lpstr>
      <vt:lpstr>Helvetica Neue Light</vt:lpstr>
      <vt:lpstr>Poppins</vt:lpstr>
      <vt:lpstr>Arial</vt:lpstr>
      <vt:lpstr>Times New Roman</vt:lpstr>
      <vt:lpstr>Office Theme</vt:lpstr>
      <vt:lpstr>Office Theme</vt:lpstr>
      <vt:lpstr>PowerPoint Presentation</vt:lpstr>
      <vt:lpstr>PowerPoint Presentation</vt:lpstr>
      <vt:lpstr>PowerPoint Presentation</vt:lpstr>
      <vt:lpstr>PowerPoint Presentation</vt:lpstr>
      <vt:lpstr>PowerPoint Presentation</vt:lpstr>
      <vt:lpstr>Crust: The outermost shell of the Earth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True or False: The continental shelf helps protect the land from big waves because it's like a barrier between the deep ocean and the coast.</vt:lpstr>
      <vt:lpstr>True or False: The continental shelf helps protect the land from big waves because it's like a barrier between the deep ocean and the coast.</vt:lpstr>
      <vt:lpstr>  The Continental Shelf is like a big underwater playground for_____, _____, and other ______.  </vt:lpstr>
      <vt:lpstr>  The Continental Shelf is like a big underwater playground for_____, _____, and other ______.  </vt:lpstr>
      <vt:lpstr>PowerPoint Presentation</vt:lpstr>
      <vt:lpstr>An example of a continental shelf can be found on the map below. If we look at the map, we can see that the continental shelf goes along the coastlines of North America. It is like the border between the continent and the deep ocean.  </vt:lpstr>
      <vt:lpstr>Another example of a continental shelf can be found in the state of Georgia. This continental shelf is more than 80 miles wide, called the Georgia Continental Shelf.  </vt:lpstr>
      <vt:lpstr>PowerPoint Presentation</vt:lpstr>
      <vt:lpstr>A sandbar is NOT an example of a continental shelf. Sandbars are shallow underwater formations found near shorelines. They are often temporary and can shift with tides and currents, whereas continental shelves are more stable and extend for greater distances from the coastline.</vt:lpstr>
      <vt:lpstr>A coral reef is NOT an example of a continental shelf. Coral reefs are diverse underwater ecosystems made up of coral polyps and other marine organisms. While they can be found on the continental shelf, they are not the same as the continental shelf itself. Coral reefs grow on rocky or sandy substrates on the continental shelf but are distinct features within the marine environment.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Coleman, Olivia Fudge (rhz9xk)</cp:lastModifiedBy>
  <cp:revision>7</cp:revision>
  <dcterms:created xsi:type="dcterms:W3CDTF">2017-05-16T13:21:17Z</dcterms:created>
  <dcterms:modified xsi:type="dcterms:W3CDTF">2024-02-20T02:54:04Z</dcterms:modified>
</cp:coreProperties>
</file>