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66"/>
  </p:notesMasterIdLst>
  <p:sldIdLst>
    <p:sldId id="256" r:id="rId3"/>
    <p:sldId id="257" r:id="rId4"/>
    <p:sldId id="258" r:id="rId5"/>
    <p:sldId id="516" r:id="rId6"/>
    <p:sldId id="260" r:id="rId7"/>
    <p:sldId id="261" r:id="rId8"/>
    <p:sldId id="262" r:id="rId9"/>
    <p:sldId id="263" r:id="rId10"/>
    <p:sldId id="272" r:id="rId11"/>
    <p:sldId id="318" r:id="rId12"/>
    <p:sldId id="264" r:id="rId13"/>
    <p:sldId id="265" r:id="rId14"/>
    <p:sldId id="266" r:id="rId15"/>
    <p:sldId id="267" r:id="rId16"/>
    <p:sldId id="268" r:id="rId17"/>
    <p:sldId id="269" r:id="rId18"/>
    <p:sldId id="270" r:id="rId19"/>
    <p:sldId id="519" r:id="rId20"/>
    <p:sldId id="520" r:id="rId21"/>
    <p:sldId id="319" r:id="rId22"/>
    <p:sldId id="521" r:id="rId23"/>
    <p:sldId id="271" r:id="rId24"/>
    <p:sldId id="321" r:id="rId25"/>
    <p:sldId id="273" r:id="rId26"/>
    <p:sldId id="518" r:id="rId27"/>
    <p:sldId id="275" r:id="rId28"/>
    <p:sldId id="276" r:id="rId29"/>
    <p:sldId id="277" r:id="rId30"/>
    <p:sldId id="525" r:id="rId31"/>
    <p:sldId id="280" r:id="rId32"/>
    <p:sldId id="522" r:id="rId33"/>
    <p:sldId id="526" r:id="rId34"/>
    <p:sldId id="523" r:id="rId35"/>
    <p:sldId id="527" r:id="rId36"/>
    <p:sldId id="287" r:id="rId37"/>
    <p:sldId id="288" r:id="rId38"/>
    <p:sldId id="289" r:id="rId39"/>
    <p:sldId id="290" r:id="rId40"/>
    <p:sldId id="326" r:id="rId41"/>
    <p:sldId id="292" r:id="rId42"/>
    <p:sldId id="293" r:id="rId43"/>
    <p:sldId id="294" r:id="rId44"/>
    <p:sldId id="295" r:id="rId45"/>
    <p:sldId id="528" r:id="rId46"/>
    <p:sldId id="297" r:id="rId47"/>
    <p:sldId id="298" r:id="rId48"/>
    <p:sldId id="299" r:id="rId49"/>
    <p:sldId id="529" r:id="rId50"/>
    <p:sldId id="329" r:id="rId51"/>
    <p:sldId id="302" r:id="rId52"/>
    <p:sldId id="330" r:id="rId53"/>
    <p:sldId id="530" r:id="rId54"/>
    <p:sldId id="305" r:id="rId55"/>
    <p:sldId id="531" r:id="rId56"/>
    <p:sldId id="532" r:id="rId57"/>
    <p:sldId id="308" r:id="rId58"/>
    <p:sldId id="533" r:id="rId59"/>
    <p:sldId id="534" r:id="rId60"/>
    <p:sldId id="311" r:id="rId61"/>
    <p:sldId id="535" r:id="rId62"/>
    <p:sldId id="536" r:id="rId63"/>
    <p:sldId id="315" r:id="rId64"/>
    <p:sldId id="316" r:id="rId65"/>
  </p:sldIdLst>
  <p:sldSz cx="9144000" cy="6858000" type="screen4x3"/>
  <p:notesSz cx="6858000" cy="9144000"/>
  <p:embeddedFontLst>
    <p:embeddedFont>
      <p:font typeface="Helvetica Neue Light" panose="02000403000000020004" pitchFamily="2" charset="0"/>
      <p:regular r:id="rId67"/>
      <p:bold r:id="rId68"/>
      <p:italic r:id="rId69"/>
      <p:boldItalic r:id="rId70"/>
    </p:embeddedFont>
    <p:embeddedFont>
      <p:font typeface="Poppins" pitchFamily="2" charset="77"/>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1" roundtripDataSignature="AMtx7mh5uPNjlm7QFjdCkDDAfBNvUDiiA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ine P" initials="" lastIdx="5" clrIdx="0"/>
  <p:cmAuthor id="1" name="Olivia Fudge" initials="" lastIdx="1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0677"/>
  </p:normalViewPr>
  <p:slideViewPr>
    <p:cSldViewPr snapToGrid="0">
      <p:cViewPr varScale="1">
        <p:scale>
          <a:sx n="79" d="100"/>
          <a:sy n="79" d="100"/>
        </p:scale>
        <p:origin x="1400" y="200"/>
      </p:cViewPr>
      <p:guideLst>
        <p:guide orient="horz" pos="2160"/>
        <p:guide pos="2880"/>
      </p:guideLst>
    </p:cSldViewPr>
  </p:slideViewPr>
  <p:notesTextViewPr>
    <p:cViewPr>
      <p:scale>
        <a:sx n="1" d="1"/>
        <a:sy n="1" d="1"/>
      </p:scale>
      <p:origin x="0" y="-152"/>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2.fntdata"/><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74" Type="http://schemas.openxmlformats.org/officeDocument/2006/relationships/font" Target="fonts/font8.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commentAuthors" Target="commentAuthor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6.fntdata"/><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4.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7.fntdata"/><Relationship Id="rId81" Type="http://customschemas.google.com/relationships/presentationmetadata" Target="metadata"/><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font" Target="fonts/font5.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62" name="Google Shape;16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kern="1200" dirty="0">
                <a:solidFill>
                  <a:schemeClr val="tx1"/>
                </a:solidFill>
                <a:effectLst/>
                <a:latin typeface="Calibri" panose="020F0502020204030204" pitchFamily="34" charset="0"/>
                <a:ea typeface="+mn-ea"/>
                <a:cs typeface="Calibri" panose="020F0502020204030204" pitchFamily="34" charset="0"/>
              </a:rPr>
              <a:t>A continental slope is a steep underwater hill that goes down from the edge of the continent into the deeper parts of the ocean</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source: </a:t>
            </a:r>
            <a:r>
              <a:rPr lang="en-US" b="0" i="0" dirty="0" err="1">
                <a:solidFill>
                  <a:srgbClr val="222222"/>
                </a:solidFill>
                <a:effectLst/>
                <a:latin typeface="Arial" panose="020B0604020202020204" pitchFamily="34" charset="0"/>
              </a:rPr>
              <a:t>Solangi</a:t>
            </a:r>
            <a:r>
              <a:rPr lang="en-US" b="0" i="0" dirty="0">
                <a:solidFill>
                  <a:srgbClr val="222222"/>
                </a:solidFill>
                <a:effectLst/>
                <a:latin typeface="Arial" panose="020B0604020202020204" pitchFamily="34" charset="0"/>
              </a:rPr>
              <a:t>, S. H., Nazeer, A., Abbasi, S., &amp; </a:t>
            </a:r>
            <a:r>
              <a:rPr lang="en-US" b="0" i="0" dirty="0" err="1">
                <a:solidFill>
                  <a:srgbClr val="222222"/>
                </a:solidFill>
                <a:effectLst/>
                <a:latin typeface="Arial" panose="020B0604020202020204" pitchFamily="34" charset="0"/>
              </a:rPr>
              <a:t>Zulkifil</a:t>
            </a:r>
            <a:r>
              <a:rPr lang="en-US" b="0" i="0" dirty="0">
                <a:solidFill>
                  <a:srgbClr val="222222"/>
                </a:solidFill>
                <a:effectLst/>
                <a:latin typeface="Arial" panose="020B0604020202020204" pitchFamily="34" charset="0"/>
              </a:rPr>
              <a:t>, M. M. (2019). Morphological features of continental shelf margin: Examples from the Pakistan Offshore. </a:t>
            </a:r>
            <a:r>
              <a:rPr lang="en-US" b="0" i="1" dirty="0">
                <a:solidFill>
                  <a:srgbClr val="222222"/>
                </a:solidFill>
                <a:effectLst/>
                <a:latin typeface="Arial" panose="020B0604020202020204" pitchFamily="34" charset="0"/>
              </a:rPr>
              <a:t>Geodesy and Geodynamics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10</a:t>
            </a:r>
            <a:r>
              <a:rPr lang="en-US" b="0" i="0" dirty="0">
                <a:solidFill>
                  <a:srgbClr val="222222"/>
                </a:solidFill>
                <a:effectLst/>
                <a:latin typeface="Arial" panose="020B0604020202020204" pitchFamily="34" charset="0"/>
              </a:rPr>
              <a:t>(1), 77-91.</a:t>
            </a:r>
            <a:endParaRPr dirty="0"/>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105368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254" name="Google Shape;254;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a5a1442303_0_3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2a5a1442303_0_3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outermost shell of the Earth is called the…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[Crust]</a:t>
            </a:r>
            <a:endParaRPr/>
          </a:p>
        </p:txBody>
      </p:sp>
      <p:sp>
        <p:nvSpPr>
          <p:cNvPr id="260" name="Google Shape;260;g2a5a1442303_0_3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a5df758484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2a5df758484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outermost shell of the Earth is called the…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[Crust]</a:t>
            </a:r>
            <a:endParaRPr/>
          </a:p>
        </p:txBody>
      </p:sp>
      <p:sp>
        <p:nvSpPr>
          <p:cNvPr id="269" name="Google Shape;269;g2a5df758484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a613fe29c9_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g2a613fe29c9_4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t>True or False: </a:t>
            </a:r>
            <a:r>
              <a:rPr lang="en-US" sz="1100">
                <a:solidFill>
                  <a:srgbClr val="0C0C0C"/>
                </a:solidFill>
              </a:rPr>
              <a:t>Huge pieces of the Earth's surface that fit together like a puzzle and move very slowly over time.</a:t>
            </a:r>
            <a:endParaRPr sz="11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p:txBody>
      </p:sp>
      <p:sp>
        <p:nvSpPr>
          <p:cNvPr id="278" name="Google Shape;278;g2a613fe29c9_4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a613fe29c9_4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2a613fe29c9_4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t>True or False: </a:t>
            </a:r>
            <a:r>
              <a:rPr lang="en-US" sz="1100">
                <a:solidFill>
                  <a:srgbClr val="0C0C0C"/>
                </a:solidFill>
              </a:rPr>
              <a:t>Huge pieces of the Earth's surface that fit together like a puzzle and move very slowly over time.</a:t>
            </a:r>
            <a:endParaRPr sz="11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p:txBody>
      </p:sp>
      <p:sp>
        <p:nvSpPr>
          <p:cNvPr id="286" name="Google Shape;286;g2a613fe29c9_4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a5a1442303_0_3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2a5a1442303_0_3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_____ is a long _____ in the surface of the Earth.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[fault, crack]</a:t>
            </a:r>
            <a:endParaRPr/>
          </a:p>
        </p:txBody>
      </p:sp>
      <p:sp>
        <p:nvSpPr>
          <p:cNvPr id="294" name="Google Shape;294;g2a5a1442303_0_3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a5df758484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2a5df758484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_____ is a long _____ in the surface of the Earth.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[fault, crack]</a:t>
            </a:r>
            <a:endParaRPr/>
          </a:p>
        </p:txBody>
      </p:sp>
      <p:sp>
        <p:nvSpPr>
          <p:cNvPr id="302" name="Google Shape;302;g2a5df758484_0_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A</a:t>
            </a:r>
            <a:r>
              <a:rPr lang="en-US" b="1" dirty="0"/>
              <a:t> continental shelf </a:t>
            </a:r>
            <a:r>
              <a:rPr lang="en-US" dirty="0"/>
              <a:t>is the </a:t>
            </a:r>
            <a:r>
              <a:rPr lang="en-US" u="sng" dirty="0"/>
              <a:t>             </a:t>
            </a:r>
            <a:r>
              <a:rPr lang="en-US" dirty="0"/>
              <a:t> of a continent that is underwater</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[edge]</a:t>
            </a:r>
            <a:endParaRPr dirty="0"/>
          </a:p>
          <a:p>
            <a:pPr marL="0" lvl="0" indent="0" algn="l" rtl="0">
              <a:lnSpc>
                <a:spcPct val="100000"/>
              </a:lnSpc>
              <a:spcBef>
                <a:spcPts val="0"/>
              </a:spcBef>
              <a:spcAft>
                <a:spcPts val="0"/>
              </a:spcAft>
              <a:buSzPts val="1400"/>
              <a:buNone/>
            </a:pPr>
            <a:endParaRPr dirty="0"/>
          </a:p>
        </p:txBody>
      </p:sp>
      <p:sp>
        <p:nvSpPr>
          <p:cNvPr id="318" name="Google Shape;318;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2376350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A</a:t>
            </a:r>
            <a:r>
              <a:rPr lang="en-US" b="1" dirty="0"/>
              <a:t> continental shelf </a:t>
            </a:r>
            <a:r>
              <a:rPr lang="en-US" dirty="0"/>
              <a:t>is the </a:t>
            </a:r>
            <a:r>
              <a:rPr lang="en-US" b="1" u="sng" dirty="0"/>
              <a:t>edge</a:t>
            </a:r>
            <a:r>
              <a:rPr lang="en-US" dirty="0"/>
              <a:t> of a continent that is underwater</a:t>
            </a:r>
            <a:endParaRPr dirty="0"/>
          </a:p>
          <a:p>
            <a:pPr marL="0" lvl="0" indent="0" algn="l" rtl="0">
              <a:lnSpc>
                <a:spcPct val="100000"/>
              </a:lnSpc>
              <a:spcBef>
                <a:spcPts val="0"/>
              </a:spcBef>
              <a:spcAft>
                <a:spcPts val="0"/>
              </a:spcAft>
              <a:buSzPts val="1400"/>
              <a:buNone/>
            </a:pPr>
            <a:endParaRPr dirty="0"/>
          </a:p>
        </p:txBody>
      </p:sp>
      <p:sp>
        <p:nvSpPr>
          <p:cNvPr id="318" name="Google Shape;318;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318977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Today, we’ll be learning about the word: </a:t>
            </a:r>
            <a:r>
              <a:rPr lang="en-US" b="1" dirty="0"/>
              <a:t>Continental </a:t>
            </a:r>
            <a:r>
              <a:rPr lang="en-US"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Slope</a:t>
            </a:r>
            <a:r>
              <a:rPr lang="en-US" dirty="0"/>
              <a:t>.</a:t>
            </a:r>
            <a:endParaRPr dirty="0"/>
          </a:p>
        </p:txBody>
      </p:sp>
      <p:sp>
        <p:nvSpPr>
          <p:cNvPr id="198" name="Google Shape;19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 </a:t>
            </a:r>
            <a:r>
              <a:rPr lang="en-US" b="1" dirty="0"/>
              <a:t>continental rise</a:t>
            </a:r>
            <a:r>
              <a:rPr lang="en-US" b="0" dirty="0"/>
              <a:t> is </a:t>
            </a:r>
            <a:r>
              <a:rPr lang="en-US" sz="1200" b="0" i="0" kern="1200" dirty="0">
                <a:solidFill>
                  <a:schemeClr val="tx1"/>
                </a:solidFill>
                <a:effectLst/>
                <a:latin typeface="+mn-lt"/>
                <a:ea typeface="+mn-ea"/>
                <a:cs typeface="+mn-cs"/>
              </a:rPr>
              <a:t>a gentle slope at the ocean's bottom where </a:t>
            </a:r>
            <a:r>
              <a:rPr lang="en-US" sz="1200" b="0" i="0" u="sng"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and </a:t>
            </a:r>
            <a:r>
              <a:rPr lang="en-US" sz="1200" b="0" i="0" u="sng"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collect, linking the steeper continental slope to the flat ocean floor</a:t>
            </a:r>
          </a:p>
          <a:p>
            <a:pPr marL="0" lvl="0" indent="0" algn="l" rtl="0">
              <a:lnSpc>
                <a:spcPct val="100000"/>
              </a:lnSpc>
              <a:spcBef>
                <a:spcPts val="0"/>
              </a:spcBef>
              <a:spcAft>
                <a:spcPts val="0"/>
              </a:spcAft>
              <a:buSzPts val="1400"/>
              <a:buNone/>
            </a:pPr>
            <a:endParaRPr lang="en-US" sz="1200" b="0" i="0" kern="1200" dirty="0">
              <a:solidFill>
                <a:schemeClr val="tx1"/>
              </a:solidFill>
              <a:effectLst/>
              <a:latin typeface="+mn-lt"/>
              <a:ea typeface="+mn-ea"/>
              <a:cs typeface="+mn-cs"/>
            </a:endParaRPr>
          </a:p>
          <a:p>
            <a:pPr marL="0" lvl="0" indent="0" algn="l" rtl="0">
              <a:lnSpc>
                <a:spcPct val="100000"/>
              </a:lnSpc>
              <a:spcBef>
                <a:spcPts val="0"/>
              </a:spcBef>
              <a:spcAft>
                <a:spcPts val="0"/>
              </a:spcAft>
              <a:buSzPts val="1400"/>
              <a:buNone/>
            </a:pPr>
            <a:r>
              <a:rPr lang="en-US" sz="1200" b="0" i="0" kern="1200" dirty="0">
                <a:solidFill>
                  <a:schemeClr val="tx1"/>
                </a:solidFill>
                <a:effectLst/>
                <a:latin typeface="+mn-lt"/>
                <a:ea typeface="+mn-ea"/>
                <a:cs typeface="+mn-cs"/>
              </a:rPr>
              <a:t>[sand, mud]</a:t>
            </a:r>
            <a:endParaRPr lang="en-US" dirty="0"/>
          </a:p>
          <a:p>
            <a:pPr marL="0" lvl="0" indent="0" algn="l" rtl="0">
              <a:lnSpc>
                <a:spcPct val="100000"/>
              </a:lnSpc>
              <a:spcBef>
                <a:spcPts val="0"/>
              </a:spcBef>
              <a:spcAft>
                <a:spcPts val="0"/>
              </a:spcAft>
              <a:buSzPts val="1400"/>
              <a:buNone/>
            </a:pPr>
            <a:endParaRPr lang="en-US" dirty="0"/>
          </a:p>
          <a:p>
            <a:pPr fontAlgn="t"/>
            <a:r>
              <a:rPr lang="en-US" dirty="0"/>
              <a:t>Image source: </a:t>
            </a:r>
            <a:r>
              <a:rPr lang="en-US" dirty="0">
                <a:effectLst/>
                <a:latin typeface="Arial" panose="020B0604020202020204" pitchFamily="34" charset="0"/>
              </a:rPr>
              <a:t>Woo, L. M. (2005). </a:t>
            </a:r>
            <a:r>
              <a:rPr lang="en-US" i="1" dirty="0">
                <a:effectLst/>
                <a:latin typeface="Arial" panose="020B0604020202020204" pitchFamily="34" charset="0"/>
              </a:rPr>
              <a:t>Summer circulation and water masses along the West Australian coast</a:t>
            </a:r>
            <a:r>
              <a:rPr lang="en-US" dirty="0">
                <a:effectLst/>
                <a:latin typeface="Arial" panose="020B0604020202020204" pitchFamily="34" charset="0"/>
              </a:rPr>
              <a:t> (Doctoral dissertation, University of Western Australia).</a:t>
            </a:r>
          </a:p>
          <a:p>
            <a:r>
              <a:rPr lang="en-US" dirty="0"/>
              <a:t>Chicago</a:t>
            </a:r>
            <a:br>
              <a:rPr lang="en-US" dirty="0"/>
            </a:br>
            <a:endParaRPr dirty="0"/>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2019316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 </a:t>
            </a:r>
            <a:r>
              <a:rPr lang="en-US" b="1" dirty="0"/>
              <a:t>continental rise</a:t>
            </a:r>
            <a:r>
              <a:rPr lang="en-US" b="0" dirty="0"/>
              <a:t> is </a:t>
            </a:r>
            <a:r>
              <a:rPr lang="en-US" sz="1200" b="0" i="0" kern="1200" dirty="0">
                <a:solidFill>
                  <a:schemeClr val="tx1"/>
                </a:solidFill>
                <a:effectLst/>
                <a:latin typeface="+mn-lt"/>
                <a:ea typeface="+mn-ea"/>
                <a:cs typeface="+mn-cs"/>
              </a:rPr>
              <a:t>a gentle slope at the ocean's bottom where </a:t>
            </a:r>
            <a:r>
              <a:rPr lang="en-US" sz="1200" b="1" i="0" u="sng" kern="1200" dirty="0">
                <a:solidFill>
                  <a:schemeClr val="tx1"/>
                </a:solidFill>
                <a:effectLst/>
                <a:latin typeface="+mn-lt"/>
                <a:ea typeface="+mn-ea"/>
                <a:cs typeface="+mn-cs"/>
              </a:rPr>
              <a:t>sand</a:t>
            </a:r>
            <a:r>
              <a:rPr lang="en-US" sz="1200" b="0" i="0" kern="1200" dirty="0">
                <a:solidFill>
                  <a:schemeClr val="tx1"/>
                </a:solidFill>
                <a:effectLst/>
                <a:latin typeface="+mn-lt"/>
                <a:ea typeface="+mn-ea"/>
                <a:cs typeface="+mn-cs"/>
              </a:rPr>
              <a:t> and </a:t>
            </a:r>
            <a:r>
              <a:rPr lang="en-US" sz="1200" b="1" i="0" u="sng" kern="1200" dirty="0">
                <a:solidFill>
                  <a:schemeClr val="tx1"/>
                </a:solidFill>
                <a:effectLst/>
                <a:latin typeface="+mn-lt"/>
                <a:ea typeface="+mn-ea"/>
                <a:cs typeface="+mn-cs"/>
              </a:rPr>
              <a:t>mud</a:t>
            </a:r>
            <a:r>
              <a:rPr lang="en-US" sz="1200" b="0" i="0" kern="1200" dirty="0">
                <a:solidFill>
                  <a:schemeClr val="tx1"/>
                </a:solidFill>
                <a:effectLst/>
                <a:latin typeface="+mn-lt"/>
                <a:ea typeface="+mn-ea"/>
                <a:cs typeface="+mn-cs"/>
              </a:rPr>
              <a:t> collect, linking the steeper continental slope to the flat ocean floor</a:t>
            </a:r>
            <a:endParaRPr lang="en-US" dirty="0"/>
          </a:p>
          <a:p>
            <a:pPr marL="0" lvl="0" indent="0" algn="l" rtl="0">
              <a:lnSpc>
                <a:spcPct val="100000"/>
              </a:lnSpc>
              <a:spcBef>
                <a:spcPts val="0"/>
              </a:spcBef>
              <a:spcAft>
                <a:spcPts val="0"/>
              </a:spcAft>
              <a:buSzPts val="1400"/>
              <a:buNone/>
            </a:pPr>
            <a:endParaRPr lang="en-US" dirty="0"/>
          </a:p>
          <a:p>
            <a:pPr fontAlgn="t"/>
            <a:r>
              <a:rPr lang="en-US" dirty="0"/>
              <a:t>Image source: </a:t>
            </a:r>
            <a:r>
              <a:rPr lang="en-US" dirty="0">
                <a:effectLst/>
                <a:latin typeface="Arial" panose="020B0604020202020204" pitchFamily="34" charset="0"/>
              </a:rPr>
              <a:t>Woo, L. M. (2005). </a:t>
            </a:r>
            <a:r>
              <a:rPr lang="en-US" i="1" dirty="0">
                <a:effectLst/>
                <a:latin typeface="Arial" panose="020B0604020202020204" pitchFamily="34" charset="0"/>
              </a:rPr>
              <a:t>Summer circulation and water masses along the West Australian coast</a:t>
            </a:r>
            <a:r>
              <a:rPr lang="en-US" dirty="0">
                <a:effectLst/>
                <a:latin typeface="Arial" panose="020B0604020202020204" pitchFamily="34" charset="0"/>
              </a:rPr>
              <a:t> (Doctoral dissertation, University of Western Australia).</a:t>
            </a:r>
          </a:p>
          <a:p>
            <a:r>
              <a:rPr lang="en-US" dirty="0"/>
              <a:t>Chicago</a:t>
            </a:r>
            <a:br>
              <a:rPr lang="en-US" dirty="0"/>
            </a:br>
            <a:endParaRPr dirty="0"/>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1961567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that we’ve reviewed, let’s define the phrase </a:t>
            </a:r>
            <a:r>
              <a:rPr lang="en-US" b="1" dirty="0"/>
              <a:t>continental slope</a:t>
            </a:r>
            <a:r>
              <a:rPr lang="en-US" dirty="0"/>
              <a:t>.</a:t>
            </a:r>
            <a:endParaRPr dirty="0"/>
          </a:p>
        </p:txBody>
      </p:sp>
      <p:sp>
        <p:nvSpPr>
          <p:cNvPr id="310" name="Google Shape;310;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kern="1200" dirty="0">
                <a:solidFill>
                  <a:schemeClr val="tx1"/>
                </a:solidFill>
                <a:effectLst/>
                <a:latin typeface="Calibri" panose="020F0502020204030204" pitchFamily="34" charset="0"/>
                <a:ea typeface="+mn-ea"/>
                <a:cs typeface="Calibri" panose="020F0502020204030204" pitchFamily="34" charset="0"/>
              </a:rPr>
              <a:t>A continental slope is a steep underwater hill that goes down from the edge of the continent into the deeper parts of the ocean</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source: </a:t>
            </a:r>
            <a:r>
              <a:rPr lang="en-US" b="0" i="0" dirty="0" err="1">
                <a:solidFill>
                  <a:srgbClr val="222222"/>
                </a:solidFill>
                <a:effectLst/>
                <a:latin typeface="Arial" panose="020B0604020202020204" pitchFamily="34" charset="0"/>
              </a:rPr>
              <a:t>Solangi</a:t>
            </a:r>
            <a:r>
              <a:rPr lang="en-US" b="0" i="0" dirty="0">
                <a:solidFill>
                  <a:srgbClr val="222222"/>
                </a:solidFill>
                <a:effectLst/>
                <a:latin typeface="Arial" panose="020B0604020202020204" pitchFamily="34" charset="0"/>
              </a:rPr>
              <a:t>, S. H., Nazeer, A., Abbasi, S., &amp; </a:t>
            </a:r>
            <a:r>
              <a:rPr lang="en-US" b="0" i="0" dirty="0" err="1">
                <a:solidFill>
                  <a:srgbClr val="222222"/>
                </a:solidFill>
                <a:effectLst/>
                <a:latin typeface="Arial" panose="020B0604020202020204" pitchFamily="34" charset="0"/>
              </a:rPr>
              <a:t>Zulkifil</a:t>
            </a:r>
            <a:r>
              <a:rPr lang="en-US" b="0" i="0" dirty="0">
                <a:solidFill>
                  <a:srgbClr val="222222"/>
                </a:solidFill>
                <a:effectLst/>
                <a:latin typeface="Arial" panose="020B0604020202020204" pitchFamily="34" charset="0"/>
              </a:rPr>
              <a:t>, M. M. (2019). Morphological features of continental shelf margin: Examples from the Pakistan Offshore. </a:t>
            </a:r>
            <a:r>
              <a:rPr lang="en-US" b="0" i="1" dirty="0">
                <a:solidFill>
                  <a:srgbClr val="222222"/>
                </a:solidFill>
                <a:effectLst/>
                <a:latin typeface="Arial" panose="020B0604020202020204" pitchFamily="34" charset="0"/>
              </a:rPr>
              <a:t>Geodesy and Geodynamics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10</a:t>
            </a:r>
            <a:r>
              <a:rPr lang="en-US" b="0" i="0" dirty="0">
                <a:solidFill>
                  <a:srgbClr val="222222"/>
                </a:solidFill>
                <a:effectLst/>
                <a:latin typeface="Arial" panose="020B0604020202020204" pitchFamily="34" charset="0"/>
              </a:rPr>
              <a:t>(1), 77-91.</a:t>
            </a:r>
            <a:endParaRPr dirty="0"/>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16857287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27" name="Google Shape;327;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kern="1200" dirty="0">
                <a:solidFill>
                  <a:schemeClr val="tx1"/>
                </a:solidFill>
                <a:effectLst/>
                <a:latin typeface="Calibri" panose="020F0502020204030204" pitchFamily="34" charset="0"/>
                <a:ea typeface="+mn-ea"/>
                <a:cs typeface="Calibri" panose="020F0502020204030204" pitchFamily="34" charset="0"/>
              </a:rPr>
              <a:t>A continental slope is a steep underwater hill that goes down from the edge of the continent into the deeper parts of the ocean</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source: </a:t>
            </a:r>
            <a:r>
              <a:rPr lang="en-US" b="0" i="0" dirty="0" err="1">
                <a:solidFill>
                  <a:srgbClr val="222222"/>
                </a:solidFill>
                <a:effectLst/>
                <a:latin typeface="Arial" panose="020B0604020202020204" pitchFamily="34" charset="0"/>
              </a:rPr>
              <a:t>Solangi</a:t>
            </a:r>
            <a:r>
              <a:rPr lang="en-US" b="0" i="0" dirty="0">
                <a:solidFill>
                  <a:srgbClr val="222222"/>
                </a:solidFill>
                <a:effectLst/>
                <a:latin typeface="Arial" panose="020B0604020202020204" pitchFamily="34" charset="0"/>
              </a:rPr>
              <a:t>, S. H., Nazeer, A., Abbasi, S., &amp; </a:t>
            </a:r>
            <a:r>
              <a:rPr lang="en-US" b="0" i="0" dirty="0" err="1">
                <a:solidFill>
                  <a:srgbClr val="222222"/>
                </a:solidFill>
                <a:effectLst/>
                <a:latin typeface="Arial" panose="020B0604020202020204" pitchFamily="34" charset="0"/>
              </a:rPr>
              <a:t>Zulkifil</a:t>
            </a:r>
            <a:r>
              <a:rPr lang="en-US" b="0" i="0" dirty="0">
                <a:solidFill>
                  <a:srgbClr val="222222"/>
                </a:solidFill>
                <a:effectLst/>
                <a:latin typeface="Arial" panose="020B0604020202020204" pitchFamily="34" charset="0"/>
              </a:rPr>
              <a:t>, M. M. (2019). Morphological features of continental shelf margin: Examples from the Pakistan Offshore. </a:t>
            </a:r>
            <a:r>
              <a:rPr lang="en-US" b="0" i="1" dirty="0">
                <a:solidFill>
                  <a:srgbClr val="222222"/>
                </a:solidFill>
                <a:effectLst/>
                <a:latin typeface="Arial" panose="020B0604020202020204" pitchFamily="34" charset="0"/>
              </a:rPr>
              <a:t>Geodesy and Geodynamics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10</a:t>
            </a:r>
            <a:r>
              <a:rPr lang="en-US" b="0" i="0" dirty="0">
                <a:solidFill>
                  <a:srgbClr val="222222"/>
                </a:solidFill>
                <a:effectLst/>
                <a:latin typeface="Arial" panose="020B0604020202020204" pitchFamily="34" charset="0"/>
              </a:rPr>
              <a:t>(1), 77-91.</a:t>
            </a:r>
            <a:endParaRPr dirty="0"/>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31578071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341" name="Google Shape;341;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a613fe29c9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2a613fe29c9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sz="1200" b="0" i="0" dirty="0">
                <a:solidFill>
                  <a:srgbClr val="0D0D0D"/>
                </a:solidFill>
                <a:effectLst/>
                <a:latin typeface="Calibri" panose="020F0502020204030204" pitchFamily="34" charset="0"/>
                <a:cs typeface="Calibri" panose="020F0502020204030204" pitchFamily="34" charset="0"/>
              </a:rPr>
              <a:t>The continental slope marks the boundary between the shallow waters near the shore and the much deeper ocean floor. </a:t>
            </a:r>
          </a:p>
        </p:txBody>
      </p:sp>
      <p:sp>
        <p:nvSpPr>
          <p:cNvPr id="348" name="Google Shape;348;g2a613fe29c9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a5a1442303_0_4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g2a5a1442303_0_4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sz="1200" b="0" i="0" dirty="0">
                <a:solidFill>
                  <a:srgbClr val="0D0D0D"/>
                </a:solidFill>
                <a:effectLst/>
                <a:latin typeface="Calibri" panose="020F0502020204030204" pitchFamily="34" charset="0"/>
                <a:cs typeface="Calibri" panose="020F0502020204030204" pitchFamily="34" charset="0"/>
              </a:rPr>
              <a:t>As you descend down this underwater hill, the ocean gets darker, and the pressure increases. The continental slope isn't just steep; it's a  transition zone where the ocean floor drops off dramatically, revealing the hidden wonders below.</a:t>
            </a:r>
          </a:p>
          <a:p>
            <a:pPr algn="l"/>
            <a:endParaRPr lang="en-US" sz="1200" b="0" i="0" dirty="0">
              <a:solidFill>
                <a:srgbClr val="0D0D0D"/>
              </a:solidFill>
              <a:effectLst/>
              <a:latin typeface="Calibri" panose="020F0502020204030204" pitchFamily="34" charset="0"/>
              <a:cs typeface="Calibri" panose="020F0502020204030204" pitchFamily="34" charset="0"/>
            </a:endParaRPr>
          </a:p>
          <a:p>
            <a:pPr algn="l"/>
            <a:r>
              <a:rPr lang="en-US" sz="1200" b="0" i="0" dirty="0">
                <a:solidFill>
                  <a:srgbClr val="0D0D0D"/>
                </a:solidFill>
                <a:effectLst/>
                <a:latin typeface="Calibri" panose="020F0502020204030204" pitchFamily="34" charset="0"/>
                <a:cs typeface="Calibri" panose="020F0502020204030204" pitchFamily="34" charset="0"/>
              </a:rPr>
              <a:t>Image Source: https://</a:t>
            </a:r>
            <a:r>
              <a:rPr lang="en-US" sz="1200" b="0" i="0" dirty="0" err="1">
                <a:solidFill>
                  <a:srgbClr val="0D0D0D"/>
                </a:solidFill>
                <a:effectLst/>
                <a:latin typeface="Calibri" panose="020F0502020204030204" pitchFamily="34" charset="0"/>
                <a:cs typeface="Calibri" panose="020F0502020204030204" pitchFamily="34" charset="0"/>
              </a:rPr>
              <a:t>www.worldatlas.com</a:t>
            </a:r>
            <a:r>
              <a:rPr lang="en-US" sz="1200" b="0" i="0" dirty="0">
                <a:solidFill>
                  <a:srgbClr val="0D0D0D"/>
                </a:solidFill>
                <a:effectLst/>
                <a:latin typeface="Calibri" panose="020F0502020204030204" pitchFamily="34" charset="0"/>
                <a:cs typeface="Calibri" panose="020F0502020204030204" pitchFamily="34" charset="0"/>
              </a:rPr>
              <a:t>/oceans/what-are-continental-</a:t>
            </a:r>
            <a:r>
              <a:rPr lang="en-US" sz="1200" b="0" i="0" dirty="0" err="1">
                <a:solidFill>
                  <a:srgbClr val="0D0D0D"/>
                </a:solidFill>
                <a:effectLst/>
                <a:latin typeface="Calibri" panose="020F0502020204030204" pitchFamily="34" charset="0"/>
                <a:cs typeface="Calibri" panose="020F0502020204030204" pitchFamily="34" charset="0"/>
              </a:rPr>
              <a:t>shelves.html</a:t>
            </a:r>
            <a:endParaRPr lang="en-US" sz="1200" b="0" i="0" dirty="0">
              <a:solidFill>
                <a:srgbClr val="0D0D0D"/>
              </a:solidFill>
              <a:effectLst/>
              <a:latin typeface="Calibri" panose="020F0502020204030204" pitchFamily="34" charset="0"/>
              <a:cs typeface="Calibri" panose="020F0502020204030204" pitchFamily="34" charset="0"/>
            </a:endParaRPr>
          </a:p>
        </p:txBody>
      </p:sp>
      <p:sp>
        <p:nvSpPr>
          <p:cNvPr id="356" name="Google Shape;356;g2a5a1442303_0_4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a613fe29c9_0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2a613fe29c9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lnSpc>
                <a:spcPct val="90000"/>
              </a:lnSpc>
              <a:spcBef>
                <a:spcPct val="0"/>
              </a:spcBef>
              <a:spcAft>
                <a:spcPts val="600"/>
              </a:spcAft>
            </a:pPr>
            <a:r>
              <a:rPr lang="en-US" sz="1200" b="0" i="0" kern="1200" dirty="0">
                <a:solidFill>
                  <a:schemeClr val="tx1"/>
                </a:solidFill>
                <a:effectLst/>
                <a:latin typeface="+mj-lt"/>
                <a:ea typeface="+mj-ea"/>
                <a:cs typeface="+mj-cs"/>
              </a:rPr>
              <a:t>This area is also a busy highway for ocean currents, as water moves from the shallower coastal regions to the deeper ocean. These currents are like underwater rivers that flow along the slope, connecting different parts of the ocean. It's a superhighway for water, transporting warmth and nutrients to various regions.</a:t>
            </a:r>
          </a:p>
          <a:p>
            <a:pPr algn="l">
              <a:lnSpc>
                <a:spcPct val="90000"/>
              </a:lnSpc>
              <a:spcBef>
                <a:spcPct val="0"/>
              </a:spcBef>
              <a:spcAft>
                <a:spcPts val="600"/>
              </a:spcAft>
            </a:pPr>
            <a:endParaRPr lang="en-US" sz="1200" b="0" i="0" u="none" strike="noStrike" kern="1200" cap="none" dirty="0">
              <a:solidFill>
                <a:schemeClr val="tx1"/>
              </a:solidFill>
              <a:effectLst/>
              <a:latin typeface="+mj-lt"/>
              <a:ea typeface="+mj-ea"/>
              <a:cs typeface="+mj-cs"/>
              <a:sym typeface="Arial"/>
            </a:endParaRPr>
          </a:p>
          <a:p>
            <a:pPr algn="l">
              <a:lnSpc>
                <a:spcPct val="90000"/>
              </a:lnSpc>
              <a:spcBef>
                <a:spcPct val="0"/>
              </a:spcBef>
              <a:spcAft>
                <a:spcPts val="600"/>
              </a:spcAft>
            </a:pPr>
            <a:r>
              <a:rPr lang="en-US" sz="1200" b="0" i="0" u="none" strike="noStrike" kern="1200" cap="none" dirty="0">
                <a:solidFill>
                  <a:schemeClr val="tx1"/>
                </a:solidFill>
                <a:effectLst/>
                <a:latin typeface="+mj-lt"/>
                <a:ea typeface="+mj-ea"/>
                <a:cs typeface="+mj-cs"/>
                <a:sym typeface="Arial"/>
              </a:rPr>
              <a:t>Image Source: https://</a:t>
            </a:r>
            <a:r>
              <a:rPr lang="en-US" sz="1200" b="0" i="0" u="none" strike="noStrike" kern="1200" cap="none" dirty="0" err="1">
                <a:solidFill>
                  <a:schemeClr val="tx1"/>
                </a:solidFill>
                <a:effectLst/>
                <a:latin typeface="+mj-lt"/>
                <a:ea typeface="+mj-ea"/>
                <a:cs typeface="+mj-cs"/>
                <a:sym typeface="Arial"/>
              </a:rPr>
              <a:t>geographyoftheoceanfloor.weebly.com</a:t>
            </a:r>
            <a:r>
              <a:rPr lang="en-US" sz="1200" b="0" i="0" u="none" strike="noStrike" kern="1200" cap="none" dirty="0">
                <a:solidFill>
                  <a:schemeClr val="tx1"/>
                </a:solidFill>
                <a:effectLst/>
                <a:latin typeface="+mj-lt"/>
                <a:ea typeface="+mj-ea"/>
                <a:cs typeface="+mj-cs"/>
                <a:sym typeface="Arial"/>
              </a:rPr>
              <a:t>/continental-</a:t>
            </a:r>
            <a:r>
              <a:rPr lang="en-US" sz="1200" b="0" i="0" u="none" strike="noStrike" kern="1200" cap="none" dirty="0" err="1">
                <a:solidFill>
                  <a:schemeClr val="tx1"/>
                </a:solidFill>
                <a:effectLst/>
                <a:latin typeface="+mj-lt"/>
                <a:ea typeface="+mj-ea"/>
                <a:cs typeface="+mj-cs"/>
                <a:sym typeface="Arial"/>
              </a:rPr>
              <a:t>slope.html</a:t>
            </a:r>
            <a:endParaRPr lang="en-US" sz="1200" b="0" i="0" u="none" strike="noStrike" kern="1200" cap="none" dirty="0">
              <a:solidFill>
                <a:schemeClr val="tx1"/>
              </a:solidFill>
              <a:latin typeface="+mj-lt"/>
              <a:ea typeface="+mj-ea"/>
              <a:cs typeface="+mj-cs"/>
              <a:sym typeface="Arial"/>
            </a:endParaRPr>
          </a:p>
        </p:txBody>
      </p:sp>
      <p:sp>
        <p:nvSpPr>
          <p:cNvPr id="364" name="Google Shape;364;g2a613fe29c9_0_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extLst>
      <p:ext uri="{BB962C8B-B14F-4D97-AF65-F5344CB8AC3E}">
        <p14:creationId xmlns:p14="http://schemas.microsoft.com/office/powerpoint/2010/main" val="1468511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7e68c1a8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g27e68c1a8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Our “big question” is: </a:t>
            </a:r>
            <a:r>
              <a:rPr lang="en-US" sz="1200" b="1" i="0" dirty="0">
                <a:solidFill>
                  <a:srgbClr val="0D0D0D"/>
                </a:solidFill>
                <a:effectLst/>
                <a:latin typeface="Calibri" panose="020F0502020204030204" pitchFamily="34" charset="0"/>
                <a:cs typeface="Calibri" panose="020F0502020204030204" pitchFamily="34" charset="0"/>
              </a:rPr>
              <a:t>How does the continental slope in the ocean affect the animals and resources we rely on every day?</a:t>
            </a:r>
            <a:endParaRPr b="1" dirty="0"/>
          </a:p>
          <a:p>
            <a:pPr marL="0" lvl="0" indent="0" algn="l" rtl="0">
              <a:lnSpc>
                <a:spcPct val="100000"/>
              </a:lnSpc>
              <a:spcBef>
                <a:spcPts val="0"/>
              </a:spcBef>
              <a:spcAft>
                <a:spcPts val="0"/>
              </a:spcAft>
              <a:buSzPts val="1400"/>
              <a:buNone/>
            </a:pPr>
            <a:r>
              <a:rPr lang="en-US" b="0" dirty="0"/>
              <a:t>[Pause and illicit predictions from students.]</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0" dirty="0"/>
              <a:t>I love all these thoughtful scientific hypotheses!  Be sure to keep this question and your predictions in mind as we move through these next few lessons, and we’ll continue to revisit it.</a:t>
            </a:r>
            <a:endParaRPr dirty="0"/>
          </a:p>
        </p:txBody>
      </p:sp>
      <p:sp>
        <p:nvSpPr>
          <p:cNvPr id="208" name="Google Shape;208;g27e68c1a8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d96993b0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gd96993b0a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80" name="Google Shape;380;gd96993b0a5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a613fe29c9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2a613fe29c9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sz="1200" b="1" i="0" u="sng" dirty="0">
                <a:solidFill>
                  <a:srgbClr val="0D0D0D"/>
                </a:solidFill>
                <a:effectLst/>
                <a:latin typeface="Calibri" panose="020F0502020204030204" pitchFamily="34" charset="0"/>
                <a:cs typeface="Calibri" panose="020F0502020204030204" pitchFamily="34" charset="0"/>
              </a:rPr>
              <a:t>True or False: </a:t>
            </a:r>
            <a:r>
              <a:rPr lang="en-US" sz="1200" b="0" i="0" dirty="0">
                <a:solidFill>
                  <a:srgbClr val="0D0D0D"/>
                </a:solidFill>
                <a:effectLst/>
                <a:latin typeface="Calibri" panose="020F0502020204030204" pitchFamily="34" charset="0"/>
                <a:cs typeface="Calibri" panose="020F0502020204030204" pitchFamily="34" charset="0"/>
              </a:rPr>
              <a:t>The continental slope marks the boundary between the shallow waters near the shore and the much deeper ocean floor. </a:t>
            </a:r>
          </a:p>
          <a:p>
            <a:pPr algn="l"/>
            <a:endParaRPr lang="en-US" sz="1200" b="0" i="0" dirty="0">
              <a:solidFill>
                <a:srgbClr val="0D0D0D"/>
              </a:solidFill>
              <a:effectLst/>
              <a:latin typeface="Calibri" panose="020F0502020204030204" pitchFamily="34" charset="0"/>
              <a:cs typeface="Calibri" panose="020F0502020204030204" pitchFamily="34" charset="0"/>
            </a:endParaRPr>
          </a:p>
          <a:p>
            <a:pPr algn="l"/>
            <a:r>
              <a:rPr lang="en-US" sz="1200" b="0" i="0" dirty="0">
                <a:solidFill>
                  <a:srgbClr val="0D0D0D"/>
                </a:solidFill>
                <a:effectLst/>
                <a:latin typeface="Calibri" panose="020F0502020204030204" pitchFamily="34" charset="0"/>
                <a:cs typeface="Calibri" panose="020F0502020204030204" pitchFamily="34" charset="0"/>
              </a:rPr>
              <a:t>[True]</a:t>
            </a:r>
          </a:p>
        </p:txBody>
      </p:sp>
      <p:sp>
        <p:nvSpPr>
          <p:cNvPr id="348" name="Google Shape;348;g2a613fe29c9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30800329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a613fe29c9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2a613fe29c9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sz="1200" b="1" i="0" dirty="0">
                <a:solidFill>
                  <a:srgbClr val="0D0D0D"/>
                </a:solidFill>
                <a:effectLst/>
                <a:latin typeface="Calibri" panose="020F0502020204030204" pitchFamily="34" charset="0"/>
                <a:cs typeface="Calibri" panose="020F0502020204030204" pitchFamily="34" charset="0"/>
              </a:rPr>
              <a:t>True</a:t>
            </a:r>
            <a:r>
              <a:rPr lang="en-US" sz="1200" b="0" i="0" dirty="0">
                <a:solidFill>
                  <a:srgbClr val="0D0D0D"/>
                </a:solidFill>
                <a:effectLst/>
                <a:latin typeface="Calibri" panose="020F0502020204030204" pitchFamily="34" charset="0"/>
                <a:cs typeface="Calibri" panose="020F0502020204030204" pitchFamily="34" charset="0"/>
              </a:rPr>
              <a:t>: The continental slope marks the boundary between the shallow waters near the shore and the much deeper ocean floor. </a:t>
            </a:r>
          </a:p>
        </p:txBody>
      </p:sp>
      <p:sp>
        <p:nvSpPr>
          <p:cNvPr id="348" name="Google Shape;348;g2a613fe29c9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extLst>
      <p:ext uri="{BB962C8B-B14F-4D97-AF65-F5344CB8AC3E}">
        <p14:creationId xmlns:p14="http://schemas.microsoft.com/office/powerpoint/2010/main" val="36238085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a5a1442303_0_4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g2a5a1442303_0_4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sz="1200" b="0" i="0" dirty="0">
                <a:solidFill>
                  <a:srgbClr val="0D0D0D"/>
                </a:solidFill>
                <a:effectLst/>
                <a:latin typeface="Calibri" panose="020F0502020204030204" pitchFamily="34" charset="0"/>
                <a:cs typeface="Calibri" panose="020F0502020204030204" pitchFamily="34" charset="0"/>
              </a:rPr>
              <a:t>As you descend down this underwater hill, the ocean gets darker, and the pressure increases. The continental slope isn't just steep; it's a transition zone where the ocean floor </a:t>
            </a:r>
            <a:r>
              <a:rPr lang="en-US" sz="1200" b="0" i="0" u="sng" dirty="0">
                <a:solidFill>
                  <a:srgbClr val="0D0D0D"/>
                </a:solidFill>
                <a:effectLst/>
                <a:latin typeface="Calibri" panose="020F0502020204030204" pitchFamily="34" charset="0"/>
                <a:cs typeface="Calibri" panose="020F0502020204030204" pitchFamily="34" charset="0"/>
              </a:rPr>
              <a:t>           </a:t>
            </a:r>
            <a:r>
              <a:rPr lang="en-US" sz="1200" b="0" i="0" dirty="0">
                <a:solidFill>
                  <a:srgbClr val="0D0D0D"/>
                </a:solidFill>
                <a:effectLst/>
                <a:latin typeface="Calibri" panose="020F0502020204030204" pitchFamily="34" charset="0"/>
                <a:cs typeface="Calibri" panose="020F0502020204030204" pitchFamily="34" charset="0"/>
              </a:rPr>
              <a:t> off dramatically, revealing the hidden wonders below.</a:t>
            </a:r>
          </a:p>
          <a:p>
            <a:pPr algn="l"/>
            <a:endParaRPr lang="en-US" sz="1200" b="0" i="0" dirty="0">
              <a:solidFill>
                <a:srgbClr val="0D0D0D"/>
              </a:solidFill>
              <a:effectLst/>
              <a:latin typeface="Calibri" panose="020F0502020204030204" pitchFamily="34" charset="0"/>
              <a:cs typeface="Calibri" panose="020F0502020204030204" pitchFamily="34" charset="0"/>
            </a:endParaRPr>
          </a:p>
          <a:p>
            <a:pPr algn="l"/>
            <a:r>
              <a:rPr lang="en-US" sz="1200" b="0" i="0" dirty="0">
                <a:solidFill>
                  <a:srgbClr val="0D0D0D"/>
                </a:solidFill>
                <a:effectLst/>
                <a:latin typeface="Calibri" panose="020F0502020204030204" pitchFamily="34" charset="0"/>
                <a:cs typeface="Calibri" panose="020F0502020204030204" pitchFamily="34" charset="0"/>
              </a:rPr>
              <a:t>[drops] </a:t>
            </a:r>
          </a:p>
          <a:p>
            <a:pPr algn="l"/>
            <a:endParaRPr lang="en-US" sz="1200" b="0" i="0" dirty="0">
              <a:solidFill>
                <a:srgbClr val="0D0D0D"/>
              </a:solidFill>
              <a:effectLst/>
              <a:latin typeface="Calibri" panose="020F0502020204030204" pitchFamily="34" charset="0"/>
              <a:cs typeface="Calibri" panose="020F0502020204030204" pitchFamily="34" charset="0"/>
            </a:endParaRPr>
          </a:p>
          <a:p>
            <a:pPr algn="l"/>
            <a:r>
              <a:rPr lang="en-US" sz="1200" b="0" i="0" dirty="0">
                <a:solidFill>
                  <a:srgbClr val="0D0D0D"/>
                </a:solidFill>
                <a:effectLst/>
                <a:latin typeface="Calibri" panose="020F0502020204030204" pitchFamily="34" charset="0"/>
                <a:cs typeface="Calibri" panose="020F0502020204030204" pitchFamily="34" charset="0"/>
              </a:rPr>
              <a:t>Image Source: https://</a:t>
            </a:r>
            <a:r>
              <a:rPr lang="en-US" sz="1200" b="0" i="0" dirty="0" err="1">
                <a:solidFill>
                  <a:srgbClr val="0D0D0D"/>
                </a:solidFill>
                <a:effectLst/>
                <a:latin typeface="Calibri" panose="020F0502020204030204" pitchFamily="34" charset="0"/>
                <a:cs typeface="Calibri" panose="020F0502020204030204" pitchFamily="34" charset="0"/>
              </a:rPr>
              <a:t>www.worldatlas.com</a:t>
            </a:r>
            <a:r>
              <a:rPr lang="en-US" sz="1200" b="0" i="0" dirty="0">
                <a:solidFill>
                  <a:srgbClr val="0D0D0D"/>
                </a:solidFill>
                <a:effectLst/>
                <a:latin typeface="Calibri" panose="020F0502020204030204" pitchFamily="34" charset="0"/>
                <a:cs typeface="Calibri" panose="020F0502020204030204" pitchFamily="34" charset="0"/>
              </a:rPr>
              <a:t>/oceans/what-are-continental-</a:t>
            </a:r>
            <a:r>
              <a:rPr lang="en-US" sz="1200" b="0" i="0" dirty="0" err="1">
                <a:solidFill>
                  <a:srgbClr val="0D0D0D"/>
                </a:solidFill>
                <a:effectLst/>
                <a:latin typeface="Calibri" panose="020F0502020204030204" pitchFamily="34" charset="0"/>
                <a:cs typeface="Calibri" panose="020F0502020204030204" pitchFamily="34" charset="0"/>
              </a:rPr>
              <a:t>shelves.html</a:t>
            </a:r>
            <a:endParaRPr lang="en-US" sz="1200" b="0" i="0" dirty="0">
              <a:solidFill>
                <a:srgbClr val="0D0D0D"/>
              </a:solidFill>
              <a:effectLst/>
              <a:latin typeface="Calibri" panose="020F0502020204030204" pitchFamily="34" charset="0"/>
              <a:cs typeface="Calibri" panose="020F0502020204030204" pitchFamily="34" charset="0"/>
            </a:endParaRPr>
          </a:p>
        </p:txBody>
      </p:sp>
      <p:sp>
        <p:nvSpPr>
          <p:cNvPr id="356" name="Google Shape;356;g2a5a1442303_0_4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extLst>
      <p:ext uri="{BB962C8B-B14F-4D97-AF65-F5344CB8AC3E}">
        <p14:creationId xmlns:p14="http://schemas.microsoft.com/office/powerpoint/2010/main" val="12287845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a5a1442303_0_4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g2a5a1442303_0_4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sz="1200" b="0" i="0" dirty="0">
                <a:solidFill>
                  <a:srgbClr val="0D0D0D"/>
                </a:solidFill>
                <a:effectLst/>
                <a:latin typeface="Calibri" panose="020F0502020204030204" pitchFamily="34" charset="0"/>
                <a:cs typeface="Calibri" panose="020F0502020204030204" pitchFamily="34" charset="0"/>
              </a:rPr>
              <a:t>As you descend down this underwater hill, the ocean gets darker, and the pressure increases. The continental slope isn't just steep; it's a transition zone where the ocean floor </a:t>
            </a:r>
            <a:r>
              <a:rPr lang="en-US" sz="1200" b="1" i="0" u="sng" dirty="0">
                <a:solidFill>
                  <a:srgbClr val="0D0D0D"/>
                </a:solidFill>
                <a:effectLst/>
                <a:latin typeface="Calibri" panose="020F0502020204030204" pitchFamily="34" charset="0"/>
                <a:cs typeface="Calibri" panose="020F0502020204030204" pitchFamily="34" charset="0"/>
              </a:rPr>
              <a:t>drops</a:t>
            </a:r>
            <a:r>
              <a:rPr lang="en-US" sz="1200" b="0" i="0" dirty="0">
                <a:solidFill>
                  <a:srgbClr val="0D0D0D"/>
                </a:solidFill>
                <a:effectLst/>
                <a:latin typeface="Calibri" panose="020F0502020204030204" pitchFamily="34" charset="0"/>
                <a:cs typeface="Calibri" panose="020F0502020204030204" pitchFamily="34" charset="0"/>
              </a:rPr>
              <a:t> off dramatically, revealing the hidden wonders below.</a:t>
            </a:r>
          </a:p>
          <a:p>
            <a:pPr algn="l"/>
            <a:endParaRPr lang="en-US" sz="1200" b="0" i="0" dirty="0">
              <a:solidFill>
                <a:srgbClr val="0D0D0D"/>
              </a:solidFill>
              <a:effectLst/>
              <a:latin typeface="Calibri" panose="020F0502020204030204" pitchFamily="34" charset="0"/>
              <a:cs typeface="Calibri" panose="020F0502020204030204" pitchFamily="34" charset="0"/>
            </a:endParaRPr>
          </a:p>
          <a:p>
            <a:pPr algn="l"/>
            <a:r>
              <a:rPr lang="en-US" sz="1200" b="0" i="0" dirty="0">
                <a:solidFill>
                  <a:srgbClr val="0D0D0D"/>
                </a:solidFill>
                <a:effectLst/>
                <a:latin typeface="Calibri" panose="020F0502020204030204" pitchFamily="34" charset="0"/>
                <a:cs typeface="Calibri" panose="020F0502020204030204" pitchFamily="34" charset="0"/>
              </a:rPr>
              <a:t>Image Source: https://</a:t>
            </a:r>
            <a:r>
              <a:rPr lang="en-US" sz="1200" b="0" i="0" dirty="0" err="1">
                <a:solidFill>
                  <a:srgbClr val="0D0D0D"/>
                </a:solidFill>
                <a:effectLst/>
                <a:latin typeface="Calibri" panose="020F0502020204030204" pitchFamily="34" charset="0"/>
                <a:cs typeface="Calibri" panose="020F0502020204030204" pitchFamily="34" charset="0"/>
              </a:rPr>
              <a:t>www.worldatlas.com</a:t>
            </a:r>
            <a:r>
              <a:rPr lang="en-US" sz="1200" b="0" i="0" dirty="0">
                <a:solidFill>
                  <a:srgbClr val="0D0D0D"/>
                </a:solidFill>
                <a:effectLst/>
                <a:latin typeface="Calibri" panose="020F0502020204030204" pitchFamily="34" charset="0"/>
                <a:cs typeface="Calibri" panose="020F0502020204030204" pitchFamily="34" charset="0"/>
              </a:rPr>
              <a:t>/oceans/what-are-continental-</a:t>
            </a:r>
            <a:r>
              <a:rPr lang="en-US" sz="1200" b="0" i="0" dirty="0" err="1">
                <a:solidFill>
                  <a:srgbClr val="0D0D0D"/>
                </a:solidFill>
                <a:effectLst/>
                <a:latin typeface="Calibri" panose="020F0502020204030204" pitchFamily="34" charset="0"/>
                <a:cs typeface="Calibri" panose="020F0502020204030204" pitchFamily="34" charset="0"/>
              </a:rPr>
              <a:t>shelves.html</a:t>
            </a:r>
            <a:endParaRPr lang="en-US" sz="1200" b="0" i="0" dirty="0">
              <a:solidFill>
                <a:srgbClr val="0D0D0D"/>
              </a:solidFill>
              <a:effectLst/>
              <a:latin typeface="Calibri" panose="020F0502020204030204" pitchFamily="34" charset="0"/>
              <a:cs typeface="Calibri" panose="020F0502020204030204" pitchFamily="34" charset="0"/>
            </a:endParaRPr>
          </a:p>
        </p:txBody>
      </p:sp>
      <p:sp>
        <p:nvSpPr>
          <p:cNvPr id="356" name="Google Shape;356;g2a5a1442303_0_4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extLst>
      <p:ext uri="{BB962C8B-B14F-4D97-AF65-F5344CB8AC3E}">
        <p14:creationId xmlns:p14="http://schemas.microsoft.com/office/powerpoint/2010/main" val="30203594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let’s talk about some examples of a </a:t>
            </a:r>
            <a:r>
              <a:rPr lang="en-US" b="1" dirty="0"/>
              <a:t>continental shelf.</a:t>
            </a:r>
            <a:r>
              <a:rPr lang="en-US" dirty="0"/>
              <a:t> </a:t>
            </a:r>
            <a:endParaRPr dirty="0"/>
          </a:p>
        </p:txBody>
      </p:sp>
      <p:sp>
        <p:nvSpPr>
          <p:cNvPr id="436" name="Google Shape;436;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7e576c1a67_0_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g27e576c1a67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400"/>
              <a:buFont typeface="Arial"/>
              <a:buNone/>
            </a:pPr>
            <a:r>
              <a:rPr lang="en-US" sz="1100" b="0" i="0" u="none" strike="noStrike" kern="1200" cap="none" dirty="0">
                <a:solidFill>
                  <a:schemeClr val="tx1"/>
                </a:solidFill>
                <a:latin typeface="+mj-lt"/>
                <a:ea typeface="+mj-ea"/>
                <a:cs typeface="+mj-cs"/>
                <a:sym typeface="Calibri"/>
              </a:rPr>
              <a:t>The </a:t>
            </a:r>
            <a:r>
              <a:rPr lang="en-US" sz="1100" kern="1200" dirty="0">
                <a:solidFill>
                  <a:schemeClr val="tx1"/>
                </a:solidFill>
                <a:latin typeface="+mj-lt"/>
                <a:ea typeface="+mj-ea"/>
                <a:cs typeface="+mj-cs"/>
              </a:rPr>
              <a:t>Blake Plateau </a:t>
            </a:r>
            <a:r>
              <a:rPr lang="en-US" sz="1100" b="0" i="0" u="none" strike="noStrike" kern="1200" cap="none" dirty="0">
                <a:solidFill>
                  <a:schemeClr val="tx1"/>
                </a:solidFill>
                <a:latin typeface="+mj-lt"/>
                <a:ea typeface="+mj-ea"/>
                <a:cs typeface="+mj-cs"/>
                <a:sym typeface="Calibri"/>
              </a:rPr>
              <a:t>is an example of a continental slope. It is located off the </a:t>
            </a:r>
            <a:r>
              <a:rPr lang="en-US" sz="1100" kern="1200" dirty="0">
                <a:solidFill>
                  <a:schemeClr val="tx1"/>
                </a:solidFill>
                <a:latin typeface="+mj-lt"/>
                <a:ea typeface="+mj-ea"/>
                <a:cs typeface="+mj-cs"/>
              </a:rPr>
              <a:t>s</a:t>
            </a:r>
            <a:r>
              <a:rPr lang="en-US" sz="1100" b="0" i="0" u="none" strike="noStrike" kern="1200" cap="none" dirty="0">
                <a:solidFill>
                  <a:schemeClr val="tx1"/>
                </a:solidFill>
                <a:latin typeface="+mj-lt"/>
                <a:ea typeface="+mj-ea"/>
                <a:cs typeface="+mj-cs"/>
                <a:sym typeface="Calibri"/>
              </a:rPr>
              <a:t>outheastern United States.</a:t>
            </a:r>
          </a:p>
          <a:p>
            <a:pPr marL="0" lvl="0" indent="0" algn="l" rtl="0">
              <a:lnSpc>
                <a:spcPct val="100000"/>
              </a:lnSpc>
              <a:spcBef>
                <a:spcPts val="0"/>
              </a:spcBef>
              <a:spcAft>
                <a:spcPts val="0"/>
              </a:spcAft>
              <a:buClr>
                <a:srgbClr val="000000"/>
              </a:buClr>
              <a:buSzPts val="1400"/>
              <a:buFont typeface="Arial"/>
              <a:buNone/>
            </a:pPr>
            <a:endParaRPr lang="en-US" sz="1100" b="0" i="0" u="none" strike="noStrike" cap="none" dirty="0">
              <a:solidFill>
                <a:schemeClr val="dk1"/>
              </a:solidFill>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a:t>Image Source: </a:t>
            </a:r>
            <a:r>
              <a:rPr lang="en-US" sz="1600" b="1" i="0" dirty="0">
                <a:solidFill>
                  <a:srgbClr val="202122"/>
                </a:solidFill>
                <a:effectLst/>
                <a:latin typeface="Arial" panose="020B0604020202020204" pitchFamily="34" charset="0"/>
              </a:rPr>
              <a:t>National Oceanic and Atmospheric Administration (NOAA)</a:t>
            </a:r>
            <a:endParaRPr sz="1100" b="1" dirty="0"/>
          </a:p>
        </p:txBody>
      </p:sp>
      <p:sp>
        <p:nvSpPr>
          <p:cNvPr id="443" name="Google Shape;443;g27e576c1a67_0_7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b790e7f309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g2b790e7f309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Another </a:t>
            </a:r>
            <a:r>
              <a:rPr lang="en-US" sz="1200" b="0" i="0" u="none" strike="noStrike" cap="none" dirty="0">
                <a:solidFill>
                  <a:schemeClr val="dk1"/>
                </a:solidFill>
                <a:latin typeface="Calibri"/>
                <a:ea typeface="Calibri"/>
                <a:cs typeface="Calibri"/>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example</a:t>
            </a:r>
            <a:r>
              <a:rPr lang="en-US" sz="1200" b="0" i="0" u="none" strike="noStrike" cap="none" dirty="0">
                <a:solidFill>
                  <a:schemeClr val="dk1"/>
                </a:solidFill>
                <a:latin typeface="Calibri"/>
                <a:ea typeface="Calibri"/>
                <a:cs typeface="Calibri"/>
                <a:sym typeface="Calibri"/>
              </a:rPr>
              <a:t> is the</a:t>
            </a:r>
            <a:r>
              <a:rPr lang="en-US" sz="1200" dirty="0"/>
              <a:t> continental slope in the Atlantic Ocean. This is the largest continental slope among all the world’s oceans. </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Image Source: </a:t>
            </a:r>
            <a:r>
              <a:rPr lang="en-US" sz="1200" b="1" dirty="0">
                <a:solidFill>
                  <a:srgbClr val="FFFFFF"/>
                </a:solidFill>
                <a:latin typeface="Calibri"/>
                <a:ea typeface="Calibri"/>
                <a:cs typeface="Calibri"/>
                <a:sym typeface="Calibri"/>
              </a:rPr>
              <a:t>http://</a:t>
            </a:r>
            <a:r>
              <a:rPr lang="en-US" sz="1200" b="1" dirty="0" err="1">
                <a:solidFill>
                  <a:srgbClr val="FFFFFF"/>
                </a:solidFill>
                <a:latin typeface="Calibri"/>
                <a:ea typeface="Calibri"/>
                <a:cs typeface="Calibri"/>
                <a:sym typeface="Calibri"/>
              </a:rPr>
              <a:t>www.virginiaplaces.org</a:t>
            </a:r>
            <a:r>
              <a:rPr lang="en-US" sz="1200" b="1" dirty="0">
                <a:solidFill>
                  <a:srgbClr val="FFFFFF"/>
                </a:solidFill>
                <a:latin typeface="Calibri"/>
                <a:ea typeface="Calibri"/>
                <a:cs typeface="Calibri"/>
                <a:sym typeface="Calibri"/>
              </a:rPr>
              <a:t>/boundaries/</a:t>
            </a:r>
            <a:r>
              <a:rPr lang="en-US" sz="1200" b="1" dirty="0" err="1">
                <a:solidFill>
                  <a:srgbClr val="FFFFFF"/>
                </a:solidFill>
                <a:latin typeface="Calibri"/>
                <a:ea typeface="Calibri"/>
                <a:cs typeface="Calibri"/>
                <a:sym typeface="Calibri"/>
              </a:rPr>
              <a:t>ocs.html</a:t>
            </a:r>
            <a:endParaRPr lang="en-US" sz="1200" dirty="0"/>
          </a:p>
        </p:txBody>
      </p:sp>
      <p:sp>
        <p:nvSpPr>
          <p:cNvPr id="453" name="Google Shape;453;g2b790e7f309_0_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non-examples of </a:t>
            </a:r>
            <a:r>
              <a:rPr lang="en-US" b="1"/>
              <a:t>continental shelf.</a:t>
            </a:r>
            <a:endParaRPr/>
          </a:p>
        </p:txBody>
      </p:sp>
      <p:sp>
        <p:nvSpPr>
          <p:cNvPr id="463" name="Google Shape;463;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The Georgia Continental Shelf is NOT an example of a continental slope. It is a continental shelf which is the edge of a continent that is underwater.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5916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2936c336ece_0_1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g2936c336ece_0_12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b="0" i="0" dirty="0">
                <a:solidFill>
                  <a:srgbClr val="0D0D0D"/>
                </a:solidFill>
                <a:effectLst/>
                <a:latin typeface="Söhne"/>
              </a:rPr>
              <a:t>Materials needed:</a:t>
            </a:r>
          </a:p>
          <a:p>
            <a:pPr algn="l">
              <a:buFont typeface="+mj-lt"/>
              <a:buAutoNum type="arabicPeriod"/>
            </a:pPr>
            <a:r>
              <a:rPr lang="en-US" b="0" i="0" dirty="0">
                <a:solidFill>
                  <a:srgbClr val="0D0D0D"/>
                </a:solidFill>
                <a:effectLst/>
                <a:latin typeface="Söhne"/>
              </a:rPr>
              <a:t>Large, shallow container (representing the ocean floor)</a:t>
            </a:r>
          </a:p>
          <a:p>
            <a:pPr algn="l">
              <a:buFont typeface="+mj-lt"/>
              <a:buAutoNum type="arabicPeriod"/>
            </a:pPr>
            <a:r>
              <a:rPr lang="en-US" b="0" i="0" dirty="0">
                <a:solidFill>
                  <a:srgbClr val="0D0D0D"/>
                </a:solidFill>
                <a:effectLst/>
                <a:latin typeface="Söhne"/>
              </a:rPr>
              <a:t>Sand or soil</a:t>
            </a:r>
          </a:p>
          <a:p>
            <a:pPr algn="l">
              <a:buFont typeface="+mj-lt"/>
              <a:buAutoNum type="arabicPeriod"/>
            </a:pPr>
            <a:r>
              <a:rPr lang="en-US" b="0" i="0" dirty="0">
                <a:solidFill>
                  <a:srgbClr val="0D0D0D"/>
                </a:solidFill>
                <a:effectLst/>
                <a:latin typeface="Söhne"/>
              </a:rPr>
              <a:t>Water</a:t>
            </a:r>
          </a:p>
          <a:p>
            <a:pPr algn="l">
              <a:buFont typeface="+mj-lt"/>
              <a:buAutoNum type="arabicPeriod"/>
            </a:pPr>
            <a:r>
              <a:rPr lang="en-US" b="0" i="0" dirty="0">
                <a:solidFill>
                  <a:srgbClr val="0D0D0D"/>
                </a:solidFill>
                <a:effectLst/>
                <a:latin typeface="Söhne"/>
              </a:rPr>
              <a:t>Small toy figures or marine animal toys</a:t>
            </a:r>
          </a:p>
          <a:p>
            <a:pPr algn="l"/>
            <a:r>
              <a:rPr lang="en-US" b="0" i="0" dirty="0">
                <a:solidFill>
                  <a:srgbClr val="0D0D0D"/>
                </a:solidFill>
                <a:effectLst/>
                <a:latin typeface="Söhne"/>
              </a:rPr>
              <a:t>Procedure:</a:t>
            </a:r>
          </a:p>
          <a:p>
            <a:pPr algn="l">
              <a:buFont typeface="+mj-lt"/>
              <a:buAutoNum type="arabicPeriod"/>
            </a:pPr>
            <a:r>
              <a:rPr lang="en-US" b="0" i="0" dirty="0">
                <a:solidFill>
                  <a:srgbClr val="0D0D0D"/>
                </a:solidFill>
                <a:effectLst/>
                <a:latin typeface="Söhne"/>
              </a:rPr>
              <a:t>Fill the large container with water to create an "ocean floor."</a:t>
            </a:r>
          </a:p>
          <a:p>
            <a:pPr algn="l">
              <a:buFont typeface="+mj-lt"/>
              <a:buAutoNum type="arabicPeriod"/>
            </a:pPr>
            <a:r>
              <a:rPr lang="en-US" b="0" i="0" dirty="0">
                <a:solidFill>
                  <a:srgbClr val="0D0D0D"/>
                </a:solidFill>
                <a:effectLst/>
                <a:latin typeface="Söhne"/>
              </a:rPr>
              <a:t>Gradually build up one side of the container with sand or soil, creating a slope to represent the continental slope.</a:t>
            </a:r>
          </a:p>
          <a:p>
            <a:pPr algn="l">
              <a:buFont typeface="+mj-lt"/>
              <a:buAutoNum type="arabicPeriod"/>
            </a:pPr>
            <a:r>
              <a:rPr lang="en-US" b="0" i="0" dirty="0">
                <a:solidFill>
                  <a:srgbClr val="0D0D0D"/>
                </a:solidFill>
                <a:effectLst/>
                <a:latin typeface="Söhne"/>
              </a:rPr>
              <a:t>Introduce small toy figures or marine animal toys on the slope to represent ocean creatures.</a:t>
            </a:r>
          </a:p>
          <a:p>
            <a:pPr algn="l">
              <a:buFont typeface="+mj-lt"/>
              <a:buAutoNum type="arabicPeriod"/>
            </a:pPr>
            <a:r>
              <a:rPr lang="en-US" b="0" i="0" dirty="0">
                <a:solidFill>
                  <a:srgbClr val="0D0D0D"/>
                </a:solidFill>
                <a:effectLst/>
                <a:latin typeface="Söhne"/>
              </a:rPr>
              <a:t>Pour water gently down the slope, simulating ocean currents and emphasizing how water moves along the continental slope.</a:t>
            </a:r>
          </a:p>
          <a:p>
            <a:pPr algn="l">
              <a:buFont typeface="+mj-lt"/>
              <a:buAutoNum type="arabicPeriod"/>
            </a:pPr>
            <a:r>
              <a:rPr lang="en-US" b="0" i="0" dirty="0">
                <a:solidFill>
                  <a:srgbClr val="0D0D0D"/>
                </a:solidFill>
                <a:effectLst/>
                <a:latin typeface="Söhne"/>
              </a:rPr>
              <a:t>Discuss with students how the steep slope influences the underwater landscape and provides habitats for marine life.</a:t>
            </a:r>
          </a:p>
          <a:p>
            <a:pPr algn="l"/>
            <a:r>
              <a:rPr lang="en-US" b="0" i="0" dirty="0">
                <a:solidFill>
                  <a:srgbClr val="0D0D0D"/>
                </a:solidFill>
                <a:effectLst/>
                <a:latin typeface="Söhne"/>
              </a:rPr>
              <a:t>This hands-on demonstration helps students visualize the continental slope, understand its significance for ocean currents and marine habitats, and allows for interactive discussions in the classroom.</a:t>
            </a:r>
          </a:p>
        </p:txBody>
      </p:sp>
      <p:sp>
        <p:nvSpPr>
          <p:cNvPr id="722" name="Google Shape;722;g2936c336ece_0_12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17520895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5e11802ac4_0_7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g25e11802ac4_0_7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A </a:t>
            </a:r>
            <a:r>
              <a:rPr lang="en-US" sz="1200" dirty="0"/>
              <a:t>coral reef</a:t>
            </a:r>
            <a:r>
              <a:rPr lang="en-US" sz="1200" b="0" i="0" u="none" strike="noStrike" cap="none" dirty="0">
                <a:solidFill>
                  <a:schemeClr val="dk1"/>
                </a:solidFill>
                <a:latin typeface="Calibri"/>
                <a:ea typeface="Calibri"/>
                <a:cs typeface="Calibri"/>
                <a:sym typeface="Calibri"/>
              </a:rPr>
              <a:t> is </a:t>
            </a:r>
            <a:r>
              <a:rPr lang="en-US" sz="1200" b="1" dirty="0"/>
              <a:t>NOT</a:t>
            </a:r>
            <a:r>
              <a:rPr lang="en-US" sz="1200" b="0" i="0" u="none" strike="noStrike" cap="none" dirty="0">
                <a:solidFill>
                  <a:schemeClr val="dk1"/>
                </a:solidFill>
                <a:latin typeface="Calibri"/>
                <a:ea typeface="Calibri"/>
                <a:cs typeface="Calibri"/>
                <a:sym typeface="Calibri"/>
              </a:rPr>
              <a:t> an example of </a:t>
            </a:r>
            <a:r>
              <a:rPr lang="en-US" sz="1200" dirty="0"/>
              <a:t>a continental slope</a:t>
            </a:r>
            <a:r>
              <a:rPr lang="en-US" sz="1200" b="0" i="0" u="none" strike="noStrike" cap="none" dirty="0">
                <a:solidFill>
                  <a:schemeClr val="dk1"/>
                </a:solidFill>
                <a:latin typeface="Calibri"/>
                <a:ea typeface="Calibri"/>
                <a:cs typeface="Calibri"/>
                <a:sym typeface="Calibri"/>
              </a:rPr>
              <a:t>. </a:t>
            </a:r>
            <a:r>
              <a:rPr lang="en-US" sz="1200" dirty="0"/>
              <a:t>Coral reefs are diverse underwater ecosystems made up of coral polyps and other marine organisms. Coral reefs grow on rocky or sandy substrates on the continental shelf but are distinct features within the marine environment.</a:t>
            </a:r>
            <a:endParaRPr dirty="0"/>
          </a:p>
        </p:txBody>
      </p:sp>
      <p:sp>
        <p:nvSpPr>
          <p:cNvPr id="479" name="Google Shape;479;g25e11802ac4_0_7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5e11802ac4_0_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g25e11802ac4_0_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88" name="Google Shape;488;g25e11802ac4_0_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Why are coral reefs and the Georgia Continental Shelf not examples of a continental rise?</a:t>
            </a:r>
            <a:endParaRPr b="0"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t>
            </a:r>
            <a:r>
              <a:rPr lang="en-US" dirty="0">
                <a:solidFill>
                  <a:srgbClr val="0D0D0D"/>
                </a:solidFill>
                <a:highlight>
                  <a:srgbClr val="FFFFFF"/>
                </a:highlight>
              </a:rPr>
              <a:t>Coral reefs are underwater ecosystems composed of living coral polyps and the structures they create over time and the Georgia Continental Shelf</a:t>
            </a:r>
            <a:r>
              <a:rPr lang="en-US" sz="1200" kern="1200" dirty="0">
                <a:solidFill>
                  <a:schemeClr val="tx1"/>
                </a:solidFill>
                <a:latin typeface="Calibri" panose="020F0502020204030204" pitchFamily="34" charset="0"/>
                <a:ea typeface="+mn-ea"/>
                <a:cs typeface="Calibri" panose="020F0502020204030204" pitchFamily="34" charset="0"/>
              </a:rPr>
              <a:t> is a continental shelf which is the edge of a continent that is underwater. </a:t>
            </a:r>
            <a:r>
              <a:rPr lang="en-US" sz="1200" kern="1200" dirty="0">
                <a:solidFill>
                  <a:srgbClr val="0D0D0D"/>
                </a:solidFill>
                <a:highlight>
                  <a:srgbClr val="FFFFFF"/>
                </a:highlight>
                <a:latin typeface="Calibri" panose="020F0502020204030204" pitchFamily="34" charset="0"/>
                <a:ea typeface="+mn-ea"/>
                <a:cs typeface="Calibri" panose="020F0502020204030204" pitchFamily="34" charset="0"/>
              </a:rPr>
              <a:t>W</a:t>
            </a:r>
            <a:r>
              <a:rPr lang="en-US" dirty="0">
                <a:solidFill>
                  <a:srgbClr val="0D0D0D"/>
                </a:solidFill>
                <a:highlight>
                  <a:srgbClr val="FFFFFF"/>
                </a:highlight>
              </a:rPr>
              <a:t>hile a continental slope </a:t>
            </a:r>
            <a:r>
              <a:rPr lang="en-US" sz="1200" b="0" i="0" kern="1200" dirty="0">
                <a:solidFill>
                  <a:schemeClr val="tx1"/>
                </a:solidFill>
                <a:effectLst/>
                <a:latin typeface="Calibri" panose="020F0502020204030204" pitchFamily="34" charset="0"/>
                <a:ea typeface="+mn-ea"/>
                <a:cs typeface="Calibri" panose="020F0502020204030204" pitchFamily="34" charset="0"/>
              </a:rPr>
              <a:t>a steep underwater hill that goes down from the edge of the continent into the deeper parts of the ocean</a:t>
            </a:r>
            <a:r>
              <a:rPr lang="en-US" dirty="0">
                <a:solidFill>
                  <a:srgbClr val="0D0D0D"/>
                </a:solidFill>
                <a:highlight>
                  <a:srgbClr val="FFFFFF"/>
                </a:highlight>
              </a:rPr>
              <a:t>]</a:t>
            </a:r>
            <a:endParaRPr dirty="0">
              <a:solidFill>
                <a:srgbClr val="0D0D0D"/>
              </a:solidFill>
              <a:highlight>
                <a:srgbClr val="FFFFFF"/>
              </a:highlight>
            </a:endParaRPr>
          </a:p>
          <a:p>
            <a:pPr marL="0" lvl="0" indent="0" algn="l" rtl="0">
              <a:lnSpc>
                <a:spcPct val="100000"/>
              </a:lnSpc>
              <a:spcBef>
                <a:spcPts val="0"/>
              </a:spcBef>
              <a:spcAft>
                <a:spcPts val="0"/>
              </a:spcAft>
              <a:buSzPts val="1400"/>
              <a:buNone/>
            </a:pPr>
            <a:endParaRPr dirty="0">
              <a:solidFill>
                <a:srgbClr val="0D0D0D"/>
              </a:solidFill>
              <a:highlight>
                <a:srgbClr val="FFFFFF"/>
              </a:highlight>
            </a:endParaRPr>
          </a:p>
        </p:txBody>
      </p:sp>
      <p:sp>
        <p:nvSpPr>
          <p:cNvPr id="494" name="Google Shape;494;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505" name="Google Shape;505;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kern="1200" dirty="0">
                <a:solidFill>
                  <a:schemeClr val="tx1"/>
                </a:solidFill>
                <a:effectLst/>
                <a:latin typeface="Calibri" panose="020F0502020204030204" pitchFamily="34" charset="0"/>
                <a:ea typeface="+mn-ea"/>
                <a:cs typeface="Calibri" panose="020F0502020204030204" pitchFamily="34" charset="0"/>
              </a:rPr>
              <a:t>A continental slope is a steep underwater hill that goes down from the edge of the continent into the deeper parts of the ocean</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source: </a:t>
            </a:r>
            <a:r>
              <a:rPr lang="en-US" b="0" i="0" dirty="0" err="1">
                <a:solidFill>
                  <a:srgbClr val="222222"/>
                </a:solidFill>
                <a:effectLst/>
                <a:latin typeface="Arial" panose="020B0604020202020204" pitchFamily="34" charset="0"/>
              </a:rPr>
              <a:t>Solangi</a:t>
            </a:r>
            <a:r>
              <a:rPr lang="en-US" b="0" i="0" dirty="0">
                <a:solidFill>
                  <a:srgbClr val="222222"/>
                </a:solidFill>
                <a:effectLst/>
                <a:latin typeface="Arial" panose="020B0604020202020204" pitchFamily="34" charset="0"/>
              </a:rPr>
              <a:t>, S. H., Nazeer, A., Abbasi, S., &amp; </a:t>
            </a:r>
            <a:r>
              <a:rPr lang="en-US" b="0" i="0" dirty="0" err="1">
                <a:solidFill>
                  <a:srgbClr val="222222"/>
                </a:solidFill>
                <a:effectLst/>
                <a:latin typeface="Arial" panose="020B0604020202020204" pitchFamily="34" charset="0"/>
              </a:rPr>
              <a:t>Zulkifil</a:t>
            </a:r>
            <a:r>
              <a:rPr lang="en-US" b="0" i="0" dirty="0">
                <a:solidFill>
                  <a:srgbClr val="222222"/>
                </a:solidFill>
                <a:effectLst/>
                <a:latin typeface="Arial" panose="020B0604020202020204" pitchFamily="34" charset="0"/>
              </a:rPr>
              <a:t>, M. M. (2019). Morphological features of continental shelf margin: Examples from the Pakistan Offshore. </a:t>
            </a:r>
            <a:r>
              <a:rPr lang="en-US" b="0" i="1" dirty="0">
                <a:solidFill>
                  <a:srgbClr val="222222"/>
                </a:solidFill>
                <a:effectLst/>
                <a:latin typeface="Arial" panose="020B0604020202020204" pitchFamily="34" charset="0"/>
              </a:rPr>
              <a:t>Geodesy and Geodynamics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10</a:t>
            </a:r>
            <a:r>
              <a:rPr lang="en-US" b="0" i="0" dirty="0">
                <a:solidFill>
                  <a:srgbClr val="222222"/>
                </a:solidFill>
                <a:effectLst/>
                <a:latin typeface="Arial" panose="020B0604020202020204" pitchFamily="34" charset="0"/>
              </a:rPr>
              <a:t>(1), 77-91.</a:t>
            </a:r>
            <a:endParaRPr dirty="0"/>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extLst>
      <p:ext uri="{BB962C8B-B14F-4D97-AF65-F5344CB8AC3E}">
        <p14:creationId xmlns:p14="http://schemas.microsoft.com/office/powerpoint/2010/main" val="17338049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We will now complete this concept map, called a Frayer model, </a:t>
            </a:r>
            <a:r>
              <a:rPr lang="en-US" dirty="0">
                <a:solidFill>
                  <a:srgbClr val="242424"/>
                </a:solidFill>
              </a:rPr>
              <a:t>to summarize and further clarify what you have learned about the term</a:t>
            </a:r>
            <a:r>
              <a:rPr lang="en-US" dirty="0"/>
              <a:t> </a:t>
            </a:r>
            <a:r>
              <a:rPr lang="en-US" b="1" dirty="0"/>
              <a:t>continental rise</a:t>
            </a:r>
            <a:r>
              <a:rPr lang="en-US" dirty="0">
                <a:solidFill>
                  <a:srgbClr val="242424"/>
                </a:solidFill>
              </a:rPr>
              <a:t>. </a:t>
            </a:r>
            <a:endParaRPr dirty="0"/>
          </a:p>
        </p:txBody>
      </p:sp>
      <p:sp>
        <p:nvSpPr>
          <p:cNvPr id="520" name="Google Shape;520;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To complete the Frayer model,</a:t>
            </a:r>
            <a:r>
              <a:rPr lang="en-US" dirty="0">
                <a:solidFill>
                  <a:srgbClr val="242424"/>
                </a:solidFill>
              </a:rPr>
              <a:t> we will choose from four choices the correct picture, definition, example, and response to the question, “How do </a:t>
            </a:r>
            <a:r>
              <a:rPr lang="en-US" b="1" dirty="0">
                <a:solidFill>
                  <a:srgbClr val="242424"/>
                </a:solidFill>
              </a:rPr>
              <a:t>continental </a:t>
            </a:r>
            <a:r>
              <a:rPr lang="en-US" b="1" dirty="0">
                <a:solidFill>
                  <a:srgbClr val="24242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slopes</a:t>
            </a:r>
            <a:r>
              <a:rPr lang="en-US" b="1" dirty="0">
                <a:solidFill>
                  <a:srgbClr val="242424"/>
                </a:solidFill>
              </a:rPr>
              <a:t> </a:t>
            </a:r>
            <a:r>
              <a:rPr lang="en-US" dirty="0">
                <a:solidFill>
                  <a:srgbClr val="242424"/>
                </a:solidFill>
              </a:rPr>
              <a:t>impact my life?”</a:t>
            </a:r>
            <a:r>
              <a:rPr lang="en-US" dirty="0">
                <a:solidFill>
                  <a:schemeClr val="dk1"/>
                </a:solidFill>
              </a:rPr>
              <a:t> </a:t>
            </a:r>
            <a:r>
              <a:rPr lang="en-US" dirty="0">
                <a:solidFill>
                  <a:srgbClr val="242424"/>
                </a:solidFill>
              </a:rPr>
              <a:t>Select the best response for each question </a:t>
            </a:r>
            <a:r>
              <a:rPr lang="en-US" dirty="0">
                <a:solidFill>
                  <a:schemeClr val="dk1"/>
                </a:solidFill>
              </a:rPr>
              <a:t>using the information you just learned. As </a:t>
            </a:r>
            <a:r>
              <a:rPr lang="en-US" dirty="0"/>
              <a:t>we </a:t>
            </a:r>
            <a:r>
              <a:rPr lang="en-US" dirty="0">
                <a:solidFill>
                  <a:schemeClr val="dk1"/>
                </a:solidFill>
              </a:rPr>
              <a:t>select responses, </a:t>
            </a:r>
            <a:r>
              <a:rPr lang="en-US" dirty="0"/>
              <a:t>we</a:t>
            </a:r>
            <a:r>
              <a:rPr lang="en-US" dirty="0">
                <a:solidFill>
                  <a:schemeClr val="dk1"/>
                </a:solidFill>
              </a:rPr>
              <a:t> will see how this model looks filled in for the term</a:t>
            </a:r>
            <a:r>
              <a:rPr lang="en-US" dirty="0"/>
              <a:t> </a:t>
            </a:r>
            <a:r>
              <a:rPr lang="en-US" b="1" dirty="0"/>
              <a:t>continental slope.</a:t>
            </a:r>
            <a:endParaRPr dirty="0">
              <a:solidFill>
                <a:schemeClr val="dk1"/>
              </a:solidFill>
            </a:endParaRPr>
          </a:p>
        </p:txBody>
      </p:sp>
      <p:sp>
        <p:nvSpPr>
          <p:cNvPr id="531" name="Google Shape;531;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a613fe29c9_2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2a613fe29c9_2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dirty="0"/>
              <a:t>Choose the one correct picture of a </a:t>
            </a:r>
            <a:r>
              <a:rPr lang="en-US" b="1" dirty="0"/>
              <a:t>continental slope </a:t>
            </a:r>
            <a:r>
              <a:rPr lang="en-US" dirty="0"/>
              <a:t>from these four choices.</a:t>
            </a:r>
            <a:endParaRPr dirty="0"/>
          </a:p>
        </p:txBody>
      </p:sp>
      <p:sp>
        <p:nvSpPr>
          <p:cNvPr id="553" name="Google Shape;553;g2a613fe29c9_2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a613fe29c9_2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2a613fe29c9_2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This is the picture that shows a continental slope</a:t>
            </a:r>
            <a:r>
              <a:rPr lang="en-US" b="1" dirty="0"/>
              <a:t>.</a:t>
            </a:r>
            <a:endParaRPr lang="en-US" dirty="0"/>
          </a:p>
        </p:txBody>
      </p:sp>
      <p:sp>
        <p:nvSpPr>
          <p:cNvPr id="553" name="Google Shape;553;g2a613fe29c9_2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97458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Here is the Frayer model filled in with a picture of a </a:t>
            </a:r>
            <a:r>
              <a:rPr lang="en-US" b="1" dirty="0"/>
              <a:t>continental slope.</a:t>
            </a:r>
            <a:endParaRPr lang="en-US" dirty="0">
              <a:solidFill>
                <a:schemeClr val="dk1"/>
              </a:solidFill>
            </a:endParaRPr>
          </a:p>
        </p:txBody>
      </p:sp>
      <p:sp>
        <p:nvSpPr>
          <p:cNvPr id="531" name="Google Shape;531;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5689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224" name="Google Shape;224;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dirty="0"/>
              <a:t>Choose the correct definition of a </a:t>
            </a:r>
            <a:r>
              <a:rPr lang="en-US" b="1" dirty="0"/>
              <a:t>continental slope </a:t>
            </a:r>
            <a:r>
              <a:rPr lang="en-US" dirty="0"/>
              <a:t>from the choices below.</a:t>
            </a:r>
            <a:endParaRPr sz="1200" dirty="0">
              <a:solidFill>
                <a:schemeClr val="dk1"/>
              </a:solidFill>
            </a:endParaRPr>
          </a:p>
        </p:txBody>
      </p:sp>
      <p:sp>
        <p:nvSpPr>
          <p:cNvPr id="617" name="Google Shape;617;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dirty="0">
                <a:latin typeface="Arial"/>
                <a:ea typeface="Arial"/>
                <a:cs typeface="Arial"/>
                <a:sym typeface="Arial"/>
              </a:rPr>
              <a:t>“</a:t>
            </a:r>
            <a:r>
              <a:rPr lang="en-US" sz="1200" dirty="0">
                <a:latin typeface="Helvetica Neue Light"/>
                <a:ea typeface="Helvetica Neue Light"/>
                <a:cs typeface="Helvetica Neue Light"/>
                <a:sym typeface="Helvetica Neue Light"/>
              </a:rPr>
              <a:t>A steep underwater hill that goes down from the edge of the continent into the deeper parts of the </a:t>
            </a:r>
            <a:r>
              <a:rPr lang="en-US" sz="1200" dirty="0" err="1">
                <a:latin typeface="Helvetica Neue Light"/>
                <a:ea typeface="Helvetica Neue Light"/>
                <a:cs typeface="Helvetica Neue Light"/>
                <a:sym typeface="Helvetica Neue Light"/>
              </a:rPr>
              <a:t>ocean</a:t>
            </a:r>
            <a:r>
              <a:rPr lang="en-US" sz="1200" b="0" i="0" u="none" strike="noStrike" cap="none" dirty="0" err="1">
                <a:solidFill>
                  <a:schemeClr val="dk1"/>
                </a:solidFill>
                <a:highlight>
                  <a:srgbClr val="FFFFFF"/>
                </a:highlight>
                <a:latin typeface="Helvetica Neue Light"/>
                <a:ea typeface="Helvetica Neue Light"/>
                <a:cs typeface="Helvetica Neue Light"/>
                <a:sym typeface="Helvetica Neue Light"/>
              </a:rPr>
              <a:t>t</a:t>
            </a:r>
            <a:r>
              <a:rPr lang="en-US" dirty="0">
                <a:latin typeface="Arial"/>
                <a:ea typeface="Arial"/>
                <a:cs typeface="Arial"/>
                <a:sym typeface="Arial"/>
              </a:rPr>
              <a:t>” is correct! This is the definition of a </a:t>
            </a:r>
            <a:r>
              <a:rPr lang="en-US" b="1" dirty="0">
                <a:latin typeface="Arial"/>
                <a:ea typeface="Arial"/>
                <a:cs typeface="Arial"/>
                <a:sym typeface="Arial"/>
              </a:rPr>
              <a:t>continental slope.</a:t>
            </a:r>
          </a:p>
        </p:txBody>
      </p:sp>
      <p:sp>
        <p:nvSpPr>
          <p:cNvPr id="617" name="Google Shape;617;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82264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and the definition filled in for a </a:t>
            </a:r>
            <a:r>
              <a:rPr lang="en-US" b="1" dirty="0"/>
              <a:t>continental slope: </a:t>
            </a:r>
            <a:r>
              <a:rPr lang="en-US" sz="1200" dirty="0">
                <a:latin typeface="Helvetica Neue Light"/>
                <a:ea typeface="Helvetica Neue Light"/>
                <a:cs typeface="Helvetica Neue Light"/>
                <a:sym typeface="Helvetica Neue Light"/>
              </a:rPr>
              <a:t>A steep underwater hill that goes down from the edge of the continent into the deeper parts of the ocean</a:t>
            </a:r>
            <a:r>
              <a:rPr lang="en-US" sz="1200" b="0" i="0" u="none" strike="noStrike" cap="none" dirty="0">
                <a:solidFill>
                  <a:schemeClr val="dk1"/>
                </a:solidFill>
                <a:highlight>
                  <a:srgbClr val="FFFFFF"/>
                </a:highlight>
                <a:latin typeface="Helvetica Neue Light"/>
                <a:ea typeface="Helvetica Neue Light"/>
                <a:cs typeface="Helvetica Neue Light"/>
                <a:sym typeface="Helvetica Neue Light"/>
              </a:rPr>
              <a:t>.</a:t>
            </a:r>
            <a:endParaRPr lang="en-US" sz="1200" b="0" i="0" u="none" strike="noStrike" cap="none" dirty="0">
              <a:solidFill>
                <a:srgbClr val="000000"/>
              </a:solidFill>
              <a:latin typeface="Helvetica Neue Light"/>
              <a:ea typeface="Helvetica Neue Light"/>
              <a:cs typeface="Helvetica Neue Light"/>
              <a:sym typeface="Helvetica Neue Light"/>
            </a:endParaRPr>
          </a:p>
        </p:txBody>
      </p:sp>
      <p:sp>
        <p:nvSpPr>
          <p:cNvPr id="531" name="Google Shape;531;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47198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Choose the correct example of a </a:t>
            </a:r>
            <a:r>
              <a:rPr lang="en-US" b="1" dirty="0"/>
              <a:t>continental slope</a:t>
            </a:r>
            <a:r>
              <a:rPr lang="en-US" dirty="0"/>
              <a:t> from the choices below.</a:t>
            </a:r>
            <a:endParaRPr sz="1200" dirty="0">
              <a:solidFill>
                <a:schemeClr val="dk1"/>
              </a:solidFill>
            </a:endParaRPr>
          </a:p>
        </p:txBody>
      </p:sp>
      <p:sp>
        <p:nvSpPr>
          <p:cNvPr id="684" name="Google Shape;684;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dirty="0"/>
              <a:t>“The Blake Plateau” is correct! This is an example of a </a:t>
            </a:r>
            <a:r>
              <a:rPr lang="en-US" b="1" dirty="0"/>
              <a:t>continental slope.</a:t>
            </a:r>
            <a:endParaRPr lang="en-US" dirty="0"/>
          </a:p>
        </p:txBody>
      </p:sp>
      <p:sp>
        <p:nvSpPr>
          <p:cNvPr id="684" name="Google Shape;684;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09165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200" dirty="0"/>
              <a:t>Here is the Frayer Model with a picture, definition, and an example of a </a:t>
            </a:r>
            <a:r>
              <a:rPr lang="en-US" sz="1200" b="1" dirty="0"/>
              <a:t>continental slope</a:t>
            </a:r>
            <a:r>
              <a:rPr lang="en-US" sz="1200" dirty="0"/>
              <a:t>: The Blake Plateau</a:t>
            </a:r>
            <a:endParaRPr lang="en-US" sz="1200" dirty="0">
              <a:solidFill>
                <a:schemeClr val="dk1"/>
              </a:solidFill>
            </a:endParaRPr>
          </a:p>
        </p:txBody>
      </p:sp>
      <p:sp>
        <p:nvSpPr>
          <p:cNvPr id="531" name="Google Shape;531;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57946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response for “how </a:t>
            </a:r>
            <a:r>
              <a:rPr lang="en-US" dirty="0"/>
              <a:t>do </a:t>
            </a:r>
            <a:r>
              <a:rPr lang="en-US" b="1" dirty="0"/>
              <a:t>continental slopes </a:t>
            </a:r>
            <a:r>
              <a:rPr lang="en-US" dirty="0"/>
              <a:t>impact</a:t>
            </a:r>
            <a:r>
              <a:rPr lang="en-US" sz="1200" dirty="0">
                <a:solidFill>
                  <a:schemeClr val="dk1"/>
                </a:solidFill>
                <a:latin typeface="Calibri"/>
                <a:ea typeface="Calibri"/>
                <a:cs typeface="Calibri"/>
                <a:sym typeface="Calibri"/>
              </a:rPr>
              <a:t> my life?” from these four choices. </a:t>
            </a:r>
            <a:endParaRPr sz="1200" dirty="0">
              <a:solidFill>
                <a:schemeClr val="dk1"/>
              </a:solidFill>
            </a:endParaRPr>
          </a:p>
        </p:txBody>
      </p:sp>
      <p:sp>
        <p:nvSpPr>
          <p:cNvPr id="752" name="Google Shape;752;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a:t>
            </a:r>
            <a:r>
              <a:rPr lang="en-US" sz="1200" u="none" strike="noStrike" cap="none" dirty="0">
                <a:solidFill>
                  <a:srgbClr val="434343"/>
                </a:solidFill>
                <a:latin typeface="Helvetica Light" panose="020B0403020202020204" pitchFamily="34" charset="0"/>
                <a:sym typeface="Arial"/>
              </a:rPr>
              <a:t>Continental slopes play a big role in ocean currents and create homes for many sea creatures, which impacts the seafood we have and keeps the ocean healthy</a:t>
            </a:r>
            <a:r>
              <a:rPr lang="en-US" sz="1200" dirty="0"/>
              <a:t>.” That is correct! This is an example of how </a:t>
            </a:r>
            <a:r>
              <a:rPr lang="en-US" sz="1200" b="1" dirty="0"/>
              <a:t>continental slopes </a:t>
            </a:r>
            <a:r>
              <a:rPr lang="en-US" sz="1200" dirty="0"/>
              <a:t>impacts your life.</a:t>
            </a:r>
            <a:endParaRPr lang="en-US" dirty="0"/>
          </a:p>
        </p:txBody>
      </p:sp>
      <p:sp>
        <p:nvSpPr>
          <p:cNvPr id="752" name="Google Shape;752;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56347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rPr>
              <a:t>Here is the Frayer Model with a picture, definition, example, and a correct response to “how d</a:t>
            </a:r>
            <a:r>
              <a:rPr lang="en-US" sz="1200" dirty="0"/>
              <a:t>o </a:t>
            </a:r>
            <a:r>
              <a:rPr lang="en-US" sz="1200" b="1" dirty="0"/>
              <a:t>continental slopes</a:t>
            </a:r>
            <a:r>
              <a:rPr lang="en-US" sz="1200" b="1" dirty="0">
                <a:solidFill>
                  <a:schemeClr val="dk1"/>
                </a:solidFill>
              </a:rPr>
              <a:t> </a:t>
            </a:r>
            <a:r>
              <a:rPr lang="en-US" sz="1200" dirty="0">
                <a:solidFill>
                  <a:schemeClr val="dk1"/>
                </a:solidFill>
              </a:rPr>
              <a:t>impact my life?”: </a:t>
            </a:r>
            <a:r>
              <a:rPr lang="en-US" sz="1200" u="none" strike="noStrike" cap="none" dirty="0">
                <a:solidFill>
                  <a:srgbClr val="434343"/>
                </a:solidFill>
                <a:latin typeface="Helvetica Light" panose="020B0403020202020204" pitchFamily="34" charset="0"/>
                <a:sym typeface="Arial"/>
              </a:rPr>
              <a:t>Continental slopes play a big role in ocean currents and create homes for many sea creatures, which impacts the seafood we have and keeps the ocean healthy.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rgbClr val="434343"/>
              </a:solidFill>
              <a:latin typeface="Arial"/>
              <a:ea typeface="Arial"/>
              <a:cs typeface="Arial"/>
              <a:sym typeface="Arial"/>
            </a:endParaRPr>
          </a:p>
        </p:txBody>
      </p:sp>
      <p:sp>
        <p:nvSpPr>
          <p:cNvPr id="531" name="Google Shape;531;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77541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821" name="Google Shape;821;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a5a1442303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g2a5a1442303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Crust is the outermost shell of the Earth</a:t>
            </a:r>
            <a:endParaRPr/>
          </a:p>
          <a:p>
            <a:pPr marL="0" lvl="0" indent="0" algn="l" rtl="0">
              <a:lnSpc>
                <a:spcPct val="100000"/>
              </a:lnSpc>
              <a:spcBef>
                <a:spcPts val="0"/>
              </a:spcBef>
              <a:spcAft>
                <a:spcPts val="0"/>
              </a:spcAft>
              <a:buSzPts val="1400"/>
              <a:buNone/>
            </a:pPr>
            <a:endParaRPr/>
          </a:p>
        </p:txBody>
      </p:sp>
      <p:sp>
        <p:nvSpPr>
          <p:cNvPr id="230" name="Google Shape;230;g2a5a1442303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kern="1200" dirty="0">
                <a:solidFill>
                  <a:schemeClr val="tx1"/>
                </a:solidFill>
                <a:effectLst/>
                <a:latin typeface="Calibri" panose="020F0502020204030204" pitchFamily="34" charset="0"/>
                <a:ea typeface="+mn-ea"/>
                <a:cs typeface="Calibri" panose="020F0502020204030204" pitchFamily="34" charset="0"/>
              </a:rPr>
              <a:t>A continental slope is a steep underwater hill that goes down from the edge of the continent into the deeper parts of the ocean</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source: </a:t>
            </a:r>
            <a:r>
              <a:rPr lang="en-US" b="0" i="0" dirty="0" err="1">
                <a:solidFill>
                  <a:srgbClr val="222222"/>
                </a:solidFill>
                <a:effectLst/>
                <a:latin typeface="Arial" panose="020B0604020202020204" pitchFamily="34" charset="0"/>
              </a:rPr>
              <a:t>Solangi</a:t>
            </a:r>
            <a:r>
              <a:rPr lang="en-US" b="0" i="0" dirty="0">
                <a:solidFill>
                  <a:srgbClr val="222222"/>
                </a:solidFill>
                <a:effectLst/>
                <a:latin typeface="Arial" panose="020B0604020202020204" pitchFamily="34" charset="0"/>
              </a:rPr>
              <a:t>, S. H., Nazeer, A., Abbasi, S., &amp; </a:t>
            </a:r>
            <a:r>
              <a:rPr lang="en-US" b="0" i="0" dirty="0" err="1">
                <a:solidFill>
                  <a:srgbClr val="222222"/>
                </a:solidFill>
                <a:effectLst/>
                <a:latin typeface="Arial" panose="020B0604020202020204" pitchFamily="34" charset="0"/>
              </a:rPr>
              <a:t>Zulkifil</a:t>
            </a:r>
            <a:r>
              <a:rPr lang="en-US" b="0" i="0" dirty="0">
                <a:solidFill>
                  <a:srgbClr val="222222"/>
                </a:solidFill>
                <a:effectLst/>
                <a:latin typeface="Arial" panose="020B0604020202020204" pitchFamily="34" charset="0"/>
              </a:rPr>
              <a:t>, M. M. (2019). Morphological features of continental shelf margin: Examples from the Pakistan Offshore. </a:t>
            </a:r>
            <a:r>
              <a:rPr lang="en-US" b="0" i="1" dirty="0">
                <a:solidFill>
                  <a:srgbClr val="222222"/>
                </a:solidFill>
                <a:effectLst/>
                <a:latin typeface="Arial" panose="020B0604020202020204" pitchFamily="34" charset="0"/>
              </a:rPr>
              <a:t>Geodesy and Geodynamics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10</a:t>
            </a:r>
            <a:r>
              <a:rPr lang="en-US" b="0" i="0" dirty="0">
                <a:solidFill>
                  <a:srgbClr val="222222"/>
                </a:solidFill>
                <a:effectLst/>
                <a:latin typeface="Arial" panose="020B0604020202020204" pitchFamily="34" charset="0"/>
              </a:rPr>
              <a:t>(1), 77-91.</a:t>
            </a:r>
            <a:endParaRPr dirty="0"/>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extLst>
      <p:ext uri="{BB962C8B-B14F-4D97-AF65-F5344CB8AC3E}">
        <p14:creationId xmlns:p14="http://schemas.microsoft.com/office/powerpoint/2010/main" val="35950139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7e68c1a8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g27e68c1a8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Let’s reflect once more on our big question. Our “big question” is:</a:t>
            </a:r>
            <a:r>
              <a:rPr lang="en-US" b="1" dirty="0"/>
              <a:t> </a:t>
            </a:r>
            <a:r>
              <a:rPr lang="en-US" sz="1200" b="1" i="0" dirty="0">
                <a:solidFill>
                  <a:srgbClr val="0D0D0D"/>
                </a:solidFill>
                <a:effectLst/>
                <a:latin typeface="Calibri" panose="020F0502020204030204" pitchFamily="34" charset="0"/>
                <a:cs typeface="Calibri" panose="020F0502020204030204" pitchFamily="34" charset="0"/>
              </a:rPr>
              <a:t>How does the continental slope in the ocean affect the animals and resources we rely on every day?</a:t>
            </a:r>
          </a:p>
          <a:p>
            <a:pPr marL="0" lvl="0" indent="0" algn="l" rtl="0">
              <a:lnSpc>
                <a:spcPct val="100000"/>
              </a:lnSpc>
              <a:spcBef>
                <a:spcPts val="0"/>
              </a:spcBef>
              <a:spcAft>
                <a:spcPts val="0"/>
              </a:spcAft>
              <a:buSzPts val="1400"/>
              <a:buNone/>
            </a:pPr>
            <a:endParaRPr lang="en-US" sz="1200" b="0" i="0" dirty="0">
              <a:solidFill>
                <a:srgbClr val="0D0D0D"/>
              </a:solidFill>
              <a:effectLst/>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400"/>
              <a:buNone/>
            </a:pPr>
            <a:r>
              <a:rPr lang="en-US" dirty="0"/>
              <a:t>Does anyone have any additional examples to share that haven’t been discussed yet?</a:t>
            </a:r>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US" b="0" dirty="0"/>
              <a:t>I love all these thoughtful scientific hypotheses!  Be sure to keep this question and your predictions in mind as we move through these next few lessons, and we’ll continue to revisit it.</a:t>
            </a:r>
            <a:endParaRPr lang="en-US" dirty="0"/>
          </a:p>
        </p:txBody>
      </p:sp>
      <p:sp>
        <p:nvSpPr>
          <p:cNvPr id="208" name="Google Shape;208;g27e68c1a8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extLst>
      <p:ext uri="{BB962C8B-B14F-4D97-AF65-F5344CB8AC3E}">
        <p14:creationId xmlns:p14="http://schemas.microsoft.com/office/powerpoint/2010/main" val="42189893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4" name="Google Shape;854;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855" name="Google Shape;855;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0" name="Google Shape;860;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a5a1442303_0_1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2a5a1442303_0_1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Tectonic plates are huge pieces of the Earth’s surface that fit together like a puzzle an d move very slowly over time.</a:t>
            </a:r>
            <a:endParaRPr>
              <a:latin typeface="Calibri"/>
              <a:ea typeface="Calibri"/>
              <a:cs typeface="Calibri"/>
              <a:sym typeface="Calibri"/>
            </a:endParaRPr>
          </a:p>
        </p:txBody>
      </p:sp>
      <p:sp>
        <p:nvSpPr>
          <p:cNvPr id="238" name="Google Shape;238;g2a5a1442303_0_1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fault is a long crack in the surface of the Earth.</a:t>
            </a:r>
            <a:endParaRPr/>
          </a:p>
        </p:txBody>
      </p:sp>
      <p:sp>
        <p:nvSpPr>
          <p:cNvPr id="246" name="Google Shape;246;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a:t>
            </a:r>
            <a:r>
              <a:rPr lang="en-US" b="1"/>
              <a:t> continental shelf </a:t>
            </a:r>
            <a:r>
              <a:rPr lang="en-US"/>
              <a:t>is the edge of a continent that is underwater</a:t>
            </a:r>
            <a:endParaRPr/>
          </a:p>
          <a:p>
            <a:pPr marL="0" lvl="0" indent="0" algn="l" rtl="0">
              <a:lnSpc>
                <a:spcPct val="100000"/>
              </a:lnSpc>
              <a:spcBef>
                <a:spcPts val="0"/>
              </a:spcBef>
              <a:spcAft>
                <a:spcPts val="0"/>
              </a:spcAft>
              <a:buSzPts val="1400"/>
              <a:buNone/>
            </a:pPr>
            <a:endParaRPr/>
          </a:p>
        </p:txBody>
      </p:sp>
      <p:sp>
        <p:nvSpPr>
          <p:cNvPr id="318" name="Google Shape;318;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3590471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g2a5a1442303_0_217"/>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g2a5a1442303_0_217"/>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g2a5a1442303_0_217"/>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4"/>
        <p:cNvGrpSpPr/>
        <p:nvPr/>
      </p:nvGrpSpPr>
      <p:grpSpPr>
        <a:xfrm>
          <a:off x="0" y="0"/>
          <a:ext cx="0" cy="0"/>
          <a:chOff x="0" y="0"/>
          <a:chExt cx="0" cy="0"/>
        </a:xfrm>
      </p:grpSpPr>
      <p:sp>
        <p:nvSpPr>
          <p:cNvPr id="95" name="Google Shape;95;g2a5a1442303_0_211"/>
          <p:cNvSpPr txBox="1">
            <a:spLocks noGrp="1"/>
          </p:cNvSpPr>
          <p:nvPr>
            <p:ph type="ctrTitle"/>
          </p:nvPr>
        </p:nvSpPr>
        <p:spPr>
          <a:xfrm>
            <a:off x="685800" y="2130429"/>
            <a:ext cx="7772400" cy="1470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g2a5a1442303_0_21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97" name="Google Shape;97;g2a5a1442303_0_211"/>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g2a5a1442303_0_211"/>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g2a5a1442303_0_211"/>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0"/>
        <p:cNvGrpSpPr/>
        <p:nvPr/>
      </p:nvGrpSpPr>
      <p:grpSpPr>
        <a:xfrm>
          <a:off x="0" y="0"/>
          <a:ext cx="0" cy="0"/>
          <a:chOff x="0" y="0"/>
          <a:chExt cx="0" cy="0"/>
        </a:xfrm>
      </p:grpSpPr>
      <p:sp>
        <p:nvSpPr>
          <p:cNvPr id="101" name="Google Shape;101;g2a5a1442303_0_2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g2a5a1442303_0_221"/>
          <p:cNvSpPr txBox="1">
            <a:spLocks noGrp="1"/>
          </p:cNvSpPr>
          <p:nvPr>
            <p:ph type="body" idx="1"/>
          </p:nvPr>
        </p:nvSpPr>
        <p:spPr>
          <a:xfrm>
            <a:off x="457200" y="1600204"/>
            <a:ext cx="8229600" cy="45261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3" name="Google Shape;103;g2a5a1442303_0_221"/>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2a5a1442303_0_221"/>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g2a5a1442303_0_221"/>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g2a5a1442303_0_227"/>
          <p:cNvSpPr txBox="1">
            <a:spLocks noGrp="1"/>
          </p:cNvSpPr>
          <p:nvPr>
            <p:ph type="title"/>
          </p:nvPr>
        </p:nvSpPr>
        <p:spPr>
          <a:xfrm>
            <a:off x="722313" y="4406904"/>
            <a:ext cx="7772400" cy="13620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g2a5a1442303_0_227"/>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09" name="Google Shape;109;g2a5a1442303_0_227"/>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g2a5a1442303_0_227"/>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g2a5a1442303_0_227"/>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g2a5a1442303_0_2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g2a5a1442303_0_233"/>
          <p:cNvSpPr txBox="1">
            <a:spLocks noGrp="1"/>
          </p:cNvSpPr>
          <p:nvPr>
            <p:ph type="body" idx="1"/>
          </p:nvPr>
        </p:nvSpPr>
        <p:spPr>
          <a:xfrm>
            <a:off x="457200" y="1600204"/>
            <a:ext cx="40386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5" name="Google Shape;115;g2a5a1442303_0_233"/>
          <p:cNvSpPr txBox="1">
            <a:spLocks noGrp="1"/>
          </p:cNvSpPr>
          <p:nvPr>
            <p:ph type="body" idx="2"/>
          </p:nvPr>
        </p:nvSpPr>
        <p:spPr>
          <a:xfrm>
            <a:off x="4648200" y="1600204"/>
            <a:ext cx="40386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6" name="Google Shape;116;g2a5a1442303_0_233"/>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g2a5a1442303_0_233"/>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g2a5a1442303_0_233"/>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g2a5a1442303_0_2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g2a5a1442303_0_240"/>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2" name="Google Shape;122;g2a5a1442303_0_240"/>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3" name="Google Shape;123;g2a5a1442303_0_240"/>
          <p:cNvSpPr txBox="1">
            <a:spLocks noGrp="1"/>
          </p:cNvSpPr>
          <p:nvPr>
            <p:ph type="body" idx="3"/>
          </p:nvPr>
        </p:nvSpPr>
        <p:spPr>
          <a:xfrm>
            <a:off x="4645027" y="1535113"/>
            <a:ext cx="4041900" cy="639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4" name="Google Shape;124;g2a5a1442303_0_240"/>
          <p:cNvSpPr txBox="1">
            <a:spLocks noGrp="1"/>
          </p:cNvSpPr>
          <p:nvPr>
            <p:ph type="body" idx="4"/>
          </p:nvPr>
        </p:nvSpPr>
        <p:spPr>
          <a:xfrm>
            <a:off x="4645027" y="2174875"/>
            <a:ext cx="40419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5" name="Google Shape;125;g2a5a1442303_0_240"/>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g2a5a1442303_0_240"/>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g2a5a1442303_0_240"/>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g2a5a1442303_0_2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g2a5a1442303_0_249"/>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g2a5a1442303_0_249"/>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g2a5a1442303_0_249"/>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g2a5a1442303_0_254"/>
          <p:cNvSpPr txBox="1">
            <a:spLocks noGrp="1"/>
          </p:cNvSpPr>
          <p:nvPr>
            <p:ph type="title"/>
          </p:nvPr>
        </p:nvSpPr>
        <p:spPr>
          <a:xfrm>
            <a:off x="457202" y="273050"/>
            <a:ext cx="3008400" cy="1162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g2a5a1442303_0_254"/>
          <p:cNvSpPr txBox="1">
            <a:spLocks noGrp="1"/>
          </p:cNvSpPr>
          <p:nvPr>
            <p:ph type="body" idx="1"/>
          </p:nvPr>
        </p:nvSpPr>
        <p:spPr>
          <a:xfrm>
            <a:off x="3575050" y="273054"/>
            <a:ext cx="5111700" cy="58530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36" name="Google Shape;136;g2a5a1442303_0_254"/>
          <p:cNvSpPr txBox="1">
            <a:spLocks noGrp="1"/>
          </p:cNvSpPr>
          <p:nvPr>
            <p:ph type="body" idx="2"/>
          </p:nvPr>
        </p:nvSpPr>
        <p:spPr>
          <a:xfrm>
            <a:off x="457202" y="1435103"/>
            <a:ext cx="3008400" cy="46911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37" name="Google Shape;137;g2a5a1442303_0_254"/>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g2a5a1442303_0_254"/>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g2a5a1442303_0_254"/>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g2a5a1442303_0_261"/>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g2a5a1442303_0_261"/>
          <p:cNvSpPr>
            <a:spLocks noGrp="1"/>
          </p:cNvSpPr>
          <p:nvPr>
            <p:ph type="pic" idx="2"/>
          </p:nvPr>
        </p:nvSpPr>
        <p:spPr>
          <a:xfrm>
            <a:off x="1792288" y="612775"/>
            <a:ext cx="5486400" cy="4114800"/>
          </a:xfrm>
          <a:prstGeom prst="rect">
            <a:avLst/>
          </a:prstGeom>
          <a:noFill/>
          <a:ln>
            <a:noFill/>
          </a:ln>
        </p:spPr>
      </p:sp>
      <p:sp>
        <p:nvSpPr>
          <p:cNvPr id="143" name="Google Shape;143;g2a5a1442303_0_261"/>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44" name="Google Shape;144;g2a5a1442303_0_261"/>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g2a5a1442303_0_261"/>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g2a5a1442303_0_261"/>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g2a5a1442303_0_2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g2a5a1442303_0_268"/>
          <p:cNvSpPr txBox="1">
            <a:spLocks noGrp="1"/>
          </p:cNvSpPr>
          <p:nvPr>
            <p:ph type="body" idx="1"/>
          </p:nvPr>
        </p:nvSpPr>
        <p:spPr>
          <a:xfrm rot="5400000">
            <a:off x="2308949" y="-251546"/>
            <a:ext cx="4526100"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0" name="Google Shape;150;g2a5a1442303_0_268"/>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g2a5a1442303_0_268"/>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g2a5a1442303_0_268"/>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g2a5a1442303_0_274"/>
          <p:cNvSpPr txBox="1">
            <a:spLocks noGrp="1"/>
          </p:cNvSpPr>
          <p:nvPr>
            <p:ph type="title"/>
          </p:nvPr>
        </p:nvSpPr>
        <p:spPr>
          <a:xfrm rot="5400000">
            <a:off x="4732349" y="2171693"/>
            <a:ext cx="5851500"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g2a5a1442303_0_274"/>
          <p:cNvSpPr txBox="1">
            <a:spLocks noGrp="1"/>
          </p:cNvSpPr>
          <p:nvPr>
            <p:ph type="body" idx="1"/>
          </p:nvPr>
        </p:nvSpPr>
        <p:spPr>
          <a:xfrm rot="5400000">
            <a:off x="541350" y="190492"/>
            <a:ext cx="5851500"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6" name="Google Shape;156;g2a5a1442303_0_274"/>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g2a5a1442303_0_274"/>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g2a5a1442303_0_274"/>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g2a5a1442303_0_2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g2a5a1442303_0_205"/>
          <p:cNvSpPr txBox="1">
            <a:spLocks noGrp="1"/>
          </p:cNvSpPr>
          <p:nvPr>
            <p:ph type="body" idx="1"/>
          </p:nvPr>
        </p:nvSpPr>
        <p:spPr>
          <a:xfrm>
            <a:off x="457200" y="1600204"/>
            <a:ext cx="8229600" cy="45261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g2a5a1442303_0_205"/>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g2a5a1442303_0_205"/>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g2a5a1442303_0_205"/>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grpSp>
        <p:nvGrpSpPr>
          <p:cNvPr id="164" name="Google Shape;164;p1"/>
          <p:cNvGrpSpPr/>
          <p:nvPr/>
        </p:nvGrpSpPr>
        <p:grpSpPr>
          <a:xfrm>
            <a:off x="1325592" y="297175"/>
            <a:ext cx="6456691" cy="6404394"/>
            <a:chOff x="814636" y="0"/>
            <a:chExt cx="5828917" cy="6404394"/>
          </a:xfrm>
        </p:grpSpPr>
        <p:sp>
          <p:nvSpPr>
            <p:cNvPr id="165" name="Google Shape;165;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167" name="Google Shape;167;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170" name="Google Shape;170;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173" name="Google Shape;173;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76" name="Google Shape;176;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1"/>
            <p:cNvSpPr txBox="1"/>
            <p:nvPr/>
          </p:nvSpPr>
          <p:spPr>
            <a:xfrm>
              <a:off x="1873753" y="3753671"/>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800" b="0" i="0" u="none" strike="noStrike" cap="none">
                <a:solidFill>
                  <a:schemeClr val="lt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Frayer Model</a:t>
              </a:r>
              <a:endParaRPr sz="1800" b="0" i="0" u="none" strike="noStrike" cap="none">
                <a:solidFill>
                  <a:schemeClr val="lt1"/>
                </a:solidFill>
                <a:latin typeface="Calibri"/>
                <a:ea typeface="Calibri"/>
                <a:cs typeface="Calibri"/>
                <a:sym typeface="Calibri"/>
              </a:endParaRPr>
            </a:p>
          </p:txBody>
        </p:sp>
        <p:sp>
          <p:nvSpPr>
            <p:cNvPr id="179" name="Google Shape;179;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1"/>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82" name="Google Shape;182;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83" name="Google Shape;183;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84" name="Google Shape;184;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85" name="Google Shape;185;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pic>
        <p:nvPicPr>
          <p:cNvPr id="186" name="Google Shape;186;p1" descr="Labor"/>
          <p:cNvPicPr preferRelativeResize="0"/>
          <p:nvPr/>
        </p:nvPicPr>
        <p:blipFill rotWithShape="1">
          <a:blip r:embed="rId12">
            <a:alphaModFix/>
          </a:blip>
          <a:srcRect/>
          <a:stretch/>
        </p:blipFill>
        <p:spPr>
          <a:xfrm>
            <a:off x="5786600" y="5249251"/>
            <a:ext cx="335447" cy="302792"/>
          </a:xfrm>
          <a:prstGeom prst="rect">
            <a:avLst/>
          </a:prstGeom>
          <a:noFill/>
          <a:ln>
            <a:noFill/>
          </a:ln>
        </p:spPr>
      </p:pic>
      <p:sp>
        <p:nvSpPr>
          <p:cNvPr id="187" name="Google Shape;187;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0588"/>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8" name="Google Shape;188;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89" name="Google Shape;189;p1"/>
          <p:cNvSpPr/>
          <p:nvPr/>
        </p:nvSpPr>
        <p:spPr>
          <a:xfrm>
            <a:off x="4452593" y="5493587"/>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90" name="Google Shape;190;p1"/>
          <p:cNvCxnSpPr/>
          <p:nvPr/>
        </p:nvCxnSpPr>
        <p:spPr>
          <a:xfrm>
            <a:off x="4588494" y="5493587"/>
            <a:ext cx="0" cy="76200"/>
          </a:xfrm>
          <a:prstGeom prst="straightConnector1">
            <a:avLst/>
          </a:prstGeom>
          <a:noFill/>
          <a:ln w="25400" cap="flat" cmpd="sng">
            <a:solidFill>
              <a:srgbClr val="FF932B"/>
            </a:solidFill>
            <a:prstDash val="solid"/>
            <a:round/>
            <a:headEnd type="none" w="sm" len="sm"/>
            <a:tailEnd type="none" w="sm" len="sm"/>
          </a:ln>
        </p:spPr>
      </p:cxnSp>
      <p:cxnSp>
        <p:nvCxnSpPr>
          <p:cNvPr id="191" name="Google Shape;191;p1"/>
          <p:cNvCxnSpPr>
            <a:stCxn id="192" idx="4"/>
            <a:endCxn id="189" idx="2"/>
          </p:cNvCxnSpPr>
          <p:nvPr/>
        </p:nvCxnSpPr>
        <p:spPr>
          <a:xfrm>
            <a:off x="4587304" y="5666878"/>
            <a:ext cx="600" cy="77100"/>
          </a:xfrm>
          <a:prstGeom prst="straightConnector1">
            <a:avLst/>
          </a:prstGeom>
          <a:noFill/>
          <a:ln w="25400" cap="flat" cmpd="sng">
            <a:solidFill>
              <a:srgbClr val="FF932B"/>
            </a:solidFill>
            <a:prstDash val="solid"/>
            <a:round/>
            <a:headEnd type="none" w="sm" len="sm"/>
            <a:tailEnd type="none" w="sm" len="sm"/>
          </a:ln>
        </p:spPr>
      </p:cxnSp>
      <p:cxnSp>
        <p:nvCxnSpPr>
          <p:cNvPr id="193" name="Google Shape;193;p1"/>
          <p:cNvCxnSpPr/>
          <p:nvPr/>
        </p:nvCxnSpPr>
        <p:spPr>
          <a:xfrm>
            <a:off x="4452593" y="5618269"/>
            <a:ext cx="78900" cy="0"/>
          </a:xfrm>
          <a:prstGeom prst="straightConnector1">
            <a:avLst/>
          </a:prstGeom>
          <a:noFill/>
          <a:ln w="25400" cap="flat" cmpd="sng">
            <a:solidFill>
              <a:srgbClr val="FF932B"/>
            </a:solidFill>
            <a:prstDash val="solid"/>
            <a:round/>
            <a:headEnd type="none" w="sm" len="sm"/>
            <a:tailEnd type="none" w="sm" len="sm"/>
          </a:ln>
        </p:spPr>
      </p:cxnSp>
      <p:cxnSp>
        <p:nvCxnSpPr>
          <p:cNvPr id="194" name="Google Shape;194;p1"/>
          <p:cNvCxnSpPr/>
          <p:nvPr/>
        </p:nvCxnSpPr>
        <p:spPr>
          <a:xfrm>
            <a:off x="4643028" y="5616627"/>
            <a:ext cx="80400" cy="0"/>
          </a:xfrm>
          <a:prstGeom prst="straightConnector1">
            <a:avLst/>
          </a:prstGeom>
          <a:noFill/>
          <a:ln w="25400" cap="flat" cmpd="sng">
            <a:solidFill>
              <a:srgbClr val="FF932B"/>
            </a:solidFill>
            <a:prstDash val="solid"/>
            <a:round/>
            <a:headEnd type="none" w="sm" len="sm"/>
            <a:tailEnd type="none" w="sm" len="sm"/>
          </a:ln>
        </p:spPr>
      </p:cxnSp>
      <p:sp>
        <p:nvSpPr>
          <p:cNvPr id="192" name="Google Shape;192;p1"/>
          <p:cNvSpPr/>
          <p:nvPr/>
        </p:nvSpPr>
        <p:spPr>
          <a:xfrm>
            <a:off x="4531654" y="5569678"/>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7"/>
        <p:cNvGrpSpPr/>
        <p:nvPr/>
      </p:nvGrpSpPr>
      <p:grpSpPr>
        <a:xfrm>
          <a:off x="0" y="0"/>
          <a:ext cx="0" cy="0"/>
          <a:chOff x="0" y="0"/>
          <a:chExt cx="0" cy="0"/>
        </a:xfrm>
      </p:grpSpPr>
      <p:sp useBgFill="1">
        <p:nvSpPr>
          <p:cNvPr id="254" name="Rectangle 253">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5A76DB0-6349-96E5-58E1-69AD213D4BB9}"/>
              </a:ext>
            </a:extLst>
          </p:cNvPr>
          <p:cNvPicPr>
            <a:picLocks noChangeAspect="1"/>
          </p:cNvPicPr>
          <p:nvPr/>
        </p:nvPicPr>
        <p:blipFill rotWithShape="1">
          <a:blip r:embed="rId3"/>
          <a:srcRect b="6076"/>
          <a:stretch/>
        </p:blipFill>
        <p:spPr>
          <a:xfrm>
            <a:off x="20" y="10"/>
            <a:ext cx="9143980" cy="4465973"/>
          </a:xfrm>
          <a:prstGeom prst="rect">
            <a:avLst/>
          </a:prstGeom>
        </p:spPr>
      </p:pic>
      <p:sp>
        <p:nvSpPr>
          <p:cNvPr id="256" name="Rectangle: Rounded Corners 255">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8" name="Google Shape;248;g2a5a1442303_0_32"/>
          <p:cNvSpPr txBox="1"/>
          <p:nvPr/>
        </p:nvSpPr>
        <p:spPr>
          <a:xfrm>
            <a:off x="425196" y="4956314"/>
            <a:ext cx="8293608" cy="1306417"/>
          </a:xfrm>
          <a:prstGeom prst="rect">
            <a:avLst/>
          </a:prstGeom>
        </p:spPr>
        <p:txBody>
          <a:bodyPr spcFirstLastPara="1" vert="horz" lIns="91440" tIns="45720" rIns="91440" bIns="45720" rtlCol="0" anchorCtr="0">
            <a:noAutofit/>
          </a:bodyPr>
          <a:lstStyle/>
          <a:p>
            <a:pPr>
              <a:lnSpc>
                <a:spcPct val="90000"/>
              </a:lnSpc>
              <a:spcAft>
                <a:spcPts val="600"/>
              </a:spcAft>
              <a:buClr>
                <a:srgbClr val="0C0C0C"/>
              </a:buClr>
              <a:buSzPts val="2800"/>
            </a:pPr>
            <a:r>
              <a:rPr lang="en-US" sz="3000" b="1" i="0" u="sng" strike="noStrike" kern="1200" cap="none" dirty="0">
                <a:solidFill>
                  <a:schemeClr val="tx1"/>
                </a:solidFill>
                <a:latin typeface="Calibri" panose="020F0502020204030204" pitchFamily="34" charset="0"/>
                <a:ea typeface="+mn-ea"/>
                <a:cs typeface="Calibri" panose="020F0502020204030204" pitchFamily="34" charset="0"/>
                <a:sym typeface="Calibri"/>
              </a:rPr>
              <a:t>Continental Slope</a:t>
            </a:r>
            <a:r>
              <a:rPr lang="en-US" sz="3000" b="1" i="0" u="none" strike="noStrike" kern="1200" cap="none" dirty="0">
                <a:solidFill>
                  <a:schemeClr val="tx1"/>
                </a:solidFill>
                <a:latin typeface="Calibri" panose="020F0502020204030204" pitchFamily="34" charset="0"/>
                <a:ea typeface="+mn-ea"/>
                <a:cs typeface="Calibri" panose="020F0502020204030204" pitchFamily="34" charset="0"/>
                <a:sym typeface="Calibri"/>
              </a:rPr>
              <a:t>: </a:t>
            </a:r>
            <a:r>
              <a:rPr lang="en-US" sz="3000" b="0" i="0" kern="1200" dirty="0">
                <a:solidFill>
                  <a:schemeClr val="tx1"/>
                </a:solidFill>
                <a:effectLst/>
                <a:latin typeface="Calibri" panose="020F0502020204030204" pitchFamily="34" charset="0"/>
                <a:ea typeface="+mn-ea"/>
                <a:cs typeface="Calibri" panose="020F0502020204030204" pitchFamily="34" charset="0"/>
              </a:rPr>
              <a:t>a steep underwater hill that goes down from the edge of the continent into the deeper parts of the ocean</a:t>
            </a:r>
            <a:endParaRPr lang="en-US" sz="3000" b="1" i="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p:txBody>
      </p:sp>
      <p:sp>
        <p:nvSpPr>
          <p:cNvPr id="249" name="Google Shape;249;g2a5a1442303_0_32"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Right Arrow 4">
            <a:extLst>
              <a:ext uri="{FF2B5EF4-FFF2-40B4-BE49-F238E27FC236}">
                <a16:creationId xmlns:a16="http://schemas.microsoft.com/office/drawing/2014/main" id="{FD49D13E-BD6D-17C6-1572-C63F2E8C37A9}"/>
              </a:ext>
            </a:extLst>
          </p:cNvPr>
          <p:cNvSpPr/>
          <p:nvPr/>
        </p:nvSpPr>
        <p:spPr>
          <a:xfrm rot="7884327">
            <a:off x="6179153" y="1163388"/>
            <a:ext cx="849600" cy="40529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1A45385-6E5D-53FD-14EE-378CC58F294E}"/>
              </a:ext>
            </a:extLst>
          </p:cNvPr>
          <p:cNvSpPr txBox="1"/>
          <p:nvPr/>
        </p:nvSpPr>
        <p:spPr>
          <a:xfrm>
            <a:off x="0" y="3780982"/>
            <a:ext cx="1628972" cy="307777"/>
          </a:xfrm>
          <a:prstGeom prst="rect">
            <a:avLst/>
          </a:prstGeom>
          <a:noFill/>
        </p:spPr>
        <p:txBody>
          <a:bodyPr wrap="none" rtlCol="0">
            <a:spAutoFit/>
          </a:bodyPr>
          <a:lstStyle/>
          <a:p>
            <a:r>
              <a:rPr lang="en-US" dirty="0" err="1">
                <a:latin typeface="Calibri" panose="020F0502020204030204" pitchFamily="34" charset="0"/>
                <a:cs typeface="Calibri" panose="020F0502020204030204" pitchFamily="34" charset="0"/>
              </a:rPr>
              <a:t>Solangi</a:t>
            </a:r>
            <a:r>
              <a:rPr lang="en-US" dirty="0">
                <a:latin typeface="Calibri" panose="020F0502020204030204" pitchFamily="34" charset="0"/>
                <a:cs typeface="Calibri" panose="020F0502020204030204" pitchFamily="34" charset="0"/>
              </a:rPr>
              <a:t> et al. (2018)</a:t>
            </a:r>
          </a:p>
        </p:txBody>
      </p:sp>
    </p:spTree>
    <p:extLst>
      <p:ext uri="{BB962C8B-B14F-4D97-AF65-F5344CB8AC3E}">
        <p14:creationId xmlns:p14="http://schemas.microsoft.com/office/powerpoint/2010/main" val="1262306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2a5a1442303_0_370"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g2a5a1442303_0_370"/>
          <p:cNvSpPr txBox="1"/>
          <p:nvPr/>
        </p:nvSpPr>
        <p:spPr>
          <a:xfrm>
            <a:off x="983850" y="416675"/>
            <a:ext cx="77721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b="0" i="0" u="none" strike="noStrike" cap="none">
                <a:solidFill>
                  <a:srgbClr val="000000"/>
                </a:solidFill>
                <a:latin typeface="Calibri"/>
                <a:ea typeface="Calibri"/>
                <a:cs typeface="Calibri"/>
                <a:sym typeface="Calibri"/>
              </a:rPr>
              <a:t>The outermost shell of the Earth is called the…</a:t>
            </a:r>
            <a:endParaRPr sz="3500" b="0" i="0" u="none" strike="noStrike" cap="none">
              <a:solidFill>
                <a:srgbClr val="000000"/>
              </a:solidFill>
              <a:latin typeface="Arial"/>
              <a:ea typeface="Arial"/>
              <a:cs typeface="Arial"/>
              <a:sym typeface="Arial"/>
            </a:endParaRPr>
          </a:p>
        </p:txBody>
      </p:sp>
      <p:sp>
        <p:nvSpPr>
          <p:cNvPr id="264" name="Google Shape;264;g2a5a1442303_0_370"/>
          <p:cNvSpPr txBox="1"/>
          <p:nvPr/>
        </p:nvSpPr>
        <p:spPr>
          <a:xfrm>
            <a:off x="344550" y="2755650"/>
            <a:ext cx="4319700" cy="15024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rgbClr val="000000"/>
              </a:buClr>
              <a:buSzPts val="3200"/>
              <a:buFont typeface="Arial"/>
              <a:buAutoNum type="alphaUcPeriod"/>
            </a:pPr>
            <a:r>
              <a:rPr lang="en-US" sz="3200" b="0" i="0" u="none" strike="noStrike" cap="none">
                <a:solidFill>
                  <a:srgbClr val="000000"/>
                </a:solidFill>
                <a:latin typeface="Calibri"/>
                <a:ea typeface="Calibri"/>
                <a:cs typeface="Calibri"/>
                <a:sym typeface="Calibri"/>
              </a:rPr>
              <a:t>Crust</a:t>
            </a:r>
            <a:endParaRPr sz="3200" b="0" i="0" u="none" strike="noStrike" cap="none">
              <a:solidFill>
                <a:srgbClr val="000000"/>
              </a:solidFill>
              <a:latin typeface="Arial"/>
              <a:ea typeface="Arial"/>
              <a:cs typeface="Arial"/>
              <a:sym typeface="Arial"/>
            </a:endParaRPr>
          </a:p>
          <a:p>
            <a:pPr marL="457200" marR="0" lvl="0" indent="-457200" algn="l" rtl="0">
              <a:lnSpc>
                <a:spcPct val="115000"/>
              </a:lnSpc>
              <a:spcBef>
                <a:spcPts val="0"/>
              </a:spcBef>
              <a:spcAft>
                <a:spcPts val="0"/>
              </a:spcAft>
              <a:buClr>
                <a:srgbClr val="000000"/>
              </a:buClr>
              <a:buSzPts val="3200"/>
              <a:buFont typeface="Arial"/>
              <a:buAutoNum type="alphaUcPeriod"/>
            </a:pPr>
            <a:r>
              <a:rPr lang="en-US" sz="3200" b="0" i="0" u="none" strike="noStrike" cap="none">
                <a:solidFill>
                  <a:srgbClr val="000000"/>
                </a:solidFill>
                <a:latin typeface="Calibri"/>
                <a:ea typeface="Calibri"/>
                <a:cs typeface="Calibri"/>
                <a:sym typeface="Calibri"/>
              </a:rPr>
              <a:t>Core</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65" name="Google Shape;265;g2a5a1442303_0_370"/>
          <p:cNvPicPr preferRelativeResize="0"/>
          <p:nvPr/>
        </p:nvPicPr>
        <p:blipFill rotWithShape="1">
          <a:blip r:embed="rId4">
            <a:alphaModFix/>
          </a:blip>
          <a:srcRect/>
          <a:stretch/>
        </p:blipFill>
        <p:spPr>
          <a:xfrm>
            <a:off x="3336625" y="2358950"/>
            <a:ext cx="5419326" cy="3748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2a5df758484_0_16"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g2a5df758484_0_16"/>
          <p:cNvSpPr txBox="1"/>
          <p:nvPr/>
        </p:nvSpPr>
        <p:spPr>
          <a:xfrm>
            <a:off x="983850" y="416675"/>
            <a:ext cx="77721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b="0" i="0" u="none" strike="noStrike" cap="none">
                <a:solidFill>
                  <a:srgbClr val="000000"/>
                </a:solidFill>
                <a:latin typeface="Calibri"/>
                <a:ea typeface="Calibri"/>
                <a:cs typeface="Calibri"/>
                <a:sym typeface="Calibri"/>
              </a:rPr>
              <a:t>The outermost shell of the Earth is called the…</a:t>
            </a:r>
            <a:endParaRPr sz="3500" b="0" i="0" u="none" strike="noStrike" cap="none">
              <a:solidFill>
                <a:srgbClr val="000000"/>
              </a:solidFill>
              <a:latin typeface="Arial"/>
              <a:ea typeface="Arial"/>
              <a:cs typeface="Arial"/>
              <a:sym typeface="Arial"/>
            </a:endParaRPr>
          </a:p>
        </p:txBody>
      </p:sp>
      <p:sp>
        <p:nvSpPr>
          <p:cNvPr id="273" name="Google Shape;273;g2a5df758484_0_16"/>
          <p:cNvSpPr txBox="1"/>
          <p:nvPr/>
        </p:nvSpPr>
        <p:spPr>
          <a:xfrm>
            <a:off x="344550" y="2755650"/>
            <a:ext cx="4319700" cy="15024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rgbClr val="FF0000"/>
              </a:buClr>
              <a:buSzPts val="3200"/>
              <a:buFont typeface="Arial"/>
              <a:buAutoNum type="alphaUcPeriod"/>
            </a:pPr>
            <a:r>
              <a:rPr lang="en-US" sz="3200" b="1" i="0" u="none" strike="noStrike" cap="none">
                <a:solidFill>
                  <a:srgbClr val="FF0000"/>
                </a:solidFill>
                <a:latin typeface="Calibri"/>
                <a:ea typeface="Calibri"/>
                <a:cs typeface="Calibri"/>
                <a:sym typeface="Calibri"/>
              </a:rPr>
              <a:t>Crust</a:t>
            </a:r>
            <a:endParaRPr sz="3200" b="1" i="0" u="none" strike="noStrike" cap="none">
              <a:solidFill>
                <a:srgbClr val="FF0000"/>
              </a:solidFill>
              <a:latin typeface="Arial"/>
              <a:ea typeface="Arial"/>
              <a:cs typeface="Arial"/>
              <a:sym typeface="Arial"/>
            </a:endParaRPr>
          </a:p>
          <a:p>
            <a:pPr marL="457200" marR="0" lvl="0" indent="-457200" algn="l" rtl="0">
              <a:lnSpc>
                <a:spcPct val="115000"/>
              </a:lnSpc>
              <a:spcBef>
                <a:spcPts val="0"/>
              </a:spcBef>
              <a:spcAft>
                <a:spcPts val="0"/>
              </a:spcAft>
              <a:buClr>
                <a:srgbClr val="000000"/>
              </a:buClr>
              <a:buSzPts val="3200"/>
              <a:buFont typeface="Arial"/>
              <a:buAutoNum type="alphaUcPeriod"/>
            </a:pPr>
            <a:r>
              <a:rPr lang="en-US" sz="3200" b="0" i="0" u="none" strike="noStrike" cap="none">
                <a:solidFill>
                  <a:srgbClr val="000000"/>
                </a:solidFill>
                <a:latin typeface="Calibri"/>
                <a:ea typeface="Calibri"/>
                <a:cs typeface="Calibri"/>
                <a:sym typeface="Calibri"/>
              </a:rPr>
              <a:t>Core</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74" name="Google Shape;274;g2a5df758484_0_16"/>
          <p:cNvPicPr preferRelativeResize="0"/>
          <p:nvPr/>
        </p:nvPicPr>
        <p:blipFill rotWithShape="1">
          <a:blip r:embed="rId4">
            <a:alphaModFix/>
          </a:blip>
          <a:srcRect/>
          <a:stretch/>
        </p:blipFill>
        <p:spPr>
          <a:xfrm>
            <a:off x="3336625" y="2358950"/>
            <a:ext cx="5419326" cy="3748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2a613fe29c9_4_0"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g2a613fe29c9_4_0"/>
          <p:cNvSpPr txBox="1"/>
          <p:nvPr/>
        </p:nvSpPr>
        <p:spPr>
          <a:xfrm>
            <a:off x="983850" y="416675"/>
            <a:ext cx="7772100" cy="1616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b="0" i="0" u="sng" strike="noStrike" cap="none">
                <a:solidFill>
                  <a:srgbClr val="000000"/>
                </a:solidFill>
                <a:latin typeface="Calibri"/>
                <a:ea typeface="Calibri"/>
                <a:cs typeface="Calibri"/>
                <a:sym typeface="Calibri"/>
              </a:rPr>
              <a:t>True or False</a:t>
            </a:r>
            <a:r>
              <a:rPr lang="en-US" sz="3200" b="0" i="0" u="none" strike="noStrike" cap="none">
                <a:solidFill>
                  <a:srgbClr val="000000"/>
                </a:solidFill>
                <a:latin typeface="Calibri"/>
                <a:ea typeface="Calibri"/>
                <a:cs typeface="Calibri"/>
                <a:sym typeface="Calibri"/>
              </a:rPr>
              <a:t>: </a:t>
            </a:r>
            <a:r>
              <a:rPr lang="en-US" sz="3300" b="0" i="0" u="none" strike="noStrike" cap="none">
                <a:solidFill>
                  <a:srgbClr val="0C0C0C"/>
                </a:solidFill>
                <a:latin typeface="Calibri"/>
                <a:ea typeface="Calibri"/>
                <a:cs typeface="Calibri"/>
                <a:sym typeface="Calibri"/>
              </a:rPr>
              <a:t>Tectonic plates are huge pieces of the Earth's surface that fit together like a puzzle and move very slowly over time.</a:t>
            </a:r>
            <a:endParaRPr sz="3200" b="0" i="0" u="none" strike="noStrike" cap="none">
              <a:solidFill>
                <a:srgbClr val="000000"/>
              </a:solidFill>
              <a:latin typeface="Arial"/>
              <a:ea typeface="Arial"/>
              <a:cs typeface="Arial"/>
              <a:sym typeface="Arial"/>
            </a:endParaRPr>
          </a:p>
        </p:txBody>
      </p:sp>
      <p:pic>
        <p:nvPicPr>
          <p:cNvPr id="282" name="Google Shape;282;g2a613fe29c9_4_0"/>
          <p:cNvPicPr preferRelativeResize="0"/>
          <p:nvPr/>
        </p:nvPicPr>
        <p:blipFill rotWithShape="1">
          <a:blip r:embed="rId4">
            <a:alphaModFix/>
          </a:blip>
          <a:srcRect/>
          <a:stretch/>
        </p:blipFill>
        <p:spPr>
          <a:xfrm>
            <a:off x="1420861" y="2161255"/>
            <a:ext cx="6302277" cy="431949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2a613fe29c9_4_7"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g2a613fe29c9_4_7"/>
          <p:cNvSpPr txBox="1"/>
          <p:nvPr/>
        </p:nvSpPr>
        <p:spPr>
          <a:xfrm>
            <a:off x="983850" y="416675"/>
            <a:ext cx="7772100" cy="1616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b="1" i="0" u="sng" strike="noStrike" cap="none">
                <a:solidFill>
                  <a:srgbClr val="FF0000"/>
                </a:solidFill>
                <a:latin typeface="Calibri"/>
                <a:ea typeface="Calibri"/>
                <a:cs typeface="Calibri"/>
                <a:sym typeface="Calibri"/>
              </a:rPr>
              <a:t>True</a:t>
            </a:r>
            <a:r>
              <a:rPr lang="en-US" sz="3200" b="0" i="0" u="sng" strike="noStrike" cap="none">
                <a:solidFill>
                  <a:srgbClr val="000000"/>
                </a:solidFill>
                <a:latin typeface="Calibri"/>
                <a:ea typeface="Calibri"/>
                <a:cs typeface="Calibri"/>
                <a:sym typeface="Calibri"/>
              </a:rPr>
              <a:t> or False</a:t>
            </a:r>
            <a:r>
              <a:rPr lang="en-US" sz="3200" b="0" i="0" u="none" strike="noStrike" cap="none">
                <a:solidFill>
                  <a:srgbClr val="000000"/>
                </a:solidFill>
                <a:latin typeface="Calibri"/>
                <a:ea typeface="Calibri"/>
                <a:cs typeface="Calibri"/>
                <a:sym typeface="Calibri"/>
              </a:rPr>
              <a:t>: </a:t>
            </a:r>
            <a:r>
              <a:rPr lang="en-US" sz="3300" b="0" i="0" u="none" strike="noStrike" cap="none">
                <a:solidFill>
                  <a:srgbClr val="0C0C0C"/>
                </a:solidFill>
                <a:latin typeface="Calibri"/>
                <a:ea typeface="Calibri"/>
                <a:cs typeface="Calibri"/>
                <a:sym typeface="Calibri"/>
              </a:rPr>
              <a:t>Tectonic plates are huge pieces of the Earth's surface that fit together like a puzzle and move very slowly over time.</a:t>
            </a:r>
            <a:endParaRPr sz="3200" b="0" i="0" u="none" strike="noStrike" cap="none">
              <a:solidFill>
                <a:srgbClr val="000000"/>
              </a:solidFill>
              <a:latin typeface="Arial"/>
              <a:ea typeface="Arial"/>
              <a:cs typeface="Arial"/>
              <a:sym typeface="Arial"/>
            </a:endParaRPr>
          </a:p>
        </p:txBody>
      </p:sp>
      <p:pic>
        <p:nvPicPr>
          <p:cNvPr id="290" name="Google Shape;290;g2a613fe29c9_4_7"/>
          <p:cNvPicPr preferRelativeResize="0"/>
          <p:nvPr/>
        </p:nvPicPr>
        <p:blipFill rotWithShape="1">
          <a:blip r:embed="rId4">
            <a:alphaModFix/>
          </a:blip>
          <a:srcRect/>
          <a:stretch/>
        </p:blipFill>
        <p:spPr>
          <a:xfrm>
            <a:off x="1420861" y="2161255"/>
            <a:ext cx="6302277" cy="431949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2a5a1442303_0_386"/>
          <p:cNvSpPr txBox="1"/>
          <p:nvPr/>
        </p:nvSpPr>
        <p:spPr>
          <a:xfrm>
            <a:off x="1466732" y="306697"/>
            <a:ext cx="70095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2800" b="0" i="0" u="none" strike="noStrike" cap="none">
                <a:solidFill>
                  <a:srgbClr val="0C0C0C"/>
                </a:solidFill>
                <a:latin typeface="Calibri"/>
                <a:ea typeface="Calibri"/>
                <a:cs typeface="Calibri"/>
                <a:sym typeface="Calibri"/>
              </a:rPr>
              <a:t>A _____ is a long _____ in the surface of the Earth.</a:t>
            </a:r>
            <a:endParaRPr sz="2800" b="0" i="0" u="none" strike="noStrike" cap="none">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b="0" i="0" u="none" strike="noStrike" cap="none">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b="0" i="0" u="none" strike="noStrike" cap="none">
              <a:solidFill>
                <a:srgbClr val="0C0C0C"/>
              </a:solidFill>
              <a:latin typeface="Calibri"/>
              <a:ea typeface="Calibri"/>
              <a:cs typeface="Calibri"/>
              <a:sym typeface="Calibri"/>
            </a:endParaRPr>
          </a:p>
          <a:p>
            <a:pPr marL="457200" marR="0" lvl="0" indent="-406400" algn="l" rtl="0">
              <a:lnSpc>
                <a:spcPct val="100000"/>
              </a:lnSpc>
              <a:spcBef>
                <a:spcPts val="0"/>
              </a:spcBef>
              <a:spcAft>
                <a:spcPts val="0"/>
              </a:spcAft>
              <a:buClr>
                <a:srgbClr val="0C0C0C"/>
              </a:buClr>
              <a:buSzPts val="2800"/>
              <a:buFont typeface="Calibri"/>
              <a:buAutoNum type="alphaUcPeriod"/>
            </a:pPr>
            <a:r>
              <a:rPr lang="en-US" sz="2800" b="0" i="0" u="none" strike="noStrike" cap="none">
                <a:solidFill>
                  <a:srgbClr val="0C0C0C"/>
                </a:solidFill>
                <a:latin typeface="Calibri"/>
                <a:ea typeface="Calibri"/>
                <a:cs typeface="Calibri"/>
                <a:sym typeface="Calibri"/>
              </a:rPr>
              <a:t>fault, crack</a:t>
            </a:r>
            <a:endParaRPr sz="2800" b="0" i="0" u="none" strike="noStrike" cap="none">
              <a:solidFill>
                <a:srgbClr val="0C0C0C"/>
              </a:solidFill>
              <a:latin typeface="Calibri"/>
              <a:ea typeface="Calibri"/>
              <a:cs typeface="Calibri"/>
              <a:sym typeface="Calibri"/>
            </a:endParaRPr>
          </a:p>
          <a:p>
            <a:pPr marL="457200" marR="0" lvl="0" indent="-406400" algn="l" rtl="0">
              <a:lnSpc>
                <a:spcPct val="100000"/>
              </a:lnSpc>
              <a:spcBef>
                <a:spcPts val="0"/>
              </a:spcBef>
              <a:spcAft>
                <a:spcPts val="0"/>
              </a:spcAft>
              <a:buClr>
                <a:srgbClr val="0C0C0C"/>
              </a:buClr>
              <a:buSzPts val="2800"/>
              <a:buFont typeface="Calibri"/>
              <a:buAutoNum type="alphaUcPeriod"/>
            </a:pPr>
            <a:r>
              <a:rPr lang="en-US" sz="2800" b="0" i="0" u="none" strike="noStrike" cap="none">
                <a:solidFill>
                  <a:srgbClr val="0C0C0C"/>
                </a:solidFill>
                <a:latin typeface="Calibri"/>
                <a:ea typeface="Calibri"/>
                <a:cs typeface="Calibri"/>
                <a:sym typeface="Calibri"/>
              </a:rPr>
              <a:t>crack, fault</a:t>
            </a:r>
            <a:endParaRPr sz="2800" b="0" i="0" u="none" strike="noStrike" cap="none">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b="0" i="0" u="none" strike="noStrike" cap="none">
              <a:solidFill>
                <a:srgbClr val="0C0C0C"/>
              </a:solidFill>
              <a:latin typeface="Calibri"/>
              <a:ea typeface="Calibri"/>
              <a:cs typeface="Calibri"/>
              <a:sym typeface="Calibri"/>
            </a:endParaRPr>
          </a:p>
        </p:txBody>
      </p:sp>
      <p:sp>
        <p:nvSpPr>
          <p:cNvPr id="297" name="Google Shape;297;g2a5a1442303_0_386"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8" name="Google Shape;298;g2a5a1442303_0_386"/>
          <p:cNvPicPr preferRelativeResize="0"/>
          <p:nvPr/>
        </p:nvPicPr>
        <p:blipFill rotWithShape="1">
          <a:blip r:embed="rId4">
            <a:alphaModFix/>
          </a:blip>
          <a:srcRect/>
          <a:stretch/>
        </p:blipFill>
        <p:spPr>
          <a:xfrm>
            <a:off x="3832771" y="3173575"/>
            <a:ext cx="4944748" cy="331017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2a5df758484_0_33"/>
          <p:cNvSpPr txBox="1"/>
          <p:nvPr/>
        </p:nvSpPr>
        <p:spPr>
          <a:xfrm>
            <a:off x="1466732" y="306697"/>
            <a:ext cx="70095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2800" b="0" i="0" u="none" strike="noStrike" cap="none">
                <a:solidFill>
                  <a:srgbClr val="0C0C0C"/>
                </a:solidFill>
                <a:latin typeface="Calibri"/>
                <a:ea typeface="Calibri"/>
                <a:cs typeface="Calibri"/>
                <a:sym typeface="Calibri"/>
              </a:rPr>
              <a:t>A _____ is a long _____ in the surface of the Earth.</a:t>
            </a:r>
            <a:endParaRPr sz="2800" b="0" i="0" u="none" strike="noStrike" cap="none">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b="0" i="0" u="none" strike="noStrike" cap="none">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b="0" i="0" u="none" strike="noStrike" cap="none">
              <a:solidFill>
                <a:srgbClr val="0C0C0C"/>
              </a:solidFill>
              <a:latin typeface="Calibri"/>
              <a:ea typeface="Calibri"/>
              <a:cs typeface="Calibri"/>
              <a:sym typeface="Calibri"/>
            </a:endParaRPr>
          </a:p>
          <a:p>
            <a:pPr marL="457200" marR="0" lvl="0" indent="-406400" algn="l" rtl="0">
              <a:lnSpc>
                <a:spcPct val="100000"/>
              </a:lnSpc>
              <a:spcBef>
                <a:spcPts val="0"/>
              </a:spcBef>
              <a:spcAft>
                <a:spcPts val="0"/>
              </a:spcAft>
              <a:buClr>
                <a:srgbClr val="FF0000"/>
              </a:buClr>
              <a:buSzPts val="2800"/>
              <a:buFont typeface="Calibri"/>
              <a:buAutoNum type="alphaUcPeriod"/>
            </a:pPr>
            <a:r>
              <a:rPr lang="en-US" sz="2800" b="1" i="0" u="none" strike="noStrike" cap="none">
                <a:solidFill>
                  <a:srgbClr val="FF0000"/>
                </a:solidFill>
                <a:latin typeface="Calibri"/>
                <a:ea typeface="Calibri"/>
                <a:cs typeface="Calibri"/>
                <a:sym typeface="Calibri"/>
              </a:rPr>
              <a:t>fault, crack</a:t>
            </a:r>
            <a:endParaRPr sz="2800" b="1" i="0" u="none" strike="noStrike" cap="none">
              <a:solidFill>
                <a:srgbClr val="FF0000"/>
              </a:solidFill>
              <a:latin typeface="Calibri"/>
              <a:ea typeface="Calibri"/>
              <a:cs typeface="Calibri"/>
              <a:sym typeface="Calibri"/>
            </a:endParaRPr>
          </a:p>
          <a:p>
            <a:pPr marL="457200" marR="0" lvl="0" indent="-406400" algn="l" rtl="0">
              <a:lnSpc>
                <a:spcPct val="100000"/>
              </a:lnSpc>
              <a:spcBef>
                <a:spcPts val="0"/>
              </a:spcBef>
              <a:spcAft>
                <a:spcPts val="0"/>
              </a:spcAft>
              <a:buClr>
                <a:srgbClr val="0C0C0C"/>
              </a:buClr>
              <a:buSzPts val="2800"/>
              <a:buFont typeface="Calibri"/>
              <a:buAutoNum type="alphaUcPeriod"/>
            </a:pPr>
            <a:r>
              <a:rPr lang="en-US" sz="2800" b="0" i="0" u="none" strike="noStrike" cap="none">
                <a:solidFill>
                  <a:srgbClr val="0C0C0C"/>
                </a:solidFill>
                <a:latin typeface="Calibri"/>
                <a:ea typeface="Calibri"/>
                <a:cs typeface="Calibri"/>
                <a:sym typeface="Calibri"/>
              </a:rPr>
              <a:t>crack, fault</a:t>
            </a:r>
            <a:endParaRPr sz="2800" b="0" i="0" u="none" strike="noStrike" cap="none">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2800" b="0" i="0" u="none" strike="noStrike" cap="none">
              <a:solidFill>
                <a:srgbClr val="0C0C0C"/>
              </a:solidFill>
              <a:latin typeface="Calibri"/>
              <a:ea typeface="Calibri"/>
              <a:cs typeface="Calibri"/>
              <a:sym typeface="Calibri"/>
            </a:endParaRPr>
          </a:p>
        </p:txBody>
      </p:sp>
      <p:sp>
        <p:nvSpPr>
          <p:cNvPr id="305" name="Google Shape;305;g2a5df758484_0_33"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6" name="Google Shape;306;g2a5df758484_0_33"/>
          <p:cNvPicPr preferRelativeResize="0"/>
          <p:nvPr/>
        </p:nvPicPr>
        <p:blipFill rotWithShape="1">
          <a:blip r:embed="rId4">
            <a:alphaModFix/>
          </a:blip>
          <a:srcRect/>
          <a:stretch/>
        </p:blipFill>
        <p:spPr>
          <a:xfrm>
            <a:off x="3832771" y="3173575"/>
            <a:ext cx="4944748" cy="331017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7e576c1a67_0_281"/>
          <p:cNvSpPr txBox="1">
            <a:spLocks noGrp="1"/>
          </p:cNvSpPr>
          <p:nvPr>
            <p:ph type="subTitle" idx="1"/>
          </p:nvPr>
        </p:nvSpPr>
        <p:spPr>
          <a:xfrm>
            <a:off x="702150" y="752750"/>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Continental Shelf</a:t>
            </a:r>
            <a:r>
              <a:rPr lang="en-US" b="1" dirty="0">
                <a:solidFill>
                  <a:schemeClr val="dk1"/>
                </a:solidFill>
              </a:rPr>
              <a:t>: </a:t>
            </a:r>
            <a:r>
              <a:rPr lang="en-US" dirty="0">
                <a:solidFill>
                  <a:schemeClr val="dk1"/>
                </a:solidFill>
                <a:highlight>
                  <a:srgbClr val="FFFFFF"/>
                </a:highlight>
              </a:rPr>
              <a:t>The </a:t>
            </a:r>
            <a:r>
              <a:rPr lang="en-US" u="sng" dirty="0">
                <a:solidFill>
                  <a:schemeClr val="dk1"/>
                </a:solidFill>
                <a:highlight>
                  <a:srgbClr val="FFFFFF"/>
                </a:highlight>
              </a:rPr>
              <a:t>           </a:t>
            </a:r>
            <a:r>
              <a:rPr lang="en-US" dirty="0">
                <a:solidFill>
                  <a:schemeClr val="dk1"/>
                </a:solidFill>
                <a:highlight>
                  <a:srgbClr val="FFFFFF"/>
                </a:highlight>
              </a:rPr>
              <a:t> of a continent that is underwater</a:t>
            </a:r>
            <a:endParaRPr dirty="0">
              <a:solidFill>
                <a:schemeClr val="dk1"/>
              </a:solidFill>
            </a:endParaRPr>
          </a:p>
        </p:txBody>
      </p:sp>
      <p:pic>
        <p:nvPicPr>
          <p:cNvPr id="323" name="Google Shape;323;g27e576c1a67_0_281"/>
          <p:cNvPicPr preferRelativeResize="0"/>
          <p:nvPr/>
        </p:nvPicPr>
        <p:blipFill>
          <a:blip r:embed="rId3">
            <a:alphaModFix/>
          </a:blip>
          <a:stretch>
            <a:fillRect/>
          </a:stretch>
        </p:blipFill>
        <p:spPr>
          <a:xfrm>
            <a:off x="1826325" y="2137400"/>
            <a:ext cx="5758601" cy="4165400"/>
          </a:xfrm>
          <a:prstGeom prst="rect">
            <a:avLst/>
          </a:prstGeom>
          <a:noFill/>
          <a:ln>
            <a:noFill/>
          </a:ln>
        </p:spPr>
      </p:pic>
      <p:sp>
        <p:nvSpPr>
          <p:cNvPr id="3" name="Google Shape;305;g2a5df758484_0_33" descr="Questions">
            <a:extLst>
              <a:ext uri="{FF2B5EF4-FFF2-40B4-BE49-F238E27FC236}">
                <a16:creationId xmlns:a16="http://schemas.microsoft.com/office/drawing/2014/main" id="{DC546D6B-6087-7594-A5FA-6B5F57091F13}"/>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5344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7e576c1a67_0_281"/>
          <p:cNvSpPr txBox="1">
            <a:spLocks noGrp="1"/>
          </p:cNvSpPr>
          <p:nvPr>
            <p:ph type="subTitle" idx="1"/>
          </p:nvPr>
        </p:nvSpPr>
        <p:spPr>
          <a:xfrm>
            <a:off x="702150" y="752750"/>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Continental Shelf</a:t>
            </a:r>
            <a:r>
              <a:rPr lang="en-US" b="1" dirty="0">
                <a:solidFill>
                  <a:schemeClr val="dk1"/>
                </a:solidFill>
              </a:rPr>
              <a:t>: </a:t>
            </a:r>
            <a:r>
              <a:rPr lang="en-US" dirty="0">
                <a:solidFill>
                  <a:schemeClr val="dk1"/>
                </a:solidFill>
                <a:highlight>
                  <a:srgbClr val="FFFFFF"/>
                </a:highlight>
              </a:rPr>
              <a:t>The </a:t>
            </a:r>
            <a:r>
              <a:rPr lang="en-US" b="1" u="sng" dirty="0">
                <a:solidFill>
                  <a:srgbClr val="FF0000"/>
                </a:solidFill>
                <a:highlight>
                  <a:srgbClr val="FFFFFF"/>
                </a:highlight>
              </a:rPr>
              <a:t>edge</a:t>
            </a:r>
            <a:r>
              <a:rPr lang="en-US" dirty="0">
                <a:solidFill>
                  <a:schemeClr val="dk1"/>
                </a:solidFill>
                <a:highlight>
                  <a:srgbClr val="FFFFFF"/>
                </a:highlight>
              </a:rPr>
              <a:t> of a continent that is underwater</a:t>
            </a:r>
            <a:endParaRPr dirty="0">
              <a:solidFill>
                <a:schemeClr val="dk1"/>
              </a:solidFill>
            </a:endParaRPr>
          </a:p>
        </p:txBody>
      </p:sp>
      <p:pic>
        <p:nvPicPr>
          <p:cNvPr id="323" name="Google Shape;323;g27e576c1a67_0_281"/>
          <p:cNvPicPr preferRelativeResize="0"/>
          <p:nvPr/>
        </p:nvPicPr>
        <p:blipFill>
          <a:blip r:embed="rId3">
            <a:alphaModFix/>
          </a:blip>
          <a:stretch>
            <a:fillRect/>
          </a:stretch>
        </p:blipFill>
        <p:spPr>
          <a:xfrm>
            <a:off x="1826325" y="2137400"/>
            <a:ext cx="5758601" cy="4165400"/>
          </a:xfrm>
          <a:prstGeom prst="rect">
            <a:avLst/>
          </a:prstGeom>
          <a:noFill/>
          <a:ln>
            <a:noFill/>
          </a:ln>
        </p:spPr>
      </p:pic>
      <p:sp>
        <p:nvSpPr>
          <p:cNvPr id="3" name="Google Shape;305;g2a5df758484_0_33" descr="Questions">
            <a:extLst>
              <a:ext uri="{FF2B5EF4-FFF2-40B4-BE49-F238E27FC236}">
                <a16:creationId xmlns:a16="http://schemas.microsoft.com/office/drawing/2014/main" id="{D598D61D-2DBA-982F-0C8B-508903955672}"/>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04362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0588"/>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1" name="Google Shape;201;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202" name="Google Shape;202;p2"/>
          <p:cNvSpPr txBox="1"/>
          <p:nvPr/>
        </p:nvSpPr>
        <p:spPr>
          <a:xfrm>
            <a:off x="1247400" y="368000"/>
            <a:ext cx="66492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6000" b="1" dirty="0">
                <a:latin typeface="Calibri"/>
                <a:ea typeface="Calibri"/>
                <a:cs typeface="Calibri"/>
                <a:sym typeface="Calibri"/>
              </a:rPr>
              <a:t>Continental Slope</a:t>
            </a:r>
            <a:endParaRPr sz="1800" b="0" i="0" u="none" strike="noStrike" cap="none" dirty="0">
              <a:solidFill>
                <a:srgbClr val="000000"/>
              </a:solidFill>
              <a:latin typeface="Calibri"/>
              <a:ea typeface="Calibri"/>
              <a:cs typeface="Calibri"/>
              <a:sym typeface="Calibri"/>
            </a:endParaRPr>
          </a:p>
        </p:txBody>
      </p:sp>
      <p:pic>
        <p:nvPicPr>
          <p:cNvPr id="203" name="Google Shape;203;p2"/>
          <p:cNvPicPr preferRelativeResize="0"/>
          <p:nvPr/>
        </p:nvPicPr>
        <p:blipFill>
          <a:blip r:embed="rId3">
            <a:alphaModFix/>
          </a:blip>
          <a:stretch>
            <a:fillRect/>
          </a:stretch>
        </p:blipFill>
        <p:spPr>
          <a:xfrm>
            <a:off x="1373988" y="1536200"/>
            <a:ext cx="6396036" cy="5169399"/>
          </a:xfrm>
          <a:prstGeom prst="rect">
            <a:avLst/>
          </a:prstGeom>
          <a:noFill/>
          <a:ln>
            <a:noFill/>
          </a:ln>
        </p:spPr>
      </p:pic>
      <p:sp>
        <p:nvSpPr>
          <p:cNvPr id="204" name="Google Shape;204;p2"/>
          <p:cNvSpPr/>
          <p:nvPr/>
        </p:nvSpPr>
        <p:spPr>
          <a:xfrm>
            <a:off x="4572000" y="2659918"/>
            <a:ext cx="3512400" cy="1538163"/>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highlight>
                <a:srgbClr val="FF0000"/>
              </a:highlight>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5" name="Picture 4" descr="A diagram of continental slope&#10;&#10;Description automatically generated">
            <a:extLst>
              <a:ext uri="{FF2B5EF4-FFF2-40B4-BE49-F238E27FC236}">
                <a16:creationId xmlns:a16="http://schemas.microsoft.com/office/drawing/2014/main" id="{774CD378-4877-0339-6E46-7AAC7CA7E86F}"/>
              </a:ext>
            </a:extLst>
          </p:cNvPr>
          <p:cNvPicPr>
            <a:picLocks noChangeAspect="1"/>
          </p:cNvPicPr>
          <p:nvPr/>
        </p:nvPicPr>
        <p:blipFill rotWithShape="1">
          <a:blip r:embed="rId3"/>
          <a:srcRect r="7371" b="1"/>
          <a:stretch/>
        </p:blipFill>
        <p:spPr>
          <a:xfrm>
            <a:off x="20" y="432"/>
            <a:ext cx="9143980" cy="4244759"/>
          </a:xfrm>
          <a:prstGeom prst="rect">
            <a:avLst/>
          </a:prstGeom>
        </p:spPr>
      </p:pic>
      <p:sp>
        <p:nvSpPr>
          <p:cNvPr id="248" name="Google Shape;248;g2a5a1442303_0_32"/>
          <p:cNvSpPr txBox="1"/>
          <p:nvPr/>
        </p:nvSpPr>
        <p:spPr>
          <a:xfrm>
            <a:off x="93818" y="4806873"/>
            <a:ext cx="8956364" cy="1465973"/>
          </a:xfrm>
          <a:prstGeom prst="rect">
            <a:avLst/>
          </a:prstGeom>
        </p:spPr>
        <p:txBody>
          <a:bodyPr spcFirstLastPara="1" vert="horz" lIns="91440" tIns="45720" rIns="91440" bIns="45720" rtlCol="0" anchorCtr="0">
            <a:noAutofit/>
          </a:bodyPr>
          <a:lstStyle/>
          <a:p>
            <a:pPr marR="0" lvl="0">
              <a:lnSpc>
                <a:spcPct val="90000"/>
              </a:lnSpc>
              <a:spcBef>
                <a:spcPts val="0"/>
              </a:spcBef>
              <a:spcAft>
                <a:spcPts val="600"/>
              </a:spcAft>
              <a:buClr>
                <a:srgbClr val="0C0C0C"/>
              </a:buClr>
              <a:buSzPts val="2800"/>
            </a:pPr>
            <a:r>
              <a:rPr lang="en-US" sz="3500" b="1" i="0" u="sng" strike="noStrike" kern="1200" cap="none" dirty="0">
                <a:solidFill>
                  <a:schemeClr val="tx1"/>
                </a:solidFill>
                <a:latin typeface="+mn-lt"/>
                <a:ea typeface="+mn-ea"/>
                <a:cs typeface="+mn-cs"/>
                <a:sym typeface="Calibri"/>
              </a:rPr>
              <a:t>Continental Rise</a:t>
            </a:r>
            <a:r>
              <a:rPr lang="en-US" sz="3500" b="1" i="0" u="none" strike="noStrike" kern="1200" cap="none" dirty="0">
                <a:solidFill>
                  <a:schemeClr val="tx1"/>
                </a:solidFill>
                <a:latin typeface="+mn-lt"/>
                <a:ea typeface="+mn-ea"/>
                <a:cs typeface="+mn-cs"/>
                <a:sym typeface="Calibri"/>
              </a:rPr>
              <a:t>: </a:t>
            </a:r>
            <a:r>
              <a:rPr lang="en-US" sz="3500" b="0" i="0" kern="1200" dirty="0">
                <a:solidFill>
                  <a:schemeClr val="tx1"/>
                </a:solidFill>
                <a:effectLst/>
                <a:latin typeface="+mn-lt"/>
                <a:ea typeface="+mn-ea"/>
                <a:cs typeface="+mn-cs"/>
              </a:rPr>
              <a:t>a gentle slope at the ocean's bottom where </a:t>
            </a:r>
            <a:r>
              <a:rPr lang="en-US" sz="3500" b="0" i="0" u="sng" kern="1200" dirty="0">
                <a:solidFill>
                  <a:schemeClr val="tx1"/>
                </a:solidFill>
                <a:effectLst/>
                <a:latin typeface="+mn-lt"/>
                <a:ea typeface="+mn-ea"/>
                <a:cs typeface="+mn-cs"/>
              </a:rPr>
              <a:t>        </a:t>
            </a:r>
            <a:r>
              <a:rPr lang="en-US" sz="3500" b="0" i="0" kern="1200" dirty="0">
                <a:solidFill>
                  <a:schemeClr val="tx1"/>
                </a:solidFill>
                <a:effectLst/>
                <a:latin typeface="+mn-lt"/>
                <a:ea typeface="+mn-ea"/>
                <a:cs typeface="+mn-cs"/>
              </a:rPr>
              <a:t> and </a:t>
            </a:r>
            <a:r>
              <a:rPr lang="en-US" sz="3500" b="0" i="0" u="sng" kern="1200" dirty="0">
                <a:solidFill>
                  <a:schemeClr val="tx1"/>
                </a:solidFill>
                <a:effectLst/>
                <a:latin typeface="+mn-lt"/>
                <a:ea typeface="+mn-ea"/>
                <a:cs typeface="+mn-cs"/>
              </a:rPr>
              <a:t>       </a:t>
            </a:r>
            <a:r>
              <a:rPr lang="en-US" sz="3500" b="0" i="0" kern="1200" dirty="0">
                <a:solidFill>
                  <a:schemeClr val="tx1"/>
                </a:solidFill>
                <a:effectLst/>
                <a:latin typeface="+mn-lt"/>
                <a:ea typeface="+mn-ea"/>
                <a:cs typeface="+mn-cs"/>
              </a:rPr>
              <a:t> collect</a:t>
            </a:r>
            <a:endParaRPr lang="en-US" sz="3500" b="1" i="0" u="none" strike="noStrike" kern="1200" cap="none" dirty="0">
              <a:solidFill>
                <a:schemeClr val="tx1"/>
              </a:solidFill>
              <a:latin typeface="+mn-lt"/>
              <a:ea typeface="+mn-ea"/>
              <a:cs typeface="+mn-cs"/>
              <a:sym typeface="Calibri"/>
            </a:endParaRPr>
          </a:p>
        </p:txBody>
      </p:sp>
      <p:sp>
        <p:nvSpPr>
          <p:cNvPr id="6" name="TextBox 5">
            <a:extLst>
              <a:ext uri="{FF2B5EF4-FFF2-40B4-BE49-F238E27FC236}">
                <a16:creationId xmlns:a16="http://schemas.microsoft.com/office/drawing/2014/main" id="{972DCB8A-1909-4BAF-2E97-3461544766BC}"/>
              </a:ext>
            </a:extLst>
          </p:cNvPr>
          <p:cNvSpPr txBox="1"/>
          <p:nvPr/>
        </p:nvSpPr>
        <p:spPr>
          <a:xfrm>
            <a:off x="8024783" y="4233080"/>
            <a:ext cx="1048685" cy="307777"/>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Woo (2005)</a:t>
            </a:r>
          </a:p>
        </p:txBody>
      </p:sp>
      <p:sp>
        <p:nvSpPr>
          <p:cNvPr id="7" name="Right Arrow 6">
            <a:extLst>
              <a:ext uri="{FF2B5EF4-FFF2-40B4-BE49-F238E27FC236}">
                <a16:creationId xmlns:a16="http://schemas.microsoft.com/office/drawing/2014/main" id="{EBCE5488-E37D-8185-6C82-808158641E1F}"/>
              </a:ext>
            </a:extLst>
          </p:cNvPr>
          <p:cNvSpPr/>
          <p:nvPr/>
        </p:nvSpPr>
        <p:spPr>
          <a:xfrm rot="12432979">
            <a:off x="5379054" y="3226353"/>
            <a:ext cx="849600" cy="40529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Google Shape;305;g2a5df758484_0_33" descr="Questions">
            <a:extLst>
              <a:ext uri="{FF2B5EF4-FFF2-40B4-BE49-F238E27FC236}">
                <a16:creationId xmlns:a16="http://schemas.microsoft.com/office/drawing/2014/main" id="{E32E7245-97E4-3B7A-ADA8-F2112C958083}"/>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68922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5" name="Picture 4" descr="A diagram of continental slope&#10;&#10;Description automatically generated">
            <a:extLst>
              <a:ext uri="{FF2B5EF4-FFF2-40B4-BE49-F238E27FC236}">
                <a16:creationId xmlns:a16="http://schemas.microsoft.com/office/drawing/2014/main" id="{774CD378-4877-0339-6E46-7AAC7CA7E86F}"/>
              </a:ext>
            </a:extLst>
          </p:cNvPr>
          <p:cNvPicPr>
            <a:picLocks noChangeAspect="1"/>
          </p:cNvPicPr>
          <p:nvPr/>
        </p:nvPicPr>
        <p:blipFill rotWithShape="1">
          <a:blip r:embed="rId3"/>
          <a:srcRect r="7371" b="1"/>
          <a:stretch/>
        </p:blipFill>
        <p:spPr>
          <a:xfrm>
            <a:off x="20" y="432"/>
            <a:ext cx="9143980" cy="4244759"/>
          </a:xfrm>
          <a:prstGeom prst="rect">
            <a:avLst/>
          </a:prstGeom>
        </p:spPr>
      </p:pic>
      <p:sp>
        <p:nvSpPr>
          <p:cNvPr id="248" name="Google Shape;248;g2a5a1442303_0_32"/>
          <p:cNvSpPr txBox="1"/>
          <p:nvPr/>
        </p:nvSpPr>
        <p:spPr>
          <a:xfrm>
            <a:off x="93818" y="4806873"/>
            <a:ext cx="8956364" cy="1465973"/>
          </a:xfrm>
          <a:prstGeom prst="rect">
            <a:avLst/>
          </a:prstGeom>
        </p:spPr>
        <p:txBody>
          <a:bodyPr spcFirstLastPara="1" vert="horz" lIns="91440" tIns="45720" rIns="91440" bIns="45720" rtlCol="0" anchorCtr="0">
            <a:noAutofit/>
          </a:bodyPr>
          <a:lstStyle/>
          <a:p>
            <a:pPr marR="0" lvl="0">
              <a:lnSpc>
                <a:spcPct val="90000"/>
              </a:lnSpc>
              <a:spcBef>
                <a:spcPts val="0"/>
              </a:spcBef>
              <a:spcAft>
                <a:spcPts val="600"/>
              </a:spcAft>
              <a:buClr>
                <a:srgbClr val="0C0C0C"/>
              </a:buClr>
              <a:buSzPts val="2800"/>
            </a:pPr>
            <a:r>
              <a:rPr lang="en-US" sz="3500" b="1" i="0" u="sng" strike="noStrike" kern="1200" cap="none" dirty="0">
                <a:solidFill>
                  <a:schemeClr val="tx1"/>
                </a:solidFill>
                <a:latin typeface="+mn-lt"/>
                <a:ea typeface="+mn-ea"/>
                <a:cs typeface="+mn-cs"/>
                <a:sym typeface="Calibri"/>
              </a:rPr>
              <a:t>Continental Rise</a:t>
            </a:r>
            <a:r>
              <a:rPr lang="en-US" sz="3500" b="1" i="0" u="none" strike="noStrike" kern="1200" cap="none" dirty="0">
                <a:solidFill>
                  <a:schemeClr val="tx1"/>
                </a:solidFill>
                <a:latin typeface="+mn-lt"/>
                <a:ea typeface="+mn-ea"/>
                <a:cs typeface="+mn-cs"/>
                <a:sym typeface="Calibri"/>
              </a:rPr>
              <a:t>: </a:t>
            </a:r>
            <a:r>
              <a:rPr lang="en-US" sz="3500" b="0" i="0" kern="1200" dirty="0">
                <a:solidFill>
                  <a:schemeClr val="tx1"/>
                </a:solidFill>
                <a:effectLst/>
                <a:latin typeface="+mn-lt"/>
                <a:ea typeface="+mn-ea"/>
                <a:cs typeface="+mn-cs"/>
              </a:rPr>
              <a:t>a gentle slope at the ocean's bottom where </a:t>
            </a:r>
            <a:r>
              <a:rPr lang="en-US" sz="3500" b="1" i="0" u="sng" kern="1200" dirty="0">
                <a:solidFill>
                  <a:srgbClr val="FF0000"/>
                </a:solidFill>
                <a:effectLst/>
                <a:latin typeface="+mn-lt"/>
                <a:ea typeface="+mn-ea"/>
                <a:cs typeface="+mn-cs"/>
              </a:rPr>
              <a:t>sand</a:t>
            </a:r>
            <a:r>
              <a:rPr lang="en-US" sz="3500" b="1" i="0" kern="1200" dirty="0">
                <a:solidFill>
                  <a:srgbClr val="FF0000"/>
                </a:solidFill>
                <a:effectLst/>
                <a:latin typeface="+mn-lt"/>
                <a:ea typeface="+mn-ea"/>
                <a:cs typeface="+mn-cs"/>
              </a:rPr>
              <a:t> </a:t>
            </a:r>
            <a:r>
              <a:rPr lang="en-US" sz="3500" b="0" i="0" kern="1200" dirty="0">
                <a:solidFill>
                  <a:schemeClr val="tx1"/>
                </a:solidFill>
                <a:effectLst/>
                <a:latin typeface="+mn-lt"/>
                <a:ea typeface="+mn-ea"/>
                <a:cs typeface="+mn-cs"/>
              </a:rPr>
              <a:t>and </a:t>
            </a:r>
            <a:r>
              <a:rPr lang="en-US" sz="3500" b="1" i="0" u="sng" kern="1200" dirty="0">
                <a:solidFill>
                  <a:srgbClr val="FF0000"/>
                </a:solidFill>
                <a:effectLst/>
                <a:latin typeface="+mn-lt"/>
                <a:ea typeface="+mn-ea"/>
                <a:cs typeface="+mn-cs"/>
              </a:rPr>
              <a:t>mud</a:t>
            </a:r>
            <a:r>
              <a:rPr lang="en-US" sz="3500" b="0" i="0" kern="1200" dirty="0">
                <a:solidFill>
                  <a:schemeClr val="tx1"/>
                </a:solidFill>
                <a:effectLst/>
                <a:latin typeface="+mn-lt"/>
                <a:ea typeface="+mn-ea"/>
                <a:cs typeface="+mn-cs"/>
              </a:rPr>
              <a:t> collect</a:t>
            </a:r>
            <a:endParaRPr lang="en-US" sz="3500" b="1" i="0" u="none" strike="noStrike" kern="1200" cap="none" dirty="0">
              <a:solidFill>
                <a:schemeClr val="tx1"/>
              </a:solidFill>
              <a:latin typeface="+mn-lt"/>
              <a:ea typeface="+mn-ea"/>
              <a:cs typeface="+mn-cs"/>
              <a:sym typeface="Calibri"/>
            </a:endParaRPr>
          </a:p>
        </p:txBody>
      </p:sp>
      <p:sp>
        <p:nvSpPr>
          <p:cNvPr id="6" name="TextBox 5">
            <a:extLst>
              <a:ext uri="{FF2B5EF4-FFF2-40B4-BE49-F238E27FC236}">
                <a16:creationId xmlns:a16="http://schemas.microsoft.com/office/drawing/2014/main" id="{972DCB8A-1909-4BAF-2E97-3461544766BC}"/>
              </a:ext>
            </a:extLst>
          </p:cNvPr>
          <p:cNvSpPr txBox="1"/>
          <p:nvPr/>
        </p:nvSpPr>
        <p:spPr>
          <a:xfrm>
            <a:off x="8024783" y="4233080"/>
            <a:ext cx="1048685" cy="307777"/>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Woo (2005)</a:t>
            </a:r>
          </a:p>
        </p:txBody>
      </p:sp>
      <p:sp>
        <p:nvSpPr>
          <p:cNvPr id="7" name="Right Arrow 6">
            <a:extLst>
              <a:ext uri="{FF2B5EF4-FFF2-40B4-BE49-F238E27FC236}">
                <a16:creationId xmlns:a16="http://schemas.microsoft.com/office/drawing/2014/main" id="{EBCE5488-E37D-8185-6C82-808158641E1F}"/>
              </a:ext>
            </a:extLst>
          </p:cNvPr>
          <p:cNvSpPr/>
          <p:nvPr/>
        </p:nvSpPr>
        <p:spPr>
          <a:xfrm rot="12432979">
            <a:off x="5379054" y="3226353"/>
            <a:ext cx="849600" cy="40529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Google Shape;305;g2a5df758484_0_33" descr="Questions">
            <a:extLst>
              <a:ext uri="{FF2B5EF4-FFF2-40B4-BE49-F238E27FC236}">
                <a16:creationId xmlns:a16="http://schemas.microsoft.com/office/drawing/2014/main" id="{87CF9588-DC6D-D0D0-BF40-1E38C9D7740C}"/>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51902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8"/>
          <p:cNvSpPr txBox="1"/>
          <p:nvPr/>
        </p:nvSpPr>
        <p:spPr>
          <a:xfrm>
            <a:off x="1342650" y="1334950"/>
            <a:ext cx="64587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dirty="0">
                <a:solidFill>
                  <a:schemeClr val="dk1"/>
                </a:solidFill>
                <a:latin typeface="Calibri"/>
                <a:ea typeface="Calibri"/>
                <a:cs typeface="Calibri"/>
                <a:sym typeface="Calibri"/>
              </a:rPr>
              <a:t>Continental Slope</a:t>
            </a:r>
            <a:endParaRPr sz="1400" b="0" i="0" u="none" strike="noStrike" cap="none" dirty="0">
              <a:solidFill>
                <a:srgbClr val="000000"/>
              </a:solidFill>
              <a:latin typeface="Arial"/>
              <a:ea typeface="Arial"/>
              <a:cs typeface="Arial"/>
              <a:sym typeface="Arial"/>
            </a:endParaRPr>
          </a:p>
        </p:txBody>
      </p:sp>
      <p:sp>
        <p:nvSpPr>
          <p:cNvPr id="313" name="Google Shape;313;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4" name="Google Shape;314;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 name="Picture 1">
            <a:extLst>
              <a:ext uri="{FF2B5EF4-FFF2-40B4-BE49-F238E27FC236}">
                <a16:creationId xmlns:a16="http://schemas.microsoft.com/office/drawing/2014/main" id="{95A76DB0-6349-96E5-58E1-69AD213D4BB9}"/>
              </a:ext>
            </a:extLst>
          </p:cNvPr>
          <p:cNvPicPr>
            <a:picLocks noChangeAspect="1"/>
          </p:cNvPicPr>
          <p:nvPr/>
        </p:nvPicPr>
        <p:blipFill rotWithShape="1">
          <a:blip r:embed="rId3"/>
          <a:srcRect b="6076"/>
          <a:stretch/>
        </p:blipFill>
        <p:spPr>
          <a:xfrm>
            <a:off x="20" y="10"/>
            <a:ext cx="9143980" cy="4465973"/>
          </a:xfrm>
          <a:prstGeom prst="rect">
            <a:avLst/>
          </a:prstGeom>
        </p:spPr>
      </p:pic>
      <p:sp>
        <p:nvSpPr>
          <p:cNvPr id="248" name="Google Shape;248;g2a5a1442303_0_32"/>
          <p:cNvSpPr txBox="1"/>
          <p:nvPr/>
        </p:nvSpPr>
        <p:spPr>
          <a:xfrm>
            <a:off x="425196" y="4956314"/>
            <a:ext cx="8293608" cy="1306417"/>
          </a:xfrm>
          <a:prstGeom prst="rect">
            <a:avLst/>
          </a:prstGeom>
        </p:spPr>
        <p:txBody>
          <a:bodyPr spcFirstLastPara="1" vert="horz" lIns="91440" tIns="45720" rIns="91440" bIns="45720" rtlCol="0" anchorCtr="0">
            <a:noAutofit/>
          </a:bodyPr>
          <a:lstStyle/>
          <a:p>
            <a:pPr>
              <a:lnSpc>
                <a:spcPct val="90000"/>
              </a:lnSpc>
              <a:spcAft>
                <a:spcPts val="600"/>
              </a:spcAft>
              <a:buClr>
                <a:srgbClr val="0C0C0C"/>
              </a:buClr>
              <a:buSzPts val="2800"/>
            </a:pPr>
            <a:r>
              <a:rPr lang="en-US" sz="3000" b="1" i="0" u="sng" strike="noStrike" kern="1200" cap="none" dirty="0">
                <a:solidFill>
                  <a:schemeClr val="tx1"/>
                </a:solidFill>
                <a:latin typeface="Calibri" panose="020F0502020204030204" pitchFamily="34" charset="0"/>
                <a:ea typeface="+mn-ea"/>
                <a:cs typeface="Calibri" panose="020F0502020204030204" pitchFamily="34" charset="0"/>
                <a:sym typeface="Calibri"/>
              </a:rPr>
              <a:t>Continental Slope</a:t>
            </a:r>
            <a:r>
              <a:rPr lang="en-US" sz="3000" b="1" i="0" u="none" strike="noStrike" kern="1200" cap="none" dirty="0">
                <a:solidFill>
                  <a:schemeClr val="tx1"/>
                </a:solidFill>
                <a:latin typeface="Calibri" panose="020F0502020204030204" pitchFamily="34" charset="0"/>
                <a:ea typeface="+mn-ea"/>
                <a:cs typeface="Calibri" panose="020F0502020204030204" pitchFamily="34" charset="0"/>
                <a:sym typeface="Calibri"/>
              </a:rPr>
              <a:t>: </a:t>
            </a:r>
            <a:r>
              <a:rPr lang="en-US" sz="3000" b="0" i="0" kern="1200" dirty="0">
                <a:solidFill>
                  <a:schemeClr val="tx1"/>
                </a:solidFill>
                <a:effectLst/>
                <a:latin typeface="Calibri" panose="020F0502020204030204" pitchFamily="34" charset="0"/>
                <a:ea typeface="+mn-ea"/>
                <a:cs typeface="Calibri" panose="020F0502020204030204" pitchFamily="34" charset="0"/>
              </a:rPr>
              <a:t>a steep underwater hill that goes down from the edge of the continent into the deeper parts of the ocean</a:t>
            </a:r>
            <a:endParaRPr lang="en-US" sz="3000" b="1" i="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p:txBody>
      </p:sp>
      <p:sp>
        <p:nvSpPr>
          <p:cNvPr id="5" name="Right Arrow 4">
            <a:extLst>
              <a:ext uri="{FF2B5EF4-FFF2-40B4-BE49-F238E27FC236}">
                <a16:creationId xmlns:a16="http://schemas.microsoft.com/office/drawing/2014/main" id="{FD49D13E-BD6D-17C6-1572-C63F2E8C37A9}"/>
              </a:ext>
            </a:extLst>
          </p:cNvPr>
          <p:cNvSpPr/>
          <p:nvPr/>
        </p:nvSpPr>
        <p:spPr>
          <a:xfrm rot="7884327">
            <a:off x="6179153" y="1163388"/>
            <a:ext cx="849600" cy="40529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1A45385-6E5D-53FD-14EE-378CC58F294E}"/>
              </a:ext>
            </a:extLst>
          </p:cNvPr>
          <p:cNvSpPr txBox="1"/>
          <p:nvPr/>
        </p:nvSpPr>
        <p:spPr>
          <a:xfrm>
            <a:off x="0" y="3780982"/>
            <a:ext cx="1628972" cy="307777"/>
          </a:xfrm>
          <a:prstGeom prst="rect">
            <a:avLst/>
          </a:prstGeom>
          <a:noFill/>
        </p:spPr>
        <p:txBody>
          <a:bodyPr wrap="none" rtlCol="0">
            <a:spAutoFit/>
          </a:bodyPr>
          <a:lstStyle/>
          <a:p>
            <a:r>
              <a:rPr lang="en-US" dirty="0" err="1">
                <a:latin typeface="Calibri" panose="020F0502020204030204" pitchFamily="34" charset="0"/>
                <a:cs typeface="Calibri" panose="020F0502020204030204" pitchFamily="34" charset="0"/>
              </a:rPr>
              <a:t>Solangi</a:t>
            </a:r>
            <a:r>
              <a:rPr lang="en-US" dirty="0">
                <a:latin typeface="Calibri" panose="020F0502020204030204" pitchFamily="34" charset="0"/>
                <a:cs typeface="Calibri" panose="020F0502020204030204" pitchFamily="34" charset="0"/>
              </a:rPr>
              <a:t> et al. (2018)</a:t>
            </a:r>
          </a:p>
        </p:txBody>
      </p:sp>
      <p:sp>
        <p:nvSpPr>
          <p:cNvPr id="3" name="Google Shape;329;ge0663e53fa_0_93" descr="Artificial Intelligence">
            <a:extLst>
              <a:ext uri="{FF2B5EF4-FFF2-40B4-BE49-F238E27FC236}">
                <a16:creationId xmlns:a16="http://schemas.microsoft.com/office/drawing/2014/main" id="{BA808EEF-49FB-1586-0B8B-0E288589BC99}"/>
              </a:ext>
            </a:extLst>
          </p:cNvPr>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 name="Google Shape;330;ge0663e53fa_0_93" descr="Blog">
            <a:extLst>
              <a:ext uri="{FF2B5EF4-FFF2-40B4-BE49-F238E27FC236}">
                <a16:creationId xmlns:a16="http://schemas.microsoft.com/office/drawing/2014/main" id="{6E793215-BCA5-53D3-B5BE-6910B66306CB}"/>
              </a:ext>
            </a:extLst>
          </p:cNvPr>
          <p:cNvPicPr preferRelativeResize="0"/>
          <p:nvPr/>
        </p:nvPicPr>
        <p:blipFill rotWithShape="1">
          <a:blip r:embed="rId5">
            <a:alphaModFix/>
          </a:blip>
          <a:srcRect/>
          <a:stretch/>
        </p:blipFill>
        <p:spPr>
          <a:xfrm>
            <a:off x="735231" y="135870"/>
            <a:ext cx="463492" cy="463492"/>
          </a:xfrm>
          <a:prstGeom prst="rect">
            <a:avLst/>
          </a:prstGeom>
          <a:noFill/>
          <a:ln>
            <a:noFill/>
          </a:ln>
        </p:spPr>
      </p:pic>
    </p:spTree>
    <p:extLst>
      <p:ext uri="{BB962C8B-B14F-4D97-AF65-F5344CB8AC3E}">
        <p14:creationId xmlns:p14="http://schemas.microsoft.com/office/powerpoint/2010/main" val="1984249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 name="Picture 1">
            <a:extLst>
              <a:ext uri="{FF2B5EF4-FFF2-40B4-BE49-F238E27FC236}">
                <a16:creationId xmlns:a16="http://schemas.microsoft.com/office/drawing/2014/main" id="{95A76DB0-6349-96E5-58E1-69AD213D4BB9}"/>
              </a:ext>
            </a:extLst>
          </p:cNvPr>
          <p:cNvPicPr>
            <a:picLocks noChangeAspect="1"/>
          </p:cNvPicPr>
          <p:nvPr/>
        </p:nvPicPr>
        <p:blipFill rotWithShape="1">
          <a:blip r:embed="rId3"/>
          <a:srcRect b="6076"/>
          <a:stretch/>
        </p:blipFill>
        <p:spPr>
          <a:xfrm>
            <a:off x="20" y="10"/>
            <a:ext cx="9143980" cy="4465973"/>
          </a:xfrm>
          <a:prstGeom prst="rect">
            <a:avLst/>
          </a:prstGeom>
        </p:spPr>
      </p:pic>
      <p:sp>
        <p:nvSpPr>
          <p:cNvPr id="5" name="Right Arrow 4">
            <a:extLst>
              <a:ext uri="{FF2B5EF4-FFF2-40B4-BE49-F238E27FC236}">
                <a16:creationId xmlns:a16="http://schemas.microsoft.com/office/drawing/2014/main" id="{FD49D13E-BD6D-17C6-1572-C63F2E8C37A9}"/>
              </a:ext>
            </a:extLst>
          </p:cNvPr>
          <p:cNvSpPr/>
          <p:nvPr/>
        </p:nvSpPr>
        <p:spPr>
          <a:xfrm rot="7884327">
            <a:off x="6179153" y="1163388"/>
            <a:ext cx="849600" cy="40529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1A45385-6E5D-53FD-14EE-378CC58F294E}"/>
              </a:ext>
            </a:extLst>
          </p:cNvPr>
          <p:cNvSpPr txBox="1"/>
          <p:nvPr/>
        </p:nvSpPr>
        <p:spPr>
          <a:xfrm>
            <a:off x="0" y="3780982"/>
            <a:ext cx="1628972" cy="307777"/>
          </a:xfrm>
          <a:prstGeom prst="rect">
            <a:avLst/>
          </a:prstGeom>
          <a:noFill/>
        </p:spPr>
        <p:txBody>
          <a:bodyPr wrap="none" rtlCol="0">
            <a:spAutoFit/>
          </a:bodyPr>
          <a:lstStyle/>
          <a:p>
            <a:r>
              <a:rPr lang="en-US" dirty="0" err="1">
                <a:latin typeface="Calibri" panose="020F0502020204030204" pitchFamily="34" charset="0"/>
                <a:cs typeface="Calibri" panose="020F0502020204030204" pitchFamily="34" charset="0"/>
              </a:rPr>
              <a:t>Solangi</a:t>
            </a:r>
            <a:r>
              <a:rPr lang="en-US" dirty="0">
                <a:latin typeface="Calibri" panose="020F0502020204030204" pitchFamily="34" charset="0"/>
                <a:cs typeface="Calibri" panose="020F0502020204030204" pitchFamily="34" charset="0"/>
              </a:rPr>
              <a:t> et al. (2018)</a:t>
            </a:r>
          </a:p>
        </p:txBody>
      </p:sp>
      <p:sp>
        <p:nvSpPr>
          <p:cNvPr id="7" name="Google Shape;336;g27e576c1a67_0_364" descr="Questions">
            <a:extLst>
              <a:ext uri="{FF2B5EF4-FFF2-40B4-BE49-F238E27FC236}">
                <a16:creationId xmlns:a16="http://schemas.microsoft.com/office/drawing/2014/main" id="{897AB1F3-DEC3-7F6E-3C21-19A1531FCCB5}"/>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335;g27e576c1a67_0_364">
            <a:extLst>
              <a:ext uri="{FF2B5EF4-FFF2-40B4-BE49-F238E27FC236}">
                <a16:creationId xmlns:a16="http://schemas.microsoft.com/office/drawing/2014/main" id="{4FE749D2-7A02-34DC-C014-A16A231706C5}"/>
              </a:ext>
            </a:extLst>
          </p:cNvPr>
          <p:cNvSpPr txBox="1"/>
          <p:nvPr/>
        </p:nvSpPr>
        <p:spPr>
          <a:xfrm>
            <a:off x="1690350" y="4998363"/>
            <a:ext cx="5763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Calibri"/>
                <a:ea typeface="Calibri"/>
                <a:cs typeface="Calibri"/>
                <a:sym typeface="Calibri"/>
              </a:rPr>
              <a:t>What is a</a:t>
            </a:r>
            <a:r>
              <a:rPr lang="en-US" sz="3600" dirty="0">
                <a:solidFill>
                  <a:schemeClr val="dk1"/>
                </a:solidFill>
                <a:latin typeface="Calibri"/>
                <a:ea typeface="Calibri"/>
                <a:cs typeface="Calibri"/>
                <a:sym typeface="Calibri"/>
              </a:rPr>
              <a:t> continental slope</a:t>
            </a:r>
            <a:r>
              <a:rPr lang="en-US" sz="3600" b="0" i="0" u="none" strike="noStrike" cap="none" dirty="0">
                <a:solidFill>
                  <a:schemeClr val="dk1"/>
                </a:solidFill>
                <a:latin typeface="Calibri"/>
                <a:ea typeface="Calibri"/>
                <a:cs typeface="Calibri"/>
                <a:sym typeface="Calibri"/>
              </a:rPr>
              <a:t>?</a:t>
            </a:r>
            <a:endParaRPr sz="36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7010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2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344" name="Google Shape;344;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49"/>
        <p:cNvGrpSpPr/>
        <p:nvPr/>
      </p:nvGrpSpPr>
      <p:grpSpPr>
        <a:xfrm>
          <a:off x="0" y="0"/>
          <a:ext cx="0" cy="0"/>
          <a:chOff x="0" y="0"/>
          <a:chExt cx="0" cy="0"/>
        </a:xfrm>
      </p:grpSpPr>
      <p:sp useBgFill="1">
        <p:nvSpPr>
          <p:cNvPr id="356" name="Rectangle 355">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9144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Google Shape;351;g2a613fe29c9_0_155"/>
          <p:cNvSpPr txBox="1"/>
          <p:nvPr/>
        </p:nvSpPr>
        <p:spPr>
          <a:xfrm>
            <a:off x="941294" y="6857990"/>
            <a:ext cx="7261411" cy="739880"/>
          </a:xfrm>
          <a:prstGeom prst="rect">
            <a:avLst/>
          </a:prstGeom>
        </p:spPr>
        <p:txBody>
          <a:bodyPr spcFirstLastPara="1" vert="horz" lIns="91440" tIns="45720" rIns="91440" bIns="45720" rtlCol="0" anchor="b" anchorCtr="0">
            <a:noAutofit/>
          </a:bodyPr>
          <a:lstStyle/>
          <a:p>
            <a:pPr algn="ctr">
              <a:lnSpc>
                <a:spcPct val="90000"/>
              </a:lnSpc>
              <a:spcBef>
                <a:spcPct val="0"/>
              </a:spcBef>
              <a:spcAft>
                <a:spcPts val="600"/>
              </a:spcAft>
            </a:pPr>
            <a:r>
              <a:rPr lang="en-US" sz="2800" b="0" i="0" kern="1200" dirty="0">
                <a:solidFill>
                  <a:schemeClr val="tx1">
                    <a:lumMod val="85000"/>
                    <a:lumOff val="15000"/>
                  </a:schemeClr>
                </a:solidFill>
                <a:effectLst/>
                <a:latin typeface="+mj-lt"/>
                <a:ea typeface="+mj-ea"/>
                <a:cs typeface="+mj-cs"/>
              </a:rPr>
              <a:t>The continental slope marks the boundary between the shallow waters near the shore and the much deeper ocean floor. </a:t>
            </a:r>
          </a:p>
          <a:p>
            <a:pPr algn="ctr">
              <a:lnSpc>
                <a:spcPct val="90000"/>
              </a:lnSpc>
              <a:spcBef>
                <a:spcPct val="0"/>
              </a:spcBef>
              <a:spcAft>
                <a:spcPts val="600"/>
              </a:spcAft>
            </a:pPr>
            <a:br>
              <a:rPr lang="en-US" sz="2800" kern="1200" dirty="0">
                <a:solidFill>
                  <a:schemeClr val="tx1">
                    <a:lumMod val="85000"/>
                    <a:lumOff val="15000"/>
                  </a:schemeClr>
                </a:solidFill>
                <a:latin typeface="+mj-lt"/>
                <a:ea typeface="+mj-ea"/>
                <a:cs typeface="+mj-cs"/>
              </a:rPr>
            </a:br>
            <a:endParaRPr lang="en-US" sz="2800" b="0" i="0" u="none" strike="noStrike" kern="1200" cap="none" dirty="0">
              <a:solidFill>
                <a:schemeClr val="tx1">
                  <a:lumMod val="85000"/>
                  <a:lumOff val="15000"/>
                </a:schemeClr>
              </a:solidFill>
              <a:latin typeface="+mj-lt"/>
              <a:ea typeface="+mj-ea"/>
              <a:cs typeface="+mj-cs"/>
              <a:sym typeface="Calibri"/>
            </a:endParaRPr>
          </a:p>
        </p:txBody>
      </p:sp>
      <p:pic>
        <p:nvPicPr>
          <p:cNvPr id="2" name="Google Shape;360;g2a5a1442303_0_494" descr="A diagram of a river&#10;&#10;Description automatically generated">
            <a:extLst>
              <a:ext uri="{FF2B5EF4-FFF2-40B4-BE49-F238E27FC236}">
                <a16:creationId xmlns:a16="http://schemas.microsoft.com/office/drawing/2014/main" id="{A1849861-9D1E-B22A-773C-99BF96159B98}"/>
              </a:ext>
            </a:extLst>
          </p:cNvPr>
          <p:cNvPicPr preferRelativeResize="0"/>
          <p:nvPr/>
        </p:nvPicPr>
        <p:blipFill rotWithShape="1">
          <a:blip r:embed="rId3"/>
          <a:srcRect l="1228" r="13336"/>
          <a:stretch/>
        </p:blipFill>
        <p:spPr>
          <a:xfrm>
            <a:off x="20" y="10"/>
            <a:ext cx="9143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a:noFill/>
        </p:spPr>
      </p:pic>
      <p:sp>
        <p:nvSpPr>
          <p:cNvPr id="3" name="Google Shape;358;g2a5a1442303_0_494" descr="Artificial Intelligence">
            <a:extLst>
              <a:ext uri="{FF2B5EF4-FFF2-40B4-BE49-F238E27FC236}">
                <a16:creationId xmlns:a16="http://schemas.microsoft.com/office/drawing/2014/main" id="{3AC9C91A-F252-D68F-4BD4-DCB84BC33312}"/>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57"/>
        <p:cNvGrpSpPr/>
        <p:nvPr/>
      </p:nvGrpSpPr>
      <p:grpSpPr>
        <a:xfrm>
          <a:off x="0" y="0"/>
          <a:ext cx="0" cy="0"/>
          <a:chOff x="0" y="0"/>
          <a:chExt cx="0" cy="0"/>
        </a:xfrm>
      </p:grpSpPr>
      <p:sp useBgFill="1">
        <p:nvSpPr>
          <p:cNvPr id="372" name="Rectangle 37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ectangle 37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Rectangle 37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7" name="Rectangle 36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591" y="457200"/>
            <a:ext cx="7922818"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Google Shape;359;g2a5a1442303_0_494"/>
          <p:cNvSpPr txBox="1"/>
          <p:nvPr/>
        </p:nvSpPr>
        <p:spPr>
          <a:xfrm>
            <a:off x="610590" y="5052157"/>
            <a:ext cx="7714783" cy="1071275"/>
          </a:xfrm>
          <a:prstGeom prst="rect">
            <a:avLst/>
          </a:prstGeom>
          <a:noFill/>
        </p:spPr>
        <p:txBody>
          <a:bodyPr spcFirstLastPara="1" vert="horz" lIns="91440" tIns="45720" rIns="91440" bIns="45720" rtlCol="0" anchor="ctr" anchorCtr="0">
            <a:noAutofit/>
          </a:bodyPr>
          <a:lstStyle/>
          <a:p>
            <a:pPr algn="r">
              <a:lnSpc>
                <a:spcPct val="90000"/>
              </a:lnSpc>
              <a:spcBef>
                <a:spcPct val="0"/>
              </a:spcBef>
              <a:spcAft>
                <a:spcPts val="516"/>
              </a:spcAft>
            </a:pPr>
            <a:r>
              <a:rPr lang="en-US" sz="2400" b="0" i="0" u="none" strike="noStrike" kern="1200" cap="none" dirty="0">
                <a:solidFill>
                  <a:schemeClr val="tx1"/>
                </a:solidFill>
                <a:latin typeface="Calibri" panose="020F0502020204030204" pitchFamily="34" charset="0"/>
                <a:ea typeface="+mj-ea"/>
                <a:cs typeface="Calibri" panose="020F0502020204030204" pitchFamily="34" charset="0"/>
                <a:sym typeface="Arial"/>
              </a:rPr>
              <a:t>As you descend down this underwater hill, the ocean gets darker, and the pressure increases. The continental slope isn't just steep; it's a transition zone where the ocean floor drops off dramatically, revealing the hidden wonders below. </a:t>
            </a:r>
          </a:p>
        </p:txBody>
      </p:sp>
      <p:pic>
        <p:nvPicPr>
          <p:cNvPr id="6" name="Picture 5" descr="A diagram of a mountain&#10;&#10;Description automatically generated">
            <a:extLst>
              <a:ext uri="{FF2B5EF4-FFF2-40B4-BE49-F238E27FC236}">
                <a16:creationId xmlns:a16="http://schemas.microsoft.com/office/drawing/2014/main" id="{7E9722F4-4405-6406-7B69-44C3150D40C4}"/>
              </a:ext>
            </a:extLst>
          </p:cNvPr>
          <p:cNvPicPr>
            <a:picLocks noChangeAspect="1"/>
          </p:cNvPicPr>
          <p:nvPr/>
        </p:nvPicPr>
        <p:blipFill rotWithShape="1">
          <a:blip r:embed="rId3"/>
          <a:srcRect l="30" r="17475" b="1"/>
          <a:stretch/>
        </p:blipFill>
        <p:spPr>
          <a:xfrm>
            <a:off x="818617" y="734568"/>
            <a:ext cx="7506767" cy="3867302"/>
          </a:xfrm>
          <a:prstGeom prst="rect">
            <a:avLst/>
          </a:prstGeom>
        </p:spPr>
      </p:pic>
      <p:cxnSp>
        <p:nvCxnSpPr>
          <p:cNvPr id="366" name="Straight Connector 365">
            <a:extLst>
              <a:ext uri="{FF2B5EF4-FFF2-40B4-BE49-F238E27FC236}">
                <a16:creationId xmlns:a16="http://schemas.microsoft.com/office/drawing/2014/main" id="{8AD2EEB5-F5B4-4BDA-8293-9A997C1299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98326" y="4895921"/>
            <a:ext cx="0" cy="792480"/>
          </a:xfrm>
          <a:prstGeom prst="line">
            <a:avLst/>
          </a:prstGeom>
          <a:ln w="19050">
            <a:solidFill>
              <a:schemeClr val="tx1">
                <a:lumMod val="65000"/>
                <a:lumOff val="35000"/>
                <a:alpha val="80000"/>
              </a:schemeClr>
            </a:solidFill>
          </a:ln>
        </p:spPr>
        <p:style>
          <a:lnRef idx="1">
            <a:schemeClr val="accent1"/>
          </a:lnRef>
          <a:fillRef idx="0">
            <a:schemeClr val="accent1"/>
          </a:fillRef>
          <a:effectRef idx="0">
            <a:schemeClr val="accent1"/>
          </a:effectRef>
          <a:fontRef idx="minor">
            <a:schemeClr val="tx1"/>
          </a:fontRef>
        </p:style>
      </p:cxnSp>
      <p:sp>
        <p:nvSpPr>
          <p:cNvPr id="7" name="Google Shape;366;g2a613fe29c9_0_143" descr="Artificial Intelligence">
            <a:extLst>
              <a:ext uri="{FF2B5EF4-FFF2-40B4-BE49-F238E27FC236}">
                <a16:creationId xmlns:a16="http://schemas.microsoft.com/office/drawing/2014/main" id="{9E16E4C2-2448-9380-5095-79568EFE8BE2}"/>
              </a:ext>
            </a:extLst>
          </p:cNvPr>
          <p:cNvSpPr/>
          <p:nvPr/>
        </p:nvSpPr>
        <p:spPr>
          <a:xfrm>
            <a:off x="0" y="0"/>
            <a:ext cx="735300" cy="735300"/>
          </a:xfrm>
          <a:prstGeom prst="ellipse">
            <a:avLst/>
          </a:prstGeom>
          <a:blipFill dpi="0" rotWithShape="1">
            <a:blip r:embed="rId4">
              <a:extLst>
                <a:ext uri="{BEBA8EAE-BF5A-486C-A8C5-ECC9F3942E4B}">
                  <a14:imgProps xmlns:a14="http://schemas.microsoft.com/office/drawing/2010/main">
                    <a14:imgLayer r:embed="rId5">
                      <a14:imgEffect>
                        <a14:colorTemperature colorTemp="3622"/>
                      </a14:imgEffect>
                      <a14:imgEffect>
                        <a14:saturation sat="122000"/>
                      </a14:imgEffect>
                    </a14:imgLayer>
                  </a14:imgProps>
                </a:ext>
              </a:extLst>
            </a:blip>
            <a:srcRect/>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7" name="Google Shape;367;g2a613fe29c9_0_143"/>
          <p:cNvSpPr txBox="1"/>
          <p:nvPr/>
        </p:nvSpPr>
        <p:spPr>
          <a:xfrm>
            <a:off x="1032199" y="5123718"/>
            <a:ext cx="7117437" cy="838932"/>
          </a:xfrm>
          <a:prstGeom prst="rect">
            <a:avLst/>
          </a:prstGeom>
        </p:spPr>
        <p:txBody>
          <a:bodyPr spcFirstLastPara="1" vert="horz" lIns="91440" tIns="45720" rIns="91440" bIns="45720" rtlCol="0" anchor="ctr" anchorCtr="0">
            <a:noAutofit/>
          </a:bodyPr>
          <a:lstStyle/>
          <a:p>
            <a:pPr algn="ctr">
              <a:lnSpc>
                <a:spcPct val="90000"/>
              </a:lnSpc>
              <a:spcBef>
                <a:spcPct val="0"/>
              </a:spcBef>
              <a:spcAft>
                <a:spcPts val="528"/>
              </a:spcAft>
            </a:pPr>
            <a:r>
              <a:rPr lang="en-US" sz="2112" b="0" i="0" u="none" strike="noStrike" kern="1200" cap="none">
                <a:solidFill>
                  <a:schemeClr val="tx1"/>
                </a:solidFill>
                <a:latin typeface="+mj-lt"/>
                <a:ea typeface="+mj-ea"/>
                <a:cs typeface="+mj-cs"/>
                <a:sym typeface="Arial"/>
              </a:rPr>
              <a:t>This area is also a busy highway for ocean currents, as water moves from the shallower coastal regions to the deeper ocean. These currents are like underwater rivers that flow along the slope, connecting different parts of the ocean. It's a superhighway for water, transporting warmth and nutrients to various regions.</a:t>
            </a:r>
            <a:endParaRPr lang="en-US" sz="2400" b="0" i="0" u="none" strike="noStrike" kern="1200" cap="none">
              <a:solidFill>
                <a:schemeClr val="tx1"/>
              </a:solidFill>
              <a:latin typeface="+mj-lt"/>
              <a:ea typeface="+mj-ea"/>
              <a:cs typeface="+mj-cs"/>
              <a:sym typeface="Arial"/>
            </a:endParaRPr>
          </a:p>
        </p:txBody>
      </p:sp>
      <p:pic>
        <p:nvPicPr>
          <p:cNvPr id="4" name="Picture 3" descr="A close-up of a map&#10;&#10;Description automatically generated">
            <a:extLst>
              <a:ext uri="{FF2B5EF4-FFF2-40B4-BE49-F238E27FC236}">
                <a16:creationId xmlns:a16="http://schemas.microsoft.com/office/drawing/2014/main" id="{AED685E3-9B34-613D-A460-4EB604AE8671}"/>
              </a:ext>
            </a:extLst>
          </p:cNvPr>
          <p:cNvPicPr>
            <a:picLocks noChangeAspect="1"/>
          </p:cNvPicPr>
          <p:nvPr/>
        </p:nvPicPr>
        <p:blipFill>
          <a:blip r:embed="rId3"/>
          <a:stretch>
            <a:fillRect/>
          </a:stretch>
        </p:blipFill>
        <p:spPr>
          <a:xfrm>
            <a:off x="1595761" y="981730"/>
            <a:ext cx="5990313" cy="3582885"/>
          </a:xfrm>
          <a:prstGeom prst="rect">
            <a:avLst/>
          </a:prstGeom>
        </p:spPr>
      </p:pic>
      <p:sp>
        <p:nvSpPr>
          <p:cNvPr id="5" name="Rectangle 4">
            <a:extLst>
              <a:ext uri="{FF2B5EF4-FFF2-40B4-BE49-F238E27FC236}">
                <a16:creationId xmlns:a16="http://schemas.microsoft.com/office/drawing/2014/main" id="{89BF3C4F-74B9-ED2E-3F66-2046E4E0E234}"/>
              </a:ext>
            </a:extLst>
          </p:cNvPr>
          <p:cNvSpPr/>
          <p:nvPr/>
        </p:nvSpPr>
        <p:spPr>
          <a:xfrm>
            <a:off x="6712554" y="891540"/>
            <a:ext cx="1437082" cy="3342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358;g2a5a1442303_0_494" descr="Artificial Intelligence">
            <a:extLst>
              <a:ext uri="{FF2B5EF4-FFF2-40B4-BE49-F238E27FC236}">
                <a16:creationId xmlns:a16="http://schemas.microsoft.com/office/drawing/2014/main" id="{42F557B9-091F-309D-3967-FA6BE78A7076}"/>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06662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27e68c1a8e3_0_0"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g27e68c1a8e3_0_0"/>
          <p:cNvSpPr txBox="1"/>
          <p:nvPr/>
        </p:nvSpPr>
        <p:spPr>
          <a:xfrm>
            <a:off x="467257" y="404359"/>
            <a:ext cx="8209500" cy="14772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dirty="0">
                <a:solidFill>
                  <a:schemeClr val="dk1"/>
                </a:solidFill>
                <a:latin typeface="Calibri"/>
                <a:ea typeface="Calibri"/>
                <a:cs typeface="Calibri"/>
                <a:sym typeface="Calibri"/>
              </a:rPr>
              <a:t>Big Question: </a:t>
            </a:r>
            <a:r>
              <a:rPr lang="en-US" sz="3000" b="0" i="0" dirty="0">
                <a:solidFill>
                  <a:srgbClr val="0D0D0D"/>
                </a:solidFill>
                <a:effectLst/>
                <a:latin typeface="Calibri" panose="020F0502020204030204" pitchFamily="34" charset="0"/>
                <a:cs typeface="Calibri" panose="020F0502020204030204" pitchFamily="34" charset="0"/>
              </a:rPr>
              <a:t>How does the continental slope in the ocean affect the animals and resources we rely on every day?</a:t>
            </a:r>
            <a:endParaRPr sz="30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212" name="Google Shape;212;g27e68c1a8e3_0_0"/>
          <p:cNvPicPr preferRelativeResize="0"/>
          <p:nvPr/>
        </p:nvPicPr>
        <p:blipFill>
          <a:blip r:embed="rId4">
            <a:alphaModFix/>
          </a:blip>
          <a:stretch>
            <a:fillRect/>
          </a:stretch>
        </p:blipFill>
        <p:spPr>
          <a:xfrm>
            <a:off x="677175" y="1896734"/>
            <a:ext cx="7789626" cy="476344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d96993b0a5_0_4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2" name="Google Shape;360;g2a5a1442303_0_494" descr="A diagram of a river&#10;&#10;Description automatically generated">
            <a:extLst>
              <a:ext uri="{FF2B5EF4-FFF2-40B4-BE49-F238E27FC236}">
                <a16:creationId xmlns:a16="http://schemas.microsoft.com/office/drawing/2014/main" id="{A1849861-9D1E-B22A-773C-99BF96159B98}"/>
              </a:ext>
            </a:extLst>
          </p:cNvPr>
          <p:cNvPicPr preferRelativeResize="0"/>
          <p:nvPr/>
        </p:nvPicPr>
        <p:blipFill rotWithShape="1">
          <a:blip r:embed="rId3"/>
          <a:srcRect l="1228" r="13336"/>
          <a:stretch/>
        </p:blipFill>
        <p:spPr>
          <a:xfrm>
            <a:off x="20" y="10"/>
            <a:ext cx="9143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a:noFill/>
        </p:spPr>
      </p:pic>
      <p:sp>
        <p:nvSpPr>
          <p:cNvPr id="351" name="Google Shape;351;g2a613fe29c9_0_155"/>
          <p:cNvSpPr txBox="1"/>
          <p:nvPr/>
        </p:nvSpPr>
        <p:spPr>
          <a:xfrm>
            <a:off x="691083" y="6858000"/>
            <a:ext cx="7761834" cy="739880"/>
          </a:xfrm>
          <a:prstGeom prst="rect">
            <a:avLst/>
          </a:prstGeom>
        </p:spPr>
        <p:txBody>
          <a:bodyPr spcFirstLastPara="1" vert="horz" lIns="91440" tIns="45720" rIns="91440" bIns="45720" rtlCol="0" anchor="b" anchorCtr="0">
            <a:noAutofit/>
          </a:bodyPr>
          <a:lstStyle/>
          <a:p>
            <a:pPr algn="ctr">
              <a:lnSpc>
                <a:spcPct val="90000"/>
              </a:lnSpc>
              <a:spcBef>
                <a:spcPct val="0"/>
              </a:spcBef>
              <a:spcAft>
                <a:spcPts val="600"/>
              </a:spcAft>
            </a:pPr>
            <a:r>
              <a:rPr lang="en-US" sz="2800" b="1" i="0" u="sng" kern="1200" dirty="0">
                <a:solidFill>
                  <a:schemeClr val="tx1">
                    <a:lumMod val="85000"/>
                    <a:lumOff val="15000"/>
                  </a:schemeClr>
                </a:solidFill>
                <a:effectLst/>
                <a:latin typeface="+mj-lt"/>
                <a:ea typeface="+mj-ea"/>
                <a:cs typeface="+mj-cs"/>
              </a:rPr>
              <a:t>True or False</a:t>
            </a:r>
            <a:r>
              <a:rPr lang="en-US" sz="2800" b="0" i="0" kern="1200" dirty="0">
                <a:solidFill>
                  <a:schemeClr val="tx1">
                    <a:lumMod val="85000"/>
                    <a:lumOff val="15000"/>
                  </a:schemeClr>
                </a:solidFill>
                <a:effectLst/>
                <a:latin typeface="+mj-lt"/>
                <a:ea typeface="+mj-ea"/>
                <a:cs typeface="+mj-cs"/>
              </a:rPr>
              <a:t>: The continental slope marks the boundary between the shallow waters near the shore and the much deeper ocean floor. </a:t>
            </a:r>
          </a:p>
          <a:p>
            <a:pPr algn="ctr">
              <a:lnSpc>
                <a:spcPct val="90000"/>
              </a:lnSpc>
              <a:spcBef>
                <a:spcPct val="0"/>
              </a:spcBef>
              <a:spcAft>
                <a:spcPts val="600"/>
              </a:spcAft>
            </a:pPr>
            <a:br>
              <a:rPr lang="en-US" sz="2800" kern="1200" dirty="0">
                <a:solidFill>
                  <a:schemeClr val="tx1">
                    <a:lumMod val="85000"/>
                    <a:lumOff val="15000"/>
                  </a:schemeClr>
                </a:solidFill>
                <a:latin typeface="+mj-lt"/>
                <a:ea typeface="+mj-ea"/>
                <a:cs typeface="+mj-cs"/>
              </a:rPr>
            </a:br>
            <a:endParaRPr lang="en-US" sz="2800" b="0" i="0" u="none" strike="noStrike" kern="1200" cap="none" dirty="0">
              <a:solidFill>
                <a:schemeClr val="tx1">
                  <a:lumMod val="85000"/>
                  <a:lumOff val="15000"/>
                </a:schemeClr>
              </a:solidFill>
              <a:latin typeface="+mj-lt"/>
              <a:ea typeface="+mj-ea"/>
              <a:cs typeface="+mj-cs"/>
              <a:sym typeface="Calibri"/>
            </a:endParaRPr>
          </a:p>
        </p:txBody>
      </p:sp>
      <p:sp>
        <p:nvSpPr>
          <p:cNvPr id="4" name="Google Shape;388;g28c7b7e697c_0_69" descr="Questions">
            <a:extLst>
              <a:ext uri="{FF2B5EF4-FFF2-40B4-BE49-F238E27FC236}">
                <a16:creationId xmlns:a16="http://schemas.microsoft.com/office/drawing/2014/main" id="{173856E7-7804-3473-0D50-33CA0784E3D1}"/>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01220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2" name="Google Shape;360;g2a5a1442303_0_494" descr="A diagram of a river&#10;&#10;Description automatically generated">
            <a:extLst>
              <a:ext uri="{FF2B5EF4-FFF2-40B4-BE49-F238E27FC236}">
                <a16:creationId xmlns:a16="http://schemas.microsoft.com/office/drawing/2014/main" id="{A1849861-9D1E-B22A-773C-99BF96159B98}"/>
              </a:ext>
            </a:extLst>
          </p:cNvPr>
          <p:cNvPicPr preferRelativeResize="0"/>
          <p:nvPr/>
        </p:nvPicPr>
        <p:blipFill rotWithShape="1">
          <a:blip r:embed="rId3"/>
          <a:srcRect l="1228" r="13336"/>
          <a:stretch/>
        </p:blipFill>
        <p:spPr>
          <a:xfrm>
            <a:off x="20" y="10"/>
            <a:ext cx="9143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a:noFill/>
        </p:spPr>
      </p:pic>
      <p:sp>
        <p:nvSpPr>
          <p:cNvPr id="351" name="Google Shape;351;g2a613fe29c9_0_155"/>
          <p:cNvSpPr txBox="1"/>
          <p:nvPr/>
        </p:nvSpPr>
        <p:spPr>
          <a:xfrm>
            <a:off x="691083" y="6858000"/>
            <a:ext cx="7761834" cy="739880"/>
          </a:xfrm>
          <a:prstGeom prst="rect">
            <a:avLst/>
          </a:prstGeom>
        </p:spPr>
        <p:txBody>
          <a:bodyPr spcFirstLastPara="1" vert="horz" lIns="91440" tIns="45720" rIns="91440" bIns="45720" rtlCol="0" anchor="b" anchorCtr="0">
            <a:noAutofit/>
          </a:bodyPr>
          <a:lstStyle/>
          <a:p>
            <a:pPr algn="ctr">
              <a:lnSpc>
                <a:spcPct val="90000"/>
              </a:lnSpc>
              <a:spcBef>
                <a:spcPct val="0"/>
              </a:spcBef>
              <a:spcAft>
                <a:spcPts val="600"/>
              </a:spcAft>
            </a:pPr>
            <a:r>
              <a:rPr lang="en-US" sz="2800" b="1" i="0" u="sng" kern="1200" dirty="0">
                <a:solidFill>
                  <a:srgbClr val="FF0000"/>
                </a:solidFill>
                <a:effectLst/>
                <a:latin typeface="+mj-lt"/>
                <a:ea typeface="+mj-ea"/>
                <a:cs typeface="+mj-cs"/>
              </a:rPr>
              <a:t>True</a:t>
            </a:r>
            <a:r>
              <a:rPr lang="en-US" sz="2800" b="1" i="0" u="sng" kern="1200" dirty="0">
                <a:solidFill>
                  <a:schemeClr val="tx1">
                    <a:lumMod val="85000"/>
                    <a:lumOff val="15000"/>
                  </a:schemeClr>
                </a:solidFill>
                <a:effectLst/>
                <a:latin typeface="+mj-lt"/>
                <a:ea typeface="+mj-ea"/>
                <a:cs typeface="+mj-cs"/>
              </a:rPr>
              <a:t> or False</a:t>
            </a:r>
            <a:r>
              <a:rPr lang="en-US" sz="2800" b="0" i="0" kern="1200" dirty="0">
                <a:solidFill>
                  <a:schemeClr val="tx1">
                    <a:lumMod val="85000"/>
                    <a:lumOff val="15000"/>
                  </a:schemeClr>
                </a:solidFill>
                <a:effectLst/>
                <a:latin typeface="+mj-lt"/>
                <a:ea typeface="+mj-ea"/>
                <a:cs typeface="+mj-cs"/>
              </a:rPr>
              <a:t>: The continental slope marks the boundary between the shallow waters near the shore and the much deeper ocean floor. </a:t>
            </a:r>
          </a:p>
          <a:p>
            <a:pPr algn="ctr">
              <a:lnSpc>
                <a:spcPct val="90000"/>
              </a:lnSpc>
              <a:spcBef>
                <a:spcPct val="0"/>
              </a:spcBef>
              <a:spcAft>
                <a:spcPts val="600"/>
              </a:spcAft>
            </a:pPr>
            <a:br>
              <a:rPr lang="en-US" sz="2800" kern="1200" dirty="0">
                <a:solidFill>
                  <a:schemeClr val="tx1">
                    <a:lumMod val="85000"/>
                    <a:lumOff val="15000"/>
                  </a:schemeClr>
                </a:solidFill>
                <a:latin typeface="+mj-lt"/>
                <a:ea typeface="+mj-ea"/>
                <a:cs typeface="+mj-cs"/>
              </a:rPr>
            </a:br>
            <a:endParaRPr lang="en-US" sz="2800" b="0" i="0" u="none" strike="noStrike" kern="1200" cap="none" dirty="0">
              <a:solidFill>
                <a:schemeClr val="tx1">
                  <a:lumMod val="85000"/>
                  <a:lumOff val="15000"/>
                </a:schemeClr>
              </a:solidFill>
              <a:latin typeface="+mj-lt"/>
              <a:ea typeface="+mj-ea"/>
              <a:cs typeface="+mj-cs"/>
              <a:sym typeface="Calibri"/>
            </a:endParaRPr>
          </a:p>
        </p:txBody>
      </p:sp>
      <p:sp>
        <p:nvSpPr>
          <p:cNvPr id="4" name="Google Shape;388;g28c7b7e697c_0_69" descr="Questions">
            <a:extLst>
              <a:ext uri="{FF2B5EF4-FFF2-40B4-BE49-F238E27FC236}">
                <a16:creationId xmlns:a16="http://schemas.microsoft.com/office/drawing/2014/main" id="{6003ED52-DB6A-5784-243E-6EB0EE307EED}"/>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42882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9" name="Google Shape;359;g2a5a1442303_0_494"/>
          <p:cNvSpPr txBox="1"/>
          <p:nvPr/>
        </p:nvSpPr>
        <p:spPr>
          <a:xfrm>
            <a:off x="714608" y="5453713"/>
            <a:ext cx="7714783" cy="1071275"/>
          </a:xfrm>
          <a:prstGeom prst="rect">
            <a:avLst/>
          </a:prstGeom>
          <a:noFill/>
        </p:spPr>
        <p:txBody>
          <a:bodyPr spcFirstLastPara="1" vert="horz" lIns="91440" tIns="45720" rIns="91440" bIns="45720" rtlCol="0" anchor="ctr" anchorCtr="0">
            <a:noAutofit/>
          </a:bodyPr>
          <a:lstStyle/>
          <a:p>
            <a:pPr algn="r">
              <a:lnSpc>
                <a:spcPct val="90000"/>
              </a:lnSpc>
              <a:spcBef>
                <a:spcPct val="0"/>
              </a:spcBef>
              <a:spcAft>
                <a:spcPts val="516"/>
              </a:spcAft>
            </a:pPr>
            <a:r>
              <a:rPr lang="en-US" sz="2800" b="0" i="0" u="none" strike="noStrike" kern="1200" cap="none" dirty="0">
                <a:solidFill>
                  <a:schemeClr val="tx1"/>
                </a:solidFill>
                <a:latin typeface="Calibri" panose="020F0502020204030204" pitchFamily="34" charset="0"/>
                <a:ea typeface="+mj-ea"/>
                <a:cs typeface="Calibri" panose="020F0502020204030204" pitchFamily="34" charset="0"/>
                <a:sym typeface="Arial"/>
              </a:rPr>
              <a:t>The continental slope is a transition zone where the ocean floor </a:t>
            </a:r>
            <a:r>
              <a:rPr lang="en-US" sz="2800" b="0" i="0" u="sng" strike="noStrike" kern="1200" cap="none" dirty="0">
                <a:solidFill>
                  <a:schemeClr val="tx1"/>
                </a:solidFill>
                <a:latin typeface="Calibri" panose="020F0502020204030204" pitchFamily="34" charset="0"/>
                <a:ea typeface="+mj-ea"/>
                <a:cs typeface="Calibri" panose="020F0502020204030204" pitchFamily="34" charset="0"/>
                <a:sym typeface="Arial"/>
              </a:rPr>
              <a:t>           </a:t>
            </a:r>
            <a:r>
              <a:rPr lang="en-US" sz="2800" b="0" i="0" u="none" strike="noStrike" kern="1200" cap="none" dirty="0">
                <a:solidFill>
                  <a:schemeClr val="tx1"/>
                </a:solidFill>
                <a:latin typeface="Calibri" panose="020F0502020204030204" pitchFamily="34" charset="0"/>
                <a:ea typeface="+mj-ea"/>
                <a:cs typeface="Calibri" panose="020F0502020204030204" pitchFamily="34" charset="0"/>
                <a:sym typeface="Arial"/>
              </a:rPr>
              <a:t> off dramatically, revealing the hidden wonders below. </a:t>
            </a:r>
          </a:p>
        </p:txBody>
      </p:sp>
      <p:pic>
        <p:nvPicPr>
          <p:cNvPr id="6" name="Picture 5" descr="A diagram of a mountain&#10;&#10;Description automatically generated">
            <a:extLst>
              <a:ext uri="{FF2B5EF4-FFF2-40B4-BE49-F238E27FC236}">
                <a16:creationId xmlns:a16="http://schemas.microsoft.com/office/drawing/2014/main" id="{7E9722F4-4405-6406-7B69-44C3150D40C4}"/>
              </a:ext>
            </a:extLst>
          </p:cNvPr>
          <p:cNvPicPr>
            <a:picLocks noChangeAspect="1"/>
          </p:cNvPicPr>
          <p:nvPr/>
        </p:nvPicPr>
        <p:blipFill rotWithShape="1">
          <a:blip r:embed="rId3"/>
          <a:srcRect l="30" r="17475" b="1"/>
          <a:stretch/>
        </p:blipFill>
        <p:spPr>
          <a:xfrm>
            <a:off x="818617" y="734567"/>
            <a:ext cx="8325383" cy="4289033"/>
          </a:xfrm>
          <a:prstGeom prst="rect">
            <a:avLst/>
          </a:prstGeom>
        </p:spPr>
      </p:pic>
      <p:sp>
        <p:nvSpPr>
          <p:cNvPr id="2" name="Google Shape;388;g28c7b7e697c_0_69" descr="Questions">
            <a:extLst>
              <a:ext uri="{FF2B5EF4-FFF2-40B4-BE49-F238E27FC236}">
                <a16:creationId xmlns:a16="http://schemas.microsoft.com/office/drawing/2014/main" id="{3ECA3D01-4E06-A7A0-6ED6-F850480313C5}"/>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06833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9" name="Google Shape;359;g2a5a1442303_0_494"/>
          <p:cNvSpPr txBox="1"/>
          <p:nvPr/>
        </p:nvSpPr>
        <p:spPr>
          <a:xfrm>
            <a:off x="714608" y="5453713"/>
            <a:ext cx="7714783" cy="1071275"/>
          </a:xfrm>
          <a:prstGeom prst="rect">
            <a:avLst/>
          </a:prstGeom>
          <a:noFill/>
        </p:spPr>
        <p:txBody>
          <a:bodyPr spcFirstLastPara="1" vert="horz" lIns="91440" tIns="45720" rIns="91440" bIns="45720" rtlCol="0" anchor="ctr" anchorCtr="0">
            <a:noAutofit/>
          </a:bodyPr>
          <a:lstStyle/>
          <a:p>
            <a:pPr algn="r">
              <a:lnSpc>
                <a:spcPct val="90000"/>
              </a:lnSpc>
              <a:spcBef>
                <a:spcPct val="0"/>
              </a:spcBef>
              <a:spcAft>
                <a:spcPts val="516"/>
              </a:spcAft>
            </a:pPr>
            <a:r>
              <a:rPr lang="en-US" sz="2800" b="0" i="0" u="none" strike="noStrike" kern="1200" cap="none" dirty="0">
                <a:solidFill>
                  <a:schemeClr val="tx1"/>
                </a:solidFill>
                <a:latin typeface="Calibri" panose="020F0502020204030204" pitchFamily="34" charset="0"/>
                <a:ea typeface="+mj-ea"/>
                <a:cs typeface="Calibri" panose="020F0502020204030204" pitchFamily="34" charset="0"/>
                <a:sym typeface="Arial"/>
              </a:rPr>
              <a:t>The continental slope is a transition zone where the ocean floor </a:t>
            </a:r>
            <a:r>
              <a:rPr lang="en-US" sz="2800" b="1" i="0" u="sng" strike="noStrike" kern="1200" cap="none" dirty="0">
                <a:solidFill>
                  <a:srgbClr val="FF0000"/>
                </a:solidFill>
                <a:latin typeface="Calibri" panose="020F0502020204030204" pitchFamily="34" charset="0"/>
                <a:ea typeface="+mj-ea"/>
                <a:cs typeface="Calibri" panose="020F0502020204030204" pitchFamily="34" charset="0"/>
                <a:sym typeface="Arial"/>
              </a:rPr>
              <a:t>drops</a:t>
            </a:r>
            <a:r>
              <a:rPr lang="en-US" sz="2800" b="0" i="0" u="none" strike="noStrike" kern="1200" cap="none" dirty="0">
                <a:solidFill>
                  <a:schemeClr val="tx1"/>
                </a:solidFill>
                <a:latin typeface="Calibri" panose="020F0502020204030204" pitchFamily="34" charset="0"/>
                <a:ea typeface="+mj-ea"/>
                <a:cs typeface="Calibri" panose="020F0502020204030204" pitchFamily="34" charset="0"/>
                <a:sym typeface="Arial"/>
              </a:rPr>
              <a:t> off dramatically, revealing the hidden wonders below. </a:t>
            </a:r>
          </a:p>
        </p:txBody>
      </p:sp>
      <p:pic>
        <p:nvPicPr>
          <p:cNvPr id="6" name="Picture 5" descr="A diagram of a mountain&#10;&#10;Description automatically generated">
            <a:extLst>
              <a:ext uri="{FF2B5EF4-FFF2-40B4-BE49-F238E27FC236}">
                <a16:creationId xmlns:a16="http://schemas.microsoft.com/office/drawing/2014/main" id="{7E9722F4-4405-6406-7B69-44C3150D40C4}"/>
              </a:ext>
            </a:extLst>
          </p:cNvPr>
          <p:cNvPicPr>
            <a:picLocks noChangeAspect="1"/>
          </p:cNvPicPr>
          <p:nvPr/>
        </p:nvPicPr>
        <p:blipFill rotWithShape="1">
          <a:blip r:embed="rId3"/>
          <a:srcRect l="30" r="17475" b="1"/>
          <a:stretch/>
        </p:blipFill>
        <p:spPr>
          <a:xfrm>
            <a:off x="818617" y="734567"/>
            <a:ext cx="8325383" cy="4289033"/>
          </a:xfrm>
          <a:prstGeom prst="rect">
            <a:avLst/>
          </a:prstGeom>
        </p:spPr>
      </p:pic>
      <p:sp>
        <p:nvSpPr>
          <p:cNvPr id="2" name="Google Shape;388;g28c7b7e697c_0_69" descr="Questions">
            <a:extLst>
              <a:ext uri="{FF2B5EF4-FFF2-40B4-BE49-F238E27FC236}">
                <a16:creationId xmlns:a16="http://schemas.microsoft.com/office/drawing/2014/main" id="{3ECA3D01-4E06-A7A0-6ED6-F850480313C5}"/>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483651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g25e11802ac4_0_41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9" name="Google Shape;439;g25e11802ac4_0_41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444"/>
        <p:cNvGrpSpPr/>
        <p:nvPr/>
      </p:nvGrpSpPr>
      <p:grpSpPr>
        <a:xfrm>
          <a:off x="0" y="0"/>
          <a:ext cx="0" cy="0"/>
          <a:chOff x="0" y="0"/>
          <a:chExt cx="0" cy="0"/>
        </a:xfrm>
      </p:grpSpPr>
      <p:sp>
        <p:nvSpPr>
          <p:cNvPr id="464" name="Rectangle 463">
            <a:extLst>
              <a:ext uri="{FF2B5EF4-FFF2-40B4-BE49-F238E27FC236}">
                <a16:creationId xmlns:a16="http://schemas.microsoft.com/office/drawing/2014/main" id="{BEE73255-8084-4DF9-BB0B-15EAC92E2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Google Shape;447;g27e576c1a67_0_796"/>
          <p:cNvSpPr txBox="1">
            <a:spLocks noGrp="1"/>
          </p:cNvSpPr>
          <p:nvPr>
            <p:ph type="ctrTitle" idx="4294967295"/>
          </p:nvPr>
        </p:nvSpPr>
        <p:spPr>
          <a:xfrm>
            <a:off x="156902" y="942538"/>
            <a:ext cx="2685050" cy="5257799"/>
          </a:xfrm>
          <a:prstGeom prst="rect">
            <a:avLst/>
          </a:prstGeom>
        </p:spPr>
        <p:txBody>
          <a:bodyPr spcFirstLastPara="1" vert="horz" lIns="91440" tIns="45720" rIns="91440" bIns="45720" rtlCol="0" anchor="ctr" anchorCtr="0">
            <a:normAutofit/>
          </a:bodyPr>
          <a:lstStyle/>
          <a:p>
            <a:pPr marL="0" marR="0" lvl="0" indent="0" algn="l">
              <a:lnSpc>
                <a:spcPct val="90000"/>
              </a:lnSpc>
              <a:spcBef>
                <a:spcPct val="0"/>
              </a:spcBef>
              <a:spcAft>
                <a:spcPts val="0"/>
              </a:spcAft>
              <a:buClr>
                <a:schemeClr val="dk1"/>
              </a:buClr>
              <a:buSzPts val="1400"/>
            </a:pPr>
            <a:r>
              <a:rPr lang="en-US" sz="2800" b="0" i="0" u="none" strike="noStrike" kern="1200" cap="none" dirty="0">
                <a:solidFill>
                  <a:srgbClr val="2C2C2C"/>
                </a:solidFill>
                <a:latin typeface="Calibri" panose="020F0502020204030204" pitchFamily="34" charset="0"/>
                <a:ea typeface="+mj-ea"/>
                <a:cs typeface="Calibri" panose="020F0502020204030204" pitchFamily="34" charset="0"/>
                <a:sym typeface="Calibri"/>
              </a:rPr>
              <a:t>The </a:t>
            </a:r>
            <a:r>
              <a:rPr lang="en-US" sz="2800" kern="1200" dirty="0">
                <a:solidFill>
                  <a:srgbClr val="2C2C2C"/>
                </a:solidFill>
                <a:latin typeface="Calibri" panose="020F0502020204030204" pitchFamily="34" charset="0"/>
                <a:ea typeface="+mj-ea"/>
                <a:cs typeface="Calibri" panose="020F0502020204030204" pitchFamily="34" charset="0"/>
              </a:rPr>
              <a:t>Blake Plateau </a:t>
            </a:r>
            <a:r>
              <a:rPr lang="en-US" sz="2800" b="0" i="0" u="none" strike="noStrike" kern="1200" cap="none" dirty="0">
                <a:solidFill>
                  <a:srgbClr val="2C2C2C"/>
                </a:solidFill>
                <a:latin typeface="Calibri" panose="020F0502020204030204" pitchFamily="34" charset="0"/>
                <a:ea typeface="+mj-ea"/>
                <a:cs typeface="Calibri" panose="020F0502020204030204" pitchFamily="34" charset="0"/>
                <a:sym typeface="Calibri"/>
              </a:rPr>
              <a:t>is an example of a continental slope. It is located off the </a:t>
            </a:r>
            <a:r>
              <a:rPr lang="en-US" sz="2800" kern="1200" dirty="0">
                <a:solidFill>
                  <a:srgbClr val="2C2C2C"/>
                </a:solidFill>
                <a:latin typeface="Calibri" panose="020F0502020204030204" pitchFamily="34" charset="0"/>
                <a:ea typeface="+mj-ea"/>
                <a:cs typeface="Calibri" panose="020F0502020204030204" pitchFamily="34" charset="0"/>
              </a:rPr>
              <a:t>s</a:t>
            </a:r>
            <a:r>
              <a:rPr lang="en-US" sz="2800" b="0" i="0" u="none" strike="noStrike" kern="1200" cap="none" dirty="0">
                <a:solidFill>
                  <a:srgbClr val="2C2C2C"/>
                </a:solidFill>
                <a:latin typeface="Calibri" panose="020F0502020204030204" pitchFamily="34" charset="0"/>
                <a:ea typeface="+mj-ea"/>
                <a:cs typeface="Calibri" panose="020F0502020204030204" pitchFamily="34" charset="0"/>
                <a:sym typeface="Calibri"/>
              </a:rPr>
              <a:t>outheastern United States.</a:t>
            </a:r>
            <a:endParaRPr lang="en-US" sz="2800" kern="1200" dirty="0">
              <a:solidFill>
                <a:srgbClr val="2C2C2C"/>
              </a:solidFill>
              <a:latin typeface="Calibri" panose="020F0502020204030204" pitchFamily="34" charset="0"/>
              <a:ea typeface="+mj-ea"/>
              <a:cs typeface="Calibri" panose="020F0502020204030204" pitchFamily="34" charset="0"/>
            </a:endParaRPr>
          </a:p>
          <a:p>
            <a:pPr marL="0" marR="0" lvl="0" indent="0" algn="l">
              <a:lnSpc>
                <a:spcPct val="90000"/>
              </a:lnSpc>
              <a:spcBef>
                <a:spcPct val="0"/>
              </a:spcBef>
              <a:spcAft>
                <a:spcPts val="0"/>
              </a:spcAft>
              <a:buClr>
                <a:schemeClr val="dk1"/>
              </a:buClr>
              <a:buSzPts val="1400"/>
            </a:pPr>
            <a:endParaRPr lang="en-US" sz="2800" kern="1200" dirty="0">
              <a:solidFill>
                <a:srgbClr val="2C2C2C"/>
              </a:solidFill>
              <a:latin typeface="Calibri" panose="020F0502020204030204" pitchFamily="34" charset="0"/>
              <a:ea typeface="+mj-ea"/>
              <a:cs typeface="Calibri" panose="020F0502020204030204" pitchFamily="34" charset="0"/>
            </a:endParaRPr>
          </a:p>
        </p:txBody>
      </p:sp>
      <p:sp>
        <p:nvSpPr>
          <p:cNvPr id="466" name="Rounded Rectangle 9">
            <a:extLst>
              <a:ext uri="{FF2B5EF4-FFF2-40B4-BE49-F238E27FC236}">
                <a16:creationId xmlns:a16="http://schemas.microsoft.com/office/drawing/2014/main" id="{67048353-8981-459A-9BC6-9711CE462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85050" y="484632"/>
            <a:ext cx="6096762"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map of the ocean&#10;&#10;Description automatically generated">
            <a:extLst>
              <a:ext uri="{FF2B5EF4-FFF2-40B4-BE49-F238E27FC236}">
                <a16:creationId xmlns:a16="http://schemas.microsoft.com/office/drawing/2014/main" id="{EABA77E6-F36B-63CE-B30D-22FF59889C4B}"/>
              </a:ext>
            </a:extLst>
          </p:cNvPr>
          <p:cNvPicPr>
            <a:picLocks noChangeAspect="1"/>
          </p:cNvPicPr>
          <p:nvPr/>
        </p:nvPicPr>
        <p:blipFill rotWithShape="1">
          <a:blip r:embed="rId3"/>
          <a:srcRect l="4749" r="4752" b="3"/>
          <a:stretch/>
        </p:blipFill>
        <p:spPr>
          <a:xfrm>
            <a:off x="3047223" y="942538"/>
            <a:ext cx="5372416" cy="4808332"/>
          </a:xfrm>
          <a:prstGeom prst="rect">
            <a:avLst/>
          </a:prstGeom>
          <a:effectLst/>
        </p:spPr>
      </p:pic>
      <p:sp>
        <p:nvSpPr>
          <p:cNvPr id="445" name="Google Shape;445;g27e576c1a67_0_796"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6" name="Google Shape;446;g27e576c1a67_0_796" descr="Comment Like"/>
          <p:cNvPicPr preferRelativeResize="0"/>
          <p:nvPr/>
        </p:nvPicPr>
        <p:blipFill rotWithShape="1">
          <a:blip r:embed="rId5">
            <a:alphaModFix/>
          </a:blip>
          <a:srcRect/>
          <a:stretch/>
        </p:blipFill>
        <p:spPr>
          <a:xfrm>
            <a:off x="849542" y="173309"/>
            <a:ext cx="502924" cy="502924"/>
          </a:xfrm>
          <a:prstGeom prst="rect">
            <a:avLst/>
          </a:prstGeom>
          <a:noFill/>
          <a:ln>
            <a:noFill/>
          </a:ln>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47"/>
                                        </p:tgtEl>
                                        <p:attrNameLst>
                                          <p:attrName>style.visibility</p:attrName>
                                        </p:attrNameLst>
                                      </p:cBhvr>
                                      <p:to>
                                        <p:strVal val="visible"/>
                                      </p:to>
                                    </p:set>
                                    <p:animEffect transition="in" filter="fade">
                                      <p:cBhvr>
                                        <p:cTn id="7" dur="700"/>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54"/>
        <p:cNvGrpSpPr/>
        <p:nvPr/>
      </p:nvGrpSpPr>
      <p:grpSpPr>
        <a:xfrm>
          <a:off x="0" y="0"/>
          <a:ext cx="0" cy="0"/>
          <a:chOff x="0" y="0"/>
          <a:chExt cx="0" cy="0"/>
        </a:xfrm>
      </p:grpSpPr>
      <p:sp useBgFill="1">
        <p:nvSpPr>
          <p:cNvPr id="464" name="Rectangle 463">
            <a:extLst>
              <a:ext uri="{FF2B5EF4-FFF2-40B4-BE49-F238E27FC236}">
                <a16:creationId xmlns:a16="http://schemas.microsoft.com/office/drawing/2014/main" id="{5E6B3632-31A7-4B9A-9B3B-DAADD1D372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7" name="Google Shape;457;g2b790e7f309_0_61"/>
          <p:cNvSpPr txBox="1">
            <a:spLocks noGrp="1"/>
          </p:cNvSpPr>
          <p:nvPr>
            <p:ph type="ctrTitle" idx="4294967295"/>
          </p:nvPr>
        </p:nvSpPr>
        <p:spPr>
          <a:xfrm>
            <a:off x="6284793" y="640081"/>
            <a:ext cx="2404608" cy="5489009"/>
          </a:xfrm>
          <a:prstGeom prst="rect">
            <a:avLst/>
          </a:prstGeom>
        </p:spPr>
        <p:txBody>
          <a:bodyPr spcFirstLastPara="1" vert="horz" lIns="91440" tIns="45720" rIns="91440" bIns="45720" rtlCol="0" anchor="ctr" anchorCtr="0">
            <a:normAutofit/>
          </a:bodyPr>
          <a:lstStyle/>
          <a:p>
            <a:pPr marL="0" marR="0" lvl="0" indent="0" algn="l">
              <a:lnSpc>
                <a:spcPct val="90000"/>
              </a:lnSpc>
              <a:spcBef>
                <a:spcPct val="0"/>
              </a:spcBef>
              <a:spcAft>
                <a:spcPts val="0"/>
              </a:spcAft>
              <a:buClr>
                <a:schemeClr val="dk1"/>
              </a:buClr>
              <a:buSzPts val="1400"/>
            </a:pPr>
            <a:r>
              <a:rPr lang="en-US" sz="2800" b="0" i="0" u="none" strike="noStrike" kern="1200" cap="none" dirty="0">
                <a:solidFill>
                  <a:schemeClr val="tx1"/>
                </a:solidFill>
                <a:latin typeface="+mj-lt"/>
                <a:ea typeface="+mj-ea"/>
                <a:cs typeface="+mj-cs"/>
                <a:sym typeface="Calibri"/>
              </a:rPr>
              <a:t>Another </a:t>
            </a:r>
            <a:r>
              <a:rPr lang="en-US" sz="2800" b="0" i="0" u="none" strike="noStrike" kern="1200" cap="none" dirty="0">
                <a:solidFill>
                  <a:schemeClr val="tx1"/>
                </a:solidFill>
                <a:latin typeface="+mj-lt"/>
                <a:ea typeface="+mj-ea"/>
                <a:cs typeface="+mj-cs"/>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example</a:t>
            </a:r>
            <a:r>
              <a:rPr lang="en-US" sz="2800" b="0" i="0" u="none" strike="noStrike" kern="1200" cap="none" dirty="0">
                <a:solidFill>
                  <a:schemeClr val="tx1"/>
                </a:solidFill>
                <a:latin typeface="+mj-lt"/>
                <a:ea typeface="+mj-ea"/>
                <a:cs typeface="+mj-cs"/>
                <a:sym typeface="Calibri"/>
              </a:rPr>
              <a:t> is the</a:t>
            </a:r>
            <a:r>
              <a:rPr lang="en-US" sz="2800" kern="1200" dirty="0">
                <a:solidFill>
                  <a:schemeClr val="tx1"/>
                </a:solidFill>
                <a:latin typeface="+mj-lt"/>
                <a:ea typeface="+mj-ea"/>
                <a:cs typeface="+mj-cs"/>
              </a:rPr>
              <a:t> continental slope in the Atlantic Ocean. This is the largest continental slope among all the world’s oceans. </a:t>
            </a:r>
            <a:endParaRPr lang="en-US" sz="2800" b="0" i="0" u="none" strike="noStrike" kern="1200" cap="none" dirty="0">
              <a:solidFill>
                <a:schemeClr val="tx1"/>
              </a:solidFill>
              <a:latin typeface="+mj-lt"/>
              <a:ea typeface="+mj-ea"/>
              <a:cs typeface="+mj-cs"/>
              <a:sym typeface="Calibri"/>
            </a:endParaRPr>
          </a:p>
        </p:txBody>
      </p:sp>
      <p:sp>
        <p:nvSpPr>
          <p:cNvPr id="6" name="Google Shape;445;g27e576c1a67_0_796" descr="Artificial Intelligence">
            <a:extLst>
              <a:ext uri="{FF2B5EF4-FFF2-40B4-BE49-F238E27FC236}">
                <a16:creationId xmlns:a16="http://schemas.microsoft.com/office/drawing/2014/main" id="{E62B367E-762C-B005-34FD-1F77E70BFA48}"/>
              </a:ext>
            </a:extLst>
          </p:cNvPr>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 name="Google Shape;446;g27e576c1a67_0_796" descr="Comment Like">
            <a:extLst>
              <a:ext uri="{FF2B5EF4-FFF2-40B4-BE49-F238E27FC236}">
                <a16:creationId xmlns:a16="http://schemas.microsoft.com/office/drawing/2014/main" id="{2A7E14AC-0E78-FE95-05E5-C3D697529726}"/>
              </a:ext>
            </a:extLst>
          </p:cNvPr>
          <p:cNvPicPr preferRelativeResize="0"/>
          <p:nvPr/>
        </p:nvPicPr>
        <p:blipFill rotWithShape="1">
          <a:blip r:embed="rId4">
            <a:alphaModFix/>
          </a:blip>
          <a:srcRect/>
          <a:stretch/>
        </p:blipFill>
        <p:spPr>
          <a:xfrm>
            <a:off x="849542" y="173309"/>
            <a:ext cx="502924" cy="502924"/>
          </a:xfrm>
          <a:prstGeom prst="rect">
            <a:avLst/>
          </a:prstGeom>
          <a:noFill/>
          <a:ln>
            <a:noFill/>
          </a:ln>
        </p:spPr>
      </p:pic>
      <p:pic>
        <p:nvPicPr>
          <p:cNvPr id="10" name="Picture 9" descr="A map of the united states&#10;&#10;Description automatically generated">
            <a:extLst>
              <a:ext uri="{FF2B5EF4-FFF2-40B4-BE49-F238E27FC236}">
                <a16:creationId xmlns:a16="http://schemas.microsoft.com/office/drawing/2014/main" id="{3A0D5837-E5BF-AB11-8F42-D715ECDA2A0F}"/>
              </a:ext>
            </a:extLst>
          </p:cNvPr>
          <p:cNvPicPr>
            <a:picLocks noChangeAspect="1"/>
          </p:cNvPicPr>
          <p:nvPr/>
        </p:nvPicPr>
        <p:blipFill>
          <a:blip r:embed="rId5"/>
          <a:stretch>
            <a:fillRect/>
          </a:stretch>
        </p:blipFill>
        <p:spPr>
          <a:xfrm>
            <a:off x="424800" y="969702"/>
            <a:ext cx="5660289" cy="4918596"/>
          </a:xfrm>
          <a:prstGeom prst="rect">
            <a:avLst/>
          </a:prstGeom>
        </p:spPr>
      </p:pic>
      <p:sp>
        <p:nvSpPr>
          <p:cNvPr id="8" name="Right Arrow 7">
            <a:extLst>
              <a:ext uri="{FF2B5EF4-FFF2-40B4-BE49-F238E27FC236}">
                <a16:creationId xmlns:a16="http://schemas.microsoft.com/office/drawing/2014/main" id="{EB896A45-153C-D20F-B8FA-526CF14167CD}"/>
              </a:ext>
            </a:extLst>
          </p:cNvPr>
          <p:cNvSpPr/>
          <p:nvPr/>
        </p:nvSpPr>
        <p:spPr>
          <a:xfrm rot="9814742">
            <a:off x="3608614" y="2873829"/>
            <a:ext cx="2676179" cy="42454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g25e11802ac4_0_69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6" name="Google Shape;466;g25e11802ac4_0_69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458;g2b790e7f309_0_61">
            <a:extLst>
              <a:ext uri="{FF2B5EF4-FFF2-40B4-BE49-F238E27FC236}">
                <a16:creationId xmlns:a16="http://schemas.microsoft.com/office/drawing/2014/main" id="{B366C92D-B6BC-6A37-05D2-6A2638A2094B}"/>
              </a:ext>
            </a:extLst>
          </p:cNvPr>
          <p:cNvPicPr preferRelativeResize="0"/>
          <p:nvPr/>
        </p:nvPicPr>
        <p:blipFill rotWithShape="1">
          <a:blip r:embed="rId3"/>
          <a:srcRect t="8043" b="16992"/>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p:spPr>
      </p:pic>
      <p:sp>
        <p:nvSpPr>
          <p:cNvPr id="12"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 name="connsiteX0" fmla="*/ 0 w 1371600"/>
              <a:gd name="connsiteY0" fmla="*/ 0 h 13716"/>
              <a:gd name="connsiteX1" fmla="*/ 644652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0249" y="32963"/>
                  <a:pt x="409296" y="-18450"/>
                  <a:pt x="685800" y="0"/>
                </a:cubicBezTo>
                <a:cubicBezTo>
                  <a:pt x="954142" y="211"/>
                  <a:pt x="1166785" y="22353"/>
                  <a:pt x="1371600" y="0"/>
                </a:cubicBezTo>
                <a:cubicBezTo>
                  <a:pt x="1370996" y="3142"/>
                  <a:pt x="1371820" y="8880"/>
                  <a:pt x="1371600" y="13716"/>
                </a:cubicBezTo>
                <a:cubicBezTo>
                  <a:pt x="1106837" y="28424"/>
                  <a:pt x="1032834" y="20364"/>
                  <a:pt x="713232" y="13716"/>
                </a:cubicBezTo>
                <a:cubicBezTo>
                  <a:pt x="399250" y="-7822"/>
                  <a:pt x="277176" y="48782"/>
                  <a:pt x="0" y="13716"/>
                </a:cubicBezTo>
                <a:cubicBezTo>
                  <a:pt x="310" y="7052"/>
                  <a:pt x="119" y="6101"/>
                  <a:pt x="0" y="0"/>
                </a:cubicBezTo>
                <a:close/>
              </a:path>
              <a:path w="1371600" h="13716" stroke="0" extrusionOk="0">
                <a:moveTo>
                  <a:pt x="0" y="0"/>
                </a:moveTo>
                <a:cubicBezTo>
                  <a:pt x="168171" y="-27104"/>
                  <a:pt x="522270" y="7661"/>
                  <a:pt x="644652" y="0"/>
                </a:cubicBezTo>
                <a:cubicBezTo>
                  <a:pt x="812772" y="-55512"/>
                  <a:pt x="1098507" y="70876"/>
                  <a:pt x="1371600" y="0"/>
                </a:cubicBezTo>
                <a:cubicBezTo>
                  <a:pt x="1372276" y="6444"/>
                  <a:pt x="1371882" y="10524"/>
                  <a:pt x="1371600" y="13716"/>
                </a:cubicBezTo>
                <a:cubicBezTo>
                  <a:pt x="1195700" y="-500"/>
                  <a:pt x="896159" y="12360"/>
                  <a:pt x="713232" y="13716"/>
                </a:cubicBezTo>
                <a:cubicBezTo>
                  <a:pt x="556279" y="-18909"/>
                  <a:pt x="248593" y="33389"/>
                  <a:pt x="0" y="13716"/>
                </a:cubicBezTo>
                <a:cubicBezTo>
                  <a:pt x="708" y="8775"/>
                  <a:pt x="205" y="3193"/>
                  <a:pt x="0" y="0"/>
                </a:cubicBezTo>
                <a:close/>
              </a:path>
              <a:path w="1371600" h="13716" fill="none" stroke="0" extrusionOk="0">
                <a:moveTo>
                  <a:pt x="0" y="0"/>
                </a:moveTo>
                <a:cubicBezTo>
                  <a:pt x="244262" y="19623"/>
                  <a:pt x="384306" y="-36563"/>
                  <a:pt x="685800" y="0"/>
                </a:cubicBezTo>
                <a:cubicBezTo>
                  <a:pt x="948860" y="14963"/>
                  <a:pt x="1224146" y="-8100"/>
                  <a:pt x="1371600" y="0"/>
                </a:cubicBezTo>
                <a:cubicBezTo>
                  <a:pt x="1371106" y="3035"/>
                  <a:pt x="1371590" y="7528"/>
                  <a:pt x="1371600" y="13716"/>
                </a:cubicBezTo>
                <a:cubicBezTo>
                  <a:pt x="1096935" y="20595"/>
                  <a:pt x="1028598" y="23761"/>
                  <a:pt x="713232" y="13716"/>
                </a:cubicBezTo>
                <a:cubicBezTo>
                  <a:pt x="397901" y="-1585"/>
                  <a:pt x="274098" y="18066"/>
                  <a:pt x="0" y="13716"/>
                </a:cubicBezTo>
                <a:cubicBezTo>
                  <a:pt x="190" y="7214"/>
                  <a:pt x="-13" y="597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457;g2b790e7f309_0_61">
            <a:extLst>
              <a:ext uri="{FF2B5EF4-FFF2-40B4-BE49-F238E27FC236}">
                <a16:creationId xmlns:a16="http://schemas.microsoft.com/office/drawing/2014/main" id="{85927D7F-9AE6-53AA-F15C-AE6B4517F8BC}"/>
              </a:ext>
            </a:extLst>
          </p:cNvPr>
          <p:cNvSpPr txBox="1">
            <a:spLocks/>
          </p:cNvSpPr>
          <p:nvPr/>
        </p:nvSpPr>
        <p:spPr>
          <a:xfrm>
            <a:off x="3390704" y="5042415"/>
            <a:ext cx="5639564" cy="1399223"/>
          </a:xfrm>
          <a:prstGeom prst="rect">
            <a:avLst/>
          </a:prstGeom>
        </p:spPr>
        <p:txBody>
          <a:bodyPr spcFirstLastPara="1" vert="horz" lIns="91440" tIns="45720" rIns="91440" bIns="45720" rtlCol="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lnSpc>
                <a:spcPct val="90000"/>
              </a:lnSpc>
              <a:spcAft>
                <a:spcPts val="600"/>
              </a:spcAft>
              <a:buSzPts val="1400"/>
            </a:pPr>
            <a:r>
              <a:rPr lang="en-US" sz="2800" kern="1200" dirty="0">
                <a:solidFill>
                  <a:schemeClr val="tx1"/>
                </a:solidFill>
                <a:latin typeface="Calibri" panose="020F0502020204030204" pitchFamily="34" charset="0"/>
                <a:ea typeface="+mn-ea"/>
                <a:cs typeface="Calibri" panose="020F0502020204030204" pitchFamily="34" charset="0"/>
              </a:rPr>
              <a:t>The Georgia Continental Shelf is </a:t>
            </a:r>
            <a:r>
              <a:rPr lang="en-US" sz="2800" b="1" kern="1200" dirty="0">
                <a:solidFill>
                  <a:schemeClr val="tx1"/>
                </a:solidFill>
                <a:latin typeface="Calibri" panose="020F0502020204030204" pitchFamily="34" charset="0"/>
                <a:ea typeface="+mn-ea"/>
                <a:cs typeface="Calibri" panose="020F0502020204030204" pitchFamily="34" charset="0"/>
              </a:rPr>
              <a:t>NOT</a:t>
            </a:r>
            <a:r>
              <a:rPr lang="en-US" sz="2800" kern="1200" dirty="0">
                <a:solidFill>
                  <a:schemeClr val="tx1"/>
                </a:solidFill>
                <a:latin typeface="Calibri" panose="020F0502020204030204" pitchFamily="34" charset="0"/>
                <a:ea typeface="+mn-ea"/>
                <a:cs typeface="Calibri" panose="020F0502020204030204" pitchFamily="34" charset="0"/>
              </a:rPr>
              <a:t> an example of a continental slope. It is a continental shelf which is the edge of a continent that is underwater.  </a:t>
            </a:r>
          </a:p>
        </p:txBody>
      </p:sp>
      <p:sp>
        <p:nvSpPr>
          <p:cNvPr id="4" name="Google Shape;472;g25e11802ac4_0_864" descr="Artificial Intelligence">
            <a:extLst>
              <a:ext uri="{FF2B5EF4-FFF2-40B4-BE49-F238E27FC236}">
                <a16:creationId xmlns:a16="http://schemas.microsoft.com/office/drawing/2014/main" id="{26C47D66-B848-BA4E-F6BE-4160166B5BEA}"/>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Google Shape;473;g25e11802ac4_0_864" descr="Comment Dislike">
            <a:extLst>
              <a:ext uri="{FF2B5EF4-FFF2-40B4-BE49-F238E27FC236}">
                <a16:creationId xmlns:a16="http://schemas.microsoft.com/office/drawing/2014/main" id="{E024AA71-F8A2-8CB6-11D8-E9D51C372BF6}"/>
              </a:ext>
            </a:extLst>
          </p:cNvPr>
          <p:cNvPicPr preferRelativeResize="0"/>
          <p:nvPr/>
        </p:nvPicPr>
        <p:blipFill rotWithShape="1">
          <a:blip r:embed="rId5">
            <a:alphaModFix/>
          </a:blip>
          <a:srcRect/>
          <a:stretch/>
        </p:blipFill>
        <p:spPr>
          <a:xfrm>
            <a:off x="735230" y="159010"/>
            <a:ext cx="545579" cy="545579"/>
          </a:xfrm>
          <a:prstGeom prst="rect">
            <a:avLst/>
          </a:prstGeom>
          <a:noFill/>
          <a:ln>
            <a:noFill/>
          </a:ln>
        </p:spPr>
      </p:pic>
    </p:spTree>
    <p:extLst>
      <p:ext uri="{BB962C8B-B14F-4D97-AF65-F5344CB8AC3E}">
        <p14:creationId xmlns:p14="http://schemas.microsoft.com/office/powerpoint/2010/main" val="2264935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g2936c336ece_0_1205"/>
          <p:cNvSpPr txBox="1"/>
          <p:nvPr/>
        </p:nvSpPr>
        <p:spPr>
          <a:xfrm>
            <a:off x="2301071" y="59429"/>
            <a:ext cx="46956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dirty="0">
                <a:solidFill>
                  <a:srgbClr val="FFC000"/>
                </a:solidFill>
                <a:latin typeface="Calibri"/>
                <a:ea typeface="Calibri"/>
                <a:cs typeface="Calibri"/>
                <a:sym typeface="Calibri"/>
              </a:rPr>
              <a:t>Demonstration</a:t>
            </a:r>
            <a:endParaRPr lang="en-US" sz="1400" b="0" i="0" u="none" strike="noStrike" cap="none" dirty="0">
              <a:solidFill>
                <a:srgbClr val="000000"/>
              </a:solidFill>
              <a:latin typeface="Arial"/>
              <a:ea typeface="Arial"/>
              <a:cs typeface="Arial"/>
              <a:sym typeface="Arial"/>
            </a:endParaRPr>
          </a:p>
        </p:txBody>
      </p:sp>
      <p:sp>
        <p:nvSpPr>
          <p:cNvPr id="725" name="Google Shape;725;g2936c336ece_0_1205" descr="Classroom"/>
          <p:cNvSpPr/>
          <p:nvPr/>
        </p:nvSpPr>
        <p:spPr>
          <a:xfrm>
            <a:off x="-1" y="-5"/>
            <a:ext cx="9963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139;gdbff74d4ed_1_1109">
            <a:extLst>
              <a:ext uri="{FF2B5EF4-FFF2-40B4-BE49-F238E27FC236}">
                <a16:creationId xmlns:a16="http://schemas.microsoft.com/office/drawing/2014/main" id="{E4B3286B-58C2-F387-2557-0506F04C2CA7}"/>
              </a:ext>
            </a:extLst>
          </p:cNvPr>
          <p:cNvSpPr txBox="1"/>
          <p:nvPr/>
        </p:nvSpPr>
        <p:spPr>
          <a:xfrm>
            <a:off x="205272" y="1616711"/>
            <a:ext cx="4366728" cy="44627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Calibri"/>
              <a:buNone/>
            </a:pPr>
            <a:r>
              <a:rPr lang="en-US" sz="2400" b="1"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TEACHER DIRECTIONS:</a:t>
            </a: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Before viewing</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Ask students what they already know about continental slopes. Tell students today they will be learning about </a:t>
            </a:r>
            <a:r>
              <a:rPr lang="en-US" sz="2000" dirty="0">
                <a:latin typeface="Calibri Light" panose="020F0302020204030204" pitchFamily="34" charset="0"/>
                <a:ea typeface="Calibri"/>
                <a:cs typeface="Calibri Light" panose="020F0302020204030204" pitchFamily="34" charset="0"/>
                <a:sym typeface="Calibri"/>
              </a:rPr>
              <a:t>continental slopes.</a:t>
            </a:r>
            <a:endParaRPr lang="en-US" sz="1400" u="none" strike="noStrike" cap="none" dirty="0">
              <a:solidFill>
                <a:srgbClr val="000000"/>
              </a:solidFill>
              <a:latin typeface="Calibri Light" panose="020F0302020204030204" pitchFamily="34" charset="0"/>
              <a:cs typeface="Calibri Light" panose="020F0302020204030204" pitchFamily="34" charset="0"/>
              <a:sym typeface="Arial"/>
            </a:endParaRPr>
          </a:p>
          <a:p>
            <a:pPr marL="0" marR="0" lvl="0" indent="0" algn="l" rtl="0">
              <a:lnSpc>
                <a:spcPct val="100000"/>
              </a:lnSpc>
              <a:spcBef>
                <a:spcPts val="0"/>
              </a:spcBef>
              <a:spcAft>
                <a:spcPts val="0"/>
              </a:spcAft>
              <a:buClr>
                <a:srgbClr val="000000"/>
              </a:buClr>
              <a:buSzPts val="2000"/>
              <a:buFont typeface="Calibri"/>
              <a:buNone/>
            </a:pPr>
            <a:endPar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a:p>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During</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a:t>
            </a:r>
            <a:r>
              <a:rPr lang="en-US" sz="2000" dirty="0">
                <a:solidFill>
                  <a:srgbClr val="374151"/>
                </a:solidFill>
                <a:effectLst/>
                <a:latin typeface="Calibri Light" panose="020F0302020204030204" pitchFamily="34" charset="0"/>
                <a:cs typeface="Calibri Light" panose="020F0302020204030204" pitchFamily="34" charset="0"/>
              </a:rPr>
              <a:t>Discuss with students how the steep slope influences the underwater landscape and provides habitats for marine life.</a:t>
            </a:r>
          </a:p>
          <a:p>
            <a:endParaRPr lang="en-US" sz="2000" dirty="0">
              <a:solidFill>
                <a:srgbClr val="374151"/>
              </a:solidFill>
              <a:effectLst/>
              <a:latin typeface="Calibri Light" panose="020F0302020204030204" pitchFamily="34" charset="0"/>
              <a:cs typeface="Calibri Light" panose="020F0302020204030204" pitchFamily="34" charset="0"/>
            </a:endParaRP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After</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Tell students that today they will be learning more about </a:t>
            </a:r>
            <a:r>
              <a:rPr lang="en-US" sz="2000" dirty="0">
                <a:latin typeface="Calibri Light" panose="020F0302020204030204" pitchFamily="34" charset="0"/>
                <a:ea typeface="Calibri"/>
                <a:cs typeface="Calibri Light" panose="020F0302020204030204" pitchFamily="34" charset="0"/>
                <a:sym typeface="Calibri"/>
              </a:rPr>
              <a:t>continental slopes.</a:t>
            </a:r>
            <a:endParaRPr lang="en-US" sz="24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p:txBody>
      </p:sp>
      <p:pic>
        <p:nvPicPr>
          <p:cNvPr id="3" name="Google Shape;220;g2b723aaf417_0_4">
            <a:extLst>
              <a:ext uri="{FF2B5EF4-FFF2-40B4-BE49-F238E27FC236}">
                <a16:creationId xmlns:a16="http://schemas.microsoft.com/office/drawing/2014/main" id="{9D9845D6-94BD-C4A6-4F3F-2CED18F938FC}"/>
              </a:ext>
            </a:extLst>
          </p:cNvPr>
          <p:cNvPicPr preferRelativeResize="0"/>
          <p:nvPr/>
        </p:nvPicPr>
        <p:blipFill>
          <a:blip r:embed="rId4">
            <a:alphaModFix/>
          </a:blip>
          <a:stretch>
            <a:fillRect/>
          </a:stretch>
        </p:blipFill>
        <p:spPr>
          <a:xfrm>
            <a:off x="4479777" y="2663993"/>
            <a:ext cx="4491608" cy="1530013"/>
          </a:xfrm>
          <a:prstGeom prst="rect">
            <a:avLst/>
          </a:prstGeom>
          <a:noFill/>
          <a:ln>
            <a:noFill/>
          </a:ln>
        </p:spPr>
      </p:pic>
    </p:spTree>
    <p:extLst>
      <p:ext uri="{BB962C8B-B14F-4D97-AF65-F5344CB8AC3E}">
        <p14:creationId xmlns:p14="http://schemas.microsoft.com/office/powerpoint/2010/main" val="13635820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25e11802ac4_0_78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2" name="Google Shape;482;g25e11802ac4_0_780"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sp>
        <p:nvSpPr>
          <p:cNvPr id="483" name="Google Shape;483;g25e11802ac4_0_780"/>
          <p:cNvSpPr txBox="1">
            <a:spLocks noGrp="1"/>
          </p:cNvSpPr>
          <p:nvPr>
            <p:ph type="ctrTitle" idx="4294967295"/>
          </p:nvPr>
        </p:nvSpPr>
        <p:spPr>
          <a:xfrm>
            <a:off x="489856" y="849731"/>
            <a:ext cx="8164286" cy="147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Calibri"/>
              <a:buNone/>
            </a:pPr>
            <a:r>
              <a:rPr lang="en-US" sz="2400" b="0" i="0" u="none" strike="noStrike" cap="none" dirty="0">
                <a:solidFill>
                  <a:schemeClr val="dk1"/>
                </a:solidFill>
                <a:latin typeface="Calibri"/>
                <a:ea typeface="Calibri"/>
                <a:cs typeface="Calibri"/>
                <a:sym typeface="Calibri"/>
              </a:rPr>
              <a:t>A </a:t>
            </a:r>
            <a:r>
              <a:rPr lang="en-US" sz="2400" dirty="0"/>
              <a:t>coral reef</a:t>
            </a:r>
            <a:r>
              <a:rPr lang="en-US" sz="2400" b="0" i="0" u="none" strike="noStrike" cap="none" dirty="0">
                <a:solidFill>
                  <a:schemeClr val="dk1"/>
                </a:solidFill>
                <a:latin typeface="Calibri"/>
                <a:ea typeface="Calibri"/>
                <a:cs typeface="Calibri"/>
                <a:sym typeface="Calibri"/>
              </a:rPr>
              <a:t> is </a:t>
            </a:r>
            <a:r>
              <a:rPr lang="en-US" sz="2400" b="1" dirty="0"/>
              <a:t>NOT</a:t>
            </a:r>
            <a:r>
              <a:rPr lang="en-US" sz="2400" b="0" i="0" u="none" strike="noStrike" cap="none" dirty="0">
                <a:solidFill>
                  <a:schemeClr val="dk1"/>
                </a:solidFill>
                <a:latin typeface="Calibri"/>
                <a:ea typeface="Calibri"/>
                <a:cs typeface="Calibri"/>
                <a:sym typeface="Calibri"/>
              </a:rPr>
              <a:t> an example of </a:t>
            </a:r>
            <a:r>
              <a:rPr lang="en-US" sz="2400" dirty="0"/>
              <a:t>a continental slope</a:t>
            </a:r>
            <a:r>
              <a:rPr lang="en-US" sz="2400" b="0" i="0" u="none" strike="noStrike" cap="none" dirty="0">
                <a:solidFill>
                  <a:schemeClr val="dk1"/>
                </a:solidFill>
                <a:latin typeface="Calibri"/>
                <a:ea typeface="Calibri"/>
                <a:cs typeface="Calibri"/>
                <a:sym typeface="Calibri"/>
              </a:rPr>
              <a:t>. </a:t>
            </a:r>
            <a:r>
              <a:rPr lang="en-US" sz="2400" dirty="0"/>
              <a:t>Coral reefs are diverse underwater ecosystems made up of coral polyps and other marine organisms. Coral reefs grow on rocky or sandy substrates on the continental shelf but are distinct features within the marine environment.</a:t>
            </a:r>
            <a:endParaRPr lang="en-US" sz="2400" b="0" i="0" u="none" strike="noStrike" cap="none" dirty="0">
              <a:solidFill>
                <a:schemeClr val="dk1"/>
              </a:solidFill>
              <a:latin typeface="Calibri"/>
              <a:ea typeface="Calibri"/>
              <a:cs typeface="Calibri"/>
              <a:sym typeface="Calibri"/>
            </a:endParaRPr>
          </a:p>
        </p:txBody>
      </p:sp>
      <p:pic>
        <p:nvPicPr>
          <p:cNvPr id="3" name="Picture 2" descr="Coral reef with corals and fish&#10;&#10;Description automatically generated">
            <a:extLst>
              <a:ext uri="{FF2B5EF4-FFF2-40B4-BE49-F238E27FC236}">
                <a16:creationId xmlns:a16="http://schemas.microsoft.com/office/drawing/2014/main" id="{CD5A8124-CB2D-70B5-562C-7D8EE6231E71}"/>
              </a:ext>
            </a:extLst>
          </p:cNvPr>
          <p:cNvPicPr>
            <a:picLocks noChangeAspect="1"/>
          </p:cNvPicPr>
          <p:nvPr/>
        </p:nvPicPr>
        <p:blipFill>
          <a:blip r:embed="rId5"/>
          <a:stretch>
            <a:fillRect/>
          </a:stretch>
        </p:blipFill>
        <p:spPr>
          <a:xfrm>
            <a:off x="1685471" y="2747181"/>
            <a:ext cx="5773057" cy="3811039"/>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g25e11802ac4_0_87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g27430209113_0_1469"/>
          <p:cNvSpPr txBox="1"/>
          <p:nvPr/>
        </p:nvSpPr>
        <p:spPr>
          <a:xfrm>
            <a:off x="518776" y="1496"/>
            <a:ext cx="8104000" cy="17542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Calibri"/>
                <a:ea typeface="Calibri"/>
                <a:cs typeface="Calibri"/>
                <a:sym typeface="Calibri"/>
              </a:rPr>
              <a:t>Why are </a:t>
            </a:r>
            <a:r>
              <a:rPr lang="en-US" sz="3600" dirty="0">
                <a:solidFill>
                  <a:schemeClr val="dk1"/>
                </a:solidFill>
                <a:latin typeface="Calibri"/>
                <a:ea typeface="Calibri"/>
                <a:cs typeface="Calibri"/>
                <a:sym typeface="Calibri"/>
              </a:rPr>
              <a:t>coral reefs</a:t>
            </a:r>
            <a:r>
              <a:rPr lang="en-US" sz="3600" b="0" i="0" u="none" strike="noStrike" cap="none" dirty="0">
                <a:solidFill>
                  <a:schemeClr val="dk1"/>
                </a:solidFill>
                <a:latin typeface="Calibri"/>
                <a:ea typeface="Calibri"/>
                <a:cs typeface="Calibri"/>
                <a:sym typeface="Calibri"/>
              </a:rPr>
              <a:t> and </a:t>
            </a:r>
            <a:r>
              <a:rPr lang="en-US" sz="3600" dirty="0">
                <a:solidFill>
                  <a:schemeClr val="dk1"/>
                </a:solidFill>
                <a:latin typeface="Calibri"/>
                <a:ea typeface="Calibri"/>
                <a:cs typeface="Calibri"/>
                <a:sym typeface="Calibri"/>
              </a:rPr>
              <a:t>the Georgia Continental Shelf </a:t>
            </a:r>
            <a:r>
              <a:rPr lang="en-US" sz="3600" b="0" i="0" u="none" strike="noStrike" cap="none" dirty="0">
                <a:solidFill>
                  <a:schemeClr val="dk1"/>
                </a:solidFill>
                <a:latin typeface="Calibri"/>
                <a:ea typeface="Calibri"/>
                <a:cs typeface="Calibri"/>
                <a:sym typeface="Calibri"/>
              </a:rPr>
              <a:t>not examples of </a:t>
            </a:r>
            <a:r>
              <a:rPr lang="en-US" sz="3600" dirty="0">
                <a:solidFill>
                  <a:schemeClr val="dk1"/>
                </a:solidFill>
                <a:latin typeface="Calibri"/>
                <a:ea typeface="Calibri"/>
                <a:cs typeface="Calibri"/>
                <a:sym typeface="Calibri"/>
              </a:rPr>
              <a:t>a continental rise</a:t>
            </a:r>
            <a:r>
              <a:rPr lang="en-US" sz="3600" b="0"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497" name="Google Shape;497;g27430209113_0_146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8" name="Google Shape;498;g27430209113_0_1469"/>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499" name="Google Shape;499;g27430209113_0_1469"/>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2" name="Google Shape;458;g2b790e7f309_0_61">
            <a:extLst>
              <a:ext uri="{FF2B5EF4-FFF2-40B4-BE49-F238E27FC236}">
                <a16:creationId xmlns:a16="http://schemas.microsoft.com/office/drawing/2014/main" id="{90516F52-A4B2-1FB9-E726-7EF2C3D9457C}"/>
              </a:ext>
            </a:extLst>
          </p:cNvPr>
          <p:cNvPicPr preferRelativeResize="0"/>
          <p:nvPr/>
        </p:nvPicPr>
        <p:blipFill rotWithShape="1">
          <a:blip r:embed="rId5"/>
          <a:srcRect t="8043" b="16992"/>
          <a:stretch/>
        </p:blipFill>
        <p:spPr>
          <a:xfrm>
            <a:off x="5179428" y="2605075"/>
            <a:ext cx="3243243" cy="328611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p:spPr>
      </p:pic>
      <p:pic>
        <p:nvPicPr>
          <p:cNvPr id="4" name="Picture 3" descr="Coral reef with corals and fish&#10;&#10;Description automatically generated">
            <a:extLst>
              <a:ext uri="{FF2B5EF4-FFF2-40B4-BE49-F238E27FC236}">
                <a16:creationId xmlns:a16="http://schemas.microsoft.com/office/drawing/2014/main" id="{2EF99218-4E34-215B-5415-993014EE46BB}"/>
              </a:ext>
            </a:extLst>
          </p:cNvPr>
          <p:cNvPicPr>
            <a:picLocks noChangeAspect="1"/>
          </p:cNvPicPr>
          <p:nvPr/>
        </p:nvPicPr>
        <p:blipFill>
          <a:blip r:embed="rId6"/>
          <a:stretch>
            <a:fillRect/>
          </a:stretch>
        </p:blipFill>
        <p:spPr>
          <a:xfrm>
            <a:off x="437131" y="2940363"/>
            <a:ext cx="3707545" cy="2447507"/>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g25e11802ac4_0_2229"/>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508" name="Google Shape;508;g25e11802ac4_0_2229"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 name="Picture 1">
            <a:extLst>
              <a:ext uri="{FF2B5EF4-FFF2-40B4-BE49-F238E27FC236}">
                <a16:creationId xmlns:a16="http://schemas.microsoft.com/office/drawing/2014/main" id="{95A76DB0-6349-96E5-58E1-69AD213D4BB9}"/>
              </a:ext>
            </a:extLst>
          </p:cNvPr>
          <p:cNvPicPr>
            <a:picLocks noChangeAspect="1"/>
          </p:cNvPicPr>
          <p:nvPr/>
        </p:nvPicPr>
        <p:blipFill rotWithShape="1">
          <a:blip r:embed="rId3"/>
          <a:srcRect b="6076"/>
          <a:stretch/>
        </p:blipFill>
        <p:spPr>
          <a:xfrm>
            <a:off x="20" y="10"/>
            <a:ext cx="9143980" cy="4465973"/>
          </a:xfrm>
          <a:prstGeom prst="rect">
            <a:avLst/>
          </a:prstGeom>
        </p:spPr>
      </p:pic>
      <p:sp>
        <p:nvSpPr>
          <p:cNvPr id="248" name="Google Shape;248;g2a5a1442303_0_32"/>
          <p:cNvSpPr txBox="1"/>
          <p:nvPr/>
        </p:nvSpPr>
        <p:spPr>
          <a:xfrm>
            <a:off x="425196" y="4956314"/>
            <a:ext cx="8293608" cy="1306417"/>
          </a:xfrm>
          <a:prstGeom prst="rect">
            <a:avLst/>
          </a:prstGeom>
        </p:spPr>
        <p:txBody>
          <a:bodyPr spcFirstLastPara="1" vert="horz" lIns="91440" tIns="45720" rIns="91440" bIns="45720" rtlCol="0" anchorCtr="0">
            <a:noAutofit/>
          </a:bodyPr>
          <a:lstStyle/>
          <a:p>
            <a:pPr>
              <a:lnSpc>
                <a:spcPct val="90000"/>
              </a:lnSpc>
              <a:spcAft>
                <a:spcPts val="600"/>
              </a:spcAft>
              <a:buClr>
                <a:srgbClr val="0C0C0C"/>
              </a:buClr>
              <a:buSzPts val="2800"/>
            </a:pPr>
            <a:r>
              <a:rPr lang="en-US" sz="3000" b="1" i="0" u="sng" strike="noStrike" kern="1200" cap="none" dirty="0">
                <a:solidFill>
                  <a:schemeClr val="tx1"/>
                </a:solidFill>
                <a:latin typeface="Calibri" panose="020F0502020204030204" pitchFamily="34" charset="0"/>
                <a:ea typeface="+mn-ea"/>
                <a:cs typeface="Calibri" panose="020F0502020204030204" pitchFamily="34" charset="0"/>
                <a:sym typeface="Calibri"/>
              </a:rPr>
              <a:t>Continental Slope</a:t>
            </a:r>
            <a:r>
              <a:rPr lang="en-US" sz="3000" b="1" i="0" u="none" strike="noStrike" kern="1200" cap="none" dirty="0">
                <a:solidFill>
                  <a:schemeClr val="tx1"/>
                </a:solidFill>
                <a:latin typeface="Calibri" panose="020F0502020204030204" pitchFamily="34" charset="0"/>
                <a:ea typeface="+mn-ea"/>
                <a:cs typeface="Calibri" panose="020F0502020204030204" pitchFamily="34" charset="0"/>
                <a:sym typeface="Calibri"/>
              </a:rPr>
              <a:t>: </a:t>
            </a:r>
            <a:r>
              <a:rPr lang="en-US" sz="3000" b="0" i="0" kern="1200" dirty="0">
                <a:solidFill>
                  <a:schemeClr val="tx1"/>
                </a:solidFill>
                <a:effectLst/>
                <a:latin typeface="Calibri" panose="020F0502020204030204" pitchFamily="34" charset="0"/>
                <a:ea typeface="+mn-ea"/>
                <a:cs typeface="Calibri" panose="020F0502020204030204" pitchFamily="34" charset="0"/>
              </a:rPr>
              <a:t>a steep underwater hill that goes down from the edge of the continent into the deeper parts of the ocean</a:t>
            </a:r>
            <a:endParaRPr lang="en-US" sz="3000" b="1" i="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p:txBody>
      </p:sp>
      <p:sp>
        <p:nvSpPr>
          <p:cNvPr id="5" name="Right Arrow 4">
            <a:extLst>
              <a:ext uri="{FF2B5EF4-FFF2-40B4-BE49-F238E27FC236}">
                <a16:creationId xmlns:a16="http://schemas.microsoft.com/office/drawing/2014/main" id="{FD49D13E-BD6D-17C6-1572-C63F2E8C37A9}"/>
              </a:ext>
            </a:extLst>
          </p:cNvPr>
          <p:cNvSpPr/>
          <p:nvPr/>
        </p:nvSpPr>
        <p:spPr>
          <a:xfrm rot="7884327">
            <a:off x="6179153" y="1163388"/>
            <a:ext cx="849600" cy="40529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1A45385-6E5D-53FD-14EE-378CC58F294E}"/>
              </a:ext>
            </a:extLst>
          </p:cNvPr>
          <p:cNvSpPr txBox="1"/>
          <p:nvPr/>
        </p:nvSpPr>
        <p:spPr>
          <a:xfrm>
            <a:off x="0" y="3780982"/>
            <a:ext cx="1628972" cy="307777"/>
          </a:xfrm>
          <a:prstGeom prst="rect">
            <a:avLst/>
          </a:prstGeom>
          <a:noFill/>
        </p:spPr>
        <p:txBody>
          <a:bodyPr wrap="none" rtlCol="0">
            <a:spAutoFit/>
          </a:bodyPr>
          <a:lstStyle/>
          <a:p>
            <a:r>
              <a:rPr lang="en-US" dirty="0" err="1">
                <a:latin typeface="Calibri" panose="020F0502020204030204" pitchFamily="34" charset="0"/>
                <a:cs typeface="Calibri" panose="020F0502020204030204" pitchFamily="34" charset="0"/>
              </a:rPr>
              <a:t>Solangi</a:t>
            </a:r>
            <a:r>
              <a:rPr lang="en-US" dirty="0">
                <a:latin typeface="Calibri" panose="020F0502020204030204" pitchFamily="34" charset="0"/>
                <a:cs typeface="Calibri" panose="020F0502020204030204" pitchFamily="34" charset="0"/>
              </a:rPr>
              <a:t> et al. (2018)</a:t>
            </a:r>
          </a:p>
        </p:txBody>
      </p:sp>
      <p:sp>
        <p:nvSpPr>
          <p:cNvPr id="7" name="Google Shape;514;g2a613fe29c9_2_9" descr="Rewind">
            <a:extLst>
              <a:ext uri="{FF2B5EF4-FFF2-40B4-BE49-F238E27FC236}">
                <a16:creationId xmlns:a16="http://schemas.microsoft.com/office/drawing/2014/main" id="{5A9FBD7B-209B-3C6B-AFB5-0326B0D4C4EE}"/>
              </a:ext>
            </a:extLst>
          </p:cNvPr>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618000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23" name="Google Shape;523;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524" name="Google Shape;524;g25e11802ac4_0_1976"/>
          <p:cNvCxnSpPr>
            <a:stCxn id="525" idx="4"/>
            <a:endCxn id="522"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526" name="Google Shape;526;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527" name="Google Shape;527;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525" name="Google Shape;525;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34" name="Google Shape;534;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35" name="Google Shape;535;g25e11802ac4_0_1886"/>
          <p:cNvCxnSpPr>
            <a:stCxn id="536" idx="4"/>
            <a:endCxn id="53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37" name="Google Shape;537;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38" name="Google Shape;538;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36" name="Google Shape;536;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9" name="Google Shape;539;g25e11802ac4_0_1886"/>
          <p:cNvSpPr txBox="1"/>
          <p:nvPr/>
        </p:nvSpPr>
        <p:spPr>
          <a:xfrm>
            <a:off x="2990050" y="3147933"/>
            <a:ext cx="3163800" cy="9848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Continental Slope</a:t>
            </a:r>
            <a:endParaRPr sz="700" b="0" i="0" u="none" strike="noStrike" cap="none" dirty="0">
              <a:solidFill>
                <a:srgbClr val="000000"/>
              </a:solidFill>
              <a:latin typeface="Arial"/>
              <a:ea typeface="Arial"/>
              <a:cs typeface="Arial"/>
              <a:sym typeface="Arial"/>
            </a:endParaRPr>
          </a:p>
        </p:txBody>
      </p:sp>
      <p:sp>
        <p:nvSpPr>
          <p:cNvPr id="540" name="Google Shape;540;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41" name="Google Shape;541;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42" name="Google Shape;542;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43" name="Google Shape;543;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continental slopes</a:t>
            </a:r>
            <a:r>
              <a:rPr lang="en-US" sz="1700" b="0" i="0" u="none" strike="noStrike" cap="none" dirty="0">
                <a:solidFill>
                  <a:srgbClr val="000000"/>
                </a:solidFill>
                <a:latin typeface="Helvetica Neue Light"/>
                <a:ea typeface="Helvetica Neue Light"/>
                <a:cs typeface="Helvetica Neue Light"/>
                <a:sym typeface="Helvetica Neue Light"/>
              </a:rPr>
              <a:t> impact my life?</a:t>
            </a:r>
            <a:endParaRPr sz="1700" b="0" i="0" u="none" strike="noStrike" cap="none" dirty="0">
              <a:solidFill>
                <a:srgbClr val="000000"/>
              </a:solidFill>
              <a:latin typeface="Arial"/>
              <a:ea typeface="Arial"/>
              <a:cs typeface="Arial"/>
              <a:sym typeface="Arial"/>
            </a:endParaRPr>
          </a:p>
        </p:txBody>
      </p:sp>
      <p:sp>
        <p:nvSpPr>
          <p:cNvPr id="544" name="Google Shape;544;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45" name="Google Shape;545;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46" name="Google Shape;546;g25e11802ac4_0_1886"/>
          <p:cNvCxnSpPr>
            <a:stCxn id="547" idx="4"/>
            <a:endCxn id="54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8" name="Google Shape;548;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9" name="Google Shape;549;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47" name="Google Shape;547;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2a613fe29c9_2_2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56" name="Google Shape;556;g2a613fe29c9_2_2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57" name="Google Shape;557;g2a613fe29c9_2_20"/>
          <p:cNvCxnSpPr>
            <a:stCxn id="558" idx="4"/>
            <a:endCxn id="55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59" name="Google Shape;559;g2a613fe29c9_2_2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60" name="Google Shape;560;g2a613fe29c9_2_2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58" name="Google Shape;558;g2a613fe29c9_2_2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61" name="Google Shape;561;g2a613fe29c9_2_20"/>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an </a:t>
            </a:r>
            <a:r>
              <a:rPr lang="en-US" sz="3000" b="1" dirty="0">
                <a:latin typeface="Calibri"/>
                <a:ea typeface="Calibri"/>
                <a:cs typeface="Calibri"/>
                <a:sym typeface="Calibri"/>
              </a:rPr>
              <a:t>continental slope</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62" name="Google Shape;562;g2a613fe29c9_2_20"/>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63" name="Google Shape;563;g2a613fe29c9_2_20"/>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64" name="Google Shape;564;g2a613fe29c9_2_20"/>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65" name="Google Shape;565;g2a613fe29c9_2_20"/>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566" name="Google Shape;566;g2a613fe29c9_2_20"/>
          <p:cNvPicPr preferRelativeResize="0"/>
          <p:nvPr/>
        </p:nvPicPr>
        <p:blipFill rotWithShape="1">
          <a:blip r:embed="rId3">
            <a:alphaModFix/>
          </a:blip>
          <a:srcRect/>
          <a:stretch/>
        </p:blipFill>
        <p:spPr>
          <a:xfrm>
            <a:off x="5670369" y="1513855"/>
            <a:ext cx="3056850" cy="2734425"/>
          </a:xfrm>
          <a:prstGeom prst="rect">
            <a:avLst/>
          </a:prstGeom>
          <a:noFill/>
          <a:ln>
            <a:noFill/>
          </a:ln>
        </p:spPr>
      </p:pic>
      <p:pic>
        <p:nvPicPr>
          <p:cNvPr id="567" name="Google Shape;567;g2a613fe29c9_2_20"/>
          <p:cNvPicPr preferRelativeResize="0"/>
          <p:nvPr/>
        </p:nvPicPr>
        <p:blipFill rotWithShape="1">
          <a:blip r:embed="rId4">
            <a:alphaModFix/>
          </a:blip>
          <a:srcRect/>
          <a:stretch/>
        </p:blipFill>
        <p:spPr>
          <a:xfrm>
            <a:off x="1242489" y="1604173"/>
            <a:ext cx="3165774" cy="2011094"/>
          </a:xfrm>
          <a:prstGeom prst="rect">
            <a:avLst/>
          </a:prstGeom>
          <a:noFill/>
          <a:ln>
            <a:noFill/>
          </a:ln>
        </p:spPr>
      </p:pic>
      <p:pic>
        <p:nvPicPr>
          <p:cNvPr id="568" name="Google Shape;568;g2a613fe29c9_2_20"/>
          <p:cNvPicPr preferRelativeResize="0"/>
          <p:nvPr/>
        </p:nvPicPr>
        <p:blipFill rotWithShape="1">
          <a:blip r:embed="rId5">
            <a:alphaModFix/>
          </a:blip>
          <a:srcRect/>
          <a:stretch/>
        </p:blipFill>
        <p:spPr>
          <a:xfrm>
            <a:off x="5683344" y="4260130"/>
            <a:ext cx="3120830" cy="2187832"/>
          </a:xfrm>
          <a:prstGeom prst="rect">
            <a:avLst/>
          </a:prstGeom>
          <a:noFill/>
          <a:ln>
            <a:noFill/>
          </a:ln>
        </p:spPr>
      </p:pic>
      <p:pic>
        <p:nvPicPr>
          <p:cNvPr id="5" name="Picture 4" descr="A diagram of a volcano&#10;&#10;Description automatically generated">
            <a:extLst>
              <a:ext uri="{FF2B5EF4-FFF2-40B4-BE49-F238E27FC236}">
                <a16:creationId xmlns:a16="http://schemas.microsoft.com/office/drawing/2014/main" id="{D35F6AD9-8A0C-0149-16E5-9DEDBCD0BF86}"/>
              </a:ext>
            </a:extLst>
          </p:cNvPr>
          <p:cNvPicPr>
            <a:picLocks noChangeAspect="1"/>
          </p:cNvPicPr>
          <p:nvPr/>
        </p:nvPicPr>
        <p:blipFill>
          <a:blip r:embed="rId6"/>
          <a:stretch>
            <a:fillRect/>
          </a:stretch>
        </p:blipFill>
        <p:spPr>
          <a:xfrm>
            <a:off x="1158150" y="4063240"/>
            <a:ext cx="3334452" cy="2362394"/>
          </a:xfrm>
          <a:prstGeom prst="rect">
            <a:avLst/>
          </a:prstGeom>
        </p:spPr>
      </p:pic>
      <p:sp>
        <p:nvSpPr>
          <p:cNvPr id="6" name="Oval 5">
            <a:extLst>
              <a:ext uri="{FF2B5EF4-FFF2-40B4-BE49-F238E27FC236}">
                <a16:creationId xmlns:a16="http://schemas.microsoft.com/office/drawing/2014/main" id="{17E1B244-52C7-087B-F139-80D403502236}"/>
              </a:ext>
            </a:extLst>
          </p:cNvPr>
          <p:cNvSpPr/>
          <p:nvPr/>
        </p:nvSpPr>
        <p:spPr>
          <a:xfrm flipV="1">
            <a:off x="1544192" y="4805170"/>
            <a:ext cx="610640" cy="76500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2a613fe29c9_2_2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56" name="Google Shape;556;g2a613fe29c9_2_2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57" name="Google Shape;557;g2a613fe29c9_2_20"/>
          <p:cNvCxnSpPr>
            <a:stCxn id="558" idx="4"/>
            <a:endCxn id="55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59" name="Google Shape;559;g2a613fe29c9_2_2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60" name="Google Shape;560;g2a613fe29c9_2_2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58" name="Google Shape;558;g2a613fe29c9_2_2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61" name="Google Shape;561;g2a613fe29c9_2_20"/>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an </a:t>
            </a:r>
            <a:r>
              <a:rPr lang="en-US" sz="3000" b="1" dirty="0">
                <a:latin typeface="Calibri"/>
                <a:ea typeface="Calibri"/>
                <a:cs typeface="Calibri"/>
                <a:sym typeface="Calibri"/>
              </a:rPr>
              <a:t>continental slope</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62" name="Google Shape;562;g2a613fe29c9_2_20"/>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63" name="Google Shape;563;g2a613fe29c9_2_20"/>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64" name="Google Shape;564;g2a613fe29c9_2_20"/>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65" name="Google Shape;565;g2a613fe29c9_2_20"/>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566" name="Google Shape;566;g2a613fe29c9_2_20"/>
          <p:cNvPicPr preferRelativeResize="0"/>
          <p:nvPr/>
        </p:nvPicPr>
        <p:blipFill rotWithShape="1">
          <a:blip r:embed="rId3">
            <a:alphaModFix/>
          </a:blip>
          <a:srcRect/>
          <a:stretch/>
        </p:blipFill>
        <p:spPr>
          <a:xfrm>
            <a:off x="5670369" y="1513855"/>
            <a:ext cx="3056850" cy="2734425"/>
          </a:xfrm>
          <a:prstGeom prst="rect">
            <a:avLst/>
          </a:prstGeom>
          <a:noFill/>
          <a:ln>
            <a:noFill/>
          </a:ln>
        </p:spPr>
      </p:pic>
      <p:pic>
        <p:nvPicPr>
          <p:cNvPr id="567" name="Google Shape;567;g2a613fe29c9_2_20"/>
          <p:cNvPicPr preferRelativeResize="0"/>
          <p:nvPr/>
        </p:nvPicPr>
        <p:blipFill rotWithShape="1">
          <a:blip r:embed="rId4">
            <a:alphaModFix/>
          </a:blip>
          <a:srcRect/>
          <a:stretch/>
        </p:blipFill>
        <p:spPr>
          <a:xfrm>
            <a:off x="1242489" y="1604173"/>
            <a:ext cx="3165774" cy="2011094"/>
          </a:xfrm>
          <a:prstGeom prst="rect">
            <a:avLst/>
          </a:prstGeom>
          <a:noFill/>
          <a:ln>
            <a:noFill/>
          </a:ln>
        </p:spPr>
      </p:pic>
      <p:pic>
        <p:nvPicPr>
          <p:cNvPr id="568" name="Google Shape;568;g2a613fe29c9_2_20"/>
          <p:cNvPicPr preferRelativeResize="0"/>
          <p:nvPr/>
        </p:nvPicPr>
        <p:blipFill rotWithShape="1">
          <a:blip r:embed="rId5">
            <a:alphaModFix/>
          </a:blip>
          <a:srcRect/>
          <a:stretch/>
        </p:blipFill>
        <p:spPr>
          <a:xfrm>
            <a:off x="5683344" y="4260130"/>
            <a:ext cx="3120830" cy="2187832"/>
          </a:xfrm>
          <a:prstGeom prst="rect">
            <a:avLst/>
          </a:prstGeom>
          <a:noFill/>
          <a:ln>
            <a:noFill/>
          </a:ln>
        </p:spPr>
      </p:pic>
      <p:sp>
        <p:nvSpPr>
          <p:cNvPr id="6" name="Google Shape;589;g2b790e7f309_0_89">
            <a:extLst>
              <a:ext uri="{FF2B5EF4-FFF2-40B4-BE49-F238E27FC236}">
                <a16:creationId xmlns:a16="http://schemas.microsoft.com/office/drawing/2014/main" id="{D91DE4C4-9CEC-421F-A07C-05E1CC124046}"/>
              </a:ext>
            </a:extLst>
          </p:cNvPr>
          <p:cNvSpPr/>
          <p:nvPr/>
        </p:nvSpPr>
        <p:spPr>
          <a:xfrm>
            <a:off x="560248" y="3886577"/>
            <a:ext cx="4271400" cy="27345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8" name="Picture 7" descr="A diagram of a volcano&#10;&#10;Description automatically generated">
            <a:extLst>
              <a:ext uri="{FF2B5EF4-FFF2-40B4-BE49-F238E27FC236}">
                <a16:creationId xmlns:a16="http://schemas.microsoft.com/office/drawing/2014/main" id="{1A4E41AE-CD9A-6882-6875-94AB19286920}"/>
              </a:ext>
            </a:extLst>
          </p:cNvPr>
          <p:cNvPicPr>
            <a:picLocks noChangeAspect="1"/>
          </p:cNvPicPr>
          <p:nvPr/>
        </p:nvPicPr>
        <p:blipFill>
          <a:blip r:embed="rId6"/>
          <a:stretch>
            <a:fillRect/>
          </a:stretch>
        </p:blipFill>
        <p:spPr>
          <a:xfrm>
            <a:off x="1158150" y="4063240"/>
            <a:ext cx="3334452" cy="2362394"/>
          </a:xfrm>
          <a:prstGeom prst="rect">
            <a:avLst/>
          </a:prstGeom>
        </p:spPr>
      </p:pic>
      <p:sp>
        <p:nvSpPr>
          <p:cNvPr id="4" name="Oval 3">
            <a:extLst>
              <a:ext uri="{FF2B5EF4-FFF2-40B4-BE49-F238E27FC236}">
                <a16:creationId xmlns:a16="http://schemas.microsoft.com/office/drawing/2014/main" id="{130922CB-435B-EAC7-AC26-DFFA3E54CE06}"/>
              </a:ext>
            </a:extLst>
          </p:cNvPr>
          <p:cNvSpPr/>
          <p:nvPr/>
        </p:nvSpPr>
        <p:spPr>
          <a:xfrm flipV="1">
            <a:off x="1544192" y="4805170"/>
            <a:ext cx="610640" cy="76500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0896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4" name="Picture 3" descr="A diagram of a volcano&#10;&#10;Description automatically generated">
            <a:extLst>
              <a:ext uri="{FF2B5EF4-FFF2-40B4-BE49-F238E27FC236}">
                <a16:creationId xmlns:a16="http://schemas.microsoft.com/office/drawing/2014/main" id="{7725B36F-F5FF-2A0F-8017-20102479A40F}"/>
              </a:ext>
            </a:extLst>
          </p:cNvPr>
          <p:cNvPicPr>
            <a:picLocks noChangeAspect="1"/>
          </p:cNvPicPr>
          <p:nvPr/>
        </p:nvPicPr>
        <p:blipFill>
          <a:blip r:embed="rId3"/>
          <a:stretch>
            <a:fillRect/>
          </a:stretch>
        </p:blipFill>
        <p:spPr>
          <a:xfrm>
            <a:off x="5317960" y="1031288"/>
            <a:ext cx="3334452" cy="2362394"/>
          </a:xfrm>
          <a:prstGeom prst="rect">
            <a:avLst/>
          </a:prstGeom>
        </p:spPr>
      </p:pic>
      <p:sp>
        <p:nvSpPr>
          <p:cNvPr id="5" name="Oval 4">
            <a:extLst>
              <a:ext uri="{FF2B5EF4-FFF2-40B4-BE49-F238E27FC236}">
                <a16:creationId xmlns:a16="http://schemas.microsoft.com/office/drawing/2014/main" id="{5ED80399-E415-AD5E-569E-75F08AC18DAE}"/>
              </a:ext>
            </a:extLst>
          </p:cNvPr>
          <p:cNvSpPr/>
          <p:nvPr/>
        </p:nvSpPr>
        <p:spPr>
          <a:xfrm flipV="1">
            <a:off x="5704002" y="1773218"/>
            <a:ext cx="610640" cy="76500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3" name="Google Shape;533;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34" name="Google Shape;534;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35" name="Google Shape;535;g25e11802ac4_0_1886"/>
          <p:cNvCxnSpPr>
            <a:stCxn id="536" idx="4"/>
            <a:endCxn id="53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37" name="Google Shape;537;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38" name="Google Shape;538;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36" name="Google Shape;536;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9" name="Google Shape;539;g25e11802ac4_0_1886"/>
          <p:cNvSpPr txBox="1"/>
          <p:nvPr/>
        </p:nvSpPr>
        <p:spPr>
          <a:xfrm>
            <a:off x="2990050" y="3147933"/>
            <a:ext cx="3163800" cy="9848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Continental Slope</a:t>
            </a:r>
            <a:endParaRPr sz="700" b="0" i="0" u="none" strike="noStrike" cap="none" dirty="0">
              <a:solidFill>
                <a:srgbClr val="000000"/>
              </a:solidFill>
              <a:latin typeface="Arial"/>
              <a:ea typeface="Arial"/>
              <a:cs typeface="Arial"/>
              <a:sym typeface="Arial"/>
            </a:endParaRPr>
          </a:p>
        </p:txBody>
      </p:sp>
      <p:sp>
        <p:nvSpPr>
          <p:cNvPr id="540" name="Google Shape;540;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41" name="Google Shape;541;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42" name="Google Shape;542;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43" name="Google Shape;543;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continental slopes</a:t>
            </a:r>
            <a:r>
              <a:rPr lang="en-US" sz="1700" b="0" i="0" u="none" strike="noStrike" cap="none" dirty="0">
                <a:solidFill>
                  <a:srgbClr val="000000"/>
                </a:solidFill>
                <a:latin typeface="Helvetica Neue Light"/>
                <a:ea typeface="Helvetica Neue Light"/>
                <a:cs typeface="Helvetica Neue Light"/>
                <a:sym typeface="Helvetica Neue Light"/>
              </a:rPr>
              <a:t> impact my life?</a:t>
            </a:r>
            <a:endParaRPr sz="1700" b="0" i="0" u="none" strike="noStrike" cap="none" dirty="0">
              <a:solidFill>
                <a:srgbClr val="000000"/>
              </a:solidFill>
              <a:latin typeface="Arial"/>
              <a:ea typeface="Arial"/>
              <a:cs typeface="Arial"/>
              <a:sym typeface="Arial"/>
            </a:endParaRPr>
          </a:p>
        </p:txBody>
      </p:sp>
      <p:sp>
        <p:nvSpPr>
          <p:cNvPr id="544" name="Google Shape;544;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45" name="Google Shape;545;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46" name="Google Shape;546;g25e11802ac4_0_1886"/>
          <p:cNvCxnSpPr>
            <a:stCxn id="547" idx="4"/>
            <a:endCxn id="54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8" name="Google Shape;548;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9" name="Google Shape;549;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47" name="Google Shape;547;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3728842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20" name="Google Shape;620;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21" name="Google Shape;621;g25e11802ac4_0_2130"/>
          <p:cNvCxnSpPr>
            <a:stCxn id="622" idx="4"/>
            <a:endCxn id="61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23" name="Google Shape;623;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24" name="Google Shape;624;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22" name="Google Shape;622;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25" name="Google Shape;625;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 </a:t>
            </a:r>
            <a:r>
              <a:rPr lang="en-US" sz="3000" b="1" dirty="0">
                <a:latin typeface="Calibri"/>
                <a:ea typeface="Calibri"/>
                <a:cs typeface="Calibri"/>
                <a:sym typeface="Calibri"/>
              </a:rPr>
              <a:t>continental slope</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26" name="Google Shape;626;g25e11802ac4_0_2130"/>
          <p:cNvSpPr txBox="1"/>
          <p:nvPr/>
        </p:nvSpPr>
        <p:spPr>
          <a:xfrm>
            <a:off x="1073532" y="5269290"/>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Deep, steep-sided valleys carved into the seafloor by erosion.</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627" name="Google Shape;627;g25e11802ac4_0_2130"/>
          <p:cNvSpPr txBox="1"/>
          <p:nvPr/>
        </p:nvSpPr>
        <p:spPr>
          <a:xfrm>
            <a:off x="1073532" y="1931824"/>
            <a:ext cx="7874100" cy="904823"/>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latin typeface="Helvetica Neue Light"/>
                <a:ea typeface="Helvetica Neue Light"/>
                <a:cs typeface="Helvetica Neue Light"/>
                <a:sym typeface="Helvetica Neue Light"/>
              </a:rPr>
              <a:t>A steep underwater hill that goes down from the edge of the continent into the deeper parts of the ocean</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29" name="Google Shape;629;g25e11802ac4_0_2130"/>
          <p:cNvSpPr txBox="1"/>
          <p:nvPr/>
        </p:nvSpPr>
        <p:spPr>
          <a:xfrm>
            <a:off x="1073532" y="4092979"/>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A</a:t>
            </a: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 gentle slope at the ocean's bottom where sand and mud collect</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30" name="Google Shape;630;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31" name="Google Shape;631;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32" name="Google Shape;632;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33" name="Google Shape;633;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34" name="Google Shape;634;g25e11802ac4_0_2130"/>
          <p:cNvSpPr txBox="1"/>
          <p:nvPr/>
        </p:nvSpPr>
        <p:spPr>
          <a:xfrm>
            <a:off x="1073532" y="30895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The edge of a continent that is underwater</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20" name="Google Shape;620;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21" name="Google Shape;621;g25e11802ac4_0_2130"/>
          <p:cNvCxnSpPr>
            <a:stCxn id="622" idx="4"/>
            <a:endCxn id="61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23" name="Google Shape;623;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24" name="Google Shape;624;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22" name="Google Shape;622;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25" name="Google Shape;625;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 </a:t>
            </a:r>
            <a:r>
              <a:rPr lang="en-US" sz="3000" b="1" dirty="0">
                <a:latin typeface="Calibri"/>
                <a:ea typeface="Calibri"/>
                <a:cs typeface="Calibri"/>
                <a:sym typeface="Calibri"/>
              </a:rPr>
              <a:t>continental slope</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26" name="Google Shape;626;g25e11802ac4_0_2130"/>
          <p:cNvSpPr txBox="1"/>
          <p:nvPr/>
        </p:nvSpPr>
        <p:spPr>
          <a:xfrm>
            <a:off x="1073532" y="5269290"/>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Deep, steep-sided valleys carved into the seafloor by erosion.</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627" name="Google Shape;627;g25e11802ac4_0_2130"/>
          <p:cNvSpPr txBox="1"/>
          <p:nvPr/>
        </p:nvSpPr>
        <p:spPr>
          <a:xfrm>
            <a:off x="1073532" y="1931824"/>
            <a:ext cx="7874100" cy="904823"/>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latin typeface="Helvetica Neue Light"/>
                <a:ea typeface="Helvetica Neue Light"/>
                <a:cs typeface="Helvetica Neue Light"/>
                <a:sym typeface="Helvetica Neue Light"/>
              </a:rPr>
              <a:t>A steep underwater hill that goes down from the edge of the continent into the deeper parts of the ocean</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28" name="Google Shape;628;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9" name="Google Shape;629;g25e11802ac4_0_2130"/>
          <p:cNvSpPr txBox="1"/>
          <p:nvPr/>
        </p:nvSpPr>
        <p:spPr>
          <a:xfrm>
            <a:off x="1073532" y="4092979"/>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A</a:t>
            </a: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 gentle slope at the ocean's bottom where sand and mud collect</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30" name="Google Shape;630;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31" name="Google Shape;631;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32" name="Google Shape;632;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33" name="Google Shape;633;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34" name="Google Shape;634;g25e11802ac4_0_2130"/>
          <p:cNvSpPr txBox="1"/>
          <p:nvPr/>
        </p:nvSpPr>
        <p:spPr>
          <a:xfrm>
            <a:off x="1073532" y="30895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The edge of a continent that is underwater</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2" name="Google Shape;656;g2b790e7f309_0_110">
            <a:extLst>
              <a:ext uri="{FF2B5EF4-FFF2-40B4-BE49-F238E27FC236}">
                <a16:creationId xmlns:a16="http://schemas.microsoft.com/office/drawing/2014/main" id="{90409F95-57C1-6E63-4F43-24AA98CEC2D3}"/>
              </a:ext>
            </a:extLst>
          </p:cNvPr>
          <p:cNvSpPr/>
          <p:nvPr/>
        </p:nvSpPr>
        <p:spPr>
          <a:xfrm>
            <a:off x="325969" y="1795944"/>
            <a:ext cx="8443500" cy="1015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1296013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4" name="Picture 3" descr="A diagram of a volcano&#10;&#10;Description automatically generated">
            <a:extLst>
              <a:ext uri="{FF2B5EF4-FFF2-40B4-BE49-F238E27FC236}">
                <a16:creationId xmlns:a16="http://schemas.microsoft.com/office/drawing/2014/main" id="{7725B36F-F5FF-2A0F-8017-20102479A40F}"/>
              </a:ext>
            </a:extLst>
          </p:cNvPr>
          <p:cNvPicPr>
            <a:picLocks noChangeAspect="1"/>
          </p:cNvPicPr>
          <p:nvPr/>
        </p:nvPicPr>
        <p:blipFill>
          <a:blip r:embed="rId3"/>
          <a:stretch>
            <a:fillRect/>
          </a:stretch>
        </p:blipFill>
        <p:spPr>
          <a:xfrm>
            <a:off x="5317960" y="1031288"/>
            <a:ext cx="3334452" cy="2362394"/>
          </a:xfrm>
          <a:prstGeom prst="rect">
            <a:avLst/>
          </a:prstGeom>
        </p:spPr>
      </p:pic>
      <p:sp>
        <p:nvSpPr>
          <p:cNvPr id="5" name="Oval 4">
            <a:extLst>
              <a:ext uri="{FF2B5EF4-FFF2-40B4-BE49-F238E27FC236}">
                <a16:creationId xmlns:a16="http://schemas.microsoft.com/office/drawing/2014/main" id="{5ED80399-E415-AD5E-569E-75F08AC18DAE}"/>
              </a:ext>
            </a:extLst>
          </p:cNvPr>
          <p:cNvSpPr/>
          <p:nvPr/>
        </p:nvSpPr>
        <p:spPr>
          <a:xfrm flipV="1">
            <a:off x="5704002" y="1773218"/>
            <a:ext cx="610640" cy="76500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3" name="Google Shape;533;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34" name="Google Shape;534;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35" name="Google Shape;535;g25e11802ac4_0_1886"/>
          <p:cNvCxnSpPr>
            <a:stCxn id="536" idx="4"/>
            <a:endCxn id="53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37" name="Google Shape;537;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38" name="Google Shape;538;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36" name="Google Shape;536;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9" name="Google Shape;539;g25e11802ac4_0_1886"/>
          <p:cNvSpPr txBox="1"/>
          <p:nvPr/>
        </p:nvSpPr>
        <p:spPr>
          <a:xfrm>
            <a:off x="2990050" y="3147933"/>
            <a:ext cx="3163800" cy="9848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Continental Slope</a:t>
            </a:r>
            <a:endParaRPr sz="700" b="0" i="0" u="none" strike="noStrike" cap="none" dirty="0">
              <a:solidFill>
                <a:srgbClr val="000000"/>
              </a:solidFill>
              <a:latin typeface="Arial"/>
              <a:ea typeface="Arial"/>
              <a:cs typeface="Arial"/>
              <a:sym typeface="Arial"/>
            </a:endParaRPr>
          </a:p>
        </p:txBody>
      </p:sp>
      <p:sp>
        <p:nvSpPr>
          <p:cNvPr id="540" name="Google Shape;540;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41" name="Google Shape;541;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42" name="Google Shape;542;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43" name="Google Shape;543;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continental slopes</a:t>
            </a:r>
            <a:r>
              <a:rPr lang="en-US" sz="1700" b="0" i="0" u="none" strike="noStrike" cap="none" dirty="0">
                <a:solidFill>
                  <a:srgbClr val="000000"/>
                </a:solidFill>
                <a:latin typeface="Helvetica Neue Light"/>
                <a:ea typeface="Helvetica Neue Light"/>
                <a:cs typeface="Helvetica Neue Light"/>
                <a:sym typeface="Helvetica Neue Light"/>
              </a:rPr>
              <a:t> impact my life?</a:t>
            </a:r>
            <a:endParaRPr sz="1700" b="0" i="0" u="none" strike="noStrike" cap="none" dirty="0">
              <a:solidFill>
                <a:srgbClr val="000000"/>
              </a:solidFill>
              <a:latin typeface="Arial"/>
              <a:ea typeface="Arial"/>
              <a:cs typeface="Arial"/>
              <a:sym typeface="Arial"/>
            </a:endParaRPr>
          </a:p>
        </p:txBody>
      </p:sp>
      <p:sp>
        <p:nvSpPr>
          <p:cNvPr id="544" name="Google Shape;544;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45" name="Google Shape;545;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46" name="Google Shape;546;g25e11802ac4_0_1886"/>
          <p:cNvCxnSpPr>
            <a:stCxn id="547" idx="4"/>
            <a:endCxn id="54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8" name="Google Shape;548;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9" name="Google Shape;549;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47" name="Google Shape;547;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 name="Google Shape;627;g25e11802ac4_0_2130">
            <a:extLst>
              <a:ext uri="{FF2B5EF4-FFF2-40B4-BE49-F238E27FC236}">
                <a16:creationId xmlns:a16="http://schemas.microsoft.com/office/drawing/2014/main" id="{B3348C15-F658-11AC-4A09-1CDF9E24DBE9}"/>
              </a:ext>
            </a:extLst>
          </p:cNvPr>
          <p:cNvSpPr txBox="1"/>
          <p:nvPr/>
        </p:nvSpPr>
        <p:spPr>
          <a:xfrm>
            <a:off x="563815" y="1064685"/>
            <a:ext cx="3331926" cy="2038979"/>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300" dirty="0">
                <a:latin typeface="Helvetica Neue Light"/>
                <a:ea typeface="Helvetica Neue Light"/>
                <a:cs typeface="Helvetica Neue Light"/>
                <a:sym typeface="Helvetica Neue Light"/>
              </a:rPr>
              <a:t>A steep underwater hill that goes down from the edge of the continent into the deeper parts of the ocean</a:t>
            </a:r>
            <a:endParaRPr sz="23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20442866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87" name="Google Shape;687;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88" name="Google Shape;688;g25e11802ac4_0_2367"/>
          <p:cNvCxnSpPr>
            <a:stCxn id="689" idx="4"/>
            <a:endCxn id="68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90" name="Google Shape;690;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91" name="Google Shape;691;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89" name="Google Shape;689;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92" name="Google Shape;692;g25e11802ac4_0_2367"/>
          <p:cNvSpPr txBox="1"/>
          <p:nvPr/>
        </p:nvSpPr>
        <p:spPr>
          <a:xfrm>
            <a:off x="467256" y="38835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Directions:</a:t>
            </a:r>
            <a:r>
              <a:rPr lang="en-US" sz="3000" b="1"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 </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Choose the correct </a:t>
            </a:r>
            <a:r>
              <a:rPr lang="en-US" sz="3000" b="0" i="1"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example</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 of a </a:t>
            </a:r>
            <a:r>
              <a:rPr lang="en-US" sz="3000" b="1" dirty="0">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continental slope</a:t>
            </a:r>
            <a:r>
              <a:rPr lang="en-US" sz="3000" b="1"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 </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from the choices below. </a:t>
            </a:r>
            <a:endParaRPr sz="1400" b="0" i="0" u="none" strike="noStrike" cap="none" dirty="0">
              <a:solidFill>
                <a:srgbClr val="000000"/>
              </a:solidFill>
              <a:latin typeface="Arial"/>
              <a:ea typeface="Arial"/>
              <a:cs typeface="Arial"/>
              <a:sym typeface="Arial"/>
            </a:endParaRPr>
          </a:p>
        </p:txBody>
      </p:sp>
      <p:sp>
        <p:nvSpPr>
          <p:cNvPr id="693" name="Google Shape;693;g25e11802ac4_0_2367"/>
          <p:cNvSpPr txBox="1"/>
          <p:nvPr/>
        </p:nvSpPr>
        <p:spPr>
          <a:xfrm>
            <a:off x="1073532" y="4964490"/>
            <a:ext cx="78741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343"/>
                </a:solidFill>
                <a:latin typeface="Helvetica Neue Light"/>
                <a:ea typeface="Helvetica Neue Light"/>
                <a:sym typeface="Helvetica Neue Light"/>
              </a:rPr>
              <a:t>The Amazon Cone</a:t>
            </a:r>
            <a:endParaRPr sz="1400" b="0" i="0" u="none" strike="noStrike" cap="none" dirty="0">
              <a:solidFill>
                <a:srgbClr val="434343"/>
              </a:solidFill>
              <a:latin typeface="Arial"/>
              <a:ea typeface="Arial"/>
              <a:cs typeface="Arial"/>
              <a:sym typeface="Arial"/>
            </a:endParaRPr>
          </a:p>
        </p:txBody>
      </p:sp>
      <p:sp>
        <p:nvSpPr>
          <p:cNvPr id="694" name="Google Shape;694;g25e11802ac4_0_2367"/>
          <p:cNvSpPr txBox="1"/>
          <p:nvPr/>
        </p:nvSpPr>
        <p:spPr>
          <a:xfrm>
            <a:off x="1090682" y="39209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The Blake Plateau</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95" name="Google Shape;695;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96" name="Google Shape;696;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Snow sliding down a plane </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97" name="Google Shape;697;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98" name="Google Shape;698;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99" name="Google Shape;699;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00" name="Google Shape;700;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01" name="Google Shape;701;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North Sea Continental Shelf</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87" name="Google Shape;687;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88" name="Google Shape;688;g25e11802ac4_0_2367"/>
          <p:cNvCxnSpPr>
            <a:stCxn id="689" idx="4"/>
            <a:endCxn id="68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90" name="Google Shape;690;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91" name="Google Shape;691;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89" name="Google Shape;689;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92" name="Google Shape;692;g25e11802ac4_0_2367"/>
          <p:cNvSpPr txBox="1"/>
          <p:nvPr/>
        </p:nvSpPr>
        <p:spPr>
          <a:xfrm>
            <a:off x="467256" y="38835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Directions:</a:t>
            </a:r>
            <a:r>
              <a:rPr lang="en-US" sz="3000" b="1"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 </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Choose the correct </a:t>
            </a:r>
            <a:r>
              <a:rPr lang="en-US" sz="3000" b="0" i="1"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example</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 of a </a:t>
            </a:r>
            <a:r>
              <a:rPr lang="en-US" sz="3000" b="1" dirty="0">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continental slope</a:t>
            </a:r>
            <a:r>
              <a:rPr lang="en-US" sz="3000" b="1"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 </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from the choices below. </a:t>
            </a:r>
            <a:endParaRPr sz="1400" b="0" i="0" u="none" strike="noStrike" cap="none" dirty="0">
              <a:solidFill>
                <a:srgbClr val="000000"/>
              </a:solidFill>
              <a:latin typeface="Arial"/>
              <a:ea typeface="Arial"/>
              <a:cs typeface="Arial"/>
              <a:sym typeface="Arial"/>
            </a:endParaRPr>
          </a:p>
        </p:txBody>
      </p:sp>
      <p:sp>
        <p:nvSpPr>
          <p:cNvPr id="693" name="Google Shape;693;g25e11802ac4_0_2367"/>
          <p:cNvSpPr txBox="1"/>
          <p:nvPr/>
        </p:nvSpPr>
        <p:spPr>
          <a:xfrm>
            <a:off x="1073532" y="4964490"/>
            <a:ext cx="78741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343"/>
                </a:solidFill>
                <a:latin typeface="Helvetica Neue Light"/>
                <a:ea typeface="Helvetica Neue Light"/>
                <a:sym typeface="Helvetica Neue Light"/>
              </a:rPr>
              <a:t>The Amazon Cone</a:t>
            </a:r>
            <a:endParaRPr sz="1400" b="0" i="0" u="none" strike="noStrike" cap="none" dirty="0">
              <a:solidFill>
                <a:srgbClr val="434343"/>
              </a:solidFill>
              <a:latin typeface="Arial"/>
              <a:ea typeface="Arial"/>
              <a:cs typeface="Arial"/>
              <a:sym typeface="Arial"/>
            </a:endParaRPr>
          </a:p>
        </p:txBody>
      </p:sp>
      <p:sp>
        <p:nvSpPr>
          <p:cNvPr id="694" name="Google Shape;694;g25e11802ac4_0_2367"/>
          <p:cNvSpPr txBox="1"/>
          <p:nvPr/>
        </p:nvSpPr>
        <p:spPr>
          <a:xfrm>
            <a:off x="1090682" y="39209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The Blake Plateau</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95" name="Google Shape;695;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96" name="Google Shape;696;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Snow sliding down a plane </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97" name="Google Shape;697;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98" name="Google Shape;698;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99" name="Google Shape;699;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00" name="Google Shape;700;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01" name="Google Shape;701;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North Sea Continental Shelf</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2" name="Google Shape;723;g2b723aaf417_0_14">
            <a:extLst>
              <a:ext uri="{FF2B5EF4-FFF2-40B4-BE49-F238E27FC236}">
                <a16:creationId xmlns:a16="http://schemas.microsoft.com/office/drawing/2014/main" id="{454C8970-CA80-2594-304D-A97C50CEFB3E}"/>
              </a:ext>
            </a:extLst>
          </p:cNvPr>
          <p:cNvSpPr/>
          <p:nvPr/>
        </p:nvSpPr>
        <p:spPr>
          <a:xfrm>
            <a:off x="239387" y="3799154"/>
            <a:ext cx="6953100" cy="807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404032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4" name="Picture 3" descr="A diagram of a volcano&#10;&#10;Description automatically generated">
            <a:extLst>
              <a:ext uri="{FF2B5EF4-FFF2-40B4-BE49-F238E27FC236}">
                <a16:creationId xmlns:a16="http://schemas.microsoft.com/office/drawing/2014/main" id="{7725B36F-F5FF-2A0F-8017-20102479A40F}"/>
              </a:ext>
            </a:extLst>
          </p:cNvPr>
          <p:cNvPicPr>
            <a:picLocks noChangeAspect="1"/>
          </p:cNvPicPr>
          <p:nvPr/>
        </p:nvPicPr>
        <p:blipFill>
          <a:blip r:embed="rId3"/>
          <a:stretch>
            <a:fillRect/>
          </a:stretch>
        </p:blipFill>
        <p:spPr>
          <a:xfrm>
            <a:off x="5317960" y="1031288"/>
            <a:ext cx="3334452" cy="2362394"/>
          </a:xfrm>
          <a:prstGeom prst="rect">
            <a:avLst/>
          </a:prstGeom>
        </p:spPr>
      </p:pic>
      <p:sp>
        <p:nvSpPr>
          <p:cNvPr id="5" name="Oval 4">
            <a:extLst>
              <a:ext uri="{FF2B5EF4-FFF2-40B4-BE49-F238E27FC236}">
                <a16:creationId xmlns:a16="http://schemas.microsoft.com/office/drawing/2014/main" id="{5ED80399-E415-AD5E-569E-75F08AC18DAE}"/>
              </a:ext>
            </a:extLst>
          </p:cNvPr>
          <p:cNvSpPr/>
          <p:nvPr/>
        </p:nvSpPr>
        <p:spPr>
          <a:xfrm flipV="1">
            <a:off x="5704002" y="1773218"/>
            <a:ext cx="610640" cy="76500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3" name="Google Shape;533;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34" name="Google Shape;534;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35" name="Google Shape;535;g25e11802ac4_0_1886"/>
          <p:cNvCxnSpPr>
            <a:stCxn id="536" idx="4"/>
            <a:endCxn id="53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37" name="Google Shape;537;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38" name="Google Shape;538;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36" name="Google Shape;536;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9" name="Google Shape;539;g25e11802ac4_0_1886"/>
          <p:cNvSpPr txBox="1"/>
          <p:nvPr/>
        </p:nvSpPr>
        <p:spPr>
          <a:xfrm>
            <a:off x="2990050" y="3147933"/>
            <a:ext cx="3163800" cy="9848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Continental Slope</a:t>
            </a:r>
            <a:endParaRPr sz="700" b="0" i="0" u="none" strike="noStrike" cap="none" dirty="0">
              <a:solidFill>
                <a:srgbClr val="000000"/>
              </a:solidFill>
              <a:latin typeface="Arial"/>
              <a:ea typeface="Arial"/>
              <a:cs typeface="Arial"/>
              <a:sym typeface="Arial"/>
            </a:endParaRPr>
          </a:p>
        </p:txBody>
      </p:sp>
      <p:sp>
        <p:nvSpPr>
          <p:cNvPr id="540" name="Google Shape;540;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41" name="Google Shape;541;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42" name="Google Shape;542;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43" name="Google Shape;543;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continental slopes</a:t>
            </a:r>
            <a:r>
              <a:rPr lang="en-US" sz="1700" b="0" i="0" u="none" strike="noStrike" cap="none" dirty="0">
                <a:solidFill>
                  <a:srgbClr val="000000"/>
                </a:solidFill>
                <a:latin typeface="Helvetica Neue Light"/>
                <a:ea typeface="Helvetica Neue Light"/>
                <a:cs typeface="Helvetica Neue Light"/>
                <a:sym typeface="Helvetica Neue Light"/>
              </a:rPr>
              <a:t> impact my life?</a:t>
            </a:r>
            <a:endParaRPr sz="1700" b="0" i="0" u="none" strike="noStrike" cap="none" dirty="0">
              <a:solidFill>
                <a:srgbClr val="000000"/>
              </a:solidFill>
              <a:latin typeface="Arial"/>
              <a:ea typeface="Arial"/>
              <a:cs typeface="Arial"/>
              <a:sym typeface="Arial"/>
            </a:endParaRPr>
          </a:p>
        </p:txBody>
      </p:sp>
      <p:sp>
        <p:nvSpPr>
          <p:cNvPr id="544" name="Google Shape;544;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45" name="Google Shape;545;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46" name="Google Shape;546;g25e11802ac4_0_1886"/>
          <p:cNvCxnSpPr>
            <a:stCxn id="547" idx="4"/>
            <a:endCxn id="54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8" name="Google Shape;548;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9" name="Google Shape;549;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47" name="Google Shape;547;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 name="Google Shape;627;g25e11802ac4_0_2130">
            <a:extLst>
              <a:ext uri="{FF2B5EF4-FFF2-40B4-BE49-F238E27FC236}">
                <a16:creationId xmlns:a16="http://schemas.microsoft.com/office/drawing/2014/main" id="{B3348C15-F658-11AC-4A09-1CDF9E24DBE9}"/>
              </a:ext>
            </a:extLst>
          </p:cNvPr>
          <p:cNvSpPr txBox="1"/>
          <p:nvPr/>
        </p:nvSpPr>
        <p:spPr>
          <a:xfrm>
            <a:off x="563815" y="1064685"/>
            <a:ext cx="3331926" cy="2038979"/>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300" dirty="0">
                <a:latin typeface="Helvetica Neue Light"/>
                <a:ea typeface="Helvetica Neue Light"/>
                <a:cs typeface="Helvetica Neue Light"/>
                <a:sym typeface="Helvetica Neue Light"/>
              </a:rPr>
              <a:t>A steep underwater hill that goes down from the edge of the continent into the deeper parts of the ocean</a:t>
            </a:r>
            <a:endParaRPr sz="2300" b="0" i="0" u="none" strike="noStrike" cap="none" dirty="0">
              <a:solidFill>
                <a:srgbClr val="000000"/>
              </a:solidFill>
              <a:latin typeface="Helvetica Neue Light"/>
              <a:ea typeface="Helvetica Neue Light"/>
              <a:cs typeface="Helvetica Neue Light"/>
              <a:sym typeface="Helvetica Neue Light"/>
            </a:endParaRPr>
          </a:p>
        </p:txBody>
      </p:sp>
      <p:sp>
        <p:nvSpPr>
          <p:cNvPr id="2" name="Google Shape;694;g25e11802ac4_0_2367">
            <a:extLst>
              <a:ext uri="{FF2B5EF4-FFF2-40B4-BE49-F238E27FC236}">
                <a16:creationId xmlns:a16="http://schemas.microsoft.com/office/drawing/2014/main" id="{02E593BF-AA69-8CC7-926E-380C275D98AA}"/>
              </a:ext>
            </a:extLst>
          </p:cNvPr>
          <p:cNvSpPr txBox="1"/>
          <p:nvPr/>
        </p:nvSpPr>
        <p:spPr>
          <a:xfrm>
            <a:off x="840200" y="4907392"/>
            <a:ext cx="2889941"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The Blake Plateau</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36138357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55" name="Google Shape;755;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56" name="Google Shape;756;g25e11802ac4_0_2536"/>
          <p:cNvCxnSpPr>
            <a:stCxn id="757" idx="4"/>
            <a:endCxn id="75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58" name="Google Shape;758;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59" name="Google Shape;759;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57" name="Google Shape;757;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60" name="Google Shape;760;g25e11802ac4_0_2536"/>
          <p:cNvSpPr txBox="1"/>
          <p:nvPr/>
        </p:nvSpPr>
        <p:spPr>
          <a:xfrm>
            <a:off x="582425" y="219850"/>
            <a:ext cx="8365200"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a:t>
            </a:r>
            <a:r>
              <a:rPr lang="en-US" sz="2900" i="1" dirty="0">
                <a:latin typeface="Calibri"/>
                <a:ea typeface="Calibri"/>
                <a:cs typeface="Calibri"/>
                <a:sym typeface="Calibri"/>
              </a:rPr>
              <a:t>H</a:t>
            </a:r>
            <a:r>
              <a:rPr lang="en-US" sz="2900" b="0" i="1" u="none" strike="noStrike" cap="none" dirty="0">
                <a:solidFill>
                  <a:srgbClr val="000000"/>
                </a:solidFill>
                <a:latin typeface="Calibri"/>
                <a:ea typeface="Calibri"/>
                <a:cs typeface="Calibri"/>
                <a:sym typeface="Calibri"/>
              </a:rPr>
              <a:t>ow</a:t>
            </a:r>
            <a:r>
              <a:rPr lang="en-US" sz="2900" i="1" dirty="0">
                <a:latin typeface="Calibri"/>
                <a:ea typeface="Calibri"/>
                <a:cs typeface="Calibri"/>
                <a:sym typeface="Calibri"/>
              </a:rPr>
              <a:t> do</a:t>
            </a:r>
            <a:r>
              <a:rPr lang="en-US" sz="2900" b="0" i="1" u="none" strike="noStrike" cap="none" dirty="0">
                <a:solidFill>
                  <a:srgbClr val="000000"/>
                </a:solidFill>
                <a:latin typeface="Calibri"/>
                <a:ea typeface="Calibri"/>
                <a:cs typeface="Calibri"/>
                <a:sym typeface="Calibri"/>
              </a:rPr>
              <a:t> </a:t>
            </a:r>
            <a:r>
              <a:rPr lang="en-US" sz="2900" i="1" dirty="0">
                <a:latin typeface="Calibri"/>
                <a:ea typeface="Calibri"/>
                <a:cs typeface="Calibri"/>
                <a:sym typeface="Calibri"/>
              </a:rPr>
              <a:t>continental slopes</a:t>
            </a:r>
            <a:r>
              <a:rPr lang="en-US" sz="2900" b="0" i="1" u="none" strike="noStrike" cap="none" dirty="0">
                <a:solidFill>
                  <a:srgbClr val="000000"/>
                </a:solidFill>
                <a:latin typeface="Calibri"/>
                <a:ea typeface="Calibri"/>
                <a:cs typeface="Calibri"/>
                <a:sym typeface="Calibri"/>
              </a:rPr>
              <a:t> 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761" name="Google Shape;761;g25e11802ac4_0_2536"/>
          <p:cNvSpPr txBox="1"/>
          <p:nvPr/>
        </p:nvSpPr>
        <p:spPr>
          <a:xfrm>
            <a:off x="1073532" y="2875022"/>
            <a:ext cx="7874100" cy="1107955"/>
          </a:xfrm>
          <a:prstGeom prst="rect">
            <a:avLst/>
          </a:prstGeom>
          <a:noFill/>
          <a:ln>
            <a:noFill/>
          </a:ln>
        </p:spPr>
        <p:txBody>
          <a:bodyPr spcFirstLastPara="1" wrap="square" lIns="91425" tIns="45700" rIns="91425" bIns="45700" anchor="t" anchorCtr="0">
            <a:spAutoFit/>
          </a:bodyPr>
          <a:lstStyle/>
          <a:p>
            <a:pPr>
              <a:buSzPts val="2200"/>
            </a:pPr>
            <a:r>
              <a:rPr lang="en-US" sz="2200" u="none" strike="noStrike" cap="none" dirty="0">
                <a:solidFill>
                  <a:srgbClr val="434343"/>
                </a:solidFill>
                <a:latin typeface="Helvetica Light" panose="020B0403020202020204" pitchFamily="34" charset="0"/>
                <a:sym typeface="Arial"/>
              </a:rPr>
              <a:t>Continental slopes play a big role in ocean currents and create homes for many sea creatures, which impacts the seafood we have and keeps the ocean healthy.</a:t>
            </a:r>
            <a:endParaRPr sz="2200" u="none" strike="noStrike" cap="none" dirty="0">
              <a:solidFill>
                <a:srgbClr val="434343"/>
              </a:solidFill>
              <a:latin typeface="Helvetica Light" panose="020B0403020202020204" pitchFamily="34" charset="0"/>
              <a:sym typeface="Arial"/>
            </a:endParaRPr>
          </a:p>
        </p:txBody>
      </p:sp>
      <p:sp>
        <p:nvSpPr>
          <p:cNvPr id="762" name="Google Shape;762;g25e11802ac4_0_2536"/>
          <p:cNvSpPr txBox="1"/>
          <p:nvPr/>
        </p:nvSpPr>
        <p:spPr>
          <a:xfrm>
            <a:off x="1073532" y="4251040"/>
            <a:ext cx="7874100" cy="83711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Continental slopes</a:t>
            </a:r>
            <a:r>
              <a:rPr lang="en-US" sz="2200" b="0" i="0" u="none" strike="noStrike" cap="none" dirty="0">
                <a:solidFill>
                  <a:srgbClr val="43464D"/>
                </a:solidFill>
                <a:latin typeface="Helvetica Neue Light"/>
                <a:ea typeface="Helvetica Neue Light"/>
                <a:cs typeface="Helvetica Neue Light"/>
                <a:sym typeface="Helvetica Neue Light"/>
              </a:rPr>
              <a:t> explain how movement of animals on our planet impacts food and crops we have available to us.</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63" name="Google Shape;763;g25e11802ac4_0_2536"/>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64" name="Google Shape;764;g25e11802ac4_0_2536"/>
          <p:cNvSpPr txBox="1"/>
          <p:nvPr/>
        </p:nvSpPr>
        <p:spPr>
          <a:xfrm>
            <a:off x="1073532" y="1759358"/>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Continental slopes help protect the </a:t>
            </a:r>
            <a:r>
              <a:rPr lang="en-US" sz="2200" dirty="0">
                <a:solidFill>
                  <a:srgbClr val="43464D"/>
                </a:solidFill>
                <a:latin typeface="Helvetica Neue Light"/>
                <a:ea typeface="Helvetica Neue Light"/>
                <a:cs typeface="Helvetica Neue Light"/>
                <a:sym typeface="Helvetica Neue 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0"/>
                  </a:ext>
                </a:extLst>
              </a:rPr>
              <a:t>coast</a:t>
            </a:r>
            <a:r>
              <a:rPr lang="en-US" sz="2200" dirty="0">
                <a:solidFill>
                  <a:srgbClr val="43464D"/>
                </a:solidFill>
                <a:latin typeface="Helvetica Neue Light"/>
                <a:ea typeface="Helvetica Neue Light"/>
                <a:cs typeface="Helvetica Neue Light"/>
                <a:sym typeface="Helvetica Neue Light"/>
              </a:rPr>
              <a:t> from big waves, making beaches safer for activities like swimming and playing.</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65" name="Google Shape;765;g25e11802ac4_0_25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66" name="Google Shape;766;g25e11802ac4_0_2536"/>
          <p:cNvSpPr txBox="1"/>
          <p:nvPr/>
        </p:nvSpPr>
        <p:spPr>
          <a:xfrm>
            <a:off x="380508" y="29628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67" name="Google Shape;767;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68" name="Google Shape;768;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69" name="Google Shape;769;g25e11802ac4_0_2536"/>
          <p:cNvSpPr txBox="1"/>
          <p:nvPr/>
        </p:nvSpPr>
        <p:spPr>
          <a:xfrm>
            <a:off x="1073532" y="5356215"/>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Continental rises </a:t>
            </a:r>
            <a:r>
              <a:rPr lang="en-US" sz="2200" b="0" i="0" u="none" strike="noStrike" cap="none" dirty="0">
                <a:solidFill>
                  <a:srgbClr val="434343"/>
                </a:solidFill>
                <a:latin typeface="Helvetica Neue Light"/>
                <a:ea typeface="Helvetica Neue Light"/>
                <a:cs typeface="Helvetica Neue Light"/>
                <a:sym typeface="Helvetica Neue Light"/>
              </a:rPr>
              <a:t>create different trenches and ranges in the ocean which influences weather patterns on Earth.</a:t>
            </a:r>
            <a:endParaRPr sz="2200" b="0" i="0" u="none" strike="noStrike" cap="none" dirty="0">
              <a:solidFill>
                <a:srgbClr val="434343"/>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55" name="Google Shape;755;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56" name="Google Shape;756;g25e11802ac4_0_2536"/>
          <p:cNvCxnSpPr>
            <a:stCxn id="757" idx="4"/>
            <a:endCxn id="75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58" name="Google Shape;758;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59" name="Google Shape;759;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57" name="Google Shape;757;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60" name="Google Shape;760;g25e11802ac4_0_2536"/>
          <p:cNvSpPr txBox="1"/>
          <p:nvPr/>
        </p:nvSpPr>
        <p:spPr>
          <a:xfrm>
            <a:off x="582425" y="219850"/>
            <a:ext cx="8365200"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a:t>
            </a:r>
            <a:r>
              <a:rPr lang="en-US" sz="2900" i="1" dirty="0">
                <a:latin typeface="Calibri"/>
                <a:ea typeface="Calibri"/>
                <a:cs typeface="Calibri"/>
                <a:sym typeface="Calibri"/>
              </a:rPr>
              <a:t>H</a:t>
            </a:r>
            <a:r>
              <a:rPr lang="en-US" sz="2900" b="0" i="1" u="none" strike="noStrike" cap="none" dirty="0">
                <a:solidFill>
                  <a:srgbClr val="000000"/>
                </a:solidFill>
                <a:latin typeface="Calibri"/>
                <a:ea typeface="Calibri"/>
                <a:cs typeface="Calibri"/>
                <a:sym typeface="Calibri"/>
              </a:rPr>
              <a:t>ow</a:t>
            </a:r>
            <a:r>
              <a:rPr lang="en-US" sz="2900" i="1" dirty="0">
                <a:latin typeface="Calibri"/>
                <a:ea typeface="Calibri"/>
                <a:cs typeface="Calibri"/>
                <a:sym typeface="Calibri"/>
              </a:rPr>
              <a:t> do</a:t>
            </a:r>
            <a:r>
              <a:rPr lang="en-US" sz="2900" b="0" i="1" u="none" strike="noStrike" cap="none" dirty="0">
                <a:solidFill>
                  <a:srgbClr val="000000"/>
                </a:solidFill>
                <a:latin typeface="Calibri"/>
                <a:ea typeface="Calibri"/>
                <a:cs typeface="Calibri"/>
                <a:sym typeface="Calibri"/>
              </a:rPr>
              <a:t> </a:t>
            </a:r>
            <a:r>
              <a:rPr lang="en-US" sz="2900" i="1" dirty="0">
                <a:latin typeface="Calibri"/>
                <a:ea typeface="Calibri"/>
                <a:cs typeface="Calibri"/>
                <a:sym typeface="Calibri"/>
              </a:rPr>
              <a:t>continental slopes</a:t>
            </a:r>
            <a:r>
              <a:rPr lang="en-US" sz="2900" b="0" i="1" u="none" strike="noStrike" cap="none" dirty="0">
                <a:solidFill>
                  <a:srgbClr val="000000"/>
                </a:solidFill>
                <a:latin typeface="Calibri"/>
                <a:ea typeface="Calibri"/>
                <a:cs typeface="Calibri"/>
                <a:sym typeface="Calibri"/>
              </a:rPr>
              <a:t> 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761" name="Google Shape;761;g25e11802ac4_0_2536"/>
          <p:cNvSpPr txBox="1"/>
          <p:nvPr/>
        </p:nvSpPr>
        <p:spPr>
          <a:xfrm>
            <a:off x="1073532" y="2875022"/>
            <a:ext cx="7874100" cy="1107955"/>
          </a:xfrm>
          <a:prstGeom prst="rect">
            <a:avLst/>
          </a:prstGeom>
          <a:noFill/>
          <a:ln>
            <a:noFill/>
          </a:ln>
        </p:spPr>
        <p:txBody>
          <a:bodyPr spcFirstLastPara="1" wrap="square" lIns="91425" tIns="45700" rIns="91425" bIns="45700" anchor="t" anchorCtr="0">
            <a:spAutoFit/>
          </a:bodyPr>
          <a:lstStyle/>
          <a:p>
            <a:pPr>
              <a:buSzPts val="2200"/>
            </a:pPr>
            <a:r>
              <a:rPr lang="en-US" sz="2200" u="none" strike="noStrike" cap="none" dirty="0">
                <a:solidFill>
                  <a:srgbClr val="434343"/>
                </a:solidFill>
                <a:latin typeface="Helvetica Light" panose="020B0403020202020204" pitchFamily="34" charset="0"/>
                <a:sym typeface="Arial"/>
              </a:rPr>
              <a:t>Continental slopes play a big role in ocean currents and create homes for many sea creatures, which impacts the seafood we have and keeps the ocean healthy.</a:t>
            </a:r>
            <a:endParaRPr sz="2200" u="none" strike="noStrike" cap="none" dirty="0">
              <a:solidFill>
                <a:srgbClr val="434343"/>
              </a:solidFill>
              <a:latin typeface="Helvetica Light" panose="020B0403020202020204" pitchFamily="34" charset="0"/>
              <a:sym typeface="Arial"/>
            </a:endParaRPr>
          </a:p>
        </p:txBody>
      </p:sp>
      <p:sp>
        <p:nvSpPr>
          <p:cNvPr id="762" name="Google Shape;762;g25e11802ac4_0_2536"/>
          <p:cNvSpPr txBox="1"/>
          <p:nvPr/>
        </p:nvSpPr>
        <p:spPr>
          <a:xfrm>
            <a:off x="1073532" y="4251040"/>
            <a:ext cx="7874100" cy="83711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Continental slopes</a:t>
            </a:r>
            <a:r>
              <a:rPr lang="en-US" sz="2200" b="0" i="0" u="none" strike="noStrike" cap="none" dirty="0">
                <a:solidFill>
                  <a:srgbClr val="43464D"/>
                </a:solidFill>
                <a:latin typeface="Helvetica Neue Light"/>
                <a:ea typeface="Helvetica Neue Light"/>
                <a:cs typeface="Helvetica Neue Light"/>
                <a:sym typeface="Helvetica Neue Light"/>
              </a:rPr>
              <a:t> explain how movement of animals on our planet impacts food and crops we have available to us.</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63" name="Google Shape;763;g25e11802ac4_0_2536"/>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64" name="Google Shape;764;g25e11802ac4_0_2536"/>
          <p:cNvSpPr txBox="1"/>
          <p:nvPr/>
        </p:nvSpPr>
        <p:spPr>
          <a:xfrm>
            <a:off x="1073532" y="1759358"/>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Continental slopes help protect the </a:t>
            </a:r>
            <a:r>
              <a:rPr lang="en-US" sz="2200" dirty="0">
                <a:solidFill>
                  <a:srgbClr val="43464D"/>
                </a:solidFill>
                <a:latin typeface="Helvetica Neue Light"/>
                <a:ea typeface="Helvetica Neue Light"/>
                <a:cs typeface="Helvetica Neue Light"/>
                <a:sym typeface="Helvetica Neue 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0"/>
                  </a:ext>
                </a:extLst>
              </a:rPr>
              <a:t>coast</a:t>
            </a:r>
            <a:r>
              <a:rPr lang="en-US" sz="2200" dirty="0">
                <a:solidFill>
                  <a:srgbClr val="43464D"/>
                </a:solidFill>
                <a:latin typeface="Helvetica Neue Light"/>
                <a:ea typeface="Helvetica Neue Light"/>
                <a:cs typeface="Helvetica Neue Light"/>
                <a:sym typeface="Helvetica Neue Light"/>
              </a:rPr>
              <a:t> from big waves, making beaches safer for activities like swimming and playing.</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65" name="Google Shape;765;g25e11802ac4_0_25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66" name="Google Shape;766;g25e11802ac4_0_2536"/>
          <p:cNvSpPr txBox="1"/>
          <p:nvPr/>
        </p:nvSpPr>
        <p:spPr>
          <a:xfrm>
            <a:off x="380508" y="29628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67" name="Google Shape;767;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68" name="Google Shape;768;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69" name="Google Shape;769;g25e11802ac4_0_2536"/>
          <p:cNvSpPr txBox="1"/>
          <p:nvPr/>
        </p:nvSpPr>
        <p:spPr>
          <a:xfrm>
            <a:off x="1073532" y="5356215"/>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Continental rises </a:t>
            </a:r>
            <a:r>
              <a:rPr lang="en-US" sz="2200" b="0" i="0" u="none" strike="noStrike" cap="none" dirty="0">
                <a:solidFill>
                  <a:srgbClr val="434343"/>
                </a:solidFill>
                <a:latin typeface="Helvetica Neue Light"/>
                <a:ea typeface="Helvetica Neue Light"/>
                <a:cs typeface="Helvetica Neue Light"/>
                <a:sym typeface="Helvetica Neue Light"/>
              </a:rPr>
              <a:t>create different trenches and ranges in the ocean which influences weather patterns on Earth.</a:t>
            </a:r>
            <a:endParaRPr sz="2200" b="0" i="0" u="none" strike="noStrike" cap="none" dirty="0">
              <a:solidFill>
                <a:srgbClr val="434343"/>
              </a:solidFill>
              <a:latin typeface="Arial"/>
              <a:ea typeface="Arial"/>
              <a:cs typeface="Arial"/>
              <a:sym typeface="Arial"/>
            </a:endParaRPr>
          </a:p>
        </p:txBody>
      </p:sp>
      <p:sp>
        <p:nvSpPr>
          <p:cNvPr id="2" name="Google Shape;791;g2b723aaf417_0_38">
            <a:extLst>
              <a:ext uri="{FF2B5EF4-FFF2-40B4-BE49-F238E27FC236}">
                <a16:creationId xmlns:a16="http://schemas.microsoft.com/office/drawing/2014/main" id="{3297498A-F85D-02C4-8F5B-FFCA15FE11BC}"/>
              </a:ext>
            </a:extLst>
          </p:cNvPr>
          <p:cNvSpPr/>
          <p:nvPr/>
        </p:nvSpPr>
        <p:spPr>
          <a:xfrm>
            <a:off x="153472" y="2834885"/>
            <a:ext cx="8790600" cy="11481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9976297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4" name="Picture 3" descr="A diagram of a volcano&#10;&#10;Description automatically generated">
            <a:extLst>
              <a:ext uri="{FF2B5EF4-FFF2-40B4-BE49-F238E27FC236}">
                <a16:creationId xmlns:a16="http://schemas.microsoft.com/office/drawing/2014/main" id="{7725B36F-F5FF-2A0F-8017-20102479A40F}"/>
              </a:ext>
            </a:extLst>
          </p:cNvPr>
          <p:cNvPicPr>
            <a:picLocks noChangeAspect="1"/>
          </p:cNvPicPr>
          <p:nvPr/>
        </p:nvPicPr>
        <p:blipFill>
          <a:blip r:embed="rId3"/>
          <a:stretch>
            <a:fillRect/>
          </a:stretch>
        </p:blipFill>
        <p:spPr>
          <a:xfrm>
            <a:off x="5317960" y="1031288"/>
            <a:ext cx="3334452" cy="2362394"/>
          </a:xfrm>
          <a:prstGeom prst="rect">
            <a:avLst/>
          </a:prstGeom>
        </p:spPr>
      </p:pic>
      <p:sp>
        <p:nvSpPr>
          <p:cNvPr id="5" name="Oval 4">
            <a:extLst>
              <a:ext uri="{FF2B5EF4-FFF2-40B4-BE49-F238E27FC236}">
                <a16:creationId xmlns:a16="http://schemas.microsoft.com/office/drawing/2014/main" id="{5ED80399-E415-AD5E-569E-75F08AC18DAE}"/>
              </a:ext>
            </a:extLst>
          </p:cNvPr>
          <p:cNvSpPr/>
          <p:nvPr/>
        </p:nvSpPr>
        <p:spPr>
          <a:xfrm flipV="1">
            <a:off x="5704002" y="1773218"/>
            <a:ext cx="610640" cy="76500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3" name="Google Shape;533;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34" name="Google Shape;534;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35" name="Google Shape;535;g25e11802ac4_0_1886"/>
          <p:cNvCxnSpPr>
            <a:stCxn id="536" idx="4"/>
            <a:endCxn id="53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37" name="Google Shape;537;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38" name="Google Shape;538;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36" name="Google Shape;536;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9" name="Google Shape;539;g25e11802ac4_0_1886"/>
          <p:cNvSpPr txBox="1"/>
          <p:nvPr/>
        </p:nvSpPr>
        <p:spPr>
          <a:xfrm>
            <a:off x="2990050" y="3147933"/>
            <a:ext cx="3163800" cy="9848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Continental Slope</a:t>
            </a:r>
            <a:endParaRPr sz="700" b="0" i="0" u="none" strike="noStrike" cap="none" dirty="0">
              <a:solidFill>
                <a:srgbClr val="000000"/>
              </a:solidFill>
              <a:latin typeface="Arial"/>
              <a:ea typeface="Arial"/>
              <a:cs typeface="Arial"/>
              <a:sym typeface="Arial"/>
            </a:endParaRPr>
          </a:p>
        </p:txBody>
      </p:sp>
      <p:sp>
        <p:nvSpPr>
          <p:cNvPr id="540" name="Google Shape;540;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41" name="Google Shape;541;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42" name="Google Shape;542;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43" name="Google Shape;543;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continental slopes</a:t>
            </a:r>
            <a:r>
              <a:rPr lang="en-US" sz="1700" b="0" i="0" u="none" strike="noStrike" cap="none" dirty="0">
                <a:solidFill>
                  <a:srgbClr val="000000"/>
                </a:solidFill>
                <a:latin typeface="Helvetica Neue Light"/>
                <a:ea typeface="Helvetica Neue Light"/>
                <a:cs typeface="Helvetica Neue Light"/>
                <a:sym typeface="Helvetica Neue Light"/>
              </a:rPr>
              <a:t> impact my life?</a:t>
            </a:r>
            <a:endParaRPr sz="1700" b="0" i="0" u="none" strike="noStrike" cap="none" dirty="0">
              <a:solidFill>
                <a:srgbClr val="000000"/>
              </a:solidFill>
              <a:latin typeface="Arial"/>
              <a:ea typeface="Arial"/>
              <a:cs typeface="Arial"/>
              <a:sym typeface="Arial"/>
            </a:endParaRPr>
          </a:p>
        </p:txBody>
      </p:sp>
      <p:sp>
        <p:nvSpPr>
          <p:cNvPr id="544" name="Google Shape;544;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45" name="Google Shape;545;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46" name="Google Shape;546;g25e11802ac4_0_1886"/>
          <p:cNvCxnSpPr>
            <a:stCxn id="547" idx="4"/>
            <a:endCxn id="54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8" name="Google Shape;548;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9" name="Google Shape;549;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47" name="Google Shape;547;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 name="Google Shape;627;g25e11802ac4_0_2130">
            <a:extLst>
              <a:ext uri="{FF2B5EF4-FFF2-40B4-BE49-F238E27FC236}">
                <a16:creationId xmlns:a16="http://schemas.microsoft.com/office/drawing/2014/main" id="{B3348C15-F658-11AC-4A09-1CDF9E24DBE9}"/>
              </a:ext>
            </a:extLst>
          </p:cNvPr>
          <p:cNvSpPr txBox="1"/>
          <p:nvPr/>
        </p:nvSpPr>
        <p:spPr>
          <a:xfrm>
            <a:off x="563815" y="1064685"/>
            <a:ext cx="3331926" cy="2038979"/>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300" dirty="0">
                <a:latin typeface="Helvetica Neue Light"/>
                <a:ea typeface="Helvetica Neue Light"/>
                <a:cs typeface="Helvetica Neue Light"/>
                <a:sym typeface="Helvetica Neue Light"/>
              </a:rPr>
              <a:t>A steep underwater hill that goes down from the edge of the continent into the deeper parts of the ocean</a:t>
            </a:r>
            <a:endParaRPr sz="2300" b="0" i="0" u="none" strike="noStrike" cap="none" dirty="0">
              <a:solidFill>
                <a:srgbClr val="000000"/>
              </a:solidFill>
              <a:latin typeface="Helvetica Neue Light"/>
              <a:ea typeface="Helvetica Neue Light"/>
              <a:cs typeface="Helvetica Neue Light"/>
              <a:sym typeface="Helvetica Neue Light"/>
            </a:endParaRPr>
          </a:p>
        </p:txBody>
      </p:sp>
      <p:sp>
        <p:nvSpPr>
          <p:cNvPr id="2" name="Google Shape;694;g25e11802ac4_0_2367">
            <a:extLst>
              <a:ext uri="{FF2B5EF4-FFF2-40B4-BE49-F238E27FC236}">
                <a16:creationId xmlns:a16="http://schemas.microsoft.com/office/drawing/2014/main" id="{02E593BF-AA69-8CC7-926E-380C275D98AA}"/>
              </a:ext>
            </a:extLst>
          </p:cNvPr>
          <p:cNvSpPr txBox="1"/>
          <p:nvPr/>
        </p:nvSpPr>
        <p:spPr>
          <a:xfrm>
            <a:off x="840200" y="4907392"/>
            <a:ext cx="2889941"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The Blake Plateau</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8" name="Google Shape;761;g25e11802ac4_0_2536">
            <a:extLst>
              <a:ext uri="{FF2B5EF4-FFF2-40B4-BE49-F238E27FC236}">
                <a16:creationId xmlns:a16="http://schemas.microsoft.com/office/drawing/2014/main" id="{E757C4AE-98A9-7C6B-BFDC-77023FF994EA}"/>
              </a:ext>
            </a:extLst>
          </p:cNvPr>
          <p:cNvSpPr txBox="1"/>
          <p:nvPr/>
        </p:nvSpPr>
        <p:spPr>
          <a:xfrm>
            <a:off x="5970085" y="3896759"/>
            <a:ext cx="2695796" cy="2308284"/>
          </a:xfrm>
          <a:prstGeom prst="rect">
            <a:avLst/>
          </a:prstGeom>
          <a:noFill/>
          <a:ln>
            <a:noFill/>
          </a:ln>
        </p:spPr>
        <p:txBody>
          <a:bodyPr spcFirstLastPara="1" wrap="square" lIns="91425" tIns="45700" rIns="91425" bIns="45700" anchor="t" anchorCtr="0">
            <a:spAutoFit/>
          </a:bodyPr>
          <a:lstStyle/>
          <a:p>
            <a:pPr algn="r">
              <a:buSzPts val="2200"/>
            </a:pPr>
            <a:r>
              <a:rPr lang="en-US" sz="1800" u="none" strike="noStrike" cap="none" dirty="0">
                <a:solidFill>
                  <a:srgbClr val="434343"/>
                </a:solidFill>
                <a:latin typeface="Helvetica Light" panose="020B0403020202020204" pitchFamily="34" charset="0"/>
                <a:sym typeface="Arial"/>
              </a:rPr>
              <a:t>Continental slopes play a big role in ocean currents and create homes for many sea creatures, which impacts the seafood we have and keeps the ocean healthy.</a:t>
            </a:r>
            <a:endParaRPr sz="1800" u="none" strike="noStrike" cap="none" dirty="0">
              <a:solidFill>
                <a:srgbClr val="434343"/>
              </a:solidFill>
              <a:latin typeface="Helvetica Light" panose="020B0403020202020204" pitchFamily="34" charset="0"/>
              <a:sym typeface="Arial"/>
            </a:endParaRPr>
          </a:p>
        </p:txBody>
      </p:sp>
    </p:spTree>
    <p:extLst>
      <p:ext uri="{BB962C8B-B14F-4D97-AF65-F5344CB8AC3E}">
        <p14:creationId xmlns:p14="http://schemas.microsoft.com/office/powerpoint/2010/main" val="6173962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5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824" name="Google Shape;824;p5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2a5a1442303_0_281"/>
          <p:cNvSpPr txBox="1">
            <a:spLocks noGrp="1"/>
          </p:cNvSpPr>
          <p:nvPr>
            <p:ph type="ctrTitle"/>
          </p:nvPr>
        </p:nvSpPr>
        <p:spPr>
          <a:xfrm>
            <a:off x="853475" y="135873"/>
            <a:ext cx="7637700" cy="1342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400"/>
              <a:buFont typeface="Calibri"/>
              <a:buNone/>
            </a:pPr>
            <a:r>
              <a:rPr lang="en-US" sz="3400" b="1" u="sng"/>
              <a:t>Crust</a:t>
            </a:r>
            <a:r>
              <a:rPr lang="en-US" sz="3400" b="1"/>
              <a:t>: </a:t>
            </a:r>
            <a:r>
              <a:rPr lang="en-US" sz="3400"/>
              <a:t>The outermost shell of the Earth</a:t>
            </a:r>
            <a:endParaRPr sz="3400" b="1"/>
          </a:p>
        </p:txBody>
      </p:sp>
      <p:sp>
        <p:nvSpPr>
          <p:cNvPr id="233" name="Google Shape;233;g2a5a1442303_0_281" descr="Rewind"/>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4" name="Google Shape;234;g2a5a1442303_0_281"/>
          <p:cNvPicPr preferRelativeResize="0"/>
          <p:nvPr/>
        </p:nvPicPr>
        <p:blipFill rotWithShape="1">
          <a:blip r:embed="rId4">
            <a:alphaModFix/>
          </a:blip>
          <a:srcRect/>
          <a:stretch/>
        </p:blipFill>
        <p:spPr>
          <a:xfrm>
            <a:off x="1761038" y="1783075"/>
            <a:ext cx="5621926" cy="38888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 name="Picture 1">
            <a:extLst>
              <a:ext uri="{FF2B5EF4-FFF2-40B4-BE49-F238E27FC236}">
                <a16:creationId xmlns:a16="http://schemas.microsoft.com/office/drawing/2014/main" id="{95A76DB0-6349-96E5-58E1-69AD213D4BB9}"/>
              </a:ext>
            </a:extLst>
          </p:cNvPr>
          <p:cNvPicPr>
            <a:picLocks noChangeAspect="1"/>
          </p:cNvPicPr>
          <p:nvPr/>
        </p:nvPicPr>
        <p:blipFill rotWithShape="1">
          <a:blip r:embed="rId3"/>
          <a:srcRect b="6076"/>
          <a:stretch/>
        </p:blipFill>
        <p:spPr>
          <a:xfrm>
            <a:off x="20" y="10"/>
            <a:ext cx="9143980" cy="4465973"/>
          </a:xfrm>
          <a:prstGeom prst="rect">
            <a:avLst/>
          </a:prstGeom>
        </p:spPr>
      </p:pic>
      <p:sp>
        <p:nvSpPr>
          <p:cNvPr id="248" name="Google Shape;248;g2a5a1442303_0_32"/>
          <p:cNvSpPr txBox="1"/>
          <p:nvPr/>
        </p:nvSpPr>
        <p:spPr>
          <a:xfrm>
            <a:off x="425196" y="4956314"/>
            <a:ext cx="8293608" cy="1306417"/>
          </a:xfrm>
          <a:prstGeom prst="rect">
            <a:avLst/>
          </a:prstGeom>
        </p:spPr>
        <p:txBody>
          <a:bodyPr spcFirstLastPara="1" vert="horz" lIns="91440" tIns="45720" rIns="91440" bIns="45720" rtlCol="0" anchorCtr="0">
            <a:noAutofit/>
          </a:bodyPr>
          <a:lstStyle/>
          <a:p>
            <a:pPr>
              <a:lnSpc>
                <a:spcPct val="90000"/>
              </a:lnSpc>
              <a:spcAft>
                <a:spcPts val="600"/>
              </a:spcAft>
              <a:buClr>
                <a:srgbClr val="0C0C0C"/>
              </a:buClr>
              <a:buSzPts val="2800"/>
            </a:pPr>
            <a:r>
              <a:rPr lang="en-US" sz="3000" b="1" i="0" u="sng" strike="noStrike" kern="1200" cap="none" dirty="0">
                <a:solidFill>
                  <a:schemeClr val="tx1"/>
                </a:solidFill>
                <a:latin typeface="Calibri" panose="020F0502020204030204" pitchFamily="34" charset="0"/>
                <a:ea typeface="+mn-ea"/>
                <a:cs typeface="Calibri" panose="020F0502020204030204" pitchFamily="34" charset="0"/>
                <a:sym typeface="Calibri"/>
              </a:rPr>
              <a:t>Continental Slope</a:t>
            </a:r>
            <a:r>
              <a:rPr lang="en-US" sz="3000" b="1" i="0" u="none" strike="noStrike" kern="1200" cap="none" dirty="0">
                <a:solidFill>
                  <a:schemeClr val="tx1"/>
                </a:solidFill>
                <a:latin typeface="Calibri" panose="020F0502020204030204" pitchFamily="34" charset="0"/>
                <a:ea typeface="+mn-ea"/>
                <a:cs typeface="Calibri" panose="020F0502020204030204" pitchFamily="34" charset="0"/>
                <a:sym typeface="Calibri"/>
              </a:rPr>
              <a:t>: </a:t>
            </a:r>
            <a:r>
              <a:rPr lang="en-US" sz="3000" b="0" i="0" kern="1200" dirty="0">
                <a:solidFill>
                  <a:schemeClr val="tx1"/>
                </a:solidFill>
                <a:effectLst/>
                <a:latin typeface="Calibri" panose="020F0502020204030204" pitchFamily="34" charset="0"/>
                <a:ea typeface="+mn-ea"/>
                <a:cs typeface="Calibri" panose="020F0502020204030204" pitchFamily="34" charset="0"/>
              </a:rPr>
              <a:t>a steep underwater hill that goes down from the edge of the continent into the deeper parts of the ocean</a:t>
            </a:r>
            <a:endParaRPr lang="en-US" sz="3000" b="1" i="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p:txBody>
      </p:sp>
      <p:sp>
        <p:nvSpPr>
          <p:cNvPr id="5" name="Right Arrow 4">
            <a:extLst>
              <a:ext uri="{FF2B5EF4-FFF2-40B4-BE49-F238E27FC236}">
                <a16:creationId xmlns:a16="http://schemas.microsoft.com/office/drawing/2014/main" id="{FD49D13E-BD6D-17C6-1572-C63F2E8C37A9}"/>
              </a:ext>
            </a:extLst>
          </p:cNvPr>
          <p:cNvSpPr/>
          <p:nvPr/>
        </p:nvSpPr>
        <p:spPr>
          <a:xfrm rot="7884327">
            <a:off x="6179153" y="1163388"/>
            <a:ext cx="849600" cy="40529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1A45385-6E5D-53FD-14EE-378CC58F294E}"/>
              </a:ext>
            </a:extLst>
          </p:cNvPr>
          <p:cNvSpPr txBox="1"/>
          <p:nvPr/>
        </p:nvSpPr>
        <p:spPr>
          <a:xfrm>
            <a:off x="0" y="3780982"/>
            <a:ext cx="1628972" cy="307777"/>
          </a:xfrm>
          <a:prstGeom prst="rect">
            <a:avLst/>
          </a:prstGeom>
          <a:noFill/>
        </p:spPr>
        <p:txBody>
          <a:bodyPr wrap="none" rtlCol="0">
            <a:spAutoFit/>
          </a:bodyPr>
          <a:lstStyle/>
          <a:p>
            <a:r>
              <a:rPr lang="en-US" dirty="0" err="1">
                <a:latin typeface="Calibri" panose="020F0502020204030204" pitchFamily="34" charset="0"/>
                <a:cs typeface="Calibri" panose="020F0502020204030204" pitchFamily="34" charset="0"/>
              </a:rPr>
              <a:t>Solangi</a:t>
            </a:r>
            <a:r>
              <a:rPr lang="en-US" dirty="0">
                <a:latin typeface="Calibri" panose="020F0502020204030204" pitchFamily="34" charset="0"/>
                <a:cs typeface="Calibri" panose="020F0502020204030204" pitchFamily="34" charset="0"/>
              </a:rPr>
              <a:t> et al. (2018)</a:t>
            </a:r>
          </a:p>
        </p:txBody>
      </p:sp>
      <p:sp>
        <p:nvSpPr>
          <p:cNvPr id="7" name="Google Shape;514;g2a613fe29c9_2_9" descr="Rewind">
            <a:extLst>
              <a:ext uri="{FF2B5EF4-FFF2-40B4-BE49-F238E27FC236}">
                <a16:creationId xmlns:a16="http://schemas.microsoft.com/office/drawing/2014/main" id="{5A9FBD7B-209B-3C6B-AFB5-0326B0D4C4EE}"/>
              </a:ext>
            </a:extLst>
          </p:cNvPr>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216515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27e68c1a8e3_0_0"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g27e68c1a8e3_0_0"/>
          <p:cNvSpPr txBox="1"/>
          <p:nvPr/>
        </p:nvSpPr>
        <p:spPr>
          <a:xfrm>
            <a:off x="467257" y="404359"/>
            <a:ext cx="8209500" cy="14772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dirty="0">
                <a:solidFill>
                  <a:schemeClr val="dk1"/>
                </a:solidFill>
                <a:latin typeface="Calibri"/>
                <a:ea typeface="Calibri"/>
                <a:cs typeface="Calibri"/>
                <a:sym typeface="Calibri"/>
              </a:rPr>
              <a:t>Big Question: </a:t>
            </a:r>
            <a:r>
              <a:rPr lang="en-US" sz="3000" b="0" i="0" dirty="0">
                <a:solidFill>
                  <a:srgbClr val="0D0D0D"/>
                </a:solidFill>
                <a:effectLst/>
                <a:latin typeface="Calibri" panose="020F0502020204030204" pitchFamily="34" charset="0"/>
                <a:cs typeface="Calibri" panose="020F0502020204030204" pitchFamily="34" charset="0"/>
              </a:rPr>
              <a:t>How does the continental slope in the ocean affect the animals and resources we rely on every day?</a:t>
            </a:r>
            <a:endParaRPr sz="30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212" name="Google Shape;212;g27e68c1a8e3_0_0"/>
          <p:cNvPicPr preferRelativeResize="0"/>
          <p:nvPr/>
        </p:nvPicPr>
        <p:blipFill>
          <a:blip r:embed="rId4">
            <a:alphaModFix/>
          </a:blip>
          <a:stretch>
            <a:fillRect/>
          </a:stretch>
        </p:blipFill>
        <p:spPr>
          <a:xfrm>
            <a:off x="677175" y="1896734"/>
            <a:ext cx="7789626" cy="4763440"/>
          </a:xfrm>
          <a:prstGeom prst="rect">
            <a:avLst/>
          </a:prstGeom>
          <a:noFill/>
          <a:ln>
            <a:noFill/>
          </a:ln>
        </p:spPr>
      </p:pic>
    </p:spTree>
    <p:extLst>
      <p:ext uri="{BB962C8B-B14F-4D97-AF65-F5344CB8AC3E}">
        <p14:creationId xmlns:p14="http://schemas.microsoft.com/office/powerpoint/2010/main" val="23112150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pic>
        <p:nvPicPr>
          <p:cNvPr id="857" name="Google Shape;857;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pic>
        <p:nvPicPr>
          <p:cNvPr id="862" name="Google Shape;862;p14"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863" name="Google Shape;863;p14"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864" name="Google Shape;864;p14"/>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865" name="Google Shape;865;p14"/>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Was Created With Resources From:</a:t>
            </a:r>
            <a:endParaRPr sz="1400" b="0" i="0" u="none" strike="noStrike" cap="none">
              <a:solidFill>
                <a:srgbClr val="000000"/>
              </a:solidFill>
              <a:latin typeface="Arial"/>
              <a:ea typeface="Arial"/>
              <a:cs typeface="Arial"/>
              <a:sym typeface="Arial"/>
            </a:endParaRPr>
          </a:p>
        </p:txBody>
      </p:sp>
      <p:sp>
        <p:nvSpPr>
          <p:cNvPr id="866" name="Google Shape;866;p14"/>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2a5a1442303_0_197"/>
          <p:cNvSpPr txBox="1"/>
          <p:nvPr/>
        </p:nvSpPr>
        <p:spPr>
          <a:xfrm>
            <a:off x="754051" y="580475"/>
            <a:ext cx="7635900" cy="66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3600" b="1" i="0" u="sng" strike="noStrike" cap="none">
                <a:solidFill>
                  <a:srgbClr val="0C0C0C"/>
                </a:solidFill>
                <a:latin typeface="Calibri"/>
                <a:ea typeface="Calibri"/>
                <a:cs typeface="Calibri"/>
                <a:sym typeface="Calibri"/>
              </a:rPr>
              <a:t>Tectonic Plates</a:t>
            </a:r>
            <a:r>
              <a:rPr lang="en-US" sz="3600" b="1" i="0" u="none" strike="noStrike" cap="none">
                <a:solidFill>
                  <a:srgbClr val="0C0C0C"/>
                </a:solidFill>
                <a:latin typeface="Calibri"/>
                <a:ea typeface="Calibri"/>
                <a:cs typeface="Calibri"/>
                <a:sym typeface="Calibri"/>
              </a:rPr>
              <a:t>: </a:t>
            </a:r>
            <a:r>
              <a:rPr lang="en-US" sz="3600" b="0" i="0" u="none" strike="noStrike" cap="none">
                <a:solidFill>
                  <a:srgbClr val="0C0C0C"/>
                </a:solidFill>
                <a:latin typeface="Calibri"/>
                <a:ea typeface="Calibri"/>
                <a:cs typeface="Calibri"/>
                <a:sym typeface="Calibri"/>
              </a:rPr>
              <a:t>Huge pieces of the Earth's surface that fit together like a puzzle and move very slowly over time</a:t>
            </a:r>
            <a:endParaRPr sz="3600" b="1" i="0" u="none" strike="noStrike" cap="none">
              <a:solidFill>
                <a:srgbClr val="FF0000"/>
              </a:solidFill>
              <a:latin typeface="Calibri"/>
              <a:ea typeface="Calibri"/>
              <a:cs typeface="Calibri"/>
              <a:sym typeface="Calibri"/>
            </a:endParaRPr>
          </a:p>
        </p:txBody>
      </p:sp>
      <p:sp>
        <p:nvSpPr>
          <p:cNvPr id="241" name="Google Shape;241;g2a5a1442303_0_197"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2" name="Google Shape;242;g2a5a1442303_0_197"/>
          <p:cNvPicPr preferRelativeResize="0"/>
          <p:nvPr/>
        </p:nvPicPr>
        <p:blipFill rotWithShape="1">
          <a:blip r:embed="rId4">
            <a:alphaModFix/>
          </a:blip>
          <a:srcRect/>
          <a:stretch/>
        </p:blipFill>
        <p:spPr>
          <a:xfrm>
            <a:off x="1857863" y="2498550"/>
            <a:ext cx="5428274" cy="37204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a5a1442303_0_32"/>
          <p:cNvSpPr txBox="1"/>
          <p:nvPr/>
        </p:nvSpPr>
        <p:spPr>
          <a:xfrm>
            <a:off x="945924" y="306700"/>
            <a:ext cx="75303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4300" b="1" i="0" u="sng" strike="noStrike" cap="none">
                <a:solidFill>
                  <a:srgbClr val="0C0C0C"/>
                </a:solidFill>
                <a:latin typeface="Calibri"/>
                <a:ea typeface="Calibri"/>
                <a:cs typeface="Calibri"/>
                <a:sym typeface="Calibri"/>
              </a:rPr>
              <a:t>Fault</a:t>
            </a:r>
            <a:r>
              <a:rPr lang="en-US" sz="4300" b="1" i="0" u="none" strike="noStrike" cap="none">
                <a:solidFill>
                  <a:srgbClr val="0C0C0C"/>
                </a:solidFill>
                <a:latin typeface="Calibri"/>
                <a:ea typeface="Calibri"/>
                <a:cs typeface="Calibri"/>
                <a:sym typeface="Calibri"/>
              </a:rPr>
              <a:t>: </a:t>
            </a:r>
            <a:r>
              <a:rPr lang="en-US" sz="4300" b="0" i="0" u="none" strike="noStrike" cap="none">
                <a:solidFill>
                  <a:srgbClr val="0C0C0C"/>
                </a:solidFill>
                <a:latin typeface="Calibri"/>
                <a:ea typeface="Calibri"/>
                <a:cs typeface="Calibri"/>
                <a:sym typeface="Calibri"/>
              </a:rPr>
              <a:t>Long crack in the surface of the Earth</a:t>
            </a:r>
            <a:endParaRPr sz="4300" b="1" i="0" u="none" strike="noStrike" cap="none">
              <a:solidFill>
                <a:schemeClr val="dk1"/>
              </a:solidFill>
              <a:latin typeface="Calibri"/>
              <a:ea typeface="Calibri"/>
              <a:cs typeface="Calibri"/>
              <a:sym typeface="Calibri"/>
            </a:endParaRPr>
          </a:p>
        </p:txBody>
      </p:sp>
      <p:sp>
        <p:nvSpPr>
          <p:cNvPr id="249" name="Google Shape;249;g2a5a1442303_0_32"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0" name="Google Shape;250;g2a5a1442303_0_32"/>
          <p:cNvPicPr preferRelativeResize="0"/>
          <p:nvPr/>
        </p:nvPicPr>
        <p:blipFill rotWithShape="1">
          <a:blip r:embed="rId4">
            <a:alphaModFix/>
          </a:blip>
          <a:srcRect/>
          <a:stretch/>
        </p:blipFill>
        <p:spPr>
          <a:xfrm>
            <a:off x="1127963" y="1942450"/>
            <a:ext cx="6888074" cy="46111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7e576c1a67_0_281"/>
          <p:cNvSpPr txBox="1">
            <a:spLocks noGrp="1"/>
          </p:cNvSpPr>
          <p:nvPr>
            <p:ph type="subTitle" idx="1"/>
          </p:nvPr>
        </p:nvSpPr>
        <p:spPr>
          <a:xfrm>
            <a:off x="702150" y="752750"/>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Continental Shelf</a:t>
            </a:r>
            <a:r>
              <a:rPr lang="en-US" b="1" dirty="0">
                <a:solidFill>
                  <a:schemeClr val="dk1"/>
                </a:solidFill>
              </a:rPr>
              <a:t>: </a:t>
            </a:r>
            <a:r>
              <a:rPr lang="en-US" dirty="0">
                <a:solidFill>
                  <a:schemeClr val="dk1"/>
                </a:solidFill>
                <a:highlight>
                  <a:srgbClr val="FFFFFF"/>
                </a:highlight>
              </a:rPr>
              <a:t>The edge of a continent that is underwater</a:t>
            </a:r>
            <a:endParaRPr dirty="0">
              <a:solidFill>
                <a:schemeClr val="dk1"/>
              </a:solidFill>
            </a:endParaRPr>
          </a:p>
        </p:txBody>
      </p:sp>
      <p:pic>
        <p:nvPicPr>
          <p:cNvPr id="323" name="Google Shape;323;g27e576c1a67_0_281"/>
          <p:cNvPicPr preferRelativeResize="0"/>
          <p:nvPr/>
        </p:nvPicPr>
        <p:blipFill>
          <a:blip r:embed="rId3">
            <a:alphaModFix/>
          </a:blip>
          <a:stretch>
            <a:fillRect/>
          </a:stretch>
        </p:blipFill>
        <p:spPr>
          <a:xfrm>
            <a:off x="1826325" y="2137400"/>
            <a:ext cx="5758601" cy="4165400"/>
          </a:xfrm>
          <a:prstGeom prst="rect">
            <a:avLst/>
          </a:prstGeom>
          <a:noFill/>
          <a:ln>
            <a:noFill/>
          </a:ln>
        </p:spPr>
      </p:pic>
      <p:sp>
        <p:nvSpPr>
          <p:cNvPr id="2" name="Google Shape;249;g2a5a1442303_0_32" descr="Rewind">
            <a:extLst>
              <a:ext uri="{FF2B5EF4-FFF2-40B4-BE49-F238E27FC236}">
                <a16:creationId xmlns:a16="http://schemas.microsoft.com/office/drawing/2014/main" id="{81FF9841-1AA4-8A90-BB8A-002DACF905E4}"/>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7559168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9986</TotalTime>
  <Words>3689</Words>
  <Application>Microsoft Macintosh PowerPoint</Application>
  <PresentationFormat>On-screen Show (4:3)</PresentationFormat>
  <Paragraphs>370</Paragraphs>
  <Slides>63</Slides>
  <Notes>63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63</vt:i4>
      </vt:variant>
    </vt:vector>
  </HeadingPairs>
  <TitlesOfParts>
    <vt:vector size="72" baseType="lpstr">
      <vt:lpstr>Calibri</vt:lpstr>
      <vt:lpstr>Helvetica Neue Light</vt:lpstr>
      <vt:lpstr>Poppins</vt:lpstr>
      <vt:lpstr>Calibri Light</vt:lpstr>
      <vt:lpstr>Arial</vt:lpstr>
      <vt:lpstr>Helvetica Light</vt:lpstr>
      <vt:lpstr>Söhne</vt:lpstr>
      <vt:lpstr>Office Theme</vt:lpstr>
      <vt:lpstr>Office Theme</vt:lpstr>
      <vt:lpstr>PowerPoint Presentation</vt:lpstr>
      <vt:lpstr>PowerPoint Presentation</vt:lpstr>
      <vt:lpstr>PowerPoint Presentation</vt:lpstr>
      <vt:lpstr>PowerPoint Presentation</vt:lpstr>
      <vt:lpstr>PowerPoint Presentation</vt:lpstr>
      <vt:lpstr>Crust: The outermost shell of the Earth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Blake Plateau is an example of a continental slope. It is located off the southeastern United States. </vt:lpstr>
      <vt:lpstr>Another example is the continental slope in the Atlantic Ocean. This is the largest continental slope among all the world’s oceans. </vt:lpstr>
      <vt:lpstr>PowerPoint Presentation</vt:lpstr>
      <vt:lpstr>PowerPoint Presentation</vt:lpstr>
      <vt:lpstr>A coral reef is NOT an example of a continental slope. Coral reefs are diverse underwater ecosystems made up of coral polyps and other marine organisms. Coral reefs grow on rocky or sandy substrates on the continental shelf but are distinct features within the marine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22</cp:revision>
  <dcterms:created xsi:type="dcterms:W3CDTF">2017-05-16T13:21:17Z</dcterms:created>
  <dcterms:modified xsi:type="dcterms:W3CDTF">2024-02-17T17:11:38Z</dcterms:modified>
</cp:coreProperties>
</file>