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Lst>
  <p:sldSz cy="6858000" cx="9144000"/>
  <p:notesSz cx="6858000" cy="9144000"/>
  <p:embeddedFontLst>
    <p:embeddedFont>
      <p:font typeface="Poppins"/>
      <p:regular r:id="rId68"/>
      <p:bold r:id="rId69"/>
      <p:italic r:id="rId70"/>
      <p:boldItalic r:id="rId71"/>
    </p:embeddedFont>
    <p:embeddedFont>
      <p:font typeface="Helvetica Neue Light"/>
      <p:regular r:id="rId72"/>
      <p:bold r:id="rId73"/>
      <p:italic r:id="rId74"/>
      <p:boldItalic r:id="rId7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76" roundtripDataSignature="AMtx7mhGl5dOBLxc/EkqJ2KH+aJQ9pZt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88630BB-A4DF-4564-A195-8C13130965E4}">
  <a:tblStyle styleId="{588630BB-A4DF-4564-A195-8C13130965E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HelveticaNeueLight-bold.fntdata"/><Relationship Id="rId72" Type="http://schemas.openxmlformats.org/officeDocument/2006/relationships/font" Target="fonts/HelveticaNeueLight-regular.fntdata"/><Relationship Id="rId31" Type="http://schemas.openxmlformats.org/officeDocument/2006/relationships/slide" Target="slides/slide24.xml"/><Relationship Id="rId75" Type="http://schemas.openxmlformats.org/officeDocument/2006/relationships/font" Target="fonts/HelveticaNeueLight-boldItalic.fntdata"/><Relationship Id="rId30" Type="http://schemas.openxmlformats.org/officeDocument/2006/relationships/slide" Target="slides/slide23.xml"/><Relationship Id="rId74" Type="http://schemas.openxmlformats.org/officeDocument/2006/relationships/font" Target="fonts/HelveticaNeueLight-italic.fntdata"/><Relationship Id="rId33" Type="http://schemas.openxmlformats.org/officeDocument/2006/relationships/slide" Target="slides/slide26.xml"/><Relationship Id="rId32" Type="http://schemas.openxmlformats.org/officeDocument/2006/relationships/slide" Target="slides/slide25.xml"/><Relationship Id="rId76" Type="http://customschemas.google.com/relationships/presentationmetadata" Target="metadata"/><Relationship Id="rId35" Type="http://schemas.openxmlformats.org/officeDocument/2006/relationships/slide" Target="slides/slide28.xml"/><Relationship Id="rId34" Type="http://schemas.openxmlformats.org/officeDocument/2006/relationships/slide" Target="slides/slide27.xml"/><Relationship Id="rId71" Type="http://schemas.openxmlformats.org/officeDocument/2006/relationships/font" Target="fonts/Poppins-boldItalic.fntdata"/><Relationship Id="rId70" Type="http://schemas.openxmlformats.org/officeDocument/2006/relationships/font" Target="fonts/Poppins-italic.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font" Target="fonts/Poppins-regular.fntdata"/><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Poppins-bold.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WQZctY4AdUA" TargetMode="Externa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162" name="Google Shape;162;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Now let’s pause for a moment to review the information we have covered already.</a:t>
            </a:r>
            <a:endParaRPr b="0"/>
          </a:p>
        </p:txBody>
      </p:sp>
      <p:sp>
        <p:nvSpPr>
          <p:cNvPr id="265" name="Google Shape;265;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a5a1442303_0_3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g2a5a1442303_0_3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innermost layer of the Earth is called the…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[Core]</a:t>
            </a:r>
            <a:endParaRPr/>
          </a:p>
        </p:txBody>
      </p:sp>
      <p:sp>
        <p:nvSpPr>
          <p:cNvPr id="271" name="Google Shape;271;g2a5a1442303_0_37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a82e2e9c9d_1_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g2a82e2e9c9d_1_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innermost layer of the Earth is called the… [Core]</a:t>
            </a:r>
            <a:endParaRPr/>
          </a:p>
        </p:txBody>
      </p:sp>
      <p:sp>
        <p:nvSpPr>
          <p:cNvPr id="280" name="Google Shape;280;g2a82e2e9c9d_1_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a5df758484_0_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g2a5df758484_0_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Match the term on the left to the definition on the right.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[Outer core - the third layer of the Earth made of liquid iron and nickel.</a:t>
            </a:r>
            <a:endParaRPr/>
          </a:p>
          <a:p>
            <a:pPr indent="0" lvl="0" marL="0" rtl="0" algn="l">
              <a:lnSpc>
                <a:spcPct val="100000"/>
              </a:lnSpc>
              <a:spcBef>
                <a:spcPts val="0"/>
              </a:spcBef>
              <a:spcAft>
                <a:spcPts val="0"/>
              </a:spcAft>
              <a:buSzPts val="1400"/>
              <a:buNone/>
            </a:pPr>
            <a:r>
              <a:rPr lang="en-US"/>
              <a:t>Mantle - The layer of rock between the crust and outer core.]</a:t>
            </a:r>
            <a:endParaRPr/>
          </a:p>
        </p:txBody>
      </p:sp>
      <p:sp>
        <p:nvSpPr>
          <p:cNvPr id="289" name="Google Shape;289;g2a5df758484_0_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a82e2e9c9d_1_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g2a82e2e9c9d_1_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Match the term on the left to the definition on the right.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[Outer core - the third layer of the Earth made of liquid iron and nickel.</a:t>
            </a:r>
            <a:endParaRPr/>
          </a:p>
          <a:p>
            <a:pPr indent="0" lvl="0" marL="0" rtl="0" algn="l">
              <a:lnSpc>
                <a:spcPct val="100000"/>
              </a:lnSpc>
              <a:spcBef>
                <a:spcPts val="0"/>
              </a:spcBef>
              <a:spcAft>
                <a:spcPts val="0"/>
              </a:spcAft>
              <a:buSzPts val="1400"/>
              <a:buNone/>
            </a:pPr>
            <a:r>
              <a:rPr lang="en-US"/>
              <a:t>Mantle - The layer of rock between the crust and outer core.]</a:t>
            </a:r>
            <a:endParaRPr/>
          </a:p>
        </p:txBody>
      </p:sp>
      <p:sp>
        <p:nvSpPr>
          <p:cNvPr id="298" name="Google Shape;298;g2a82e2e9c9d_1_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a613fe29c9_4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g2a613fe29c9_4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t>True or False: </a:t>
            </a:r>
            <a:r>
              <a:rPr lang="en-US" sz="1100">
                <a:solidFill>
                  <a:srgbClr val="0C0C0C"/>
                </a:solidFill>
              </a:rPr>
              <a:t>Huge pieces of the Earth's surface that fit together like a puzzle and move very slowly over time.</a:t>
            </a:r>
            <a:endParaRPr sz="1100"/>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[True]</a:t>
            </a:r>
            <a:endParaRPr/>
          </a:p>
        </p:txBody>
      </p:sp>
      <p:sp>
        <p:nvSpPr>
          <p:cNvPr id="309" name="Google Shape;309;g2a613fe29c9_4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a613fe29c9_4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g2a613fe29c9_4_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t>True or False: </a:t>
            </a:r>
            <a:r>
              <a:rPr lang="en-US" sz="1100">
                <a:solidFill>
                  <a:srgbClr val="0C0C0C"/>
                </a:solidFill>
              </a:rPr>
              <a:t>Huge pieces of the Earth's surface that fit together like a puzzle and move very slowly over time.</a:t>
            </a:r>
            <a:endParaRPr sz="1100"/>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[True]</a:t>
            </a:r>
            <a:endParaRPr/>
          </a:p>
        </p:txBody>
      </p:sp>
      <p:sp>
        <p:nvSpPr>
          <p:cNvPr id="317" name="Google Shape;317;g2a613fe29c9_4_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that we’ve reviewed, let’s define the phrase </a:t>
            </a:r>
            <a:r>
              <a:rPr b="1" lang="en-US"/>
              <a:t>crust</a:t>
            </a:r>
            <a:r>
              <a:rPr lang="en-US"/>
              <a:t>.</a:t>
            </a:r>
            <a:endParaRPr/>
          </a:p>
        </p:txBody>
      </p:sp>
      <p:sp>
        <p:nvSpPr>
          <p:cNvPr id="325" name="Google Shape;325;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7e576c1a67_0_2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g27e576c1a67_0_2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a:t>
            </a:r>
            <a:r>
              <a:rPr b="1" lang="en-US"/>
              <a:t> crust</a:t>
            </a:r>
            <a:r>
              <a:rPr lang="en-US"/>
              <a:t> is the outermost shell of the Earth.</a:t>
            </a:r>
            <a:endParaRPr/>
          </a:p>
        </p:txBody>
      </p:sp>
      <p:sp>
        <p:nvSpPr>
          <p:cNvPr id="333" name="Google Shape;333;g27e576c1a67_0_28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Let’s check-in for understanding.</a:t>
            </a:r>
            <a:endParaRPr/>
          </a:p>
        </p:txBody>
      </p:sp>
      <p:sp>
        <p:nvSpPr>
          <p:cNvPr id="343" name="Google Shape;343;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Today, we’ll be learning about the word: </a:t>
            </a:r>
            <a:r>
              <a:rPr b="1" lang="en-US"/>
              <a:t>Crust</a:t>
            </a:r>
            <a:r>
              <a:rPr lang="en-US"/>
              <a:t>.</a:t>
            </a:r>
            <a:endParaRPr/>
          </a:p>
        </p:txBody>
      </p:sp>
      <p:sp>
        <p:nvSpPr>
          <p:cNvPr id="198" name="Google Shape;198;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7e576c1a67_0_3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g27e576c1a67_0_3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What is</a:t>
            </a:r>
            <a:r>
              <a:rPr lang="en-US"/>
              <a:t> the Earth’s crust</a:t>
            </a:r>
            <a:r>
              <a:rPr b="0" lang="en-US"/>
              <a:t>? </a:t>
            </a:r>
            <a:endParaRPr b="0"/>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n-US"/>
              <a:t>[</a:t>
            </a:r>
            <a:r>
              <a:rPr lang="en-US"/>
              <a:t>The</a:t>
            </a:r>
            <a:r>
              <a:rPr b="1" lang="en-US"/>
              <a:t> crust</a:t>
            </a:r>
            <a:r>
              <a:rPr lang="en-US"/>
              <a:t> is the outermost shell of the Earth.</a:t>
            </a:r>
            <a:r>
              <a:rPr b="0" lang="en-US"/>
              <a:t>]</a:t>
            </a:r>
            <a:endParaRPr/>
          </a:p>
        </p:txBody>
      </p:sp>
      <p:sp>
        <p:nvSpPr>
          <p:cNvPr id="349" name="Google Shape;349;g27e576c1a67_0_36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That is the basic definition, but there is a bit more you need to know. </a:t>
            </a:r>
            <a:endParaRPr/>
          </a:p>
        </p:txBody>
      </p:sp>
      <p:sp>
        <p:nvSpPr>
          <p:cNvPr id="358" name="Google Shape;358;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a5a1442303_0_4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 name="Google Shape;364;g2a5a1442303_0_49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The Earth’s Crust is the outermost layer of Earth. It is made up of the oceanic crust and the </a:t>
            </a:r>
            <a:r>
              <a:rPr lang="en-US"/>
              <a:t>continental</a:t>
            </a:r>
            <a:r>
              <a:rPr lang="en-US"/>
              <a:t> crust. The crust includes continents and oceans, which are made of rocks, water, and other minerals.</a:t>
            </a:r>
            <a:endParaRPr/>
          </a:p>
        </p:txBody>
      </p:sp>
      <p:sp>
        <p:nvSpPr>
          <p:cNvPr id="365" name="Google Shape;365;g2a5a1442303_0_49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a82e2e9c9d_1_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g2a82e2e9c9d_1_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rPr lang="en-US"/>
              <a:t>Humans live on the crust, even though it is a pretty thin layer of Earth. Think about it like an eggshell - the eggshell is thin but contains and protects the rest of the egg. It protects what is underneath it, which is softer than the crust.</a:t>
            </a:r>
            <a:endParaRPr/>
          </a:p>
        </p:txBody>
      </p:sp>
      <p:sp>
        <p:nvSpPr>
          <p:cNvPr id="374" name="Google Shape;374;g2a82e2e9c9d_1_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a82e2e9c9d_1_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g2a82e2e9c9d_1_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rPr lang="en-US"/>
              <a:t>The crust isn't one big piece, but is made up of many big slabs called tectonic plates. These plates are floating on the softer, hotter layer underneath, called the mantle. The tectonic plates move very slowly. When these plates move, they can cause earthquakes, form mountains, or create deep ocean trenches. This movement is a very important part of how the Earth changes and grows over time.</a:t>
            </a:r>
            <a:endParaRPr/>
          </a:p>
          <a:p>
            <a:pPr indent="0" lvl="0" marL="0" rtl="0" algn="l">
              <a:lnSpc>
                <a:spcPct val="115000"/>
              </a:lnSpc>
              <a:spcBef>
                <a:spcPts val="0"/>
              </a:spcBef>
              <a:spcAft>
                <a:spcPts val="0"/>
              </a:spcAft>
              <a:buSzPts val="1100"/>
              <a:buNone/>
            </a:pPr>
            <a:r>
              <a:t/>
            </a:r>
            <a:endParaRPr/>
          </a:p>
        </p:txBody>
      </p:sp>
      <p:sp>
        <p:nvSpPr>
          <p:cNvPr id="383" name="Google Shape;383;g2a82e2e9c9d_1_4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d96993b0a5_0_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gd96993b0a5_0_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Let’s check-in for understanding.</a:t>
            </a:r>
            <a:endParaRPr/>
          </a:p>
        </p:txBody>
      </p:sp>
      <p:sp>
        <p:nvSpPr>
          <p:cNvPr id="391" name="Google Shape;391;gd96993b0a5_0_4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8c7b7e697c_0_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6" name="Google Shape;396;g28c7b7e697c_0_6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400"/>
              <a:buFont typeface="Calibri"/>
              <a:buNone/>
            </a:pPr>
            <a:r>
              <a:rPr lang="en-US" sz="1100"/>
              <a:t>The crust contains two parts: the _____________ crust and the _____________ crust.</a:t>
            </a:r>
            <a:endParaRPr sz="1100"/>
          </a:p>
          <a:p>
            <a:pPr indent="0" lvl="0" marL="0" rtl="0" algn="l">
              <a:lnSpc>
                <a:spcPct val="100000"/>
              </a:lnSpc>
              <a:spcBef>
                <a:spcPts val="0"/>
              </a:spcBef>
              <a:spcAft>
                <a:spcPts val="0"/>
              </a:spcAft>
              <a:buClr>
                <a:schemeClr val="dk1"/>
              </a:buClr>
              <a:buSzPts val="4400"/>
              <a:buFont typeface="Calibri"/>
              <a:buNone/>
            </a:pPr>
            <a:r>
              <a:t/>
            </a:r>
            <a:endParaRPr sz="1100"/>
          </a:p>
          <a:p>
            <a:pPr indent="0" lvl="0" marL="0" rtl="0" algn="l">
              <a:lnSpc>
                <a:spcPct val="100000"/>
              </a:lnSpc>
              <a:spcBef>
                <a:spcPts val="0"/>
              </a:spcBef>
              <a:spcAft>
                <a:spcPts val="0"/>
              </a:spcAft>
              <a:buClr>
                <a:schemeClr val="dk1"/>
              </a:buClr>
              <a:buSzPts val="4400"/>
              <a:buFont typeface="Calibri"/>
              <a:buNone/>
            </a:pPr>
            <a:r>
              <a:rPr lang="en-US" sz="1100"/>
              <a:t>[continental, oceanic]</a:t>
            </a:r>
            <a:endParaRPr sz="1100"/>
          </a:p>
        </p:txBody>
      </p:sp>
      <p:sp>
        <p:nvSpPr>
          <p:cNvPr id="397" name="Google Shape;397;g28c7b7e697c_0_6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a82e2e9c9d_1_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4" name="Google Shape;404;g2a82e2e9c9d_1_6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400"/>
              <a:buFont typeface="Calibri"/>
              <a:buNone/>
            </a:pPr>
            <a:r>
              <a:rPr lang="en-US" sz="1100"/>
              <a:t>The crust contains two parts: the _____________ crust and the _____________ crust.</a:t>
            </a:r>
            <a:endParaRPr sz="1100"/>
          </a:p>
          <a:p>
            <a:pPr indent="0" lvl="0" marL="0" rtl="0" algn="l">
              <a:lnSpc>
                <a:spcPct val="100000"/>
              </a:lnSpc>
              <a:spcBef>
                <a:spcPts val="0"/>
              </a:spcBef>
              <a:spcAft>
                <a:spcPts val="0"/>
              </a:spcAft>
              <a:buClr>
                <a:schemeClr val="dk1"/>
              </a:buClr>
              <a:buSzPts val="4400"/>
              <a:buFont typeface="Calibri"/>
              <a:buNone/>
            </a:pPr>
            <a:r>
              <a:t/>
            </a:r>
            <a:endParaRPr sz="1100"/>
          </a:p>
          <a:p>
            <a:pPr indent="0" lvl="0" marL="0" rtl="0" algn="l">
              <a:lnSpc>
                <a:spcPct val="100000"/>
              </a:lnSpc>
              <a:spcBef>
                <a:spcPts val="0"/>
              </a:spcBef>
              <a:spcAft>
                <a:spcPts val="0"/>
              </a:spcAft>
              <a:buClr>
                <a:schemeClr val="dk1"/>
              </a:buClr>
              <a:buSzPts val="4400"/>
              <a:buFont typeface="Calibri"/>
              <a:buNone/>
            </a:pPr>
            <a:r>
              <a:rPr lang="en-US" sz="1100"/>
              <a:t>[continental, oceanic]</a:t>
            </a:r>
            <a:endParaRPr sz="1100"/>
          </a:p>
        </p:txBody>
      </p:sp>
      <p:sp>
        <p:nvSpPr>
          <p:cNvPr id="405" name="Google Shape;405;g2a82e2e9c9d_1_6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28c7b7e697c_0_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2" name="Google Shape;412;g28c7b7e697c_0_7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a:t>True or False: Plate tectonics describe movements of the crust.</a:t>
            </a:r>
            <a:endParaRPr/>
          </a:p>
          <a:p>
            <a:pPr indent="0" lvl="0" marL="0" rtl="0" algn="l">
              <a:lnSpc>
                <a:spcPct val="100000"/>
              </a:lnSpc>
              <a:spcBef>
                <a:spcPts val="0"/>
              </a:spcBef>
              <a:spcAft>
                <a:spcPts val="0"/>
              </a:spcAft>
              <a:buSzPts val="3600"/>
              <a:buNone/>
            </a:pPr>
            <a:r>
              <a:t/>
            </a:r>
            <a:endParaRPr/>
          </a:p>
          <a:p>
            <a:pPr indent="0" lvl="0" marL="0" rtl="0" algn="l">
              <a:lnSpc>
                <a:spcPct val="100000"/>
              </a:lnSpc>
              <a:spcBef>
                <a:spcPts val="0"/>
              </a:spcBef>
              <a:spcAft>
                <a:spcPts val="0"/>
              </a:spcAft>
              <a:buSzPts val="3600"/>
              <a:buNone/>
            </a:pPr>
            <a:r>
              <a:rPr lang="en-US"/>
              <a:t>[True]</a:t>
            </a:r>
            <a:endParaRPr/>
          </a:p>
        </p:txBody>
      </p:sp>
      <p:sp>
        <p:nvSpPr>
          <p:cNvPr id="413" name="Google Shape;413;g28c7b7e697c_0_7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a82e2e9c9d_1_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0" name="Google Shape;420;g2a82e2e9c9d_1_6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a:t>True or False: Plate tectonics describe movements of the crust.</a:t>
            </a:r>
            <a:endParaRPr/>
          </a:p>
          <a:p>
            <a:pPr indent="0" lvl="0" marL="0" rtl="0" algn="l">
              <a:lnSpc>
                <a:spcPct val="100000"/>
              </a:lnSpc>
              <a:spcBef>
                <a:spcPts val="0"/>
              </a:spcBef>
              <a:spcAft>
                <a:spcPts val="0"/>
              </a:spcAft>
              <a:buSzPts val="3600"/>
              <a:buNone/>
            </a:pPr>
            <a:r>
              <a:t/>
            </a:r>
            <a:endParaRPr/>
          </a:p>
          <a:p>
            <a:pPr indent="0" lvl="0" marL="0" rtl="0" algn="l">
              <a:lnSpc>
                <a:spcPct val="100000"/>
              </a:lnSpc>
              <a:spcBef>
                <a:spcPts val="0"/>
              </a:spcBef>
              <a:spcAft>
                <a:spcPts val="0"/>
              </a:spcAft>
              <a:buSzPts val="3600"/>
              <a:buNone/>
            </a:pPr>
            <a:r>
              <a:rPr lang="en-US"/>
              <a:t>[True]</a:t>
            </a:r>
            <a:endParaRPr/>
          </a:p>
        </p:txBody>
      </p:sp>
      <p:sp>
        <p:nvSpPr>
          <p:cNvPr id="421" name="Google Shape;421;g2a82e2e9c9d_1_6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7e68c1a8e3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g27e68c1a8e3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Our “big question” is: </a:t>
            </a:r>
            <a:r>
              <a:rPr b="1" lang="en-US"/>
              <a:t>How can learning about Earth and space systems help us understand our planet and the universe we live in?</a:t>
            </a:r>
            <a:endParaRPr b="1"/>
          </a:p>
          <a:p>
            <a:pPr indent="0" lvl="0" marL="0" rtl="0" algn="l">
              <a:lnSpc>
                <a:spcPct val="100000"/>
              </a:lnSpc>
              <a:spcBef>
                <a:spcPts val="0"/>
              </a:spcBef>
              <a:spcAft>
                <a:spcPts val="0"/>
              </a:spcAft>
              <a:buSzPts val="1400"/>
              <a:buNone/>
            </a:pPr>
            <a:r>
              <a:rPr b="0" lang="en-US"/>
              <a:t>[Pause and illicit predictions from students.]</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n-US"/>
              <a:t>I love all these thoughtful scientific hypotheses!  Be sure to keep this question and your predictions in mind as we move through these next few lessons, and we’ll continue to revisit it.</a:t>
            </a:r>
            <a:endParaRPr/>
          </a:p>
        </p:txBody>
      </p:sp>
      <p:sp>
        <p:nvSpPr>
          <p:cNvPr id="208" name="Google Shape;208;g27e68c1a8e3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25e11802ac4_0_4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g25e11802ac4_0_4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let’s talk about some examples of the </a:t>
            </a:r>
            <a:r>
              <a:rPr b="1" lang="en-US"/>
              <a:t>crust.</a:t>
            </a:r>
            <a:endParaRPr/>
          </a:p>
        </p:txBody>
      </p:sp>
      <p:sp>
        <p:nvSpPr>
          <p:cNvPr id="429" name="Google Shape;429;g25e11802ac4_0_4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27e576c1a67_0_7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5" name="Google Shape;435;g27e576c1a67_0_79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sz="1100"/>
              <a:t>This is an example of the</a:t>
            </a:r>
            <a:r>
              <a:rPr b="1" lang="en-US" sz="1100"/>
              <a:t> crust</a:t>
            </a:r>
            <a:r>
              <a:rPr lang="en-US" sz="1100"/>
              <a:t> showing the continental, or land, and oceanic, or water, crusts. Humans live on the continental crust along with many other plants and animals. Many animals and plants live in the ocean, or the oceanic crust.</a:t>
            </a:r>
            <a:endParaRPr sz="1100"/>
          </a:p>
        </p:txBody>
      </p:sp>
      <p:sp>
        <p:nvSpPr>
          <p:cNvPr id="436" name="Google Shape;436;g27e576c1a67_0_79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2a613fe29c9_1_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4" name="Google Shape;444;g2a613fe29c9_1_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sz="1100"/>
              <a:t>In this example, we can see how a chunk of the Earth fits in the planet. The</a:t>
            </a:r>
            <a:r>
              <a:rPr b="1" lang="en-US" sz="1100"/>
              <a:t> crust </a:t>
            </a:r>
            <a:r>
              <a:rPr lang="en-US" sz="1100"/>
              <a:t>is the top, thinnest layer. It contains both the continental and oceanic crusts.</a:t>
            </a:r>
            <a:endParaRPr sz="1100"/>
          </a:p>
        </p:txBody>
      </p:sp>
      <p:sp>
        <p:nvSpPr>
          <p:cNvPr id="445" name="Google Shape;445;g2a613fe29c9_1_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25e11802ac4_0_6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g25e11802ac4_0_69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let’s talk about some non-examples of </a:t>
            </a:r>
            <a:r>
              <a:rPr b="1" lang="en-US"/>
              <a:t>crust</a:t>
            </a:r>
            <a:r>
              <a:rPr b="1" lang="en-US"/>
              <a:t>.</a:t>
            </a:r>
            <a:endParaRPr/>
          </a:p>
        </p:txBody>
      </p:sp>
      <p:sp>
        <p:nvSpPr>
          <p:cNvPr id="454" name="Google Shape;454;g25e11802ac4_0_69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25e11802ac4_0_8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g25e11802ac4_0_8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The inner core is not an example of the crust. It is the innermost layer of the Earth whereas the crust is the outermost layer. Unlike the crust which is made mostly of rocky material, the inner core is made mainly of nickel and iron.</a:t>
            </a:r>
            <a:endParaRPr/>
          </a:p>
        </p:txBody>
      </p:sp>
      <p:sp>
        <p:nvSpPr>
          <p:cNvPr id="461" name="Google Shape;461;g25e11802ac4_0_86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2a82e2e9c9d_1_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0" name="Google Shape;470;g2a82e2e9c9d_1_7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00"/>
              <a:buNone/>
            </a:pPr>
            <a:r>
              <a:rPr lang="en-US" sz="1100"/>
              <a:t>The mantle is not an example of the crust. The crust is the very top layer of the Earth where we live, and it's thinner and made of lighter rocks. The mantle starts right under the crust and goes deep into the Earth. It's made of heavier rocks and is so deep and hot that it can move slowly like a really thick liquid. </a:t>
            </a:r>
            <a:endParaRPr sz="1100"/>
          </a:p>
        </p:txBody>
      </p:sp>
      <p:sp>
        <p:nvSpPr>
          <p:cNvPr id="471" name="Google Shape;471;g2a82e2e9c9d_1_7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25e11802ac4_0_87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0" name="Google Shape;480;g25e11802ac4_0_8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Now let’s pause for a moment to check your understanding.</a:t>
            </a:r>
            <a:endParaRPr b="0"/>
          </a:p>
        </p:txBody>
      </p:sp>
      <p:sp>
        <p:nvSpPr>
          <p:cNvPr id="481" name="Google Shape;481;g25e11802ac4_0_8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27430209113_0_14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g27430209113_0_146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Why are the inner core and mantle not examples of the crust?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mantle and inner core are not examples because they are beneath the crust. The crust the thin outermost rocky layer of the Earth. The mantle is </a:t>
            </a:r>
            <a:r>
              <a:rPr lang="en-US"/>
              <a:t>underneath</a:t>
            </a:r>
            <a:r>
              <a:rPr lang="en-US"/>
              <a:t> the crust, yet still rocky. The inner core is the innermost layer made up of iron and nickel.]</a:t>
            </a:r>
            <a:endParaRPr/>
          </a:p>
        </p:txBody>
      </p:sp>
      <p:sp>
        <p:nvSpPr>
          <p:cNvPr id="487" name="Google Shape;487;g27430209113_0_146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25e11802ac4_0_22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4" name="Google Shape;494;g25e11802ac4_0_22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remember!</a:t>
            </a:r>
            <a:endParaRPr/>
          </a:p>
          <a:p>
            <a:pPr indent="0" lvl="0" marL="0" rtl="0" algn="l">
              <a:lnSpc>
                <a:spcPct val="100000"/>
              </a:lnSpc>
              <a:spcBef>
                <a:spcPts val="0"/>
              </a:spcBef>
              <a:spcAft>
                <a:spcPts val="0"/>
              </a:spcAft>
              <a:buSzPts val="1400"/>
              <a:buNone/>
            </a:pPr>
            <a:r>
              <a:t/>
            </a:r>
            <a:endParaRPr/>
          </a:p>
        </p:txBody>
      </p:sp>
      <p:sp>
        <p:nvSpPr>
          <p:cNvPr id="495" name="Google Shape;495;g25e11802ac4_0_22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2a613fe29c9_2_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1" name="Google Shape;501;g2a613fe29c9_2_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200"/>
              <a:buNone/>
            </a:pPr>
            <a:r>
              <a:rPr lang="en-US"/>
              <a:t>The </a:t>
            </a:r>
            <a:r>
              <a:rPr b="1" lang="en-US"/>
              <a:t>crust</a:t>
            </a:r>
            <a:r>
              <a:rPr lang="en-US"/>
              <a:t> is the outermost shell of the Earth.</a:t>
            </a:r>
            <a:endParaRPr/>
          </a:p>
        </p:txBody>
      </p:sp>
      <p:sp>
        <p:nvSpPr>
          <p:cNvPr id="502" name="Google Shape;502;g2a613fe29c9_2_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Before we move on to our new topic, let’s review some other words &amp; concepts that you already learned and make sure you are firm in your understanding. </a:t>
            </a:r>
            <a:endParaRPr/>
          </a:p>
        </p:txBody>
      </p:sp>
      <p:sp>
        <p:nvSpPr>
          <p:cNvPr id="216" name="Google Shape;216;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25e11802ac4_0_19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0" name="Google Shape;510;g25e11802ac4_0_19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We will now complete this concept map, called a Frayer model, </a:t>
            </a:r>
            <a:r>
              <a:rPr lang="en-US">
                <a:solidFill>
                  <a:srgbClr val="242424"/>
                </a:solidFill>
              </a:rPr>
              <a:t>to summarize and further clarify what you have learned about the term</a:t>
            </a:r>
            <a:r>
              <a:rPr lang="en-US"/>
              <a:t> </a:t>
            </a:r>
            <a:r>
              <a:rPr b="1" lang="en-US"/>
              <a:t>crust</a:t>
            </a:r>
            <a:r>
              <a:rPr lang="en-US">
                <a:solidFill>
                  <a:srgbClr val="242424"/>
                </a:solidFill>
              </a:rPr>
              <a:t>. </a:t>
            </a:r>
            <a:endParaRPr/>
          </a:p>
        </p:txBody>
      </p:sp>
      <p:sp>
        <p:nvSpPr>
          <p:cNvPr id="511" name="Google Shape;511;g25e11802ac4_0_197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25e11802ac4_0_18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1" name="Google Shape;521;g25e11802ac4_0_188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To complete the Frayer model,</a:t>
            </a:r>
            <a:r>
              <a:rPr lang="en-US">
                <a:solidFill>
                  <a:srgbClr val="242424"/>
                </a:solidFill>
              </a:rPr>
              <a:t> we will choose from four choices the correct picture, definition, example, and response to the question, “How does the Earth’s </a:t>
            </a:r>
            <a:r>
              <a:rPr b="1" lang="en-US">
                <a:solidFill>
                  <a:srgbClr val="242424"/>
                </a:solidFill>
              </a:rPr>
              <a:t>crust</a:t>
            </a:r>
            <a:r>
              <a:rPr b="1" lang="en-US">
                <a:solidFill>
                  <a:srgbClr val="242424"/>
                </a:solidFill>
              </a:rPr>
              <a:t> </a:t>
            </a:r>
            <a:r>
              <a:rPr lang="en-US">
                <a:solidFill>
                  <a:srgbClr val="242424"/>
                </a:solidFill>
              </a:rPr>
              <a:t>impact my life?”</a:t>
            </a:r>
            <a:r>
              <a:rPr lang="en-US">
                <a:solidFill>
                  <a:schemeClr val="dk1"/>
                </a:solidFill>
              </a:rPr>
              <a:t> </a:t>
            </a:r>
            <a:r>
              <a:rPr lang="en-US">
                <a:solidFill>
                  <a:srgbClr val="242424"/>
                </a:solidFill>
              </a:rPr>
              <a:t>Select the best response for each question </a:t>
            </a:r>
            <a:r>
              <a:rPr lang="en-US">
                <a:solidFill>
                  <a:schemeClr val="dk1"/>
                </a:solidFill>
              </a:rPr>
              <a:t>using the information you just learned. As </a:t>
            </a:r>
            <a:r>
              <a:rPr lang="en-US"/>
              <a:t>we </a:t>
            </a:r>
            <a:r>
              <a:rPr lang="en-US">
                <a:solidFill>
                  <a:schemeClr val="dk1"/>
                </a:solidFill>
              </a:rPr>
              <a:t>select responses, </a:t>
            </a:r>
            <a:r>
              <a:rPr lang="en-US"/>
              <a:t>we</a:t>
            </a:r>
            <a:r>
              <a:rPr lang="en-US">
                <a:solidFill>
                  <a:schemeClr val="dk1"/>
                </a:solidFill>
              </a:rPr>
              <a:t> will see how this model looks filled in for the term</a:t>
            </a:r>
            <a:r>
              <a:rPr lang="en-US"/>
              <a:t> </a:t>
            </a:r>
            <a:r>
              <a:rPr b="1" lang="en-US"/>
              <a:t>crust</a:t>
            </a:r>
            <a:r>
              <a:rPr b="1" lang="en-US"/>
              <a:t>.</a:t>
            </a:r>
            <a:endParaRPr>
              <a:solidFill>
                <a:schemeClr val="dk1"/>
              </a:solidFill>
            </a:endParaRPr>
          </a:p>
        </p:txBody>
      </p:sp>
      <p:sp>
        <p:nvSpPr>
          <p:cNvPr id="522" name="Google Shape;522;g25e11802ac4_0_188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25e11802ac4_0_19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3" name="Google Shape;543;g25e11802ac4_0_199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sz="1200">
                <a:solidFill>
                  <a:schemeClr val="dk1"/>
                </a:solidFill>
              </a:rPr>
              <a:t>Choose the one correct picture of</a:t>
            </a:r>
            <a:r>
              <a:rPr lang="en-US"/>
              <a:t> the</a:t>
            </a:r>
            <a:r>
              <a:rPr lang="en-US"/>
              <a:t> </a:t>
            </a:r>
            <a:r>
              <a:rPr lang="en-US"/>
              <a:t>Earth’s</a:t>
            </a:r>
            <a:r>
              <a:rPr b="1" lang="en-US"/>
              <a:t> crust</a:t>
            </a:r>
            <a:r>
              <a:rPr b="1" lang="en-US"/>
              <a:t> </a:t>
            </a:r>
            <a:r>
              <a:rPr lang="en-US" sz="1200">
                <a:solidFill>
                  <a:schemeClr val="dk1"/>
                </a:solidFill>
              </a:rPr>
              <a:t>from these four choices</a:t>
            </a:r>
            <a:r>
              <a:rPr lang="en-US"/>
              <a:t>.</a:t>
            </a:r>
            <a:endParaRPr/>
          </a:p>
        </p:txBody>
      </p:sp>
      <p:sp>
        <p:nvSpPr>
          <p:cNvPr id="544" name="Google Shape;544;g25e11802ac4_0_199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2a82e2e9c9d_1_10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4" name="Google Shape;564;g2a82e2e9c9d_1_10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a:t>This shows the picture of the </a:t>
            </a:r>
            <a:r>
              <a:rPr b="1" lang="en-US"/>
              <a:t>crust</a:t>
            </a:r>
            <a:r>
              <a:rPr lang="en-US"/>
              <a:t>.</a:t>
            </a:r>
            <a:endParaRPr/>
          </a:p>
        </p:txBody>
      </p:sp>
      <p:sp>
        <p:nvSpPr>
          <p:cNvPr id="565" name="Google Shape;565;g2a82e2e9c9d_1_10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25e11802ac4_0_21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6" name="Google Shape;586;g25e11802ac4_0_210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Here is the Frayer model filled in with a picture of the Earth’s </a:t>
            </a:r>
            <a:r>
              <a:rPr b="1" lang="en-US"/>
              <a:t>crust</a:t>
            </a:r>
            <a:r>
              <a:rPr b="1" lang="en-US"/>
              <a:t>.</a:t>
            </a:r>
            <a:endParaRPr>
              <a:solidFill>
                <a:schemeClr val="dk1"/>
              </a:solidFill>
            </a:endParaRPr>
          </a:p>
        </p:txBody>
      </p:sp>
      <p:sp>
        <p:nvSpPr>
          <p:cNvPr id="587" name="Google Shape;587;g25e11802ac4_0_210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25e11802ac4_0_21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0" name="Google Shape;610;g25e11802ac4_0_21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sz="1200">
                <a:solidFill>
                  <a:schemeClr val="dk1"/>
                </a:solidFill>
              </a:rPr>
              <a:t>Choose the one correct definition of </a:t>
            </a:r>
            <a:r>
              <a:rPr lang="en-US"/>
              <a:t>the</a:t>
            </a:r>
            <a:r>
              <a:rPr lang="en-US"/>
              <a:t> Earth’s </a:t>
            </a:r>
            <a:r>
              <a:rPr b="1" lang="en-US"/>
              <a:t>crust</a:t>
            </a:r>
            <a:r>
              <a:rPr b="1" lang="en-US"/>
              <a:t> </a:t>
            </a:r>
            <a:r>
              <a:rPr lang="en-US" sz="1200">
                <a:solidFill>
                  <a:schemeClr val="dk1"/>
                </a:solidFill>
              </a:rPr>
              <a:t>from these four choices.</a:t>
            </a:r>
            <a:endParaRPr sz="1200">
              <a:solidFill>
                <a:schemeClr val="dk1"/>
              </a:solidFill>
            </a:endParaRPr>
          </a:p>
        </p:txBody>
      </p:sp>
      <p:sp>
        <p:nvSpPr>
          <p:cNvPr id="611" name="Google Shape;611;g25e11802ac4_0_21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2a82e2e9c9d_1_1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1" name="Google Shape;631;g2a82e2e9c9d_1_17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“The outermost shell of the Earth” is correct! This is the definition of the Earth’s </a:t>
            </a:r>
            <a:r>
              <a:rPr b="1" lang="en-US"/>
              <a:t>crust</a:t>
            </a:r>
            <a:r>
              <a:rPr lang="en-US"/>
              <a:t>.</a:t>
            </a:r>
            <a:endParaRPr sz="1200">
              <a:solidFill>
                <a:schemeClr val="dk1"/>
              </a:solidFill>
            </a:endParaRPr>
          </a:p>
        </p:txBody>
      </p:sp>
      <p:sp>
        <p:nvSpPr>
          <p:cNvPr id="632" name="Google Shape;632;g2a82e2e9c9d_1_17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25e11802ac4_0_23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3" name="Google Shape;653;g25e11802ac4_0_23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Here is the Frayer Model with a picture and the definition filled in for the Earth’s </a:t>
            </a:r>
            <a:r>
              <a:rPr b="1" lang="en-US"/>
              <a:t>crust</a:t>
            </a:r>
            <a:r>
              <a:rPr b="1" lang="en-US"/>
              <a:t>: </a:t>
            </a:r>
            <a:r>
              <a:rPr lang="en-US"/>
              <a:t>The outermost shell of the Earth.</a:t>
            </a:r>
            <a:endParaRPr>
              <a:solidFill>
                <a:schemeClr val="dk1"/>
              </a:solidFill>
            </a:endParaRPr>
          </a:p>
        </p:txBody>
      </p:sp>
      <p:sp>
        <p:nvSpPr>
          <p:cNvPr id="654" name="Google Shape;654;g25e11802ac4_0_234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25e11802ac4_0_23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8" name="Google Shape;678;g25e11802ac4_0_23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Choose the one correct example of </a:t>
            </a:r>
            <a:r>
              <a:rPr lang="en-US"/>
              <a:t>the</a:t>
            </a:r>
            <a:r>
              <a:rPr lang="en-US" sz="1200">
                <a:solidFill>
                  <a:schemeClr val="dk1"/>
                </a:solidFill>
                <a:latin typeface="Calibri"/>
                <a:ea typeface="Calibri"/>
                <a:cs typeface="Calibri"/>
                <a:sym typeface="Calibri"/>
              </a:rPr>
              <a:t> </a:t>
            </a:r>
            <a:r>
              <a:rPr b="1" lang="en-US"/>
              <a:t>crust</a:t>
            </a:r>
            <a:r>
              <a:rPr b="1" lang="en-US" sz="1200">
                <a:solidFill>
                  <a:schemeClr val="dk1"/>
                </a:solidFill>
                <a:latin typeface="Calibri"/>
                <a:ea typeface="Calibri"/>
                <a:cs typeface="Calibri"/>
                <a:sym typeface="Calibri"/>
              </a:rPr>
              <a:t> </a:t>
            </a:r>
            <a:r>
              <a:rPr lang="en-US" sz="1200">
                <a:solidFill>
                  <a:schemeClr val="dk1"/>
                </a:solidFill>
                <a:latin typeface="Calibri"/>
                <a:ea typeface="Calibri"/>
                <a:cs typeface="Calibri"/>
                <a:sym typeface="Calibri"/>
              </a:rPr>
              <a:t>from these four choices. </a:t>
            </a:r>
            <a:endParaRPr sz="1200">
              <a:solidFill>
                <a:schemeClr val="dk1"/>
              </a:solidFill>
            </a:endParaRPr>
          </a:p>
        </p:txBody>
      </p:sp>
      <p:sp>
        <p:nvSpPr>
          <p:cNvPr id="679" name="Google Shape;679;g25e11802ac4_0_236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2a82e2e9c9d_1_2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9" name="Google Shape;699;g2a82e2e9c9d_1_2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You chose “The continents: North America, South America, Africa, Asia, Europe, Antarctica, and Oceania” This is an example of the </a:t>
            </a:r>
            <a:r>
              <a:rPr b="1" lang="en-US"/>
              <a:t>crust</a:t>
            </a:r>
            <a:r>
              <a:rPr lang="en-US"/>
              <a:t>!</a:t>
            </a:r>
            <a:endParaRPr sz="1200">
              <a:solidFill>
                <a:schemeClr val="dk1"/>
              </a:solidFill>
            </a:endParaRPr>
          </a:p>
        </p:txBody>
      </p:sp>
      <p:sp>
        <p:nvSpPr>
          <p:cNvPr id="700" name="Google Shape;700;g2a82e2e9c9d_1_24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a5a1442303_0_2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g2a5a1442303_0_2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Earth is the third planet from the Sun and our home planet.</a:t>
            </a:r>
            <a:endParaRPr/>
          </a:p>
          <a:p>
            <a:pPr indent="0" lvl="0" marL="0" rtl="0" algn="l">
              <a:lnSpc>
                <a:spcPct val="100000"/>
              </a:lnSpc>
              <a:spcBef>
                <a:spcPts val="0"/>
              </a:spcBef>
              <a:spcAft>
                <a:spcPts val="0"/>
              </a:spcAft>
              <a:buSzPts val="1400"/>
              <a:buNone/>
            </a:pPr>
            <a:r>
              <a:t/>
            </a:r>
            <a:endParaRPr/>
          </a:p>
        </p:txBody>
      </p:sp>
      <p:sp>
        <p:nvSpPr>
          <p:cNvPr id="222" name="Google Shape;222;g2a5a1442303_0_28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g25e11802ac4_0_25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1" name="Google Shape;721;g25e11802ac4_0_25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sz="1100"/>
              <a:t>Here is the Frayer Model with a picture, definition, and an example of the</a:t>
            </a:r>
            <a:r>
              <a:rPr b="1" lang="en-US" sz="1100"/>
              <a:t> crust</a:t>
            </a:r>
            <a:r>
              <a:rPr lang="en-US" sz="1100"/>
              <a:t>: The continents: North America, South America, Africa, Asia, Europe, Antarctica, and Oceania. </a:t>
            </a:r>
            <a:endParaRPr sz="1000">
              <a:solidFill>
                <a:schemeClr val="dk1"/>
              </a:solidFill>
            </a:endParaRPr>
          </a:p>
        </p:txBody>
      </p:sp>
      <p:sp>
        <p:nvSpPr>
          <p:cNvPr id="722" name="Google Shape;722;g25e11802ac4_0_25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g25e11802ac4_0_25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7" name="Google Shape;747;g25e11802ac4_0_25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Choose the one correct response for “how </a:t>
            </a:r>
            <a:r>
              <a:rPr lang="en-US"/>
              <a:t>does the Earth’s </a:t>
            </a:r>
            <a:r>
              <a:rPr b="1" lang="en-US"/>
              <a:t>crust </a:t>
            </a:r>
            <a:r>
              <a:rPr lang="en-US"/>
              <a:t>impact</a:t>
            </a:r>
            <a:r>
              <a:rPr lang="en-US" sz="1200">
                <a:solidFill>
                  <a:schemeClr val="dk1"/>
                </a:solidFill>
                <a:latin typeface="Calibri"/>
                <a:ea typeface="Calibri"/>
                <a:cs typeface="Calibri"/>
                <a:sym typeface="Calibri"/>
              </a:rPr>
              <a:t> my life?” from these four choices. </a:t>
            </a:r>
            <a:endParaRPr sz="1200">
              <a:solidFill>
                <a:schemeClr val="dk1"/>
              </a:solidFill>
            </a:endParaRPr>
          </a:p>
        </p:txBody>
      </p:sp>
      <p:sp>
        <p:nvSpPr>
          <p:cNvPr id="748" name="Google Shape;748;g25e11802ac4_0_25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2a82e2e9c9d_1_3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8" name="Google Shape;768;g2a82e2e9c9d_1_3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“The Earth’s crust provides land to live on where we can build homes, grow food, and explore.” That is correct! This is an example of how the Earth’s</a:t>
            </a:r>
            <a:r>
              <a:rPr b="1" lang="en-US"/>
              <a:t> crust</a:t>
            </a:r>
            <a:r>
              <a:rPr lang="en-US"/>
              <a:t> impacts your life.</a:t>
            </a:r>
            <a:endParaRPr sz="1200">
              <a:solidFill>
                <a:schemeClr val="dk1"/>
              </a:solidFill>
            </a:endParaRPr>
          </a:p>
        </p:txBody>
      </p:sp>
      <p:sp>
        <p:nvSpPr>
          <p:cNvPr id="769" name="Google Shape;769;g2a82e2e9c9d_1_3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g25e11802ac4_0_26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0" name="Google Shape;790;g25e11802ac4_0_26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solidFill>
                  <a:schemeClr val="dk1"/>
                </a:solidFill>
              </a:rPr>
              <a:t>Here is the Frayer Model with a picture, definition, example, and a correct response to “how d</a:t>
            </a:r>
            <a:r>
              <a:rPr lang="en-US" sz="1100"/>
              <a:t>oes</a:t>
            </a:r>
            <a:r>
              <a:rPr lang="en-US" sz="1100"/>
              <a:t> </a:t>
            </a:r>
            <a:r>
              <a:rPr lang="en-US" sz="1100"/>
              <a:t>the Earth’s</a:t>
            </a:r>
            <a:r>
              <a:rPr b="1" lang="en-US" sz="1100"/>
              <a:t> crust</a:t>
            </a:r>
            <a:r>
              <a:rPr b="1" lang="en-US" sz="1100">
                <a:solidFill>
                  <a:schemeClr val="dk1"/>
                </a:solidFill>
              </a:rPr>
              <a:t> </a:t>
            </a:r>
            <a:r>
              <a:rPr lang="en-US" sz="1100">
                <a:solidFill>
                  <a:schemeClr val="dk1"/>
                </a:solidFill>
              </a:rPr>
              <a:t>impact my life?”: </a:t>
            </a:r>
            <a:r>
              <a:rPr lang="en-US" sz="1100"/>
              <a:t>The Earth’s crust provides land to live on where we can build homes, grow food, and explore.</a:t>
            </a:r>
            <a:endParaRPr sz="1000"/>
          </a:p>
        </p:txBody>
      </p:sp>
      <p:sp>
        <p:nvSpPr>
          <p:cNvPr id="791" name="Google Shape;791;g25e11802ac4_0_264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7" name="Google Shape;817;p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remember!</a:t>
            </a:r>
            <a:endParaRPr/>
          </a:p>
          <a:p>
            <a:pPr indent="0" lvl="0" marL="0" rtl="0" algn="l">
              <a:lnSpc>
                <a:spcPct val="100000"/>
              </a:lnSpc>
              <a:spcBef>
                <a:spcPts val="0"/>
              </a:spcBef>
              <a:spcAft>
                <a:spcPts val="0"/>
              </a:spcAft>
              <a:buSzPts val="1400"/>
              <a:buNone/>
            </a:pPr>
            <a:r>
              <a:t/>
            </a:r>
            <a:endParaRPr/>
          </a:p>
        </p:txBody>
      </p:sp>
      <p:sp>
        <p:nvSpPr>
          <p:cNvPr id="818" name="Google Shape;818;p5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g2a82e2e9c9d_1_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4" name="Google Shape;824;g2a82e2e9c9d_1_9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200"/>
              <a:buNone/>
            </a:pPr>
            <a:r>
              <a:rPr lang="en-US"/>
              <a:t>The </a:t>
            </a:r>
            <a:r>
              <a:rPr b="1" lang="en-US"/>
              <a:t>crust</a:t>
            </a:r>
            <a:r>
              <a:rPr lang="en-US"/>
              <a:t> is the outermost shell of the Earth.</a:t>
            </a:r>
            <a:endParaRPr/>
          </a:p>
        </p:txBody>
      </p:sp>
      <p:sp>
        <p:nvSpPr>
          <p:cNvPr id="825" name="Google Shape;825;g2a82e2e9c9d_1_9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g28c7b7e697c_0_2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3" name="Google Shape;833;g28c7b7e697c_0_28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Let’s reflect once more on our big question. Our “big question” is:</a:t>
            </a:r>
            <a:r>
              <a:rPr b="1" lang="en-US"/>
              <a:t>  How can learning about Earth and space systems help us understand our planet and the universe we live in?</a:t>
            </a:r>
            <a:endParaRPr/>
          </a:p>
          <a:p>
            <a:pPr indent="0" lvl="0" marL="0" rtl="0" algn="l">
              <a:lnSpc>
                <a:spcPct val="100000"/>
              </a:lnSpc>
              <a:spcBef>
                <a:spcPts val="0"/>
              </a:spcBef>
              <a:spcAft>
                <a:spcPts val="0"/>
              </a:spcAft>
              <a:buClr>
                <a:schemeClr val="dk1"/>
              </a:buClr>
              <a:buSzPts val="1400"/>
              <a:buFont typeface="Arial"/>
              <a:buNone/>
            </a:pPr>
            <a:r>
              <a:rPr lang="en-US"/>
              <a:t>Does anyone have any additional examples to share that haven’t been discussed yet? </a:t>
            </a:r>
            <a:endParaRPr/>
          </a:p>
        </p:txBody>
      </p:sp>
      <p:sp>
        <p:nvSpPr>
          <p:cNvPr id="834" name="Google Shape;834;g28c7b7e697c_0_28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g28d0a459bb7_0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2" name="Google Shape;842;g28d0a459bb7_0_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Have students watch the video (link: </a:t>
            </a:r>
            <a:r>
              <a:rPr lang="en-US" u="sng">
                <a:solidFill>
                  <a:schemeClr val="hlink"/>
                </a:solidFill>
                <a:hlinkClick r:id="rId2"/>
              </a:rPr>
              <a:t>https://www.youtube.com/watch?v=WQZctY4AdUA</a:t>
            </a:r>
            <a:r>
              <a:rPr lang="en-US"/>
              <a:t>)</a:t>
            </a:r>
            <a:r>
              <a:rPr lang="en-US"/>
              <a:t> and answer the question on the slide.</a:t>
            </a:r>
            <a:endParaRPr/>
          </a:p>
        </p:txBody>
      </p:sp>
      <p:sp>
        <p:nvSpPr>
          <p:cNvPr id="843" name="Google Shape;843;g28d0a459bb7_0_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g28d164d3bd8_0_1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2" name="Google Shape;852;g28d164d3bd8_0_1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Click the link above to learn more about the structure of the Earth, including the crust.</a:t>
            </a:r>
            <a:endParaRPr/>
          </a:p>
        </p:txBody>
      </p:sp>
      <p:sp>
        <p:nvSpPr>
          <p:cNvPr id="853" name="Google Shape;853;g28d164d3bd8_0_1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3" name="Google Shape;863;p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Thanks for watching, and please continue watching CAPs available from this website.  </a:t>
            </a:r>
            <a:endParaRPr/>
          </a:p>
        </p:txBody>
      </p:sp>
      <p:sp>
        <p:nvSpPr>
          <p:cNvPr id="864" name="Google Shape;864;p6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a5a1442303_0_1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g2a5a1442303_0_19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Tectonic plates are huge pieces of the Earth’s surface that fit together like a puzzle and move very slowly over time.</a:t>
            </a:r>
            <a:endParaRPr>
              <a:latin typeface="Calibri"/>
              <a:ea typeface="Calibri"/>
              <a:cs typeface="Calibri"/>
              <a:sym typeface="Calibri"/>
            </a:endParaRPr>
          </a:p>
        </p:txBody>
      </p:sp>
      <p:sp>
        <p:nvSpPr>
          <p:cNvPr id="230" name="Google Shape;230;g2a5a1442303_0_19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9" name="Google Shape;869;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a82e2e9c9d_1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a82e2e9c9d_1_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 inner core is the </a:t>
            </a:r>
            <a:r>
              <a:rPr lang="en-US"/>
              <a:t>innermost</a:t>
            </a:r>
            <a:r>
              <a:rPr lang="en-US"/>
              <a:t> layer of Earth.</a:t>
            </a:r>
            <a:endParaRPr/>
          </a:p>
        </p:txBody>
      </p:sp>
      <p:sp>
        <p:nvSpPr>
          <p:cNvPr id="238" name="Google Shape;238;g2a82e2e9c9d_1_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a82e2e9c9d_0_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a82e2e9c9d_0_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 outer core is the third layer of the Earth made of </a:t>
            </a:r>
            <a:r>
              <a:rPr lang="en-US"/>
              <a:t>liquid</a:t>
            </a:r>
            <a:r>
              <a:rPr lang="en-US"/>
              <a:t> iron and nickel. </a:t>
            </a:r>
            <a:endParaRPr/>
          </a:p>
        </p:txBody>
      </p:sp>
      <p:sp>
        <p:nvSpPr>
          <p:cNvPr id="247" name="Google Shape;247;g2a82e2e9c9d_0_1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a82e2e9c9d_0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a82e2e9c9d_0_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 mantle is the layer of rock between the crust and outer core.</a:t>
            </a:r>
            <a:endParaRPr/>
          </a:p>
        </p:txBody>
      </p:sp>
      <p:sp>
        <p:nvSpPr>
          <p:cNvPr id="256" name="Google Shape;256;g2a82e2e9c9d_0_1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6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6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6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6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7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4"/>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7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7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7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75"/>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75"/>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7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7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7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
        <p:nvSpPr>
          <p:cNvPr id="91" name="Google Shape;91;g2a5a1442303_0_217"/>
          <p:cNvSpPr txBox="1"/>
          <p:nvPr>
            <p:ph idx="10" type="dt"/>
          </p:nvPr>
        </p:nvSpPr>
        <p:spPr>
          <a:xfrm>
            <a:off x="457200" y="6356354"/>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g2a5a1442303_0_217"/>
          <p:cNvSpPr txBox="1"/>
          <p:nvPr>
            <p:ph idx="11" type="ftr"/>
          </p:nvPr>
        </p:nvSpPr>
        <p:spPr>
          <a:xfrm>
            <a:off x="3124200" y="6356354"/>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g2a5a1442303_0_217"/>
          <p:cNvSpPr txBox="1"/>
          <p:nvPr>
            <p:ph idx="12" type="sldNum"/>
          </p:nvPr>
        </p:nvSpPr>
        <p:spPr>
          <a:xfrm>
            <a:off x="6553200" y="6356354"/>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4" name="Shape 94"/>
        <p:cNvGrpSpPr/>
        <p:nvPr/>
      </p:nvGrpSpPr>
      <p:grpSpPr>
        <a:xfrm>
          <a:off x="0" y="0"/>
          <a:ext cx="0" cy="0"/>
          <a:chOff x="0" y="0"/>
          <a:chExt cx="0" cy="0"/>
        </a:xfrm>
      </p:grpSpPr>
      <p:sp>
        <p:nvSpPr>
          <p:cNvPr id="95" name="Google Shape;95;g2a5a1442303_0_211"/>
          <p:cNvSpPr txBox="1"/>
          <p:nvPr>
            <p:ph type="ctrTitle"/>
          </p:nvPr>
        </p:nvSpPr>
        <p:spPr>
          <a:xfrm>
            <a:off x="685800" y="2130429"/>
            <a:ext cx="7772400" cy="1470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g2a5a1442303_0_21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97" name="Google Shape;97;g2a5a1442303_0_211"/>
          <p:cNvSpPr txBox="1"/>
          <p:nvPr>
            <p:ph idx="10" type="dt"/>
          </p:nvPr>
        </p:nvSpPr>
        <p:spPr>
          <a:xfrm>
            <a:off x="457200" y="6356354"/>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g2a5a1442303_0_211"/>
          <p:cNvSpPr txBox="1"/>
          <p:nvPr>
            <p:ph idx="11" type="ftr"/>
          </p:nvPr>
        </p:nvSpPr>
        <p:spPr>
          <a:xfrm>
            <a:off x="3124200" y="6356354"/>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g2a5a1442303_0_211"/>
          <p:cNvSpPr txBox="1"/>
          <p:nvPr>
            <p:ph idx="12" type="sldNum"/>
          </p:nvPr>
        </p:nvSpPr>
        <p:spPr>
          <a:xfrm>
            <a:off x="6553200" y="6356354"/>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0" name="Shape 100"/>
        <p:cNvGrpSpPr/>
        <p:nvPr/>
      </p:nvGrpSpPr>
      <p:grpSpPr>
        <a:xfrm>
          <a:off x="0" y="0"/>
          <a:ext cx="0" cy="0"/>
          <a:chOff x="0" y="0"/>
          <a:chExt cx="0" cy="0"/>
        </a:xfrm>
      </p:grpSpPr>
      <p:sp>
        <p:nvSpPr>
          <p:cNvPr id="101" name="Google Shape;101;g2a5a1442303_0_2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g2a5a1442303_0_221"/>
          <p:cNvSpPr txBox="1"/>
          <p:nvPr>
            <p:ph idx="1" type="body"/>
          </p:nvPr>
        </p:nvSpPr>
        <p:spPr>
          <a:xfrm>
            <a:off x="457200" y="1600204"/>
            <a:ext cx="8229600" cy="45261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03" name="Google Shape;103;g2a5a1442303_0_221"/>
          <p:cNvSpPr txBox="1"/>
          <p:nvPr>
            <p:ph idx="10" type="dt"/>
          </p:nvPr>
        </p:nvSpPr>
        <p:spPr>
          <a:xfrm>
            <a:off x="457200" y="6356354"/>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g2a5a1442303_0_221"/>
          <p:cNvSpPr txBox="1"/>
          <p:nvPr>
            <p:ph idx="11" type="ftr"/>
          </p:nvPr>
        </p:nvSpPr>
        <p:spPr>
          <a:xfrm>
            <a:off x="3124200" y="6356354"/>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g2a5a1442303_0_221"/>
          <p:cNvSpPr txBox="1"/>
          <p:nvPr>
            <p:ph idx="12" type="sldNum"/>
          </p:nvPr>
        </p:nvSpPr>
        <p:spPr>
          <a:xfrm>
            <a:off x="6553200" y="6356354"/>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6" name="Shape 106"/>
        <p:cNvGrpSpPr/>
        <p:nvPr/>
      </p:nvGrpSpPr>
      <p:grpSpPr>
        <a:xfrm>
          <a:off x="0" y="0"/>
          <a:ext cx="0" cy="0"/>
          <a:chOff x="0" y="0"/>
          <a:chExt cx="0" cy="0"/>
        </a:xfrm>
      </p:grpSpPr>
      <p:sp>
        <p:nvSpPr>
          <p:cNvPr id="107" name="Google Shape;107;g2a5a1442303_0_227"/>
          <p:cNvSpPr txBox="1"/>
          <p:nvPr>
            <p:ph type="title"/>
          </p:nvPr>
        </p:nvSpPr>
        <p:spPr>
          <a:xfrm>
            <a:off x="722313" y="4406904"/>
            <a:ext cx="7772400" cy="13620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g2a5a1442303_0_227"/>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109" name="Google Shape;109;g2a5a1442303_0_227"/>
          <p:cNvSpPr txBox="1"/>
          <p:nvPr>
            <p:ph idx="10" type="dt"/>
          </p:nvPr>
        </p:nvSpPr>
        <p:spPr>
          <a:xfrm>
            <a:off x="457200" y="6356354"/>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g2a5a1442303_0_227"/>
          <p:cNvSpPr txBox="1"/>
          <p:nvPr>
            <p:ph idx="11" type="ftr"/>
          </p:nvPr>
        </p:nvSpPr>
        <p:spPr>
          <a:xfrm>
            <a:off x="3124200" y="6356354"/>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g2a5a1442303_0_227"/>
          <p:cNvSpPr txBox="1"/>
          <p:nvPr>
            <p:ph idx="12" type="sldNum"/>
          </p:nvPr>
        </p:nvSpPr>
        <p:spPr>
          <a:xfrm>
            <a:off x="6553200" y="6356354"/>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2" name="Shape 112"/>
        <p:cNvGrpSpPr/>
        <p:nvPr/>
      </p:nvGrpSpPr>
      <p:grpSpPr>
        <a:xfrm>
          <a:off x="0" y="0"/>
          <a:ext cx="0" cy="0"/>
          <a:chOff x="0" y="0"/>
          <a:chExt cx="0" cy="0"/>
        </a:xfrm>
      </p:grpSpPr>
      <p:sp>
        <p:nvSpPr>
          <p:cNvPr id="113" name="Google Shape;113;g2a5a1442303_0_2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g2a5a1442303_0_233"/>
          <p:cNvSpPr txBox="1"/>
          <p:nvPr>
            <p:ph idx="1" type="body"/>
          </p:nvPr>
        </p:nvSpPr>
        <p:spPr>
          <a:xfrm>
            <a:off x="457200" y="1600204"/>
            <a:ext cx="4038600" cy="45261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15" name="Google Shape;115;g2a5a1442303_0_233"/>
          <p:cNvSpPr txBox="1"/>
          <p:nvPr>
            <p:ph idx="2" type="body"/>
          </p:nvPr>
        </p:nvSpPr>
        <p:spPr>
          <a:xfrm>
            <a:off x="4648200" y="1600204"/>
            <a:ext cx="4038600" cy="45261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16" name="Google Shape;116;g2a5a1442303_0_233"/>
          <p:cNvSpPr txBox="1"/>
          <p:nvPr>
            <p:ph idx="10" type="dt"/>
          </p:nvPr>
        </p:nvSpPr>
        <p:spPr>
          <a:xfrm>
            <a:off x="457200" y="6356354"/>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g2a5a1442303_0_233"/>
          <p:cNvSpPr txBox="1"/>
          <p:nvPr>
            <p:ph idx="11" type="ftr"/>
          </p:nvPr>
        </p:nvSpPr>
        <p:spPr>
          <a:xfrm>
            <a:off x="3124200" y="6356354"/>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g2a5a1442303_0_233"/>
          <p:cNvSpPr txBox="1"/>
          <p:nvPr>
            <p:ph idx="12" type="sldNum"/>
          </p:nvPr>
        </p:nvSpPr>
        <p:spPr>
          <a:xfrm>
            <a:off x="6553200" y="6356354"/>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9" name="Shape 119"/>
        <p:cNvGrpSpPr/>
        <p:nvPr/>
      </p:nvGrpSpPr>
      <p:grpSpPr>
        <a:xfrm>
          <a:off x="0" y="0"/>
          <a:ext cx="0" cy="0"/>
          <a:chOff x="0" y="0"/>
          <a:chExt cx="0" cy="0"/>
        </a:xfrm>
      </p:grpSpPr>
      <p:sp>
        <p:nvSpPr>
          <p:cNvPr id="120" name="Google Shape;120;g2a5a1442303_0_2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g2a5a1442303_0_240"/>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22" name="Google Shape;122;g2a5a1442303_0_240"/>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23" name="Google Shape;123;g2a5a1442303_0_240"/>
          <p:cNvSpPr txBox="1"/>
          <p:nvPr>
            <p:ph idx="3" type="body"/>
          </p:nvPr>
        </p:nvSpPr>
        <p:spPr>
          <a:xfrm>
            <a:off x="4645027" y="1535113"/>
            <a:ext cx="4041900" cy="6399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24" name="Google Shape;124;g2a5a1442303_0_240"/>
          <p:cNvSpPr txBox="1"/>
          <p:nvPr>
            <p:ph idx="4" type="body"/>
          </p:nvPr>
        </p:nvSpPr>
        <p:spPr>
          <a:xfrm>
            <a:off x="4645027" y="2174875"/>
            <a:ext cx="4041900" cy="39513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25" name="Google Shape;125;g2a5a1442303_0_240"/>
          <p:cNvSpPr txBox="1"/>
          <p:nvPr>
            <p:ph idx="10" type="dt"/>
          </p:nvPr>
        </p:nvSpPr>
        <p:spPr>
          <a:xfrm>
            <a:off x="457200" y="6356354"/>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g2a5a1442303_0_240"/>
          <p:cNvSpPr txBox="1"/>
          <p:nvPr>
            <p:ph idx="11" type="ftr"/>
          </p:nvPr>
        </p:nvSpPr>
        <p:spPr>
          <a:xfrm>
            <a:off x="3124200" y="6356354"/>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g2a5a1442303_0_240"/>
          <p:cNvSpPr txBox="1"/>
          <p:nvPr>
            <p:ph idx="12" type="sldNum"/>
          </p:nvPr>
        </p:nvSpPr>
        <p:spPr>
          <a:xfrm>
            <a:off x="6553200" y="6356354"/>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8" name="Shape 128"/>
        <p:cNvGrpSpPr/>
        <p:nvPr/>
      </p:nvGrpSpPr>
      <p:grpSpPr>
        <a:xfrm>
          <a:off x="0" y="0"/>
          <a:ext cx="0" cy="0"/>
          <a:chOff x="0" y="0"/>
          <a:chExt cx="0" cy="0"/>
        </a:xfrm>
      </p:grpSpPr>
      <p:sp>
        <p:nvSpPr>
          <p:cNvPr id="129" name="Google Shape;129;g2a5a1442303_0_24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g2a5a1442303_0_249"/>
          <p:cNvSpPr txBox="1"/>
          <p:nvPr>
            <p:ph idx="10" type="dt"/>
          </p:nvPr>
        </p:nvSpPr>
        <p:spPr>
          <a:xfrm>
            <a:off x="457200" y="6356354"/>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g2a5a1442303_0_249"/>
          <p:cNvSpPr txBox="1"/>
          <p:nvPr>
            <p:ph idx="11" type="ftr"/>
          </p:nvPr>
        </p:nvSpPr>
        <p:spPr>
          <a:xfrm>
            <a:off x="3124200" y="6356354"/>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g2a5a1442303_0_249"/>
          <p:cNvSpPr txBox="1"/>
          <p:nvPr>
            <p:ph idx="12" type="sldNum"/>
          </p:nvPr>
        </p:nvSpPr>
        <p:spPr>
          <a:xfrm>
            <a:off x="6553200" y="6356354"/>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g2a5a1442303_0_254"/>
          <p:cNvSpPr txBox="1"/>
          <p:nvPr>
            <p:ph type="title"/>
          </p:nvPr>
        </p:nvSpPr>
        <p:spPr>
          <a:xfrm>
            <a:off x="457202" y="273050"/>
            <a:ext cx="3008400" cy="11622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g2a5a1442303_0_254"/>
          <p:cNvSpPr txBox="1"/>
          <p:nvPr>
            <p:ph idx="1" type="body"/>
          </p:nvPr>
        </p:nvSpPr>
        <p:spPr>
          <a:xfrm>
            <a:off x="3575050" y="273054"/>
            <a:ext cx="5111700" cy="58530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136" name="Google Shape;136;g2a5a1442303_0_254"/>
          <p:cNvSpPr txBox="1"/>
          <p:nvPr>
            <p:ph idx="2" type="body"/>
          </p:nvPr>
        </p:nvSpPr>
        <p:spPr>
          <a:xfrm>
            <a:off x="457202" y="1435103"/>
            <a:ext cx="3008400" cy="4691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37" name="Google Shape;137;g2a5a1442303_0_254"/>
          <p:cNvSpPr txBox="1"/>
          <p:nvPr>
            <p:ph idx="10" type="dt"/>
          </p:nvPr>
        </p:nvSpPr>
        <p:spPr>
          <a:xfrm>
            <a:off x="457200" y="6356354"/>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g2a5a1442303_0_254"/>
          <p:cNvSpPr txBox="1"/>
          <p:nvPr>
            <p:ph idx="11" type="ftr"/>
          </p:nvPr>
        </p:nvSpPr>
        <p:spPr>
          <a:xfrm>
            <a:off x="3124200" y="6356354"/>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g2a5a1442303_0_254"/>
          <p:cNvSpPr txBox="1"/>
          <p:nvPr>
            <p:ph idx="12" type="sldNum"/>
          </p:nvPr>
        </p:nvSpPr>
        <p:spPr>
          <a:xfrm>
            <a:off x="6553200" y="6356354"/>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6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6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6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0" name="Shape 140"/>
        <p:cNvGrpSpPr/>
        <p:nvPr/>
      </p:nvGrpSpPr>
      <p:grpSpPr>
        <a:xfrm>
          <a:off x="0" y="0"/>
          <a:ext cx="0" cy="0"/>
          <a:chOff x="0" y="0"/>
          <a:chExt cx="0" cy="0"/>
        </a:xfrm>
      </p:grpSpPr>
      <p:sp>
        <p:nvSpPr>
          <p:cNvPr id="141" name="Google Shape;141;g2a5a1442303_0_261"/>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g2a5a1442303_0_261"/>
          <p:cNvSpPr/>
          <p:nvPr>
            <p:ph idx="2" type="pic"/>
          </p:nvPr>
        </p:nvSpPr>
        <p:spPr>
          <a:xfrm>
            <a:off x="1792288" y="612775"/>
            <a:ext cx="5486400" cy="4114800"/>
          </a:xfrm>
          <a:prstGeom prst="rect">
            <a:avLst/>
          </a:prstGeom>
          <a:noFill/>
          <a:ln>
            <a:noFill/>
          </a:ln>
        </p:spPr>
      </p:sp>
      <p:sp>
        <p:nvSpPr>
          <p:cNvPr id="143" name="Google Shape;143;g2a5a1442303_0_261"/>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44" name="Google Shape;144;g2a5a1442303_0_261"/>
          <p:cNvSpPr txBox="1"/>
          <p:nvPr>
            <p:ph idx="10" type="dt"/>
          </p:nvPr>
        </p:nvSpPr>
        <p:spPr>
          <a:xfrm>
            <a:off x="457200" y="6356354"/>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g2a5a1442303_0_261"/>
          <p:cNvSpPr txBox="1"/>
          <p:nvPr>
            <p:ph idx="11" type="ftr"/>
          </p:nvPr>
        </p:nvSpPr>
        <p:spPr>
          <a:xfrm>
            <a:off x="3124200" y="6356354"/>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g2a5a1442303_0_261"/>
          <p:cNvSpPr txBox="1"/>
          <p:nvPr>
            <p:ph idx="12" type="sldNum"/>
          </p:nvPr>
        </p:nvSpPr>
        <p:spPr>
          <a:xfrm>
            <a:off x="6553200" y="6356354"/>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7" name="Shape 147"/>
        <p:cNvGrpSpPr/>
        <p:nvPr/>
      </p:nvGrpSpPr>
      <p:grpSpPr>
        <a:xfrm>
          <a:off x="0" y="0"/>
          <a:ext cx="0" cy="0"/>
          <a:chOff x="0" y="0"/>
          <a:chExt cx="0" cy="0"/>
        </a:xfrm>
      </p:grpSpPr>
      <p:sp>
        <p:nvSpPr>
          <p:cNvPr id="148" name="Google Shape;148;g2a5a1442303_0_26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g2a5a1442303_0_268"/>
          <p:cNvSpPr txBox="1"/>
          <p:nvPr>
            <p:ph idx="1" type="body"/>
          </p:nvPr>
        </p:nvSpPr>
        <p:spPr>
          <a:xfrm rot="5400000">
            <a:off x="2308949" y="-251546"/>
            <a:ext cx="4526100"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50" name="Google Shape;150;g2a5a1442303_0_268"/>
          <p:cNvSpPr txBox="1"/>
          <p:nvPr>
            <p:ph idx="10" type="dt"/>
          </p:nvPr>
        </p:nvSpPr>
        <p:spPr>
          <a:xfrm>
            <a:off x="457200" y="6356354"/>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g2a5a1442303_0_268"/>
          <p:cNvSpPr txBox="1"/>
          <p:nvPr>
            <p:ph idx="11" type="ftr"/>
          </p:nvPr>
        </p:nvSpPr>
        <p:spPr>
          <a:xfrm>
            <a:off x="3124200" y="6356354"/>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g2a5a1442303_0_268"/>
          <p:cNvSpPr txBox="1"/>
          <p:nvPr>
            <p:ph idx="12" type="sldNum"/>
          </p:nvPr>
        </p:nvSpPr>
        <p:spPr>
          <a:xfrm>
            <a:off x="6553200" y="6356354"/>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g2a5a1442303_0_274"/>
          <p:cNvSpPr txBox="1"/>
          <p:nvPr>
            <p:ph type="title"/>
          </p:nvPr>
        </p:nvSpPr>
        <p:spPr>
          <a:xfrm rot="5400000">
            <a:off x="4732349" y="2171693"/>
            <a:ext cx="5851500"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g2a5a1442303_0_274"/>
          <p:cNvSpPr txBox="1"/>
          <p:nvPr>
            <p:ph idx="1" type="body"/>
          </p:nvPr>
        </p:nvSpPr>
        <p:spPr>
          <a:xfrm rot="5400000">
            <a:off x="541350" y="190492"/>
            <a:ext cx="5851500"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56" name="Google Shape;156;g2a5a1442303_0_274"/>
          <p:cNvSpPr txBox="1"/>
          <p:nvPr>
            <p:ph idx="10" type="dt"/>
          </p:nvPr>
        </p:nvSpPr>
        <p:spPr>
          <a:xfrm>
            <a:off x="457200" y="6356354"/>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g2a5a1442303_0_274"/>
          <p:cNvSpPr txBox="1"/>
          <p:nvPr>
            <p:ph idx="11" type="ftr"/>
          </p:nvPr>
        </p:nvSpPr>
        <p:spPr>
          <a:xfrm>
            <a:off x="3124200" y="6356354"/>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g2a5a1442303_0_274"/>
          <p:cNvSpPr txBox="1"/>
          <p:nvPr>
            <p:ph idx="12" type="sldNum"/>
          </p:nvPr>
        </p:nvSpPr>
        <p:spPr>
          <a:xfrm>
            <a:off x="6553200" y="6356354"/>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6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6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 name="Google Shape;28;p6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6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7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7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7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6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9" name="Google Shape;39;p6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6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5" name="Google Shape;45;p6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6" name="Google Shape;46;p6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2" name="Google Shape;52;p7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3" name="Google Shape;53;p7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4" name="Google Shape;54;p7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5" name="Google Shape;55;p7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7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7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7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7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7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7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7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7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7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73"/>
          <p:cNvSpPr/>
          <p:nvPr>
            <p:ph idx="2" type="pic"/>
          </p:nvPr>
        </p:nvSpPr>
        <p:spPr>
          <a:xfrm>
            <a:off x="1792288" y="612775"/>
            <a:ext cx="5486400" cy="4114800"/>
          </a:xfrm>
          <a:prstGeom prst="rect">
            <a:avLst/>
          </a:prstGeom>
          <a:noFill/>
          <a:ln>
            <a:noFill/>
          </a:ln>
        </p:spPr>
      </p:sp>
      <p:sp>
        <p:nvSpPr>
          <p:cNvPr id="68" name="Google Shape;68;p7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7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7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7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6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6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6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g2a5a1442303_0_20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g2a5a1442303_0_205"/>
          <p:cNvSpPr txBox="1"/>
          <p:nvPr>
            <p:ph idx="1" type="body"/>
          </p:nvPr>
        </p:nvSpPr>
        <p:spPr>
          <a:xfrm>
            <a:off x="457200" y="1600204"/>
            <a:ext cx="8229600" cy="45261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7" name="Google Shape;87;g2a5a1442303_0_205"/>
          <p:cNvSpPr txBox="1"/>
          <p:nvPr>
            <p:ph idx="10" type="dt"/>
          </p:nvPr>
        </p:nvSpPr>
        <p:spPr>
          <a:xfrm>
            <a:off x="457200" y="6356354"/>
            <a:ext cx="2133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8" name="Google Shape;88;g2a5a1442303_0_205"/>
          <p:cNvSpPr txBox="1"/>
          <p:nvPr>
            <p:ph idx="11" type="ftr"/>
          </p:nvPr>
        </p:nvSpPr>
        <p:spPr>
          <a:xfrm>
            <a:off x="3124200" y="6356354"/>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9" name="Google Shape;89;g2a5a1442303_0_205"/>
          <p:cNvSpPr txBox="1"/>
          <p:nvPr>
            <p:ph idx="12" type="sldNum"/>
          </p:nvPr>
        </p:nvSpPr>
        <p:spPr>
          <a:xfrm>
            <a:off x="6553200" y="6356354"/>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7.png"/><Relationship Id="rId11" Type="http://schemas.openxmlformats.org/officeDocument/2006/relationships/image" Target="../media/image6.png"/><Relationship Id="rId10" Type="http://schemas.openxmlformats.org/officeDocument/2006/relationships/image" Target="../media/image11.png"/><Relationship Id="rId12" Type="http://schemas.openxmlformats.org/officeDocument/2006/relationships/image" Target="../media/image5.png"/><Relationship Id="rId9"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8.png"/><Relationship Id="rId8"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png"/><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9.png"/><Relationship Id="rId4" Type="http://schemas.openxmlformats.org/officeDocument/2006/relationships/image" Target="../media/image24.png"/><Relationship Id="rId5"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2.jp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9.png"/><Relationship Id="rId4" Type="http://schemas.openxmlformats.org/officeDocument/2006/relationships/image" Target="../media/image4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9.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9.png"/><Relationship Id="rId4" Type="http://schemas.openxmlformats.org/officeDocument/2006/relationships/image" Target="../media/image26.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8.png"/><Relationship Id="rId4" Type="http://schemas.openxmlformats.org/officeDocument/2006/relationships/image" Target="../media/image4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8.png"/><Relationship Id="rId4" Type="http://schemas.openxmlformats.org/officeDocument/2006/relationships/image" Target="../media/image4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8.png"/><Relationship Id="rId4" Type="http://schemas.openxmlformats.org/officeDocument/2006/relationships/image" Target="../media/image26.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8.png"/><Relationship Id="rId4" Type="http://schemas.openxmlformats.org/officeDocument/2006/relationships/image" Target="../media/image26.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2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9.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9.png"/><Relationship Id="rId4" Type="http://schemas.openxmlformats.org/officeDocument/2006/relationships/image" Target="../media/image30.png"/><Relationship Id="rId5" Type="http://schemas.openxmlformats.org/officeDocument/2006/relationships/image" Target="../media/image3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9.png"/><Relationship Id="rId4" Type="http://schemas.openxmlformats.org/officeDocument/2006/relationships/image" Target="../media/image30.png"/><Relationship Id="rId5" Type="http://schemas.openxmlformats.org/officeDocument/2006/relationships/image" Target="../media/image3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9.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9.png"/><Relationship Id="rId4" Type="http://schemas.openxmlformats.org/officeDocument/2006/relationships/image" Target="../media/image29.png"/><Relationship Id="rId5" Type="http://schemas.openxmlformats.org/officeDocument/2006/relationships/image" Target="../media/image3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9.png"/><Relationship Id="rId4" Type="http://schemas.openxmlformats.org/officeDocument/2006/relationships/image" Target="../media/image29.png"/><Relationship Id="rId5" Type="http://schemas.openxmlformats.org/officeDocument/2006/relationships/image" Target="../media/image3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8.png"/><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2.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39.png"/><Relationship Id="rId4" Type="http://schemas.openxmlformats.org/officeDocument/2006/relationships/image" Target="../media/image34.png"/><Relationship Id="rId5" Type="http://schemas.openxmlformats.org/officeDocument/2006/relationships/image" Target="../media/image35.jpg"/><Relationship Id="rId6" Type="http://schemas.openxmlformats.org/officeDocument/2006/relationships/image" Target="../media/image49.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39.png"/><Relationship Id="rId4" Type="http://schemas.openxmlformats.org/officeDocument/2006/relationships/image" Target="../media/image34.png"/><Relationship Id="rId5" Type="http://schemas.openxmlformats.org/officeDocument/2006/relationships/image" Target="../media/image35.jpg"/><Relationship Id="rId6" Type="http://schemas.openxmlformats.org/officeDocument/2006/relationships/image" Target="../media/image49.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3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3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50.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3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3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12.png"/><Relationship Id="rId4" Type="http://schemas.openxmlformats.org/officeDocument/2006/relationships/image" Target="../media/image1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9.png"/><Relationship Id="rId4" Type="http://schemas.openxmlformats.org/officeDocument/2006/relationships/image" Target="../media/image20.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hyperlink" Target="https://www.youtube.com/watch?v=WQZctY4AdUA" TargetMode="External"/><Relationship Id="rId6" Type="http://schemas.openxmlformats.org/officeDocument/2006/relationships/image" Target="../media/image5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hyperlink" Target="https://www.learner.org/wp-content/interactive/dynamicearth/structure/" TargetMode="External"/><Relationship Id="rId4" Type="http://schemas.openxmlformats.org/officeDocument/2006/relationships/hyperlink" Target="https://www.learner.org/wp-content/interactive/dynamicearth/structure/" TargetMode="External"/><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5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4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6.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44.jpg"/><Relationship Id="rId4" Type="http://schemas.openxmlformats.org/officeDocument/2006/relationships/image" Target="../media/image45.png"/><Relationship Id="rId5" Type="http://schemas.openxmlformats.org/officeDocument/2006/relationships/image" Target="../media/image4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grpSp>
        <p:nvGrpSpPr>
          <p:cNvPr id="164" name="Google Shape;164;p1"/>
          <p:cNvGrpSpPr/>
          <p:nvPr/>
        </p:nvGrpSpPr>
        <p:grpSpPr>
          <a:xfrm>
            <a:off x="1325592" y="297175"/>
            <a:ext cx="6456691" cy="6404394"/>
            <a:chOff x="814636" y="0"/>
            <a:chExt cx="5828917" cy="6404394"/>
          </a:xfrm>
        </p:grpSpPr>
        <p:sp>
          <p:nvSpPr>
            <p:cNvPr id="165" name="Google Shape;165;p1"/>
            <p:cNvSpPr/>
            <p:nvPr/>
          </p:nvSpPr>
          <p:spPr>
            <a:xfrm rot="10800000">
              <a:off x="1480984" y="685"/>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1"/>
            <p:cNvSpPr txBox="1"/>
            <p:nvPr/>
          </p:nvSpPr>
          <p:spPr>
            <a:xfrm>
              <a:off x="1661623" y="685"/>
              <a:ext cx="4981926" cy="722555"/>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“Big Idea” Question</a:t>
              </a:r>
              <a:endParaRPr b="0" i="0" sz="1400" u="none" cap="none" strike="noStrike">
                <a:solidFill>
                  <a:srgbClr val="000000"/>
                </a:solidFill>
                <a:latin typeface="Arial"/>
                <a:ea typeface="Arial"/>
                <a:cs typeface="Arial"/>
                <a:sym typeface="Arial"/>
              </a:endParaRPr>
            </a:p>
          </p:txBody>
        </p:sp>
        <p:sp>
          <p:nvSpPr>
            <p:cNvPr id="167" name="Google Shape;167;p1"/>
            <p:cNvSpPr/>
            <p:nvPr/>
          </p:nvSpPr>
          <p:spPr>
            <a:xfrm>
              <a:off x="848401" y="0"/>
              <a:ext cx="722555" cy="722555"/>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1"/>
            <p:cNvSpPr/>
            <p:nvPr/>
          </p:nvSpPr>
          <p:spPr>
            <a:xfrm rot="10800000">
              <a:off x="1480984" y="938929"/>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1"/>
            <p:cNvSpPr txBox="1"/>
            <p:nvPr/>
          </p:nvSpPr>
          <p:spPr>
            <a:xfrm>
              <a:off x="1661623" y="938929"/>
              <a:ext cx="4981926" cy="722555"/>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Review Concepts</a:t>
              </a:r>
              <a:endParaRPr b="0" i="0" sz="1400" u="none" cap="none" strike="noStrike">
                <a:solidFill>
                  <a:srgbClr val="000000"/>
                </a:solidFill>
                <a:latin typeface="Arial"/>
                <a:ea typeface="Arial"/>
                <a:cs typeface="Arial"/>
                <a:sym typeface="Arial"/>
              </a:endParaRPr>
            </a:p>
          </p:txBody>
        </p:sp>
        <p:sp>
          <p:nvSpPr>
            <p:cNvPr id="170" name="Google Shape;170;p1"/>
            <p:cNvSpPr/>
            <p:nvPr/>
          </p:nvSpPr>
          <p:spPr>
            <a:xfrm>
              <a:off x="824716" y="938929"/>
              <a:ext cx="722555" cy="722555"/>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1"/>
            <p:cNvSpPr/>
            <p:nvPr/>
          </p:nvSpPr>
          <p:spPr>
            <a:xfrm rot="10800000">
              <a:off x="1480984" y="1877172"/>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1"/>
            <p:cNvSpPr txBox="1"/>
            <p:nvPr/>
          </p:nvSpPr>
          <p:spPr>
            <a:xfrm>
              <a:off x="1661623" y="1877172"/>
              <a:ext cx="4981926" cy="722555"/>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Check-In Questions</a:t>
              </a:r>
              <a:endParaRPr b="0" i="0" sz="1400" u="none" cap="none" strike="noStrike">
                <a:solidFill>
                  <a:srgbClr val="000000"/>
                </a:solidFill>
                <a:latin typeface="Arial"/>
                <a:ea typeface="Arial"/>
                <a:cs typeface="Arial"/>
                <a:sym typeface="Arial"/>
              </a:endParaRPr>
            </a:p>
          </p:txBody>
        </p:sp>
        <p:sp>
          <p:nvSpPr>
            <p:cNvPr id="173" name="Google Shape;173;p1"/>
            <p:cNvSpPr/>
            <p:nvPr/>
          </p:nvSpPr>
          <p:spPr>
            <a:xfrm>
              <a:off x="814643" y="1875958"/>
              <a:ext cx="722555" cy="722555"/>
            </a:xfrm>
            <a:prstGeom prst="ellipse">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1"/>
            <p:cNvSpPr/>
            <p:nvPr/>
          </p:nvSpPr>
          <p:spPr>
            <a:xfrm rot="10800000">
              <a:off x="1480984" y="2815415"/>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1"/>
            <p:cNvSpPr txBox="1"/>
            <p:nvPr/>
          </p:nvSpPr>
          <p:spPr>
            <a:xfrm>
              <a:off x="1661623" y="2815415"/>
              <a:ext cx="4981926" cy="722555"/>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Teacher Engagement</a:t>
              </a:r>
              <a:endParaRPr b="0" i="0" sz="1400" u="none" cap="none" strike="noStrike">
                <a:solidFill>
                  <a:srgbClr val="000000"/>
                </a:solidFill>
                <a:latin typeface="Arial"/>
                <a:ea typeface="Arial"/>
                <a:cs typeface="Arial"/>
                <a:sym typeface="Arial"/>
              </a:endParaRPr>
            </a:p>
          </p:txBody>
        </p:sp>
        <p:sp>
          <p:nvSpPr>
            <p:cNvPr id="176" name="Google Shape;176;p1"/>
            <p:cNvSpPr/>
            <p:nvPr/>
          </p:nvSpPr>
          <p:spPr>
            <a:xfrm>
              <a:off x="814636" y="2815415"/>
              <a:ext cx="722555" cy="722555"/>
            </a:xfrm>
            <a:prstGeom prst="ellipse">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1"/>
            <p:cNvSpPr/>
            <p:nvPr/>
          </p:nvSpPr>
          <p:spPr>
            <a:xfrm rot="10800000">
              <a:off x="1480853" y="3753570"/>
              <a:ext cx="5162700" cy="17580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1"/>
            <p:cNvSpPr txBox="1"/>
            <p:nvPr/>
          </p:nvSpPr>
          <p:spPr>
            <a:xfrm>
              <a:off x="1873753" y="3753671"/>
              <a:ext cx="4769700" cy="1619100"/>
            </a:xfrm>
            <a:prstGeom prst="rect">
              <a:avLst/>
            </a:prstGeom>
            <a:noFill/>
            <a:ln>
              <a:noFill/>
            </a:ln>
          </p:spPr>
          <p:txBody>
            <a:bodyPr anchorCtr="0" anchor="t"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Vocabulary</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98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Student-Friendly Definition</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7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Examples &amp; Non-Examples</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7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Morphological Word Parts</a:t>
              </a:r>
              <a:endParaRPr b="0" i="0" sz="1800" u="none" cap="none" strike="noStrike">
                <a:solidFill>
                  <a:schemeClr val="lt1"/>
                </a:solidFill>
                <a:latin typeface="Calibri"/>
                <a:ea typeface="Calibri"/>
                <a:cs typeface="Calibri"/>
                <a:sym typeface="Calibri"/>
              </a:endParaRPr>
            </a:p>
            <a:p>
              <a:pPr indent="-171450" lvl="1" marL="171450" marR="0" rtl="0" algn="l">
                <a:lnSpc>
                  <a:spcPct val="90000"/>
                </a:lnSpc>
                <a:spcBef>
                  <a:spcPts val="27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Frayer Model</a:t>
              </a:r>
              <a:endParaRPr b="0" i="0" sz="1800" u="none" cap="none" strike="noStrike">
                <a:solidFill>
                  <a:schemeClr val="lt1"/>
                </a:solidFill>
                <a:latin typeface="Calibri"/>
                <a:ea typeface="Calibri"/>
                <a:cs typeface="Calibri"/>
                <a:sym typeface="Calibri"/>
              </a:endParaRPr>
            </a:p>
          </p:txBody>
        </p:sp>
        <p:sp>
          <p:nvSpPr>
            <p:cNvPr id="179" name="Google Shape;179;p1"/>
            <p:cNvSpPr/>
            <p:nvPr/>
          </p:nvSpPr>
          <p:spPr>
            <a:xfrm>
              <a:off x="822078" y="4170465"/>
              <a:ext cx="722555" cy="722555"/>
            </a:xfrm>
            <a:prstGeom prst="ellipse">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1"/>
            <p:cNvSpPr/>
            <p:nvPr/>
          </p:nvSpPr>
          <p:spPr>
            <a:xfrm rot="10800000">
              <a:off x="1480853" y="5692595"/>
              <a:ext cx="5162700" cy="6471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1"/>
            <p:cNvSpPr txBox="1"/>
            <p:nvPr/>
          </p:nvSpPr>
          <p:spPr>
            <a:xfrm>
              <a:off x="1661628" y="5540394"/>
              <a:ext cx="4981800" cy="864000"/>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Simulation/Activity</a:t>
              </a:r>
              <a:endParaRPr b="0" i="0" sz="1400" u="none" cap="none" strike="noStrike">
                <a:solidFill>
                  <a:srgbClr val="000000"/>
                </a:solidFill>
                <a:latin typeface="Arial"/>
                <a:ea typeface="Arial"/>
                <a:cs typeface="Arial"/>
                <a:sym typeface="Arial"/>
              </a:endParaRPr>
            </a:p>
          </p:txBody>
        </p:sp>
        <p:sp>
          <p:nvSpPr>
            <p:cNvPr id="182" name="Google Shape;182;p1"/>
            <p:cNvSpPr/>
            <p:nvPr/>
          </p:nvSpPr>
          <p:spPr>
            <a:xfrm>
              <a:off x="826125" y="5607581"/>
              <a:ext cx="722700" cy="722700"/>
            </a:xfrm>
            <a:prstGeom prst="ellipse">
              <a:avLst/>
            </a:prstGeom>
            <a:blipFill rotWithShape="1">
              <a:blip r:embed="rId8">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Comment Like" id="183" name="Google Shape;183;p1"/>
          <p:cNvPicPr preferRelativeResize="0"/>
          <p:nvPr/>
        </p:nvPicPr>
        <p:blipFill rotWithShape="1">
          <a:blip r:embed="rId9">
            <a:alphaModFix/>
          </a:blip>
          <a:srcRect b="0" l="0" r="0" t="0"/>
          <a:stretch/>
        </p:blipFill>
        <p:spPr>
          <a:xfrm>
            <a:off x="5786600" y="4959804"/>
            <a:ext cx="385108" cy="347619"/>
          </a:xfrm>
          <a:prstGeom prst="rect">
            <a:avLst/>
          </a:prstGeom>
          <a:noFill/>
          <a:ln>
            <a:noFill/>
          </a:ln>
        </p:spPr>
      </p:pic>
      <p:pic>
        <p:nvPicPr>
          <p:cNvPr descr="Comment Dislike" id="184" name="Google Shape;184;p1"/>
          <p:cNvPicPr preferRelativeResize="0"/>
          <p:nvPr/>
        </p:nvPicPr>
        <p:blipFill rotWithShape="1">
          <a:blip r:embed="rId10">
            <a:alphaModFix/>
          </a:blip>
          <a:srcRect b="0" l="0" r="0" t="0"/>
          <a:stretch/>
        </p:blipFill>
        <p:spPr>
          <a:xfrm>
            <a:off x="6140137" y="4959804"/>
            <a:ext cx="385108" cy="347619"/>
          </a:xfrm>
          <a:prstGeom prst="rect">
            <a:avLst/>
          </a:prstGeom>
          <a:noFill/>
          <a:ln>
            <a:noFill/>
          </a:ln>
        </p:spPr>
      </p:pic>
      <p:pic>
        <p:nvPicPr>
          <p:cNvPr descr="Blog" id="185" name="Google Shape;185;p1"/>
          <p:cNvPicPr preferRelativeResize="0"/>
          <p:nvPr/>
        </p:nvPicPr>
        <p:blipFill rotWithShape="1">
          <a:blip r:embed="rId11">
            <a:alphaModFix/>
          </a:blip>
          <a:srcRect b="0" l="0" r="0" t="0"/>
          <a:stretch/>
        </p:blipFill>
        <p:spPr>
          <a:xfrm>
            <a:off x="5913444" y="4638256"/>
            <a:ext cx="385108" cy="347619"/>
          </a:xfrm>
          <a:prstGeom prst="rect">
            <a:avLst/>
          </a:prstGeom>
          <a:noFill/>
          <a:ln>
            <a:noFill/>
          </a:ln>
        </p:spPr>
      </p:pic>
      <p:pic>
        <p:nvPicPr>
          <p:cNvPr descr="Labor" id="186" name="Google Shape;186;p1"/>
          <p:cNvPicPr preferRelativeResize="0"/>
          <p:nvPr/>
        </p:nvPicPr>
        <p:blipFill rotWithShape="1">
          <a:blip r:embed="rId12">
            <a:alphaModFix/>
          </a:blip>
          <a:srcRect b="0" l="0" r="0" t="0"/>
          <a:stretch/>
        </p:blipFill>
        <p:spPr>
          <a:xfrm>
            <a:off x="5786600" y="5249251"/>
            <a:ext cx="335447" cy="302792"/>
          </a:xfrm>
          <a:prstGeom prst="rect">
            <a:avLst/>
          </a:prstGeom>
          <a:noFill/>
          <a:ln>
            <a:noFill/>
          </a:ln>
        </p:spPr>
      </p:pic>
      <p:sp>
        <p:nvSpPr>
          <p:cNvPr id="187" name="Google Shape;187;p1"/>
          <p:cNvSpPr/>
          <p:nvPr/>
        </p:nvSpPr>
        <p:spPr>
          <a:xfrm>
            <a:off x="170822" y="211015"/>
            <a:ext cx="1095270" cy="683288"/>
          </a:xfrm>
          <a:prstGeom prst="cloud">
            <a:avLst/>
          </a:prstGeom>
          <a:gradFill>
            <a:gsLst>
              <a:gs pos="0">
                <a:srgbClr val="FF932B"/>
              </a:gs>
              <a:gs pos="100000">
                <a:srgbClr val="FFB673"/>
              </a:gs>
            </a:gsLst>
            <a:lin ang="16200000" scaled="0"/>
          </a:gradFill>
          <a:ln cap="flat" cmpd="sng" w="9525">
            <a:solidFill>
              <a:srgbClr val="F5913F"/>
            </a:solidFill>
            <a:prstDash val="solid"/>
            <a:round/>
            <a:headEnd len="sm" w="sm" type="none"/>
            <a:tailEnd len="sm" w="sm" type="none"/>
          </a:ln>
          <a:effectLst>
            <a:outerShdw blurRad="40000" rotWithShape="0" dir="5400000" dist="23000">
              <a:srgbClr val="000000">
                <a:alpha val="30588"/>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8" name="Google Shape;188;p1"/>
          <p:cNvSpPr txBox="1"/>
          <p:nvPr/>
        </p:nvSpPr>
        <p:spPr>
          <a:xfrm>
            <a:off x="366765" y="367993"/>
            <a:ext cx="70338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Intro</a:t>
            </a:r>
            <a:endParaRPr b="0" i="0" sz="1400" u="none" cap="none" strike="noStrike">
              <a:solidFill>
                <a:srgbClr val="000000"/>
              </a:solidFill>
              <a:latin typeface="Arial"/>
              <a:ea typeface="Arial"/>
              <a:cs typeface="Arial"/>
              <a:sym typeface="Arial"/>
            </a:endParaRPr>
          </a:p>
        </p:txBody>
      </p:sp>
      <p:sp>
        <p:nvSpPr>
          <p:cNvPr id="189" name="Google Shape;189;p1"/>
          <p:cNvSpPr/>
          <p:nvPr/>
        </p:nvSpPr>
        <p:spPr>
          <a:xfrm>
            <a:off x="4452593" y="5493587"/>
            <a:ext cx="2709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190" name="Google Shape;190;p1"/>
          <p:cNvCxnSpPr/>
          <p:nvPr/>
        </p:nvCxnSpPr>
        <p:spPr>
          <a:xfrm>
            <a:off x="4588494" y="5493587"/>
            <a:ext cx="0" cy="76200"/>
          </a:xfrm>
          <a:prstGeom prst="straightConnector1">
            <a:avLst/>
          </a:prstGeom>
          <a:noFill/>
          <a:ln cap="flat" cmpd="sng" w="25400">
            <a:solidFill>
              <a:srgbClr val="FF932B"/>
            </a:solidFill>
            <a:prstDash val="solid"/>
            <a:round/>
            <a:headEnd len="sm" w="sm" type="none"/>
            <a:tailEnd len="sm" w="sm" type="none"/>
          </a:ln>
        </p:spPr>
      </p:cxnSp>
      <p:cxnSp>
        <p:nvCxnSpPr>
          <p:cNvPr id="191" name="Google Shape;191;p1"/>
          <p:cNvCxnSpPr>
            <a:stCxn id="192" idx="4"/>
            <a:endCxn id="189" idx="2"/>
          </p:cNvCxnSpPr>
          <p:nvPr/>
        </p:nvCxnSpPr>
        <p:spPr>
          <a:xfrm>
            <a:off x="4587304" y="5666878"/>
            <a:ext cx="600" cy="77100"/>
          </a:xfrm>
          <a:prstGeom prst="straightConnector1">
            <a:avLst/>
          </a:prstGeom>
          <a:noFill/>
          <a:ln cap="flat" cmpd="sng" w="25400">
            <a:solidFill>
              <a:srgbClr val="FF932B"/>
            </a:solidFill>
            <a:prstDash val="solid"/>
            <a:round/>
            <a:headEnd len="sm" w="sm" type="none"/>
            <a:tailEnd len="sm" w="sm" type="none"/>
          </a:ln>
        </p:spPr>
      </p:cxnSp>
      <p:cxnSp>
        <p:nvCxnSpPr>
          <p:cNvPr id="193" name="Google Shape;193;p1"/>
          <p:cNvCxnSpPr/>
          <p:nvPr/>
        </p:nvCxnSpPr>
        <p:spPr>
          <a:xfrm>
            <a:off x="4452593" y="5618269"/>
            <a:ext cx="78900" cy="0"/>
          </a:xfrm>
          <a:prstGeom prst="straightConnector1">
            <a:avLst/>
          </a:prstGeom>
          <a:noFill/>
          <a:ln cap="flat" cmpd="sng" w="25400">
            <a:solidFill>
              <a:srgbClr val="FF932B"/>
            </a:solidFill>
            <a:prstDash val="solid"/>
            <a:round/>
            <a:headEnd len="sm" w="sm" type="none"/>
            <a:tailEnd len="sm" w="sm" type="none"/>
          </a:ln>
        </p:spPr>
      </p:cxnSp>
      <p:cxnSp>
        <p:nvCxnSpPr>
          <p:cNvPr id="194" name="Google Shape;194;p1"/>
          <p:cNvCxnSpPr/>
          <p:nvPr/>
        </p:nvCxnSpPr>
        <p:spPr>
          <a:xfrm>
            <a:off x="4643028" y="5616627"/>
            <a:ext cx="80400" cy="0"/>
          </a:xfrm>
          <a:prstGeom prst="straightConnector1">
            <a:avLst/>
          </a:prstGeom>
          <a:noFill/>
          <a:ln cap="flat" cmpd="sng" w="25400">
            <a:solidFill>
              <a:srgbClr val="FF932B"/>
            </a:solidFill>
            <a:prstDash val="solid"/>
            <a:round/>
            <a:headEnd len="sm" w="sm" type="none"/>
            <a:tailEnd len="sm" w="sm" type="none"/>
          </a:ln>
        </p:spPr>
      </p:cxnSp>
      <p:sp>
        <p:nvSpPr>
          <p:cNvPr id="192" name="Google Shape;192;p1"/>
          <p:cNvSpPr/>
          <p:nvPr/>
        </p:nvSpPr>
        <p:spPr>
          <a:xfrm>
            <a:off x="4531654" y="5569678"/>
            <a:ext cx="111300" cy="97200"/>
          </a:xfrm>
          <a:prstGeom prst="ellipse">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descr="Questions" id="267" name="Google Shape;267;p12"/>
          <p:cNvSpPr/>
          <p:nvPr/>
        </p:nvSpPr>
        <p:spPr>
          <a:xfrm>
            <a:off x="2286000" y="1113692"/>
            <a:ext cx="4572000" cy="4443046"/>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descr="Questions" id="273" name="Google Shape;273;g2a5a1442303_0_370"/>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g2a5a1442303_0_370"/>
          <p:cNvSpPr txBox="1"/>
          <p:nvPr/>
        </p:nvSpPr>
        <p:spPr>
          <a:xfrm>
            <a:off x="983850" y="416675"/>
            <a:ext cx="7772100" cy="1169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500"/>
              <a:buFont typeface="Arial"/>
              <a:buNone/>
            </a:pPr>
            <a:r>
              <a:rPr b="0" i="0" lang="en-US" sz="3500" u="none" cap="none" strike="noStrike">
                <a:solidFill>
                  <a:srgbClr val="000000"/>
                </a:solidFill>
                <a:latin typeface="Calibri"/>
                <a:ea typeface="Calibri"/>
                <a:cs typeface="Calibri"/>
                <a:sym typeface="Calibri"/>
              </a:rPr>
              <a:t>The </a:t>
            </a:r>
            <a:r>
              <a:rPr lang="en-US" sz="3500">
                <a:latin typeface="Calibri"/>
                <a:ea typeface="Calibri"/>
                <a:cs typeface="Calibri"/>
                <a:sym typeface="Calibri"/>
              </a:rPr>
              <a:t>innermost layer</a:t>
            </a:r>
            <a:r>
              <a:rPr b="0" i="0" lang="en-US" sz="3500" u="none" cap="none" strike="noStrike">
                <a:solidFill>
                  <a:srgbClr val="000000"/>
                </a:solidFill>
                <a:latin typeface="Calibri"/>
                <a:ea typeface="Calibri"/>
                <a:cs typeface="Calibri"/>
                <a:sym typeface="Calibri"/>
              </a:rPr>
              <a:t> of the Earth is called the…</a:t>
            </a:r>
            <a:endParaRPr b="0" i="0" sz="3500" u="none" cap="none" strike="noStrike">
              <a:solidFill>
                <a:srgbClr val="000000"/>
              </a:solidFill>
              <a:latin typeface="Arial"/>
              <a:ea typeface="Arial"/>
              <a:cs typeface="Arial"/>
              <a:sym typeface="Arial"/>
            </a:endParaRPr>
          </a:p>
        </p:txBody>
      </p:sp>
      <p:sp>
        <p:nvSpPr>
          <p:cNvPr id="275" name="Google Shape;275;g2a5a1442303_0_370"/>
          <p:cNvSpPr txBox="1"/>
          <p:nvPr/>
        </p:nvSpPr>
        <p:spPr>
          <a:xfrm>
            <a:off x="344550" y="2755650"/>
            <a:ext cx="4319700" cy="15024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15000"/>
              </a:lnSpc>
              <a:spcBef>
                <a:spcPts val="0"/>
              </a:spcBef>
              <a:spcAft>
                <a:spcPts val="0"/>
              </a:spcAft>
              <a:buClr>
                <a:srgbClr val="000000"/>
              </a:buClr>
              <a:buSzPts val="3200"/>
              <a:buFont typeface="Arial"/>
              <a:buAutoNum type="alphaUcPeriod"/>
            </a:pPr>
            <a:r>
              <a:rPr b="0" i="0" lang="en-US" sz="3200" u="none" cap="none" strike="noStrike">
                <a:solidFill>
                  <a:srgbClr val="000000"/>
                </a:solidFill>
                <a:latin typeface="Calibri"/>
                <a:ea typeface="Calibri"/>
                <a:cs typeface="Calibri"/>
                <a:sym typeface="Calibri"/>
              </a:rPr>
              <a:t>Crust</a:t>
            </a:r>
            <a:endParaRPr b="0" i="0" sz="3200" u="none" cap="none" strike="noStrike">
              <a:solidFill>
                <a:srgbClr val="000000"/>
              </a:solidFill>
              <a:latin typeface="Arial"/>
              <a:ea typeface="Arial"/>
              <a:cs typeface="Arial"/>
              <a:sym typeface="Arial"/>
            </a:endParaRPr>
          </a:p>
          <a:p>
            <a:pPr indent="-457200" lvl="0" marL="457200" marR="0" rtl="0" algn="l">
              <a:lnSpc>
                <a:spcPct val="115000"/>
              </a:lnSpc>
              <a:spcBef>
                <a:spcPts val="0"/>
              </a:spcBef>
              <a:spcAft>
                <a:spcPts val="0"/>
              </a:spcAft>
              <a:buClr>
                <a:srgbClr val="000000"/>
              </a:buClr>
              <a:buSzPts val="3200"/>
              <a:buFont typeface="Arial"/>
              <a:buAutoNum type="alphaUcPeriod"/>
            </a:pPr>
            <a:r>
              <a:rPr b="0" i="0" lang="en-US" sz="3200" u="none" cap="none" strike="noStrike">
                <a:solidFill>
                  <a:srgbClr val="000000"/>
                </a:solidFill>
                <a:latin typeface="Calibri"/>
                <a:ea typeface="Calibri"/>
                <a:cs typeface="Calibri"/>
                <a:sym typeface="Calibri"/>
              </a:rPr>
              <a:t>Core</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276" name="Google Shape;276;g2a5a1442303_0_370"/>
          <p:cNvPicPr preferRelativeResize="0"/>
          <p:nvPr/>
        </p:nvPicPr>
        <p:blipFill rotWithShape="1">
          <a:blip r:embed="rId4">
            <a:alphaModFix/>
          </a:blip>
          <a:srcRect b="0" l="0" r="0" t="0"/>
          <a:stretch/>
        </p:blipFill>
        <p:spPr>
          <a:xfrm>
            <a:off x="3336625" y="2358950"/>
            <a:ext cx="5419326" cy="3748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descr="Questions" id="282" name="Google Shape;282;g2a82e2e9c9d_1_13"/>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g2a82e2e9c9d_1_13"/>
          <p:cNvSpPr txBox="1"/>
          <p:nvPr/>
        </p:nvSpPr>
        <p:spPr>
          <a:xfrm>
            <a:off x="983850" y="416675"/>
            <a:ext cx="7772100" cy="1169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500"/>
              <a:buFont typeface="Arial"/>
              <a:buNone/>
            </a:pPr>
            <a:r>
              <a:rPr b="0" i="0" lang="en-US" sz="3500" u="none" cap="none" strike="noStrike">
                <a:solidFill>
                  <a:srgbClr val="000000"/>
                </a:solidFill>
                <a:latin typeface="Calibri"/>
                <a:ea typeface="Calibri"/>
                <a:cs typeface="Calibri"/>
                <a:sym typeface="Calibri"/>
              </a:rPr>
              <a:t>The </a:t>
            </a:r>
            <a:r>
              <a:rPr lang="en-US" sz="3500">
                <a:latin typeface="Calibri"/>
                <a:ea typeface="Calibri"/>
                <a:cs typeface="Calibri"/>
                <a:sym typeface="Calibri"/>
              </a:rPr>
              <a:t>innermost layer</a:t>
            </a:r>
            <a:r>
              <a:rPr b="0" i="0" lang="en-US" sz="3500" u="none" cap="none" strike="noStrike">
                <a:solidFill>
                  <a:srgbClr val="000000"/>
                </a:solidFill>
                <a:latin typeface="Calibri"/>
                <a:ea typeface="Calibri"/>
                <a:cs typeface="Calibri"/>
                <a:sym typeface="Calibri"/>
              </a:rPr>
              <a:t> of the Earth is called the…</a:t>
            </a:r>
            <a:endParaRPr b="0" i="0" sz="3500" u="none" cap="none" strike="noStrike">
              <a:solidFill>
                <a:srgbClr val="000000"/>
              </a:solidFill>
              <a:latin typeface="Arial"/>
              <a:ea typeface="Arial"/>
              <a:cs typeface="Arial"/>
              <a:sym typeface="Arial"/>
            </a:endParaRPr>
          </a:p>
        </p:txBody>
      </p:sp>
      <p:sp>
        <p:nvSpPr>
          <p:cNvPr id="284" name="Google Shape;284;g2a82e2e9c9d_1_13"/>
          <p:cNvSpPr txBox="1"/>
          <p:nvPr/>
        </p:nvSpPr>
        <p:spPr>
          <a:xfrm>
            <a:off x="344550" y="2755650"/>
            <a:ext cx="4319700" cy="15024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15000"/>
              </a:lnSpc>
              <a:spcBef>
                <a:spcPts val="0"/>
              </a:spcBef>
              <a:spcAft>
                <a:spcPts val="0"/>
              </a:spcAft>
              <a:buClr>
                <a:srgbClr val="000000"/>
              </a:buClr>
              <a:buSzPts val="3200"/>
              <a:buFont typeface="Arial"/>
              <a:buAutoNum type="alphaUcPeriod"/>
            </a:pPr>
            <a:r>
              <a:rPr b="0" i="0" lang="en-US" sz="3200" u="none" cap="none" strike="noStrike">
                <a:solidFill>
                  <a:srgbClr val="000000"/>
                </a:solidFill>
                <a:latin typeface="Calibri"/>
                <a:ea typeface="Calibri"/>
                <a:cs typeface="Calibri"/>
                <a:sym typeface="Calibri"/>
              </a:rPr>
              <a:t>Crust</a:t>
            </a:r>
            <a:endParaRPr b="0" i="0" sz="3200" u="none" cap="none" strike="noStrike">
              <a:solidFill>
                <a:srgbClr val="000000"/>
              </a:solidFill>
              <a:latin typeface="Arial"/>
              <a:ea typeface="Arial"/>
              <a:cs typeface="Arial"/>
              <a:sym typeface="Arial"/>
            </a:endParaRPr>
          </a:p>
          <a:p>
            <a:pPr indent="-457200" lvl="0" marL="457200" marR="0" rtl="0" algn="l">
              <a:lnSpc>
                <a:spcPct val="115000"/>
              </a:lnSpc>
              <a:spcBef>
                <a:spcPts val="0"/>
              </a:spcBef>
              <a:spcAft>
                <a:spcPts val="0"/>
              </a:spcAft>
              <a:buClr>
                <a:srgbClr val="FF0000"/>
              </a:buClr>
              <a:buSzPts val="3200"/>
              <a:buAutoNum type="alphaUcPeriod"/>
            </a:pPr>
            <a:r>
              <a:rPr b="1" i="0" lang="en-US" sz="3200" u="none" cap="none" strike="noStrike">
                <a:solidFill>
                  <a:srgbClr val="FF0000"/>
                </a:solidFill>
                <a:latin typeface="Calibri"/>
                <a:ea typeface="Calibri"/>
                <a:cs typeface="Calibri"/>
                <a:sym typeface="Calibri"/>
              </a:rPr>
              <a:t>Core</a:t>
            </a:r>
            <a:endParaRPr b="1" i="0" sz="3200" u="none" cap="none" strike="noStrike">
              <a:solidFill>
                <a:srgbClr val="FF0000"/>
              </a:solidFil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285" name="Google Shape;285;g2a82e2e9c9d_1_13"/>
          <p:cNvPicPr preferRelativeResize="0"/>
          <p:nvPr/>
        </p:nvPicPr>
        <p:blipFill rotWithShape="1">
          <a:blip r:embed="rId4">
            <a:alphaModFix/>
          </a:blip>
          <a:srcRect b="0" l="0" r="0" t="0"/>
          <a:stretch/>
        </p:blipFill>
        <p:spPr>
          <a:xfrm>
            <a:off x="3336625" y="2358950"/>
            <a:ext cx="5419326" cy="3748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descr="Questions" id="291" name="Google Shape;291;g2a5df758484_0_16"/>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g2a5df758484_0_16"/>
          <p:cNvSpPr txBox="1"/>
          <p:nvPr/>
        </p:nvSpPr>
        <p:spPr>
          <a:xfrm>
            <a:off x="983850" y="264275"/>
            <a:ext cx="7772100" cy="1169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500"/>
              <a:buFont typeface="Arial"/>
              <a:buNone/>
            </a:pPr>
            <a:r>
              <a:rPr lang="en-US" sz="3500">
                <a:latin typeface="Calibri"/>
                <a:ea typeface="Calibri"/>
                <a:cs typeface="Calibri"/>
                <a:sym typeface="Calibri"/>
              </a:rPr>
              <a:t>Match the term on the left to the definition on the right.</a:t>
            </a:r>
            <a:endParaRPr b="0" i="0" sz="3500" u="none" cap="none" strike="noStrike">
              <a:solidFill>
                <a:srgbClr val="000000"/>
              </a:solidFill>
              <a:latin typeface="Arial"/>
              <a:ea typeface="Arial"/>
              <a:cs typeface="Arial"/>
              <a:sym typeface="Arial"/>
            </a:endParaRPr>
          </a:p>
        </p:txBody>
      </p:sp>
      <p:pic>
        <p:nvPicPr>
          <p:cNvPr id="293" name="Google Shape;293;g2a5df758484_0_16"/>
          <p:cNvPicPr preferRelativeResize="0"/>
          <p:nvPr/>
        </p:nvPicPr>
        <p:blipFill rotWithShape="1">
          <a:blip r:embed="rId4">
            <a:alphaModFix/>
          </a:blip>
          <a:srcRect b="0" l="0" r="0" t="0"/>
          <a:stretch/>
        </p:blipFill>
        <p:spPr>
          <a:xfrm>
            <a:off x="3118125" y="4672925"/>
            <a:ext cx="2907750" cy="2011375"/>
          </a:xfrm>
          <a:prstGeom prst="rect">
            <a:avLst/>
          </a:prstGeom>
          <a:noFill/>
          <a:ln>
            <a:noFill/>
          </a:ln>
        </p:spPr>
      </p:pic>
      <p:graphicFrame>
        <p:nvGraphicFramePr>
          <p:cNvPr id="294" name="Google Shape;294;g2a5df758484_0_16"/>
          <p:cNvGraphicFramePr/>
          <p:nvPr/>
        </p:nvGraphicFramePr>
        <p:xfrm>
          <a:off x="275975" y="1683625"/>
          <a:ext cx="3000000" cy="3000000"/>
        </p:xfrm>
        <a:graphic>
          <a:graphicData uri="http://schemas.openxmlformats.org/drawingml/2006/table">
            <a:tbl>
              <a:tblPr>
                <a:noFill/>
                <a:tableStyleId>{588630BB-A4DF-4564-A195-8C13130965E4}</a:tableStyleId>
              </a:tblPr>
              <a:tblGrid>
                <a:gridCol w="2392325"/>
                <a:gridCol w="6236825"/>
              </a:tblGrid>
              <a:tr h="801400">
                <a:tc>
                  <a:txBody>
                    <a:bodyPr/>
                    <a:lstStyle/>
                    <a:p>
                      <a:pPr indent="0" lvl="0" marL="0" rtl="0" algn="l">
                        <a:spcBef>
                          <a:spcPts val="0"/>
                        </a:spcBef>
                        <a:spcAft>
                          <a:spcPts val="0"/>
                        </a:spcAft>
                        <a:buNone/>
                      </a:pPr>
                      <a:r>
                        <a:rPr b="1" lang="en-US" sz="2700"/>
                        <a:t>Term</a:t>
                      </a:r>
                      <a:endParaRPr b="1" sz="2700"/>
                    </a:p>
                  </a:txBody>
                  <a:tcPr marT="91425" marB="91425" marR="91425" marL="91425"/>
                </a:tc>
                <a:tc>
                  <a:txBody>
                    <a:bodyPr/>
                    <a:lstStyle/>
                    <a:p>
                      <a:pPr indent="0" lvl="0" marL="0" rtl="0" algn="l">
                        <a:spcBef>
                          <a:spcPts val="0"/>
                        </a:spcBef>
                        <a:spcAft>
                          <a:spcPts val="0"/>
                        </a:spcAft>
                        <a:buNone/>
                      </a:pPr>
                      <a:r>
                        <a:rPr b="1" lang="en-US" sz="2700"/>
                        <a:t>Definition</a:t>
                      </a:r>
                      <a:endParaRPr b="1" sz="2700"/>
                    </a:p>
                  </a:txBody>
                  <a:tcPr marT="91425" marB="91425" marR="91425" marL="91425"/>
                </a:tc>
              </a:tr>
              <a:tr h="801400">
                <a:tc>
                  <a:txBody>
                    <a:bodyPr/>
                    <a:lstStyle/>
                    <a:p>
                      <a:pPr indent="0" lvl="0" marL="0" rtl="0" algn="l">
                        <a:spcBef>
                          <a:spcPts val="0"/>
                        </a:spcBef>
                        <a:spcAft>
                          <a:spcPts val="0"/>
                        </a:spcAft>
                        <a:buNone/>
                      </a:pPr>
                      <a:r>
                        <a:rPr lang="en-US" sz="2700"/>
                        <a:t>Outer Core</a:t>
                      </a:r>
                      <a:endParaRPr sz="2700"/>
                    </a:p>
                  </a:txBody>
                  <a:tcPr marT="91425" marB="91425" marR="91425" marL="91425"/>
                </a:tc>
                <a:tc>
                  <a:txBody>
                    <a:bodyPr/>
                    <a:lstStyle/>
                    <a:p>
                      <a:pPr indent="0" lvl="0" marL="0" rtl="0" algn="l">
                        <a:spcBef>
                          <a:spcPts val="0"/>
                        </a:spcBef>
                        <a:spcAft>
                          <a:spcPts val="0"/>
                        </a:spcAft>
                        <a:buNone/>
                      </a:pPr>
                      <a:r>
                        <a:rPr lang="en-US" sz="2700"/>
                        <a:t>The layer of rock between the crust and outer core</a:t>
                      </a:r>
                      <a:endParaRPr sz="2700"/>
                    </a:p>
                  </a:txBody>
                  <a:tcPr marT="91425" marB="91425" marR="91425" marL="91425"/>
                </a:tc>
              </a:tr>
              <a:tr h="801400">
                <a:tc>
                  <a:txBody>
                    <a:bodyPr/>
                    <a:lstStyle/>
                    <a:p>
                      <a:pPr indent="0" lvl="0" marL="0" rtl="0" algn="l">
                        <a:spcBef>
                          <a:spcPts val="0"/>
                        </a:spcBef>
                        <a:spcAft>
                          <a:spcPts val="0"/>
                        </a:spcAft>
                        <a:buNone/>
                      </a:pPr>
                      <a:r>
                        <a:rPr lang="en-US" sz="2700"/>
                        <a:t>Mantle</a:t>
                      </a:r>
                      <a:endParaRPr sz="2700"/>
                    </a:p>
                  </a:txBody>
                  <a:tcPr marT="91425" marB="91425" marR="91425" marL="91425"/>
                </a:tc>
                <a:tc>
                  <a:txBody>
                    <a:bodyPr/>
                    <a:lstStyle/>
                    <a:p>
                      <a:pPr indent="0" lvl="0" marL="0" rtl="0" algn="l">
                        <a:spcBef>
                          <a:spcPts val="0"/>
                        </a:spcBef>
                        <a:spcAft>
                          <a:spcPts val="0"/>
                        </a:spcAft>
                        <a:buNone/>
                      </a:pPr>
                      <a:r>
                        <a:rPr lang="en-US" sz="2700"/>
                        <a:t>The third layer of the Earth made of liquid iron and nickel</a:t>
                      </a:r>
                      <a:endParaRPr sz="2700"/>
                    </a:p>
                  </a:txBody>
                  <a:tcPr marT="91425" marB="91425" marR="91425" marL="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descr="Questions" id="300" name="Google Shape;300;g2a82e2e9c9d_1_22"/>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g2a82e2e9c9d_1_22"/>
          <p:cNvSpPr txBox="1"/>
          <p:nvPr/>
        </p:nvSpPr>
        <p:spPr>
          <a:xfrm>
            <a:off x="983850" y="264275"/>
            <a:ext cx="7772100" cy="1169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500"/>
              <a:buFont typeface="Arial"/>
              <a:buNone/>
            </a:pPr>
            <a:r>
              <a:rPr lang="en-US" sz="3500">
                <a:latin typeface="Calibri"/>
                <a:ea typeface="Calibri"/>
                <a:cs typeface="Calibri"/>
                <a:sym typeface="Calibri"/>
              </a:rPr>
              <a:t>Match the term on the left to the definition on the right.</a:t>
            </a:r>
            <a:endParaRPr b="0" i="0" sz="3500" u="none" cap="none" strike="noStrike">
              <a:solidFill>
                <a:srgbClr val="000000"/>
              </a:solidFill>
              <a:latin typeface="Arial"/>
              <a:ea typeface="Arial"/>
              <a:cs typeface="Arial"/>
              <a:sym typeface="Arial"/>
            </a:endParaRPr>
          </a:p>
        </p:txBody>
      </p:sp>
      <p:pic>
        <p:nvPicPr>
          <p:cNvPr id="302" name="Google Shape;302;g2a82e2e9c9d_1_22"/>
          <p:cNvPicPr preferRelativeResize="0"/>
          <p:nvPr/>
        </p:nvPicPr>
        <p:blipFill rotWithShape="1">
          <a:blip r:embed="rId4">
            <a:alphaModFix/>
          </a:blip>
          <a:srcRect b="0" l="0" r="0" t="0"/>
          <a:stretch/>
        </p:blipFill>
        <p:spPr>
          <a:xfrm>
            <a:off x="3118125" y="4672925"/>
            <a:ext cx="2907750" cy="2011375"/>
          </a:xfrm>
          <a:prstGeom prst="rect">
            <a:avLst/>
          </a:prstGeom>
          <a:noFill/>
          <a:ln>
            <a:noFill/>
          </a:ln>
        </p:spPr>
      </p:pic>
      <p:graphicFrame>
        <p:nvGraphicFramePr>
          <p:cNvPr id="303" name="Google Shape;303;g2a82e2e9c9d_1_22"/>
          <p:cNvGraphicFramePr/>
          <p:nvPr/>
        </p:nvGraphicFramePr>
        <p:xfrm>
          <a:off x="275975" y="1683625"/>
          <a:ext cx="3000000" cy="3000000"/>
        </p:xfrm>
        <a:graphic>
          <a:graphicData uri="http://schemas.openxmlformats.org/drawingml/2006/table">
            <a:tbl>
              <a:tblPr>
                <a:noFill/>
                <a:tableStyleId>{588630BB-A4DF-4564-A195-8C13130965E4}</a:tableStyleId>
              </a:tblPr>
              <a:tblGrid>
                <a:gridCol w="2392325"/>
                <a:gridCol w="6236825"/>
              </a:tblGrid>
              <a:tr h="801400">
                <a:tc>
                  <a:txBody>
                    <a:bodyPr/>
                    <a:lstStyle/>
                    <a:p>
                      <a:pPr indent="0" lvl="0" marL="0" rtl="0" algn="l">
                        <a:spcBef>
                          <a:spcPts val="0"/>
                        </a:spcBef>
                        <a:spcAft>
                          <a:spcPts val="0"/>
                        </a:spcAft>
                        <a:buNone/>
                      </a:pPr>
                      <a:r>
                        <a:rPr b="1" lang="en-US" sz="2700"/>
                        <a:t>Term</a:t>
                      </a:r>
                      <a:endParaRPr b="1" sz="2700"/>
                    </a:p>
                  </a:txBody>
                  <a:tcPr marT="91425" marB="91425" marR="91425" marL="91425"/>
                </a:tc>
                <a:tc>
                  <a:txBody>
                    <a:bodyPr/>
                    <a:lstStyle/>
                    <a:p>
                      <a:pPr indent="0" lvl="0" marL="0" rtl="0" algn="l">
                        <a:spcBef>
                          <a:spcPts val="0"/>
                        </a:spcBef>
                        <a:spcAft>
                          <a:spcPts val="0"/>
                        </a:spcAft>
                        <a:buNone/>
                      </a:pPr>
                      <a:r>
                        <a:rPr b="1" lang="en-US" sz="2700"/>
                        <a:t>Definition</a:t>
                      </a:r>
                      <a:endParaRPr b="1" sz="2700"/>
                    </a:p>
                  </a:txBody>
                  <a:tcPr marT="91425" marB="91425" marR="91425" marL="91425"/>
                </a:tc>
              </a:tr>
              <a:tr h="801400">
                <a:tc>
                  <a:txBody>
                    <a:bodyPr/>
                    <a:lstStyle/>
                    <a:p>
                      <a:pPr indent="0" lvl="0" marL="0" rtl="0" algn="l">
                        <a:spcBef>
                          <a:spcPts val="0"/>
                        </a:spcBef>
                        <a:spcAft>
                          <a:spcPts val="0"/>
                        </a:spcAft>
                        <a:buNone/>
                      </a:pPr>
                      <a:r>
                        <a:rPr lang="en-US" sz="2700"/>
                        <a:t>Outer Core</a:t>
                      </a:r>
                      <a:endParaRPr sz="2700"/>
                    </a:p>
                  </a:txBody>
                  <a:tcPr marT="91425" marB="91425" marR="91425" marL="91425"/>
                </a:tc>
                <a:tc>
                  <a:txBody>
                    <a:bodyPr/>
                    <a:lstStyle/>
                    <a:p>
                      <a:pPr indent="0" lvl="0" marL="0" rtl="0" algn="l">
                        <a:spcBef>
                          <a:spcPts val="0"/>
                        </a:spcBef>
                        <a:spcAft>
                          <a:spcPts val="0"/>
                        </a:spcAft>
                        <a:buNone/>
                      </a:pPr>
                      <a:r>
                        <a:rPr lang="en-US" sz="2700"/>
                        <a:t>The layer of rock between the crust and outer core</a:t>
                      </a:r>
                      <a:endParaRPr sz="2700"/>
                    </a:p>
                  </a:txBody>
                  <a:tcPr marT="91425" marB="91425" marR="91425" marL="91425"/>
                </a:tc>
              </a:tr>
              <a:tr h="801400">
                <a:tc>
                  <a:txBody>
                    <a:bodyPr/>
                    <a:lstStyle/>
                    <a:p>
                      <a:pPr indent="0" lvl="0" marL="0" rtl="0" algn="l">
                        <a:spcBef>
                          <a:spcPts val="0"/>
                        </a:spcBef>
                        <a:spcAft>
                          <a:spcPts val="0"/>
                        </a:spcAft>
                        <a:buNone/>
                      </a:pPr>
                      <a:r>
                        <a:rPr lang="en-US" sz="2700"/>
                        <a:t>Mantle</a:t>
                      </a:r>
                      <a:endParaRPr sz="2700"/>
                    </a:p>
                  </a:txBody>
                  <a:tcPr marT="91425" marB="91425" marR="91425" marL="91425"/>
                </a:tc>
                <a:tc>
                  <a:txBody>
                    <a:bodyPr/>
                    <a:lstStyle/>
                    <a:p>
                      <a:pPr indent="0" lvl="0" marL="0" rtl="0" algn="l">
                        <a:spcBef>
                          <a:spcPts val="0"/>
                        </a:spcBef>
                        <a:spcAft>
                          <a:spcPts val="0"/>
                        </a:spcAft>
                        <a:buNone/>
                      </a:pPr>
                      <a:r>
                        <a:rPr lang="en-US" sz="2700"/>
                        <a:t>The third layer of the Earth made of liquid iron and nickel</a:t>
                      </a:r>
                      <a:endParaRPr sz="2700"/>
                    </a:p>
                  </a:txBody>
                  <a:tcPr marT="91425" marB="91425" marR="91425" marL="91425"/>
                </a:tc>
              </a:tr>
            </a:tbl>
          </a:graphicData>
        </a:graphic>
      </p:graphicFrame>
      <p:cxnSp>
        <p:nvCxnSpPr>
          <p:cNvPr id="304" name="Google Shape;304;g2a82e2e9c9d_1_22"/>
          <p:cNvCxnSpPr/>
          <p:nvPr/>
        </p:nvCxnSpPr>
        <p:spPr>
          <a:xfrm>
            <a:off x="1909125" y="2910000"/>
            <a:ext cx="945300" cy="778500"/>
          </a:xfrm>
          <a:prstGeom prst="straightConnector1">
            <a:avLst/>
          </a:prstGeom>
          <a:noFill/>
          <a:ln cap="flat" cmpd="sng" w="28575">
            <a:solidFill>
              <a:srgbClr val="FF0000"/>
            </a:solidFill>
            <a:prstDash val="solid"/>
            <a:round/>
            <a:headEnd len="med" w="med" type="none"/>
            <a:tailEnd len="med" w="med" type="none"/>
          </a:ln>
        </p:spPr>
      </p:cxnSp>
      <p:cxnSp>
        <p:nvCxnSpPr>
          <p:cNvPr id="305" name="Google Shape;305;g2a82e2e9c9d_1_22"/>
          <p:cNvCxnSpPr/>
          <p:nvPr/>
        </p:nvCxnSpPr>
        <p:spPr>
          <a:xfrm flipH="1" rot="10800000">
            <a:off x="1501350" y="3303625"/>
            <a:ext cx="1243800" cy="459000"/>
          </a:xfrm>
          <a:prstGeom prst="straightConnector1">
            <a:avLst/>
          </a:prstGeom>
          <a:noFill/>
          <a:ln cap="flat" cmpd="sng" w="28575">
            <a:solidFill>
              <a:srgbClr val="FF0000"/>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descr="Questions" id="311" name="Google Shape;311;g2a613fe29c9_4_0"/>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g2a613fe29c9_4_0"/>
          <p:cNvSpPr txBox="1"/>
          <p:nvPr/>
        </p:nvSpPr>
        <p:spPr>
          <a:xfrm>
            <a:off x="983850" y="416675"/>
            <a:ext cx="7772100" cy="1616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500"/>
              <a:buFont typeface="Arial"/>
              <a:buNone/>
            </a:pPr>
            <a:r>
              <a:rPr b="0" i="0" lang="en-US" sz="3200" u="sng" cap="none" strike="noStrike">
                <a:solidFill>
                  <a:srgbClr val="000000"/>
                </a:solidFill>
                <a:latin typeface="Calibri"/>
                <a:ea typeface="Calibri"/>
                <a:cs typeface="Calibri"/>
                <a:sym typeface="Calibri"/>
              </a:rPr>
              <a:t>True or False</a:t>
            </a:r>
            <a:r>
              <a:rPr b="0" i="0" lang="en-US" sz="3200" u="none" cap="none" strike="noStrike">
                <a:solidFill>
                  <a:srgbClr val="000000"/>
                </a:solidFill>
                <a:latin typeface="Calibri"/>
                <a:ea typeface="Calibri"/>
                <a:cs typeface="Calibri"/>
                <a:sym typeface="Calibri"/>
              </a:rPr>
              <a:t>: </a:t>
            </a:r>
            <a:r>
              <a:rPr b="0" i="0" lang="en-US" sz="3300" u="none" cap="none" strike="noStrike">
                <a:solidFill>
                  <a:srgbClr val="0C0C0C"/>
                </a:solidFill>
                <a:latin typeface="Calibri"/>
                <a:ea typeface="Calibri"/>
                <a:cs typeface="Calibri"/>
                <a:sym typeface="Calibri"/>
              </a:rPr>
              <a:t>Tectonic plates are huge pieces of the Earth's surface that fit together like a puzzle and move very slowly over time.</a:t>
            </a:r>
            <a:endParaRPr b="0" i="0" sz="3200" u="none" cap="none" strike="noStrike">
              <a:solidFill>
                <a:srgbClr val="000000"/>
              </a:solidFill>
              <a:latin typeface="Arial"/>
              <a:ea typeface="Arial"/>
              <a:cs typeface="Arial"/>
              <a:sym typeface="Arial"/>
            </a:endParaRPr>
          </a:p>
        </p:txBody>
      </p:sp>
      <p:pic>
        <p:nvPicPr>
          <p:cNvPr id="313" name="Google Shape;313;g2a613fe29c9_4_0"/>
          <p:cNvPicPr preferRelativeResize="0"/>
          <p:nvPr/>
        </p:nvPicPr>
        <p:blipFill rotWithShape="1">
          <a:blip r:embed="rId4">
            <a:alphaModFix/>
          </a:blip>
          <a:srcRect b="0" l="0" r="0" t="0"/>
          <a:stretch/>
        </p:blipFill>
        <p:spPr>
          <a:xfrm>
            <a:off x="1420861" y="2161255"/>
            <a:ext cx="6302277" cy="431949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descr="Questions" id="319" name="Google Shape;319;g2a613fe29c9_4_7"/>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g2a613fe29c9_4_7"/>
          <p:cNvSpPr txBox="1"/>
          <p:nvPr/>
        </p:nvSpPr>
        <p:spPr>
          <a:xfrm>
            <a:off x="983850" y="416675"/>
            <a:ext cx="7772100" cy="1616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500"/>
              <a:buFont typeface="Arial"/>
              <a:buNone/>
            </a:pPr>
            <a:r>
              <a:rPr b="1" i="0" lang="en-US" sz="3200" u="sng" cap="none" strike="noStrike">
                <a:solidFill>
                  <a:srgbClr val="FF0000"/>
                </a:solidFill>
                <a:latin typeface="Calibri"/>
                <a:ea typeface="Calibri"/>
                <a:cs typeface="Calibri"/>
                <a:sym typeface="Calibri"/>
              </a:rPr>
              <a:t>True</a:t>
            </a:r>
            <a:r>
              <a:rPr b="0" i="0" lang="en-US" sz="3200" u="sng" cap="none" strike="noStrike">
                <a:solidFill>
                  <a:srgbClr val="000000"/>
                </a:solidFill>
                <a:latin typeface="Calibri"/>
                <a:ea typeface="Calibri"/>
                <a:cs typeface="Calibri"/>
                <a:sym typeface="Calibri"/>
              </a:rPr>
              <a:t> or False</a:t>
            </a:r>
            <a:r>
              <a:rPr b="0" i="0" lang="en-US" sz="3200" u="none" cap="none" strike="noStrike">
                <a:solidFill>
                  <a:srgbClr val="000000"/>
                </a:solidFill>
                <a:latin typeface="Calibri"/>
                <a:ea typeface="Calibri"/>
                <a:cs typeface="Calibri"/>
                <a:sym typeface="Calibri"/>
              </a:rPr>
              <a:t>: </a:t>
            </a:r>
            <a:r>
              <a:rPr b="0" i="0" lang="en-US" sz="3300" u="none" cap="none" strike="noStrike">
                <a:solidFill>
                  <a:srgbClr val="0C0C0C"/>
                </a:solidFill>
                <a:latin typeface="Calibri"/>
                <a:ea typeface="Calibri"/>
                <a:cs typeface="Calibri"/>
                <a:sym typeface="Calibri"/>
              </a:rPr>
              <a:t>Tectonic plates are huge pieces of the Earth's surface that fit together like a puzzle and move very slowly over time.</a:t>
            </a:r>
            <a:endParaRPr b="0" i="0" sz="3200" u="none" cap="none" strike="noStrike">
              <a:solidFill>
                <a:srgbClr val="000000"/>
              </a:solidFill>
              <a:latin typeface="Arial"/>
              <a:ea typeface="Arial"/>
              <a:cs typeface="Arial"/>
              <a:sym typeface="Arial"/>
            </a:endParaRPr>
          </a:p>
        </p:txBody>
      </p:sp>
      <p:pic>
        <p:nvPicPr>
          <p:cNvPr id="321" name="Google Shape;321;g2a613fe29c9_4_7"/>
          <p:cNvPicPr preferRelativeResize="0"/>
          <p:nvPr/>
        </p:nvPicPr>
        <p:blipFill rotWithShape="1">
          <a:blip r:embed="rId4">
            <a:alphaModFix/>
          </a:blip>
          <a:srcRect b="0" l="0" r="0" t="0"/>
          <a:stretch/>
        </p:blipFill>
        <p:spPr>
          <a:xfrm>
            <a:off x="1420861" y="2161255"/>
            <a:ext cx="6302277" cy="431949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18"/>
          <p:cNvSpPr txBox="1"/>
          <p:nvPr/>
        </p:nvSpPr>
        <p:spPr>
          <a:xfrm>
            <a:off x="1342650" y="1334950"/>
            <a:ext cx="6458700" cy="1108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600"/>
              <a:buFont typeface="Arial"/>
              <a:buNone/>
            </a:pPr>
            <a:r>
              <a:rPr b="1" lang="en-US" sz="6600">
                <a:solidFill>
                  <a:schemeClr val="dk1"/>
                </a:solidFill>
                <a:latin typeface="Calibri"/>
                <a:ea typeface="Calibri"/>
                <a:cs typeface="Calibri"/>
                <a:sym typeface="Calibri"/>
              </a:rPr>
              <a:t>Crust</a:t>
            </a:r>
            <a:endParaRPr b="0" i="0" sz="1400" u="none" cap="none" strike="noStrike">
              <a:solidFill>
                <a:srgbClr val="000000"/>
              </a:solidFill>
              <a:latin typeface="Arial"/>
              <a:ea typeface="Arial"/>
              <a:cs typeface="Arial"/>
              <a:sym typeface="Arial"/>
            </a:endParaRPr>
          </a:p>
        </p:txBody>
      </p:sp>
      <p:sp>
        <p:nvSpPr>
          <p:cNvPr descr="Artificial Intelligence" id="328" name="Google Shape;328;p18"/>
          <p:cNvSpPr/>
          <p:nvPr/>
        </p:nvSpPr>
        <p:spPr>
          <a:xfrm>
            <a:off x="1432781" y="2468252"/>
            <a:ext cx="3326789" cy="3094892"/>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log" id="329" name="Google Shape;329;p18"/>
          <p:cNvPicPr preferRelativeResize="0"/>
          <p:nvPr/>
        </p:nvPicPr>
        <p:blipFill rotWithShape="1">
          <a:blip r:embed="rId4">
            <a:alphaModFix/>
          </a:blip>
          <a:srcRect b="0" l="0" r="0" t="0"/>
          <a:stretch/>
        </p:blipFill>
        <p:spPr>
          <a:xfrm>
            <a:off x="4572000" y="2595544"/>
            <a:ext cx="2840308" cy="284030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descr="Artificial Intelligence" id="335" name="Google Shape;335;g27e576c1a67_0_281"/>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log" id="336" name="Google Shape;336;g27e576c1a67_0_281"/>
          <p:cNvPicPr preferRelativeResize="0"/>
          <p:nvPr/>
        </p:nvPicPr>
        <p:blipFill rotWithShape="1">
          <a:blip r:embed="rId4">
            <a:alphaModFix/>
          </a:blip>
          <a:srcRect b="0" l="0" r="0" t="0"/>
          <a:stretch/>
        </p:blipFill>
        <p:spPr>
          <a:xfrm>
            <a:off x="849542" y="222126"/>
            <a:ext cx="465357" cy="465357"/>
          </a:xfrm>
          <a:prstGeom prst="rect">
            <a:avLst/>
          </a:prstGeom>
          <a:noFill/>
          <a:ln>
            <a:noFill/>
          </a:ln>
        </p:spPr>
      </p:pic>
      <p:sp>
        <p:nvSpPr>
          <p:cNvPr id="337" name="Google Shape;337;g27e576c1a67_0_281"/>
          <p:cNvSpPr txBox="1"/>
          <p:nvPr>
            <p:ph type="ctrTitle"/>
          </p:nvPr>
        </p:nvSpPr>
        <p:spPr>
          <a:xfrm>
            <a:off x="853475" y="440673"/>
            <a:ext cx="7637700" cy="13428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400"/>
              <a:buFont typeface="Calibri"/>
              <a:buNone/>
            </a:pPr>
            <a:r>
              <a:rPr b="1" lang="en-US" sz="3400" u="sng"/>
              <a:t>Crust</a:t>
            </a:r>
            <a:r>
              <a:rPr b="1" lang="en-US" sz="3400"/>
              <a:t>: </a:t>
            </a:r>
            <a:r>
              <a:rPr lang="en-US" sz="3400"/>
              <a:t>The outermost shell of the Earth</a:t>
            </a:r>
            <a:endParaRPr b="1" sz="3400"/>
          </a:p>
        </p:txBody>
      </p:sp>
      <p:pic>
        <p:nvPicPr>
          <p:cNvPr id="338" name="Google Shape;338;g27e576c1a67_0_281"/>
          <p:cNvPicPr preferRelativeResize="0"/>
          <p:nvPr/>
        </p:nvPicPr>
        <p:blipFill rotWithShape="1">
          <a:blip r:embed="rId5">
            <a:alphaModFix/>
          </a:blip>
          <a:srcRect b="0" l="0" r="0" t="0"/>
          <a:stretch/>
        </p:blipFill>
        <p:spPr>
          <a:xfrm>
            <a:off x="1761038" y="2087875"/>
            <a:ext cx="5621926" cy="3888850"/>
          </a:xfrm>
          <a:prstGeom prst="rect">
            <a:avLst/>
          </a:prstGeom>
          <a:noFill/>
          <a:ln>
            <a:noFill/>
          </a:ln>
        </p:spPr>
      </p:pic>
      <p:sp>
        <p:nvSpPr>
          <p:cNvPr id="339" name="Google Shape;339;g27e576c1a67_0_281"/>
          <p:cNvSpPr/>
          <p:nvPr/>
        </p:nvSpPr>
        <p:spPr>
          <a:xfrm>
            <a:off x="5976050" y="2083250"/>
            <a:ext cx="1407000" cy="10035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descr="Questions" id="345" name="Google Shape;345;p33"/>
          <p:cNvSpPr/>
          <p:nvPr/>
        </p:nvSpPr>
        <p:spPr>
          <a:xfrm>
            <a:off x="1905000" y="609599"/>
            <a:ext cx="5334000" cy="5040923"/>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
          <p:cNvSpPr/>
          <p:nvPr/>
        </p:nvSpPr>
        <p:spPr>
          <a:xfrm>
            <a:off x="170822" y="211015"/>
            <a:ext cx="1095270" cy="683288"/>
          </a:xfrm>
          <a:prstGeom prst="cloud">
            <a:avLst/>
          </a:prstGeom>
          <a:gradFill>
            <a:gsLst>
              <a:gs pos="0">
                <a:srgbClr val="FF932B"/>
              </a:gs>
              <a:gs pos="100000">
                <a:srgbClr val="FFB673"/>
              </a:gs>
            </a:gsLst>
            <a:lin ang="16200000" scaled="0"/>
          </a:gradFill>
          <a:ln cap="flat" cmpd="sng" w="9525">
            <a:solidFill>
              <a:srgbClr val="F5913F"/>
            </a:solidFill>
            <a:prstDash val="solid"/>
            <a:round/>
            <a:headEnd len="sm" w="sm" type="none"/>
            <a:tailEnd len="sm" w="sm" type="none"/>
          </a:ln>
          <a:effectLst>
            <a:outerShdw blurRad="40000" rotWithShape="0" dir="5400000" dist="23000">
              <a:srgbClr val="000000">
                <a:alpha val="30588"/>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1" name="Google Shape;201;p2"/>
          <p:cNvSpPr txBox="1"/>
          <p:nvPr/>
        </p:nvSpPr>
        <p:spPr>
          <a:xfrm>
            <a:off x="366765" y="367993"/>
            <a:ext cx="70338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Intro</a:t>
            </a:r>
            <a:endParaRPr b="0" i="0" sz="1400" u="none" cap="none" strike="noStrike">
              <a:solidFill>
                <a:srgbClr val="000000"/>
              </a:solidFill>
              <a:latin typeface="Arial"/>
              <a:ea typeface="Arial"/>
              <a:cs typeface="Arial"/>
              <a:sym typeface="Arial"/>
            </a:endParaRPr>
          </a:p>
        </p:txBody>
      </p:sp>
      <p:sp>
        <p:nvSpPr>
          <p:cNvPr id="202" name="Google Shape;202;p2"/>
          <p:cNvSpPr txBox="1"/>
          <p:nvPr/>
        </p:nvSpPr>
        <p:spPr>
          <a:xfrm>
            <a:off x="1828800" y="287215"/>
            <a:ext cx="54864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800"/>
              <a:buFont typeface="Arial"/>
              <a:buNone/>
            </a:pPr>
            <a:r>
              <a:rPr b="1" lang="en-US" sz="6000">
                <a:latin typeface="Calibri"/>
                <a:ea typeface="Calibri"/>
                <a:cs typeface="Calibri"/>
                <a:sym typeface="Calibri"/>
              </a:rPr>
              <a:t>Crust</a:t>
            </a:r>
            <a:endParaRPr b="0" i="0" sz="1800" u="none" cap="none" strike="noStrike">
              <a:solidFill>
                <a:srgbClr val="000000"/>
              </a:solidFill>
              <a:latin typeface="Calibri"/>
              <a:ea typeface="Calibri"/>
              <a:cs typeface="Calibri"/>
              <a:sym typeface="Calibri"/>
            </a:endParaRPr>
          </a:p>
        </p:txBody>
      </p:sp>
      <p:pic>
        <p:nvPicPr>
          <p:cNvPr id="203" name="Google Shape;203;p2"/>
          <p:cNvPicPr preferRelativeResize="0"/>
          <p:nvPr/>
        </p:nvPicPr>
        <p:blipFill>
          <a:blip r:embed="rId3">
            <a:alphaModFix/>
          </a:blip>
          <a:stretch>
            <a:fillRect/>
          </a:stretch>
        </p:blipFill>
        <p:spPr>
          <a:xfrm>
            <a:off x="1370179" y="1894328"/>
            <a:ext cx="6647499" cy="4188150"/>
          </a:xfrm>
          <a:prstGeom prst="rect">
            <a:avLst/>
          </a:prstGeom>
          <a:noFill/>
          <a:ln>
            <a:noFill/>
          </a:ln>
        </p:spPr>
      </p:pic>
      <p:sp>
        <p:nvSpPr>
          <p:cNvPr id="204" name="Google Shape;204;p2"/>
          <p:cNvSpPr/>
          <p:nvPr/>
        </p:nvSpPr>
        <p:spPr>
          <a:xfrm>
            <a:off x="4607475" y="2007225"/>
            <a:ext cx="3162900" cy="6834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g27e576c1a67_0_364"/>
          <p:cNvSpPr txBox="1"/>
          <p:nvPr/>
        </p:nvSpPr>
        <p:spPr>
          <a:xfrm>
            <a:off x="1951950" y="526375"/>
            <a:ext cx="52401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What is </a:t>
            </a:r>
            <a:r>
              <a:rPr lang="en-US" sz="3600">
                <a:solidFill>
                  <a:schemeClr val="dk1"/>
                </a:solidFill>
                <a:latin typeface="Calibri"/>
                <a:ea typeface="Calibri"/>
                <a:cs typeface="Calibri"/>
                <a:sym typeface="Calibri"/>
              </a:rPr>
              <a:t>the Earth’s crust</a:t>
            </a:r>
            <a:r>
              <a:rPr b="0" i="0" lang="en-US" sz="3600" u="none" cap="none" strike="noStrike">
                <a:solidFill>
                  <a:schemeClr val="dk1"/>
                </a:solidFill>
                <a:latin typeface="Calibri"/>
                <a:ea typeface="Calibri"/>
                <a:cs typeface="Calibri"/>
                <a:sym typeface="Calibri"/>
              </a:rPr>
              <a:t>?</a:t>
            </a:r>
            <a:endParaRPr b="0" i="0" sz="3600" u="none" cap="none" strike="noStrike">
              <a:solidFill>
                <a:schemeClr val="dk1"/>
              </a:solidFill>
              <a:latin typeface="Calibri"/>
              <a:ea typeface="Calibri"/>
              <a:cs typeface="Calibri"/>
              <a:sym typeface="Calibri"/>
            </a:endParaRPr>
          </a:p>
        </p:txBody>
      </p:sp>
      <p:sp>
        <p:nvSpPr>
          <p:cNvPr descr="Questions" id="352" name="Google Shape;352;g27e576c1a67_0_364"/>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3" name="Google Shape;353;g27e576c1a67_0_364"/>
          <p:cNvPicPr preferRelativeResize="0"/>
          <p:nvPr/>
        </p:nvPicPr>
        <p:blipFill rotWithShape="1">
          <a:blip r:embed="rId4">
            <a:alphaModFix/>
          </a:blip>
          <a:srcRect b="0" l="0" r="0" t="0"/>
          <a:stretch/>
        </p:blipFill>
        <p:spPr>
          <a:xfrm>
            <a:off x="1761038" y="2087875"/>
            <a:ext cx="5621926" cy="3888850"/>
          </a:xfrm>
          <a:prstGeom prst="rect">
            <a:avLst/>
          </a:prstGeom>
          <a:noFill/>
          <a:ln>
            <a:noFill/>
          </a:ln>
        </p:spPr>
      </p:pic>
      <p:sp>
        <p:nvSpPr>
          <p:cNvPr id="354" name="Google Shape;354;g27e576c1a67_0_364"/>
          <p:cNvSpPr/>
          <p:nvPr/>
        </p:nvSpPr>
        <p:spPr>
          <a:xfrm>
            <a:off x="5976050" y="2083250"/>
            <a:ext cx="1407000" cy="10035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pic>
        <p:nvPicPr>
          <p:cNvPr id="360" name="Google Shape;360;p20"/>
          <p:cNvPicPr preferRelativeResize="0"/>
          <p:nvPr/>
        </p:nvPicPr>
        <p:blipFill rotWithShape="1">
          <a:blip r:embed="rId3">
            <a:alphaModFix/>
          </a:blip>
          <a:srcRect b="0" l="0" r="0" t="0"/>
          <a:stretch/>
        </p:blipFill>
        <p:spPr>
          <a:xfrm>
            <a:off x="0" y="406400"/>
            <a:ext cx="9144000" cy="6035566"/>
          </a:xfrm>
          <a:prstGeom prst="rect">
            <a:avLst/>
          </a:prstGeom>
          <a:noFill/>
          <a:ln>
            <a:noFill/>
          </a:ln>
        </p:spPr>
      </p:pic>
      <p:sp>
        <p:nvSpPr>
          <p:cNvPr descr="Artificial Intelligence" id="361" name="Google Shape;361;p20"/>
          <p:cNvSpPr/>
          <p:nvPr/>
        </p:nvSpPr>
        <p:spPr>
          <a:xfrm>
            <a:off x="0" y="0"/>
            <a:ext cx="735230" cy="73523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descr="Artificial Intelligence" id="367" name="Google Shape;367;g2a5a1442303_0_494"/>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g2a5a1442303_0_494"/>
          <p:cNvSpPr txBox="1"/>
          <p:nvPr/>
        </p:nvSpPr>
        <p:spPr>
          <a:xfrm>
            <a:off x="630200" y="226650"/>
            <a:ext cx="8396400" cy="1169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The Earth’s Crust is the outermost layer of Earth. </a:t>
            </a:r>
            <a:r>
              <a:rPr lang="en-US" sz="2400">
                <a:solidFill>
                  <a:schemeClr val="dk1"/>
                </a:solidFill>
                <a:latin typeface="Calibri"/>
                <a:ea typeface="Calibri"/>
                <a:cs typeface="Calibri"/>
                <a:sym typeface="Calibri"/>
              </a:rPr>
              <a:t>It is made up of the oceanic crust and the continental crust. The crust </a:t>
            </a:r>
            <a:r>
              <a:rPr lang="en-US" sz="2400">
                <a:solidFill>
                  <a:schemeClr val="dk1"/>
                </a:solidFill>
                <a:latin typeface="Calibri"/>
                <a:ea typeface="Calibri"/>
                <a:cs typeface="Calibri"/>
                <a:sym typeface="Calibri"/>
              </a:rPr>
              <a:t>includes continents and oceans, which are made of rocks, water, and other minerals. </a:t>
            </a:r>
            <a:endParaRPr i="0" sz="2400" u="none" cap="none" strike="noStrike">
              <a:solidFill>
                <a:srgbClr val="000000"/>
              </a:solidFill>
              <a:latin typeface="Calibri"/>
              <a:ea typeface="Calibri"/>
              <a:cs typeface="Calibri"/>
              <a:sym typeface="Calibri"/>
            </a:endParaRPr>
          </a:p>
        </p:txBody>
      </p:sp>
      <p:pic>
        <p:nvPicPr>
          <p:cNvPr id="369" name="Google Shape;369;g2a5a1442303_0_494"/>
          <p:cNvPicPr preferRelativeResize="0"/>
          <p:nvPr/>
        </p:nvPicPr>
        <p:blipFill>
          <a:blip r:embed="rId4">
            <a:alphaModFix/>
          </a:blip>
          <a:stretch>
            <a:fillRect/>
          </a:stretch>
        </p:blipFill>
        <p:spPr>
          <a:xfrm>
            <a:off x="1674738" y="1797950"/>
            <a:ext cx="6080263" cy="4852049"/>
          </a:xfrm>
          <a:prstGeom prst="rect">
            <a:avLst/>
          </a:prstGeom>
          <a:noFill/>
          <a:ln>
            <a:noFill/>
          </a:ln>
        </p:spPr>
      </p:pic>
      <p:sp>
        <p:nvSpPr>
          <p:cNvPr id="370" name="Google Shape;370;g2a5a1442303_0_494"/>
          <p:cNvSpPr/>
          <p:nvPr/>
        </p:nvSpPr>
        <p:spPr>
          <a:xfrm>
            <a:off x="3058300" y="3132450"/>
            <a:ext cx="3892500" cy="7353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descr="Artificial Intelligence" id="376" name="Google Shape;376;g2a82e2e9c9d_1_36"/>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g2a82e2e9c9d_1_36"/>
          <p:cNvSpPr txBox="1"/>
          <p:nvPr/>
        </p:nvSpPr>
        <p:spPr>
          <a:xfrm>
            <a:off x="506625" y="531450"/>
            <a:ext cx="8416500" cy="1169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Humans live on the crust, even though it is a pretty thin layer of Earth. Think about it like an eggshell - the eggshell is thin but contains and protects the rest of the egg. It protects what is underneath it, which is a softer that the crust.</a:t>
            </a:r>
            <a:endParaRPr i="0" sz="2400" u="none" cap="none" strike="noStrike">
              <a:solidFill>
                <a:srgbClr val="000000"/>
              </a:solidFill>
              <a:latin typeface="Calibri"/>
              <a:ea typeface="Calibri"/>
              <a:cs typeface="Calibri"/>
              <a:sym typeface="Calibri"/>
            </a:endParaRPr>
          </a:p>
        </p:txBody>
      </p:sp>
      <p:pic>
        <p:nvPicPr>
          <p:cNvPr id="378" name="Google Shape;378;g2a82e2e9c9d_1_36"/>
          <p:cNvPicPr preferRelativeResize="0"/>
          <p:nvPr/>
        </p:nvPicPr>
        <p:blipFill>
          <a:blip r:embed="rId4">
            <a:alphaModFix/>
          </a:blip>
          <a:stretch>
            <a:fillRect/>
          </a:stretch>
        </p:blipFill>
        <p:spPr>
          <a:xfrm>
            <a:off x="1671775" y="2459175"/>
            <a:ext cx="5800425" cy="2726200"/>
          </a:xfrm>
          <a:prstGeom prst="rect">
            <a:avLst/>
          </a:prstGeom>
          <a:noFill/>
          <a:ln>
            <a:noFill/>
          </a:ln>
        </p:spPr>
      </p:pic>
      <p:sp>
        <p:nvSpPr>
          <p:cNvPr id="379" name="Google Shape;379;g2a82e2e9c9d_1_36"/>
          <p:cNvSpPr/>
          <p:nvPr/>
        </p:nvSpPr>
        <p:spPr>
          <a:xfrm>
            <a:off x="3302350" y="2409075"/>
            <a:ext cx="1914300" cy="4383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descr="Artificial Intelligence" id="385" name="Google Shape;385;g2a82e2e9c9d_1_46"/>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g2a82e2e9c9d_1_46"/>
          <p:cNvSpPr txBox="1"/>
          <p:nvPr/>
        </p:nvSpPr>
        <p:spPr>
          <a:xfrm>
            <a:off x="537525" y="568525"/>
            <a:ext cx="8489100" cy="1169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US" sz="2300">
                <a:solidFill>
                  <a:schemeClr val="dk1"/>
                </a:solidFill>
                <a:latin typeface="Calibri"/>
                <a:ea typeface="Calibri"/>
                <a:cs typeface="Calibri"/>
                <a:sym typeface="Calibri"/>
              </a:rPr>
              <a:t>The crust isn't one big piece, but is made up of many big slabs called tectonic plates. These plates are floating on the softer, hotter layer underneath, called the mantle. The tectonic plates move very slowly. When these plates move, they can cause earthquakes, form mountains, or create deep ocean trenches. This movement is a very important part of how the Earth changes and grows over time.</a:t>
            </a:r>
            <a:endParaRPr i="0" sz="2300" u="none" cap="none" strike="noStrike">
              <a:solidFill>
                <a:srgbClr val="000000"/>
              </a:solidFill>
              <a:latin typeface="Calibri"/>
              <a:ea typeface="Calibri"/>
              <a:cs typeface="Calibri"/>
              <a:sym typeface="Calibri"/>
            </a:endParaRPr>
          </a:p>
        </p:txBody>
      </p:sp>
      <p:pic>
        <p:nvPicPr>
          <p:cNvPr id="387" name="Google Shape;387;g2a82e2e9c9d_1_46"/>
          <p:cNvPicPr preferRelativeResize="0"/>
          <p:nvPr/>
        </p:nvPicPr>
        <p:blipFill>
          <a:blip r:embed="rId4">
            <a:alphaModFix/>
          </a:blip>
          <a:stretch>
            <a:fillRect/>
          </a:stretch>
        </p:blipFill>
        <p:spPr>
          <a:xfrm>
            <a:off x="765088" y="2632025"/>
            <a:ext cx="7613825" cy="39198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descr="Questions" id="393" name="Google Shape;393;gd96993b0a5_0_44"/>
          <p:cNvSpPr/>
          <p:nvPr/>
        </p:nvSpPr>
        <p:spPr>
          <a:xfrm>
            <a:off x="1905000" y="609599"/>
            <a:ext cx="5334000" cy="50409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descr="Questions" id="399" name="Google Shape;399;g28c7b7e697c_0_69"/>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g28c7b7e697c_0_69"/>
          <p:cNvSpPr txBox="1"/>
          <p:nvPr/>
        </p:nvSpPr>
        <p:spPr>
          <a:xfrm>
            <a:off x="540013" y="407375"/>
            <a:ext cx="8064000" cy="1169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Calibri"/>
              <a:buNone/>
            </a:pPr>
            <a:r>
              <a:rPr lang="en-US" sz="3000">
                <a:solidFill>
                  <a:schemeClr val="dk1"/>
                </a:solidFill>
                <a:latin typeface="Calibri"/>
                <a:ea typeface="Calibri"/>
                <a:cs typeface="Calibri"/>
                <a:sym typeface="Calibri"/>
              </a:rPr>
              <a:t>The crust contains two parts: the ___________ crust and the ____________ crust.</a:t>
            </a:r>
            <a:endParaRPr b="0" i="0" sz="3000" u="none" cap="none" strike="noStrike">
              <a:solidFill>
                <a:srgbClr val="000000"/>
              </a:solidFill>
              <a:latin typeface="Arial"/>
              <a:ea typeface="Arial"/>
              <a:cs typeface="Arial"/>
              <a:sym typeface="Arial"/>
            </a:endParaRPr>
          </a:p>
        </p:txBody>
      </p:sp>
      <p:pic>
        <p:nvPicPr>
          <p:cNvPr id="401" name="Google Shape;401;g28c7b7e697c_0_69"/>
          <p:cNvPicPr preferRelativeResize="0"/>
          <p:nvPr/>
        </p:nvPicPr>
        <p:blipFill>
          <a:blip r:embed="rId4">
            <a:alphaModFix/>
          </a:blip>
          <a:stretch>
            <a:fillRect/>
          </a:stretch>
        </p:blipFill>
        <p:spPr>
          <a:xfrm>
            <a:off x="1674738" y="1797950"/>
            <a:ext cx="6080263" cy="485204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descr="Questions" id="407" name="Google Shape;407;g2a82e2e9c9d_1_60"/>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g2a82e2e9c9d_1_60"/>
          <p:cNvSpPr txBox="1"/>
          <p:nvPr/>
        </p:nvSpPr>
        <p:spPr>
          <a:xfrm>
            <a:off x="741400" y="407375"/>
            <a:ext cx="7862700" cy="1169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Calibri"/>
              <a:buNone/>
            </a:pPr>
            <a:r>
              <a:rPr lang="en-US" sz="3000">
                <a:solidFill>
                  <a:schemeClr val="dk1"/>
                </a:solidFill>
                <a:latin typeface="Calibri"/>
                <a:ea typeface="Calibri"/>
                <a:cs typeface="Calibri"/>
                <a:sym typeface="Calibri"/>
              </a:rPr>
              <a:t>The crust contains two parts: the </a:t>
            </a:r>
            <a:r>
              <a:rPr b="1" lang="en-US" sz="3000">
                <a:solidFill>
                  <a:srgbClr val="FF0000"/>
                </a:solidFill>
                <a:latin typeface="Calibri"/>
                <a:ea typeface="Calibri"/>
                <a:cs typeface="Calibri"/>
                <a:sym typeface="Calibri"/>
              </a:rPr>
              <a:t>continental </a:t>
            </a:r>
            <a:r>
              <a:rPr lang="en-US" sz="3000">
                <a:solidFill>
                  <a:schemeClr val="dk1"/>
                </a:solidFill>
                <a:latin typeface="Calibri"/>
                <a:ea typeface="Calibri"/>
                <a:cs typeface="Calibri"/>
                <a:sym typeface="Calibri"/>
              </a:rPr>
              <a:t>crust and the </a:t>
            </a:r>
            <a:r>
              <a:rPr b="1" lang="en-US" sz="3000">
                <a:solidFill>
                  <a:srgbClr val="FF0000"/>
                </a:solidFill>
                <a:latin typeface="Calibri"/>
                <a:ea typeface="Calibri"/>
                <a:cs typeface="Calibri"/>
                <a:sym typeface="Calibri"/>
              </a:rPr>
              <a:t>oceanic</a:t>
            </a:r>
            <a:r>
              <a:rPr lang="en-US" sz="3000">
                <a:solidFill>
                  <a:schemeClr val="dk1"/>
                </a:solidFill>
                <a:latin typeface="Calibri"/>
                <a:ea typeface="Calibri"/>
                <a:cs typeface="Calibri"/>
                <a:sym typeface="Calibri"/>
              </a:rPr>
              <a:t> crust.</a:t>
            </a:r>
            <a:endParaRPr b="0" i="0" sz="3000" u="none" cap="none" strike="noStrike">
              <a:solidFill>
                <a:srgbClr val="000000"/>
              </a:solidFill>
              <a:latin typeface="Arial"/>
              <a:ea typeface="Arial"/>
              <a:cs typeface="Arial"/>
              <a:sym typeface="Arial"/>
            </a:endParaRPr>
          </a:p>
        </p:txBody>
      </p:sp>
      <p:pic>
        <p:nvPicPr>
          <p:cNvPr id="409" name="Google Shape;409;g2a82e2e9c9d_1_60"/>
          <p:cNvPicPr preferRelativeResize="0"/>
          <p:nvPr/>
        </p:nvPicPr>
        <p:blipFill>
          <a:blip r:embed="rId4">
            <a:alphaModFix/>
          </a:blip>
          <a:stretch>
            <a:fillRect/>
          </a:stretch>
        </p:blipFill>
        <p:spPr>
          <a:xfrm>
            <a:off x="1674738" y="1797950"/>
            <a:ext cx="6080263" cy="485204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descr="Questions" id="415" name="Google Shape;415;g28c7b7e697c_0_78"/>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g28c7b7e697c_0_78"/>
          <p:cNvSpPr txBox="1"/>
          <p:nvPr/>
        </p:nvSpPr>
        <p:spPr>
          <a:xfrm>
            <a:off x="983700" y="465000"/>
            <a:ext cx="74394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000" u="sng" cap="none" strike="noStrike">
                <a:solidFill>
                  <a:schemeClr val="dk1"/>
                </a:solidFill>
                <a:latin typeface="Calibri"/>
                <a:ea typeface="Calibri"/>
                <a:cs typeface="Calibri"/>
                <a:sym typeface="Calibri"/>
              </a:rPr>
              <a:t>True or False</a:t>
            </a:r>
            <a:r>
              <a:rPr b="0" i="0" lang="en-US" sz="3000" u="none" cap="none" strike="noStrike">
                <a:solidFill>
                  <a:schemeClr val="dk1"/>
                </a:solidFill>
                <a:latin typeface="Calibri"/>
                <a:ea typeface="Calibri"/>
                <a:cs typeface="Calibri"/>
                <a:sym typeface="Calibri"/>
              </a:rPr>
              <a:t>: </a:t>
            </a:r>
            <a:r>
              <a:rPr lang="en-US" sz="3000">
                <a:solidFill>
                  <a:schemeClr val="dk1"/>
                </a:solidFill>
                <a:latin typeface="Calibri"/>
                <a:ea typeface="Calibri"/>
                <a:cs typeface="Calibri"/>
                <a:sym typeface="Calibri"/>
              </a:rPr>
              <a:t>Plate tectonics describe movement of the crust.</a:t>
            </a:r>
            <a:endParaRPr b="0" i="0" sz="3000" u="none" cap="none" strike="noStrike">
              <a:solidFill>
                <a:schemeClr val="dk1"/>
              </a:solidFill>
              <a:latin typeface="Calibri"/>
              <a:ea typeface="Calibri"/>
              <a:cs typeface="Calibri"/>
              <a:sym typeface="Calibri"/>
            </a:endParaRPr>
          </a:p>
        </p:txBody>
      </p:sp>
      <p:pic>
        <p:nvPicPr>
          <p:cNvPr id="417" name="Google Shape;417;g28c7b7e697c_0_78"/>
          <p:cNvPicPr preferRelativeResize="0"/>
          <p:nvPr/>
        </p:nvPicPr>
        <p:blipFill>
          <a:blip r:embed="rId4">
            <a:alphaModFix/>
          </a:blip>
          <a:stretch>
            <a:fillRect/>
          </a:stretch>
        </p:blipFill>
        <p:spPr>
          <a:xfrm>
            <a:off x="765088" y="2020375"/>
            <a:ext cx="7613825" cy="39198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descr="Questions" id="423" name="Google Shape;423;g2a82e2e9c9d_1_68"/>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g2a82e2e9c9d_1_68"/>
          <p:cNvSpPr txBox="1"/>
          <p:nvPr/>
        </p:nvSpPr>
        <p:spPr>
          <a:xfrm>
            <a:off x="983700" y="465000"/>
            <a:ext cx="74394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US" sz="3000" u="sng" cap="none" strike="noStrike">
                <a:solidFill>
                  <a:srgbClr val="FF0000"/>
                </a:solidFill>
                <a:latin typeface="Calibri"/>
                <a:ea typeface="Calibri"/>
                <a:cs typeface="Calibri"/>
                <a:sym typeface="Calibri"/>
              </a:rPr>
              <a:t>True</a:t>
            </a:r>
            <a:r>
              <a:rPr b="0" i="0" lang="en-US" sz="3000" u="sng" cap="none" strike="noStrike">
                <a:solidFill>
                  <a:schemeClr val="dk1"/>
                </a:solidFill>
                <a:latin typeface="Calibri"/>
                <a:ea typeface="Calibri"/>
                <a:cs typeface="Calibri"/>
                <a:sym typeface="Calibri"/>
              </a:rPr>
              <a:t> or False</a:t>
            </a:r>
            <a:r>
              <a:rPr b="0" i="0" lang="en-US" sz="3000" u="none" cap="none" strike="noStrike">
                <a:solidFill>
                  <a:schemeClr val="dk1"/>
                </a:solidFill>
                <a:latin typeface="Calibri"/>
                <a:ea typeface="Calibri"/>
                <a:cs typeface="Calibri"/>
                <a:sym typeface="Calibri"/>
              </a:rPr>
              <a:t>: </a:t>
            </a:r>
            <a:r>
              <a:rPr lang="en-US" sz="3000">
                <a:solidFill>
                  <a:schemeClr val="dk1"/>
                </a:solidFill>
                <a:latin typeface="Calibri"/>
                <a:ea typeface="Calibri"/>
                <a:cs typeface="Calibri"/>
                <a:sym typeface="Calibri"/>
              </a:rPr>
              <a:t>Plate tectonics describe movement of the crust.</a:t>
            </a:r>
            <a:endParaRPr b="0" i="0" sz="3000" u="none" cap="none" strike="noStrike">
              <a:solidFill>
                <a:schemeClr val="dk1"/>
              </a:solidFill>
              <a:latin typeface="Calibri"/>
              <a:ea typeface="Calibri"/>
              <a:cs typeface="Calibri"/>
              <a:sym typeface="Calibri"/>
            </a:endParaRPr>
          </a:p>
        </p:txBody>
      </p:sp>
      <p:pic>
        <p:nvPicPr>
          <p:cNvPr id="425" name="Google Shape;425;g2a82e2e9c9d_1_68"/>
          <p:cNvPicPr preferRelativeResize="0"/>
          <p:nvPr/>
        </p:nvPicPr>
        <p:blipFill>
          <a:blip r:embed="rId4">
            <a:alphaModFix/>
          </a:blip>
          <a:stretch>
            <a:fillRect/>
          </a:stretch>
        </p:blipFill>
        <p:spPr>
          <a:xfrm>
            <a:off x="765088" y="2020375"/>
            <a:ext cx="7613825" cy="3919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descr="Lightbulb and gear" id="210" name="Google Shape;210;g27e68c1a8e3_0_0"/>
          <p:cNvSpPr/>
          <p:nvPr/>
        </p:nvSpPr>
        <p:spPr>
          <a:xfrm>
            <a:off x="0" y="83361"/>
            <a:ext cx="722700" cy="7227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g27e68c1a8e3_0_0"/>
          <p:cNvSpPr txBox="1"/>
          <p:nvPr/>
        </p:nvSpPr>
        <p:spPr>
          <a:xfrm>
            <a:off x="467255" y="280938"/>
            <a:ext cx="8209500" cy="1477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000000"/>
                </a:solidFill>
                <a:latin typeface="Calibri"/>
                <a:ea typeface="Calibri"/>
                <a:cs typeface="Calibri"/>
                <a:sym typeface="Calibri"/>
              </a:rPr>
              <a:t>Big Question:</a:t>
            </a:r>
            <a:r>
              <a:rPr b="1" lang="en-US" sz="3000">
                <a:solidFill>
                  <a:srgbClr val="000000"/>
                </a:solidFill>
                <a:latin typeface="Calibri"/>
                <a:ea typeface="Calibri"/>
                <a:cs typeface="Calibri"/>
                <a:sym typeface="Calibri"/>
              </a:rPr>
              <a:t> </a:t>
            </a:r>
            <a:r>
              <a:rPr lang="en-US" sz="3000">
                <a:solidFill>
                  <a:srgbClr val="000000"/>
                </a:solidFill>
                <a:latin typeface="Calibri"/>
                <a:ea typeface="Calibri"/>
                <a:cs typeface="Calibri"/>
                <a:sym typeface="Calibri"/>
              </a:rPr>
              <a:t>How can learning about Earth and space systems help us understand our planet and the universe we live in?</a:t>
            </a:r>
            <a:endParaRPr sz="3000">
              <a:solidFill>
                <a:srgbClr val="000000"/>
              </a:solidFill>
              <a:latin typeface="Calibri"/>
              <a:ea typeface="Calibri"/>
              <a:cs typeface="Calibri"/>
              <a:sym typeface="Calibri"/>
            </a:endParaRPr>
          </a:p>
        </p:txBody>
      </p:sp>
      <p:pic>
        <p:nvPicPr>
          <p:cNvPr id="212" name="Google Shape;212;g27e68c1a8e3_0_0"/>
          <p:cNvPicPr preferRelativeResize="0"/>
          <p:nvPr/>
        </p:nvPicPr>
        <p:blipFill>
          <a:blip r:embed="rId4">
            <a:alphaModFix/>
          </a:blip>
          <a:stretch>
            <a:fillRect/>
          </a:stretch>
        </p:blipFill>
        <p:spPr>
          <a:xfrm>
            <a:off x="0" y="1822550"/>
            <a:ext cx="9144000" cy="4572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descr="Artificial Intelligence" id="431" name="Google Shape;431;g25e11802ac4_0_419"/>
          <p:cNvSpPr/>
          <p:nvPr/>
        </p:nvSpPr>
        <p:spPr>
          <a:xfrm>
            <a:off x="899353" y="1172306"/>
            <a:ext cx="4349400" cy="39975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432" name="Google Shape;432;g25e11802ac4_0_419"/>
          <p:cNvPicPr preferRelativeResize="0"/>
          <p:nvPr/>
        </p:nvPicPr>
        <p:blipFill rotWithShape="1">
          <a:blip r:embed="rId4">
            <a:alphaModFix/>
          </a:blip>
          <a:srcRect b="0" l="0" r="0" t="0"/>
          <a:stretch/>
        </p:blipFill>
        <p:spPr>
          <a:xfrm>
            <a:off x="4572000" y="2036490"/>
            <a:ext cx="3133385" cy="313338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descr="Artificial Intelligence" id="438" name="Google Shape;438;g27e576c1a67_0_796"/>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439" name="Google Shape;439;g27e576c1a67_0_796"/>
          <p:cNvPicPr preferRelativeResize="0"/>
          <p:nvPr/>
        </p:nvPicPr>
        <p:blipFill rotWithShape="1">
          <a:blip r:embed="rId4">
            <a:alphaModFix/>
          </a:blip>
          <a:srcRect b="0" l="0" r="0" t="0"/>
          <a:stretch/>
        </p:blipFill>
        <p:spPr>
          <a:xfrm>
            <a:off x="849542" y="173309"/>
            <a:ext cx="502924" cy="502924"/>
          </a:xfrm>
          <a:prstGeom prst="rect">
            <a:avLst/>
          </a:prstGeom>
          <a:noFill/>
          <a:ln>
            <a:noFill/>
          </a:ln>
        </p:spPr>
      </p:pic>
      <p:sp>
        <p:nvSpPr>
          <p:cNvPr id="440" name="Google Shape;440;g27e576c1a67_0_796"/>
          <p:cNvSpPr txBox="1"/>
          <p:nvPr>
            <p:ph idx="4294967295" type="ctrTitle"/>
          </p:nvPr>
        </p:nvSpPr>
        <p:spPr>
          <a:xfrm>
            <a:off x="543800" y="656300"/>
            <a:ext cx="8238900" cy="1470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200"/>
              <a:buFont typeface="Arial"/>
              <a:buNone/>
            </a:pPr>
            <a:r>
              <a:rPr lang="en-US" sz="2400"/>
              <a:t>This is an example of the crust showing the continental, or land, and oceanic, or water, crusts. Humans live on the continental crust along with many other plants and animals. Many animals and plants live in the ocean, or the oceanic crust.</a:t>
            </a:r>
            <a:endParaRPr i="0" sz="2400" u="none" cap="none" strike="noStrike">
              <a:solidFill>
                <a:schemeClr val="dk1"/>
              </a:solidFill>
            </a:endParaRPr>
          </a:p>
        </p:txBody>
      </p:sp>
      <p:pic>
        <p:nvPicPr>
          <p:cNvPr id="441" name="Google Shape;441;g27e576c1a67_0_796"/>
          <p:cNvPicPr preferRelativeResize="0"/>
          <p:nvPr/>
        </p:nvPicPr>
        <p:blipFill>
          <a:blip r:embed="rId5">
            <a:alphaModFix/>
          </a:blip>
          <a:stretch>
            <a:fillRect/>
          </a:stretch>
        </p:blipFill>
        <p:spPr>
          <a:xfrm>
            <a:off x="1735214" y="2278700"/>
            <a:ext cx="5488175" cy="42136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descr="Artificial Intelligence" id="447" name="Google Shape;447;g2a613fe29c9_1_22"/>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448" name="Google Shape;448;g2a613fe29c9_1_22"/>
          <p:cNvPicPr preferRelativeResize="0"/>
          <p:nvPr/>
        </p:nvPicPr>
        <p:blipFill rotWithShape="1">
          <a:blip r:embed="rId4">
            <a:alphaModFix/>
          </a:blip>
          <a:srcRect b="0" l="0" r="0" t="0"/>
          <a:stretch/>
        </p:blipFill>
        <p:spPr>
          <a:xfrm>
            <a:off x="849542" y="173309"/>
            <a:ext cx="502924" cy="502924"/>
          </a:xfrm>
          <a:prstGeom prst="rect">
            <a:avLst/>
          </a:prstGeom>
          <a:noFill/>
          <a:ln>
            <a:noFill/>
          </a:ln>
        </p:spPr>
      </p:pic>
      <p:sp>
        <p:nvSpPr>
          <p:cNvPr id="449" name="Google Shape;449;g2a613fe29c9_1_22"/>
          <p:cNvSpPr txBox="1"/>
          <p:nvPr>
            <p:ph idx="4294967295" type="ctrTitle"/>
          </p:nvPr>
        </p:nvSpPr>
        <p:spPr>
          <a:xfrm>
            <a:off x="383775" y="503900"/>
            <a:ext cx="8398800" cy="1470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200"/>
              <a:buFont typeface="Arial"/>
              <a:buNone/>
            </a:pPr>
            <a:r>
              <a:rPr lang="en-US" sz="2400"/>
              <a:t>In this example, we can see how a chunk of the Earth fits in the planet. The crust is the top, thinnest layer. It contains both the continental and oceanic crusts.</a:t>
            </a:r>
            <a:endParaRPr b="0" i="0" sz="2400" u="none" cap="none" strike="noStrike">
              <a:solidFill>
                <a:schemeClr val="dk1"/>
              </a:solidFill>
              <a:latin typeface="Calibri"/>
              <a:ea typeface="Calibri"/>
              <a:cs typeface="Calibri"/>
              <a:sym typeface="Calibri"/>
            </a:endParaRPr>
          </a:p>
        </p:txBody>
      </p:sp>
      <p:pic>
        <p:nvPicPr>
          <p:cNvPr id="450" name="Google Shape;450;g2a613fe29c9_1_22"/>
          <p:cNvPicPr preferRelativeResize="0"/>
          <p:nvPr/>
        </p:nvPicPr>
        <p:blipFill>
          <a:blip r:embed="rId5">
            <a:alphaModFix/>
          </a:blip>
          <a:stretch>
            <a:fillRect/>
          </a:stretch>
        </p:blipFill>
        <p:spPr>
          <a:xfrm>
            <a:off x="636021" y="1973900"/>
            <a:ext cx="7894318" cy="476047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descr="Artificial Intelligence" id="456" name="Google Shape;456;g25e11802ac4_0_699"/>
          <p:cNvSpPr/>
          <p:nvPr/>
        </p:nvSpPr>
        <p:spPr>
          <a:xfrm>
            <a:off x="899353" y="1172306"/>
            <a:ext cx="4349400" cy="39975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457" name="Google Shape;457;g25e11802ac4_0_699"/>
          <p:cNvPicPr preferRelativeResize="0"/>
          <p:nvPr/>
        </p:nvPicPr>
        <p:blipFill rotWithShape="1">
          <a:blip r:embed="rId4">
            <a:alphaModFix/>
          </a:blip>
          <a:srcRect b="0" l="0" r="0" t="0"/>
          <a:stretch/>
        </p:blipFill>
        <p:spPr>
          <a:xfrm>
            <a:off x="4572000" y="1755137"/>
            <a:ext cx="3347725" cy="33477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descr="Artificial Intelligence" id="463" name="Google Shape;463;g25e11802ac4_0_864"/>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464" name="Google Shape;464;g25e11802ac4_0_864"/>
          <p:cNvPicPr preferRelativeResize="0"/>
          <p:nvPr/>
        </p:nvPicPr>
        <p:blipFill rotWithShape="1">
          <a:blip r:embed="rId4">
            <a:alphaModFix/>
          </a:blip>
          <a:srcRect b="0" l="0" r="0" t="0"/>
          <a:stretch/>
        </p:blipFill>
        <p:spPr>
          <a:xfrm>
            <a:off x="735230" y="159010"/>
            <a:ext cx="545579" cy="545579"/>
          </a:xfrm>
          <a:prstGeom prst="rect">
            <a:avLst/>
          </a:prstGeom>
          <a:noFill/>
          <a:ln>
            <a:noFill/>
          </a:ln>
        </p:spPr>
      </p:pic>
      <p:sp>
        <p:nvSpPr>
          <p:cNvPr id="465" name="Google Shape;465;g25e11802ac4_0_864"/>
          <p:cNvSpPr txBox="1"/>
          <p:nvPr>
            <p:ph idx="4294967295" type="ctrTitle"/>
          </p:nvPr>
        </p:nvSpPr>
        <p:spPr>
          <a:xfrm>
            <a:off x="264300" y="580100"/>
            <a:ext cx="8615400" cy="1470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lang="en-US" sz="2400"/>
              <a:t>The inner core is not an example of the crust. It is the innermost layer of the Earth whereas the crust is the outermost layer. Unlike the crust which is made mostly of rocky material, the inner core is made mainly of nickel and iron.</a:t>
            </a:r>
            <a:endParaRPr b="0" i="0" sz="2400" u="none" cap="none" strike="noStrike">
              <a:solidFill>
                <a:schemeClr val="dk1"/>
              </a:solidFill>
              <a:latin typeface="Calibri"/>
              <a:ea typeface="Calibri"/>
              <a:cs typeface="Calibri"/>
              <a:sym typeface="Calibri"/>
            </a:endParaRPr>
          </a:p>
        </p:txBody>
      </p:sp>
      <p:pic>
        <p:nvPicPr>
          <p:cNvPr id="466" name="Google Shape;466;g25e11802ac4_0_864"/>
          <p:cNvPicPr preferRelativeResize="0"/>
          <p:nvPr/>
        </p:nvPicPr>
        <p:blipFill>
          <a:blip r:embed="rId5">
            <a:alphaModFix/>
          </a:blip>
          <a:stretch>
            <a:fillRect/>
          </a:stretch>
        </p:blipFill>
        <p:spPr>
          <a:xfrm>
            <a:off x="1579600" y="2165425"/>
            <a:ext cx="6677010" cy="4503100"/>
          </a:xfrm>
          <a:prstGeom prst="rect">
            <a:avLst/>
          </a:prstGeom>
          <a:noFill/>
          <a:ln>
            <a:noFill/>
          </a:ln>
        </p:spPr>
      </p:pic>
      <p:sp>
        <p:nvSpPr>
          <p:cNvPr id="467" name="Google Shape;467;g25e11802ac4_0_864"/>
          <p:cNvSpPr/>
          <p:nvPr/>
        </p:nvSpPr>
        <p:spPr>
          <a:xfrm>
            <a:off x="1390125" y="4226000"/>
            <a:ext cx="3503100" cy="648900"/>
          </a:xfrm>
          <a:prstGeom prst="rightArrow">
            <a:avLst>
              <a:gd fmla="val 50000" name="adj1"/>
              <a:gd fmla="val 50000" name="adj2"/>
            </a:avLst>
          </a:prstGeom>
          <a:solidFill>
            <a:srgbClr val="FF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descr="Artificial Intelligence" id="473" name="Google Shape;473;g2a82e2e9c9d_1_77"/>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474" name="Google Shape;474;g2a82e2e9c9d_1_77"/>
          <p:cNvPicPr preferRelativeResize="0"/>
          <p:nvPr/>
        </p:nvPicPr>
        <p:blipFill rotWithShape="1">
          <a:blip r:embed="rId4">
            <a:alphaModFix/>
          </a:blip>
          <a:srcRect b="0" l="0" r="0" t="0"/>
          <a:stretch/>
        </p:blipFill>
        <p:spPr>
          <a:xfrm>
            <a:off x="735230" y="159010"/>
            <a:ext cx="545579" cy="545579"/>
          </a:xfrm>
          <a:prstGeom prst="rect">
            <a:avLst/>
          </a:prstGeom>
          <a:noFill/>
          <a:ln>
            <a:noFill/>
          </a:ln>
        </p:spPr>
      </p:pic>
      <p:sp>
        <p:nvSpPr>
          <p:cNvPr id="475" name="Google Shape;475;g2a82e2e9c9d_1_77"/>
          <p:cNvSpPr txBox="1"/>
          <p:nvPr>
            <p:ph idx="4294967295" type="ctrTitle"/>
          </p:nvPr>
        </p:nvSpPr>
        <p:spPr>
          <a:xfrm>
            <a:off x="264300" y="808700"/>
            <a:ext cx="8615400" cy="1470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lang="en-US" sz="2400"/>
              <a:t>The mantle is not an example of the crust. </a:t>
            </a:r>
            <a:r>
              <a:rPr lang="en-US" sz="2400"/>
              <a:t>The crust is the very top layer of the Earth where we live, and it's thinner and made of lighter rocks. The mantle starts right under the crust and goes deep into the Earth. It's made of heavier rocks and is so deep and hot that it can move slowly like a really thick liquid. </a:t>
            </a:r>
            <a:endParaRPr b="0" i="0" sz="2400" u="none" cap="none" strike="noStrike">
              <a:solidFill>
                <a:schemeClr val="dk1"/>
              </a:solidFill>
              <a:latin typeface="Calibri"/>
              <a:ea typeface="Calibri"/>
              <a:cs typeface="Calibri"/>
              <a:sym typeface="Calibri"/>
            </a:endParaRPr>
          </a:p>
        </p:txBody>
      </p:sp>
      <p:pic>
        <p:nvPicPr>
          <p:cNvPr id="476" name="Google Shape;476;g2a82e2e9c9d_1_77"/>
          <p:cNvPicPr preferRelativeResize="0"/>
          <p:nvPr/>
        </p:nvPicPr>
        <p:blipFill>
          <a:blip r:embed="rId5">
            <a:alphaModFix/>
          </a:blip>
          <a:stretch>
            <a:fillRect/>
          </a:stretch>
        </p:blipFill>
        <p:spPr>
          <a:xfrm>
            <a:off x="1692655" y="2724675"/>
            <a:ext cx="6069459" cy="3980926"/>
          </a:xfrm>
          <a:prstGeom prst="rect">
            <a:avLst/>
          </a:prstGeom>
          <a:noFill/>
          <a:ln>
            <a:noFill/>
          </a:ln>
        </p:spPr>
      </p:pic>
      <p:sp>
        <p:nvSpPr>
          <p:cNvPr id="477" name="Google Shape;477;g2a82e2e9c9d_1_77"/>
          <p:cNvSpPr/>
          <p:nvPr/>
        </p:nvSpPr>
        <p:spPr>
          <a:xfrm>
            <a:off x="1381888" y="3603213"/>
            <a:ext cx="3184200" cy="573600"/>
          </a:xfrm>
          <a:prstGeom prst="rightArrow">
            <a:avLst>
              <a:gd fmla="val 50000" name="adj1"/>
              <a:gd fmla="val 50000" name="adj2"/>
            </a:avLst>
          </a:prstGeom>
          <a:solidFill>
            <a:srgbClr val="FF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descr="Questions" id="483" name="Google Shape;483;g25e11802ac4_0_873"/>
          <p:cNvSpPr/>
          <p:nvPr/>
        </p:nvSpPr>
        <p:spPr>
          <a:xfrm>
            <a:off x="2286000" y="1113692"/>
            <a:ext cx="4572000" cy="4443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g27430209113_0_1469"/>
          <p:cNvSpPr txBox="1"/>
          <p:nvPr/>
        </p:nvSpPr>
        <p:spPr>
          <a:xfrm>
            <a:off x="1028700" y="424771"/>
            <a:ext cx="76773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Why are</a:t>
            </a:r>
            <a:r>
              <a:rPr lang="en-US" sz="3600">
                <a:solidFill>
                  <a:schemeClr val="dk1"/>
                </a:solidFill>
                <a:latin typeface="Calibri"/>
                <a:ea typeface="Calibri"/>
                <a:cs typeface="Calibri"/>
                <a:sym typeface="Calibri"/>
              </a:rPr>
              <a:t> the inner core and mantle not examples of the crust</a:t>
            </a:r>
            <a:r>
              <a:rPr b="0" i="0" lang="en-US" sz="36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descr="Questions" id="490" name="Google Shape;490;g27430209113_0_1469"/>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91" name="Google Shape;491;g27430209113_0_1469"/>
          <p:cNvPicPr preferRelativeResize="0"/>
          <p:nvPr/>
        </p:nvPicPr>
        <p:blipFill rotWithShape="1">
          <a:blip r:embed="rId4">
            <a:alphaModFix/>
          </a:blip>
          <a:srcRect b="0" l="0" r="0" t="0"/>
          <a:stretch/>
        </p:blipFill>
        <p:spPr>
          <a:xfrm>
            <a:off x="1761038" y="2087875"/>
            <a:ext cx="5621926" cy="38888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g25e11802ac4_0_2229"/>
          <p:cNvSpPr txBox="1"/>
          <p:nvPr/>
        </p:nvSpPr>
        <p:spPr>
          <a:xfrm>
            <a:off x="2585397" y="628581"/>
            <a:ext cx="39732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rgbClr val="FF0000"/>
                </a:solidFill>
                <a:latin typeface="Calibri"/>
                <a:ea typeface="Calibri"/>
                <a:cs typeface="Calibri"/>
                <a:sym typeface="Calibri"/>
              </a:rPr>
              <a:t>Remember!!!</a:t>
            </a:r>
            <a:endParaRPr b="0" i="0" sz="1400" u="none" cap="none" strike="noStrike">
              <a:solidFill>
                <a:srgbClr val="000000"/>
              </a:solidFill>
              <a:latin typeface="Arial"/>
              <a:ea typeface="Arial"/>
              <a:cs typeface="Arial"/>
              <a:sym typeface="Arial"/>
            </a:endParaRPr>
          </a:p>
        </p:txBody>
      </p:sp>
      <p:sp>
        <p:nvSpPr>
          <p:cNvPr descr="Rewind" id="498" name="Google Shape;498;g25e11802ac4_0_2229"/>
          <p:cNvSpPr/>
          <p:nvPr/>
        </p:nvSpPr>
        <p:spPr>
          <a:xfrm>
            <a:off x="1928445" y="1500554"/>
            <a:ext cx="5287200" cy="42672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descr="Rewind" id="504" name="Google Shape;504;g2a613fe29c9_2_9"/>
          <p:cNvSpPr/>
          <p:nvPr/>
        </p:nvSpPr>
        <p:spPr>
          <a:xfrm>
            <a:off x="0" y="0"/>
            <a:ext cx="920100" cy="780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g2a613fe29c9_2_9"/>
          <p:cNvSpPr txBox="1"/>
          <p:nvPr>
            <p:ph type="ctrTitle"/>
          </p:nvPr>
        </p:nvSpPr>
        <p:spPr>
          <a:xfrm>
            <a:off x="853475" y="440673"/>
            <a:ext cx="7637700" cy="13428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400"/>
              <a:buFont typeface="Calibri"/>
              <a:buNone/>
            </a:pPr>
            <a:r>
              <a:rPr b="1" lang="en-US" sz="3400" u="sng"/>
              <a:t>Crust</a:t>
            </a:r>
            <a:r>
              <a:rPr b="1" lang="en-US" sz="3400"/>
              <a:t>: </a:t>
            </a:r>
            <a:r>
              <a:rPr lang="en-US" sz="3400"/>
              <a:t>The outermost shell of the Earth</a:t>
            </a:r>
            <a:endParaRPr b="1" sz="3400"/>
          </a:p>
        </p:txBody>
      </p:sp>
      <p:pic>
        <p:nvPicPr>
          <p:cNvPr id="506" name="Google Shape;506;g2a613fe29c9_2_9"/>
          <p:cNvPicPr preferRelativeResize="0"/>
          <p:nvPr/>
        </p:nvPicPr>
        <p:blipFill rotWithShape="1">
          <a:blip r:embed="rId4">
            <a:alphaModFix/>
          </a:blip>
          <a:srcRect b="0" l="0" r="0" t="0"/>
          <a:stretch/>
        </p:blipFill>
        <p:spPr>
          <a:xfrm>
            <a:off x="1761038" y="2087875"/>
            <a:ext cx="5621926" cy="3888850"/>
          </a:xfrm>
          <a:prstGeom prst="rect">
            <a:avLst/>
          </a:prstGeom>
          <a:noFill/>
          <a:ln>
            <a:noFill/>
          </a:ln>
        </p:spPr>
      </p:pic>
      <p:sp>
        <p:nvSpPr>
          <p:cNvPr id="507" name="Google Shape;507;g2a613fe29c9_2_9"/>
          <p:cNvSpPr/>
          <p:nvPr/>
        </p:nvSpPr>
        <p:spPr>
          <a:xfrm>
            <a:off x="5976050" y="2083250"/>
            <a:ext cx="1407000" cy="10035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descr="Rewind" id="218" name="Google Shape;218;p4"/>
          <p:cNvSpPr/>
          <p:nvPr/>
        </p:nvSpPr>
        <p:spPr>
          <a:xfrm>
            <a:off x="1828800" y="914400"/>
            <a:ext cx="5486400" cy="4654062"/>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g25e11802ac4_0_1976"/>
          <p:cNvSpPr/>
          <p:nvPr/>
        </p:nvSpPr>
        <p:spPr>
          <a:xfrm>
            <a:off x="169647" y="319225"/>
            <a:ext cx="8804700" cy="5899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14" name="Google Shape;514;g25e11802ac4_0_1976"/>
          <p:cNvCxnSpPr/>
          <p:nvPr/>
        </p:nvCxnSpPr>
        <p:spPr>
          <a:xfrm>
            <a:off x="4587204" y="319225"/>
            <a:ext cx="0" cy="1794600"/>
          </a:xfrm>
          <a:prstGeom prst="straightConnector1">
            <a:avLst/>
          </a:prstGeom>
          <a:noFill/>
          <a:ln cap="flat" cmpd="sng" w="25400">
            <a:solidFill>
              <a:srgbClr val="FF932B"/>
            </a:solidFill>
            <a:prstDash val="solid"/>
            <a:round/>
            <a:headEnd len="sm" w="sm" type="none"/>
            <a:tailEnd len="sm" w="sm" type="none"/>
          </a:ln>
        </p:spPr>
      </p:cxnSp>
      <p:cxnSp>
        <p:nvCxnSpPr>
          <p:cNvPr id="515" name="Google Shape;515;g25e11802ac4_0_1976"/>
          <p:cNvCxnSpPr>
            <a:stCxn id="516" idx="4"/>
            <a:endCxn id="513" idx="2"/>
          </p:cNvCxnSpPr>
          <p:nvPr/>
        </p:nvCxnSpPr>
        <p:spPr>
          <a:xfrm>
            <a:off x="4549192" y="4400219"/>
            <a:ext cx="22800" cy="1818600"/>
          </a:xfrm>
          <a:prstGeom prst="straightConnector1">
            <a:avLst/>
          </a:prstGeom>
          <a:noFill/>
          <a:ln cap="flat" cmpd="sng" w="25400">
            <a:solidFill>
              <a:srgbClr val="FF932B"/>
            </a:solidFill>
            <a:prstDash val="solid"/>
            <a:round/>
            <a:headEnd len="sm" w="sm" type="none"/>
            <a:tailEnd len="sm" w="sm" type="none"/>
          </a:ln>
        </p:spPr>
      </p:cxnSp>
      <p:cxnSp>
        <p:nvCxnSpPr>
          <p:cNvPr id="517" name="Google Shape;517;g25e11802ac4_0_1976"/>
          <p:cNvCxnSpPr/>
          <p:nvPr/>
        </p:nvCxnSpPr>
        <p:spPr>
          <a:xfrm>
            <a:off x="169647" y="3255554"/>
            <a:ext cx="2571300" cy="0"/>
          </a:xfrm>
          <a:prstGeom prst="straightConnector1">
            <a:avLst/>
          </a:prstGeom>
          <a:noFill/>
          <a:ln cap="flat" cmpd="sng" w="25400">
            <a:solidFill>
              <a:srgbClr val="FF932B"/>
            </a:solidFill>
            <a:prstDash val="solid"/>
            <a:round/>
            <a:headEnd len="sm" w="sm" type="none"/>
            <a:tailEnd len="sm" w="sm" type="none"/>
          </a:ln>
        </p:spPr>
      </p:cxnSp>
      <p:cxnSp>
        <p:nvCxnSpPr>
          <p:cNvPr id="518" name="Google Shape;518;g25e11802ac4_0_1976"/>
          <p:cNvCxnSpPr/>
          <p:nvPr/>
        </p:nvCxnSpPr>
        <p:spPr>
          <a:xfrm>
            <a:off x="6359863" y="3216898"/>
            <a:ext cx="2614500" cy="0"/>
          </a:xfrm>
          <a:prstGeom prst="straightConnector1">
            <a:avLst/>
          </a:prstGeom>
          <a:noFill/>
          <a:ln cap="flat" cmpd="sng" w="25400">
            <a:solidFill>
              <a:srgbClr val="FF932B"/>
            </a:solidFill>
            <a:prstDash val="solid"/>
            <a:round/>
            <a:headEnd len="sm" w="sm" type="none"/>
            <a:tailEnd len="sm" w="sm" type="none"/>
          </a:ln>
        </p:spPr>
      </p:cxnSp>
      <p:sp>
        <p:nvSpPr>
          <p:cNvPr id="516" name="Google Shape;516;g25e11802ac4_0_1976"/>
          <p:cNvSpPr/>
          <p:nvPr/>
        </p:nvSpPr>
        <p:spPr>
          <a:xfrm>
            <a:off x="2739592" y="2111219"/>
            <a:ext cx="3619200" cy="22890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g25e11802ac4_0_1886"/>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525" name="Google Shape;525;g25e11802ac4_0_1886"/>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526" name="Google Shape;526;g25e11802ac4_0_1886"/>
          <p:cNvCxnSpPr>
            <a:stCxn id="527" idx="4"/>
            <a:endCxn id="524"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528" name="Google Shape;528;g25e11802ac4_0_1886"/>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529" name="Google Shape;529;g25e11802ac4_0_1886"/>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527" name="Google Shape;527;g25e11802ac4_0_1886"/>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30" name="Google Shape;530;g25e11802ac4_0_1886"/>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Crust</a:t>
            </a:r>
            <a:endParaRPr b="0" i="0" sz="700" u="none" cap="none" strike="noStrike">
              <a:solidFill>
                <a:srgbClr val="000000"/>
              </a:solidFill>
              <a:latin typeface="Arial"/>
              <a:ea typeface="Arial"/>
              <a:cs typeface="Arial"/>
              <a:sym typeface="Arial"/>
            </a:endParaRPr>
          </a:p>
        </p:txBody>
      </p:sp>
      <p:sp>
        <p:nvSpPr>
          <p:cNvPr id="531" name="Google Shape;531;g25e11802ac4_0_1886"/>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532" name="Google Shape;532;g25e11802ac4_0_1886"/>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533" name="Google Shape;533;g25e11802ac4_0_1886"/>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534" name="Google Shape;534;g25e11802ac4_0_1886"/>
          <p:cNvSpPr txBox="1"/>
          <p:nvPr/>
        </p:nvSpPr>
        <p:spPr>
          <a:xfrm>
            <a:off x="4210100" y="6143700"/>
            <a:ext cx="4504200" cy="354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How do</a:t>
            </a:r>
            <a:r>
              <a:rPr lang="en-US" sz="1700">
                <a:latin typeface="Helvetica Neue Light"/>
                <a:ea typeface="Helvetica Neue Light"/>
                <a:cs typeface="Helvetica Neue Light"/>
                <a:sym typeface="Helvetica Neue Light"/>
              </a:rPr>
              <a:t>es the Earth’s crust</a:t>
            </a:r>
            <a:r>
              <a:rPr b="0" i="0" lang="en-US" sz="1700" u="none" cap="none" strike="noStrike">
                <a:solidFill>
                  <a:srgbClr val="000000"/>
                </a:solidFill>
                <a:latin typeface="Helvetica Neue Light"/>
                <a:ea typeface="Helvetica Neue Light"/>
                <a:cs typeface="Helvetica Neue Light"/>
                <a:sym typeface="Helvetica Neue Light"/>
              </a:rPr>
              <a:t> impact my life?</a:t>
            </a:r>
            <a:endParaRPr b="0" i="0" sz="1700" u="none" cap="none" strike="noStrike">
              <a:solidFill>
                <a:srgbClr val="000000"/>
              </a:solidFill>
              <a:latin typeface="Arial"/>
              <a:ea typeface="Arial"/>
              <a:cs typeface="Arial"/>
              <a:sym typeface="Arial"/>
            </a:endParaRPr>
          </a:p>
        </p:txBody>
      </p:sp>
      <p:sp>
        <p:nvSpPr>
          <p:cNvPr id="535" name="Google Shape;535;g25e11802ac4_0_1886"/>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36" name="Google Shape;536;g25e11802ac4_0_1886"/>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37" name="Google Shape;537;g25e11802ac4_0_1886"/>
          <p:cNvCxnSpPr>
            <a:stCxn id="538" idx="4"/>
            <a:endCxn id="535"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39" name="Google Shape;539;g25e11802ac4_0_1886"/>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40" name="Google Shape;540;g25e11802ac4_0_1886"/>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38" name="Google Shape;538;g25e11802ac4_0_1886"/>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g25e11802ac4_0_1992"/>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47" name="Google Shape;547;g25e11802ac4_0_1992"/>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48" name="Google Shape;548;g25e11802ac4_0_1992"/>
          <p:cNvCxnSpPr>
            <a:stCxn id="549" idx="4"/>
            <a:endCxn id="546"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50" name="Google Shape;550;g25e11802ac4_0_1992"/>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51" name="Google Shape;551;g25e11802ac4_0_1992"/>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49" name="Google Shape;549;g25e11802ac4_0_1992"/>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2" name="Google Shape;552;g25e11802ac4_0_1992"/>
          <p:cNvSpPr txBox="1"/>
          <p:nvPr/>
        </p:nvSpPr>
        <p:spPr>
          <a:xfrm>
            <a:off x="639552" y="480593"/>
            <a:ext cx="78741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picture</a:t>
            </a:r>
            <a:r>
              <a:rPr b="0" i="0" lang="en-US" sz="3000" u="none" cap="none" strike="noStrike">
                <a:solidFill>
                  <a:srgbClr val="000000"/>
                </a:solidFill>
                <a:latin typeface="Calibri"/>
                <a:ea typeface="Calibri"/>
                <a:cs typeface="Calibri"/>
                <a:sym typeface="Calibri"/>
              </a:rPr>
              <a:t> of </a:t>
            </a:r>
            <a:r>
              <a:rPr lang="en-US" sz="3000">
                <a:latin typeface="Calibri"/>
                <a:ea typeface="Calibri"/>
                <a:cs typeface="Calibri"/>
                <a:sym typeface="Calibri"/>
              </a:rPr>
              <a:t>the</a:t>
            </a:r>
            <a:r>
              <a:rPr b="0" i="0" lang="en-US" sz="3000" u="none" cap="none" strike="noStrike">
                <a:solidFill>
                  <a:srgbClr val="000000"/>
                </a:solidFill>
                <a:latin typeface="Calibri"/>
                <a:ea typeface="Calibri"/>
                <a:cs typeface="Calibri"/>
                <a:sym typeface="Calibri"/>
              </a:rPr>
              <a:t> Earth</a:t>
            </a:r>
            <a:r>
              <a:rPr lang="en-US" sz="3000">
                <a:latin typeface="Calibri"/>
                <a:ea typeface="Calibri"/>
                <a:cs typeface="Calibri"/>
                <a:sym typeface="Calibri"/>
              </a:rPr>
              <a:t>’s </a:t>
            </a:r>
            <a:r>
              <a:rPr b="1" lang="en-US" sz="3000">
                <a:latin typeface="Calibri"/>
                <a:ea typeface="Calibri"/>
                <a:cs typeface="Calibri"/>
                <a:sym typeface="Calibri"/>
              </a:rPr>
              <a:t>crust</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553" name="Google Shape;553;g25e11802ac4_0_1992"/>
          <p:cNvSpPr txBox="1"/>
          <p:nvPr/>
        </p:nvSpPr>
        <p:spPr>
          <a:xfrm>
            <a:off x="393330" y="205017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554" name="Google Shape;554;g25e11802ac4_0_1992"/>
          <p:cNvSpPr txBox="1"/>
          <p:nvPr/>
        </p:nvSpPr>
        <p:spPr>
          <a:xfrm>
            <a:off x="5011271" y="2038099"/>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555" name="Google Shape;555;g25e11802ac4_0_1992"/>
          <p:cNvSpPr txBox="1"/>
          <p:nvPr/>
        </p:nvSpPr>
        <p:spPr>
          <a:xfrm>
            <a:off x="380507" y="434575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556" name="Google Shape;556;g25e11802ac4_0_1992"/>
          <p:cNvSpPr txBox="1"/>
          <p:nvPr/>
        </p:nvSpPr>
        <p:spPr>
          <a:xfrm>
            <a:off x="4998446" y="431662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pic>
        <p:nvPicPr>
          <p:cNvPr id="557" name="Google Shape;557;g25e11802ac4_0_1992"/>
          <p:cNvPicPr preferRelativeResize="0"/>
          <p:nvPr/>
        </p:nvPicPr>
        <p:blipFill rotWithShape="1">
          <a:blip r:embed="rId3">
            <a:alphaModFix/>
          </a:blip>
          <a:srcRect b="0" l="0" r="0" t="0"/>
          <a:stretch/>
        </p:blipFill>
        <p:spPr>
          <a:xfrm>
            <a:off x="1051000" y="3989025"/>
            <a:ext cx="3056850" cy="2734425"/>
          </a:xfrm>
          <a:prstGeom prst="rect">
            <a:avLst/>
          </a:prstGeom>
          <a:noFill/>
          <a:ln>
            <a:noFill/>
          </a:ln>
        </p:spPr>
      </p:pic>
      <p:pic>
        <p:nvPicPr>
          <p:cNvPr id="558" name="Google Shape;558;g25e11802ac4_0_1992"/>
          <p:cNvPicPr preferRelativeResize="0"/>
          <p:nvPr/>
        </p:nvPicPr>
        <p:blipFill>
          <a:blip r:embed="rId4">
            <a:alphaModFix/>
          </a:blip>
          <a:stretch>
            <a:fillRect/>
          </a:stretch>
        </p:blipFill>
        <p:spPr>
          <a:xfrm>
            <a:off x="5613349" y="4255474"/>
            <a:ext cx="2467975" cy="2467975"/>
          </a:xfrm>
          <a:prstGeom prst="rect">
            <a:avLst/>
          </a:prstGeom>
          <a:noFill/>
          <a:ln>
            <a:noFill/>
          </a:ln>
        </p:spPr>
      </p:pic>
      <p:sp>
        <p:nvSpPr>
          <p:cNvPr id="559" name="Google Shape;559;g25e11802ac4_0_1992"/>
          <p:cNvSpPr/>
          <p:nvPr/>
        </p:nvSpPr>
        <p:spPr>
          <a:xfrm rot="-1263016">
            <a:off x="7706453" y="4277565"/>
            <a:ext cx="871135" cy="532955"/>
          </a:xfrm>
          <a:prstGeom prst="leftArrow">
            <a:avLst>
              <a:gd fmla="val 50000" name="adj1"/>
              <a:gd fmla="val 50000" name="adj2"/>
            </a:avLst>
          </a:prstGeom>
          <a:solidFill>
            <a:srgbClr val="FF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560" name="Google Shape;560;g25e11802ac4_0_1992"/>
          <p:cNvPicPr preferRelativeResize="0"/>
          <p:nvPr/>
        </p:nvPicPr>
        <p:blipFill>
          <a:blip r:embed="rId5">
            <a:alphaModFix/>
          </a:blip>
          <a:stretch>
            <a:fillRect/>
          </a:stretch>
        </p:blipFill>
        <p:spPr>
          <a:xfrm>
            <a:off x="5655971" y="1648793"/>
            <a:ext cx="3105557" cy="2337700"/>
          </a:xfrm>
          <a:prstGeom prst="rect">
            <a:avLst/>
          </a:prstGeom>
          <a:noFill/>
          <a:ln>
            <a:noFill/>
          </a:ln>
        </p:spPr>
      </p:pic>
      <p:pic>
        <p:nvPicPr>
          <p:cNvPr id="561" name="Google Shape;561;g25e11802ac4_0_1992"/>
          <p:cNvPicPr preferRelativeResize="0"/>
          <p:nvPr/>
        </p:nvPicPr>
        <p:blipFill>
          <a:blip r:embed="rId6">
            <a:alphaModFix/>
          </a:blip>
          <a:stretch>
            <a:fillRect/>
          </a:stretch>
        </p:blipFill>
        <p:spPr>
          <a:xfrm>
            <a:off x="1038030" y="1648793"/>
            <a:ext cx="2187832" cy="2187832"/>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g2a82e2e9c9d_1_104"/>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68" name="Google Shape;568;g2a82e2e9c9d_1_104"/>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69" name="Google Shape;569;g2a82e2e9c9d_1_104"/>
          <p:cNvCxnSpPr>
            <a:stCxn id="570" idx="4"/>
            <a:endCxn id="567"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71" name="Google Shape;571;g2a82e2e9c9d_1_104"/>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72" name="Google Shape;572;g2a82e2e9c9d_1_104"/>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70" name="Google Shape;570;g2a82e2e9c9d_1_104"/>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73" name="Google Shape;573;g2a82e2e9c9d_1_104"/>
          <p:cNvSpPr txBox="1"/>
          <p:nvPr/>
        </p:nvSpPr>
        <p:spPr>
          <a:xfrm>
            <a:off x="639552" y="480593"/>
            <a:ext cx="78741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picture</a:t>
            </a:r>
            <a:r>
              <a:rPr b="0" i="0" lang="en-US" sz="3000" u="none" cap="none" strike="noStrike">
                <a:solidFill>
                  <a:srgbClr val="000000"/>
                </a:solidFill>
                <a:latin typeface="Calibri"/>
                <a:ea typeface="Calibri"/>
                <a:cs typeface="Calibri"/>
                <a:sym typeface="Calibri"/>
              </a:rPr>
              <a:t> of </a:t>
            </a:r>
            <a:r>
              <a:rPr lang="en-US" sz="3000">
                <a:latin typeface="Calibri"/>
                <a:ea typeface="Calibri"/>
                <a:cs typeface="Calibri"/>
                <a:sym typeface="Calibri"/>
              </a:rPr>
              <a:t>the</a:t>
            </a:r>
            <a:r>
              <a:rPr b="0" i="0" lang="en-US" sz="3000" u="none" cap="none" strike="noStrike">
                <a:solidFill>
                  <a:srgbClr val="000000"/>
                </a:solidFill>
                <a:latin typeface="Calibri"/>
                <a:ea typeface="Calibri"/>
                <a:cs typeface="Calibri"/>
                <a:sym typeface="Calibri"/>
              </a:rPr>
              <a:t> Earth</a:t>
            </a:r>
            <a:r>
              <a:rPr lang="en-US" sz="3000">
                <a:latin typeface="Calibri"/>
                <a:ea typeface="Calibri"/>
                <a:cs typeface="Calibri"/>
                <a:sym typeface="Calibri"/>
              </a:rPr>
              <a:t>’s </a:t>
            </a:r>
            <a:r>
              <a:rPr b="1" lang="en-US" sz="3000">
                <a:latin typeface="Calibri"/>
                <a:ea typeface="Calibri"/>
                <a:cs typeface="Calibri"/>
                <a:sym typeface="Calibri"/>
              </a:rPr>
              <a:t>crust</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574" name="Google Shape;574;g2a82e2e9c9d_1_104"/>
          <p:cNvSpPr txBox="1"/>
          <p:nvPr/>
        </p:nvSpPr>
        <p:spPr>
          <a:xfrm>
            <a:off x="393330" y="205017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575" name="Google Shape;575;g2a82e2e9c9d_1_104"/>
          <p:cNvSpPr txBox="1"/>
          <p:nvPr/>
        </p:nvSpPr>
        <p:spPr>
          <a:xfrm>
            <a:off x="5011271" y="2038099"/>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576" name="Google Shape;576;g2a82e2e9c9d_1_104"/>
          <p:cNvSpPr txBox="1"/>
          <p:nvPr/>
        </p:nvSpPr>
        <p:spPr>
          <a:xfrm>
            <a:off x="380507" y="434575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577" name="Google Shape;577;g2a82e2e9c9d_1_104"/>
          <p:cNvSpPr txBox="1"/>
          <p:nvPr/>
        </p:nvSpPr>
        <p:spPr>
          <a:xfrm>
            <a:off x="4998446" y="431662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pic>
        <p:nvPicPr>
          <p:cNvPr id="578" name="Google Shape;578;g2a82e2e9c9d_1_104"/>
          <p:cNvPicPr preferRelativeResize="0"/>
          <p:nvPr/>
        </p:nvPicPr>
        <p:blipFill rotWithShape="1">
          <a:blip r:embed="rId3">
            <a:alphaModFix/>
          </a:blip>
          <a:srcRect b="0" l="0" r="0" t="0"/>
          <a:stretch/>
        </p:blipFill>
        <p:spPr>
          <a:xfrm>
            <a:off x="1051000" y="3989025"/>
            <a:ext cx="3056850" cy="2734425"/>
          </a:xfrm>
          <a:prstGeom prst="rect">
            <a:avLst/>
          </a:prstGeom>
          <a:noFill/>
          <a:ln>
            <a:noFill/>
          </a:ln>
        </p:spPr>
      </p:pic>
      <p:pic>
        <p:nvPicPr>
          <p:cNvPr id="579" name="Google Shape;579;g2a82e2e9c9d_1_104"/>
          <p:cNvPicPr preferRelativeResize="0"/>
          <p:nvPr/>
        </p:nvPicPr>
        <p:blipFill>
          <a:blip r:embed="rId4">
            <a:alphaModFix/>
          </a:blip>
          <a:stretch>
            <a:fillRect/>
          </a:stretch>
        </p:blipFill>
        <p:spPr>
          <a:xfrm>
            <a:off x="5613349" y="4255474"/>
            <a:ext cx="2467975" cy="2467975"/>
          </a:xfrm>
          <a:prstGeom prst="rect">
            <a:avLst/>
          </a:prstGeom>
          <a:noFill/>
          <a:ln>
            <a:noFill/>
          </a:ln>
        </p:spPr>
      </p:pic>
      <p:sp>
        <p:nvSpPr>
          <p:cNvPr id="580" name="Google Shape;580;g2a82e2e9c9d_1_104"/>
          <p:cNvSpPr/>
          <p:nvPr/>
        </p:nvSpPr>
        <p:spPr>
          <a:xfrm rot="-1263016">
            <a:off x="7706453" y="4277565"/>
            <a:ext cx="871135" cy="532955"/>
          </a:xfrm>
          <a:prstGeom prst="leftArrow">
            <a:avLst>
              <a:gd fmla="val 50000" name="adj1"/>
              <a:gd fmla="val 50000" name="adj2"/>
            </a:avLst>
          </a:prstGeom>
          <a:solidFill>
            <a:srgbClr val="FF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581" name="Google Shape;581;g2a82e2e9c9d_1_104"/>
          <p:cNvPicPr preferRelativeResize="0"/>
          <p:nvPr/>
        </p:nvPicPr>
        <p:blipFill>
          <a:blip r:embed="rId5">
            <a:alphaModFix/>
          </a:blip>
          <a:stretch>
            <a:fillRect/>
          </a:stretch>
        </p:blipFill>
        <p:spPr>
          <a:xfrm>
            <a:off x="5655971" y="1648793"/>
            <a:ext cx="3105557" cy="2337700"/>
          </a:xfrm>
          <a:prstGeom prst="rect">
            <a:avLst/>
          </a:prstGeom>
          <a:noFill/>
          <a:ln>
            <a:noFill/>
          </a:ln>
        </p:spPr>
      </p:pic>
      <p:pic>
        <p:nvPicPr>
          <p:cNvPr id="582" name="Google Shape;582;g2a82e2e9c9d_1_104"/>
          <p:cNvPicPr preferRelativeResize="0"/>
          <p:nvPr/>
        </p:nvPicPr>
        <p:blipFill>
          <a:blip r:embed="rId6">
            <a:alphaModFix/>
          </a:blip>
          <a:stretch>
            <a:fillRect/>
          </a:stretch>
        </p:blipFill>
        <p:spPr>
          <a:xfrm>
            <a:off x="1038030" y="1648793"/>
            <a:ext cx="2187832" cy="2187832"/>
          </a:xfrm>
          <a:prstGeom prst="rect">
            <a:avLst/>
          </a:prstGeom>
          <a:noFill/>
          <a:ln>
            <a:noFill/>
          </a:ln>
        </p:spPr>
      </p:pic>
      <p:sp>
        <p:nvSpPr>
          <p:cNvPr id="583" name="Google Shape;583;g2a82e2e9c9d_1_104"/>
          <p:cNvSpPr/>
          <p:nvPr/>
        </p:nvSpPr>
        <p:spPr>
          <a:xfrm>
            <a:off x="4915025" y="4138900"/>
            <a:ext cx="3864600" cy="25845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g25e11802ac4_0_2108"/>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90" name="Google Shape;590;g25e11802ac4_0_2108"/>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91" name="Google Shape;591;g25e11802ac4_0_2108"/>
          <p:cNvCxnSpPr>
            <a:stCxn id="592" idx="4"/>
            <a:endCxn id="589"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93" name="Google Shape;593;g25e11802ac4_0_2108"/>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94" name="Google Shape;594;g25e11802ac4_0_2108"/>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92" name="Google Shape;592;g25e11802ac4_0_2108"/>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95" name="Google Shape;595;g25e11802ac4_0_2108"/>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596" name="Google Shape;596;g25e11802ac4_0_2108"/>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597" name="Google Shape;597;g25e11802ac4_0_2108"/>
          <p:cNvCxnSpPr>
            <a:stCxn id="598" idx="4"/>
            <a:endCxn id="595"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599" name="Google Shape;599;g25e11802ac4_0_2108"/>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600" name="Google Shape;600;g25e11802ac4_0_2108"/>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598" name="Google Shape;598;g25e11802ac4_0_2108"/>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01" name="Google Shape;601;g25e11802ac4_0_2108"/>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Crust</a:t>
            </a:r>
            <a:endParaRPr b="0" i="0" sz="700" u="none" cap="none" strike="noStrike">
              <a:solidFill>
                <a:srgbClr val="000000"/>
              </a:solidFill>
              <a:latin typeface="Arial"/>
              <a:ea typeface="Arial"/>
              <a:cs typeface="Arial"/>
              <a:sym typeface="Arial"/>
            </a:endParaRPr>
          </a:p>
        </p:txBody>
      </p:sp>
      <p:sp>
        <p:nvSpPr>
          <p:cNvPr id="602" name="Google Shape;602;g25e11802ac4_0_2108"/>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603" name="Google Shape;603;g25e11802ac4_0_2108"/>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604" name="Google Shape;604;g25e11802ac4_0_2108"/>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605" name="Google Shape;605;g25e11802ac4_0_2108"/>
          <p:cNvSpPr txBox="1"/>
          <p:nvPr/>
        </p:nvSpPr>
        <p:spPr>
          <a:xfrm>
            <a:off x="4210100" y="6143700"/>
            <a:ext cx="4504200" cy="354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How do</a:t>
            </a:r>
            <a:r>
              <a:rPr lang="en-US" sz="1700">
                <a:latin typeface="Helvetica Neue Light"/>
                <a:ea typeface="Helvetica Neue Light"/>
                <a:cs typeface="Helvetica Neue Light"/>
                <a:sym typeface="Helvetica Neue Light"/>
              </a:rPr>
              <a:t>es the Earth’s crust</a:t>
            </a:r>
            <a:r>
              <a:rPr b="0" i="0" lang="en-US" sz="1700" u="none" cap="none" strike="noStrike">
                <a:solidFill>
                  <a:srgbClr val="000000"/>
                </a:solidFill>
                <a:latin typeface="Helvetica Neue Light"/>
                <a:ea typeface="Helvetica Neue Light"/>
                <a:cs typeface="Helvetica Neue Light"/>
                <a:sym typeface="Helvetica Neue Light"/>
              </a:rPr>
              <a:t> impact my life?</a:t>
            </a:r>
            <a:endParaRPr b="0" i="0" sz="1700" u="none" cap="none" strike="noStrike">
              <a:solidFill>
                <a:srgbClr val="000000"/>
              </a:solidFill>
              <a:latin typeface="Arial"/>
              <a:ea typeface="Arial"/>
              <a:cs typeface="Arial"/>
              <a:sym typeface="Arial"/>
            </a:endParaRPr>
          </a:p>
        </p:txBody>
      </p:sp>
      <p:pic>
        <p:nvPicPr>
          <p:cNvPr id="606" name="Google Shape;606;g25e11802ac4_0_2108"/>
          <p:cNvPicPr preferRelativeResize="0"/>
          <p:nvPr/>
        </p:nvPicPr>
        <p:blipFill>
          <a:blip r:embed="rId3">
            <a:alphaModFix/>
          </a:blip>
          <a:stretch>
            <a:fillRect/>
          </a:stretch>
        </p:blipFill>
        <p:spPr>
          <a:xfrm>
            <a:off x="5820025" y="1076979"/>
            <a:ext cx="2334253" cy="2352020"/>
          </a:xfrm>
          <a:prstGeom prst="rect">
            <a:avLst/>
          </a:prstGeom>
          <a:noFill/>
          <a:ln>
            <a:noFill/>
          </a:ln>
        </p:spPr>
      </p:pic>
      <p:sp>
        <p:nvSpPr>
          <p:cNvPr id="607" name="Google Shape;607;g25e11802ac4_0_2108"/>
          <p:cNvSpPr/>
          <p:nvPr/>
        </p:nvSpPr>
        <p:spPr>
          <a:xfrm rot="-1271858">
            <a:off x="7799246" y="1098300"/>
            <a:ext cx="824700" cy="507347"/>
          </a:xfrm>
          <a:prstGeom prst="leftArrow">
            <a:avLst>
              <a:gd fmla="val 50000" name="adj1"/>
              <a:gd fmla="val 50000" name="adj2"/>
            </a:avLst>
          </a:prstGeom>
          <a:solidFill>
            <a:srgbClr val="FF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g25e11802ac4_0_2130"/>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14" name="Google Shape;614;g25e11802ac4_0_2130"/>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15" name="Google Shape;615;g25e11802ac4_0_2130"/>
          <p:cNvCxnSpPr>
            <a:stCxn id="616" idx="4"/>
            <a:endCxn id="613"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17" name="Google Shape;617;g25e11802ac4_0_2130"/>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18" name="Google Shape;618;g25e11802ac4_0_2130"/>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16" name="Google Shape;616;g25e11802ac4_0_2130"/>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19" name="Google Shape;619;g25e11802ac4_0_2130"/>
          <p:cNvSpPr txBox="1"/>
          <p:nvPr/>
        </p:nvSpPr>
        <p:spPr>
          <a:xfrm>
            <a:off x="626731" y="203301"/>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definition</a:t>
            </a:r>
            <a:r>
              <a:rPr b="0" i="0" lang="en-US" sz="3000" u="none" cap="none" strike="noStrike">
                <a:solidFill>
                  <a:srgbClr val="000000"/>
                </a:solidFill>
                <a:latin typeface="Calibri"/>
                <a:ea typeface="Calibri"/>
                <a:cs typeface="Calibri"/>
                <a:sym typeface="Calibri"/>
              </a:rPr>
              <a:t> of the </a:t>
            </a:r>
            <a:r>
              <a:rPr lang="en-US" sz="3000">
                <a:solidFill>
                  <a:srgbClr val="000000"/>
                </a:solidFill>
                <a:latin typeface="Calibri"/>
                <a:ea typeface="Calibri"/>
                <a:cs typeface="Calibri"/>
                <a:sym typeface="Calibri"/>
              </a:rPr>
              <a:t>Earth’s </a:t>
            </a:r>
            <a:r>
              <a:rPr b="1" lang="en-US" sz="3000">
                <a:solidFill>
                  <a:srgbClr val="000000"/>
                </a:solidFill>
                <a:latin typeface="Calibri"/>
                <a:ea typeface="Calibri"/>
                <a:cs typeface="Calibri"/>
                <a:sym typeface="Calibri"/>
              </a:rPr>
              <a:t>crust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620" name="Google Shape;620;g25e11802ac4_0_2130"/>
          <p:cNvSpPr txBox="1"/>
          <p:nvPr/>
        </p:nvSpPr>
        <p:spPr>
          <a:xfrm>
            <a:off x="1073532" y="496449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434343"/>
                </a:solidFill>
                <a:latin typeface="Helvetica Neue Light"/>
                <a:ea typeface="Helvetica Neue Light"/>
                <a:cs typeface="Helvetica Neue Light"/>
                <a:sym typeface="Helvetica Neue Light"/>
              </a:rPr>
              <a:t>The ability to cause change</a:t>
            </a:r>
            <a:endParaRPr>
              <a:solidFill>
                <a:srgbClr val="434343"/>
              </a:solidFill>
            </a:endParaRPr>
          </a:p>
        </p:txBody>
      </p:sp>
      <p:sp>
        <p:nvSpPr>
          <p:cNvPr id="621" name="Google Shape;621;g25e11802ac4_0_2130"/>
          <p:cNvSpPr txBox="1"/>
          <p:nvPr/>
        </p:nvSpPr>
        <p:spPr>
          <a:xfrm>
            <a:off x="1073532" y="391272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The outermost shell of the Earth</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22" name="Google Shape;622;g25e11802ac4_0_2130"/>
          <p:cNvSpPr txBox="1"/>
          <p:nvPr/>
        </p:nvSpPr>
        <p:spPr>
          <a:xfrm>
            <a:off x="1166884" y="17608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23" name="Google Shape;623;g25e11802ac4_0_2130"/>
          <p:cNvSpPr txBox="1"/>
          <p:nvPr/>
        </p:nvSpPr>
        <p:spPr>
          <a:xfrm>
            <a:off x="1073532" y="186360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The powerhouse of the cell</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24" name="Google Shape;624;g25e11802ac4_0_2130"/>
          <p:cNvSpPr txBox="1"/>
          <p:nvPr/>
        </p:nvSpPr>
        <p:spPr>
          <a:xfrm>
            <a:off x="380509" y="17608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A</a:t>
            </a:r>
            <a:endParaRPr/>
          </a:p>
        </p:txBody>
      </p:sp>
      <p:sp>
        <p:nvSpPr>
          <p:cNvPr id="625" name="Google Shape;625;g25e11802ac4_0_2130"/>
          <p:cNvSpPr txBox="1"/>
          <p:nvPr/>
        </p:nvSpPr>
        <p:spPr>
          <a:xfrm>
            <a:off x="380508" y="28104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B</a:t>
            </a:r>
            <a:endParaRPr/>
          </a:p>
        </p:txBody>
      </p:sp>
      <p:sp>
        <p:nvSpPr>
          <p:cNvPr id="626" name="Google Shape;626;g25e11802ac4_0_2130"/>
          <p:cNvSpPr txBox="1"/>
          <p:nvPr/>
        </p:nvSpPr>
        <p:spPr>
          <a:xfrm>
            <a:off x="367607" y="3820329"/>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C</a:t>
            </a:r>
            <a:endParaRPr/>
          </a:p>
        </p:txBody>
      </p:sp>
      <p:sp>
        <p:nvSpPr>
          <p:cNvPr id="627" name="Google Shape;627;g25e11802ac4_0_2130"/>
          <p:cNvSpPr txBox="1"/>
          <p:nvPr/>
        </p:nvSpPr>
        <p:spPr>
          <a:xfrm>
            <a:off x="393330" y="49805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D</a:t>
            </a:r>
            <a:endParaRPr/>
          </a:p>
        </p:txBody>
      </p:sp>
      <p:sp>
        <p:nvSpPr>
          <p:cNvPr id="628" name="Google Shape;628;g25e11802ac4_0_2130"/>
          <p:cNvSpPr txBox="1"/>
          <p:nvPr/>
        </p:nvSpPr>
        <p:spPr>
          <a:xfrm>
            <a:off x="1073532" y="286095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Preserved remains of prehistoric life</a:t>
            </a:r>
            <a:endParaRPr b="0" i="0" sz="24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g2a82e2e9c9d_1_179"/>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35" name="Google Shape;635;g2a82e2e9c9d_1_179"/>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36" name="Google Shape;636;g2a82e2e9c9d_1_179"/>
          <p:cNvCxnSpPr>
            <a:stCxn id="637" idx="4"/>
            <a:endCxn id="634"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38" name="Google Shape;638;g2a82e2e9c9d_1_179"/>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39" name="Google Shape;639;g2a82e2e9c9d_1_179"/>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37" name="Google Shape;637;g2a82e2e9c9d_1_179"/>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40" name="Google Shape;640;g2a82e2e9c9d_1_179"/>
          <p:cNvSpPr txBox="1"/>
          <p:nvPr/>
        </p:nvSpPr>
        <p:spPr>
          <a:xfrm>
            <a:off x="626731" y="203301"/>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definition</a:t>
            </a:r>
            <a:r>
              <a:rPr b="0" i="0" lang="en-US" sz="3000" u="none" cap="none" strike="noStrike">
                <a:solidFill>
                  <a:srgbClr val="000000"/>
                </a:solidFill>
                <a:latin typeface="Calibri"/>
                <a:ea typeface="Calibri"/>
                <a:cs typeface="Calibri"/>
                <a:sym typeface="Calibri"/>
              </a:rPr>
              <a:t> of the </a:t>
            </a:r>
            <a:r>
              <a:rPr lang="en-US" sz="3000">
                <a:solidFill>
                  <a:srgbClr val="000000"/>
                </a:solidFill>
                <a:latin typeface="Calibri"/>
                <a:ea typeface="Calibri"/>
                <a:cs typeface="Calibri"/>
                <a:sym typeface="Calibri"/>
              </a:rPr>
              <a:t>Earth’s </a:t>
            </a:r>
            <a:r>
              <a:rPr b="1" lang="en-US" sz="3000">
                <a:solidFill>
                  <a:srgbClr val="000000"/>
                </a:solidFill>
                <a:latin typeface="Calibri"/>
                <a:ea typeface="Calibri"/>
                <a:cs typeface="Calibri"/>
                <a:sym typeface="Calibri"/>
              </a:rPr>
              <a:t>crust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641" name="Google Shape;641;g2a82e2e9c9d_1_179"/>
          <p:cNvSpPr txBox="1"/>
          <p:nvPr/>
        </p:nvSpPr>
        <p:spPr>
          <a:xfrm>
            <a:off x="1073532" y="496449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434343"/>
                </a:solidFill>
                <a:latin typeface="Helvetica Neue Light"/>
                <a:ea typeface="Helvetica Neue Light"/>
                <a:cs typeface="Helvetica Neue Light"/>
                <a:sym typeface="Helvetica Neue Light"/>
              </a:rPr>
              <a:t>The ability to cause change</a:t>
            </a:r>
            <a:endParaRPr>
              <a:solidFill>
                <a:srgbClr val="434343"/>
              </a:solidFill>
            </a:endParaRPr>
          </a:p>
        </p:txBody>
      </p:sp>
      <p:sp>
        <p:nvSpPr>
          <p:cNvPr id="642" name="Google Shape;642;g2a82e2e9c9d_1_179"/>
          <p:cNvSpPr txBox="1"/>
          <p:nvPr/>
        </p:nvSpPr>
        <p:spPr>
          <a:xfrm>
            <a:off x="1073532" y="391272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The outermost shell of the Earth</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43" name="Google Shape;643;g2a82e2e9c9d_1_179"/>
          <p:cNvSpPr txBox="1"/>
          <p:nvPr/>
        </p:nvSpPr>
        <p:spPr>
          <a:xfrm>
            <a:off x="1166884" y="17608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44" name="Google Shape;644;g2a82e2e9c9d_1_179"/>
          <p:cNvSpPr txBox="1"/>
          <p:nvPr/>
        </p:nvSpPr>
        <p:spPr>
          <a:xfrm>
            <a:off x="1073532" y="186360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The powerhouse of the cell</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45" name="Google Shape;645;g2a82e2e9c9d_1_179"/>
          <p:cNvSpPr txBox="1"/>
          <p:nvPr/>
        </p:nvSpPr>
        <p:spPr>
          <a:xfrm>
            <a:off x="380509" y="17608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A</a:t>
            </a:r>
            <a:endParaRPr/>
          </a:p>
        </p:txBody>
      </p:sp>
      <p:sp>
        <p:nvSpPr>
          <p:cNvPr id="646" name="Google Shape;646;g2a82e2e9c9d_1_179"/>
          <p:cNvSpPr txBox="1"/>
          <p:nvPr/>
        </p:nvSpPr>
        <p:spPr>
          <a:xfrm>
            <a:off x="380508" y="28104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B</a:t>
            </a:r>
            <a:endParaRPr/>
          </a:p>
        </p:txBody>
      </p:sp>
      <p:sp>
        <p:nvSpPr>
          <p:cNvPr id="647" name="Google Shape;647;g2a82e2e9c9d_1_179"/>
          <p:cNvSpPr txBox="1"/>
          <p:nvPr/>
        </p:nvSpPr>
        <p:spPr>
          <a:xfrm>
            <a:off x="367607" y="3820329"/>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C</a:t>
            </a:r>
            <a:endParaRPr/>
          </a:p>
        </p:txBody>
      </p:sp>
      <p:sp>
        <p:nvSpPr>
          <p:cNvPr id="648" name="Google Shape;648;g2a82e2e9c9d_1_179"/>
          <p:cNvSpPr txBox="1"/>
          <p:nvPr/>
        </p:nvSpPr>
        <p:spPr>
          <a:xfrm>
            <a:off x="393330" y="49805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D</a:t>
            </a:r>
            <a:endParaRPr/>
          </a:p>
        </p:txBody>
      </p:sp>
      <p:sp>
        <p:nvSpPr>
          <p:cNvPr id="649" name="Google Shape;649;g2a82e2e9c9d_1_179"/>
          <p:cNvSpPr txBox="1"/>
          <p:nvPr/>
        </p:nvSpPr>
        <p:spPr>
          <a:xfrm>
            <a:off x="1073532" y="286095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Preserved remains of prehistoric life</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50" name="Google Shape;650;g2a82e2e9c9d_1_179"/>
          <p:cNvSpPr/>
          <p:nvPr/>
        </p:nvSpPr>
        <p:spPr>
          <a:xfrm>
            <a:off x="316425" y="3700075"/>
            <a:ext cx="5818800" cy="10158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g25e11802ac4_0_2343"/>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57" name="Google Shape;657;g25e11802ac4_0_2343"/>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58" name="Google Shape;658;g25e11802ac4_0_2343"/>
          <p:cNvCxnSpPr>
            <a:stCxn id="659" idx="4"/>
            <a:endCxn id="656"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60" name="Google Shape;660;g25e11802ac4_0_2343"/>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61" name="Google Shape;661;g25e11802ac4_0_2343"/>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59" name="Google Shape;659;g25e11802ac4_0_2343"/>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2" name="Google Shape;662;g25e11802ac4_0_2343"/>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663" name="Google Shape;663;g25e11802ac4_0_2343"/>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664" name="Google Shape;664;g25e11802ac4_0_2343"/>
          <p:cNvCxnSpPr>
            <a:stCxn id="665" idx="4"/>
            <a:endCxn id="662"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666" name="Google Shape;666;g25e11802ac4_0_2343"/>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667" name="Google Shape;667;g25e11802ac4_0_2343"/>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665" name="Google Shape;665;g25e11802ac4_0_2343"/>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68" name="Google Shape;668;g25e11802ac4_0_2343"/>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Crust</a:t>
            </a:r>
            <a:endParaRPr b="0" i="0" sz="700" u="none" cap="none" strike="noStrike">
              <a:solidFill>
                <a:srgbClr val="000000"/>
              </a:solidFill>
              <a:latin typeface="Arial"/>
              <a:ea typeface="Arial"/>
              <a:cs typeface="Arial"/>
              <a:sym typeface="Arial"/>
            </a:endParaRPr>
          </a:p>
        </p:txBody>
      </p:sp>
      <p:sp>
        <p:nvSpPr>
          <p:cNvPr id="669" name="Google Shape;669;g25e11802ac4_0_2343"/>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670" name="Google Shape;670;g25e11802ac4_0_2343"/>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671" name="Google Shape;671;g25e11802ac4_0_2343"/>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672" name="Google Shape;672;g25e11802ac4_0_2343"/>
          <p:cNvSpPr txBox="1"/>
          <p:nvPr/>
        </p:nvSpPr>
        <p:spPr>
          <a:xfrm>
            <a:off x="4210100" y="6143700"/>
            <a:ext cx="4504200" cy="354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How do</a:t>
            </a:r>
            <a:r>
              <a:rPr lang="en-US" sz="1700">
                <a:latin typeface="Helvetica Neue Light"/>
                <a:ea typeface="Helvetica Neue Light"/>
                <a:cs typeface="Helvetica Neue Light"/>
                <a:sym typeface="Helvetica Neue Light"/>
              </a:rPr>
              <a:t>es the Earth’s crust</a:t>
            </a:r>
            <a:r>
              <a:rPr b="0" i="0" lang="en-US" sz="1700" u="none" cap="none" strike="noStrike">
                <a:solidFill>
                  <a:srgbClr val="000000"/>
                </a:solidFill>
                <a:latin typeface="Helvetica Neue Light"/>
                <a:ea typeface="Helvetica Neue Light"/>
                <a:cs typeface="Helvetica Neue Light"/>
                <a:sym typeface="Helvetica Neue Light"/>
              </a:rPr>
              <a:t> impact my life?</a:t>
            </a:r>
            <a:endParaRPr b="0" i="0" sz="1700" u="none" cap="none" strike="noStrike">
              <a:solidFill>
                <a:srgbClr val="000000"/>
              </a:solidFill>
              <a:latin typeface="Arial"/>
              <a:ea typeface="Arial"/>
              <a:cs typeface="Arial"/>
              <a:sym typeface="Arial"/>
            </a:endParaRPr>
          </a:p>
        </p:txBody>
      </p:sp>
      <p:pic>
        <p:nvPicPr>
          <p:cNvPr id="673" name="Google Shape;673;g25e11802ac4_0_2343"/>
          <p:cNvPicPr preferRelativeResize="0"/>
          <p:nvPr/>
        </p:nvPicPr>
        <p:blipFill>
          <a:blip r:embed="rId3">
            <a:alphaModFix/>
          </a:blip>
          <a:stretch>
            <a:fillRect/>
          </a:stretch>
        </p:blipFill>
        <p:spPr>
          <a:xfrm>
            <a:off x="5820025" y="1076979"/>
            <a:ext cx="2334253" cy="2352020"/>
          </a:xfrm>
          <a:prstGeom prst="rect">
            <a:avLst/>
          </a:prstGeom>
          <a:noFill/>
          <a:ln>
            <a:noFill/>
          </a:ln>
        </p:spPr>
      </p:pic>
      <p:sp>
        <p:nvSpPr>
          <p:cNvPr id="674" name="Google Shape;674;g25e11802ac4_0_2343"/>
          <p:cNvSpPr/>
          <p:nvPr/>
        </p:nvSpPr>
        <p:spPr>
          <a:xfrm rot="-1271858">
            <a:off x="7799246" y="1098300"/>
            <a:ext cx="824700" cy="507347"/>
          </a:xfrm>
          <a:prstGeom prst="leftArrow">
            <a:avLst>
              <a:gd fmla="val 50000" name="adj1"/>
              <a:gd fmla="val 50000" name="adj2"/>
            </a:avLst>
          </a:prstGeom>
          <a:solidFill>
            <a:srgbClr val="FF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675" name="Google Shape;675;g25e11802ac4_0_2343"/>
          <p:cNvSpPr txBox="1"/>
          <p:nvPr/>
        </p:nvSpPr>
        <p:spPr>
          <a:xfrm>
            <a:off x="621750" y="1332625"/>
            <a:ext cx="3696000" cy="8682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The outermost shell of the Earth</a:t>
            </a:r>
            <a:endParaRPr b="0" i="0" sz="2400" u="none" cap="none" strike="noStrike">
              <a:solidFill>
                <a:srgbClr val="434343"/>
              </a:solidFill>
              <a:latin typeface="Helvetica Neue Light"/>
              <a:ea typeface="Helvetica Neue Light"/>
              <a:cs typeface="Helvetica Neue Light"/>
              <a:sym typeface="Helvetica Neue Light"/>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g25e11802ac4_0_2367"/>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82" name="Google Shape;682;g25e11802ac4_0_2367"/>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83" name="Google Shape;683;g25e11802ac4_0_2367"/>
          <p:cNvCxnSpPr>
            <a:stCxn id="684" idx="4"/>
            <a:endCxn id="681"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85" name="Google Shape;685;g25e11802ac4_0_2367"/>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86" name="Google Shape;686;g25e11802ac4_0_2367"/>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84" name="Google Shape;684;g25e11802ac4_0_2367"/>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7" name="Google Shape;687;g25e11802ac4_0_2367"/>
          <p:cNvSpPr txBox="1"/>
          <p:nvPr/>
        </p:nvSpPr>
        <p:spPr>
          <a:xfrm>
            <a:off x="738131" y="268426"/>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example</a:t>
            </a:r>
            <a:r>
              <a:rPr b="0" i="0" lang="en-US" sz="3000" u="none" cap="none" strike="noStrike">
                <a:solidFill>
                  <a:srgbClr val="000000"/>
                </a:solidFill>
                <a:latin typeface="Calibri"/>
                <a:ea typeface="Calibri"/>
                <a:cs typeface="Calibri"/>
                <a:sym typeface="Calibri"/>
              </a:rPr>
              <a:t> of </a:t>
            </a:r>
            <a:r>
              <a:rPr lang="en-US" sz="3000">
                <a:latin typeface="Calibri"/>
                <a:ea typeface="Calibri"/>
                <a:cs typeface="Calibri"/>
                <a:sym typeface="Calibri"/>
              </a:rPr>
              <a:t>the </a:t>
            </a:r>
            <a:endParaRPr sz="30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000"/>
              <a:buFont typeface="Arial"/>
              <a:buNone/>
            </a:pPr>
            <a:r>
              <a:rPr b="1" lang="en-US" sz="3000">
                <a:latin typeface="Calibri"/>
                <a:ea typeface="Calibri"/>
                <a:cs typeface="Calibri"/>
                <a:sym typeface="Calibri"/>
              </a:rPr>
              <a:t>crust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688" name="Google Shape;688;g25e11802ac4_0_2367"/>
          <p:cNvSpPr txBox="1"/>
          <p:nvPr/>
        </p:nvSpPr>
        <p:spPr>
          <a:xfrm>
            <a:off x="1073532" y="5269290"/>
            <a:ext cx="78741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600">
                <a:solidFill>
                  <a:srgbClr val="434343"/>
                </a:solidFill>
                <a:latin typeface="Helvetica Neue Light"/>
                <a:ea typeface="Helvetica Neue Light"/>
                <a:cs typeface="Helvetica Neue Light"/>
                <a:sym typeface="Helvetica Neue Light"/>
              </a:rPr>
              <a:t>Solar panels turning sunlight into electricity</a:t>
            </a:r>
            <a:endParaRPr sz="1600">
              <a:solidFill>
                <a:srgbClr val="434343"/>
              </a:solidFill>
            </a:endParaRPr>
          </a:p>
        </p:txBody>
      </p:sp>
      <p:sp>
        <p:nvSpPr>
          <p:cNvPr id="689" name="Google Shape;689;g25e11802ac4_0_2367"/>
          <p:cNvSpPr txBox="1"/>
          <p:nvPr/>
        </p:nvSpPr>
        <p:spPr>
          <a:xfrm>
            <a:off x="1073532" y="4141320"/>
            <a:ext cx="78741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2600">
                <a:solidFill>
                  <a:srgbClr val="43464D"/>
                </a:solidFill>
                <a:latin typeface="Helvetica Neue Light"/>
                <a:ea typeface="Helvetica Neue Light"/>
                <a:cs typeface="Helvetica Neue Light"/>
                <a:sym typeface="Helvetica Neue Light"/>
              </a:rPr>
              <a:t>Colorful fragments of life after it rains</a:t>
            </a:r>
            <a:endParaRPr b="0" i="0" sz="2600" u="none" cap="none" strike="noStrike">
              <a:solidFill>
                <a:srgbClr val="000000"/>
              </a:solidFill>
              <a:latin typeface="Helvetica Neue Light"/>
              <a:ea typeface="Helvetica Neue Light"/>
              <a:cs typeface="Helvetica Neue Light"/>
              <a:sym typeface="Helvetica Neue Light"/>
            </a:endParaRPr>
          </a:p>
        </p:txBody>
      </p:sp>
      <p:sp>
        <p:nvSpPr>
          <p:cNvPr id="690" name="Google Shape;690;g25e11802ac4_0_2367"/>
          <p:cNvSpPr txBox="1"/>
          <p:nvPr/>
        </p:nvSpPr>
        <p:spPr>
          <a:xfrm>
            <a:off x="1166884" y="1684647"/>
            <a:ext cx="79770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600" u="none" cap="none" strike="noStrike">
              <a:solidFill>
                <a:srgbClr val="000000"/>
              </a:solidFill>
              <a:latin typeface="Helvetica Neue Light"/>
              <a:ea typeface="Helvetica Neue Light"/>
              <a:cs typeface="Helvetica Neue Light"/>
              <a:sym typeface="Helvetica Neue Light"/>
            </a:endParaRPr>
          </a:p>
        </p:txBody>
      </p:sp>
      <p:sp>
        <p:nvSpPr>
          <p:cNvPr id="691" name="Google Shape;691;g25e11802ac4_0_2367"/>
          <p:cNvSpPr txBox="1"/>
          <p:nvPr/>
        </p:nvSpPr>
        <p:spPr>
          <a:xfrm>
            <a:off x="1073532" y="1787408"/>
            <a:ext cx="78741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600">
                <a:solidFill>
                  <a:srgbClr val="43464D"/>
                </a:solidFill>
                <a:latin typeface="Helvetica Neue Light"/>
                <a:ea typeface="Helvetica Neue Light"/>
                <a:cs typeface="Helvetica Neue Light"/>
                <a:sym typeface="Helvetica Neue Light"/>
              </a:rPr>
              <a:t>Eating a balanced diet including fruits and vegetables</a:t>
            </a:r>
            <a:endParaRPr b="0" i="0" sz="2600" u="none" cap="none" strike="noStrike">
              <a:solidFill>
                <a:srgbClr val="000000"/>
              </a:solidFill>
              <a:latin typeface="Helvetica Neue Light"/>
              <a:ea typeface="Helvetica Neue Light"/>
              <a:cs typeface="Helvetica Neue Light"/>
              <a:sym typeface="Helvetica Neue Light"/>
            </a:endParaRPr>
          </a:p>
        </p:txBody>
      </p:sp>
      <p:sp>
        <p:nvSpPr>
          <p:cNvPr id="692" name="Google Shape;692;g25e11802ac4_0_2367"/>
          <p:cNvSpPr txBox="1"/>
          <p:nvPr/>
        </p:nvSpPr>
        <p:spPr>
          <a:xfrm>
            <a:off x="380509" y="16846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A</a:t>
            </a:r>
            <a:endParaRPr/>
          </a:p>
        </p:txBody>
      </p:sp>
      <p:sp>
        <p:nvSpPr>
          <p:cNvPr id="693" name="Google Shape;693;g25e11802ac4_0_2367"/>
          <p:cNvSpPr txBox="1"/>
          <p:nvPr/>
        </p:nvSpPr>
        <p:spPr>
          <a:xfrm>
            <a:off x="380508" y="28866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B</a:t>
            </a:r>
            <a:endParaRPr/>
          </a:p>
        </p:txBody>
      </p:sp>
      <p:sp>
        <p:nvSpPr>
          <p:cNvPr id="694" name="Google Shape;694;g25e11802ac4_0_2367"/>
          <p:cNvSpPr txBox="1"/>
          <p:nvPr/>
        </p:nvSpPr>
        <p:spPr>
          <a:xfrm>
            <a:off x="393332" y="41080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C</a:t>
            </a:r>
            <a:endParaRPr/>
          </a:p>
        </p:txBody>
      </p:sp>
      <p:sp>
        <p:nvSpPr>
          <p:cNvPr id="695" name="Google Shape;695;g25e11802ac4_0_2367"/>
          <p:cNvSpPr txBox="1"/>
          <p:nvPr/>
        </p:nvSpPr>
        <p:spPr>
          <a:xfrm>
            <a:off x="393330" y="52091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D</a:t>
            </a:r>
            <a:endParaRPr/>
          </a:p>
        </p:txBody>
      </p:sp>
      <p:sp>
        <p:nvSpPr>
          <p:cNvPr id="696" name="Google Shape;696;g25e11802ac4_0_2367"/>
          <p:cNvSpPr txBox="1"/>
          <p:nvPr/>
        </p:nvSpPr>
        <p:spPr>
          <a:xfrm>
            <a:off x="1073532" y="2860958"/>
            <a:ext cx="7874100" cy="892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600">
                <a:solidFill>
                  <a:srgbClr val="43464D"/>
                </a:solidFill>
                <a:latin typeface="Helvetica Neue Light"/>
                <a:ea typeface="Helvetica Neue Light"/>
                <a:cs typeface="Helvetica Neue Light"/>
                <a:sym typeface="Helvetica Neue Light"/>
              </a:rPr>
              <a:t>The continents: North America, South America, Africa, Asia, Europe, Antarctica, and Oceania</a:t>
            </a:r>
            <a:endParaRPr b="0" i="0" sz="26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g2a82e2e9c9d_1_241"/>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03" name="Google Shape;703;g2a82e2e9c9d_1_241"/>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04" name="Google Shape;704;g2a82e2e9c9d_1_241"/>
          <p:cNvCxnSpPr>
            <a:stCxn id="705" idx="4"/>
            <a:endCxn id="702"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06" name="Google Shape;706;g2a82e2e9c9d_1_241"/>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07" name="Google Shape;707;g2a82e2e9c9d_1_241"/>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05" name="Google Shape;705;g2a82e2e9c9d_1_241"/>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08" name="Google Shape;708;g2a82e2e9c9d_1_241"/>
          <p:cNvSpPr txBox="1"/>
          <p:nvPr/>
        </p:nvSpPr>
        <p:spPr>
          <a:xfrm>
            <a:off x="738131" y="268426"/>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example</a:t>
            </a:r>
            <a:r>
              <a:rPr b="0" i="0" lang="en-US" sz="3000" u="none" cap="none" strike="noStrike">
                <a:solidFill>
                  <a:srgbClr val="000000"/>
                </a:solidFill>
                <a:latin typeface="Calibri"/>
                <a:ea typeface="Calibri"/>
                <a:cs typeface="Calibri"/>
                <a:sym typeface="Calibri"/>
              </a:rPr>
              <a:t> of </a:t>
            </a:r>
            <a:r>
              <a:rPr lang="en-US" sz="3000">
                <a:latin typeface="Calibri"/>
                <a:ea typeface="Calibri"/>
                <a:cs typeface="Calibri"/>
                <a:sym typeface="Calibri"/>
              </a:rPr>
              <a:t>the </a:t>
            </a:r>
            <a:endParaRPr sz="30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000"/>
              <a:buFont typeface="Arial"/>
              <a:buNone/>
            </a:pPr>
            <a:r>
              <a:rPr b="1" lang="en-US" sz="3000">
                <a:latin typeface="Calibri"/>
                <a:ea typeface="Calibri"/>
                <a:cs typeface="Calibri"/>
                <a:sym typeface="Calibri"/>
              </a:rPr>
              <a:t>crust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709" name="Google Shape;709;g2a82e2e9c9d_1_241"/>
          <p:cNvSpPr txBox="1"/>
          <p:nvPr/>
        </p:nvSpPr>
        <p:spPr>
          <a:xfrm>
            <a:off x="1073532" y="5269290"/>
            <a:ext cx="78741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600">
                <a:solidFill>
                  <a:srgbClr val="434343"/>
                </a:solidFill>
                <a:latin typeface="Helvetica Neue Light"/>
                <a:ea typeface="Helvetica Neue Light"/>
                <a:cs typeface="Helvetica Neue Light"/>
                <a:sym typeface="Helvetica Neue Light"/>
              </a:rPr>
              <a:t>Solar panels turning sunlight into electricity</a:t>
            </a:r>
            <a:endParaRPr sz="1600">
              <a:solidFill>
                <a:srgbClr val="434343"/>
              </a:solidFill>
            </a:endParaRPr>
          </a:p>
        </p:txBody>
      </p:sp>
      <p:sp>
        <p:nvSpPr>
          <p:cNvPr id="710" name="Google Shape;710;g2a82e2e9c9d_1_241"/>
          <p:cNvSpPr txBox="1"/>
          <p:nvPr/>
        </p:nvSpPr>
        <p:spPr>
          <a:xfrm>
            <a:off x="1073532" y="4141320"/>
            <a:ext cx="78741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2600">
                <a:solidFill>
                  <a:srgbClr val="43464D"/>
                </a:solidFill>
                <a:latin typeface="Helvetica Neue Light"/>
                <a:ea typeface="Helvetica Neue Light"/>
                <a:cs typeface="Helvetica Neue Light"/>
                <a:sym typeface="Helvetica Neue Light"/>
              </a:rPr>
              <a:t>Colorful fragments of life after it rains</a:t>
            </a:r>
            <a:endParaRPr b="0" i="0" sz="2600" u="none" cap="none" strike="noStrike">
              <a:solidFill>
                <a:srgbClr val="000000"/>
              </a:solidFill>
              <a:latin typeface="Helvetica Neue Light"/>
              <a:ea typeface="Helvetica Neue Light"/>
              <a:cs typeface="Helvetica Neue Light"/>
              <a:sym typeface="Helvetica Neue Light"/>
            </a:endParaRPr>
          </a:p>
        </p:txBody>
      </p:sp>
      <p:sp>
        <p:nvSpPr>
          <p:cNvPr id="711" name="Google Shape;711;g2a82e2e9c9d_1_241"/>
          <p:cNvSpPr txBox="1"/>
          <p:nvPr/>
        </p:nvSpPr>
        <p:spPr>
          <a:xfrm>
            <a:off x="1166884" y="1684647"/>
            <a:ext cx="79770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600" u="none" cap="none" strike="noStrike">
              <a:solidFill>
                <a:srgbClr val="000000"/>
              </a:solidFill>
              <a:latin typeface="Helvetica Neue Light"/>
              <a:ea typeface="Helvetica Neue Light"/>
              <a:cs typeface="Helvetica Neue Light"/>
              <a:sym typeface="Helvetica Neue Light"/>
            </a:endParaRPr>
          </a:p>
        </p:txBody>
      </p:sp>
      <p:sp>
        <p:nvSpPr>
          <p:cNvPr id="712" name="Google Shape;712;g2a82e2e9c9d_1_241"/>
          <p:cNvSpPr txBox="1"/>
          <p:nvPr/>
        </p:nvSpPr>
        <p:spPr>
          <a:xfrm>
            <a:off x="1073532" y="1787408"/>
            <a:ext cx="78741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600">
                <a:solidFill>
                  <a:srgbClr val="43464D"/>
                </a:solidFill>
                <a:latin typeface="Helvetica Neue Light"/>
                <a:ea typeface="Helvetica Neue Light"/>
                <a:cs typeface="Helvetica Neue Light"/>
                <a:sym typeface="Helvetica Neue Light"/>
              </a:rPr>
              <a:t>Eating a balanced diet including fruits and vegetables</a:t>
            </a:r>
            <a:endParaRPr b="0" i="0" sz="2600" u="none" cap="none" strike="noStrike">
              <a:solidFill>
                <a:srgbClr val="000000"/>
              </a:solidFill>
              <a:latin typeface="Helvetica Neue Light"/>
              <a:ea typeface="Helvetica Neue Light"/>
              <a:cs typeface="Helvetica Neue Light"/>
              <a:sym typeface="Helvetica Neue Light"/>
            </a:endParaRPr>
          </a:p>
        </p:txBody>
      </p:sp>
      <p:sp>
        <p:nvSpPr>
          <p:cNvPr id="713" name="Google Shape;713;g2a82e2e9c9d_1_241"/>
          <p:cNvSpPr txBox="1"/>
          <p:nvPr/>
        </p:nvSpPr>
        <p:spPr>
          <a:xfrm>
            <a:off x="380509" y="16846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A</a:t>
            </a:r>
            <a:endParaRPr/>
          </a:p>
        </p:txBody>
      </p:sp>
      <p:sp>
        <p:nvSpPr>
          <p:cNvPr id="714" name="Google Shape;714;g2a82e2e9c9d_1_241"/>
          <p:cNvSpPr txBox="1"/>
          <p:nvPr/>
        </p:nvSpPr>
        <p:spPr>
          <a:xfrm>
            <a:off x="380508" y="28866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B</a:t>
            </a:r>
            <a:endParaRPr/>
          </a:p>
        </p:txBody>
      </p:sp>
      <p:sp>
        <p:nvSpPr>
          <p:cNvPr id="715" name="Google Shape;715;g2a82e2e9c9d_1_241"/>
          <p:cNvSpPr txBox="1"/>
          <p:nvPr/>
        </p:nvSpPr>
        <p:spPr>
          <a:xfrm>
            <a:off x="393332" y="41080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C</a:t>
            </a:r>
            <a:endParaRPr/>
          </a:p>
        </p:txBody>
      </p:sp>
      <p:sp>
        <p:nvSpPr>
          <p:cNvPr id="716" name="Google Shape;716;g2a82e2e9c9d_1_241"/>
          <p:cNvSpPr txBox="1"/>
          <p:nvPr/>
        </p:nvSpPr>
        <p:spPr>
          <a:xfrm>
            <a:off x="393330" y="52091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D</a:t>
            </a:r>
            <a:endParaRPr/>
          </a:p>
        </p:txBody>
      </p:sp>
      <p:sp>
        <p:nvSpPr>
          <p:cNvPr id="717" name="Google Shape;717;g2a82e2e9c9d_1_241"/>
          <p:cNvSpPr txBox="1"/>
          <p:nvPr/>
        </p:nvSpPr>
        <p:spPr>
          <a:xfrm>
            <a:off x="1073532" y="2860958"/>
            <a:ext cx="7874100" cy="892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600">
                <a:solidFill>
                  <a:srgbClr val="43464D"/>
                </a:solidFill>
                <a:latin typeface="Helvetica Neue Light"/>
                <a:ea typeface="Helvetica Neue Light"/>
                <a:cs typeface="Helvetica Neue Light"/>
                <a:sym typeface="Helvetica Neue Light"/>
              </a:rPr>
              <a:t>The continents: North America, South America, Africa, Asia, Europe, Antarctica, and Oceania</a:t>
            </a:r>
            <a:endParaRPr b="0" i="0" sz="2600" u="none" cap="none" strike="noStrike">
              <a:solidFill>
                <a:srgbClr val="000000"/>
              </a:solidFill>
              <a:latin typeface="Helvetica Neue Light"/>
              <a:ea typeface="Helvetica Neue Light"/>
              <a:cs typeface="Helvetica Neue Light"/>
              <a:sym typeface="Helvetica Neue Light"/>
            </a:endParaRPr>
          </a:p>
        </p:txBody>
      </p:sp>
      <p:sp>
        <p:nvSpPr>
          <p:cNvPr id="718" name="Google Shape;718;g2a82e2e9c9d_1_241"/>
          <p:cNvSpPr/>
          <p:nvPr/>
        </p:nvSpPr>
        <p:spPr>
          <a:xfrm>
            <a:off x="235575" y="2744375"/>
            <a:ext cx="8712000" cy="10158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2a5a1442303_0_281"/>
          <p:cNvSpPr txBox="1"/>
          <p:nvPr>
            <p:ph type="ctrTitle"/>
          </p:nvPr>
        </p:nvSpPr>
        <p:spPr>
          <a:xfrm>
            <a:off x="853475" y="135873"/>
            <a:ext cx="7637700" cy="13428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400"/>
              <a:buFont typeface="Calibri"/>
              <a:buNone/>
            </a:pPr>
            <a:r>
              <a:rPr b="1" lang="en-US" sz="3400" u="sng"/>
              <a:t>Earth</a:t>
            </a:r>
            <a:r>
              <a:rPr b="1" lang="en-US" sz="3400"/>
              <a:t>: </a:t>
            </a:r>
            <a:r>
              <a:rPr lang="en-US" sz="3400"/>
              <a:t>the third </a:t>
            </a:r>
            <a:r>
              <a:rPr lang="en-US" sz="3400"/>
              <a:t>planet</a:t>
            </a:r>
            <a:r>
              <a:rPr lang="en-US" sz="3400"/>
              <a:t> from the Sun; </a:t>
            </a:r>
            <a:r>
              <a:rPr lang="en-US" sz="3400"/>
              <a:t>our home planet</a:t>
            </a:r>
            <a:endParaRPr sz="3400"/>
          </a:p>
        </p:txBody>
      </p:sp>
      <p:sp>
        <p:nvSpPr>
          <p:cNvPr descr="Rewind" id="225" name="Google Shape;225;g2a5a1442303_0_281"/>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6" name="Google Shape;226;g2a5a1442303_0_281"/>
          <p:cNvPicPr preferRelativeResize="0"/>
          <p:nvPr/>
        </p:nvPicPr>
        <p:blipFill>
          <a:blip r:embed="rId4">
            <a:alphaModFix/>
          </a:blip>
          <a:stretch>
            <a:fillRect/>
          </a:stretch>
        </p:blipFill>
        <p:spPr>
          <a:xfrm>
            <a:off x="1870700" y="1631098"/>
            <a:ext cx="5074524" cy="507452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g25e11802ac4_0_2511"/>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25" name="Google Shape;725;g25e11802ac4_0_2511"/>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26" name="Google Shape;726;g25e11802ac4_0_2511"/>
          <p:cNvCxnSpPr>
            <a:stCxn id="727" idx="4"/>
            <a:endCxn id="724"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28" name="Google Shape;728;g25e11802ac4_0_2511"/>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29" name="Google Shape;729;g25e11802ac4_0_2511"/>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27" name="Google Shape;727;g25e11802ac4_0_2511"/>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30" name="Google Shape;730;g25e11802ac4_0_2511"/>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731" name="Google Shape;731;g25e11802ac4_0_2511"/>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732" name="Google Shape;732;g25e11802ac4_0_2511"/>
          <p:cNvCxnSpPr>
            <a:stCxn id="733" idx="4"/>
            <a:endCxn id="730"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734" name="Google Shape;734;g25e11802ac4_0_2511"/>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735" name="Google Shape;735;g25e11802ac4_0_2511"/>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733" name="Google Shape;733;g25e11802ac4_0_2511"/>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36" name="Google Shape;736;g25e11802ac4_0_2511"/>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Crust</a:t>
            </a:r>
            <a:endParaRPr b="0" i="0" sz="700" u="none" cap="none" strike="noStrike">
              <a:solidFill>
                <a:srgbClr val="000000"/>
              </a:solidFill>
              <a:latin typeface="Arial"/>
              <a:ea typeface="Arial"/>
              <a:cs typeface="Arial"/>
              <a:sym typeface="Arial"/>
            </a:endParaRPr>
          </a:p>
        </p:txBody>
      </p:sp>
      <p:sp>
        <p:nvSpPr>
          <p:cNvPr id="737" name="Google Shape;737;g25e11802ac4_0_2511"/>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738" name="Google Shape;738;g25e11802ac4_0_2511"/>
          <p:cNvSpPr txBox="1"/>
          <p:nvPr/>
        </p:nvSpPr>
        <p:spPr>
          <a:xfrm>
            <a:off x="498763" y="61329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739" name="Google Shape;739;g25e11802ac4_0_2511"/>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740" name="Google Shape;740;g25e11802ac4_0_2511"/>
          <p:cNvSpPr txBox="1"/>
          <p:nvPr/>
        </p:nvSpPr>
        <p:spPr>
          <a:xfrm>
            <a:off x="4210100" y="6143700"/>
            <a:ext cx="4504200" cy="354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How do</a:t>
            </a:r>
            <a:r>
              <a:rPr lang="en-US" sz="1700">
                <a:latin typeface="Helvetica Neue Light"/>
                <a:ea typeface="Helvetica Neue Light"/>
                <a:cs typeface="Helvetica Neue Light"/>
                <a:sym typeface="Helvetica Neue Light"/>
              </a:rPr>
              <a:t>es the Earth’s crust</a:t>
            </a:r>
            <a:r>
              <a:rPr b="0" i="0" lang="en-US" sz="1700" u="none" cap="none" strike="noStrike">
                <a:solidFill>
                  <a:srgbClr val="000000"/>
                </a:solidFill>
                <a:latin typeface="Helvetica Neue Light"/>
                <a:ea typeface="Helvetica Neue Light"/>
                <a:cs typeface="Helvetica Neue Light"/>
                <a:sym typeface="Helvetica Neue Light"/>
              </a:rPr>
              <a:t> impact my life?</a:t>
            </a:r>
            <a:endParaRPr b="0" i="0" sz="1700" u="none" cap="none" strike="noStrike">
              <a:solidFill>
                <a:srgbClr val="000000"/>
              </a:solidFill>
              <a:latin typeface="Arial"/>
              <a:ea typeface="Arial"/>
              <a:cs typeface="Arial"/>
              <a:sym typeface="Arial"/>
            </a:endParaRPr>
          </a:p>
        </p:txBody>
      </p:sp>
      <p:pic>
        <p:nvPicPr>
          <p:cNvPr id="741" name="Google Shape;741;g25e11802ac4_0_2511"/>
          <p:cNvPicPr preferRelativeResize="0"/>
          <p:nvPr/>
        </p:nvPicPr>
        <p:blipFill>
          <a:blip r:embed="rId3">
            <a:alphaModFix/>
          </a:blip>
          <a:stretch>
            <a:fillRect/>
          </a:stretch>
        </p:blipFill>
        <p:spPr>
          <a:xfrm>
            <a:off x="5820025" y="1076979"/>
            <a:ext cx="2334253" cy="2352020"/>
          </a:xfrm>
          <a:prstGeom prst="rect">
            <a:avLst/>
          </a:prstGeom>
          <a:noFill/>
          <a:ln>
            <a:noFill/>
          </a:ln>
        </p:spPr>
      </p:pic>
      <p:sp>
        <p:nvSpPr>
          <p:cNvPr id="742" name="Google Shape;742;g25e11802ac4_0_2511"/>
          <p:cNvSpPr/>
          <p:nvPr/>
        </p:nvSpPr>
        <p:spPr>
          <a:xfrm rot="-1271858">
            <a:off x="7799246" y="1098300"/>
            <a:ext cx="824700" cy="507347"/>
          </a:xfrm>
          <a:prstGeom prst="leftArrow">
            <a:avLst>
              <a:gd fmla="val 50000" name="adj1"/>
              <a:gd fmla="val 50000" name="adj2"/>
            </a:avLst>
          </a:prstGeom>
          <a:solidFill>
            <a:srgbClr val="FF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743" name="Google Shape;743;g25e11802ac4_0_2511"/>
          <p:cNvSpPr txBox="1"/>
          <p:nvPr/>
        </p:nvSpPr>
        <p:spPr>
          <a:xfrm>
            <a:off x="621750" y="1332625"/>
            <a:ext cx="3696000" cy="8682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The outermost shell of the Earth</a:t>
            </a:r>
            <a:endParaRPr b="0" i="0" sz="2400" u="none" cap="none" strike="noStrike">
              <a:solidFill>
                <a:srgbClr val="434343"/>
              </a:solidFill>
              <a:latin typeface="Helvetica Neue Light"/>
              <a:ea typeface="Helvetica Neue Light"/>
              <a:cs typeface="Helvetica Neue Light"/>
              <a:sym typeface="Helvetica Neue Light"/>
            </a:endParaRPr>
          </a:p>
        </p:txBody>
      </p:sp>
      <p:sp>
        <p:nvSpPr>
          <p:cNvPr id="744" name="Google Shape;744;g25e11802ac4_0_2511"/>
          <p:cNvSpPr txBox="1"/>
          <p:nvPr/>
        </p:nvSpPr>
        <p:spPr>
          <a:xfrm>
            <a:off x="494375" y="4567400"/>
            <a:ext cx="4098300" cy="16809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The continents: North America, South America, Africa, Asia, Europe, Antarctica, and Oceania</a:t>
            </a:r>
            <a:endParaRPr b="0" i="0" sz="2400" u="none" cap="none" strike="noStrike">
              <a:solidFill>
                <a:srgbClr val="434343"/>
              </a:solidFill>
              <a:latin typeface="Helvetica Neue Light"/>
              <a:ea typeface="Helvetica Neue Light"/>
              <a:cs typeface="Helvetica Neue Light"/>
              <a:sym typeface="Helvetica Neue Light"/>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g25e11802ac4_0_2536"/>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51" name="Google Shape;751;g25e11802ac4_0_2536"/>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52" name="Google Shape;752;g25e11802ac4_0_2536"/>
          <p:cNvCxnSpPr>
            <a:stCxn id="753" idx="4"/>
            <a:endCxn id="750"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54" name="Google Shape;754;g25e11802ac4_0_2536"/>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55" name="Google Shape;755;g25e11802ac4_0_2536"/>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53" name="Google Shape;753;g25e11802ac4_0_2536"/>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56" name="Google Shape;756;g25e11802ac4_0_2536"/>
          <p:cNvSpPr txBox="1"/>
          <p:nvPr/>
        </p:nvSpPr>
        <p:spPr>
          <a:xfrm>
            <a:off x="626731" y="355701"/>
            <a:ext cx="8209500" cy="144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2900" u="none" cap="none" strike="noStrike">
                <a:solidFill>
                  <a:srgbClr val="000000"/>
                </a:solidFill>
                <a:latin typeface="Calibri"/>
                <a:ea typeface="Calibri"/>
                <a:cs typeface="Calibri"/>
                <a:sym typeface="Calibri"/>
              </a:rPr>
              <a:t>Choose the correct response for </a:t>
            </a:r>
            <a:r>
              <a:rPr b="0" i="1" lang="en-US" sz="2900" u="none" cap="none" strike="noStrike">
                <a:solidFill>
                  <a:srgbClr val="000000"/>
                </a:solidFill>
                <a:latin typeface="Calibri"/>
                <a:ea typeface="Calibri"/>
                <a:cs typeface="Calibri"/>
                <a:sym typeface="Calibri"/>
              </a:rPr>
              <a:t>“how </a:t>
            </a:r>
            <a:r>
              <a:rPr i="1" lang="en-US" sz="2900">
                <a:latin typeface="Calibri"/>
                <a:ea typeface="Calibri"/>
                <a:cs typeface="Calibri"/>
                <a:sym typeface="Calibri"/>
              </a:rPr>
              <a:t>does</a:t>
            </a:r>
            <a:r>
              <a:rPr i="1" lang="en-US" sz="2900">
                <a:latin typeface="Calibri"/>
                <a:ea typeface="Calibri"/>
                <a:cs typeface="Calibri"/>
                <a:sym typeface="Calibri"/>
              </a:rPr>
              <a:t> the Earth’s crust </a:t>
            </a:r>
            <a:r>
              <a:rPr b="0" i="1" lang="en-US" sz="2900" u="none" cap="none" strike="noStrike">
                <a:solidFill>
                  <a:srgbClr val="000000"/>
                </a:solidFill>
                <a:latin typeface="Calibri"/>
                <a:ea typeface="Calibri"/>
                <a:cs typeface="Calibri"/>
                <a:sym typeface="Calibri"/>
              </a:rPr>
              <a:t>impact my life?” </a:t>
            </a:r>
            <a:r>
              <a:rPr b="0" i="0" lang="en-US" sz="2900" u="none" cap="none" strike="noStrike">
                <a:solidFill>
                  <a:srgbClr val="000000"/>
                </a:solidFill>
                <a:latin typeface="Calibri"/>
                <a:ea typeface="Calibri"/>
                <a:cs typeface="Calibri"/>
                <a:sym typeface="Calibri"/>
              </a:rPr>
              <a:t>from the choices below.</a:t>
            </a:r>
            <a:endParaRPr b="0" i="0" sz="1400" u="none" cap="none" strike="noStrike">
              <a:solidFill>
                <a:srgbClr val="000000"/>
              </a:solidFill>
              <a:latin typeface="Arial"/>
              <a:ea typeface="Arial"/>
              <a:cs typeface="Arial"/>
              <a:sym typeface="Arial"/>
            </a:endParaRPr>
          </a:p>
        </p:txBody>
      </p:sp>
      <p:sp>
        <p:nvSpPr>
          <p:cNvPr id="757" name="Google Shape;757;g25e11802ac4_0_2536"/>
          <p:cNvSpPr txBox="1"/>
          <p:nvPr/>
        </p:nvSpPr>
        <p:spPr>
          <a:xfrm>
            <a:off x="1124982" y="4200395"/>
            <a:ext cx="7874100" cy="8034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2200">
                <a:solidFill>
                  <a:srgbClr val="43464D"/>
                </a:solidFill>
                <a:latin typeface="Helvetica Neue Light"/>
                <a:ea typeface="Helvetica Neue Light"/>
                <a:cs typeface="Helvetica Neue Light"/>
                <a:sym typeface="Helvetica Neue Light"/>
              </a:rPr>
              <a:t>The Earth’s crust provides and to live on where we can build homes, grow food, and explore.</a:t>
            </a:r>
            <a:endParaRPr b="0" i="0" sz="2200" u="none" cap="none" strike="noStrike">
              <a:solidFill>
                <a:srgbClr val="000000"/>
              </a:solidFill>
              <a:latin typeface="Helvetica Neue Light"/>
              <a:ea typeface="Helvetica Neue Light"/>
              <a:cs typeface="Helvetica Neue Light"/>
              <a:sym typeface="Helvetica Neue Light"/>
            </a:endParaRPr>
          </a:p>
        </p:txBody>
      </p:sp>
      <p:sp>
        <p:nvSpPr>
          <p:cNvPr id="758" name="Google Shape;758;g25e11802ac4_0_2536"/>
          <p:cNvSpPr txBox="1"/>
          <p:nvPr/>
        </p:nvSpPr>
        <p:spPr>
          <a:xfrm>
            <a:off x="1166884" y="2065647"/>
            <a:ext cx="79770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600" u="none" cap="none" strike="noStrike">
              <a:solidFill>
                <a:srgbClr val="000000"/>
              </a:solidFill>
              <a:latin typeface="Helvetica Neue Light"/>
              <a:ea typeface="Helvetica Neue Light"/>
              <a:cs typeface="Helvetica Neue Light"/>
              <a:sym typeface="Helvetica Neue Light"/>
            </a:endParaRPr>
          </a:p>
        </p:txBody>
      </p:sp>
      <p:sp>
        <p:nvSpPr>
          <p:cNvPr id="759" name="Google Shape;759;g25e11802ac4_0_2536"/>
          <p:cNvSpPr txBox="1"/>
          <p:nvPr/>
        </p:nvSpPr>
        <p:spPr>
          <a:xfrm>
            <a:off x="1073532" y="1939808"/>
            <a:ext cx="78741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200">
                <a:solidFill>
                  <a:srgbClr val="43464D"/>
                </a:solidFill>
                <a:latin typeface="Helvetica Neue Light"/>
                <a:ea typeface="Helvetica Neue Light"/>
                <a:cs typeface="Helvetica Neue Light"/>
                <a:sym typeface="Helvetica Neue Light"/>
              </a:rPr>
              <a:t>The Earth’s crust protects the planet from things in outer space, making Earth livable. </a:t>
            </a:r>
            <a:endParaRPr b="0" i="0" sz="2200" u="none" cap="none" strike="noStrike">
              <a:solidFill>
                <a:srgbClr val="000000"/>
              </a:solidFill>
              <a:latin typeface="Helvetica Neue Light"/>
              <a:ea typeface="Helvetica Neue Light"/>
              <a:cs typeface="Helvetica Neue Light"/>
              <a:sym typeface="Helvetica Neue Light"/>
            </a:endParaRPr>
          </a:p>
        </p:txBody>
      </p:sp>
      <p:sp>
        <p:nvSpPr>
          <p:cNvPr id="760" name="Google Shape;760;g25e11802ac4_0_2536"/>
          <p:cNvSpPr txBox="1"/>
          <p:nvPr/>
        </p:nvSpPr>
        <p:spPr>
          <a:xfrm>
            <a:off x="380509" y="20656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A</a:t>
            </a:r>
            <a:endParaRPr/>
          </a:p>
        </p:txBody>
      </p:sp>
      <p:sp>
        <p:nvSpPr>
          <p:cNvPr id="761" name="Google Shape;761;g25e11802ac4_0_2536"/>
          <p:cNvSpPr txBox="1"/>
          <p:nvPr/>
        </p:nvSpPr>
        <p:spPr>
          <a:xfrm>
            <a:off x="380508" y="31152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B</a:t>
            </a:r>
            <a:endParaRPr/>
          </a:p>
        </p:txBody>
      </p:sp>
      <p:sp>
        <p:nvSpPr>
          <p:cNvPr id="762" name="Google Shape;762;g25e11802ac4_0_2536"/>
          <p:cNvSpPr txBox="1"/>
          <p:nvPr/>
        </p:nvSpPr>
        <p:spPr>
          <a:xfrm>
            <a:off x="393332" y="420031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C</a:t>
            </a:r>
            <a:endParaRPr/>
          </a:p>
        </p:txBody>
      </p:sp>
      <p:sp>
        <p:nvSpPr>
          <p:cNvPr id="763" name="Google Shape;763;g25e11802ac4_0_2536"/>
          <p:cNvSpPr txBox="1"/>
          <p:nvPr/>
        </p:nvSpPr>
        <p:spPr>
          <a:xfrm>
            <a:off x="393330" y="52853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D</a:t>
            </a:r>
            <a:endParaRPr/>
          </a:p>
        </p:txBody>
      </p:sp>
      <p:sp>
        <p:nvSpPr>
          <p:cNvPr id="764" name="Google Shape;764;g25e11802ac4_0_2536"/>
          <p:cNvSpPr txBox="1"/>
          <p:nvPr/>
        </p:nvSpPr>
        <p:spPr>
          <a:xfrm>
            <a:off x="1073532" y="3165758"/>
            <a:ext cx="78741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200">
                <a:solidFill>
                  <a:srgbClr val="43464D"/>
                </a:solidFill>
                <a:latin typeface="Helvetica Neue Light"/>
                <a:ea typeface="Helvetica Neue Light"/>
                <a:cs typeface="Helvetica Neue Light"/>
                <a:sym typeface="Helvetica Neue Light"/>
              </a:rPr>
              <a:t>The Earth’s crust helps us learn about plants and animals from the past and how it affects our planet today.</a:t>
            </a:r>
            <a:endParaRPr b="0" i="0" sz="2200" u="none" cap="none" strike="noStrike">
              <a:solidFill>
                <a:srgbClr val="000000"/>
              </a:solidFill>
              <a:latin typeface="Helvetica Neue Light"/>
              <a:ea typeface="Helvetica Neue Light"/>
              <a:cs typeface="Helvetica Neue Light"/>
              <a:sym typeface="Helvetica Neue Light"/>
            </a:endParaRPr>
          </a:p>
        </p:txBody>
      </p:sp>
      <p:sp>
        <p:nvSpPr>
          <p:cNvPr id="765" name="Google Shape;765;g25e11802ac4_0_2536"/>
          <p:cNvSpPr txBox="1"/>
          <p:nvPr/>
        </p:nvSpPr>
        <p:spPr>
          <a:xfrm>
            <a:off x="1142132" y="5360795"/>
            <a:ext cx="7874100" cy="8034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2200">
                <a:solidFill>
                  <a:srgbClr val="43464D"/>
                </a:solidFill>
                <a:latin typeface="Helvetica Neue Light"/>
                <a:ea typeface="Helvetica Neue Light"/>
                <a:cs typeface="Helvetica Neue Light"/>
                <a:sym typeface="Helvetica Neue Light"/>
              </a:rPr>
              <a:t>The Earth’s crust creates electricity which helps us learn and live.</a:t>
            </a:r>
            <a:endParaRPr b="0" i="0" sz="22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g2a82e2e9c9d_1_312"/>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72" name="Google Shape;772;g2a82e2e9c9d_1_312"/>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73" name="Google Shape;773;g2a82e2e9c9d_1_312"/>
          <p:cNvCxnSpPr>
            <a:stCxn id="774" idx="4"/>
            <a:endCxn id="771"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75" name="Google Shape;775;g2a82e2e9c9d_1_312"/>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76" name="Google Shape;776;g2a82e2e9c9d_1_312"/>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74" name="Google Shape;774;g2a82e2e9c9d_1_312"/>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77" name="Google Shape;777;g2a82e2e9c9d_1_312"/>
          <p:cNvSpPr txBox="1"/>
          <p:nvPr/>
        </p:nvSpPr>
        <p:spPr>
          <a:xfrm>
            <a:off x="626731" y="355701"/>
            <a:ext cx="8209500" cy="144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2900" u="none" cap="none" strike="noStrike">
                <a:solidFill>
                  <a:srgbClr val="000000"/>
                </a:solidFill>
                <a:latin typeface="Calibri"/>
                <a:ea typeface="Calibri"/>
                <a:cs typeface="Calibri"/>
                <a:sym typeface="Calibri"/>
              </a:rPr>
              <a:t>Choose the correct response for </a:t>
            </a:r>
            <a:r>
              <a:rPr b="0" i="1" lang="en-US" sz="2900" u="none" cap="none" strike="noStrike">
                <a:solidFill>
                  <a:srgbClr val="000000"/>
                </a:solidFill>
                <a:latin typeface="Calibri"/>
                <a:ea typeface="Calibri"/>
                <a:cs typeface="Calibri"/>
                <a:sym typeface="Calibri"/>
              </a:rPr>
              <a:t>“how </a:t>
            </a:r>
            <a:r>
              <a:rPr i="1" lang="en-US" sz="2900">
                <a:latin typeface="Calibri"/>
                <a:ea typeface="Calibri"/>
                <a:cs typeface="Calibri"/>
                <a:sym typeface="Calibri"/>
              </a:rPr>
              <a:t>does the Earth’s crust </a:t>
            </a:r>
            <a:r>
              <a:rPr b="0" i="1" lang="en-US" sz="2900" u="none" cap="none" strike="noStrike">
                <a:solidFill>
                  <a:srgbClr val="000000"/>
                </a:solidFill>
                <a:latin typeface="Calibri"/>
                <a:ea typeface="Calibri"/>
                <a:cs typeface="Calibri"/>
                <a:sym typeface="Calibri"/>
              </a:rPr>
              <a:t>impact my life?” </a:t>
            </a:r>
            <a:r>
              <a:rPr b="0" i="0" lang="en-US" sz="2900" u="none" cap="none" strike="noStrike">
                <a:solidFill>
                  <a:srgbClr val="000000"/>
                </a:solidFill>
                <a:latin typeface="Calibri"/>
                <a:ea typeface="Calibri"/>
                <a:cs typeface="Calibri"/>
                <a:sym typeface="Calibri"/>
              </a:rPr>
              <a:t>from the choices below.</a:t>
            </a:r>
            <a:endParaRPr b="0" i="0" sz="1400" u="none" cap="none" strike="noStrike">
              <a:solidFill>
                <a:srgbClr val="000000"/>
              </a:solidFill>
              <a:latin typeface="Arial"/>
              <a:ea typeface="Arial"/>
              <a:cs typeface="Arial"/>
              <a:sym typeface="Arial"/>
            </a:endParaRPr>
          </a:p>
        </p:txBody>
      </p:sp>
      <p:sp>
        <p:nvSpPr>
          <p:cNvPr id="778" name="Google Shape;778;g2a82e2e9c9d_1_312"/>
          <p:cNvSpPr txBox="1"/>
          <p:nvPr/>
        </p:nvSpPr>
        <p:spPr>
          <a:xfrm>
            <a:off x="1124982" y="4200395"/>
            <a:ext cx="7874100" cy="8034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2200">
                <a:solidFill>
                  <a:srgbClr val="43464D"/>
                </a:solidFill>
                <a:latin typeface="Helvetica Neue Light"/>
                <a:ea typeface="Helvetica Neue Light"/>
                <a:cs typeface="Helvetica Neue Light"/>
                <a:sym typeface="Helvetica Neue Light"/>
              </a:rPr>
              <a:t>The Earth’s crust provides and to live on where we can build homes, grow food, and explore.</a:t>
            </a:r>
            <a:endParaRPr b="0" i="0" sz="2200" u="none" cap="none" strike="noStrike">
              <a:solidFill>
                <a:srgbClr val="000000"/>
              </a:solidFill>
              <a:latin typeface="Helvetica Neue Light"/>
              <a:ea typeface="Helvetica Neue Light"/>
              <a:cs typeface="Helvetica Neue Light"/>
              <a:sym typeface="Helvetica Neue Light"/>
            </a:endParaRPr>
          </a:p>
        </p:txBody>
      </p:sp>
      <p:sp>
        <p:nvSpPr>
          <p:cNvPr id="779" name="Google Shape;779;g2a82e2e9c9d_1_312"/>
          <p:cNvSpPr txBox="1"/>
          <p:nvPr/>
        </p:nvSpPr>
        <p:spPr>
          <a:xfrm>
            <a:off x="1166884" y="2065647"/>
            <a:ext cx="79770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600" u="none" cap="none" strike="noStrike">
              <a:solidFill>
                <a:srgbClr val="000000"/>
              </a:solidFill>
              <a:latin typeface="Helvetica Neue Light"/>
              <a:ea typeface="Helvetica Neue Light"/>
              <a:cs typeface="Helvetica Neue Light"/>
              <a:sym typeface="Helvetica Neue Light"/>
            </a:endParaRPr>
          </a:p>
        </p:txBody>
      </p:sp>
      <p:sp>
        <p:nvSpPr>
          <p:cNvPr id="780" name="Google Shape;780;g2a82e2e9c9d_1_312"/>
          <p:cNvSpPr txBox="1"/>
          <p:nvPr/>
        </p:nvSpPr>
        <p:spPr>
          <a:xfrm>
            <a:off x="1073532" y="1939808"/>
            <a:ext cx="78741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200">
                <a:solidFill>
                  <a:srgbClr val="43464D"/>
                </a:solidFill>
                <a:latin typeface="Helvetica Neue Light"/>
                <a:ea typeface="Helvetica Neue Light"/>
                <a:cs typeface="Helvetica Neue Light"/>
                <a:sym typeface="Helvetica Neue Light"/>
              </a:rPr>
              <a:t>The Earth’s crust protects the planet from things in outer space, making Earth livable. </a:t>
            </a:r>
            <a:endParaRPr b="0" i="0" sz="2200" u="none" cap="none" strike="noStrike">
              <a:solidFill>
                <a:srgbClr val="000000"/>
              </a:solidFill>
              <a:latin typeface="Helvetica Neue Light"/>
              <a:ea typeface="Helvetica Neue Light"/>
              <a:cs typeface="Helvetica Neue Light"/>
              <a:sym typeface="Helvetica Neue Light"/>
            </a:endParaRPr>
          </a:p>
        </p:txBody>
      </p:sp>
      <p:sp>
        <p:nvSpPr>
          <p:cNvPr id="781" name="Google Shape;781;g2a82e2e9c9d_1_312"/>
          <p:cNvSpPr txBox="1"/>
          <p:nvPr/>
        </p:nvSpPr>
        <p:spPr>
          <a:xfrm>
            <a:off x="380509" y="20656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A</a:t>
            </a:r>
            <a:endParaRPr/>
          </a:p>
        </p:txBody>
      </p:sp>
      <p:sp>
        <p:nvSpPr>
          <p:cNvPr id="782" name="Google Shape;782;g2a82e2e9c9d_1_312"/>
          <p:cNvSpPr txBox="1"/>
          <p:nvPr/>
        </p:nvSpPr>
        <p:spPr>
          <a:xfrm>
            <a:off x="380508" y="31152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B</a:t>
            </a:r>
            <a:endParaRPr/>
          </a:p>
        </p:txBody>
      </p:sp>
      <p:sp>
        <p:nvSpPr>
          <p:cNvPr id="783" name="Google Shape;783;g2a82e2e9c9d_1_312"/>
          <p:cNvSpPr txBox="1"/>
          <p:nvPr/>
        </p:nvSpPr>
        <p:spPr>
          <a:xfrm>
            <a:off x="393332" y="420031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C</a:t>
            </a:r>
            <a:endParaRPr/>
          </a:p>
        </p:txBody>
      </p:sp>
      <p:sp>
        <p:nvSpPr>
          <p:cNvPr id="784" name="Google Shape;784;g2a82e2e9c9d_1_312"/>
          <p:cNvSpPr txBox="1"/>
          <p:nvPr/>
        </p:nvSpPr>
        <p:spPr>
          <a:xfrm>
            <a:off x="393330" y="52853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D</a:t>
            </a:r>
            <a:endParaRPr/>
          </a:p>
        </p:txBody>
      </p:sp>
      <p:sp>
        <p:nvSpPr>
          <p:cNvPr id="785" name="Google Shape;785;g2a82e2e9c9d_1_312"/>
          <p:cNvSpPr txBox="1"/>
          <p:nvPr/>
        </p:nvSpPr>
        <p:spPr>
          <a:xfrm>
            <a:off x="1073532" y="3165758"/>
            <a:ext cx="78741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200">
                <a:solidFill>
                  <a:srgbClr val="43464D"/>
                </a:solidFill>
                <a:latin typeface="Helvetica Neue Light"/>
                <a:ea typeface="Helvetica Neue Light"/>
                <a:cs typeface="Helvetica Neue Light"/>
                <a:sym typeface="Helvetica Neue Light"/>
              </a:rPr>
              <a:t>The Earth’s crust helps us learn about plants and animals from the past and how it affects our planet today.</a:t>
            </a:r>
            <a:endParaRPr b="0" i="0" sz="2200" u="none" cap="none" strike="noStrike">
              <a:solidFill>
                <a:srgbClr val="000000"/>
              </a:solidFill>
              <a:latin typeface="Helvetica Neue Light"/>
              <a:ea typeface="Helvetica Neue Light"/>
              <a:cs typeface="Helvetica Neue Light"/>
              <a:sym typeface="Helvetica Neue Light"/>
            </a:endParaRPr>
          </a:p>
        </p:txBody>
      </p:sp>
      <p:sp>
        <p:nvSpPr>
          <p:cNvPr id="786" name="Google Shape;786;g2a82e2e9c9d_1_312"/>
          <p:cNvSpPr txBox="1"/>
          <p:nvPr/>
        </p:nvSpPr>
        <p:spPr>
          <a:xfrm>
            <a:off x="1142132" y="5360795"/>
            <a:ext cx="7874100" cy="8034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2200">
                <a:solidFill>
                  <a:srgbClr val="43464D"/>
                </a:solidFill>
                <a:latin typeface="Helvetica Neue Light"/>
                <a:ea typeface="Helvetica Neue Light"/>
                <a:cs typeface="Helvetica Neue Light"/>
                <a:sym typeface="Helvetica Neue Light"/>
              </a:rPr>
              <a:t>The Earth’s crust creates electricity which helps us learn and live.</a:t>
            </a:r>
            <a:endParaRPr b="0" i="0" sz="2200" u="none" cap="none" strike="noStrike">
              <a:solidFill>
                <a:srgbClr val="000000"/>
              </a:solidFill>
              <a:latin typeface="Helvetica Neue Light"/>
              <a:ea typeface="Helvetica Neue Light"/>
              <a:cs typeface="Helvetica Neue Light"/>
              <a:sym typeface="Helvetica Neue Light"/>
            </a:endParaRPr>
          </a:p>
        </p:txBody>
      </p:sp>
      <p:sp>
        <p:nvSpPr>
          <p:cNvPr id="787" name="Google Shape;787;g2a82e2e9c9d_1_312"/>
          <p:cNvSpPr/>
          <p:nvPr/>
        </p:nvSpPr>
        <p:spPr>
          <a:xfrm>
            <a:off x="176700" y="3887675"/>
            <a:ext cx="8790600" cy="14076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g25e11802ac4_0_2649"/>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94" name="Google Shape;794;g25e11802ac4_0_2649"/>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95" name="Google Shape;795;g25e11802ac4_0_2649"/>
          <p:cNvCxnSpPr>
            <a:stCxn id="796" idx="4"/>
            <a:endCxn id="793"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97" name="Google Shape;797;g25e11802ac4_0_2649"/>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98" name="Google Shape;798;g25e11802ac4_0_2649"/>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96" name="Google Shape;796;g25e11802ac4_0_2649"/>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99" name="Google Shape;799;g25e11802ac4_0_2649"/>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800" name="Google Shape;800;g25e11802ac4_0_2649"/>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801" name="Google Shape;801;g25e11802ac4_0_2649"/>
          <p:cNvCxnSpPr>
            <a:stCxn id="802" idx="4"/>
            <a:endCxn id="799"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803" name="Google Shape;803;g25e11802ac4_0_2649"/>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804" name="Google Shape;804;g25e11802ac4_0_2649"/>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802" name="Google Shape;802;g25e11802ac4_0_2649"/>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05" name="Google Shape;805;g25e11802ac4_0_2649"/>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Crust</a:t>
            </a:r>
            <a:endParaRPr b="0" i="0" sz="700" u="none" cap="none" strike="noStrike">
              <a:solidFill>
                <a:srgbClr val="000000"/>
              </a:solidFill>
              <a:latin typeface="Arial"/>
              <a:ea typeface="Arial"/>
              <a:cs typeface="Arial"/>
              <a:sym typeface="Arial"/>
            </a:endParaRPr>
          </a:p>
        </p:txBody>
      </p:sp>
      <p:sp>
        <p:nvSpPr>
          <p:cNvPr id="806" name="Google Shape;806;g25e11802ac4_0_2649"/>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807" name="Google Shape;807;g25e11802ac4_0_2649"/>
          <p:cNvSpPr txBox="1"/>
          <p:nvPr/>
        </p:nvSpPr>
        <p:spPr>
          <a:xfrm>
            <a:off x="498763" y="61329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808" name="Google Shape;808;g25e11802ac4_0_2649"/>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809" name="Google Shape;809;g25e11802ac4_0_2649"/>
          <p:cNvSpPr txBox="1"/>
          <p:nvPr/>
        </p:nvSpPr>
        <p:spPr>
          <a:xfrm>
            <a:off x="4210100" y="6143700"/>
            <a:ext cx="4504200" cy="354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How do</a:t>
            </a:r>
            <a:r>
              <a:rPr lang="en-US" sz="1700">
                <a:latin typeface="Helvetica Neue Light"/>
                <a:ea typeface="Helvetica Neue Light"/>
                <a:cs typeface="Helvetica Neue Light"/>
                <a:sym typeface="Helvetica Neue Light"/>
              </a:rPr>
              <a:t>es the Earth’s crust</a:t>
            </a:r>
            <a:r>
              <a:rPr b="0" i="0" lang="en-US" sz="1700" u="none" cap="none" strike="noStrike">
                <a:solidFill>
                  <a:srgbClr val="000000"/>
                </a:solidFill>
                <a:latin typeface="Helvetica Neue Light"/>
                <a:ea typeface="Helvetica Neue Light"/>
                <a:cs typeface="Helvetica Neue Light"/>
                <a:sym typeface="Helvetica Neue Light"/>
              </a:rPr>
              <a:t> impact my life?</a:t>
            </a:r>
            <a:endParaRPr b="0" i="0" sz="1700" u="none" cap="none" strike="noStrike">
              <a:solidFill>
                <a:srgbClr val="000000"/>
              </a:solidFill>
              <a:latin typeface="Arial"/>
              <a:ea typeface="Arial"/>
              <a:cs typeface="Arial"/>
              <a:sym typeface="Arial"/>
            </a:endParaRPr>
          </a:p>
        </p:txBody>
      </p:sp>
      <p:pic>
        <p:nvPicPr>
          <p:cNvPr id="810" name="Google Shape;810;g25e11802ac4_0_2649"/>
          <p:cNvPicPr preferRelativeResize="0"/>
          <p:nvPr/>
        </p:nvPicPr>
        <p:blipFill>
          <a:blip r:embed="rId3">
            <a:alphaModFix/>
          </a:blip>
          <a:stretch>
            <a:fillRect/>
          </a:stretch>
        </p:blipFill>
        <p:spPr>
          <a:xfrm>
            <a:off x="5820025" y="1076979"/>
            <a:ext cx="2334253" cy="2352020"/>
          </a:xfrm>
          <a:prstGeom prst="rect">
            <a:avLst/>
          </a:prstGeom>
          <a:noFill/>
          <a:ln>
            <a:noFill/>
          </a:ln>
        </p:spPr>
      </p:pic>
      <p:sp>
        <p:nvSpPr>
          <p:cNvPr id="811" name="Google Shape;811;g25e11802ac4_0_2649"/>
          <p:cNvSpPr/>
          <p:nvPr/>
        </p:nvSpPr>
        <p:spPr>
          <a:xfrm rot="-1271858">
            <a:off x="7799246" y="1098300"/>
            <a:ext cx="824700" cy="507347"/>
          </a:xfrm>
          <a:prstGeom prst="leftArrow">
            <a:avLst>
              <a:gd fmla="val 50000" name="adj1"/>
              <a:gd fmla="val 50000" name="adj2"/>
            </a:avLst>
          </a:prstGeom>
          <a:solidFill>
            <a:srgbClr val="FF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812" name="Google Shape;812;g25e11802ac4_0_2649"/>
          <p:cNvSpPr txBox="1"/>
          <p:nvPr/>
        </p:nvSpPr>
        <p:spPr>
          <a:xfrm>
            <a:off x="621750" y="1332625"/>
            <a:ext cx="3696000" cy="8682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The outermost shell of the Earth</a:t>
            </a:r>
            <a:endParaRPr b="0" i="0" sz="2400" u="none" cap="none" strike="noStrike">
              <a:solidFill>
                <a:srgbClr val="434343"/>
              </a:solidFill>
              <a:latin typeface="Helvetica Neue Light"/>
              <a:ea typeface="Helvetica Neue Light"/>
              <a:cs typeface="Helvetica Neue Light"/>
              <a:sym typeface="Helvetica Neue Light"/>
            </a:endParaRPr>
          </a:p>
        </p:txBody>
      </p:sp>
      <p:sp>
        <p:nvSpPr>
          <p:cNvPr id="813" name="Google Shape;813;g25e11802ac4_0_2649"/>
          <p:cNvSpPr txBox="1"/>
          <p:nvPr/>
        </p:nvSpPr>
        <p:spPr>
          <a:xfrm>
            <a:off x="494375" y="4567400"/>
            <a:ext cx="4098300" cy="16809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The continents: North America, South America, Africa, Asia, Europe, Antarctica, and Oceania</a:t>
            </a:r>
            <a:endParaRPr b="0" i="0" sz="2400" u="none" cap="none" strike="noStrike">
              <a:solidFill>
                <a:srgbClr val="434343"/>
              </a:solidFill>
              <a:latin typeface="Helvetica Neue Light"/>
              <a:ea typeface="Helvetica Neue Light"/>
              <a:cs typeface="Helvetica Neue Light"/>
              <a:sym typeface="Helvetica Neue Light"/>
            </a:endParaRPr>
          </a:p>
        </p:txBody>
      </p:sp>
      <p:sp>
        <p:nvSpPr>
          <p:cNvPr id="814" name="Google Shape;814;g25e11802ac4_0_2649"/>
          <p:cNvSpPr txBox="1"/>
          <p:nvPr/>
        </p:nvSpPr>
        <p:spPr>
          <a:xfrm>
            <a:off x="4571975" y="4751475"/>
            <a:ext cx="39726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solidFill>
                  <a:schemeClr val="dk1"/>
                </a:solidFill>
                <a:latin typeface="Helvetica Neue Light"/>
                <a:ea typeface="Helvetica Neue Light"/>
                <a:cs typeface="Helvetica Neue Light"/>
                <a:sym typeface="Helvetica Neue Light"/>
              </a:rPr>
              <a:t> The Earth’s crust provides land to live on where we can build homes, grow food, and explore.</a:t>
            </a:r>
            <a:endParaRPr sz="2200">
              <a:latin typeface="Helvetica Neue Light"/>
              <a:ea typeface="Helvetica Neue Light"/>
              <a:cs typeface="Helvetica Neue Light"/>
              <a:sym typeface="Helvetica Neue Light"/>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p52"/>
          <p:cNvSpPr txBox="1"/>
          <p:nvPr/>
        </p:nvSpPr>
        <p:spPr>
          <a:xfrm>
            <a:off x="2585397" y="628581"/>
            <a:ext cx="3973204"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rgbClr val="FF0000"/>
                </a:solidFill>
                <a:latin typeface="Calibri"/>
                <a:ea typeface="Calibri"/>
                <a:cs typeface="Calibri"/>
                <a:sym typeface="Calibri"/>
              </a:rPr>
              <a:t>Remember!!!</a:t>
            </a:r>
            <a:endParaRPr b="0" i="0" sz="1400" u="none" cap="none" strike="noStrike">
              <a:solidFill>
                <a:srgbClr val="000000"/>
              </a:solidFill>
              <a:latin typeface="Arial"/>
              <a:ea typeface="Arial"/>
              <a:cs typeface="Arial"/>
              <a:sym typeface="Arial"/>
            </a:endParaRPr>
          </a:p>
        </p:txBody>
      </p:sp>
      <p:sp>
        <p:nvSpPr>
          <p:cNvPr descr="Rewind" id="821" name="Google Shape;821;p52"/>
          <p:cNvSpPr/>
          <p:nvPr/>
        </p:nvSpPr>
        <p:spPr>
          <a:xfrm>
            <a:off x="1928445" y="1500554"/>
            <a:ext cx="5287108" cy="42672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descr="Rewind" id="827" name="Google Shape;827;g2a82e2e9c9d_1_91"/>
          <p:cNvSpPr/>
          <p:nvPr/>
        </p:nvSpPr>
        <p:spPr>
          <a:xfrm>
            <a:off x="0" y="0"/>
            <a:ext cx="920100" cy="780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g2a82e2e9c9d_1_91"/>
          <p:cNvSpPr txBox="1"/>
          <p:nvPr>
            <p:ph type="ctrTitle"/>
          </p:nvPr>
        </p:nvSpPr>
        <p:spPr>
          <a:xfrm>
            <a:off x="853475" y="440673"/>
            <a:ext cx="7637700" cy="13428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400"/>
              <a:buFont typeface="Calibri"/>
              <a:buNone/>
            </a:pPr>
            <a:r>
              <a:rPr b="1" lang="en-US" sz="3400" u="sng"/>
              <a:t>Crust</a:t>
            </a:r>
            <a:r>
              <a:rPr b="1" lang="en-US" sz="3400"/>
              <a:t>: </a:t>
            </a:r>
            <a:r>
              <a:rPr lang="en-US" sz="3400"/>
              <a:t>The outermost shell of the Earth</a:t>
            </a:r>
            <a:endParaRPr b="1" sz="3400"/>
          </a:p>
        </p:txBody>
      </p:sp>
      <p:pic>
        <p:nvPicPr>
          <p:cNvPr id="829" name="Google Shape;829;g2a82e2e9c9d_1_91"/>
          <p:cNvPicPr preferRelativeResize="0"/>
          <p:nvPr/>
        </p:nvPicPr>
        <p:blipFill rotWithShape="1">
          <a:blip r:embed="rId4">
            <a:alphaModFix/>
          </a:blip>
          <a:srcRect b="0" l="0" r="0" t="0"/>
          <a:stretch/>
        </p:blipFill>
        <p:spPr>
          <a:xfrm>
            <a:off x="1761038" y="2087875"/>
            <a:ext cx="5621926" cy="3888850"/>
          </a:xfrm>
          <a:prstGeom prst="rect">
            <a:avLst/>
          </a:prstGeom>
          <a:noFill/>
          <a:ln>
            <a:noFill/>
          </a:ln>
        </p:spPr>
      </p:pic>
      <p:sp>
        <p:nvSpPr>
          <p:cNvPr id="830" name="Google Shape;830;g2a82e2e9c9d_1_91"/>
          <p:cNvSpPr/>
          <p:nvPr/>
        </p:nvSpPr>
        <p:spPr>
          <a:xfrm>
            <a:off x="5976050" y="2083250"/>
            <a:ext cx="1407000" cy="10035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5" name="Shape 835"/>
        <p:cNvGrpSpPr/>
        <p:nvPr/>
      </p:nvGrpSpPr>
      <p:grpSpPr>
        <a:xfrm>
          <a:off x="0" y="0"/>
          <a:ext cx="0" cy="0"/>
          <a:chOff x="0" y="0"/>
          <a:chExt cx="0" cy="0"/>
        </a:xfrm>
      </p:grpSpPr>
      <p:sp>
        <p:nvSpPr>
          <p:cNvPr descr="Lightbulb and gear" id="836" name="Google Shape;836;g28c7b7e697c_0_286"/>
          <p:cNvSpPr/>
          <p:nvPr/>
        </p:nvSpPr>
        <p:spPr>
          <a:xfrm>
            <a:off x="0" y="83361"/>
            <a:ext cx="722700" cy="7227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Lightbulb and gear" id="837" name="Google Shape;837;g28c7b7e697c_0_286"/>
          <p:cNvSpPr/>
          <p:nvPr/>
        </p:nvSpPr>
        <p:spPr>
          <a:xfrm>
            <a:off x="0" y="83361"/>
            <a:ext cx="722700" cy="7227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g28c7b7e697c_0_286"/>
          <p:cNvSpPr txBox="1"/>
          <p:nvPr/>
        </p:nvSpPr>
        <p:spPr>
          <a:xfrm>
            <a:off x="467255" y="280938"/>
            <a:ext cx="8209500" cy="1477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000000"/>
                </a:solidFill>
                <a:latin typeface="Calibri"/>
                <a:ea typeface="Calibri"/>
                <a:cs typeface="Calibri"/>
                <a:sym typeface="Calibri"/>
              </a:rPr>
              <a:t>Big Question:</a:t>
            </a:r>
            <a:r>
              <a:rPr b="1" lang="en-US" sz="3000">
                <a:solidFill>
                  <a:srgbClr val="000000"/>
                </a:solidFill>
                <a:latin typeface="Calibri"/>
                <a:ea typeface="Calibri"/>
                <a:cs typeface="Calibri"/>
                <a:sym typeface="Calibri"/>
              </a:rPr>
              <a:t> </a:t>
            </a:r>
            <a:r>
              <a:rPr lang="en-US" sz="3000">
                <a:solidFill>
                  <a:srgbClr val="000000"/>
                </a:solidFill>
                <a:latin typeface="Calibri"/>
                <a:ea typeface="Calibri"/>
                <a:cs typeface="Calibri"/>
                <a:sym typeface="Calibri"/>
              </a:rPr>
              <a:t>How can learning about Earth and space systems help us understand our planet and the universe we live in?</a:t>
            </a:r>
            <a:endParaRPr sz="3000">
              <a:solidFill>
                <a:srgbClr val="000000"/>
              </a:solidFill>
              <a:latin typeface="Calibri"/>
              <a:ea typeface="Calibri"/>
              <a:cs typeface="Calibri"/>
              <a:sym typeface="Calibri"/>
            </a:endParaRPr>
          </a:p>
        </p:txBody>
      </p:sp>
      <p:pic>
        <p:nvPicPr>
          <p:cNvPr id="839" name="Google Shape;839;g28c7b7e697c_0_286"/>
          <p:cNvPicPr preferRelativeResize="0"/>
          <p:nvPr/>
        </p:nvPicPr>
        <p:blipFill>
          <a:blip r:embed="rId4">
            <a:alphaModFix/>
          </a:blip>
          <a:stretch>
            <a:fillRect/>
          </a:stretch>
        </p:blipFill>
        <p:spPr>
          <a:xfrm>
            <a:off x="0" y="1822550"/>
            <a:ext cx="9144000" cy="45720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sp>
        <p:nvSpPr>
          <p:cNvPr id="845" name="Google Shape;845;g28d0a459bb7_0_12"/>
          <p:cNvSpPr txBox="1"/>
          <p:nvPr/>
        </p:nvSpPr>
        <p:spPr>
          <a:xfrm>
            <a:off x="2234397" y="87086"/>
            <a:ext cx="46752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600"/>
              <a:buFont typeface="Arial"/>
              <a:buNone/>
            </a:pPr>
            <a:r>
              <a:rPr b="0" i="0" lang="en-US" sz="5600" u="none" cap="none" strike="noStrike">
                <a:solidFill>
                  <a:srgbClr val="FFC000"/>
                </a:solidFill>
                <a:latin typeface="Calibri"/>
                <a:ea typeface="Calibri"/>
                <a:cs typeface="Calibri"/>
                <a:sym typeface="Calibri"/>
              </a:rPr>
              <a:t>Demonstration</a:t>
            </a:r>
            <a:endParaRPr b="0" i="0" sz="1400" u="none" cap="none" strike="noStrike">
              <a:solidFill>
                <a:srgbClr val="000000"/>
              </a:solidFill>
              <a:latin typeface="Arial"/>
              <a:ea typeface="Arial"/>
              <a:cs typeface="Arial"/>
              <a:sym typeface="Arial"/>
            </a:endParaRPr>
          </a:p>
        </p:txBody>
      </p:sp>
      <p:sp>
        <p:nvSpPr>
          <p:cNvPr descr="Classroom" id="846" name="Google Shape;846;g28d0a459bb7_0_12"/>
          <p:cNvSpPr/>
          <p:nvPr/>
        </p:nvSpPr>
        <p:spPr>
          <a:xfrm>
            <a:off x="124754" y="87073"/>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g28d0a459bb7_0_12"/>
          <p:cNvSpPr txBox="1"/>
          <p:nvPr/>
        </p:nvSpPr>
        <p:spPr>
          <a:xfrm>
            <a:off x="409500" y="5148150"/>
            <a:ext cx="8325000" cy="1246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lang="en-US" sz="2300">
                <a:latin typeface="Calibri"/>
                <a:ea typeface="Calibri"/>
                <a:cs typeface="Calibri"/>
                <a:sym typeface="Calibri"/>
              </a:rPr>
              <a:t>Click the picture to watch the video. </a:t>
            </a:r>
            <a:r>
              <a:rPr b="0" i="0" lang="en-US" sz="2300" u="none" cap="none" strike="noStrike">
                <a:solidFill>
                  <a:srgbClr val="000000"/>
                </a:solidFill>
                <a:latin typeface="Calibri"/>
                <a:ea typeface="Calibri"/>
                <a:cs typeface="Calibri"/>
                <a:sym typeface="Calibri"/>
              </a:rPr>
              <a:t>As you watch this video, answer the following question:</a:t>
            </a:r>
            <a:r>
              <a:rPr lang="en-US" sz="2300">
                <a:latin typeface="Calibri"/>
                <a:ea typeface="Calibri"/>
                <a:cs typeface="Calibri"/>
                <a:sym typeface="Calibri"/>
              </a:rPr>
              <a:t> </a:t>
            </a:r>
            <a:r>
              <a:rPr b="1" lang="en-US" sz="2300">
                <a:latin typeface="Calibri"/>
                <a:ea typeface="Calibri"/>
                <a:cs typeface="Calibri"/>
                <a:sym typeface="Calibri"/>
              </a:rPr>
              <a:t>What are the different parts of the Earth’s crust?</a:t>
            </a:r>
            <a:endParaRPr b="1" i="0" sz="2300" u="none" cap="none" strike="noStrike">
              <a:solidFill>
                <a:srgbClr val="000000"/>
              </a:solidFill>
              <a:latin typeface="Calibri"/>
              <a:ea typeface="Calibri"/>
              <a:cs typeface="Calibri"/>
              <a:sym typeface="Calibri"/>
            </a:endParaRPr>
          </a:p>
        </p:txBody>
      </p:sp>
      <p:pic>
        <p:nvPicPr>
          <p:cNvPr descr="Cursor" id="848" name="Google Shape;848;g28d0a459bb7_0_12"/>
          <p:cNvPicPr preferRelativeResize="0"/>
          <p:nvPr/>
        </p:nvPicPr>
        <p:blipFill rotWithShape="1">
          <a:blip r:embed="rId4">
            <a:alphaModFix/>
          </a:blip>
          <a:srcRect b="0" l="0" r="0" t="0"/>
          <a:stretch/>
        </p:blipFill>
        <p:spPr>
          <a:xfrm rot="5400000">
            <a:off x="1184519" y="2681376"/>
            <a:ext cx="914400" cy="914400"/>
          </a:xfrm>
          <a:prstGeom prst="rect">
            <a:avLst/>
          </a:prstGeom>
          <a:noFill/>
          <a:ln>
            <a:noFill/>
          </a:ln>
        </p:spPr>
      </p:pic>
      <p:pic>
        <p:nvPicPr>
          <p:cNvPr id="849" name="Google Shape;849;g28d0a459bb7_0_12">
            <a:hlinkClick r:id="rId5"/>
          </p:cNvPr>
          <p:cNvPicPr preferRelativeResize="0"/>
          <p:nvPr/>
        </p:nvPicPr>
        <p:blipFill>
          <a:blip r:embed="rId6">
            <a:alphaModFix/>
          </a:blip>
          <a:stretch>
            <a:fillRect/>
          </a:stretch>
        </p:blipFill>
        <p:spPr>
          <a:xfrm>
            <a:off x="2569902" y="1222760"/>
            <a:ext cx="4004199" cy="383162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4" name="Shape 854"/>
        <p:cNvGrpSpPr/>
        <p:nvPr/>
      </p:nvGrpSpPr>
      <p:grpSpPr>
        <a:xfrm>
          <a:off x="0" y="0"/>
          <a:ext cx="0" cy="0"/>
          <a:chOff x="0" y="0"/>
          <a:chExt cx="0" cy="0"/>
        </a:xfrm>
      </p:grpSpPr>
      <p:sp>
        <p:nvSpPr>
          <p:cNvPr id="855" name="Google Shape;855;g28d164d3bd8_0_117"/>
          <p:cNvSpPr txBox="1"/>
          <p:nvPr/>
        </p:nvSpPr>
        <p:spPr>
          <a:xfrm>
            <a:off x="1768509" y="111160"/>
            <a:ext cx="56070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600"/>
              <a:buFont typeface="Arial"/>
              <a:buNone/>
            </a:pPr>
            <a:r>
              <a:rPr b="0" i="0" lang="en-US" sz="5600" u="none" cap="none" strike="noStrike">
                <a:solidFill>
                  <a:srgbClr val="FFC000"/>
                </a:solidFill>
                <a:latin typeface="Calibri"/>
                <a:ea typeface="Calibri"/>
                <a:cs typeface="Calibri"/>
                <a:sym typeface="Calibri"/>
              </a:rPr>
              <a:t>Simulation Activity</a:t>
            </a:r>
            <a:endParaRPr b="0" i="0" sz="1400" u="none" cap="none" strike="noStrike">
              <a:solidFill>
                <a:srgbClr val="000000"/>
              </a:solidFill>
              <a:latin typeface="Arial"/>
              <a:ea typeface="Arial"/>
              <a:cs typeface="Arial"/>
              <a:sym typeface="Arial"/>
            </a:endParaRPr>
          </a:p>
        </p:txBody>
      </p:sp>
      <p:sp>
        <p:nvSpPr>
          <p:cNvPr id="856" name="Google Shape;856;g28d164d3bd8_0_117"/>
          <p:cNvSpPr txBox="1"/>
          <p:nvPr/>
        </p:nvSpPr>
        <p:spPr>
          <a:xfrm>
            <a:off x="2270926" y="1281404"/>
            <a:ext cx="46020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sng" cap="none" strike="noStrike">
                <a:solidFill>
                  <a:schemeClr val="hlink"/>
                </a:solidFill>
                <a:latin typeface="Calibri"/>
                <a:ea typeface="Calibri"/>
                <a:cs typeface="Calibri"/>
                <a:sym typeface="Calibri"/>
                <a:hlinkClick r:id="rId3"/>
              </a:rPr>
              <a:t>Earth</a:t>
            </a:r>
            <a:r>
              <a:rPr lang="en-US" sz="3600" u="sng">
                <a:solidFill>
                  <a:schemeClr val="hlink"/>
                </a:solidFill>
                <a:latin typeface="Calibri"/>
                <a:ea typeface="Calibri"/>
                <a:cs typeface="Calibri"/>
                <a:sym typeface="Calibri"/>
                <a:hlinkClick r:id="rId4"/>
              </a:rPr>
              <a:t>’s Structure</a:t>
            </a:r>
            <a:endParaRPr b="0" i="0" sz="1400" u="none" cap="none" strike="noStrike">
              <a:solidFill>
                <a:srgbClr val="000000"/>
              </a:solidFill>
              <a:latin typeface="Arial"/>
              <a:ea typeface="Arial"/>
              <a:cs typeface="Arial"/>
              <a:sym typeface="Arial"/>
            </a:endParaRPr>
          </a:p>
        </p:txBody>
      </p:sp>
      <p:pic>
        <p:nvPicPr>
          <p:cNvPr descr="Cursor" id="857" name="Google Shape;857;g28d164d3bd8_0_117"/>
          <p:cNvPicPr preferRelativeResize="0"/>
          <p:nvPr/>
        </p:nvPicPr>
        <p:blipFill rotWithShape="1">
          <a:blip r:embed="rId5">
            <a:alphaModFix/>
          </a:blip>
          <a:srcRect b="0" l="0" r="0" t="0"/>
          <a:stretch/>
        </p:blipFill>
        <p:spPr>
          <a:xfrm rot="5400000">
            <a:off x="2041919" y="1288551"/>
            <a:ext cx="914400" cy="914400"/>
          </a:xfrm>
          <a:prstGeom prst="rect">
            <a:avLst/>
          </a:prstGeom>
          <a:noFill/>
          <a:ln>
            <a:noFill/>
          </a:ln>
        </p:spPr>
      </p:pic>
      <p:sp>
        <p:nvSpPr>
          <p:cNvPr id="858" name="Google Shape;858;g28d164d3bd8_0_117"/>
          <p:cNvSpPr txBox="1"/>
          <p:nvPr/>
        </p:nvSpPr>
        <p:spPr>
          <a:xfrm>
            <a:off x="243300" y="2230725"/>
            <a:ext cx="1657500" cy="175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chemeClr val="dk1"/>
                </a:solidFill>
                <a:latin typeface="Calibri"/>
                <a:ea typeface="Calibri"/>
                <a:cs typeface="Calibri"/>
                <a:sym typeface="Calibri"/>
              </a:rPr>
              <a:t>Click the link above </a:t>
            </a:r>
            <a:r>
              <a:rPr i="1" lang="en-US" sz="1800">
                <a:solidFill>
                  <a:schemeClr val="dk1"/>
                </a:solidFill>
                <a:latin typeface="Calibri"/>
                <a:ea typeface="Calibri"/>
                <a:cs typeface="Calibri"/>
                <a:sym typeface="Calibri"/>
              </a:rPr>
              <a:t>to learn more about the structure of the Earth, including the crust.</a:t>
            </a:r>
            <a:endParaRPr b="0" i="0" sz="1400" u="none" cap="none" strike="noStrike">
              <a:solidFill>
                <a:srgbClr val="000000"/>
              </a:solidFill>
              <a:latin typeface="Arial"/>
              <a:ea typeface="Arial"/>
              <a:cs typeface="Arial"/>
              <a:sym typeface="Arial"/>
            </a:endParaRPr>
          </a:p>
        </p:txBody>
      </p:sp>
      <p:sp>
        <p:nvSpPr>
          <p:cNvPr descr="Laptop" id="859" name="Google Shape;859;g28d164d3bd8_0_117"/>
          <p:cNvSpPr/>
          <p:nvPr/>
        </p:nvSpPr>
        <p:spPr>
          <a:xfrm>
            <a:off x="44367" y="0"/>
            <a:ext cx="735300" cy="735300"/>
          </a:xfrm>
          <a:prstGeom prst="ellipse">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60" name="Google Shape;860;g28d164d3bd8_0_117"/>
          <p:cNvPicPr preferRelativeResize="0"/>
          <p:nvPr/>
        </p:nvPicPr>
        <p:blipFill>
          <a:blip r:embed="rId7">
            <a:alphaModFix/>
          </a:blip>
          <a:stretch>
            <a:fillRect/>
          </a:stretch>
        </p:blipFill>
        <p:spPr>
          <a:xfrm>
            <a:off x="1900794" y="2143854"/>
            <a:ext cx="6270031" cy="4625296"/>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pic>
        <p:nvPicPr>
          <p:cNvPr id="866" name="Google Shape;866;p62"/>
          <p:cNvPicPr preferRelativeResize="0"/>
          <p:nvPr/>
        </p:nvPicPr>
        <p:blipFill rotWithShape="1">
          <a:blip r:embed="rId3">
            <a:alphaModFix/>
          </a:blip>
          <a:srcRect b="0" l="0" r="0" t="0"/>
          <a:stretch/>
        </p:blipFill>
        <p:spPr>
          <a:xfrm>
            <a:off x="0" y="0"/>
            <a:ext cx="9143067"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2a5a1442303_0_197"/>
          <p:cNvSpPr txBox="1"/>
          <p:nvPr/>
        </p:nvSpPr>
        <p:spPr>
          <a:xfrm>
            <a:off x="754051" y="580475"/>
            <a:ext cx="7635900" cy="668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C0C0C"/>
              </a:buClr>
              <a:buSzPts val="2800"/>
              <a:buFont typeface="Arial"/>
              <a:buNone/>
            </a:pPr>
            <a:r>
              <a:rPr b="1" i="0" lang="en-US" sz="3600" u="sng" cap="none" strike="noStrike">
                <a:solidFill>
                  <a:srgbClr val="0C0C0C"/>
                </a:solidFill>
                <a:latin typeface="Calibri"/>
                <a:ea typeface="Calibri"/>
                <a:cs typeface="Calibri"/>
                <a:sym typeface="Calibri"/>
              </a:rPr>
              <a:t>Tectonic Plates</a:t>
            </a:r>
            <a:r>
              <a:rPr b="1" i="0" lang="en-US" sz="3600" u="none" cap="none" strike="noStrike">
                <a:solidFill>
                  <a:srgbClr val="0C0C0C"/>
                </a:solidFill>
                <a:latin typeface="Calibri"/>
                <a:ea typeface="Calibri"/>
                <a:cs typeface="Calibri"/>
                <a:sym typeface="Calibri"/>
              </a:rPr>
              <a:t>: </a:t>
            </a:r>
            <a:r>
              <a:rPr b="0" i="0" lang="en-US" sz="3600" u="none" cap="none" strike="noStrike">
                <a:solidFill>
                  <a:srgbClr val="0C0C0C"/>
                </a:solidFill>
                <a:latin typeface="Calibri"/>
                <a:ea typeface="Calibri"/>
                <a:cs typeface="Calibri"/>
                <a:sym typeface="Calibri"/>
              </a:rPr>
              <a:t>Huge pieces of the Earth's surface that fit together like a puzzle and move very slowly over time</a:t>
            </a:r>
            <a:endParaRPr b="1" i="0" sz="3600" u="none" cap="none" strike="noStrike">
              <a:solidFill>
                <a:srgbClr val="FF0000"/>
              </a:solidFill>
              <a:latin typeface="Calibri"/>
              <a:ea typeface="Calibri"/>
              <a:cs typeface="Calibri"/>
              <a:sym typeface="Calibri"/>
            </a:endParaRPr>
          </a:p>
        </p:txBody>
      </p:sp>
      <p:sp>
        <p:nvSpPr>
          <p:cNvPr descr="Rewind" id="233" name="Google Shape;233;g2a5a1442303_0_197"/>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4" name="Google Shape;234;g2a5a1442303_0_197"/>
          <p:cNvPicPr preferRelativeResize="0"/>
          <p:nvPr/>
        </p:nvPicPr>
        <p:blipFill rotWithShape="1">
          <a:blip r:embed="rId4">
            <a:alphaModFix/>
          </a:blip>
          <a:srcRect b="0" l="0" r="0" t="0"/>
          <a:stretch/>
        </p:blipFill>
        <p:spPr>
          <a:xfrm>
            <a:off x="1857863" y="2498550"/>
            <a:ext cx="5428274" cy="3720451"/>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pic>
        <p:nvPicPr>
          <p:cNvPr descr="IEP Translation – Communication from OSEP regarding the ..." id="871" name="Google Shape;871;p14"/>
          <p:cNvPicPr preferRelativeResize="0"/>
          <p:nvPr/>
        </p:nvPicPr>
        <p:blipFill rotWithShape="1">
          <a:blip r:embed="rId3">
            <a:alphaModFix/>
          </a:blip>
          <a:srcRect b="0" l="0" r="0" t="0"/>
          <a:stretch/>
        </p:blipFill>
        <p:spPr>
          <a:xfrm>
            <a:off x="1782610" y="905274"/>
            <a:ext cx="5748348" cy="904494"/>
          </a:xfrm>
          <a:prstGeom prst="rect">
            <a:avLst/>
          </a:prstGeom>
          <a:noFill/>
          <a:ln>
            <a:noFill/>
          </a:ln>
        </p:spPr>
      </p:pic>
      <p:pic>
        <p:nvPicPr>
          <p:cNvPr descr="United States Department of Education - Wikipedia" id="872" name="Google Shape;872;p14"/>
          <p:cNvPicPr preferRelativeResize="0"/>
          <p:nvPr/>
        </p:nvPicPr>
        <p:blipFill rotWithShape="1">
          <a:blip r:embed="rId4">
            <a:alphaModFix/>
          </a:blip>
          <a:srcRect b="0" l="0" r="0" t="0"/>
          <a:stretch/>
        </p:blipFill>
        <p:spPr>
          <a:xfrm>
            <a:off x="3441843" y="1949759"/>
            <a:ext cx="2164459" cy="2067532"/>
          </a:xfrm>
          <a:prstGeom prst="rect">
            <a:avLst/>
          </a:prstGeom>
          <a:noFill/>
          <a:ln>
            <a:noFill/>
          </a:ln>
        </p:spPr>
      </p:pic>
      <p:pic>
        <p:nvPicPr>
          <p:cNvPr id="873" name="Google Shape;873;p14"/>
          <p:cNvPicPr preferRelativeResize="0"/>
          <p:nvPr/>
        </p:nvPicPr>
        <p:blipFill rotWithShape="1">
          <a:blip r:embed="rId5">
            <a:alphaModFix/>
          </a:blip>
          <a:srcRect b="0" l="0" r="0" t="0"/>
          <a:stretch/>
        </p:blipFill>
        <p:spPr>
          <a:xfrm>
            <a:off x="1017141" y="4236393"/>
            <a:ext cx="7555383" cy="1289764"/>
          </a:xfrm>
          <a:prstGeom prst="rect">
            <a:avLst/>
          </a:prstGeom>
          <a:noFill/>
          <a:ln>
            <a:noFill/>
          </a:ln>
        </p:spPr>
      </p:pic>
      <p:sp>
        <p:nvSpPr>
          <p:cNvPr id="874" name="Google Shape;874;p14"/>
          <p:cNvSpPr txBox="1"/>
          <p:nvPr/>
        </p:nvSpPr>
        <p:spPr>
          <a:xfrm>
            <a:off x="634671" y="180283"/>
            <a:ext cx="78747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This Was Created With Resources From:</a:t>
            </a:r>
            <a:endParaRPr b="0" i="0" sz="1400" u="none" cap="none" strike="noStrike">
              <a:solidFill>
                <a:srgbClr val="000000"/>
              </a:solidFill>
              <a:latin typeface="Arial"/>
              <a:ea typeface="Arial"/>
              <a:cs typeface="Arial"/>
              <a:sym typeface="Arial"/>
            </a:endParaRPr>
          </a:p>
        </p:txBody>
      </p:sp>
      <p:sp>
        <p:nvSpPr>
          <p:cNvPr id="875" name="Google Shape;875;p14"/>
          <p:cNvSpPr txBox="1"/>
          <p:nvPr/>
        </p:nvSpPr>
        <p:spPr>
          <a:xfrm>
            <a:off x="903450" y="5526150"/>
            <a:ext cx="7337100" cy="1077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50"/>
              <a:buFont typeface="Arial"/>
              <a:buNone/>
            </a:pPr>
            <a:r>
              <a:rPr b="1" i="0" lang="en-US" sz="1450" u="none" cap="none" strike="noStrike">
                <a:solidFill>
                  <a:srgbClr val="000000"/>
                </a:solidFill>
                <a:latin typeface="Calibri"/>
                <a:ea typeface="Calibri"/>
                <a:cs typeface="Calibri"/>
                <a:sym typeface="Calibri"/>
              </a:rPr>
              <a:t>Questions or Comments</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50"/>
              <a:buFont typeface="Arial"/>
              <a:buNone/>
            </a:pPr>
            <a:r>
              <a:t/>
            </a:r>
            <a:endParaRPr b="1" i="0" sz="145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50"/>
              <a:buFont typeface="Arial"/>
              <a:buNone/>
            </a:pPr>
            <a:r>
              <a:rPr b="0" i="0" lang="en-US" sz="1450" u="none" cap="none" strike="noStrike">
                <a:solidFill>
                  <a:srgbClr val="000000"/>
                </a:solidFill>
                <a:latin typeface="Calibri"/>
                <a:ea typeface="Calibri"/>
                <a:cs typeface="Calibri"/>
                <a:sym typeface="Calibri"/>
              </a:rPr>
              <a:t> Michael Kennedy, Ph.D.          MKennedy@Virginia.edu </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50"/>
              <a:buFont typeface="Arial"/>
              <a:buNone/>
            </a:pPr>
            <a:r>
              <a:rPr b="0" i="0" lang="en-US" sz="1450" u="none" cap="none" strike="noStrike">
                <a:solidFill>
                  <a:srgbClr val="000000"/>
                </a:solidFill>
                <a:latin typeface="Calibri"/>
                <a:ea typeface="Calibri"/>
                <a:cs typeface="Calibri"/>
                <a:sym typeface="Calibri"/>
              </a:rPr>
              <a:t>Rachel L Kunemund, Ph.D.	             rk8vm@virginia.edu</a:t>
            </a:r>
            <a:endParaRPr b="0" i="0" sz="1500" u="none" cap="none" strike="noStrik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2a82e2e9c9d_1_1"/>
          <p:cNvSpPr txBox="1"/>
          <p:nvPr>
            <p:ph idx="4294967295" type="ctrTitle"/>
          </p:nvPr>
        </p:nvSpPr>
        <p:spPr>
          <a:xfrm>
            <a:off x="853475" y="440673"/>
            <a:ext cx="7637700" cy="13428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400"/>
              <a:buFont typeface="Calibri"/>
              <a:buNone/>
            </a:pPr>
            <a:r>
              <a:rPr b="1" lang="en-US" sz="3600" u="sng"/>
              <a:t>Inner </a:t>
            </a:r>
            <a:r>
              <a:rPr b="1" lang="en-US" sz="3600" u="sng"/>
              <a:t>Core</a:t>
            </a:r>
            <a:r>
              <a:rPr b="1" lang="en-US" sz="3600"/>
              <a:t>: </a:t>
            </a:r>
            <a:r>
              <a:rPr lang="en-US" sz="3600">
                <a:solidFill>
                  <a:srgbClr val="1F1F1F"/>
                </a:solidFill>
                <a:highlight>
                  <a:srgbClr val="FFFFFF"/>
                </a:highlight>
              </a:rPr>
              <a:t>The innermost layer of Earth</a:t>
            </a:r>
            <a:endParaRPr b="1" sz="3600"/>
          </a:p>
        </p:txBody>
      </p:sp>
      <p:pic>
        <p:nvPicPr>
          <p:cNvPr id="241" name="Google Shape;241;g2a82e2e9c9d_1_1"/>
          <p:cNvPicPr preferRelativeResize="0"/>
          <p:nvPr/>
        </p:nvPicPr>
        <p:blipFill rotWithShape="1">
          <a:blip r:embed="rId3">
            <a:alphaModFix/>
          </a:blip>
          <a:srcRect b="0" l="0" r="0" t="0"/>
          <a:stretch/>
        </p:blipFill>
        <p:spPr>
          <a:xfrm>
            <a:off x="1761038" y="2087875"/>
            <a:ext cx="5621926" cy="3888850"/>
          </a:xfrm>
          <a:prstGeom prst="rect">
            <a:avLst/>
          </a:prstGeom>
          <a:noFill/>
          <a:ln>
            <a:noFill/>
          </a:ln>
        </p:spPr>
      </p:pic>
      <p:sp>
        <p:nvSpPr>
          <p:cNvPr id="242" name="Google Shape;242;g2a82e2e9c9d_1_1"/>
          <p:cNvSpPr/>
          <p:nvPr/>
        </p:nvSpPr>
        <p:spPr>
          <a:xfrm>
            <a:off x="4166500" y="3330175"/>
            <a:ext cx="1407000" cy="10035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descr="Rewind" id="243" name="Google Shape;243;g2a82e2e9c9d_1_1"/>
          <p:cNvSpPr/>
          <p:nvPr/>
        </p:nvSpPr>
        <p:spPr>
          <a:xfrm>
            <a:off x="0" y="0"/>
            <a:ext cx="849600" cy="8496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2a82e2e9c9d_0_17"/>
          <p:cNvSpPr txBox="1"/>
          <p:nvPr>
            <p:ph idx="4294967295" type="ctrTitle"/>
          </p:nvPr>
        </p:nvSpPr>
        <p:spPr>
          <a:xfrm>
            <a:off x="853475" y="440673"/>
            <a:ext cx="7637700" cy="13428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400"/>
              <a:buFont typeface="Calibri"/>
              <a:buNone/>
            </a:pPr>
            <a:r>
              <a:rPr b="1" lang="en-US" sz="3600" u="sng"/>
              <a:t>Outer Core</a:t>
            </a:r>
            <a:r>
              <a:rPr b="1" lang="en-US" sz="3600"/>
              <a:t>: </a:t>
            </a:r>
            <a:r>
              <a:rPr lang="en-US" sz="3600">
                <a:solidFill>
                  <a:srgbClr val="1F1F1F"/>
                </a:solidFill>
                <a:highlight>
                  <a:srgbClr val="FFFFFF"/>
                </a:highlight>
              </a:rPr>
              <a:t>The third layer of the Earth made of liquid iron and nickel</a:t>
            </a:r>
            <a:endParaRPr b="1" sz="3600"/>
          </a:p>
        </p:txBody>
      </p:sp>
      <p:pic>
        <p:nvPicPr>
          <p:cNvPr id="250" name="Google Shape;250;g2a82e2e9c9d_0_17"/>
          <p:cNvPicPr preferRelativeResize="0"/>
          <p:nvPr/>
        </p:nvPicPr>
        <p:blipFill rotWithShape="1">
          <a:blip r:embed="rId3">
            <a:alphaModFix/>
          </a:blip>
          <a:srcRect b="0" l="0" r="0" t="0"/>
          <a:stretch/>
        </p:blipFill>
        <p:spPr>
          <a:xfrm>
            <a:off x="1761038" y="2087875"/>
            <a:ext cx="5621926" cy="3888850"/>
          </a:xfrm>
          <a:prstGeom prst="rect">
            <a:avLst/>
          </a:prstGeom>
          <a:noFill/>
          <a:ln>
            <a:noFill/>
          </a:ln>
        </p:spPr>
      </p:pic>
      <p:sp>
        <p:nvSpPr>
          <p:cNvPr id="251" name="Google Shape;251;g2a82e2e9c9d_0_17"/>
          <p:cNvSpPr/>
          <p:nvPr/>
        </p:nvSpPr>
        <p:spPr>
          <a:xfrm>
            <a:off x="4379400" y="2782725"/>
            <a:ext cx="1407000" cy="7452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descr="Rewind" id="252" name="Google Shape;252;g2a82e2e9c9d_0_17"/>
          <p:cNvSpPr/>
          <p:nvPr/>
        </p:nvSpPr>
        <p:spPr>
          <a:xfrm>
            <a:off x="0" y="0"/>
            <a:ext cx="849600" cy="8496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2a82e2e9c9d_0_11"/>
          <p:cNvSpPr txBox="1"/>
          <p:nvPr>
            <p:ph idx="4294967295" type="ctrTitle"/>
          </p:nvPr>
        </p:nvSpPr>
        <p:spPr>
          <a:xfrm>
            <a:off x="853475" y="440673"/>
            <a:ext cx="7637700" cy="13428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400"/>
              <a:buFont typeface="Calibri"/>
              <a:buNone/>
            </a:pPr>
            <a:r>
              <a:rPr b="1" lang="en-US" sz="3400" u="sng"/>
              <a:t>Mantle</a:t>
            </a:r>
            <a:r>
              <a:rPr b="1" lang="en-US" sz="3400"/>
              <a:t>: </a:t>
            </a:r>
            <a:r>
              <a:rPr lang="en-US" sz="3400"/>
              <a:t>The layer of rock between the crust and outer core</a:t>
            </a:r>
            <a:endParaRPr b="1" sz="3400"/>
          </a:p>
        </p:txBody>
      </p:sp>
      <p:pic>
        <p:nvPicPr>
          <p:cNvPr id="259" name="Google Shape;259;g2a82e2e9c9d_0_11"/>
          <p:cNvPicPr preferRelativeResize="0"/>
          <p:nvPr/>
        </p:nvPicPr>
        <p:blipFill rotWithShape="1">
          <a:blip r:embed="rId3">
            <a:alphaModFix/>
          </a:blip>
          <a:srcRect b="0" l="0" r="0" t="0"/>
          <a:stretch/>
        </p:blipFill>
        <p:spPr>
          <a:xfrm>
            <a:off x="1761038" y="2087875"/>
            <a:ext cx="5621926" cy="3888850"/>
          </a:xfrm>
          <a:prstGeom prst="rect">
            <a:avLst/>
          </a:prstGeom>
          <a:noFill/>
          <a:ln>
            <a:noFill/>
          </a:ln>
        </p:spPr>
      </p:pic>
      <p:sp>
        <p:nvSpPr>
          <p:cNvPr id="260" name="Google Shape;260;g2a82e2e9c9d_0_11"/>
          <p:cNvSpPr/>
          <p:nvPr/>
        </p:nvSpPr>
        <p:spPr>
          <a:xfrm>
            <a:off x="4648200" y="2349300"/>
            <a:ext cx="1206300" cy="5853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descr="Rewind" id="261" name="Google Shape;261;g2a82e2e9c9d_0_11"/>
          <p:cNvSpPr/>
          <p:nvPr/>
        </p:nvSpPr>
        <p:spPr>
          <a:xfrm>
            <a:off x="0" y="0"/>
            <a:ext cx="849600" cy="8496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2017-05-16T13:21:17Z</dcterms:created>
  <dc:creator>Michael Kennedy</dc:creator>
</cp:coreProperties>
</file>