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Lst>
  <p:sldSz cy="6858000" cx="9144000"/>
  <p:notesSz cx="6858000" cy="9144000"/>
  <p:embeddedFontLst>
    <p:embeddedFont>
      <p:font typeface="Roboto"/>
      <p:regular r:id="rId76"/>
      <p:bold r:id="rId77"/>
      <p:italic r:id="rId78"/>
      <p:boldItalic r:id="rId79"/>
    </p:embeddedFont>
    <p:embeddedFont>
      <p:font typeface="Poppins"/>
      <p:regular r:id="rId80"/>
      <p:bold r:id="rId81"/>
      <p:italic r:id="rId82"/>
      <p:boldItalic r:id="rId83"/>
    </p:embeddedFont>
    <p:embeddedFont>
      <p:font typeface="Helvetica Neue Light"/>
      <p:regular r:id="rId84"/>
      <p:bold r:id="rId85"/>
      <p:italic r:id="rId86"/>
      <p:boldItalic r:id="rId8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88" roundtripDataSignature="AMtx7mikAdw0/ZOmy9uo7WlhpARL0uOp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HelveticaNeueLight-regular.fntdata"/><Relationship Id="rId83" Type="http://schemas.openxmlformats.org/officeDocument/2006/relationships/font" Target="fonts/Poppins-boldItalic.fntdata"/><Relationship Id="rId42" Type="http://schemas.openxmlformats.org/officeDocument/2006/relationships/slide" Target="slides/slide37.xml"/><Relationship Id="rId86" Type="http://schemas.openxmlformats.org/officeDocument/2006/relationships/font" Target="fonts/HelveticaNeueLight-italic.fntdata"/><Relationship Id="rId41" Type="http://schemas.openxmlformats.org/officeDocument/2006/relationships/slide" Target="slides/slide36.xml"/><Relationship Id="rId85" Type="http://schemas.openxmlformats.org/officeDocument/2006/relationships/font" Target="fonts/HelveticaNeueLight-bold.fntdata"/><Relationship Id="rId44" Type="http://schemas.openxmlformats.org/officeDocument/2006/relationships/slide" Target="slides/slide39.xml"/><Relationship Id="rId88" Type="http://customschemas.google.com/relationships/presentationmetadata" Target="metadata"/><Relationship Id="rId43" Type="http://schemas.openxmlformats.org/officeDocument/2006/relationships/slide" Target="slides/slide38.xml"/><Relationship Id="rId87" Type="http://schemas.openxmlformats.org/officeDocument/2006/relationships/font" Target="fonts/HelveticaNeueLight-boldItalic.fntdata"/><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Poppins-regular.fntdata"/><Relationship Id="rId82" Type="http://schemas.openxmlformats.org/officeDocument/2006/relationships/font" Target="fonts/Poppins-italic.fntdata"/><Relationship Id="rId81" Type="http://schemas.openxmlformats.org/officeDocument/2006/relationships/font" Target="fonts/Poppi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font" Target="fonts/Roboto-bold.fntdata"/><Relationship Id="rId32" Type="http://schemas.openxmlformats.org/officeDocument/2006/relationships/slide" Target="slides/slide27.xml"/><Relationship Id="rId76" Type="http://schemas.openxmlformats.org/officeDocument/2006/relationships/font" Target="fonts/Roboto-regular.fntdata"/><Relationship Id="rId35" Type="http://schemas.openxmlformats.org/officeDocument/2006/relationships/slide" Target="slides/slide30.xml"/><Relationship Id="rId79" Type="http://schemas.openxmlformats.org/officeDocument/2006/relationships/font" Target="fonts/Roboto-boldItalic.fntdata"/><Relationship Id="rId34" Type="http://schemas.openxmlformats.org/officeDocument/2006/relationships/slide" Target="slides/slide29.xml"/><Relationship Id="rId78" Type="http://schemas.openxmlformats.org/officeDocument/2006/relationships/font" Target="fonts/Roboto-italic.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bc600ba77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2bc600ba772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g2bc600ba772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b807f687a5_1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2b807f687a5_1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t>A forecast is a ________ or guess of what the weather will be.</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US" sz="1100"/>
              <a:t>[A. prediction]</a:t>
            </a:r>
            <a:endParaRPr sz="1100"/>
          </a:p>
        </p:txBody>
      </p:sp>
      <p:sp>
        <p:nvSpPr>
          <p:cNvPr id="188" name="Google Shape;188;g2b807f687a5_1_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bc31cd9566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bc31cd9566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t>A forecast is a ________ or guess of what the weather will be.</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US" sz="1100"/>
              <a:t>[A. prediction]</a:t>
            </a:r>
            <a:endParaRPr sz="1100"/>
          </a:p>
        </p:txBody>
      </p:sp>
      <p:sp>
        <p:nvSpPr>
          <p:cNvPr id="197" name="Google Shape;197;g2bc31cd9566_0_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b808918c96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2b808918c96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Weather is what is happening in the air outside. What words describe the weather in the boxes below?</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[sunny, rainy, cloudy, stormy, snowy, windy]</a:t>
            </a:r>
            <a:endParaRPr/>
          </a:p>
        </p:txBody>
      </p:sp>
      <p:sp>
        <p:nvSpPr>
          <p:cNvPr id="206" name="Google Shape;206;g2b808918c96_0_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bc31cd9566_0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2bc31cd9566_0_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Weather is what is happening in the air outside. What words describe the weather in the boxes below?</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[sunny, rainy, cloudy, stormy, snowy, windy]</a:t>
            </a:r>
            <a:endParaRPr/>
          </a:p>
        </p:txBody>
      </p:sp>
      <p:sp>
        <p:nvSpPr>
          <p:cNvPr id="220" name="Google Shape;220;g2bc31cd9566_0_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b808918c96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2b808918c96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500"/>
              <a:buFont typeface="Arial"/>
              <a:buNone/>
            </a:pPr>
            <a:r>
              <a:rPr lang="en-US"/>
              <a:t>True or false: Climate is the weather of a given area averaged over an extended period of time.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[True]</a:t>
            </a:r>
            <a:endParaRPr/>
          </a:p>
        </p:txBody>
      </p:sp>
      <p:sp>
        <p:nvSpPr>
          <p:cNvPr id="228" name="Google Shape;228;g2b808918c96_0_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bc31cd9566_0_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2bc31cd9566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500"/>
              <a:buNone/>
            </a:pPr>
            <a:r>
              <a:rPr lang="en-US"/>
              <a:t>True or false: Climate is the weather of a given area averaged over an extended period of time.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[True]</a:t>
            </a:r>
            <a:endParaRPr/>
          </a:p>
        </p:txBody>
      </p:sp>
      <p:sp>
        <p:nvSpPr>
          <p:cNvPr id="237" name="Google Shape;237;g2bc31cd9566_0_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bc31cd9566_0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g2bc31cd9566_0_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500"/>
              <a:buNone/>
            </a:pPr>
            <a:r>
              <a:rPr lang="en-US"/>
              <a:t>Cumulus clouds are ______, white clouds with flat bottoms.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fluffy]</a:t>
            </a:r>
            <a:endParaRPr/>
          </a:p>
        </p:txBody>
      </p:sp>
      <p:sp>
        <p:nvSpPr>
          <p:cNvPr id="246" name="Google Shape;246;g2bc31cd9566_0_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bc600ba772_0_1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g2bc600ba772_0_1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500"/>
              <a:buNone/>
            </a:pPr>
            <a:r>
              <a:rPr lang="en-US"/>
              <a:t>Cumulus clouds are ______, white clouds with flat bottoms.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fluffy]</a:t>
            </a:r>
            <a:endParaRPr/>
          </a:p>
        </p:txBody>
      </p:sp>
      <p:sp>
        <p:nvSpPr>
          <p:cNvPr id="255" name="Google Shape;255;g2bc600ba772_0_1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reviewed, let’s define the phrase </a:t>
            </a:r>
            <a:r>
              <a:rPr b="1" lang="en-US"/>
              <a:t>cumulonimbus clouds</a:t>
            </a:r>
            <a:r>
              <a:rPr lang="en-US"/>
              <a:t>.</a:t>
            </a:r>
            <a:endParaRPr/>
          </a:p>
        </p:txBody>
      </p:sp>
      <p:sp>
        <p:nvSpPr>
          <p:cNvPr id="264" name="Google Shape;264;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7e576c1a67_0_2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27e576c1a67_0_2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Cumulonimbus clouds are large, tall clouds with dark bottoms.</a:t>
            </a:r>
            <a:endParaRPr/>
          </a:p>
          <a:p>
            <a:pPr indent="0" lvl="0" marL="0" rtl="0" algn="l">
              <a:lnSpc>
                <a:spcPct val="100000"/>
              </a:lnSpc>
              <a:spcBef>
                <a:spcPts val="0"/>
              </a:spcBef>
              <a:spcAft>
                <a:spcPts val="0"/>
              </a:spcAft>
              <a:buSzPts val="1400"/>
              <a:buNone/>
            </a:pPr>
            <a:r>
              <a:t/>
            </a:r>
            <a:endParaRPr/>
          </a:p>
        </p:txBody>
      </p:sp>
      <p:sp>
        <p:nvSpPr>
          <p:cNvPr id="272" name="Google Shape;272;g27e576c1a67_0_2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Today, we’ll be learning about the phrase: Cumulonimbus clouds.</a:t>
            </a:r>
            <a:endParaRPr/>
          </a:p>
        </p:txBody>
      </p:sp>
      <p:sp>
        <p:nvSpPr>
          <p:cNvPr id="123" name="Google Shape;12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281" name="Google Shape;281;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7e576c1a67_0_3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27e576c1a67_0_3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What </a:t>
            </a:r>
            <a:r>
              <a:rPr lang="en-US"/>
              <a:t>are cumulonimbus clouds</a:t>
            </a:r>
            <a:r>
              <a:rPr b="0" lang="en-US"/>
              <a:t>?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a:t>
            </a:r>
            <a:r>
              <a:rPr lang="en-US"/>
              <a:t>Large, tall clouds with dark bottoms</a:t>
            </a:r>
            <a:r>
              <a:rPr lang="en-US"/>
              <a:t>.</a:t>
            </a:r>
            <a:r>
              <a:rPr b="0" lang="en-US"/>
              <a:t>]</a:t>
            </a:r>
            <a:endParaRPr/>
          </a:p>
        </p:txBody>
      </p:sp>
      <p:sp>
        <p:nvSpPr>
          <p:cNvPr id="287" name="Google Shape;287;g27e576c1a67_0_3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That is the basic definition, but there is a bit more you need to know. </a:t>
            </a:r>
            <a:endParaRPr/>
          </a:p>
        </p:txBody>
      </p:sp>
      <p:sp>
        <p:nvSpPr>
          <p:cNvPr id="295" name="Google Shape;295;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a613fe29c9_0_1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2a613fe29c9_0_1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Cumulonimbus clouds form when warm, moist air rises rapidly into the atmosphere.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
        <p:nvSpPr>
          <p:cNvPr id="302" name="Google Shape;302;g2a613fe29c9_0_1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a5a1442303_0_4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2a5a1442303_0_4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Cumulonimbus clouds often have anvil-shaped tops that form when the upper part of the cloud spreads out horizontally.</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312" name="Google Shape;312;g2a5a1442303_0_4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bc31cd9566_0_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2bc31cd9566_0_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Cumulonimbus clouds usually indicate stormy weather. These storms could be severe.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
        <p:nvSpPr>
          <p:cNvPr id="323" name="Google Shape;323;g2bc31cd9566_0_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d96993b0a5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d96993b0a5_0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331" name="Google Shape;331;gd96993b0a5_0_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8c7b7e697c_0_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28c7b7e697c_0_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Cumulonimbus clouds form when _______ air rises rapidly into the atmosphere.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[B. warm, moist]</a:t>
            </a:r>
            <a:endParaRPr/>
          </a:p>
        </p:txBody>
      </p:sp>
      <p:sp>
        <p:nvSpPr>
          <p:cNvPr id="337" name="Google Shape;337;g28c7b7e697c_0_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bc600ba772_0_1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g2bc600ba772_0_1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Cumulonimbus clouds form when _______ air rises rapidly into the atmosphere.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[B. warm, moist]</a:t>
            </a:r>
            <a:endParaRPr/>
          </a:p>
        </p:txBody>
      </p:sp>
      <p:sp>
        <p:nvSpPr>
          <p:cNvPr id="348" name="Google Shape;348;g2bc600ba772_0_1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f1b7a68edc_0_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1f1b7a68edc_0_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True or false: Cumulonimbus clouds often have anvil-shaped tops that form when the upper part of the cloud spreads out horizontally.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[A. True]</a:t>
            </a:r>
            <a:endParaRPr/>
          </a:p>
        </p:txBody>
      </p:sp>
      <p:sp>
        <p:nvSpPr>
          <p:cNvPr id="359" name="Google Shape;359;g1f1b7a68edc_0_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7e68c1a8e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27e68c1a8e3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“big question” is: </a:t>
            </a:r>
            <a:r>
              <a:rPr b="1" lang="en-US"/>
              <a:t>How can I predict weather events by tracking weather conditions?</a:t>
            </a:r>
            <a:endParaRPr b="1"/>
          </a:p>
          <a:p>
            <a:pPr indent="0" lvl="0" marL="0" rtl="0" algn="l">
              <a:lnSpc>
                <a:spcPct val="100000"/>
              </a:lnSpc>
              <a:spcBef>
                <a:spcPts val="0"/>
              </a:spcBef>
              <a:spcAft>
                <a:spcPts val="0"/>
              </a:spcAft>
              <a:buSzPts val="1400"/>
              <a:buNone/>
            </a:pPr>
            <a:r>
              <a:rPr b="0" lang="en-US"/>
              <a:t>[Pause and illicit predictions from students.]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I love all these thoughtful scientific hypotheses!  Be sure to keep this question and your predictions in mind as we move through these next few lessons, and we’ll continue to revisit it.</a:t>
            </a:r>
            <a:endParaRPr/>
          </a:p>
        </p:txBody>
      </p:sp>
      <p:sp>
        <p:nvSpPr>
          <p:cNvPr id="132" name="Google Shape;132;g27e68c1a8e3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bc600ba772_0_1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g2bc600ba772_0_1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True or false: Cumulonimbus clouds often have anvil-shaped tops that form when the upper part of the cloud spreads out horizontally.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[A. True]</a:t>
            </a:r>
            <a:endParaRPr/>
          </a:p>
        </p:txBody>
      </p:sp>
      <p:sp>
        <p:nvSpPr>
          <p:cNvPr id="371" name="Google Shape;371;g2bc600ba772_0_1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b790e7f309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g2b790e7f309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True or false: Cumulonimbus clouds usually indicate nice weather.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[B. False]</a:t>
            </a:r>
            <a:endParaRPr/>
          </a:p>
        </p:txBody>
      </p:sp>
      <p:sp>
        <p:nvSpPr>
          <p:cNvPr id="383" name="Google Shape;383;g2b790e7f309_0_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bc600ba772_0_1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g2bc600ba772_0_1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True or false: Cumulonimbus clouds usually indicate nice weather.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[B. False]</a:t>
            </a:r>
            <a:endParaRPr/>
          </a:p>
        </p:txBody>
      </p:sp>
      <p:sp>
        <p:nvSpPr>
          <p:cNvPr id="392" name="Google Shape;392;g2bc600ba772_0_1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5e11802ac4_0_4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25e11802ac4_0_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examples of </a:t>
            </a:r>
            <a:r>
              <a:rPr b="1" lang="en-US"/>
              <a:t>cumulonimbus clouds</a:t>
            </a:r>
            <a:r>
              <a:rPr lang="en-US"/>
              <a:t>.</a:t>
            </a:r>
            <a:endParaRPr/>
          </a:p>
        </p:txBody>
      </p:sp>
      <p:sp>
        <p:nvSpPr>
          <p:cNvPr id="401" name="Google Shape;401;g25e11802ac4_0_4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7e576c1a67_0_7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g27e576c1a67_0_7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This is an example of a cumulonimbus cloud. It is a large, tall cloud with a dark bottom. </a:t>
            </a:r>
            <a:endParaRPr/>
          </a:p>
        </p:txBody>
      </p:sp>
      <p:sp>
        <p:nvSpPr>
          <p:cNvPr id="408" name="Google Shape;408;g27e576c1a67_0_7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b790e7f309_0_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g2b790e7f309_0_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This is also an example of a cumulonimbus cloud. It is a large, tall cloud with a dark bottom.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417" name="Google Shape;417;g2b790e7f309_0_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5e11802ac4_0_6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g25e11802ac4_0_6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non-examples of </a:t>
            </a:r>
            <a:r>
              <a:rPr b="1" lang="en-US"/>
              <a:t>cumulonimbus clouds.</a:t>
            </a:r>
            <a:endParaRPr/>
          </a:p>
        </p:txBody>
      </p:sp>
      <p:sp>
        <p:nvSpPr>
          <p:cNvPr id="426" name="Google Shape;426;g25e11802ac4_0_6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5e11802ac4_0_8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g25e11802ac4_0_8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These are not cumulonimbus clouds. They are not large, tall clouds with a dark bottom.</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433" name="Google Shape;433;g25e11802ac4_0_8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5e11802ac4_0_7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g25e11802ac4_0_7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These are also not cumulonimbus clouds. They are not large, tall clouds with a dark bottom.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442" name="Google Shape;442;g25e11802ac4_0_7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5e11802ac4_0_8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g25e11802ac4_0_8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check your understanding.</a:t>
            </a:r>
            <a:endParaRPr b="0"/>
          </a:p>
        </p:txBody>
      </p:sp>
      <p:sp>
        <p:nvSpPr>
          <p:cNvPr id="451" name="Google Shape;451;g25e11802ac4_0_8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144" name="Google Shape;144;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7430209113_0_14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g27430209113_0_14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Which picture shows cumulonimbus clouds?</a:t>
            </a:r>
            <a:endParaRPr b="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right picture.]</a:t>
            </a:r>
            <a:endParaRPr/>
          </a:p>
        </p:txBody>
      </p:sp>
      <p:sp>
        <p:nvSpPr>
          <p:cNvPr id="457" name="Google Shape;457;g27430209113_0_14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bc600ba772_0_1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g2bc600ba772_0_1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Which picture shows cumulonimbus clouds?</a:t>
            </a:r>
            <a:endParaRPr b="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right picture.]</a:t>
            </a:r>
            <a:endParaRPr/>
          </a:p>
        </p:txBody>
      </p:sp>
      <p:sp>
        <p:nvSpPr>
          <p:cNvPr id="468" name="Google Shape;468;g2bc600ba772_0_1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bc600ba772_0_2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g2bc600ba772_0_2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can also break down the term </a:t>
            </a:r>
            <a:r>
              <a:rPr b="1" lang="en-US"/>
              <a:t>cumulonimbus</a:t>
            </a:r>
            <a:r>
              <a:rPr b="1" lang="en-US"/>
              <a:t> </a:t>
            </a:r>
            <a:r>
              <a:rPr lang="en-US"/>
              <a:t>into different word parts to help us remember the meaning.  Let’s take a look!</a:t>
            </a:r>
            <a:endParaRPr/>
          </a:p>
        </p:txBody>
      </p:sp>
      <p:sp>
        <p:nvSpPr>
          <p:cNvPr id="480" name="Google Shape;480;g2bc600ba772_0_28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bc600ba772_0_2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2bc600ba772_0_2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can break up the term cumulonimbus into two parts: a prefix and a suffix.</a:t>
            </a:r>
            <a:endParaRPr/>
          </a:p>
        </p:txBody>
      </p:sp>
      <p:sp>
        <p:nvSpPr>
          <p:cNvPr id="487" name="Google Shape;487;g2bc600ba772_0_29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bc600ba772_0_3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g2bc600ba772_0_3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prefix, cumulo, means mass.</a:t>
            </a:r>
            <a:endParaRPr/>
          </a:p>
        </p:txBody>
      </p:sp>
      <p:sp>
        <p:nvSpPr>
          <p:cNvPr id="499" name="Google Shape;499;g2bc600ba772_0_30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bc600ba772_0_3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g2bc600ba772_0_3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suffix, nimbus, means rain.</a:t>
            </a:r>
            <a:endParaRPr/>
          </a:p>
        </p:txBody>
      </p:sp>
      <p:sp>
        <p:nvSpPr>
          <p:cNvPr id="512" name="Google Shape;512;g2bc600ba772_0_3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bc600ba772_0_3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g2bc600ba772_0_3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Cumulonimbus means a mass of rain.</a:t>
            </a:r>
            <a:endParaRPr/>
          </a:p>
        </p:txBody>
      </p:sp>
      <p:sp>
        <p:nvSpPr>
          <p:cNvPr id="524" name="Google Shape;524;g2bc600ba772_0_3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bc600ba772_0_3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g2bc600ba772_0_3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535" name="Google Shape;535;g2bc600ba772_0_3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bc600ba772_0_3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g2bc600ba772_0_3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How can we use the word parts of </a:t>
            </a:r>
            <a:r>
              <a:rPr lang="en-US"/>
              <a:t>cumulonimbus</a:t>
            </a:r>
            <a:r>
              <a:rPr lang="en-US" sz="1200"/>
              <a:t> to help us remember the definition of the term? </a:t>
            </a:r>
            <a:endParaRPr sz="1200"/>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[Cumulo = mass </a:t>
            </a:r>
            <a:endParaRPr/>
          </a:p>
          <a:p>
            <a:pPr indent="0" lvl="0" marL="0" marR="0" rtl="0" algn="l">
              <a:lnSpc>
                <a:spcPct val="100000"/>
              </a:lnSpc>
              <a:spcBef>
                <a:spcPts val="0"/>
              </a:spcBef>
              <a:spcAft>
                <a:spcPts val="0"/>
              </a:spcAft>
              <a:buClr>
                <a:schemeClr val="dk1"/>
              </a:buClr>
              <a:buSzPts val="1200"/>
              <a:buFont typeface="Calibri"/>
              <a:buNone/>
            </a:pPr>
            <a:r>
              <a:rPr lang="en-US"/>
              <a:t>Nimbus = rain </a:t>
            </a:r>
            <a:endParaRPr/>
          </a:p>
          <a:p>
            <a:pPr indent="0" lvl="0" marL="0" marR="0" rtl="0" algn="l">
              <a:lnSpc>
                <a:spcPct val="100000"/>
              </a:lnSpc>
              <a:spcBef>
                <a:spcPts val="0"/>
              </a:spcBef>
              <a:spcAft>
                <a:spcPts val="0"/>
              </a:spcAft>
              <a:buClr>
                <a:schemeClr val="dk1"/>
              </a:buClr>
              <a:buSzPts val="1200"/>
              <a:buFont typeface="Calibri"/>
              <a:buNone/>
            </a:pPr>
            <a:r>
              <a:rPr lang="en-US"/>
              <a:t>Cumulonimbus means a mass of rain.]</a:t>
            </a:r>
            <a:endParaRPr sz="1200"/>
          </a:p>
        </p:txBody>
      </p:sp>
      <p:sp>
        <p:nvSpPr>
          <p:cNvPr id="541" name="Google Shape;541;g2bc600ba772_0_3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5e11802ac4_0_22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g25e11802ac4_0_22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551" name="Google Shape;551;g25e11802ac4_0_22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b807f687a5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2b807f687a5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Forecast is a prediction or guess of what the weather will be.</a:t>
            </a:r>
            <a:endParaRPr/>
          </a:p>
        </p:txBody>
      </p:sp>
      <p:sp>
        <p:nvSpPr>
          <p:cNvPr id="150" name="Google Shape;150;g2b807f687a5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a613fe29c9_2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g2a613fe29c9_2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None/>
            </a:pPr>
            <a:r>
              <a:rPr lang="en-US"/>
              <a:t>Cumulonimbus clouds are large, tall clouds with dark bottoms.</a:t>
            </a:r>
            <a:endParaRPr/>
          </a:p>
        </p:txBody>
      </p:sp>
      <p:sp>
        <p:nvSpPr>
          <p:cNvPr id="558" name="Google Shape;558;g2a613fe29c9_2_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5e11802ac4_0_19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25e11802ac4_0_19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b="1" lang="en-US"/>
              <a:t>cumulonimbus clouds</a:t>
            </a:r>
            <a:r>
              <a:rPr lang="en-US">
                <a:solidFill>
                  <a:srgbClr val="242424"/>
                </a:solidFill>
              </a:rPr>
              <a:t>. </a:t>
            </a:r>
            <a:endParaRPr/>
          </a:p>
        </p:txBody>
      </p:sp>
      <p:sp>
        <p:nvSpPr>
          <p:cNvPr id="567" name="Google Shape;567;g25e11802ac4_0_19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5e11802ac4_0_18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g25e11802ac4_0_18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 </a:t>
            </a:r>
            <a:r>
              <a:rPr b="1" lang="en-US">
                <a:solidFill>
                  <a:srgbClr val="242424"/>
                </a:solidFill>
              </a:rPr>
              <a:t>cumulonimbus clouds </a:t>
            </a:r>
            <a:r>
              <a:rPr lang="en-US">
                <a:solidFill>
                  <a:srgbClr val="242424"/>
                </a:solidFill>
              </a:rPr>
              <a:t>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b="1" lang="en-US"/>
              <a:t>cumulonimbus clouds.</a:t>
            </a:r>
            <a:endParaRPr>
              <a:solidFill>
                <a:schemeClr val="dk1"/>
              </a:solidFill>
            </a:endParaRPr>
          </a:p>
        </p:txBody>
      </p:sp>
      <p:sp>
        <p:nvSpPr>
          <p:cNvPr id="578" name="Google Shape;578;g25e11802ac4_0_18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a613fe29c9_2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g2a613fe29c9_2_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Choose the correct picture of cumulonimbus clouds from the choices below.</a:t>
            </a:r>
            <a:endParaRPr/>
          </a:p>
        </p:txBody>
      </p:sp>
      <p:sp>
        <p:nvSpPr>
          <p:cNvPr id="600" name="Google Shape;600;g2a613fe29c9_2_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2bc600ba772_0_1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g2bc600ba772_0_1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Choose the correct picture of cumulonimbus clouds from the choices below.</a:t>
            </a:r>
            <a:endParaRPr/>
          </a:p>
        </p:txBody>
      </p:sp>
      <p:sp>
        <p:nvSpPr>
          <p:cNvPr id="620" name="Google Shape;620;g2bc600ba772_0_1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25e11802ac4_0_2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0" name="Google Shape;640;g25e11802ac4_0_21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Here is the Frayer model filled in with a picture of cumulonimbus clouds.</a:t>
            </a:r>
            <a:endParaRPr>
              <a:solidFill>
                <a:schemeClr val="dk1"/>
              </a:solidFill>
            </a:endParaRPr>
          </a:p>
        </p:txBody>
      </p:sp>
      <p:sp>
        <p:nvSpPr>
          <p:cNvPr id="641" name="Google Shape;641;g25e11802ac4_0_21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25e11802ac4_0_21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3" name="Google Shape;663;g25e11802ac4_0_21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Choose the correct definition of </a:t>
            </a:r>
            <a:r>
              <a:rPr b="1" lang="en-US"/>
              <a:t>cumulonimbus clouds </a:t>
            </a:r>
            <a:r>
              <a:rPr lang="en-US"/>
              <a:t>from the choices below.</a:t>
            </a:r>
            <a:endParaRPr sz="1200">
              <a:solidFill>
                <a:schemeClr val="dk1"/>
              </a:solidFill>
            </a:endParaRPr>
          </a:p>
        </p:txBody>
      </p:sp>
      <p:sp>
        <p:nvSpPr>
          <p:cNvPr id="664" name="Google Shape;664;g25e11802ac4_0_21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2bc600ba772_0_2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g2bc600ba772_0_2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Choose the correct definition of </a:t>
            </a:r>
            <a:r>
              <a:rPr b="1" lang="en-US"/>
              <a:t>cumulonimbus clouds </a:t>
            </a:r>
            <a:r>
              <a:rPr lang="en-US"/>
              <a:t>from the choices below.</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[A. Large, tall clouds with dark bottoms.]</a:t>
            </a:r>
            <a:endParaRPr/>
          </a:p>
        </p:txBody>
      </p:sp>
      <p:sp>
        <p:nvSpPr>
          <p:cNvPr id="685" name="Google Shape;685;g2bc600ba772_0_2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25e11802ac4_0_23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 name="Google Shape;706;g25e11802ac4_0_23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Here is the Frayer Model with a picture and the definition filled in for </a:t>
            </a:r>
            <a:r>
              <a:rPr b="1" lang="en-US"/>
              <a:t>cumulonimbus clouds: </a:t>
            </a:r>
            <a:r>
              <a:rPr lang="en-US"/>
              <a:t>Large, tall clouds with dark bottoms</a:t>
            </a:r>
            <a:r>
              <a:rPr lang="en-US"/>
              <a:t>.</a:t>
            </a:r>
            <a:endParaRPr>
              <a:solidFill>
                <a:schemeClr val="dk1"/>
              </a:solidFill>
            </a:endParaRPr>
          </a:p>
        </p:txBody>
      </p:sp>
      <p:sp>
        <p:nvSpPr>
          <p:cNvPr id="707" name="Google Shape;707;g25e11802ac4_0_23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25e11802ac4_0_23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0" name="Google Shape;730;g25e11802ac4_0_23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Choose the correct example of cumulonimbus clouds from the choices below.</a:t>
            </a:r>
            <a:endParaRPr sz="1200">
              <a:solidFill>
                <a:schemeClr val="dk1"/>
              </a:solidFill>
            </a:endParaRPr>
          </a:p>
        </p:txBody>
      </p:sp>
      <p:sp>
        <p:nvSpPr>
          <p:cNvPr id="731" name="Google Shape;731;g25e11802ac4_0_23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b808918c96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2b808918c96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Weather is what is happening in the air outside</a:t>
            </a:r>
            <a:endParaRPr/>
          </a:p>
        </p:txBody>
      </p:sp>
      <p:sp>
        <p:nvSpPr>
          <p:cNvPr id="158" name="Google Shape;158;g2b808918c96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2bc600ba772_0_2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1" name="Google Shape;751;g2bc600ba772_0_2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“Large clouds that look stormy” is correct! This is an example of </a:t>
            </a:r>
            <a:r>
              <a:rPr b="1" lang="en-US"/>
              <a:t>cumulonimbus clouds.</a:t>
            </a:r>
            <a:endParaRPr/>
          </a:p>
          <a:p>
            <a:pPr indent="0" lvl="0" marL="0" rtl="0" algn="l">
              <a:lnSpc>
                <a:spcPct val="100000"/>
              </a:lnSpc>
              <a:spcBef>
                <a:spcPts val="0"/>
              </a:spcBef>
              <a:spcAft>
                <a:spcPts val="0"/>
              </a:spcAft>
              <a:buSzPts val="1400"/>
              <a:buNone/>
            </a:pPr>
            <a:r>
              <a:t/>
            </a:r>
            <a:endParaRPr/>
          </a:p>
        </p:txBody>
      </p:sp>
      <p:sp>
        <p:nvSpPr>
          <p:cNvPr id="752" name="Google Shape;752;g2bc600ba772_0_2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25e11802ac4_0_25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3" name="Google Shape;773;g25e11802ac4_0_25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t>Here is the Frayer Model with a picture, definition, and an example of </a:t>
            </a:r>
            <a:r>
              <a:rPr b="1" lang="en-US" sz="1100"/>
              <a:t>cumulonimbus clouds:</a:t>
            </a:r>
            <a:r>
              <a:rPr lang="en-US" sz="1100"/>
              <a:t> </a:t>
            </a:r>
            <a:r>
              <a:rPr lang="en-US"/>
              <a:t>Large clouds that look stormy</a:t>
            </a:r>
            <a:r>
              <a:rPr lang="en-US"/>
              <a:t>.</a:t>
            </a:r>
            <a:endParaRPr sz="1100">
              <a:solidFill>
                <a:schemeClr val="dk1"/>
              </a:solidFill>
            </a:endParaRPr>
          </a:p>
        </p:txBody>
      </p:sp>
      <p:sp>
        <p:nvSpPr>
          <p:cNvPr id="774" name="Google Shape;774;g25e11802ac4_0_25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5e11802ac4_0_25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8" name="Google Shape;798;g25e11802ac4_0_25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 </a:t>
            </a:r>
            <a:r>
              <a:rPr b="1" lang="en-US"/>
              <a:t>cumulonimbus clouds </a:t>
            </a:r>
            <a:r>
              <a:rPr lang="en-US"/>
              <a:t>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799" name="Google Shape;799;g25e11802ac4_0_25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2bc600ba772_0_2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9" name="Google Shape;819;g2bc600ba772_0_2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sz="1100"/>
              <a:t>“Cumulonimbus clouds tell me to look out for a severe storm.” That is correct! This is an example of how cumulonimbus clouds impact your life.</a:t>
            </a:r>
            <a:endParaRPr/>
          </a:p>
          <a:p>
            <a:pPr indent="0" lvl="0" marL="0" rtl="0" algn="l">
              <a:lnSpc>
                <a:spcPct val="100000"/>
              </a:lnSpc>
              <a:spcBef>
                <a:spcPts val="0"/>
              </a:spcBef>
              <a:spcAft>
                <a:spcPts val="0"/>
              </a:spcAft>
              <a:buSzPts val="1400"/>
              <a:buNone/>
            </a:pPr>
            <a:r>
              <a:t/>
            </a:r>
            <a:endParaRPr/>
          </a:p>
        </p:txBody>
      </p:sp>
      <p:sp>
        <p:nvSpPr>
          <p:cNvPr id="820" name="Google Shape;820;g2bc600ba772_0_2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25e11802ac4_0_26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1" name="Google Shape;841;g25e11802ac4_0_26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solidFill>
                  <a:schemeClr val="dk1"/>
                </a:solidFill>
              </a:rPr>
              <a:t>Here is the Frayer Model with a picture, definition, example, and a correct response to “how d</a:t>
            </a:r>
            <a:r>
              <a:rPr lang="en-US" sz="1100"/>
              <a:t>o </a:t>
            </a:r>
            <a:r>
              <a:rPr b="1" lang="en-US" sz="1100"/>
              <a:t>cumulonimbus clouds</a:t>
            </a:r>
            <a:r>
              <a:rPr b="1" lang="en-US" sz="1100">
                <a:solidFill>
                  <a:schemeClr val="dk1"/>
                </a:solidFill>
              </a:rPr>
              <a:t> </a:t>
            </a:r>
            <a:r>
              <a:rPr lang="en-US" sz="1100">
                <a:solidFill>
                  <a:schemeClr val="dk1"/>
                </a:solidFill>
              </a:rPr>
              <a:t>impact my life?”: </a:t>
            </a:r>
            <a:r>
              <a:rPr lang="en-US" sz="1100"/>
              <a:t>Cumulonimbus clouds tell me to look out for a severe storm.</a:t>
            </a:r>
            <a:endParaRPr sz="1100"/>
          </a:p>
        </p:txBody>
      </p:sp>
      <p:sp>
        <p:nvSpPr>
          <p:cNvPr id="842" name="Google Shape;842;g25e11802ac4_0_26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7" name="Google Shape;867;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868" name="Google Shape;868;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2b790e7f309_0_1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4" name="Google Shape;874;g2b790e7f309_0_1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None/>
            </a:pPr>
            <a:r>
              <a:rPr b="1" lang="en-US"/>
              <a:t>Cumulonimbus clouds </a:t>
            </a:r>
            <a:r>
              <a:rPr lang="en-US"/>
              <a:t>are large, tall clouds with dark bottoms.</a:t>
            </a:r>
            <a:endParaRPr/>
          </a:p>
        </p:txBody>
      </p:sp>
      <p:sp>
        <p:nvSpPr>
          <p:cNvPr id="875" name="Google Shape;875;g2b790e7f309_0_1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2b790e7f309_0_1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2" name="Google Shape;882;g2b790e7f309_0_1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Our “big question” is: </a:t>
            </a:r>
            <a:r>
              <a:rPr b="1" lang="en-US"/>
              <a:t>How can I predict weather events by tracking weather conditions?</a:t>
            </a:r>
            <a:endParaRPr/>
          </a:p>
          <a:p>
            <a:pPr indent="0" lvl="0" marL="0" rtl="0" algn="l">
              <a:lnSpc>
                <a:spcPct val="100000"/>
              </a:lnSpc>
              <a:spcBef>
                <a:spcPts val="0"/>
              </a:spcBef>
              <a:spcAft>
                <a:spcPts val="0"/>
              </a:spcAft>
              <a:buSzPts val="1400"/>
              <a:buNone/>
            </a:pPr>
            <a:r>
              <a:rPr lang="en-US"/>
              <a:t>Does anyone have any additional examples to share that haven’t been discussed yet?</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I love all these thoughtful scientific hypotheses!  Be sure to keep this question and your predictions in mind as we move through these next few lessons, and we’ll continue to revisit it.</a:t>
            </a:r>
            <a:endParaRPr/>
          </a:p>
        </p:txBody>
      </p:sp>
      <p:sp>
        <p:nvSpPr>
          <p:cNvPr id="883" name="Google Shape;883;g2b790e7f309_0_1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28d164d3bd8_0_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4" name="Google Shape;894;g28d164d3bd8_0_1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en-US"/>
              <a:t>Click the link above for a timelapse video showing a cumulonimbus cloud forming. Try to create a flowchart for how cumulonimbus clouds form (maybe with pictures). Discuss them as a class.</a:t>
            </a:r>
            <a:endParaRPr/>
          </a:p>
          <a:p>
            <a:pPr indent="0" lvl="0" marL="0" rtl="0" algn="l">
              <a:lnSpc>
                <a:spcPct val="100000"/>
              </a:lnSpc>
              <a:spcBef>
                <a:spcPts val="0"/>
              </a:spcBef>
              <a:spcAft>
                <a:spcPts val="0"/>
              </a:spcAft>
              <a:buClr>
                <a:schemeClr val="dk1"/>
              </a:buClr>
              <a:buSzPts val="1800"/>
              <a:buFont typeface="Arial"/>
              <a:buNone/>
            </a:pPr>
            <a:r>
              <a:t/>
            </a:r>
            <a:endParaRPr/>
          </a:p>
        </p:txBody>
      </p:sp>
      <p:sp>
        <p:nvSpPr>
          <p:cNvPr id="895" name="Google Shape;895;g28d164d3bd8_0_1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5" name="Google Shape;905;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Thanks for watching, and please continue watching CAPs available from this website.  </a:t>
            </a:r>
            <a:endParaRPr/>
          </a:p>
        </p:txBody>
      </p:sp>
      <p:sp>
        <p:nvSpPr>
          <p:cNvPr id="906" name="Google Shape;906;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a5a1442303_0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2a5a1442303_0_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Climate is the weather of a given area averaged over an extended period of time (years).</a:t>
            </a:r>
            <a:endParaRPr/>
          </a:p>
        </p:txBody>
      </p:sp>
      <p:sp>
        <p:nvSpPr>
          <p:cNvPr id="166" name="Google Shape;166;g2a5a1442303_0_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1" name="Google Shape;91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bc31cd9566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2bc31cd9566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Cumulus clouds are fluffy, white clouds with flat bottoms.</a:t>
            </a:r>
            <a:endParaRPr/>
          </a:p>
        </p:txBody>
      </p:sp>
      <p:sp>
        <p:nvSpPr>
          <p:cNvPr id="174" name="Google Shape;174;g2bc31cd9566_0_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review the information we have covered already.</a:t>
            </a:r>
            <a:endParaRPr b="0"/>
          </a:p>
        </p:txBody>
      </p:sp>
      <p:sp>
        <p:nvSpPr>
          <p:cNvPr id="182" name="Google Shape;182;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9" name="Google Shape;39;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5" name="Google Shape;45;p6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6" name="Google Shape;46;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2" name="Google Shape;52;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3" name="Google Shape;53;p7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4" name="Google Shape;54;p7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5" name="Google Shape;55;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7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7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7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3"/>
          <p:cNvSpPr/>
          <p:nvPr>
            <p:ph idx="2" type="pic"/>
          </p:nvPr>
        </p:nvSpPr>
        <p:spPr>
          <a:xfrm>
            <a:off x="1792288" y="612775"/>
            <a:ext cx="5486400" cy="4114800"/>
          </a:xfrm>
          <a:prstGeom prst="rect">
            <a:avLst/>
          </a:prstGeom>
          <a:noFill/>
          <a:ln>
            <a:noFill/>
          </a:ln>
        </p:spPr>
      </p:sp>
      <p:sp>
        <p:nvSpPr>
          <p:cNvPr id="68" name="Google Shape;68;p7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6.png"/><Relationship Id="rId11" Type="http://schemas.openxmlformats.org/officeDocument/2006/relationships/image" Target="../media/image7.png"/><Relationship Id="rId10" Type="http://schemas.openxmlformats.org/officeDocument/2006/relationships/image" Target="../media/image8.png"/><Relationship Id="rId12" Type="http://schemas.openxmlformats.org/officeDocument/2006/relationships/image" Target="../media/image10.png"/><Relationship Id="rId9"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6.png"/><Relationship Id="rId7" Type="http://schemas.openxmlformats.org/officeDocument/2006/relationships/image" Target="../media/image9.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2.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2.png"/><Relationship Id="rId4" Type="http://schemas.openxmlformats.org/officeDocument/2006/relationships/image" Target="../media/image27.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jp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2.png"/><Relationship Id="rId4" Type="http://schemas.openxmlformats.org/officeDocument/2006/relationships/image" Target="../media/image40.png"/><Relationship Id="rId5"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2.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png"/><Relationship Id="rId4" Type="http://schemas.openxmlformats.org/officeDocument/2006/relationships/image" Target="../media/image40.png"/><Relationship Id="rId5"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22.png"/><Relationship Id="rId8"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png"/><Relationship Id="rId4" Type="http://schemas.openxmlformats.org/officeDocument/2006/relationships/image" Target="../media/image40.png"/><Relationship Id="rId5"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9.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2.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2.png"/><Relationship Id="rId4" Type="http://schemas.openxmlformats.org/officeDocument/2006/relationships/image" Target="../media/image42.png"/><Relationship Id="rId5"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2.png"/><Relationship Id="rId4" Type="http://schemas.openxmlformats.org/officeDocument/2006/relationships/image" Target="../media/image42.png"/><Relationship Id="rId5" Type="http://schemas.openxmlformats.org/officeDocument/2006/relationships/image" Target="../media/image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2.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2.png"/><Relationship Id="rId4" Type="http://schemas.openxmlformats.org/officeDocument/2006/relationships/image" Target="../media/image35.png"/><Relationship Id="rId5"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2.png"/><Relationship Id="rId4" Type="http://schemas.openxmlformats.org/officeDocument/2006/relationships/image" Target="../media/image35.png"/><Relationship Id="rId5"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9.png"/><Relationship Id="rId4" Type="http://schemas.openxmlformats.org/officeDocument/2006/relationships/image" Target="../media/image38.png"/><Relationship Id="rId5" Type="http://schemas.openxmlformats.org/officeDocument/2006/relationships/image" Target="../media/image22.png"/><Relationship Id="rId6"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9.png"/><Relationship Id="rId4" Type="http://schemas.openxmlformats.org/officeDocument/2006/relationships/image" Target="../media/image38.png"/><Relationship Id="rId5" Type="http://schemas.openxmlformats.org/officeDocument/2006/relationships/image" Target="../media/image22.png"/><Relationship Id="rId6"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2.png"/><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2.png"/><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2.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2.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2.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png"/><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14.png"/><Relationship Id="rId6" Type="http://schemas.openxmlformats.org/officeDocument/2006/relationships/image" Target="../media/image1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14.png"/><Relationship Id="rId6" Type="http://schemas.openxmlformats.org/officeDocument/2006/relationships/image" Target="../media/image1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1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1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2.png"/><Relationship Id="rId4" Type="http://schemas.openxmlformats.org/officeDocument/2006/relationships/image" Target="../media/image1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22.png"/><Relationship Id="rId8" Type="http://schemas.openxmlformats.org/officeDocument/2006/relationships/image" Target="../media/image1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hyperlink" Target="https://www.youtube.com/watch?v=Lf64E66odvc&amp;ab_channel=OpenSciEdAccount" TargetMode="External"/><Relationship Id="rId4" Type="http://schemas.openxmlformats.org/officeDocument/2006/relationships/hyperlink" Target="https://www.youtube.com/watch?v=Lf64E66odvc&amp;ab_channel=OpenSciEdAccount" TargetMode="External"/><Relationship Id="rId5" Type="http://schemas.openxmlformats.org/officeDocument/2006/relationships/hyperlink" Target="https://www.youtube.com/watch?v=Lf64E66odvc&amp;ab_channel=OpenSciEdAccount" TargetMode="External"/><Relationship Id="rId6" Type="http://schemas.openxmlformats.org/officeDocument/2006/relationships/image" Target="../media/image57.png"/><Relationship Id="rId7" Type="http://schemas.openxmlformats.org/officeDocument/2006/relationships/image" Target="../media/image54.png"/><Relationship Id="rId8" Type="http://schemas.openxmlformats.org/officeDocument/2006/relationships/image" Target="../media/image6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5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55.jpg"/><Relationship Id="rId4" Type="http://schemas.openxmlformats.org/officeDocument/2006/relationships/image" Target="../media/image52.png"/><Relationship Id="rId5" Type="http://schemas.openxmlformats.org/officeDocument/2006/relationships/image" Target="../media/image5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grpSp>
        <p:nvGrpSpPr>
          <p:cNvPr id="89" name="Google Shape;89;g2bc600ba772_0_0"/>
          <p:cNvGrpSpPr/>
          <p:nvPr/>
        </p:nvGrpSpPr>
        <p:grpSpPr>
          <a:xfrm>
            <a:off x="1325592" y="297175"/>
            <a:ext cx="6456691" cy="6404394"/>
            <a:chOff x="814636" y="0"/>
            <a:chExt cx="5828917" cy="6404394"/>
          </a:xfrm>
        </p:grpSpPr>
        <p:sp>
          <p:nvSpPr>
            <p:cNvPr id="90" name="Google Shape;90;g2bc600ba772_0_0"/>
            <p:cNvSpPr/>
            <p:nvPr/>
          </p:nvSpPr>
          <p:spPr>
            <a:xfrm rot="10800000">
              <a:off x="1480849" y="540"/>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2bc600ba772_0_0"/>
            <p:cNvSpPr txBox="1"/>
            <p:nvPr/>
          </p:nvSpPr>
          <p:spPr>
            <a:xfrm>
              <a:off x="1661623" y="685"/>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“Big Idea” Question</a:t>
              </a:r>
              <a:endParaRPr b="0" i="0" sz="1400" u="none" cap="none" strike="noStrike">
                <a:solidFill>
                  <a:srgbClr val="000000"/>
                </a:solidFill>
                <a:latin typeface="Arial"/>
                <a:ea typeface="Arial"/>
                <a:cs typeface="Arial"/>
                <a:sym typeface="Arial"/>
              </a:endParaRPr>
            </a:p>
          </p:txBody>
        </p:sp>
        <p:sp>
          <p:nvSpPr>
            <p:cNvPr id="92" name="Google Shape;92;g2bc600ba772_0_0"/>
            <p:cNvSpPr/>
            <p:nvPr/>
          </p:nvSpPr>
          <p:spPr>
            <a:xfrm>
              <a:off x="848401" y="0"/>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g2bc600ba772_0_0"/>
            <p:cNvSpPr/>
            <p:nvPr/>
          </p:nvSpPr>
          <p:spPr>
            <a:xfrm rot="10800000">
              <a:off x="1480849" y="938784"/>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g2bc600ba772_0_0"/>
            <p:cNvSpPr txBox="1"/>
            <p:nvPr/>
          </p:nvSpPr>
          <p:spPr>
            <a:xfrm>
              <a:off x="1661623" y="938929"/>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Review Concepts</a:t>
              </a:r>
              <a:endParaRPr b="0" i="0" sz="1400" u="none" cap="none" strike="noStrike">
                <a:solidFill>
                  <a:srgbClr val="000000"/>
                </a:solidFill>
                <a:latin typeface="Arial"/>
                <a:ea typeface="Arial"/>
                <a:cs typeface="Arial"/>
                <a:sym typeface="Arial"/>
              </a:endParaRPr>
            </a:p>
          </p:txBody>
        </p:sp>
        <p:sp>
          <p:nvSpPr>
            <p:cNvPr id="95" name="Google Shape;95;g2bc600ba772_0_0"/>
            <p:cNvSpPr/>
            <p:nvPr/>
          </p:nvSpPr>
          <p:spPr>
            <a:xfrm>
              <a:off x="824716" y="938929"/>
              <a:ext cx="722700" cy="7227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2bc600ba772_0_0"/>
            <p:cNvSpPr/>
            <p:nvPr/>
          </p:nvSpPr>
          <p:spPr>
            <a:xfrm rot="10800000">
              <a:off x="1480849" y="1877027"/>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2bc600ba772_0_0"/>
            <p:cNvSpPr txBox="1"/>
            <p:nvPr/>
          </p:nvSpPr>
          <p:spPr>
            <a:xfrm>
              <a:off x="1661623" y="1877172"/>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Check-In Questions</a:t>
              </a:r>
              <a:endParaRPr b="0" i="0" sz="1400" u="none" cap="none" strike="noStrike">
                <a:solidFill>
                  <a:srgbClr val="000000"/>
                </a:solidFill>
                <a:latin typeface="Arial"/>
                <a:ea typeface="Arial"/>
                <a:cs typeface="Arial"/>
                <a:sym typeface="Arial"/>
              </a:endParaRPr>
            </a:p>
          </p:txBody>
        </p:sp>
        <p:sp>
          <p:nvSpPr>
            <p:cNvPr id="98" name="Google Shape;98;g2bc600ba772_0_0"/>
            <p:cNvSpPr/>
            <p:nvPr/>
          </p:nvSpPr>
          <p:spPr>
            <a:xfrm>
              <a:off x="814643" y="1875958"/>
              <a:ext cx="722700" cy="722700"/>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2bc600ba772_0_0"/>
            <p:cNvSpPr/>
            <p:nvPr/>
          </p:nvSpPr>
          <p:spPr>
            <a:xfrm rot="10800000">
              <a:off x="1480849" y="2815270"/>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2bc600ba772_0_0"/>
            <p:cNvSpPr txBox="1"/>
            <p:nvPr/>
          </p:nvSpPr>
          <p:spPr>
            <a:xfrm>
              <a:off x="1661623" y="2815415"/>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Teacher Engagement</a:t>
              </a:r>
              <a:endParaRPr b="0" i="0" sz="1400" u="none" cap="none" strike="noStrike">
                <a:solidFill>
                  <a:srgbClr val="000000"/>
                </a:solidFill>
                <a:latin typeface="Arial"/>
                <a:ea typeface="Arial"/>
                <a:cs typeface="Arial"/>
                <a:sym typeface="Arial"/>
              </a:endParaRPr>
            </a:p>
          </p:txBody>
        </p:sp>
        <p:sp>
          <p:nvSpPr>
            <p:cNvPr id="101" name="Google Shape;101;g2bc600ba772_0_0"/>
            <p:cNvSpPr/>
            <p:nvPr/>
          </p:nvSpPr>
          <p:spPr>
            <a:xfrm>
              <a:off x="814636" y="2815415"/>
              <a:ext cx="722700" cy="722700"/>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2bc600ba772_0_0"/>
            <p:cNvSpPr/>
            <p:nvPr/>
          </p:nvSpPr>
          <p:spPr>
            <a:xfrm rot="10800000">
              <a:off x="1480853" y="3753570"/>
              <a:ext cx="5162700" cy="17580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2bc600ba772_0_0"/>
            <p:cNvSpPr txBox="1"/>
            <p:nvPr/>
          </p:nvSpPr>
          <p:spPr>
            <a:xfrm>
              <a:off x="1873753" y="3753671"/>
              <a:ext cx="4769700" cy="1619100"/>
            </a:xfrm>
            <a:prstGeom prst="rect">
              <a:avLst/>
            </a:prstGeom>
            <a:noFill/>
            <a:ln>
              <a:noFill/>
            </a:ln>
          </p:spPr>
          <p:txBody>
            <a:bodyPr anchorCtr="0" anchor="t"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Vocabulary</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98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Student-Friendly Definition</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Examples &amp; Non-Examples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Morphological Word Parts</a:t>
              </a:r>
              <a:endParaRPr b="0" i="0" sz="1800" u="none" cap="none" strike="noStrike">
                <a:solidFill>
                  <a:schemeClr val="lt1"/>
                </a:solidFill>
                <a:latin typeface="Calibri"/>
                <a:ea typeface="Calibri"/>
                <a:cs typeface="Calibri"/>
                <a:sym typeface="Calibri"/>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Frayer Model</a:t>
              </a:r>
              <a:endParaRPr b="0" i="0" sz="1800" u="none" cap="none" strike="noStrike">
                <a:solidFill>
                  <a:schemeClr val="lt1"/>
                </a:solidFill>
                <a:latin typeface="Calibri"/>
                <a:ea typeface="Calibri"/>
                <a:cs typeface="Calibri"/>
                <a:sym typeface="Calibri"/>
              </a:endParaRPr>
            </a:p>
          </p:txBody>
        </p:sp>
        <p:sp>
          <p:nvSpPr>
            <p:cNvPr id="104" name="Google Shape;104;g2bc600ba772_0_0"/>
            <p:cNvSpPr/>
            <p:nvPr/>
          </p:nvSpPr>
          <p:spPr>
            <a:xfrm>
              <a:off x="822078" y="4170465"/>
              <a:ext cx="722700" cy="722700"/>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g2bc600ba772_0_0"/>
            <p:cNvSpPr/>
            <p:nvPr/>
          </p:nvSpPr>
          <p:spPr>
            <a:xfrm rot="10800000">
              <a:off x="1480853" y="5692595"/>
              <a:ext cx="5162700" cy="6471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g2bc600ba772_0_0"/>
            <p:cNvSpPr txBox="1"/>
            <p:nvPr/>
          </p:nvSpPr>
          <p:spPr>
            <a:xfrm>
              <a:off x="1661628" y="5540394"/>
              <a:ext cx="4981800" cy="8640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Simulation/Activity</a:t>
              </a:r>
              <a:endParaRPr b="0" i="0" sz="1400" u="none" cap="none" strike="noStrike">
                <a:solidFill>
                  <a:srgbClr val="000000"/>
                </a:solidFill>
                <a:latin typeface="Arial"/>
                <a:ea typeface="Arial"/>
                <a:cs typeface="Arial"/>
                <a:sym typeface="Arial"/>
              </a:endParaRPr>
            </a:p>
          </p:txBody>
        </p:sp>
        <p:sp>
          <p:nvSpPr>
            <p:cNvPr id="107" name="Google Shape;107;g2bc600ba772_0_0"/>
            <p:cNvSpPr/>
            <p:nvPr/>
          </p:nvSpPr>
          <p:spPr>
            <a:xfrm>
              <a:off x="826125" y="5607581"/>
              <a:ext cx="722700" cy="722700"/>
            </a:xfrm>
            <a:prstGeom prst="ellipse">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omment Like" id="108" name="Google Shape;108;g2bc600ba772_0_0"/>
          <p:cNvPicPr preferRelativeResize="0"/>
          <p:nvPr/>
        </p:nvPicPr>
        <p:blipFill rotWithShape="1">
          <a:blip r:embed="rId9">
            <a:alphaModFix/>
          </a:blip>
          <a:srcRect b="0" l="0" r="0" t="0"/>
          <a:stretch/>
        </p:blipFill>
        <p:spPr>
          <a:xfrm>
            <a:off x="5786600" y="4959804"/>
            <a:ext cx="385108" cy="347619"/>
          </a:xfrm>
          <a:prstGeom prst="rect">
            <a:avLst/>
          </a:prstGeom>
          <a:noFill/>
          <a:ln>
            <a:noFill/>
          </a:ln>
        </p:spPr>
      </p:pic>
      <p:pic>
        <p:nvPicPr>
          <p:cNvPr descr="Comment Dislike" id="109" name="Google Shape;109;g2bc600ba772_0_0"/>
          <p:cNvPicPr preferRelativeResize="0"/>
          <p:nvPr/>
        </p:nvPicPr>
        <p:blipFill rotWithShape="1">
          <a:blip r:embed="rId10">
            <a:alphaModFix/>
          </a:blip>
          <a:srcRect b="0" l="0" r="0" t="0"/>
          <a:stretch/>
        </p:blipFill>
        <p:spPr>
          <a:xfrm>
            <a:off x="6140137" y="4959804"/>
            <a:ext cx="385108" cy="347619"/>
          </a:xfrm>
          <a:prstGeom prst="rect">
            <a:avLst/>
          </a:prstGeom>
          <a:noFill/>
          <a:ln>
            <a:noFill/>
          </a:ln>
        </p:spPr>
      </p:pic>
      <p:pic>
        <p:nvPicPr>
          <p:cNvPr descr="Blog" id="110" name="Google Shape;110;g2bc600ba772_0_0"/>
          <p:cNvPicPr preferRelativeResize="0"/>
          <p:nvPr/>
        </p:nvPicPr>
        <p:blipFill rotWithShape="1">
          <a:blip r:embed="rId11">
            <a:alphaModFix/>
          </a:blip>
          <a:srcRect b="0" l="0" r="0" t="0"/>
          <a:stretch/>
        </p:blipFill>
        <p:spPr>
          <a:xfrm>
            <a:off x="5913444" y="4638256"/>
            <a:ext cx="385108" cy="347619"/>
          </a:xfrm>
          <a:prstGeom prst="rect">
            <a:avLst/>
          </a:prstGeom>
          <a:noFill/>
          <a:ln>
            <a:noFill/>
          </a:ln>
        </p:spPr>
      </p:pic>
      <p:pic>
        <p:nvPicPr>
          <p:cNvPr descr="Labor" id="111" name="Google Shape;111;g2bc600ba772_0_0"/>
          <p:cNvPicPr preferRelativeResize="0"/>
          <p:nvPr/>
        </p:nvPicPr>
        <p:blipFill rotWithShape="1">
          <a:blip r:embed="rId12">
            <a:alphaModFix/>
          </a:blip>
          <a:srcRect b="0" l="0" r="0" t="0"/>
          <a:stretch/>
        </p:blipFill>
        <p:spPr>
          <a:xfrm>
            <a:off x="5786600" y="5249251"/>
            <a:ext cx="335447" cy="302792"/>
          </a:xfrm>
          <a:prstGeom prst="rect">
            <a:avLst/>
          </a:prstGeom>
          <a:noFill/>
          <a:ln>
            <a:noFill/>
          </a:ln>
        </p:spPr>
      </p:pic>
      <p:sp>
        <p:nvSpPr>
          <p:cNvPr id="112" name="Google Shape;112;g2bc600ba772_0_0"/>
          <p:cNvSpPr/>
          <p:nvPr/>
        </p:nvSpPr>
        <p:spPr>
          <a:xfrm>
            <a:off x="170822" y="211015"/>
            <a:ext cx="1095228" cy="683316"/>
          </a:xfrm>
          <a:prstGeom prst="cloud">
            <a:avLst/>
          </a:prstGeom>
          <a:gradFill>
            <a:gsLst>
              <a:gs pos="0">
                <a:srgbClr val="FF932B"/>
              </a:gs>
              <a:gs pos="100000">
                <a:srgbClr val="FFB673"/>
              </a:gs>
            </a:gsLst>
            <a:lin ang="16200038" scaled="0"/>
          </a:gradFill>
          <a:ln cap="flat" cmpd="sng" w="9525">
            <a:solidFill>
              <a:srgbClr val="F5913F"/>
            </a:solidFill>
            <a:prstDash val="solid"/>
            <a:round/>
            <a:headEnd len="sm" w="sm" type="none"/>
            <a:tailEnd len="sm" w="sm" type="none"/>
          </a:ln>
          <a:effectLst>
            <a:outerShdw blurRad="40000" rotWithShape="0" dir="5400000" dist="23000">
              <a:srgbClr val="000000">
                <a:alpha val="3059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g2bc600ba772_0_0"/>
          <p:cNvSpPr txBox="1"/>
          <p:nvPr/>
        </p:nvSpPr>
        <p:spPr>
          <a:xfrm>
            <a:off x="366765" y="367993"/>
            <a:ext cx="703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14" name="Google Shape;114;g2bc600ba772_0_0"/>
          <p:cNvSpPr/>
          <p:nvPr/>
        </p:nvSpPr>
        <p:spPr>
          <a:xfrm>
            <a:off x="4452593" y="5493587"/>
            <a:ext cx="2709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15" name="Google Shape;115;g2bc600ba772_0_0"/>
          <p:cNvCxnSpPr/>
          <p:nvPr/>
        </p:nvCxnSpPr>
        <p:spPr>
          <a:xfrm>
            <a:off x="4588494" y="5493587"/>
            <a:ext cx="0" cy="76200"/>
          </a:xfrm>
          <a:prstGeom prst="straightConnector1">
            <a:avLst/>
          </a:prstGeom>
          <a:noFill/>
          <a:ln cap="flat" cmpd="sng" w="25400">
            <a:solidFill>
              <a:srgbClr val="FF932B"/>
            </a:solidFill>
            <a:prstDash val="solid"/>
            <a:round/>
            <a:headEnd len="sm" w="sm" type="none"/>
            <a:tailEnd len="sm" w="sm" type="none"/>
          </a:ln>
        </p:spPr>
      </p:cxnSp>
      <p:cxnSp>
        <p:nvCxnSpPr>
          <p:cNvPr id="116" name="Google Shape;116;g2bc600ba772_0_0"/>
          <p:cNvCxnSpPr>
            <a:stCxn id="117" idx="4"/>
            <a:endCxn id="114" idx="2"/>
          </p:cNvCxnSpPr>
          <p:nvPr/>
        </p:nvCxnSpPr>
        <p:spPr>
          <a:xfrm>
            <a:off x="4587304" y="5666878"/>
            <a:ext cx="600" cy="77100"/>
          </a:xfrm>
          <a:prstGeom prst="straightConnector1">
            <a:avLst/>
          </a:prstGeom>
          <a:noFill/>
          <a:ln cap="flat" cmpd="sng" w="25400">
            <a:solidFill>
              <a:srgbClr val="FF932B"/>
            </a:solidFill>
            <a:prstDash val="solid"/>
            <a:round/>
            <a:headEnd len="sm" w="sm" type="none"/>
            <a:tailEnd len="sm" w="sm" type="none"/>
          </a:ln>
        </p:spPr>
      </p:cxnSp>
      <p:cxnSp>
        <p:nvCxnSpPr>
          <p:cNvPr id="118" name="Google Shape;118;g2bc600ba772_0_0"/>
          <p:cNvCxnSpPr/>
          <p:nvPr/>
        </p:nvCxnSpPr>
        <p:spPr>
          <a:xfrm>
            <a:off x="4452593" y="5618269"/>
            <a:ext cx="78900" cy="0"/>
          </a:xfrm>
          <a:prstGeom prst="straightConnector1">
            <a:avLst/>
          </a:prstGeom>
          <a:noFill/>
          <a:ln cap="flat" cmpd="sng" w="25400">
            <a:solidFill>
              <a:srgbClr val="FF932B"/>
            </a:solidFill>
            <a:prstDash val="solid"/>
            <a:round/>
            <a:headEnd len="sm" w="sm" type="none"/>
            <a:tailEnd len="sm" w="sm" type="none"/>
          </a:ln>
        </p:spPr>
      </p:cxnSp>
      <p:cxnSp>
        <p:nvCxnSpPr>
          <p:cNvPr id="119" name="Google Shape;119;g2bc600ba772_0_0"/>
          <p:cNvCxnSpPr/>
          <p:nvPr/>
        </p:nvCxnSpPr>
        <p:spPr>
          <a:xfrm>
            <a:off x="4643028" y="5616627"/>
            <a:ext cx="80400" cy="0"/>
          </a:xfrm>
          <a:prstGeom prst="straightConnector1">
            <a:avLst/>
          </a:prstGeom>
          <a:noFill/>
          <a:ln cap="flat" cmpd="sng" w="25400">
            <a:solidFill>
              <a:srgbClr val="FF932B"/>
            </a:solidFill>
            <a:prstDash val="solid"/>
            <a:round/>
            <a:headEnd len="sm" w="sm" type="none"/>
            <a:tailEnd len="sm" w="sm" type="none"/>
          </a:ln>
        </p:spPr>
      </p:cxnSp>
      <p:sp>
        <p:nvSpPr>
          <p:cNvPr id="117" name="Google Shape;117;g2bc600ba772_0_0"/>
          <p:cNvSpPr/>
          <p:nvPr/>
        </p:nvSpPr>
        <p:spPr>
          <a:xfrm>
            <a:off x="4531654" y="5569678"/>
            <a:ext cx="111300" cy="97200"/>
          </a:xfrm>
          <a:prstGeom prst="ellipse">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descr="Questions" id="190" name="Google Shape;190;g2b807f687a5_1_9"/>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g2b807f687a5_1_9"/>
          <p:cNvSpPr txBox="1"/>
          <p:nvPr/>
        </p:nvSpPr>
        <p:spPr>
          <a:xfrm>
            <a:off x="983850" y="416675"/>
            <a:ext cx="77721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b="0" i="0" lang="en-US" sz="3200" u="none" cap="none" strike="noStrike">
                <a:solidFill>
                  <a:srgbClr val="000000"/>
                </a:solidFill>
                <a:latin typeface="Calibri"/>
                <a:ea typeface="Calibri"/>
                <a:cs typeface="Calibri"/>
                <a:sym typeface="Calibri"/>
              </a:rPr>
              <a:t>A forecast is a _______ or guess of what the weather will be.</a:t>
            </a:r>
            <a:endParaRPr b="0" i="0" sz="3200" u="none" cap="none" strike="noStrike">
              <a:solidFill>
                <a:srgbClr val="000000"/>
              </a:solidFill>
              <a:latin typeface="Arial"/>
              <a:ea typeface="Arial"/>
              <a:cs typeface="Arial"/>
              <a:sym typeface="Arial"/>
            </a:endParaRPr>
          </a:p>
        </p:txBody>
      </p:sp>
      <p:sp>
        <p:nvSpPr>
          <p:cNvPr id="192" name="Google Shape;192;g2b807f687a5_1_9"/>
          <p:cNvSpPr txBox="1"/>
          <p:nvPr/>
        </p:nvSpPr>
        <p:spPr>
          <a:xfrm>
            <a:off x="435750" y="2185200"/>
            <a:ext cx="3000000" cy="1243800"/>
          </a:xfrm>
          <a:prstGeom prst="rect">
            <a:avLst/>
          </a:prstGeom>
          <a:noFill/>
          <a:ln>
            <a:noFill/>
          </a:ln>
        </p:spPr>
        <p:txBody>
          <a:bodyPr anchorCtr="0" anchor="t" bIns="91425" lIns="91425" spcFirstLastPara="1" rIns="91425" wrap="square" tIns="91425">
            <a:spAutoFit/>
          </a:bodyPr>
          <a:lstStyle/>
          <a:p>
            <a:pPr indent="-457200" lvl="0" marL="457200" marR="0" rtl="0" algn="l">
              <a:lnSpc>
                <a:spcPct val="115000"/>
              </a:lnSpc>
              <a:spcBef>
                <a:spcPts val="0"/>
              </a:spcBef>
              <a:spcAft>
                <a:spcPts val="0"/>
              </a:spcAft>
              <a:buClr>
                <a:schemeClr val="dk1"/>
              </a:buClr>
              <a:buSzPts val="3200"/>
              <a:buFont typeface="Arial"/>
              <a:buAutoNum type="alphaUcPeriod"/>
            </a:pPr>
            <a:r>
              <a:rPr b="0" i="0" lang="en-US" sz="3200" u="none" cap="none" strike="noStrike">
                <a:solidFill>
                  <a:schemeClr val="dk1"/>
                </a:solidFill>
                <a:latin typeface="Calibri"/>
                <a:ea typeface="Calibri"/>
                <a:cs typeface="Calibri"/>
                <a:sym typeface="Calibri"/>
              </a:rPr>
              <a:t>prediction</a:t>
            </a:r>
            <a:endParaRPr b="0" i="0" sz="3200" u="none" cap="none" strike="noStrike">
              <a:solidFill>
                <a:schemeClr val="dk1"/>
              </a:solidFill>
              <a:latin typeface="Arial"/>
              <a:ea typeface="Arial"/>
              <a:cs typeface="Arial"/>
              <a:sym typeface="Arial"/>
            </a:endParaRPr>
          </a:p>
          <a:p>
            <a:pPr indent="-457200" lvl="0" marL="457200" marR="0" rtl="0" algn="l">
              <a:lnSpc>
                <a:spcPct val="115000"/>
              </a:lnSpc>
              <a:spcBef>
                <a:spcPts val="0"/>
              </a:spcBef>
              <a:spcAft>
                <a:spcPts val="0"/>
              </a:spcAft>
              <a:buClr>
                <a:schemeClr val="dk1"/>
              </a:buClr>
              <a:buSzPts val="3200"/>
              <a:buFont typeface="Arial"/>
              <a:buAutoNum type="alphaUcPeriod"/>
            </a:pPr>
            <a:r>
              <a:rPr b="0" i="0" lang="en-US" sz="3200" u="none" cap="none" strike="noStrike">
                <a:solidFill>
                  <a:schemeClr val="dk1"/>
                </a:solidFill>
                <a:latin typeface="Calibri"/>
                <a:ea typeface="Calibri"/>
                <a:cs typeface="Calibri"/>
                <a:sym typeface="Calibri"/>
              </a:rPr>
              <a:t>fact</a:t>
            </a:r>
            <a:endParaRPr b="0" i="0" sz="1400" u="none" cap="none" strike="noStrike">
              <a:solidFill>
                <a:srgbClr val="000000"/>
              </a:solidFill>
              <a:latin typeface="Arial"/>
              <a:ea typeface="Arial"/>
              <a:cs typeface="Arial"/>
              <a:sym typeface="Arial"/>
            </a:endParaRPr>
          </a:p>
        </p:txBody>
      </p:sp>
      <p:pic>
        <p:nvPicPr>
          <p:cNvPr id="193" name="Google Shape;193;g2b807f687a5_1_9"/>
          <p:cNvPicPr preferRelativeResize="0"/>
          <p:nvPr/>
        </p:nvPicPr>
        <p:blipFill rotWithShape="1">
          <a:blip r:embed="rId4">
            <a:alphaModFix/>
          </a:blip>
          <a:srcRect b="0" l="0" r="0" t="0"/>
          <a:stretch/>
        </p:blipFill>
        <p:spPr>
          <a:xfrm>
            <a:off x="2868750" y="2941400"/>
            <a:ext cx="6014475" cy="366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descr="Questions" id="199" name="Google Shape;199;g2bc31cd9566_0_19"/>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g2bc31cd9566_0_19"/>
          <p:cNvSpPr txBox="1"/>
          <p:nvPr/>
        </p:nvSpPr>
        <p:spPr>
          <a:xfrm>
            <a:off x="983850" y="416675"/>
            <a:ext cx="77721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b="0" i="0" lang="en-US" sz="3200" u="none" cap="none" strike="noStrike">
                <a:solidFill>
                  <a:srgbClr val="000000"/>
                </a:solidFill>
                <a:latin typeface="Calibri"/>
                <a:ea typeface="Calibri"/>
                <a:cs typeface="Calibri"/>
                <a:sym typeface="Calibri"/>
              </a:rPr>
              <a:t>A forecast is a _______ or guess of what the weather will be.</a:t>
            </a:r>
            <a:endParaRPr b="0" i="0" sz="3200" u="none" cap="none" strike="noStrike">
              <a:solidFill>
                <a:srgbClr val="000000"/>
              </a:solidFill>
              <a:latin typeface="Arial"/>
              <a:ea typeface="Arial"/>
              <a:cs typeface="Arial"/>
              <a:sym typeface="Arial"/>
            </a:endParaRPr>
          </a:p>
        </p:txBody>
      </p:sp>
      <p:sp>
        <p:nvSpPr>
          <p:cNvPr id="201" name="Google Shape;201;g2bc31cd9566_0_19"/>
          <p:cNvSpPr txBox="1"/>
          <p:nvPr/>
        </p:nvSpPr>
        <p:spPr>
          <a:xfrm>
            <a:off x="435750" y="2185200"/>
            <a:ext cx="3000000" cy="1243800"/>
          </a:xfrm>
          <a:prstGeom prst="rect">
            <a:avLst/>
          </a:prstGeom>
          <a:noFill/>
          <a:ln>
            <a:noFill/>
          </a:ln>
        </p:spPr>
        <p:txBody>
          <a:bodyPr anchorCtr="0" anchor="t" bIns="91425" lIns="91425" spcFirstLastPara="1" rIns="91425" wrap="square" tIns="91425">
            <a:spAutoFit/>
          </a:bodyPr>
          <a:lstStyle/>
          <a:p>
            <a:pPr indent="-457200" lvl="0" marL="457200" marR="0" rtl="0" algn="l">
              <a:lnSpc>
                <a:spcPct val="115000"/>
              </a:lnSpc>
              <a:spcBef>
                <a:spcPts val="0"/>
              </a:spcBef>
              <a:spcAft>
                <a:spcPts val="0"/>
              </a:spcAft>
              <a:buClr>
                <a:srgbClr val="FF0000"/>
              </a:buClr>
              <a:buSzPts val="3200"/>
              <a:buFont typeface="Arial"/>
              <a:buAutoNum type="alphaUcPeriod"/>
            </a:pPr>
            <a:r>
              <a:rPr b="0" i="0" lang="en-US" sz="3200" u="none" cap="none" strike="noStrike">
                <a:solidFill>
                  <a:srgbClr val="FF0000"/>
                </a:solidFill>
                <a:latin typeface="Calibri"/>
                <a:ea typeface="Calibri"/>
                <a:cs typeface="Calibri"/>
                <a:sym typeface="Calibri"/>
              </a:rPr>
              <a:t>prediction</a:t>
            </a:r>
            <a:endParaRPr b="0" i="0" sz="3200" u="none" cap="none" strike="noStrike">
              <a:solidFill>
                <a:srgbClr val="FF0000"/>
              </a:solidFill>
              <a:latin typeface="Arial"/>
              <a:ea typeface="Arial"/>
              <a:cs typeface="Arial"/>
              <a:sym typeface="Arial"/>
            </a:endParaRPr>
          </a:p>
          <a:p>
            <a:pPr indent="-457200" lvl="0" marL="457200" marR="0" rtl="0" algn="l">
              <a:lnSpc>
                <a:spcPct val="115000"/>
              </a:lnSpc>
              <a:spcBef>
                <a:spcPts val="0"/>
              </a:spcBef>
              <a:spcAft>
                <a:spcPts val="0"/>
              </a:spcAft>
              <a:buClr>
                <a:schemeClr val="dk1"/>
              </a:buClr>
              <a:buSzPts val="3200"/>
              <a:buFont typeface="Arial"/>
              <a:buAutoNum type="alphaUcPeriod"/>
            </a:pPr>
            <a:r>
              <a:rPr b="0" i="0" lang="en-US" sz="3200" u="none" cap="none" strike="noStrike">
                <a:solidFill>
                  <a:schemeClr val="dk1"/>
                </a:solidFill>
                <a:latin typeface="Calibri"/>
                <a:ea typeface="Calibri"/>
                <a:cs typeface="Calibri"/>
                <a:sym typeface="Calibri"/>
              </a:rPr>
              <a:t>fact</a:t>
            </a:r>
            <a:endParaRPr b="0" i="0" sz="1400" u="none" cap="none" strike="noStrike">
              <a:solidFill>
                <a:srgbClr val="000000"/>
              </a:solidFill>
              <a:latin typeface="Arial"/>
              <a:ea typeface="Arial"/>
              <a:cs typeface="Arial"/>
              <a:sym typeface="Arial"/>
            </a:endParaRPr>
          </a:p>
        </p:txBody>
      </p:sp>
      <p:pic>
        <p:nvPicPr>
          <p:cNvPr id="202" name="Google Shape;202;g2bc31cd9566_0_19"/>
          <p:cNvPicPr preferRelativeResize="0"/>
          <p:nvPr/>
        </p:nvPicPr>
        <p:blipFill rotWithShape="1">
          <a:blip r:embed="rId4">
            <a:alphaModFix/>
          </a:blip>
          <a:srcRect b="0" l="0" r="0" t="0"/>
          <a:stretch/>
        </p:blipFill>
        <p:spPr>
          <a:xfrm>
            <a:off x="2868750" y="2941400"/>
            <a:ext cx="6014475" cy="3668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descr="Questions" id="208" name="Google Shape;208;g2b808918c96_0_10"/>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2b808918c96_0_10"/>
          <p:cNvSpPr txBox="1"/>
          <p:nvPr/>
        </p:nvSpPr>
        <p:spPr>
          <a:xfrm>
            <a:off x="983850" y="416675"/>
            <a:ext cx="77721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b="0" i="0" lang="en-US" sz="3200" u="none" cap="none" strike="noStrike">
                <a:solidFill>
                  <a:srgbClr val="000000"/>
                </a:solidFill>
                <a:latin typeface="Calibri"/>
                <a:ea typeface="Calibri"/>
                <a:cs typeface="Calibri"/>
                <a:sym typeface="Calibri"/>
              </a:rPr>
              <a:t>Weather is what is happening in the air outside. What words describe the weather in the boxes below? </a:t>
            </a:r>
            <a:endParaRPr b="0" i="0" sz="3200" u="none" cap="none" strike="noStrike">
              <a:solidFill>
                <a:srgbClr val="000000"/>
              </a:solidFill>
              <a:latin typeface="Arial"/>
              <a:ea typeface="Arial"/>
              <a:cs typeface="Arial"/>
              <a:sym typeface="Arial"/>
            </a:endParaRPr>
          </a:p>
        </p:txBody>
      </p:sp>
      <p:pic>
        <p:nvPicPr>
          <p:cNvPr id="210" name="Google Shape;210;g2b808918c96_0_10"/>
          <p:cNvPicPr preferRelativeResize="0"/>
          <p:nvPr/>
        </p:nvPicPr>
        <p:blipFill rotWithShape="1">
          <a:blip r:embed="rId4">
            <a:alphaModFix/>
          </a:blip>
          <a:srcRect b="0" l="0" r="0" t="0"/>
          <a:stretch/>
        </p:blipFill>
        <p:spPr>
          <a:xfrm>
            <a:off x="1298111" y="2031875"/>
            <a:ext cx="6547776" cy="4501675"/>
          </a:xfrm>
          <a:prstGeom prst="rect">
            <a:avLst/>
          </a:prstGeom>
          <a:noFill/>
          <a:ln>
            <a:noFill/>
          </a:ln>
        </p:spPr>
      </p:pic>
      <p:sp>
        <p:nvSpPr>
          <p:cNvPr id="211" name="Google Shape;211;g2b808918c96_0_10"/>
          <p:cNvSpPr txBox="1"/>
          <p:nvPr/>
        </p:nvSpPr>
        <p:spPr>
          <a:xfrm>
            <a:off x="1723050" y="3500875"/>
            <a:ext cx="983700" cy="5037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12" name="Google Shape;212;g2b808918c96_0_10"/>
          <p:cNvSpPr txBox="1"/>
          <p:nvPr/>
        </p:nvSpPr>
        <p:spPr>
          <a:xfrm>
            <a:off x="3298725" y="3500875"/>
            <a:ext cx="983700" cy="5037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13" name="Google Shape;213;g2b808918c96_0_10"/>
          <p:cNvSpPr txBox="1"/>
          <p:nvPr/>
        </p:nvSpPr>
        <p:spPr>
          <a:xfrm>
            <a:off x="4819675" y="3500875"/>
            <a:ext cx="983700" cy="5037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14" name="Google Shape;214;g2b808918c96_0_10"/>
          <p:cNvSpPr txBox="1"/>
          <p:nvPr/>
        </p:nvSpPr>
        <p:spPr>
          <a:xfrm>
            <a:off x="6428200" y="5720750"/>
            <a:ext cx="983700" cy="5037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15" name="Google Shape;215;g2b808918c96_0_10"/>
          <p:cNvSpPr txBox="1"/>
          <p:nvPr/>
        </p:nvSpPr>
        <p:spPr>
          <a:xfrm>
            <a:off x="3298725" y="5720750"/>
            <a:ext cx="983700" cy="5037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16" name="Google Shape;216;g2b808918c96_0_10"/>
          <p:cNvSpPr txBox="1"/>
          <p:nvPr/>
        </p:nvSpPr>
        <p:spPr>
          <a:xfrm>
            <a:off x="1723050" y="5720750"/>
            <a:ext cx="983700" cy="5037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descr="Questions" id="222" name="Google Shape;222;g2bc31cd9566_0_35"/>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g2bc31cd9566_0_35"/>
          <p:cNvSpPr txBox="1"/>
          <p:nvPr/>
        </p:nvSpPr>
        <p:spPr>
          <a:xfrm>
            <a:off x="983850" y="416675"/>
            <a:ext cx="77721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b="0" i="0" lang="en-US" sz="3200" u="none" cap="none" strike="noStrike">
                <a:solidFill>
                  <a:srgbClr val="000000"/>
                </a:solidFill>
                <a:latin typeface="Calibri"/>
                <a:ea typeface="Calibri"/>
                <a:cs typeface="Calibri"/>
                <a:sym typeface="Calibri"/>
              </a:rPr>
              <a:t>Weather is what is happening in the air outside. What words describe the weather in the boxes below? </a:t>
            </a:r>
            <a:endParaRPr b="0" i="0" sz="3200" u="none" cap="none" strike="noStrike">
              <a:solidFill>
                <a:srgbClr val="000000"/>
              </a:solidFill>
              <a:latin typeface="Arial"/>
              <a:ea typeface="Arial"/>
              <a:cs typeface="Arial"/>
              <a:sym typeface="Arial"/>
            </a:endParaRPr>
          </a:p>
        </p:txBody>
      </p:sp>
      <p:pic>
        <p:nvPicPr>
          <p:cNvPr id="224" name="Google Shape;224;g2bc31cd9566_0_35"/>
          <p:cNvPicPr preferRelativeResize="0"/>
          <p:nvPr/>
        </p:nvPicPr>
        <p:blipFill rotWithShape="1">
          <a:blip r:embed="rId4">
            <a:alphaModFix/>
          </a:blip>
          <a:srcRect b="0" l="0" r="0" t="0"/>
          <a:stretch/>
        </p:blipFill>
        <p:spPr>
          <a:xfrm>
            <a:off x="1298111" y="2031875"/>
            <a:ext cx="6547776" cy="4501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descr="Questions" id="230" name="Google Shape;230;g2b808918c96_0_19"/>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g2b808918c96_0_19"/>
          <p:cNvSpPr txBox="1"/>
          <p:nvPr/>
        </p:nvSpPr>
        <p:spPr>
          <a:xfrm>
            <a:off x="983850" y="416675"/>
            <a:ext cx="77721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b="0" i="0" lang="en-US" sz="3200" u="none" cap="none" strike="noStrike">
                <a:solidFill>
                  <a:srgbClr val="000000"/>
                </a:solidFill>
                <a:latin typeface="Calibri"/>
                <a:ea typeface="Calibri"/>
                <a:cs typeface="Calibri"/>
                <a:sym typeface="Calibri"/>
              </a:rPr>
              <a:t>True or false: Climate is the weather of a given area averaged over an extended period of time.</a:t>
            </a:r>
            <a:endParaRPr b="0" i="0" sz="3200" u="none" cap="none" strike="noStrike">
              <a:solidFill>
                <a:srgbClr val="000000"/>
              </a:solidFill>
              <a:latin typeface="Arial"/>
              <a:ea typeface="Arial"/>
              <a:cs typeface="Arial"/>
              <a:sym typeface="Arial"/>
            </a:endParaRPr>
          </a:p>
        </p:txBody>
      </p:sp>
      <p:sp>
        <p:nvSpPr>
          <p:cNvPr id="232" name="Google Shape;232;g2b808918c96_0_19"/>
          <p:cNvSpPr txBox="1"/>
          <p:nvPr/>
        </p:nvSpPr>
        <p:spPr>
          <a:xfrm>
            <a:off x="435750" y="2185200"/>
            <a:ext cx="3000000" cy="1243800"/>
          </a:xfrm>
          <a:prstGeom prst="rect">
            <a:avLst/>
          </a:prstGeom>
          <a:noFill/>
          <a:ln>
            <a:noFill/>
          </a:ln>
        </p:spPr>
        <p:txBody>
          <a:bodyPr anchorCtr="0" anchor="t" bIns="91425" lIns="91425" spcFirstLastPara="1" rIns="91425" wrap="square" tIns="91425">
            <a:spAutoFit/>
          </a:bodyPr>
          <a:lstStyle/>
          <a:p>
            <a:pPr indent="-457200" lvl="0" marL="457200" marR="0" rtl="0" algn="l">
              <a:lnSpc>
                <a:spcPct val="115000"/>
              </a:lnSpc>
              <a:spcBef>
                <a:spcPts val="0"/>
              </a:spcBef>
              <a:spcAft>
                <a:spcPts val="0"/>
              </a:spcAft>
              <a:buClr>
                <a:schemeClr val="dk1"/>
              </a:buClr>
              <a:buSzPts val="3200"/>
              <a:buFont typeface="Arial"/>
              <a:buAutoNum type="alphaUcPeriod"/>
            </a:pPr>
            <a:r>
              <a:rPr b="0" i="0" lang="en-US" sz="3200" u="none" cap="none" strike="noStrike">
                <a:solidFill>
                  <a:schemeClr val="dk1"/>
                </a:solidFill>
                <a:latin typeface="Calibri"/>
                <a:ea typeface="Calibri"/>
                <a:cs typeface="Calibri"/>
                <a:sym typeface="Calibri"/>
              </a:rPr>
              <a:t>True</a:t>
            </a:r>
            <a:endParaRPr b="0" i="0" sz="3200" u="none" cap="none" strike="noStrike">
              <a:solidFill>
                <a:schemeClr val="dk1"/>
              </a:solidFill>
              <a:latin typeface="Arial"/>
              <a:ea typeface="Arial"/>
              <a:cs typeface="Arial"/>
              <a:sym typeface="Arial"/>
            </a:endParaRPr>
          </a:p>
          <a:p>
            <a:pPr indent="-457200" lvl="0" marL="457200" marR="0" rtl="0" algn="l">
              <a:lnSpc>
                <a:spcPct val="115000"/>
              </a:lnSpc>
              <a:spcBef>
                <a:spcPts val="0"/>
              </a:spcBef>
              <a:spcAft>
                <a:spcPts val="0"/>
              </a:spcAft>
              <a:buClr>
                <a:schemeClr val="dk1"/>
              </a:buClr>
              <a:buSzPts val="3200"/>
              <a:buFont typeface="Arial"/>
              <a:buAutoNum type="alphaUcPeriod"/>
            </a:pPr>
            <a:r>
              <a:rPr b="0" i="0" lang="en-US" sz="3200" u="none" cap="none" strike="noStrike">
                <a:solidFill>
                  <a:schemeClr val="dk1"/>
                </a:solidFill>
                <a:latin typeface="Calibri"/>
                <a:ea typeface="Calibri"/>
                <a:cs typeface="Calibri"/>
                <a:sym typeface="Calibri"/>
              </a:rPr>
              <a:t>False</a:t>
            </a:r>
            <a:endParaRPr b="0" i="0" sz="1400" u="none" cap="none" strike="noStrike">
              <a:solidFill>
                <a:srgbClr val="000000"/>
              </a:solidFill>
              <a:latin typeface="Arial"/>
              <a:ea typeface="Arial"/>
              <a:cs typeface="Arial"/>
              <a:sym typeface="Arial"/>
            </a:endParaRPr>
          </a:p>
        </p:txBody>
      </p:sp>
      <p:pic>
        <p:nvPicPr>
          <p:cNvPr id="233" name="Google Shape;233;g2b808918c96_0_19"/>
          <p:cNvPicPr preferRelativeResize="0"/>
          <p:nvPr/>
        </p:nvPicPr>
        <p:blipFill rotWithShape="1">
          <a:blip r:embed="rId4">
            <a:alphaModFix/>
          </a:blip>
          <a:srcRect b="0" l="0" r="0" t="0"/>
          <a:stretch/>
        </p:blipFill>
        <p:spPr>
          <a:xfrm>
            <a:off x="3084248" y="3429000"/>
            <a:ext cx="5741875" cy="3210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descr="Questions" id="239" name="Google Shape;239;g2bc31cd9566_0_49"/>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g2bc31cd9566_0_49"/>
          <p:cNvSpPr txBox="1"/>
          <p:nvPr/>
        </p:nvSpPr>
        <p:spPr>
          <a:xfrm>
            <a:off x="983850" y="416675"/>
            <a:ext cx="77721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b="0" i="0" lang="en-US" sz="3200" u="none" cap="none" strike="noStrike">
                <a:solidFill>
                  <a:srgbClr val="000000"/>
                </a:solidFill>
                <a:latin typeface="Calibri"/>
                <a:ea typeface="Calibri"/>
                <a:cs typeface="Calibri"/>
                <a:sym typeface="Calibri"/>
              </a:rPr>
              <a:t>True or false: Climate is the weather of a given area averaged over an extended period of time.</a:t>
            </a:r>
            <a:endParaRPr b="0" i="0" sz="3200" u="none" cap="none" strike="noStrike">
              <a:solidFill>
                <a:srgbClr val="000000"/>
              </a:solidFill>
              <a:latin typeface="Arial"/>
              <a:ea typeface="Arial"/>
              <a:cs typeface="Arial"/>
              <a:sym typeface="Arial"/>
            </a:endParaRPr>
          </a:p>
        </p:txBody>
      </p:sp>
      <p:sp>
        <p:nvSpPr>
          <p:cNvPr id="241" name="Google Shape;241;g2bc31cd9566_0_49"/>
          <p:cNvSpPr txBox="1"/>
          <p:nvPr/>
        </p:nvSpPr>
        <p:spPr>
          <a:xfrm>
            <a:off x="435750" y="2185200"/>
            <a:ext cx="3000000" cy="1243800"/>
          </a:xfrm>
          <a:prstGeom prst="rect">
            <a:avLst/>
          </a:prstGeom>
          <a:noFill/>
          <a:ln>
            <a:noFill/>
          </a:ln>
        </p:spPr>
        <p:txBody>
          <a:bodyPr anchorCtr="0" anchor="t" bIns="91425" lIns="91425" spcFirstLastPara="1" rIns="91425" wrap="square" tIns="91425">
            <a:spAutoFit/>
          </a:bodyPr>
          <a:lstStyle/>
          <a:p>
            <a:pPr indent="-457200" lvl="0" marL="457200" marR="0" rtl="0" algn="l">
              <a:lnSpc>
                <a:spcPct val="115000"/>
              </a:lnSpc>
              <a:spcBef>
                <a:spcPts val="0"/>
              </a:spcBef>
              <a:spcAft>
                <a:spcPts val="0"/>
              </a:spcAft>
              <a:buClr>
                <a:srgbClr val="FF0000"/>
              </a:buClr>
              <a:buSzPts val="3200"/>
              <a:buFont typeface="Arial"/>
              <a:buAutoNum type="alphaUcPeriod"/>
            </a:pPr>
            <a:r>
              <a:rPr b="0" i="0" lang="en-US" sz="3200" u="none" cap="none" strike="noStrike">
                <a:solidFill>
                  <a:srgbClr val="FF0000"/>
                </a:solidFill>
                <a:latin typeface="Calibri"/>
                <a:ea typeface="Calibri"/>
                <a:cs typeface="Calibri"/>
                <a:sym typeface="Calibri"/>
              </a:rPr>
              <a:t>True</a:t>
            </a:r>
            <a:endParaRPr b="0" i="0" sz="3200" u="none" cap="none" strike="noStrike">
              <a:solidFill>
                <a:srgbClr val="FF0000"/>
              </a:solidFill>
              <a:latin typeface="Arial"/>
              <a:ea typeface="Arial"/>
              <a:cs typeface="Arial"/>
              <a:sym typeface="Arial"/>
            </a:endParaRPr>
          </a:p>
          <a:p>
            <a:pPr indent="-457200" lvl="0" marL="457200" marR="0" rtl="0" algn="l">
              <a:lnSpc>
                <a:spcPct val="115000"/>
              </a:lnSpc>
              <a:spcBef>
                <a:spcPts val="0"/>
              </a:spcBef>
              <a:spcAft>
                <a:spcPts val="0"/>
              </a:spcAft>
              <a:buClr>
                <a:schemeClr val="dk1"/>
              </a:buClr>
              <a:buSzPts val="3200"/>
              <a:buFont typeface="Arial"/>
              <a:buAutoNum type="alphaUcPeriod"/>
            </a:pPr>
            <a:r>
              <a:rPr b="0" i="0" lang="en-US" sz="3200" u="none" cap="none" strike="noStrike">
                <a:solidFill>
                  <a:schemeClr val="dk1"/>
                </a:solidFill>
                <a:latin typeface="Calibri"/>
                <a:ea typeface="Calibri"/>
                <a:cs typeface="Calibri"/>
                <a:sym typeface="Calibri"/>
              </a:rPr>
              <a:t>False</a:t>
            </a:r>
            <a:endParaRPr b="0" i="0" sz="1400" u="none" cap="none" strike="noStrike">
              <a:solidFill>
                <a:srgbClr val="000000"/>
              </a:solidFill>
              <a:latin typeface="Arial"/>
              <a:ea typeface="Arial"/>
              <a:cs typeface="Arial"/>
              <a:sym typeface="Arial"/>
            </a:endParaRPr>
          </a:p>
        </p:txBody>
      </p:sp>
      <p:pic>
        <p:nvPicPr>
          <p:cNvPr id="242" name="Google Shape;242;g2bc31cd9566_0_49"/>
          <p:cNvPicPr preferRelativeResize="0"/>
          <p:nvPr/>
        </p:nvPicPr>
        <p:blipFill rotWithShape="1">
          <a:blip r:embed="rId4">
            <a:alphaModFix/>
          </a:blip>
          <a:srcRect b="0" l="0" r="0" t="0"/>
          <a:stretch/>
        </p:blipFill>
        <p:spPr>
          <a:xfrm>
            <a:off x="3084248" y="3429000"/>
            <a:ext cx="5741875" cy="3210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descr="Questions" id="248" name="Google Shape;248;g2bc31cd9566_0_58"/>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g2bc31cd9566_0_58"/>
          <p:cNvSpPr txBox="1"/>
          <p:nvPr/>
        </p:nvSpPr>
        <p:spPr>
          <a:xfrm>
            <a:off x="983850" y="416675"/>
            <a:ext cx="77721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lang="en-US" sz="3200">
                <a:latin typeface="Calibri"/>
                <a:ea typeface="Calibri"/>
                <a:cs typeface="Calibri"/>
                <a:sym typeface="Calibri"/>
              </a:rPr>
              <a:t>Cumulus clouds are ______, white clouds with flat bottoms</a:t>
            </a:r>
            <a:r>
              <a:rPr b="0" i="0" lang="en-US" sz="3200" u="none" cap="none" strike="noStrike">
                <a:solidFill>
                  <a:srgbClr val="000000"/>
                </a:solidFill>
                <a:latin typeface="Calibri"/>
                <a:ea typeface="Calibri"/>
                <a:cs typeface="Calibri"/>
                <a:sym typeface="Calibri"/>
              </a:rPr>
              <a:t>.</a:t>
            </a:r>
            <a:endParaRPr b="0" i="0" sz="3200" u="none" cap="none" strike="noStrike">
              <a:solidFill>
                <a:srgbClr val="000000"/>
              </a:solidFill>
              <a:latin typeface="Arial"/>
              <a:ea typeface="Arial"/>
              <a:cs typeface="Arial"/>
              <a:sym typeface="Arial"/>
            </a:endParaRPr>
          </a:p>
        </p:txBody>
      </p:sp>
      <p:sp>
        <p:nvSpPr>
          <p:cNvPr id="250" name="Google Shape;250;g2bc31cd9566_0_58"/>
          <p:cNvSpPr txBox="1"/>
          <p:nvPr/>
        </p:nvSpPr>
        <p:spPr>
          <a:xfrm>
            <a:off x="435750" y="2185200"/>
            <a:ext cx="3000000" cy="1243800"/>
          </a:xfrm>
          <a:prstGeom prst="rect">
            <a:avLst/>
          </a:prstGeom>
          <a:noFill/>
          <a:ln>
            <a:noFill/>
          </a:ln>
        </p:spPr>
        <p:txBody>
          <a:bodyPr anchorCtr="0" anchor="t" bIns="91425" lIns="91425" spcFirstLastPara="1" rIns="91425" wrap="square" tIns="91425">
            <a:spAutoFit/>
          </a:bodyPr>
          <a:lstStyle/>
          <a:p>
            <a:pPr indent="-457200" lvl="0" marL="457200" marR="0" rtl="0" algn="l">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fluffy</a:t>
            </a:r>
            <a:endParaRPr b="0" i="0" sz="3200" u="none" cap="none" strike="noStrike">
              <a:solidFill>
                <a:schemeClr val="dk1"/>
              </a:solidFill>
              <a:latin typeface="Arial"/>
              <a:ea typeface="Arial"/>
              <a:cs typeface="Arial"/>
              <a:sym typeface="Arial"/>
            </a:endParaRPr>
          </a:p>
          <a:p>
            <a:pPr indent="-457200" lvl="0" marL="457200" marR="0" rtl="0" algn="l">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wispy</a:t>
            </a:r>
            <a:endParaRPr b="0" i="0" sz="1400" u="none" cap="none" strike="noStrike">
              <a:solidFill>
                <a:schemeClr val="dk1"/>
              </a:solidFill>
              <a:latin typeface="Arial"/>
              <a:ea typeface="Arial"/>
              <a:cs typeface="Arial"/>
              <a:sym typeface="Arial"/>
            </a:endParaRPr>
          </a:p>
        </p:txBody>
      </p:sp>
      <p:pic>
        <p:nvPicPr>
          <p:cNvPr id="251" name="Google Shape;251;g2bc31cd9566_0_58"/>
          <p:cNvPicPr preferRelativeResize="0"/>
          <p:nvPr/>
        </p:nvPicPr>
        <p:blipFill rotWithShape="1">
          <a:blip r:embed="rId4">
            <a:alphaModFix/>
          </a:blip>
          <a:srcRect b="0" l="0" r="0" t="0"/>
          <a:stretch/>
        </p:blipFill>
        <p:spPr>
          <a:xfrm>
            <a:off x="4332750" y="3529000"/>
            <a:ext cx="4369950" cy="29174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descr="Questions" id="257" name="Google Shape;257;g2bc600ba772_0_114"/>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g2bc600ba772_0_114"/>
          <p:cNvSpPr txBox="1"/>
          <p:nvPr/>
        </p:nvSpPr>
        <p:spPr>
          <a:xfrm>
            <a:off x="983850" y="416675"/>
            <a:ext cx="77721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lang="en-US" sz="3200">
                <a:latin typeface="Calibri"/>
                <a:ea typeface="Calibri"/>
                <a:cs typeface="Calibri"/>
                <a:sym typeface="Calibri"/>
              </a:rPr>
              <a:t>Cumulus clouds are ______, white clouds with flat bottoms</a:t>
            </a:r>
            <a:r>
              <a:rPr b="0" i="0" lang="en-US" sz="3200" u="none" cap="none" strike="noStrike">
                <a:solidFill>
                  <a:srgbClr val="000000"/>
                </a:solidFill>
                <a:latin typeface="Calibri"/>
                <a:ea typeface="Calibri"/>
                <a:cs typeface="Calibri"/>
                <a:sym typeface="Calibri"/>
              </a:rPr>
              <a:t>.</a:t>
            </a:r>
            <a:endParaRPr b="0" i="0" sz="3200" u="none" cap="none" strike="noStrike">
              <a:solidFill>
                <a:srgbClr val="000000"/>
              </a:solidFill>
              <a:latin typeface="Arial"/>
              <a:ea typeface="Arial"/>
              <a:cs typeface="Arial"/>
              <a:sym typeface="Arial"/>
            </a:endParaRPr>
          </a:p>
        </p:txBody>
      </p:sp>
      <p:sp>
        <p:nvSpPr>
          <p:cNvPr id="259" name="Google Shape;259;g2bc600ba772_0_114"/>
          <p:cNvSpPr txBox="1"/>
          <p:nvPr/>
        </p:nvSpPr>
        <p:spPr>
          <a:xfrm>
            <a:off x="435750" y="2185200"/>
            <a:ext cx="3000000" cy="1243800"/>
          </a:xfrm>
          <a:prstGeom prst="rect">
            <a:avLst/>
          </a:prstGeom>
          <a:noFill/>
          <a:ln>
            <a:noFill/>
          </a:ln>
        </p:spPr>
        <p:txBody>
          <a:bodyPr anchorCtr="0" anchor="t" bIns="91425" lIns="91425" spcFirstLastPara="1" rIns="91425" wrap="square" tIns="91425">
            <a:spAutoFit/>
          </a:bodyPr>
          <a:lstStyle/>
          <a:p>
            <a:pPr indent="-457200" lvl="0" marL="457200" marR="0" rtl="0" algn="l">
              <a:lnSpc>
                <a:spcPct val="115000"/>
              </a:lnSpc>
              <a:spcBef>
                <a:spcPts val="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fluffy</a:t>
            </a:r>
            <a:endParaRPr b="0" i="0" sz="3200" u="none" cap="none" strike="noStrike">
              <a:solidFill>
                <a:srgbClr val="FF0000"/>
              </a:solidFill>
              <a:latin typeface="Arial"/>
              <a:ea typeface="Arial"/>
              <a:cs typeface="Arial"/>
              <a:sym typeface="Arial"/>
            </a:endParaRPr>
          </a:p>
          <a:p>
            <a:pPr indent="-457200" lvl="0" marL="457200" marR="0" rtl="0" algn="l">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wispy</a:t>
            </a:r>
            <a:endParaRPr b="0" i="0" sz="1400" u="none" cap="none" strike="noStrike">
              <a:solidFill>
                <a:schemeClr val="dk1"/>
              </a:solidFill>
              <a:latin typeface="Arial"/>
              <a:ea typeface="Arial"/>
              <a:cs typeface="Arial"/>
              <a:sym typeface="Arial"/>
            </a:endParaRPr>
          </a:p>
        </p:txBody>
      </p:sp>
      <p:pic>
        <p:nvPicPr>
          <p:cNvPr id="260" name="Google Shape;260;g2bc600ba772_0_114"/>
          <p:cNvPicPr preferRelativeResize="0"/>
          <p:nvPr/>
        </p:nvPicPr>
        <p:blipFill rotWithShape="1">
          <a:blip r:embed="rId4">
            <a:alphaModFix/>
          </a:blip>
          <a:srcRect b="0" l="0" r="0" t="0"/>
          <a:stretch/>
        </p:blipFill>
        <p:spPr>
          <a:xfrm>
            <a:off x="4332750" y="3529000"/>
            <a:ext cx="4369950" cy="29174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8"/>
          <p:cNvSpPr txBox="1"/>
          <p:nvPr/>
        </p:nvSpPr>
        <p:spPr>
          <a:xfrm>
            <a:off x="1342650" y="1334950"/>
            <a:ext cx="6458700" cy="908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i="0" lang="en-US" sz="5300" u="none" cap="none" strike="noStrike">
                <a:solidFill>
                  <a:schemeClr val="dk1"/>
                </a:solidFill>
                <a:latin typeface="Calibri"/>
                <a:ea typeface="Calibri"/>
                <a:cs typeface="Calibri"/>
                <a:sym typeface="Calibri"/>
              </a:rPr>
              <a:t>Cumul</a:t>
            </a:r>
            <a:r>
              <a:rPr b="1" lang="en-US" sz="5300">
                <a:solidFill>
                  <a:schemeClr val="dk1"/>
                </a:solidFill>
                <a:latin typeface="Calibri"/>
                <a:ea typeface="Calibri"/>
                <a:cs typeface="Calibri"/>
                <a:sym typeface="Calibri"/>
              </a:rPr>
              <a:t>onimbus</a:t>
            </a:r>
            <a:r>
              <a:rPr b="1" i="0" lang="en-US" sz="5300" u="none" cap="none" strike="noStrike">
                <a:solidFill>
                  <a:schemeClr val="dk1"/>
                </a:solidFill>
                <a:latin typeface="Calibri"/>
                <a:ea typeface="Calibri"/>
                <a:cs typeface="Calibri"/>
                <a:sym typeface="Calibri"/>
              </a:rPr>
              <a:t> clouds</a:t>
            </a:r>
            <a:endParaRPr b="0" i="0" sz="100" u="none" cap="none" strike="noStrike">
              <a:solidFill>
                <a:srgbClr val="000000"/>
              </a:solidFill>
              <a:latin typeface="Arial"/>
              <a:ea typeface="Arial"/>
              <a:cs typeface="Arial"/>
              <a:sym typeface="Arial"/>
            </a:endParaRPr>
          </a:p>
        </p:txBody>
      </p:sp>
      <p:sp>
        <p:nvSpPr>
          <p:cNvPr descr="Artificial Intelligence" id="267" name="Google Shape;267;p18"/>
          <p:cNvSpPr/>
          <p:nvPr/>
        </p:nvSpPr>
        <p:spPr>
          <a:xfrm>
            <a:off x="1432781" y="2468252"/>
            <a:ext cx="3326789" cy="309489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68" name="Google Shape;268;p18"/>
          <p:cNvPicPr preferRelativeResize="0"/>
          <p:nvPr/>
        </p:nvPicPr>
        <p:blipFill rotWithShape="1">
          <a:blip r:embed="rId4">
            <a:alphaModFix/>
          </a:blip>
          <a:srcRect b="0" l="0" r="0" t="0"/>
          <a:stretch/>
        </p:blipFill>
        <p:spPr>
          <a:xfrm>
            <a:off x="4572000" y="2595544"/>
            <a:ext cx="2840308" cy="284030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7e576c1a67_0_281"/>
          <p:cNvSpPr txBox="1"/>
          <p:nvPr>
            <p:ph idx="1" type="subTitle"/>
          </p:nvPr>
        </p:nvSpPr>
        <p:spPr>
          <a:xfrm>
            <a:off x="702150" y="752750"/>
            <a:ext cx="7739700" cy="1092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Cumulonimbus clouds</a:t>
            </a:r>
            <a:r>
              <a:rPr b="1" lang="en-US">
                <a:solidFill>
                  <a:schemeClr val="dk1"/>
                </a:solidFill>
              </a:rPr>
              <a:t>:</a:t>
            </a:r>
            <a:r>
              <a:rPr lang="en-US">
                <a:solidFill>
                  <a:schemeClr val="dk1"/>
                </a:solidFill>
              </a:rPr>
              <a:t> large, tall clouds with dark bottoms</a:t>
            </a:r>
            <a:endParaRPr>
              <a:solidFill>
                <a:schemeClr val="dk1"/>
              </a:solidFill>
            </a:endParaRPr>
          </a:p>
        </p:txBody>
      </p:sp>
      <p:sp>
        <p:nvSpPr>
          <p:cNvPr descr="Artificial Intelligence" id="275" name="Google Shape;275;g27e576c1a67_0_28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76" name="Google Shape;276;g27e576c1a67_0_281"/>
          <p:cNvPicPr preferRelativeResize="0"/>
          <p:nvPr/>
        </p:nvPicPr>
        <p:blipFill rotWithShape="1">
          <a:blip r:embed="rId4">
            <a:alphaModFix/>
          </a:blip>
          <a:srcRect b="0" l="0" r="0" t="0"/>
          <a:stretch/>
        </p:blipFill>
        <p:spPr>
          <a:xfrm>
            <a:off x="849542" y="222126"/>
            <a:ext cx="465357" cy="465357"/>
          </a:xfrm>
          <a:prstGeom prst="rect">
            <a:avLst/>
          </a:prstGeom>
          <a:noFill/>
          <a:ln>
            <a:noFill/>
          </a:ln>
        </p:spPr>
      </p:pic>
      <p:pic>
        <p:nvPicPr>
          <p:cNvPr id="277" name="Google Shape;277;g27e576c1a67_0_281"/>
          <p:cNvPicPr preferRelativeResize="0"/>
          <p:nvPr/>
        </p:nvPicPr>
        <p:blipFill rotWithShape="1">
          <a:blip r:embed="rId5">
            <a:alphaModFix/>
          </a:blip>
          <a:srcRect b="0" l="0" r="0" t="0"/>
          <a:stretch/>
        </p:blipFill>
        <p:spPr>
          <a:xfrm>
            <a:off x="920375" y="1910925"/>
            <a:ext cx="7303250" cy="4602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2"/>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27" name="Google Shape;127;p2"/>
          <p:cNvSpPr txBox="1"/>
          <p:nvPr/>
        </p:nvSpPr>
        <p:spPr>
          <a:xfrm>
            <a:off x="1247400" y="368000"/>
            <a:ext cx="6649200" cy="939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1" i="0" lang="en-US" sz="5500" u="none" cap="none" strike="noStrike">
                <a:solidFill>
                  <a:srgbClr val="000000"/>
                </a:solidFill>
                <a:latin typeface="Calibri"/>
                <a:ea typeface="Calibri"/>
                <a:cs typeface="Calibri"/>
                <a:sym typeface="Calibri"/>
              </a:rPr>
              <a:t>Cumul</a:t>
            </a:r>
            <a:r>
              <a:rPr b="1" lang="en-US" sz="5500">
                <a:latin typeface="Calibri"/>
                <a:ea typeface="Calibri"/>
                <a:cs typeface="Calibri"/>
                <a:sym typeface="Calibri"/>
              </a:rPr>
              <a:t>onimbus</a:t>
            </a:r>
            <a:r>
              <a:rPr b="1" i="0" lang="en-US" sz="5500" u="none" cap="none" strike="noStrike">
                <a:solidFill>
                  <a:srgbClr val="000000"/>
                </a:solidFill>
                <a:latin typeface="Calibri"/>
                <a:ea typeface="Calibri"/>
                <a:cs typeface="Calibri"/>
                <a:sym typeface="Calibri"/>
              </a:rPr>
              <a:t> clouds</a:t>
            </a:r>
            <a:endParaRPr b="0" i="0" sz="1300" u="none" cap="none" strike="noStrike">
              <a:solidFill>
                <a:srgbClr val="000000"/>
              </a:solidFill>
              <a:latin typeface="Calibri"/>
              <a:ea typeface="Calibri"/>
              <a:cs typeface="Calibri"/>
              <a:sym typeface="Calibri"/>
            </a:endParaRPr>
          </a:p>
        </p:txBody>
      </p:sp>
      <p:pic>
        <p:nvPicPr>
          <p:cNvPr id="128" name="Google Shape;128;p2"/>
          <p:cNvPicPr preferRelativeResize="0"/>
          <p:nvPr/>
        </p:nvPicPr>
        <p:blipFill rotWithShape="1">
          <a:blip r:embed="rId3">
            <a:alphaModFix/>
          </a:blip>
          <a:srcRect b="0" l="0" r="0" t="0"/>
          <a:stretch/>
        </p:blipFill>
        <p:spPr>
          <a:xfrm>
            <a:off x="920375" y="1606150"/>
            <a:ext cx="7303250" cy="46023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descr="Questions" id="283" name="Google Shape;283;p33"/>
          <p:cNvSpPr/>
          <p:nvPr/>
        </p:nvSpPr>
        <p:spPr>
          <a:xfrm>
            <a:off x="1905000" y="609599"/>
            <a:ext cx="5334000" cy="5040923"/>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7e576c1a67_0_364"/>
          <p:cNvSpPr txBox="1"/>
          <p:nvPr/>
        </p:nvSpPr>
        <p:spPr>
          <a:xfrm>
            <a:off x="1951950" y="526375"/>
            <a:ext cx="57633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200" u="none" cap="none" strike="noStrike">
                <a:solidFill>
                  <a:schemeClr val="dk1"/>
                </a:solidFill>
                <a:latin typeface="Calibri"/>
                <a:ea typeface="Calibri"/>
                <a:cs typeface="Calibri"/>
                <a:sym typeface="Calibri"/>
              </a:rPr>
              <a:t>What are cumul</a:t>
            </a:r>
            <a:r>
              <a:rPr lang="en-US" sz="3200">
                <a:solidFill>
                  <a:schemeClr val="dk1"/>
                </a:solidFill>
                <a:latin typeface="Calibri"/>
                <a:ea typeface="Calibri"/>
                <a:cs typeface="Calibri"/>
                <a:sym typeface="Calibri"/>
              </a:rPr>
              <a:t>onimbus</a:t>
            </a:r>
            <a:r>
              <a:rPr b="0" i="0" lang="en-US" sz="3200" u="none" cap="none" strike="noStrike">
                <a:solidFill>
                  <a:schemeClr val="dk1"/>
                </a:solidFill>
                <a:latin typeface="Calibri"/>
                <a:ea typeface="Calibri"/>
                <a:cs typeface="Calibri"/>
                <a:sym typeface="Calibri"/>
              </a:rPr>
              <a:t> clouds?</a:t>
            </a:r>
            <a:endParaRPr b="0" i="0" sz="3200" u="none" cap="none" strike="noStrike">
              <a:solidFill>
                <a:schemeClr val="dk1"/>
              </a:solidFill>
              <a:latin typeface="Calibri"/>
              <a:ea typeface="Calibri"/>
              <a:cs typeface="Calibri"/>
              <a:sym typeface="Calibri"/>
            </a:endParaRPr>
          </a:p>
        </p:txBody>
      </p:sp>
      <p:sp>
        <p:nvSpPr>
          <p:cNvPr descr="Questions" id="290" name="Google Shape;290;g27e576c1a67_0_364"/>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1" name="Google Shape;291;g27e576c1a67_0_364"/>
          <p:cNvPicPr preferRelativeResize="0"/>
          <p:nvPr/>
        </p:nvPicPr>
        <p:blipFill rotWithShape="1">
          <a:blip r:embed="rId4">
            <a:alphaModFix/>
          </a:blip>
          <a:srcRect b="0" l="0" r="0" t="0"/>
          <a:stretch/>
        </p:blipFill>
        <p:spPr>
          <a:xfrm>
            <a:off x="920375" y="1606150"/>
            <a:ext cx="7303250" cy="4602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20"/>
          <p:cNvPicPr preferRelativeResize="0"/>
          <p:nvPr/>
        </p:nvPicPr>
        <p:blipFill rotWithShape="1">
          <a:blip r:embed="rId3">
            <a:alphaModFix/>
          </a:blip>
          <a:srcRect b="0" l="0" r="0" t="0"/>
          <a:stretch/>
        </p:blipFill>
        <p:spPr>
          <a:xfrm>
            <a:off x="0" y="406400"/>
            <a:ext cx="9144000" cy="6035566"/>
          </a:xfrm>
          <a:prstGeom prst="rect">
            <a:avLst/>
          </a:prstGeom>
          <a:noFill/>
          <a:ln>
            <a:noFill/>
          </a:ln>
        </p:spPr>
      </p:pic>
      <p:sp>
        <p:nvSpPr>
          <p:cNvPr descr="Artificial Intelligence" id="298" name="Google Shape;298;p20"/>
          <p:cNvSpPr/>
          <p:nvPr/>
        </p:nvSpPr>
        <p:spPr>
          <a:xfrm>
            <a:off x="0" y="0"/>
            <a:ext cx="735230" cy="73523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descr="Artificial Intelligence" id="304" name="Google Shape;304;g2a613fe29c9_0_155"/>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g2a613fe29c9_0_155"/>
          <p:cNvSpPr txBox="1"/>
          <p:nvPr/>
        </p:nvSpPr>
        <p:spPr>
          <a:xfrm>
            <a:off x="506625" y="531450"/>
            <a:ext cx="8416500" cy="1169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0" i="0" lang="en-US" sz="3200" u="none" cap="none" strike="noStrike">
                <a:solidFill>
                  <a:schemeClr val="dk1"/>
                </a:solidFill>
                <a:latin typeface="Calibri"/>
                <a:ea typeface="Calibri"/>
                <a:cs typeface="Calibri"/>
                <a:sym typeface="Calibri"/>
              </a:rPr>
              <a:t>Cumul</a:t>
            </a:r>
            <a:r>
              <a:rPr lang="en-US" sz="3200">
                <a:solidFill>
                  <a:schemeClr val="dk1"/>
                </a:solidFill>
                <a:latin typeface="Calibri"/>
                <a:ea typeface="Calibri"/>
                <a:cs typeface="Calibri"/>
                <a:sym typeface="Calibri"/>
              </a:rPr>
              <a:t>onimbus clouds form when warm, moist air rises rapidly into the atmosphere</a:t>
            </a:r>
            <a:r>
              <a:rPr b="0" i="0" lang="en-US" sz="3200" u="none" cap="none" strike="noStrike">
                <a:solidFill>
                  <a:schemeClr val="dk1"/>
                </a:solidFill>
                <a:latin typeface="Calibri"/>
                <a:ea typeface="Calibri"/>
                <a:cs typeface="Calibri"/>
                <a:sym typeface="Calibri"/>
              </a:rPr>
              <a:t>.</a:t>
            </a:r>
            <a:endParaRPr b="0" i="0" sz="3200" u="none" cap="none" strike="noStrike">
              <a:solidFill>
                <a:schemeClr val="dk1"/>
              </a:solidFill>
              <a:latin typeface="Calibri"/>
              <a:ea typeface="Calibri"/>
              <a:cs typeface="Calibri"/>
              <a:sym typeface="Calibri"/>
            </a:endParaRPr>
          </a:p>
        </p:txBody>
      </p:sp>
      <p:pic>
        <p:nvPicPr>
          <p:cNvPr id="306" name="Google Shape;306;g2a613fe29c9_0_155"/>
          <p:cNvPicPr preferRelativeResize="0"/>
          <p:nvPr/>
        </p:nvPicPr>
        <p:blipFill>
          <a:blip r:embed="rId4">
            <a:alphaModFix/>
          </a:blip>
          <a:stretch>
            <a:fillRect/>
          </a:stretch>
        </p:blipFill>
        <p:spPr>
          <a:xfrm>
            <a:off x="1040325" y="1986350"/>
            <a:ext cx="4751300" cy="4478100"/>
          </a:xfrm>
          <a:prstGeom prst="rect">
            <a:avLst/>
          </a:prstGeom>
          <a:noFill/>
          <a:ln>
            <a:noFill/>
          </a:ln>
        </p:spPr>
      </p:pic>
      <p:sp>
        <p:nvSpPr>
          <p:cNvPr id="307" name="Google Shape;307;g2a613fe29c9_0_155"/>
          <p:cNvSpPr txBox="1"/>
          <p:nvPr/>
        </p:nvSpPr>
        <p:spPr>
          <a:xfrm>
            <a:off x="6025375" y="4937075"/>
            <a:ext cx="2897700" cy="6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dk1"/>
                </a:solidFill>
                <a:latin typeface="Calibri"/>
                <a:ea typeface="Calibri"/>
                <a:cs typeface="Calibri"/>
                <a:sym typeface="Calibri"/>
              </a:rPr>
              <a:t>warm, moist air</a:t>
            </a:r>
            <a:endParaRPr sz="2600">
              <a:solidFill>
                <a:schemeClr val="dk1"/>
              </a:solidFill>
              <a:latin typeface="Calibri"/>
              <a:ea typeface="Calibri"/>
              <a:cs typeface="Calibri"/>
              <a:sym typeface="Calibri"/>
            </a:endParaRPr>
          </a:p>
        </p:txBody>
      </p:sp>
      <p:cxnSp>
        <p:nvCxnSpPr>
          <p:cNvPr id="308" name="Google Shape;308;g2a613fe29c9_0_155"/>
          <p:cNvCxnSpPr>
            <a:stCxn id="307" idx="1"/>
          </p:cNvCxnSpPr>
          <p:nvPr/>
        </p:nvCxnSpPr>
        <p:spPr>
          <a:xfrm flipH="1">
            <a:off x="4470775" y="5242025"/>
            <a:ext cx="1554600" cy="2460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descr="Artificial Intelligence" id="314" name="Google Shape;314;g2a5a1442303_0_49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g2a5a1442303_0_494"/>
          <p:cNvSpPr txBox="1"/>
          <p:nvPr/>
        </p:nvSpPr>
        <p:spPr>
          <a:xfrm>
            <a:off x="594650" y="421275"/>
            <a:ext cx="8416500" cy="1472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US" sz="3000">
                <a:latin typeface="Calibri"/>
                <a:ea typeface="Calibri"/>
                <a:cs typeface="Calibri"/>
                <a:sym typeface="Calibri"/>
              </a:rPr>
              <a:t>Cumulonimbus clouds often have anvil-shaped tops that form when the upper part of the cloud spreads out horizontally.</a:t>
            </a:r>
            <a:endParaRPr b="0" i="0" sz="3000" u="none" cap="none" strike="noStrike">
              <a:solidFill>
                <a:srgbClr val="000000"/>
              </a:solidFill>
              <a:latin typeface="Calibri"/>
              <a:ea typeface="Calibri"/>
              <a:cs typeface="Calibri"/>
              <a:sym typeface="Calibri"/>
            </a:endParaRPr>
          </a:p>
        </p:txBody>
      </p:sp>
      <p:pic>
        <p:nvPicPr>
          <p:cNvPr id="316" name="Google Shape;316;g2a5a1442303_0_494"/>
          <p:cNvPicPr preferRelativeResize="0"/>
          <p:nvPr/>
        </p:nvPicPr>
        <p:blipFill>
          <a:blip r:embed="rId4">
            <a:alphaModFix/>
          </a:blip>
          <a:stretch>
            <a:fillRect/>
          </a:stretch>
        </p:blipFill>
        <p:spPr>
          <a:xfrm>
            <a:off x="147600" y="2144450"/>
            <a:ext cx="6851100" cy="3848323"/>
          </a:xfrm>
          <a:prstGeom prst="rect">
            <a:avLst/>
          </a:prstGeom>
          <a:noFill/>
          <a:ln>
            <a:noFill/>
          </a:ln>
        </p:spPr>
      </p:pic>
      <p:sp>
        <p:nvSpPr>
          <p:cNvPr id="317" name="Google Shape;317;g2a5a1442303_0_494"/>
          <p:cNvSpPr txBox="1"/>
          <p:nvPr/>
        </p:nvSpPr>
        <p:spPr>
          <a:xfrm>
            <a:off x="7186425" y="3067625"/>
            <a:ext cx="1771200" cy="67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anvil-</a:t>
            </a:r>
            <a:r>
              <a:rPr lang="en-US" sz="2400">
                <a:solidFill>
                  <a:schemeClr val="dk1"/>
                </a:solidFill>
                <a:latin typeface="Calibri"/>
                <a:ea typeface="Calibri"/>
                <a:cs typeface="Calibri"/>
                <a:sym typeface="Calibri"/>
              </a:rPr>
              <a:t>shaped top</a:t>
            </a:r>
            <a:endParaRPr sz="2400">
              <a:solidFill>
                <a:schemeClr val="dk1"/>
              </a:solidFill>
              <a:latin typeface="Calibri"/>
              <a:ea typeface="Calibri"/>
              <a:cs typeface="Calibri"/>
              <a:sym typeface="Calibri"/>
            </a:endParaRPr>
          </a:p>
        </p:txBody>
      </p:sp>
      <p:cxnSp>
        <p:nvCxnSpPr>
          <p:cNvPr id="318" name="Google Shape;318;g2a5a1442303_0_494"/>
          <p:cNvCxnSpPr>
            <a:stCxn id="317" idx="1"/>
          </p:cNvCxnSpPr>
          <p:nvPr/>
        </p:nvCxnSpPr>
        <p:spPr>
          <a:xfrm rot="10800000">
            <a:off x="4146225" y="3136475"/>
            <a:ext cx="3040200" cy="270600"/>
          </a:xfrm>
          <a:prstGeom prst="straightConnector1">
            <a:avLst/>
          </a:prstGeom>
          <a:noFill/>
          <a:ln cap="flat" cmpd="sng" w="28575">
            <a:solidFill>
              <a:srgbClr val="FF0000"/>
            </a:solidFill>
            <a:prstDash val="solid"/>
            <a:round/>
            <a:headEnd len="med" w="med" type="none"/>
            <a:tailEnd len="med" w="med" type="triangle"/>
          </a:ln>
        </p:spPr>
      </p:cxnSp>
      <p:pic>
        <p:nvPicPr>
          <p:cNvPr id="319" name="Google Shape;319;g2a5a1442303_0_494"/>
          <p:cNvPicPr preferRelativeResize="0"/>
          <p:nvPr/>
        </p:nvPicPr>
        <p:blipFill>
          <a:blip r:embed="rId5">
            <a:alphaModFix/>
          </a:blip>
          <a:stretch>
            <a:fillRect/>
          </a:stretch>
        </p:blipFill>
        <p:spPr>
          <a:xfrm>
            <a:off x="7050902" y="4317225"/>
            <a:ext cx="2042224" cy="1187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descr="Artificial Intelligence" id="325" name="Google Shape;325;g2bc31cd9566_0_71"/>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g2bc31cd9566_0_71"/>
          <p:cNvSpPr txBox="1"/>
          <p:nvPr/>
        </p:nvSpPr>
        <p:spPr>
          <a:xfrm>
            <a:off x="506625" y="531450"/>
            <a:ext cx="8416500" cy="1169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0" i="0" lang="en-US" sz="3200" u="none" cap="none" strike="noStrike">
                <a:solidFill>
                  <a:schemeClr val="dk1"/>
                </a:solidFill>
                <a:latin typeface="Calibri"/>
                <a:ea typeface="Calibri"/>
                <a:cs typeface="Calibri"/>
                <a:sym typeface="Calibri"/>
              </a:rPr>
              <a:t>Cumul</a:t>
            </a:r>
            <a:r>
              <a:rPr lang="en-US" sz="3200">
                <a:solidFill>
                  <a:schemeClr val="dk1"/>
                </a:solidFill>
                <a:latin typeface="Calibri"/>
                <a:ea typeface="Calibri"/>
                <a:cs typeface="Calibri"/>
                <a:sym typeface="Calibri"/>
              </a:rPr>
              <a:t>onimbus</a:t>
            </a:r>
            <a:r>
              <a:rPr b="0" i="0" lang="en-US" sz="3200" u="none" cap="none" strike="noStrike">
                <a:solidFill>
                  <a:schemeClr val="dk1"/>
                </a:solidFill>
                <a:latin typeface="Calibri"/>
                <a:ea typeface="Calibri"/>
                <a:cs typeface="Calibri"/>
                <a:sym typeface="Calibri"/>
              </a:rPr>
              <a:t> clouds usually indicate </a:t>
            </a:r>
            <a:r>
              <a:rPr lang="en-US" sz="3200">
                <a:solidFill>
                  <a:schemeClr val="dk1"/>
                </a:solidFill>
                <a:latin typeface="Calibri"/>
                <a:ea typeface="Calibri"/>
                <a:cs typeface="Calibri"/>
                <a:sym typeface="Calibri"/>
              </a:rPr>
              <a:t>stormy weather</a:t>
            </a:r>
            <a:r>
              <a:rPr b="0" i="0" lang="en-US" sz="3200" u="none" cap="none" strike="noStrike">
                <a:solidFill>
                  <a:schemeClr val="dk1"/>
                </a:solidFill>
                <a:latin typeface="Calibri"/>
                <a:ea typeface="Calibri"/>
                <a:cs typeface="Calibri"/>
                <a:sym typeface="Calibri"/>
              </a:rPr>
              <a:t>. These storms could be severe.</a:t>
            </a:r>
            <a:endParaRPr b="0" i="0" sz="3200" u="none" cap="none" strike="noStrike">
              <a:solidFill>
                <a:schemeClr val="dk1"/>
              </a:solidFill>
              <a:latin typeface="Calibri"/>
              <a:ea typeface="Calibri"/>
              <a:cs typeface="Calibri"/>
              <a:sym typeface="Calibri"/>
            </a:endParaRPr>
          </a:p>
        </p:txBody>
      </p:sp>
      <p:pic>
        <p:nvPicPr>
          <p:cNvPr id="327" name="Google Shape;327;g2bc31cd9566_0_71"/>
          <p:cNvPicPr preferRelativeResize="0"/>
          <p:nvPr/>
        </p:nvPicPr>
        <p:blipFill>
          <a:blip r:embed="rId4">
            <a:alphaModFix/>
          </a:blip>
          <a:stretch>
            <a:fillRect/>
          </a:stretch>
        </p:blipFill>
        <p:spPr>
          <a:xfrm>
            <a:off x="2771950" y="1701150"/>
            <a:ext cx="3600100" cy="5106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descr="Questions" id="333" name="Google Shape;333;gd96993b0a5_0_44"/>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descr="Questions" id="339" name="Google Shape;339;g28c7b7e697c_0_69"/>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g28c7b7e697c_0_69"/>
          <p:cNvSpPr txBox="1"/>
          <p:nvPr/>
        </p:nvSpPr>
        <p:spPr>
          <a:xfrm>
            <a:off x="506625" y="531450"/>
            <a:ext cx="8416500" cy="1169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lang="en-US" sz="3200">
                <a:solidFill>
                  <a:schemeClr val="dk1"/>
                </a:solidFill>
                <a:latin typeface="Calibri"/>
                <a:ea typeface="Calibri"/>
                <a:cs typeface="Calibri"/>
                <a:sym typeface="Calibri"/>
              </a:rPr>
              <a:t>Cumulonimbus clouds form when</a:t>
            </a:r>
            <a:r>
              <a:rPr b="0" i="0" lang="en-US" sz="3200" u="none" cap="none" strike="noStrike">
                <a:solidFill>
                  <a:schemeClr val="dk1"/>
                </a:solidFill>
                <a:latin typeface="Calibri"/>
                <a:ea typeface="Calibri"/>
                <a:cs typeface="Calibri"/>
                <a:sym typeface="Calibri"/>
              </a:rPr>
              <a:t> _______ </a:t>
            </a:r>
            <a:r>
              <a:rPr lang="en-US" sz="3200">
                <a:solidFill>
                  <a:schemeClr val="dk1"/>
                </a:solidFill>
                <a:latin typeface="Calibri"/>
                <a:ea typeface="Calibri"/>
                <a:cs typeface="Calibri"/>
                <a:sym typeface="Calibri"/>
              </a:rPr>
              <a:t>air</a:t>
            </a:r>
            <a:r>
              <a:rPr b="0" i="0" lang="en-US" sz="3200" u="none" cap="none" strike="noStrike">
                <a:solidFill>
                  <a:schemeClr val="dk1"/>
                </a:solidFill>
                <a:latin typeface="Calibri"/>
                <a:ea typeface="Calibri"/>
                <a:cs typeface="Calibri"/>
                <a:sym typeface="Calibri"/>
              </a:rPr>
              <a:t> </a:t>
            </a:r>
            <a:r>
              <a:rPr lang="en-US" sz="3200">
                <a:solidFill>
                  <a:schemeClr val="dk1"/>
                </a:solidFill>
                <a:latin typeface="Calibri"/>
                <a:ea typeface="Calibri"/>
                <a:cs typeface="Calibri"/>
                <a:sym typeface="Calibri"/>
              </a:rPr>
              <a:t>rises rapidly into the atmosphere</a:t>
            </a:r>
            <a:r>
              <a:rPr b="0" i="0" lang="en-US" sz="3200" u="none" cap="none" strike="noStrike">
                <a:solidFill>
                  <a:schemeClr val="dk1"/>
                </a:solidFill>
                <a:latin typeface="Calibri"/>
                <a:ea typeface="Calibri"/>
                <a:cs typeface="Calibri"/>
                <a:sym typeface="Calibri"/>
              </a:rPr>
              <a:t>.  </a:t>
            </a:r>
            <a:endParaRPr b="0" i="0" sz="3200" u="none" cap="none" strike="noStrike">
              <a:solidFill>
                <a:schemeClr val="dk1"/>
              </a:solidFill>
              <a:latin typeface="Calibri"/>
              <a:ea typeface="Calibri"/>
              <a:cs typeface="Calibri"/>
              <a:sym typeface="Calibri"/>
            </a:endParaRPr>
          </a:p>
        </p:txBody>
      </p:sp>
      <p:sp>
        <p:nvSpPr>
          <p:cNvPr id="341" name="Google Shape;341;g28c7b7e697c_0_69"/>
          <p:cNvSpPr txBox="1"/>
          <p:nvPr/>
        </p:nvSpPr>
        <p:spPr>
          <a:xfrm>
            <a:off x="339750" y="2059750"/>
            <a:ext cx="3098700" cy="31527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cool, dry</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warm, moist</a:t>
            </a:r>
            <a:endParaRPr b="0" i="0" sz="3200" u="none" cap="none" strike="noStrike">
              <a:solidFill>
                <a:schemeClr val="dk1"/>
              </a:solidFill>
              <a:latin typeface="Calibri"/>
              <a:ea typeface="Calibri"/>
              <a:cs typeface="Calibri"/>
              <a:sym typeface="Calibri"/>
            </a:endParaRPr>
          </a:p>
        </p:txBody>
      </p:sp>
      <p:pic>
        <p:nvPicPr>
          <p:cNvPr id="342" name="Google Shape;342;g28c7b7e697c_0_69"/>
          <p:cNvPicPr preferRelativeResize="0"/>
          <p:nvPr/>
        </p:nvPicPr>
        <p:blipFill>
          <a:blip r:embed="rId4">
            <a:alphaModFix/>
          </a:blip>
          <a:stretch>
            <a:fillRect/>
          </a:stretch>
        </p:blipFill>
        <p:spPr>
          <a:xfrm>
            <a:off x="3083426" y="2496925"/>
            <a:ext cx="3519840" cy="3967525"/>
          </a:xfrm>
          <a:prstGeom prst="rect">
            <a:avLst/>
          </a:prstGeom>
          <a:noFill/>
          <a:ln>
            <a:noFill/>
          </a:ln>
        </p:spPr>
      </p:pic>
      <p:sp>
        <p:nvSpPr>
          <p:cNvPr id="343" name="Google Shape;343;g28c7b7e697c_0_69"/>
          <p:cNvSpPr txBox="1"/>
          <p:nvPr/>
        </p:nvSpPr>
        <p:spPr>
          <a:xfrm>
            <a:off x="6776432" y="5111220"/>
            <a:ext cx="2146500" cy="54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600">
              <a:solidFill>
                <a:schemeClr val="dk1"/>
              </a:solidFill>
              <a:latin typeface="Calibri"/>
              <a:ea typeface="Calibri"/>
              <a:cs typeface="Calibri"/>
              <a:sym typeface="Calibri"/>
            </a:endParaRPr>
          </a:p>
        </p:txBody>
      </p:sp>
      <p:cxnSp>
        <p:nvCxnSpPr>
          <p:cNvPr id="344" name="Google Shape;344;g28c7b7e697c_0_69"/>
          <p:cNvCxnSpPr>
            <a:stCxn id="343" idx="1"/>
          </p:cNvCxnSpPr>
          <p:nvPr/>
        </p:nvCxnSpPr>
        <p:spPr>
          <a:xfrm flipH="1">
            <a:off x="5624732" y="5381370"/>
            <a:ext cx="1151700" cy="2181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descr="Questions" id="350" name="Google Shape;350;g2bc600ba772_0_134"/>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g2bc600ba772_0_134"/>
          <p:cNvSpPr txBox="1"/>
          <p:nvPr/>
        </p:nvSpPr>
        <p:spPr>
          <a:xfrm>
            <a:off x="506625" y="531450"/>
            <a:ext cx="8416500" cy="1169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lang="en-US" sz="3200">
                <a:solidFill>
                  <a:schemeClr val="dk1"/>
                </a:solidFill>
                <a:latin typeface="Calibri"/>
                <a:ea typeface="Calibri"/>
                <a:cs typeface="Calibri"/>
                <a:sym typeface="Calibri"/>
              </a:rPr>
              <a:t>Cumulonimbus clouds form when</a:t>
            </a:r>
            <a:r>
              <a:rPr b="0" i="0" lang="en-US" sz="3200" u="none" cap="none" strike="noStrike">
                <a:solidFill>
                  <a:schemeClr val="dk1"/>
                </a:solidFill>
                <a:latin typeface="Calibri"/>
                <a:ea typeface="Calibri"/>
                <a:cs typeface="Calibri"/>
                <a:sym typeface="Calibri"/>
              </a:rPr>
              <a:t> _______ </a:t>
            </a:r>
            <a:r>
              <a:rPr lang="en-US" sz="3200">
                <a:solidFill>
                  <a:schemeClr val="dk1"/>
                </a:solidFill>
                <a:latin typeface="Calibri"/>
                <a:ea typeface="Calibri"/>
                <a:cs typeface="Calibri"/>
                <a:sym typeface="Calibri"/>
              </a:rPr>
              <a:t>air</a:t>
            </a:r>
            <a:r>
              <a:rPr b="0" i="0" lang="en-US" sz="3200" u="none" cap="none" strike="noStrike">
                <a:solidFill>
                  <a:schemeClr val="dk1"/>
                </a:solidFill>
                <a:latin typeface="Calibri"/>
                <a:ea typeface="Calibri"/>
                <a:cs typeface="Calibri"/>
                <a:sym typeface="Calibri"/>
              </a:rPr>
              <a:t> </a:t>
            </a:r>
            <a:r>
              <a:rPr lang="en-US" sz="3200">
                <a:solidFill>
                  <a:schemeClr val="dk1"/>
                </a:solidFill>
                <a:latin typeface="Calibri"/>
                <a:ea typeface="Calibri"/>
                <a:cs typeface="Calibri"/>
                <a:sym typeface="Calibri"/>
              </a:rPr>
              <a:t>rises rapidly into the atmosphere</a:t>
            </a:r>
            <a:r>
              <a:rPr b="0" i="0" lang="en-US" sz="3200" u="none" cap="none" strike="noStrike">
                <a:solidFill>
                  <a:schemeClr val="dk1"/>
                </a:solidFill>
                <a:latin typeface="Calibri"/>
                <a:ea typeface="Calibri"/>
                <a:cs typeface="Calibri"/>
                <a:sym typeface="Calibri"/>
              </a:rPr>
              <a:t>.  </a:t>
            </a:r>
            <a:endParaRPr b="0" i="0" sz="3200" u="none" cap="none" strike="noStrike">
              <a:solidFill>
                <a:schemeClr val="dk1"/>
              </a:solidFill>
              <a:latin typeface="Calibri"/>
              <a:ea typeface="Calibri"/>
              <a:cs typeface="Calibri"/>
              <a:sym typeface="Calibri"/>
            </a:endParaRPr>
          </a:p>
        </p:txBody>
      </p:sp>
      <p:sp>
        <p:nvSpPr>
          <p:cNvPr id="352" name="Google Shape;352;g2bc600ba772_0_134"/>
          <p:cNvSpPr txBox="1"/>
          <p:nvPr/>
        </p:nvSpPr>
        <p:spPr>
          <a:xfrm>
            <a:off x="339750" y="2059750"/>
            <a:ext cx="3098700" cy="31527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cool, dry</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rgbClr val="FF0000"/>
              </a:buClr>
              <a:buSzPts val="3200"/>
              <a:buFont typeface="Calibri"/>
              <a:buAutoNum type="alphaUcPeriod"/>
            </a:pPr>
            <a:r>
              <a:rPr lang="en-US" sz="3200">
                <a:solidFill>
                  <a:srgbClr val="FF0000"/>
                </a:solidFill>
                <a:latin typeface="Calibri"/>
                <a:ea typeface="Calibri"/>
                <a:cs typeface="Calibri"/>
                <a:sym typeface="Calibri"/>
              </a:rPr>
              <a:t>warm, moist</a:t>
            </a:r>
            <a:endParaRPr b="0" i="0" sz="3200" u="none" cap="none" strike="noStrike">
              <a:solidFill>
                <a:srgbClr val="FF0000"/>
              </a:solidFill>
              <a:latin typeface="Calibri"/>
              <a:ea typeface="Calibri"/>
              <a:cs typeface="Calibri"/>
              <a:sym typeface="Calibri"/>
            </a:endParaRPr>
          </a:p>
        </p:txBody>
      </p:sp>
      <p:pic>
        <p:nvPicPr>
          <p:cNvPr id="353" name="Google Shape;353;g2bc600ba772_0_134"/>
          <p:cNvPicPr preferRelativeResize="0"/>
          <p:nvPr/>
        </p:nvPicPr>
        <p:blipFill>
          <a:blip r:embed="rId4">
            <a:alphaModFix/>
          </a:blip>
          <a:stretch>
            <a:fillRect/>
          </a:stretch>
        </p:blipFill>
        <p:spPr>
          <a:xfrm>
            <a:off x="3083426" y="2496925"/>
            <a:ext cx="3519840" cy="3967525"/>
          </a:xfrm>
          <a:prstGeom prst="rect">
            <a:avLst/>
          </a:prstGeom>
          <a:noFill/>
          <a:ln>
            <a:noFill/>
          </a:ln>
        </p:spPr>
      </p:pic>
      <p:sp>
        <p:nvSpPr>
          <p:cNvPr id="354" name="Google Shape;354;g2bc600ba772_0_134"/>
          <p:cNvSpPr txBox="1"/>
          <p:nvPr/>
        </p:nvSpPr>
        <p:spPr>
          <a:xfrm>
            <a:off x="6776432" y="5111220"/>
            <a:ext cx="2146500" cy="54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rgbClr val="FF0000"/>
                </a:solidFill>
                <a:latin typeface="Calibri"/>
                <a:ea typeface="Calibri"/>
                <a:cs typeface="Calibri"/>
                <a:sym typeface="Calibri"/>
              </a:rPr>
              <a:t>warm, moist</a:t>
            </a:r>
            <a:endParaRPr sz="2600">
              <a:solidFill>
                <a:srgbClr val="FF0000"/>
              </a:solidFill>
              <a:latin typeface="Calibri"/>
              <a:ea typeface="Calibri"/>
              <a:cs typeface="Calibri"/>
              <a:sym typeface="Calibri"/>
            </a:endParaRPr>
          </a:p>
        </p:txBody>
      </p:sp>
      <p:cxnSp>
        <p:nvCxnSpPr>
          <p:cNvPr id="355" name="Google Shape;355;g2bc600ba772_0_134"/>
          <p:cNvCxnSpPr>
            <a:stCxn id="354" idx="1"/>
          </p:cNvCxnSpPr>
          <p:nvPr/>
        </p:nvCxnSpPr>
        <p:spPr>
          <a:xfrm flipH="1">
            <a:off x="5624732" y="5381370"/>
            <a:ext cx="1151700" cy="2181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descr="Questions" id="361" name="Google Shape;361;g1f1b7a68edc_0_69"/>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g1f1b7a68edc_0_69"/>
          <p:cNvSpPr txBox="1"/>
          <p:nvPr/>
        </p:nvSpPr>
        <p:spPr>
          <a:xfrm>
            <a:off x="605500" y="876325"/>
            <a:ext cx="8416500" cy="1472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000">
                <a:solidFill>
                  <a:schemeClr val="dk1"/>
                </a:solidFill>
                <a:latin typeface="Calibri"/>
                <a:ea typeface="Calibri"/>
                <a:cs typeface="Calibri"/>
                <a:sym typeface="Calibri"/>
              </a:rPr>
              <a:t>True or false: </a:t>
            </a:r>
            <a:r>
              <a:rPr lang="en-US" sz="3000">
                <a:solidFill>
                  <a:schemeClr val="dk1"/>
                </a:solidFill>
                <a:latin typeface="Calibri"/>
                <a:ea typeface="Calibri"/>
                <a:cs typeface="Calibri"/>
                <a:sym typeface="Calibri"/>
              </a:rPr>
              <a:t>Cumulonimbus clouds often have anvil-shaped tops that form when the upper part of the cloud spreads out horizontally.</a:t>
            </a:r>
            <a:endParaRPr b="0" i="0" sz="3000" u="none" cap="none" strike="noStrike">
              <a:solidFill>
                <a:srgbClr val="000000"/>
              </a:solidFill>
              <a:latin typeface="Calibri"/>
              <a:ea typeface="Calibri"/>
              <a:cs typeface="Calibri"/>
              <a:sym typeface="Calibri"/>
            </a:endParaRPr>
          </a:p>
        </p:txBody>
      </p:sp>
      <p:sp>
        <p:nvSpPr>
          <p:cNvPr id="363" name="Google Shape;363;g1f1b7a68edc_0_69"/>
          <p:cNvSpPr txBox="1"/>
          <p:nvPr/>
        </p:nvSpPr>
        <p:spPr>
          <a:xfrm>
            <a:off x="361650" y="2738550"/>
            <a:ext cx="3098700" cy="31527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True</a:t>
            </a:r>
            <a:endParaRPr sz="3200">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False</a:t>
            </a:r>
            <a:endParaRPr sz="3200">
              <a:solidFill>
                <a:schemeClr val="dk1"/>
              </a:solidFill>
              <a:latin typeface="Calibri"/>
              <a:ea typeface="Calibri"/>
              <a:cs typeface="Calibri"/>
              <a:sym typeface="Calibri"/>
            </a:endParaRPr>
          </a:p>
        </p:txBody>
      </p:sp>
      <p:pic>
        <p:nvPicPr>
          <p:cNvPr id="364" name="Google Shape;364;g1f1b7a68edc_0_69"/>
          <p:cNvPicPr preferRelativeResize="0"/>
          <p:nvPr/>
        </p:nvPicPr>
        <p:blipFill>
          <a:blip r:embed="rId4">
            <a:alphaModFix/>
          </a:blip>
          <a:stretch>
            <a:fillRect/>
          </a:stretch>
        </p:blipFill>
        <p:spPr>
          <a:xfrm>
            <a:off x="2079825" y="2526450"/>
            <a:ext cx="5282465" cy="4004600"/>
          </a:xfrm>
          <a:prstGeom prst="rect">
            <a:avLst/>
          </a:prstGeom>
          <a:noFill/>
          <a:ln>
            <a:noFill/>
          </a:ln>
        </p:spPr>
      </p:pic>
      <p:sp>
        <p:nvSpPr>
          <p:cNvPr id="365" name="Google Shape;365;g1f1b7a68edc_0_69"/>
          <p:cNvSpPr txBox="1"/>
          <p:nvPr/>
        </p:nvSpPr>
        <p:spPr>
          <a:xfrm>
            <a:off x="7507033" y="3487114"/>
            <a:ext cx="1365900" cy="70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solidFill>
                <a:schemeClr val="dk1"/>
              </a:solidFill>
              <a:latin typeface="Calibri"/>
              <a:ea typeface="Calibri"/>
              <a:cs typeface="Calibri"/>
              <a:sym typeface="Calibri"/>
            </a:endParaRPr>
          </a:p>
        </p:txBody>
      </p:sp>
      <p:cxnSp>
        <p:nvCxnSpPr>
          <p:cNvPr id="366" name="Google Shape;366;g1f1b7a68edc_0_69"/>
          <p:cNvCxnSpPr>
            <a:stCxn id="365" idx="1"/>
          </p:cNvCxnSpPr>
          <p:nvPr/>
        </p:nvCxnSpPr>
        <p:spPr>
          <a:xfrm rot="10800000">
            <a:off x="5162833" y="3558664"/>
            <a:ext cx="2344200" cy="281700"/>
          </a:xfrm>
          <a:prstGeom prst="straightConnector1">
            <a:avLst/>
          </a:prstGeom>
          <a:noFill/>
          <a:ln cap="flat" cmpd="sng" w="28575">
            <a:solidFill>
              <a:srgbClr val="FF0000"/>
            </a:solidFill>
            <a:prstDash val="solid"/>
            <a:round/>
            <a:headEnd len="med" w="med" type="none"/>
            <a:tailEnd len="med" w="med" type="triangle"/>
          </a:ln>
        </p:spPr>
      </p:cxnSp>
      <p:pic>
        <p:nvPicPr>
          <p:cNvPr id="367" name="Google Shape;367;g1f1b7a68edc_0_69"/>
          <p:cNvPicPr preferRelativeResize="0"/>
          <p:nvPr/>
        </p:nvPicPr>
        <p:blipFill>
          <a:blip r:embed="rId5">
            <a:alphaModFix/>
          </a:blip>
          <a:stretch>
            <a:fillRect/>
          </a:stretch>
        </p:blipFill>
        <p:spPr>
          <a:xfrm>
            <a:off x="7402540" y="4787459"/>
            <a:ext cx="1574634" cy="12352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descr="Lightbulb and gear" id="134" name="Google Shape;134;g27e68c1a8e3_0_0"/>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7e68c1a8e3_0_0"/>
          <p:cNvSpPr txBox="1"/>
          <p:nvPr/>
        </p:nvSpPr>
        <p:spPr>
          <a:xfrm>
            <a:off x="467257" y="404359"/>
            <a:ext cx="8209500" cy="969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alibri"/>
                <a:ea typeface="Calibri"/>
                <a:cs typeface="Calibri"/>
                <a:sym typeface="Calibri"/>
              </a:rPr>
              <a:t>Big Question: </a:t>
            </a:r>
            <a:r>
              <a:rPr b="0" i="0" lang="en-US" sz="2700" u="none" cap="none" strike="noStrike">
                <a:solidFill>
                  <a:srgbClr val="374151"/>
                </a:solidFill>
                <a:highlight>
                  <a:srgbClr val="FFFFFF"/>
                </a:highlight>
                <a:latin typeface="Roboto"/>
                <a:ea typeface="Roboto"/>
                <a:cs typeface="Roboto"/>
                <a:sym typeface="Roboto"/>
              </a:rPr>
              <a:t>How can I predict weather events by tracking weather conditions?</a:t>
            </a:r>
            <a:endParaRPr b="0" i="0" sz="2900" u="none" cap="none" strike="noStrike">
              <a:solidFill>
                <a:srgbClr val="000000"/>
              </a:solidFill>
              <a:latin typeface="Arial"/>
              <a:ea typeface="Arial"/>
              <a:cs typeface="Arial"/>
              <a:sym typeface="Arial"/>
            </a:endParaRPr>
          </a:p>
        </p:txBody>
      </p:sp>
      <p:pic>
        <p:nvPicPr>
          <p:cNvPr id="136" name="Google Shape;136;g27e68c1a8e3_0_0"/>
          <p:cNvPicPr preferRelativeResize="0"/>
          <p:nvPr/>
        </p:nvPicPr>
        <p:blipFill rotWithShape="1">
          <a:blip r:embed="rId4">
            <a:alphaModFix/>
          </a:blip>
          <a:srcRect b="0" l="0" r="0" t="0"/>
          <a:stretch/>
        </p:blipFill>
        <p:spPr>
          <a:xfrm>
            <a:off x="3848138" y="3565211"/>
            <a:ext cx="1394650" cy="1394650"/>
          </a:xfrm>
          <a:prstGeom prst="rect">
            <a:avLst/>
          </a:prstGeom>
          <a:noFill/>
          <a:ln>
            <a:noFill/>
          </a:ln>
        </p:spPr>
      </p:pic>
      <p:pic>
        <p:nvPicPr>
          <p:cNvPr id="137" name="Google Shape;137;g27e68c1a8e3_0_0"/>
          <p:cNvPicPr preferRelativeResize="0"/>
          <p:nvPr/>
        </p:nvPicPr>
        <p:blipFill rotWithShape="1">
          <a:blip r:embed="rId5">
            <a:alphaModFix/>
          </a:blip>
          <a:srcRect b="0" l="0" r="0" t="0"/>
          <a:stretch/>
        </p:blipFill>
        <p:spPr>
          <a:xfrm>
            <a:off x="1006843" y="1668275"/>
            <a:ext cx="2841307" cy="1896925"/>
          </a:xfrm>
          <a:prstGeom prst="rect">
            <a:avLst/>
          </a:prstGeom>
          <a:noFill/>
          <a:ln>
            <a:noFill/>
          </a:ln>
        </p:spPr>
      </p:pic>
      <p:pic>
        <p:nvPicPr>
          <p:cNvPr id="138" name="Google Shape;138;g27e68c1a8e3_0_0"/>
          <p:cNvPicPr preferRelativeResize="0"/>
          <p:nvPr/>
        </p:nvPicPr>
        <p:blipFill rotWithShape="1">
          <a:blip r:embed="rId6">
            <a:alphaModFix/>
          </a:blip>
          <a:srcRect b="0" l="0" r="0" t="0"/>
          <a:stretch/>
        </p:blipFill>
        <p:spPr>
          <a:xfrm>
            <a:off x="5242800" y="4608575"/>
            <a:ext cx="2874051" cy="1896926"/>
          </a:xfrm>
          <a:prstGeom prst="rect">
            <a:avLst/>
          </a:prstGeom>
          <a:noFill/>
          <a:ln>
            <a:noFill/>
          </a:ln>
        </p:spPr>
      </p:pic>
      <p:pic>
        <p:nvPicPr>
          <p:cNvPr id="139" name="Google Shape;139;g27e68c1a8e3_0_0"/>
          <p:cNvPicPr preferRelativeResize="0"/>
          <p:nvPr/>
        </p:nvPicPr>
        <p:blipFill rotWithShape="1">
          <a:blip r:embed="rId7">
            <a:alphaModFix/>
          </a:blip>
          <a:srcRect b="0" l="0" r="0" t="0"/>
          <a:stretch/>
        </p:blipFill>
        <p:spPr>
          <a:xfrm>
            <a:off x="1006850" y="4592950"/>
            <a:ext cx="2841300" cy="1896924"/>
          </a:xfrm>
          <a:prstGeom prst="rect">
            <a:avLst/>
          </a:prstGeom>
          <a:noFill/>
          <a:ln>
            <a:noFill/>
          </a:ln>
        </p:spPr>
      </p:pic>
      <p:pic>
        <p:nvPicPr>
          <p:cNvPr id="140" name="Google Shape;140;g27e68c1a8e3_0_0"/>
          <p:cNvPicPr preferRelativeResize="0"/>
          <p:nvPr/>
        </p:nvPicPr>
        <p:blipFill rotWithShape="1">
          <a:blip r:embed="rId8">
            <a:alphaModFix/>
          </a:blip>
          <a:srcRect b="0" l="0" r="0" t="0"/>
          <a:stretch/>
        </p:blipFill>
        <p:spPr>
          <a:xfrm>
            <a:off x="5174750" y="1668275"/>
            <a:ext cx="3010150" cy="18969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descr="Questions" id="373" name="Google Shape;373;g2bc600ba772_0_149"/>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g2bc600ba772_0_149"/>
          <p:cNvSpPr txBox="1"/>
          <p:nvPr/>
        </p:nvSpPr>
        <p:spPr>
          <a:xfrm>
            <a:off x="605500" y="876325"/>
            <a:ext cx="8416500" cy="1472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000">
                <a:solidFill>
                  <a:schemeClr val="dk1"/>
                </a:solidFill>
                <a:latin typeface="Calibri"/>
                <a:ea typeface="Calibri"/>
                <a:cs typeface="Calibri"/>
                <a:sym typeface="Calibri"/>
              </a:rPr>
              <a:t>True or false: Cumulonimbus clouds often have anvil-shaped tops that form when the upper part of the cloud spreads out horizontally.</a:t>
            </a:r>
            <a:endParaRPr b="0" i="0" sz="3000" u="none" cap="none" strike="noStrike">
              <a:solidFill>
                <a:srgbClr val="000000"/>
              </a:solidFill>
              <a:latin typeface="Calibri"/>
              <a:ea typeface="Calibri"/>
              <a:cs typeface="Calibri"/>
              <a:sym typeface="Calibri"/>
            </a:endParaRPr>
          </a:p>
        </p:txBody>
      </p:sp>
      <p:sp>
        <p:nvSpPr>
          <p:cNvPr id="375" name="Google Shape;375;g2bc600ba772_0_149"/>
          <p:cNvSpPr txBox="1"/>
          <p:nvPr/>
        </p:nvSpPr>
        <p:spPr>
          <a:xfrm>
            <a:off x="361650" y="2738550"/>
            <a:ext cx="3098700" cy="31527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rgbClr val="FF0000"/>
              </a:buClr>
              <a:buSzPts val="3200"/>
              <a:buFont typeface="Calibri"/>
              <a:buAutoNum type="alphaUcPeriod"/>
            </a:pPr>
            <a:r>
              <a:rPr lang="en-US" sz="3200">
                <a:solidFill>
                  <a:srgbClr val="FF0000"/>
                </a:solidFill>
                <a:latin typeface="Calibri"/>
                <a:ea typeface="Calibri"/>
                <a:cs typeface="Calibri"/>
                <a:sym typeface="Calibri"/>
              </a:rPr>
              <a:t>True</a:t>
            </a:r>
            <a:endParaRPr sz="3200">
              <a:solidFill>
                <a:srgbClr val="FF0000"/>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False</a:t>
            </a:r>
            <a:endParaRPr sz="3200">
              <a:solidFill>
                <a:schemeClr val="dk1"/>
              </a:solidFill>
              <a:latin typeface="Calibri"/>
              <a:ea typeface="Calibri"/>
              <a:cs typeface="Calibri"/>
              <a:sym typeface="Calibri"/>
            </a:endParaRPr>
          </a:p>
        </p:txBody>
      </p:sp>
      <p:pic>
        <p:nvPicPr>
          <p:cNvPr id="376" name="Google Shape;376;g2bc600ba772_0_149"/>
          <p:cNvPicPr preferRelativeResize="0"/>
          <p:nvPr/>
        </p:nvPicPr>
        <p:blipFill>
          <a:blip r:embed="rId4">
            <a:alphaModFix/>
          </a:blip>
          <a:stretch>
            <a:fillRect/>
          </a:stretch>
        </p:blipFill>
        <p:spPr>
          <a:xfrm>
            <a:off x="2079825" y="2526450"/>
            <a:ext cx="5282465" cy="4004600"/>
          </a:xfrm>
          <a:prstGeom prst="rect">
            <a:avLst/>
          </a:prstGeom>
          <a:noFill/>
          <a:ln>
            <a:noFill/>
          </a:ln>
        </p:spPr>
      </p:pic>
      <p:sp>
        <p:nvSpPr>
          <p:cNvPr id="377" name="Google Shape;377;g2bc600ba772_0_149"/>
          <p:cNvSpPr txBox="1"/>
          <p:nvPr/>
        </p:nvSpPr>
        <p:spPr>
          <a:xfrm>
            <a:off x="7507024" y="3487125"/>
            <a:ext cx="1574700" cy="70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100">
                <a:solidFill>
                  <a:srgbClr val="FF0000"/>
                </a:solidFill>
                <a:latin typeface="Calibri"/>
                <a:ea typeface="Calibri"/>
                <a:cs typeface="Calibri"/>
                <a:sym typeface="Calibri"/>
              </a:rPr>
              <a:t>anvil-shaped top</a:t>
            </a:r>
            <a:endParaRPr sz="2100">
              <a:solidFill>
                <a:srgbClr val="FF0000"/>
              </a:solidFill>
              <a:latin typeface="Calibri"/>
              <a:ea typeface="Calibri"/>
              <a:cs typeface="Calibri"/>
              <a:sym typeface="Calibri"/>
            </a:endParaRPr>
          </a:p>
        </p:txBody>
      </p:sp>
      <p:cxnSp>
        <p:nvCxnSpPr>
          <p:cNvPr id="378" name="Google Shape;378;g2bc600ba772_0_149"/>
          <p:cNvCxnSpPr>
            <a:stCxn id="377" idx="1"/>
          </p:cNvCxnSpPr>
          <p:nvPr/>
        </p:nvCxnSpPr>
        <p:spPr>
          <a:xfrm rot="10800000">
            <a:off x="5162824" y="3558675"/>
            <a:ext cx="2344200" cy="281700"/>
          </a:xfrm>
          <a:prstGeom prst="straightConnector1">
            <a:avLst/>
          </a:prstGeom>
          <a:noFill/>
          <a:ln cap="flat" cmpd="sng" w="28575">
            <a:solidFill>
              <a:srgbClr val="FF0000"/>
            </a:solidFill>
            <a:prstDash val="solid"/>
            <a:round/>
            <a:headEnd len="med" w="med" type="none"/>
            <a:tailEnd len="med" w="med" type="triangle"/>
          </a:ln>
        </p:spPr>
      </p:cxnSp>
      <p:pic>
        <p:nvPicPr>
          <p:cNvPr id="379" name="Google Shape;379;g2bc600ba772_0_149"/>
          <p:cNvPicPr preferRelativeResize="0"/>
          <p:nvPr/>
        </p:nvPicPr>
        <p:blipFill>
          <a:blip r:embed="rId5">
            <a:alphaModFix/>
          </a:blip>
          <a:stretch>
            <a:fillRect/>
          </a:stretch>
        </p:blipFill>
        <p:spPr>
          <a:xfrm>
            <a:off x="7402540" y="4787459"/>
            <a:ext cx="1574634" cy="123525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descr="Questions" id="385" name="Google Shape;385;g2b790e7f309_0_19"/>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g2b790e7f309_0_19"/>
          <p:cNvSpPr txBox="1"/>
          <p:nvPr/>
        </p:nvSpPr>
        <p:spPr>
          <a:xfrm>
            <a:off x="605500" y="876325"/>
            <a:ext cx="8416500" cy="1472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rgbClr val="000000"/>
                </a:solidFill>
                <a:latin typeface="Calibri"/>
                <a:ea typeface="Calibri"/>
                <a:cs typeface="Calibri"/>
                <a:sym typeface="Calibri"/>
              </a:rPr>
              <a:t>True or false: </a:t>
            </a:r>
            <a:r>
              <a:rPr lang="en-US" sz="3000">
                <a:solidFill>
                  <a:schemeClr val="dk1"/>
                </a:solidFill>
                <a:latin typeface="Calibri"/>
                <a:ea typeface="Calibri"/>
                <a:cs typeface="Calibri"/>
                <a:sym typeface="Calibri"/>
              </a:rPr>
              <a:t>Cumulonimbus clouds usually indicate nice weather. </a:t>
            </a:r>
            <a:endParaRPr b="0" i="0" sz="3000" u="none" cap="none" strike="noStrike">
              <a:solidFill>
                <a:srgbClr val="000000"/>
              </a:solidFill>
              <a:latin typeface="Calibri"/>
              <a:ea typeface="Calibri"/>
              <a:cs typeface="Calibri"/>
              <a:sym typeface="Calibri"/>
            </a:endParaRPr>
          </a:p>
        </p:txBody>
      </p:sp>
      <p:sp>
        <p:nvSpPr>
          <p:cNvPr id="387" name="Google Shape;387;g2b790e7f309_0_19"/>
          <p:cNvSpPr txBox="1"/>
          <p:nvPr/>
        </p:nvSpPr>
        <p:spPr>
          <a:xfrm>
            <a:off x="361650" y="2738550"/>
            <a:ext cx="3098700" cy="31527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True</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pic>
        <p:nvPicPr>
          <p:cNvPr id="388" name="Google Shape;388;g2b790e7f309_0_19"/>
          <p:cNvPicPr preferRelativeResize="0"/>
          <p:nvPr/>
        </p:nvPicPr>
        <p:blipFill>
          <a:blip r:embed="rId4">
            <a:alphaModFix/>
          </a:blip>
          <a:stretch>
            <a:fillRect/>
          </a:stretch>
        </p:blipFill>
        <p:spPr>
          <a:xfrm>
            <a:off x="6087800" y="2590500"/>
            <a:ext cx="2820501" cy="40007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descr="Questions" id="394" name="Google Shape;394;g2bc600ba772_0_161"/>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g2bc600ba772_0_161"/>
          <p:cNvSpPr txBox="1"/>
          <p:nvPr/>
        </p:nvSpPr>
        <p:spPr>
          <a:xfrm>
            <a:off x="605500" y="876325"/>
            <a:ext cx="8416500" cy="1472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rgbClr val="000000"/>
                </a:solidFill>
                <a:latin typeface="Calibri"/>
                <a:ea typeface="Calibri"/>
                <a:cs typeface="Calibri"/>
                <a:sym typeface="Calibri"/>
              </a:rPr>
              <a:t>True or false: </a:t>
            </a:r>
            <a:r>
              <a:rPr lang="en-US" sz="3000">
                <a:solidFill>
                  <a:schemeClr val="dk1"/>
                </a:solidFill>
                <a:latin typeface="Calibri"/>
                <a:ea typeface="Calibri"/>
                <a:cs typeface="Calibri"/>
                <a:sym typeface="Calibri"/>
              </a:rPr>
              <a:t>Cumulonimbus clouds usually indicate </a:t>
            </a:r>
            <a:r>
              <a:rPr lang="en-US" sz="3000">
                <a:solidFill>
                  <a:srgbClr val="FF0000"/>
                </a:solidFill>
                <a:latin typeface="Calibri"/>
                <a:ea typeface="Calibri"/>
                <a:cs typeface="Calibri"/>
                <a:sym typeface="Calibri"/>
              </a:rPr>
              <a:t>stormy</a:t>
            </a:r>
            <a:r>
              <a:rPr lang="en-US" sz="3000">
                <a:solidFill>
                  <a:schemeClr val="dk1"/>
                </a:solidFill>
                <a:latin typeface="Calibri"/>
                <a:ea typeface="Calibri"/>
                <a:cs typeface="Calibri"/>
                <a:sym typeface="Calibri"/>
              </a:rPr>
              <a:t> weather. </a:t>
            </a:r>
            <a:endParaRPr b="0" i="0" sz="3000" u="none" cap="none" strike="noStrike">
              <a:solidFill>
                <a:srgbClr val="000000"/>
              </a:solidFill>
              <a:latin typeface="Calibri"/>
              <a:ea typeface="Calibri"/>
              <a:cs typeface="Calibri"/>
              <a:sym typeface="Calibri"/>
            </a:endParaRPr>
          </a:p>
        </p:txBody>
      </p:sp>
      <p:sp>
        <p:nvSpPr>
          <p:cNvPr id="396" name="Google Shape;396;g2bc600ba772_0_161"/>
          <p:cNvSpPr txBox="1"/>
          <p:nvPr/>
        </p:nvSpPr>
        <p:spPr>
          <a:xfrm>
            <a:off x="361650" y="2738550"/>
            <a:ext cx="3098700" cy="31527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True</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rgbClr val="FF0000"/>
              </a:buClr>
              <a:buSzPts val="3200"/>
              <a:buFont typeface="Calibri"/>
              <a:buAutoNum type="alphaUcPeriod"/>
            </a:pPr>
            <a:r>
              <a:rPr b="0" i="0" lang="en-US" sz="3200" u="none" cap="none" strike="noStrike">
                <a:solidFill>
                  <a:srgbClr val="FF0000"/>
                </a:solidFill>
                <a:latin typeface="Calibri"/>
                <a:ea typeface="Calibri"/>
                <a:cs typeface="Calibri"/>
                <a:sym typeface="Calibri"/>
              </a:rPr>
              <a:t>False</a:t>
            </a:r>
            <a:endParaRPr b="0" i="0" sz="3200" u="none" cap="none" strike="noStrike">
              <a:solidFill>
                <a:srgbClr val="FF0000"/>
              </a:solidFill>
              <a:latin typeface="Calibri"/>
              <a:ea typeface="Calibri"/>
              <a:cs typeface="Calibri"/>
              <a:sym typeface="Calibri"/>
            </a:endParaRPr>
          </a:p>
        </p:txBody>
      </p:sp>
      <p:pic>
        <p:nvPicPr>
          <p:cNvPr id="397" name="Google Shape;397;g2bc600ba772_0_161"/>
          <p:cNvPicPr preferRelativeResize="0"/>
          <p:nvPr/>
        </p:nvPicPr>
        <p:blipFill>
          <a:blip r:embed="rId4">
            <a:alphaModFix/>
          </a:blip>
          <a:stretch>
            <a:fillRect/>
          </a:stretch>
        </p:blipFill>
        <p:spPr>
          <a:xfrm>
            <a:off x="6087800" y="2590500"/>
            <a:ext cx="2820501" cy="40007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descr="Artificial Intelligence" id="403" name="Google Shape;403;g25e11802ac4_0_41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04" name="Google Shape;404;g25e11802ac4_0_419"/>
          <p:cNvPicPr preferRelativeResize="0"/>
          <p:nvPr/>
        </p:nvPicPr>
        <p:blipFill rotWithShape="1">
          <a:blip r:embed="rId4">
            <a:alphaModFix/>
          </a:blip>
          <a:srcRect b="0" l="0" r="0" t="0"/>
          <a:stretch/>
        </p:blipFill>
        <p:spPr>
          <a:xfrm>
            <a:off x="4572000" y="2036490"/>
            <a:ext cx="3133385" cy="313338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descr="Artificial Intelligence" id="410" name="Google Shape;410;g27e576c1a67_0_796"/>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11" name="Google Shape;411;g27e576c1a67_0_796"/>
          <p:cNvPicPr preferRelativeResize="0"/>
          <p:nvPr/>
        </p:nvPicPr>
        <p:blipFill rotWithShape="1">
          <a:blip r:embed="rId4">
            <a:alphaModFix/>
          </a:blip>
          <a:srcRect b="0" l="0" r="0" t="0"/>
          <a:stretch/>
        </p:blipFill>
        <p:spPr>
          <a:xfrm>
            <a:off x="849542" y="173309"/>
            <a:ext cx="502924" cy="502924"/>
          </a:xfrm>
          <a:prstGeom prst="rect">
            <a:avLst/>
          </a:prstGeom>
          <a:noFill/>
          <a:ln>
            <a:noFill/>
          </a:ln>
        </p:spPr>
      </p:pic>
      <p:sp>
        <p:nvSpPr>
          <p:cNvPr id="412" name="Google Shape;412;g27e576c1a67_0_796"/>
          <p:cNvSpPr txBox="1"/>
          <p:nvPr>
            <p:ph idx="4294967295" type="ctrTitle"/>
          </p:nvPr>
        </p:nvSpPr>
        <p:spPr>
          <a:xfrm>
            <a:off x="609025" y="676227"/>
            <a:ext cx="8238900" cy="175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3200" u="none" cap="none" strike="noStrike">
                <a:solidFill>
                  <a:schemeClr val="dk1"/>
                </a:solidFill>
                <a:latin typeface="Calibri"/>
                <a:ea typeface="Calibri"/>
                <a:cs typeface="Calibri"/>
                <a:sym typeface="Calibri"/>
              </a:rPr>
              <a:t>This is an example of a cumul</a:t>
            </a:r>
            <a:r>
              <a:rPr lang="en-US" sz="3200"/>
              <a:t>onimbus</a:t>
            </a:r>
            <a:r>
              <a:rPr b="0" i="0" lang="en-US" sz="3200" u="none" cap="none" strike="noStrike">
                <a:solidFill>
                  <a:schemeClr val="dk1"/>
                </a:solidFill>
                <a:latin typeface="Calibri"/>
                <a:ea typeface="Calibri"/>
                <a:cs typeface="Calibri"/>
                <a:sym typeface="Calibri"/>
              </a:rPr>
              <a:t> cloud. It is a </a:t>
            </a:r>
            <a:r>
              <a:rPr lang="en-US" sz="3200"/>
              <a:t>large, tall</a:t>
            </a:r>
            <a:r>
              <a:rPr b="0" i="0" lang="en-US" sz="3200" u="none" cap="none" strike="noStrike">
                <a:solidFill>
                  <a:schemeClr val="dk1"/>
                </a:solidFill>
                <a:latin typeface="Calibri"/>
                <a:ea typeface="Calibri"/>
                <a:cs typeface="Calibri"/>
                <a:sym typeface="Calibri"/>
              </a:rPr>
              <a:t> cloud with a </a:t>
            </a:r>
            <a:r>
              <a:rPr lang="en-US" sz="3200"/>
              <a:t>dark</a:t>
            </a:r>
            <a:r>
              <a:rPr b="0" i="0" lang="en-US" sz="3200" u="none" cap="none" strike="noStrike">
                <a:solidFill>
                  <a:schemeClr val="dk1"/>
                </a:solidFill>
                <a:latin typeface="Calibri"/>
                <a:ea typeface="Calibri"/>
                <a:cs typeface="Calibri"/>
                <a:sym typeface="Calibri"/>
              </a:rPr>
              <a:t> bottom. </a:t>
            </a:r>
            <a:endParaRPr b="0" i="0" sz="3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Arial"/>
              <a:buNone/>
            </a:pPr>
            <a:r>
              <a:t/>
            </a:r>
            <a:endParaRPr b="0" i="0" sz="2400" u="none" cap="none" strike="noStrike">
              <a:solidFill>
                <a:schemeClr val="dk1"/>
              </a:solidFill>
              <a:latin typeface="Calibri"/>
              <a:ea typeface="Calibri"/>
              <a:cs typeface="Calibri"/>
              <a:sym typeface="Calibri"/>
            </a:endParaRPr>
          </a:p>
        </p:txBody>
      </p:sp>
      <p:pic>
        <p:nvPicPr>
          <p:cNvPr id="413" name="Google Shape;413;g27e576c1a67_0_796"/>
          <p:cNvPicPr preferRelativeResize="0"/>
          <p:nvPr/>
        </p:nvPicPr>
        <p:blipFill>
          <a:blip r:embed="rId5">
            <a:alphaModFix/>
          </a:blip>
          <a:stretch>
            <a:fillRect/>
          </a:stretch>
        </p:blipFill>
        <p:spPr>
          <a:xfrm>
            <a:off x="1125563" y="1811975"/>
            <a:ext cx="6892874" cy="4601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descr="Artificial Intelligence" id="419" name="Google Shape;419;g2b790e7f309_0_6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20" name="Google Shape;420;g2b790e7f309_0_61"/>
          <p:cNvPicPr preferRelativeResize="0"/>
          <p:nvPr/>
        </p:nvPicPr>
        <p:blipFill rotWithShape="1">
          <a:blip r:embed="rId4">
            <a:alphaModFix/>
          </a:blip>
          <a:srcRect b="0" l="0" r="0" t="0"/>
          <a:stretch/>
        </p:blipFill>
        <p:spPr>
          <a:xfrm>
            <a:off x="849542" y="173309"/>
            <a:ext cx="502924" cy="502924"/>
          </a:xfrm>
          <a:prstGeom prst="rect">
            <a:avLst/>
          </a:prstGeom>
          <a:noFill/>
          <a:ln>
            <a:noFill/>
          </a:ln>
        </p:spPr>
      </p:pic>
      <p:sp>
        <p:nvSpPr>
          <p:cNvPr id="421" name="Google Shape;421;g2b790e7f309_0_61"/>
          <p:cNvSpPr txBox="1"/>
          <p:nvPr>
            <p:ph idx="4294967295" type="ctrTitle"/>
          </p:nvPr>
        </p:nvSpPr>
        <p:spPr>
          <a:xfrm>
            <a:off x="728450" y="676225"/>
            <a:ext cx="8238900" cy="1470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a:buNone/>
            </a:pPr>
            <a:r>
              <a:rPr lang="en-US" sz="3200"/>
              <a:t>This is also an example of a cumulonimbus cloud. It is a large, tall cloud with a dark bottom. </a:t>
            </a:r>
            <a:endParaRPr sz="3200"/>
          </a:p>
          <a:p>
            <a:pPr indent="0" lvl="0" marL="0" marR="0" rtl="0" algn="ctr">
              <a:lnSpc>
                <a:spcPct val="100000"/>
              </a:lnSpc>
              <a:spcBef>
                <a:spcPts val="0"/>
              </a:spcBef>
              <a:spcAft>
                <a:spcPts val="0"/>
              </a:spcAft>
              <a:buClr>
                <a:schemeClr val="dk1"/>
              </a:buClr>
              <a:buSzPts val="1400"/>
              <a:buFont typeface="Arial"/>
              <a:buNone/>
            </a:pPr>
            <a:r>
              <a:t/>
            </a:r>
            <a:endParaRPr sz="3200"/>
          </a:p>
        </p:txBody>
      </p:sp>
      <p:pic>
        <p:nvPicPr>
          <p:cNvPr id="422" name="Google Shape;422;g2b790e7f309_0_61"/>
          <p:cNvPicPr preferRelativeResize="0"/>
          <p:nvPr/>
        </p:nvPicPr>
        <p:blipFill>
          <a:blip r:embed="rId5">
            <a:alphaModFix/>
          </a:blip>
          <a:stretch>
            <a:fillRect/>
          </a:stretch>
        </p:blipFill>
        <p:spPr>
          <a:xfrm>
            <a:off x="458788" y="2298625"/>
            <a:ext cx="8226422" cy="338215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descr="Artificial Intelligence" id="428" name="Google Shape;428;g25e11802ac4_0_69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429" name="Google Shape;429;g25e11802ac4_0_699"/>
          <p:cNvPicPr preferRelativeResize="0"/>
          <p:nvPr/>
        </p:nvPicPr>
        <p:blipFill rotWithShape="1">
          <a:blip r:embed="rId4">
            <a:alphaModFix/>
          </a:blip>
          <a:srcRect b="0" l="0" r="0" t="0"/>
          <a:stretch/>
        </p:blipFill>
        <p:spPr>
          <a:xfrm>
            <a:off x="4572000" y="1755137"/>
            <a:ext cx="3347725" cy="33477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descr="Artificial Intelligence" id="435" name="Google Shape;435;g25e11802ac4_0_86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436" name="Google Shape;436;g25e11802ac4_0_864"/>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437" name="Google Shape;437;g25e11802ac4_0_864"/>
          <p:cNvSpPr txBox="1"/>
          <p:nvPr>
            <p:ph idx="4294967295" type="ctrTitle"/>
          </p:nvPr>
        </p:nvSpPr>
        <p:spPr>
          <a:xfrm>
            <a:off x="366825" y="528250"/>
            <a:ext cx="8615400" cy="147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3200" u="none" cap="none" strike="noStrike">
                <a:solidFill>
                  <a:schemeClr val="dk1"/>
                </a:solidFill>
                <a:latin typeface="Calibri"/>
                <a:ea typeface="Calibri"/>
                <a:cs typeface="Calibri"/>
                <a:sym typeface="Calibri"/>
              </a:rPr>
              <a:t>These are not cumul</a:t>
            </a:r>
            <a:r>
              <a:rPr lang="en-US" sz="3200"/>
              <a:t>onimbus clouds</a:t>
            </a:r>
            <a:r>
              <a:rPr b="0" i="0" lang="en-US" sz="3200" u="none" cap="none" strike="noStrike">
                <a:solidFill>
                  <a:schemeClr val="dk1"/>
                </a:solidFill>
                <a:latin typeface="Calibri"/>
                <a:ea typeface="Calibri"/>
                <a:cs typeface="Calibri"/>
                <a:sym typeface="Calibri"/>
              </a:rPr>
              <a:t>. They are not </a:t>
            </a:r>
            <a:r>
              <a:rPr lang="en-US" sz="3200"/>
              <a:t>large</a:t>
            </a:r>
            <a:r>
              <a:rPr b="0" i="0" lang="en-US" sz="3200" u="none" cap="none" strike="noStrike">
                <a:solidFill>
                  <a:schemeClr val="dk1"/>
                </a:solidFill>
                <a:latin typeface="Calibri"/>
                <a:ea typeface="Calibri"/>
                <a:cs typeface="Calibri"/>
                <a:sym typeface="Calibri"/>
              </a:rPr>
              <a:t>, </a:t>
            </a:r>
            <a:r>
              <a:rPr lang="en-US" sz="3200"/>
              <a:t>tall</a:t>
            </a:r>
            <a:r>
              <a:rPr b="0" i="0" lang="en-US" sz="3200" u="none" cap="none" strike="noStrike">
                <a:solidFill>
                  <a:schemeClr val="dk1"/>
                </a:solidFill>
                <a:latin typeface="Calibri"/>
                <a:ea typeface="Calibri"/>
                <a:cs typeface="Calibri"/>
                <a:sym typeface="Calibri"/>
              </a:rPr>
              <a:t> clouds with a </a:t>
            </a:r>
            <a:r>
              <a:rPr lang="en-US" sz="3200"/>
              <a:t>dark</a:t>
            </a:r>
            <a:r>
              <a:rPr b="0" i="0" lang="en-US" sz="3200" u="none" cap="none" strike="noStrike">
                <a:solidFill>
                  <a:schemeClr val="dk1"/>
                </a:solidFill>
                <a:latin typeface="Calibri"/>
                <a:ea typeface="Calibri"/>
                <a:cs typeface="Calibri"/>
                <a:sym typeface="Calibri"/>
              </a:rPr>
              <a:t> bottom.</a:t>
            </a:r>
            <a:endParaRPr b="0" i="0" sz="3200" u="none" cap="none" strike="noStrike">
              <a:solidFill>
                <a:schemeClr val="dk1"/>
              </a:solidFill>
              <a:latin typeface="Calibri"/>
              <a:ea typeface="Calibri"/>
              <a:cs typeface="Calibri"/>
              <a:sym typeface="Calibri"/>
            </a:endParaRPr>
          </a:p>
        </p:txBody>
      </p:sp>
      <p:pic>
        <p:nvPicPr>
          <p:cNvPr id="438" name="Google Shape;438;g25e11802ac4_0_864"/>
          <p:cNvPicPr preferRelativeResize="0"/>
          <p:nvPr/>
        </p:nvPicPr>
        <p:blipFill rotWithShape="1">
          <a:blip r:embed="rId5">
            <a:alphaModFix/>
          </a:blip>
          <a:srcRect b="0" l="0" r="0" t="0"/>
          <a:stretch/>
        </p:blipFill>
        <p:spPr>
          <a:xfrm>
            <a:off x="1137438" y="1998251"/>
            <a:ext cx="6869124" cy="45859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descr="Artificial Intelligence" id="444" name="Google Shape;444;g25e11802ac4_0_78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445" name="Google Shape;445;g25e11802ac4_0_780"/>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446" name="Google Shape;446;g25e11802ac4_0_780"/>
          <p:cNvSpPr txBox="1"/>
          <p:nvPr>
            <p:ph idx="4294967295" type="ctrTitle"/>
          </p:nvPr>
        </p:nvSpPr>
        <p:spPr>
          <a:xfrm>
            <a:off x="336750" y="551275"/>
            <a:ext cx="8650200" cy="147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0" i="0" lang="en-US" sz="3200" u="none" cap="none" strike="noStrike">
                <a:solidFill>
                  <a:schemeClr val="dk1"/>
                </a:solidFill>
                <a:latin typeface="Calibri"/>
                <a:ea typeface="Calibri"/>
                <a:cs typeface="Calibri"/>
                <a:sym typeface="Calibri"/>
              </a:rPr>
              <a:t>These are also not cumul</a:t>
            </a:r>
            <a:r>
              <a:rPr lang="en-US" sz="3200"/>
              <a:t>onimbus</a:t>
            </a:r>
            <a:r>
              <a:rPr b="0" i="0" lang="en-US" sz="3200" u="none" cap="none" strike="noStrike">
                <a:solidFill>
                  <a:schemeClr val="dk1"/>
                </a:solidFill>
                <a:latin typeface="Calibri"/>
                <a:ea typeface="Calibri"/>
                <a:cs typeface="Calibri"/>
                <a:sym typeface="Calibri"/>
              </a:rPr>
              <a:t> clouds. They are not </a:t>
            </a:r>
            <a:r>
              <a:rPr lang="en-US" sz="3200"/>
              <a:t>large</a:t>
            </a:r>
            <a:r>
              <a:rPr b="0" i="0" lang="en-US" sz="3200" u="none" cap="none" strike="noStrike">
                <a:solidFill>
                  <a:schemeClr val="dk1"/>
                </a:solidFill>
                <a:latin typeface="Calibri"/>
                <a:ea typeface="Calibri"/>
                <a:cs typeface="Calibri"/>
                <a:sym typeface="Calibri"/>
              </a:rPr>
              <a:t>, </a:t>
            </a:r>
            <a:r>
              <a:rPr lang="en-US" sz="3200"/>
              <a:t>tall</a:t>
            </a:r>
            <a:r>
              <a:rPr b="0" i="0" lang="en-US" sz="3200" u="none" cap="none" strike="noStrike">
                <a:solidFill>
                  <a:schemeClr val="dk1"/>
                </a:solidFill>
                <a:latin typeface="Calibri"/>
                <a:ea typeface="Calibri"/>
                <a:cs typeface="Calibri"/>
                <a:sym typeface="Calibri"/>
              </a:rPr>
              <a:t> clouds with a </a:t>
            </a:r>
            <a:r>
              <a:rPr lang="en-US" sz="3200"/>
              <a:t>dark</a:t>
            </a:r>
            <a:r>
              <a:rPr b="0" i="0" lang="en-US" sz="3200" u="none" cap="none" strike="noStrike">
                <a:solidFill>
                  <a:schemeClr val="dk1"/>
                </a:solidFill>
                <a:latin typeface="Calibri"/>
                <a:ea typeface="Calibri"/>
                <a:cs typeface="Calibri"/>
                <a:sym typeface="Calibri"/>
              </a:rPr>
              <a:t> bottom. </a:t>
            </a:r>
            <a:endParaRPr b="0" i="0" sz="3200" u="none" cap="none" strike="noStrike">
              <a:solidFill>
                <a:schemeClr val="dk1"/>
              </a:solidFill>
              <a:latin typeface="Calibri"/>
              <a:ea typeface="Calibri"/>
              <a:cs typeface="Calibri"/>
              <a:sym typeface="Calibri"/>
            </a:endParaRPr>
          </a:p>
        </p:txBody>
      </p:sp>
      <p:pic>
        <p:nvPicPr>
          <p:cNvPr id="447" name="Google Shape;447;g25e11802ac4_0_780"/>
          <p:cNvPicPr preferRelativeResize="0"/>
          <p:nvPr/>
        </p:nvPicPr>
        <p:blipFill rotWithShape="1">
          <a:blip r:embed="rId5">
            <a:alphaModFix/>
          </a:blip>
          <a:srcRect b="0" l="0" r="0" t="0"/>
          <a:stretch/>
        </p:blipFill>
        <p:spPr>
          <a:xfrm>
            <a:off x="1023525" y="1965675"/>
            <a:ext cx="7096938" cy="47380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descr="Questions" id="453" name="Google Shape;453;g25e11802ac4_0_873"/>
          <p:cNvSpPr/>
          <p:nvPr/>
        </p:nvSpPr>
        <p:spPr>
          <a:xfrm>
            <a:off x="2286000" y="1113692"/>
            <a:ext cx="4572000" cy="4443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descr="Rewind" id="146" name="Google Shape;146;p4"/>
          <p:cNvSpPr/>
          <p:nvPr/>
        </p:nvSpPr>
        <p:spPr>
          <a:xfrm>
            <a:off x="1828800" y="914400"/>
            <a:ext cx="5486400" cy="465406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27430209113_0_1469"/>
          <p:cNvSpPr txBox="1"/>
          <p:nvPr/>
        </p:nvSpPr>
        <p:spPr>
          <a:xfrm>
            <a:off x="1028700" y="424771"/>
            <a:ext cx="7677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Which picture shows cumul</a:t>
            </a:r>
            <a:r>
              <a:rPr lang="en-US" sz="3600">
                <a:solidFill>
                  <a:schemeClr val="dk1"/>
                </a:solidFill>
                <a:latin typeface="Calibri"/>
                <a:ea typeface="Calibri"/>
                <a:cs typeface="Calibri"/>
                <a:sym typeface="Calibri"/>
              </a:rPr>
              <a:t>onimbus</a:t>
            </a:r>
            <a:r>
              <a:rPr b="0" i="0" lang="en-US" sz="3600" u="none" cap="none" strike="noStrike">
                <a:solidFill>
                  <a:schemeClr val="dk1"/>
                </a:solidFill>
                <a:latin typeface="Calibri"/>
                <a:ea typeface="Calibri"/>
                <a:cs typeface="Calibri"/>
                <a:sym typeface="Calibri"/>
              </a:rPr>
              <a:t> clouds?</a:t>
            </a:r>
            <a:endParaRPr b="0" i="0" sz="1400" u="none" cap="none" strike="noStrike">
              <a:solidFill>
                <a:srgbClr val="000000"/>
              </a:solidFill>
              <a:latin typeface="Arial"/>
              <a:ea typeface="Arial"/>
              <a:cs typeface="Arial"/>
              <a:sym typeface="Arial"/>
            </a:endParaRPr>
          </a:p>
        </p:txBody>
      </p:sp>
      <p:sp>
        <p:nvSpPr>
          <p:cNvPr descr="Questions" id="460" name="Google Shape;460;g27430209113_0_146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1" name="Google Shape;461;g27430209113_0_1469"/>
          <p:cNvPicPr preferRelativeResize="0"/>
          <p:nvPr/>
        </p:nvPicPr>
        <p:blipFill rotWithShape="1">
          <a:blip r:embed="rId4">
            <a:alphaModFix/>
          </a:blip>
          <a:srcRect b="0" l="0" r="0" t="0"/>
          <a:stretch/>
        </p:blipFill>
        <p:spPr>
          <a:xfrm>
            <a:off x="200050" y="1703375"/>
            <a:ext cx="4196350" cy="4723900"/>
          </a:xfrm>
          <a:prstGeom prst="rect">
            <a:avLst/>
          </a:prstGeom>
          <a:noFill/>
          <a:ln>
            <a:noFill/>
          </a:ln>
        </p:spPr>
      </p:pic>
      <p:pic>
        <p:nvPicPr>
          <p:cNvPr id="462" name="Google Shape;462;g27430209113_0_1469"/>
          <p:cNvPicPr preferRelativeResize="0"/>
          <p:nvPr/>
        </p:nvPicPr>
        <p:blipFill rotWithShape="1">
          <a:blip r:embed="rId4">
            <a:alphaModFix/>
          </a:blip>
          <a:srcRect b="0" l="0" r="0" t="0"/>
          <a:stretch/>
        </p:blipFill>
        <p:spPr>
          <a:xfrm>
            <a:off x="4702875" y="1703375"/>
            <a:ext cx="4196350" cy="4723900"/>
          </a:xfrm>
          <a:prstGeom prst="rect">
            <a:avLst/>
          </a:prstGeom>
          <a:noFill/>
          <a:ln>
            <a:noFill/>
          </a:ln>
        </p:spPr>
      </p:pic>
      <p:pic>
        <p:nvPicPr>
          <p:cNvPr id="463" name="Google Shape;463;g27430209113_0_1469"/>
          <p:cNvPicPr preferRelativeResize="0"/>
          <p:nvPr/>
        </p:nvPicPr>
        <p:blipFill rotWithShape="1">
          <a:blip r:embed="rId5">
            <a:alphaModFix/>
          </a:blip>
          <a:srcRect b="0" l="0" r="0" t="0"/>
          <a:stretch/>
        </p:blipFill>
        <p:spPr>
          <a:xfrm>
            <a:off x="448244" y="2830225"/>
            <a:ext cx="3699975" cy="2470199"/>
          </a:xfrm>
          <a:prstGeom prst="rect">
            <a:avLst/>
          </a:prstGeom>
          <a:noFill/>
          <a:ln>
            <a:noFill/>
          </a:ln>
        </p:spPr>
      </p:pic>
      <p:pic>
        <p:nvPicPr>
          <p:cNvPr id="464" name="Google Shape;464;g27430209113_0_1469"/>
          <p:cNvPicPr preferRelativeResize="0"/>
          <p:nvPr/>
        </p:nvPicPr>
        <p:blipFill>
          <a:blip r:embed="rId6">
            <a:alphaModFix/>
          </a:blip>
          <a:stretch>
            <a:fillRect/>
          </a:stretch>
        </p:blipFill>
        <p:spPr>
          <a:xfrm>
            <a:off x="4919025" y="2809063"/>
            <a:ext cx="3764050" cy="25125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g2bc600ba772_0_173"/>
          <p:cNvSpPr/>
          <p:nvPr/>
        </p:nvSpPr>
        <p:spPr>
          <a:xfrm>
            <a:off x="4650038" y="1548013"/>
            <a:ext cx="4302000" cy="5034600"/>
          </a:xfrm>
          <a:prstGeom prst="roundRect">
            <a:avLst>
              <a:gd fmla="val 16667" name="adj"/>
            </a:avLst>
          </a:prstGeom>
          <a:solidFill>
            <a:schemeClr val="lt1"/>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71" name="Google Shape;471;g2bc600ba772_0_173"/>
          <p:cNvSpPr txBox="1"/>
          <p:nvPr/>
        </p:nvSpPr>
        <p:spPr>
          <a:xfrm>
            <a:off x="1028700" y="424771"/>
            <a:ext cx="7677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Which picture shows cumul</a:t>
            </a:r>
            <a:r>
              <a:rPr lang="en-US" sz="3600">
                <a:solidFill>
                  <a:schemeClr val="dk1"/>
                </a:solidFill>
                <a:latin typeface="Calibri"/>
                <a:ea typeface="Calibri"/>
                <a:cs typeface="Calibri"/>
                <a:sym typeface="Calibri"/>
              </a:rPr>
              <a:t>onimbus</a:t>
            </a:r>
            <a:r>
              <a:rPr b="0" i="0" lang="en-US" sz="3600" u="none" cap="none" strike="noStrike">
                <a:solidFill>
                  <a:schemeClr val="dk1"/>
                </a:solidFill>
                <a:latin typeface="Calibri"/>
                <a:ea typeface="Calibri"/>
                <a:cs typeface="Calibri"/>
                <a:sym typeface="Calibri"/>
              </a:rPr>
              <a:t> clouds?</a:t>
            </a:r>
            <a:endParaRPr b="0" i="0" sz="1400" u="none" cap="none" strike="noStrike">
              <a:solidFill>
                <a:srgbClr val="000000"/>
              </a:solidFill>
              <a:latin typeface="Arial"/>
              <a:ea typeface="Arial"/>
              <a:cs typeface="Arial"/>
              <a:sym typeface="Arial"/>
            </a:endParaRPr>
          </a:p>
        </p:txBody>
      </p:sp>
      <p:sp>
        <p:nvSpPr>
          <p:cNvPr descr="Questions" id="472" name="Google Shape;472;g2bc600ba772_0_17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3" name="Google Shape;473;g2bc600ba772_0_173"/>
          <p:cNvPicPr preferRelativeResize="0"/>
          <p:nvPr/>
        </p:nvPicPr>
        <p:blipFill rotWithShape="1">
          <a:blip r:embed="rId4">
            <a:alphaModFix/>
          </a:blip>
          <a:srcRect b="0" l="0" r="0" t="0"/>
          <a:stretch/>
        </p:blipFill>
        <p:spPr>
          <a:xfrm>
            <a:off x="200050" y="1703375"/>
            <a:ext cx="4196350" cy="4723900"/>
          </a:xfrm>
          <a:prstGeom prst="rect">
            <a:avLst/>
          </a:prstGeom>
          <a:noFill/>
          <a:ln>
            <a:noFill/>
          </a:ln>
        </p:spPr>
      </p:pic>
      <p:pic>
        <p:nvPicPr>
          <p:cNvPr id="474" name="Google Shape;474;g2bc600ba772_0_173"/>
          <p:cNvPicPr preferRelativeResize="0"/>
          <p:nvPr/>
        </p:nvPicPr>
        <p:blipFill rotWithShape="1">
          <a:blip r:embed="rId4">
            <a:alphaModFix/>
          </a:blip>
          <a:srcRect b="0" l="0" r="0" t="0"/>
          <a:stretch/>
        </p:blipFill>
        <p:spPr>
          <a:xfrm>
            <a:off x="4702875" y="1703375"/>
            <a:ext cx="4196350" cy="4723900"/>
          </a:xfrm>
          <a:prstGeom prst="rect">
            <a:avLst/>
          </a:prstGeom>
          <a:noFill/>
          <a:ln>
            <a:noFill/>
          </a:ln>
        </p:spPr>
      </p:pic>
      <p:pic>
        <p:nvPicPr>
          <p:cNvPr id="475" name="Google Shape;475;g2bc600ba772_0_173"/>
          <p:cNvPicPr preferRelativeResize="0"/>
          <p:nvPr/>
        </p:nvPicPr>
        <p:blipFill rotWithShape="1">
          <a:blip r:embed="rId5">
            <a:alphaModFix/>
          </a:blip>
          <a:srcRect b="0" l="0" r="0" t="0"/>
          <a:stretch/>
        </p:blipFill>
        <p:spPr>
          <a:xfrm>
            <a:off x="448244" y="2830225"/>
            <a:ext cx="3699975" cy="2470199"/>
          </a:xfrm>
          <a:prstGeom prst="rect">
            <a:avLst/>
          </a:prstGeom>
          <a:noFill/>
          <a:ln>
            <a:noFill/>
          </a:ln>
        </p:spPr>
      </p:pic>
      <p:pic>
        <p:nvPicPr>
          <p:cNvPr id="476" name="Google Shape;476;g2bc600ba772_0_173"/>
          <p:cNvPicPr preferRelativeResize="0"/>
          <p:nvPr/>
        </p:nvPicPr>
        <p:blipFill>
          <a:blip r:embed="rId6">
            <a:alphaModFix/>
          </a:blip>
          <a:stretch>
            <a:fillRect/>
          </a:stretch>
        </p:blipFill>
        <p:spPr>
          <a:xfrm>
            <a:off x="4919025" y="2809063"/>
            <a:ext cx="3764050" cy="25125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descr="Artificial Intelligence" id="482" name="Google Shape;482;g2bc600ba772_0_287"/>
          <p:cNvSpPr/>
          <p:nvPr/>
        </p:nvSpPr>
        <p:spPr>
          <a:xfrm>
            <a:off x="892768" y="1482969"/>
            <a:ext cx="4185000" cy="3892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83" name="Google Shape;483;g2bc600ba772_0_287"/>
          <p:cNvPicPr preferRelativeResize="0"/>
          <p:nvPr/>
        </p:nvPicPr>
        <p:blipFill rotWithShape="1">
          <a:blip r:embed="rId4">
            <a:alphaModFix/>
          </a:blip>
          <a:srcRect b="0" l="0" r="0" t="0"/>
          <a:stretch/>
        </p:blipFill>
        <p:spPr>
          <a:xfrm>
            <a:off x="4572000" y="1727492"/>
            <a:ext cx="3403016" cy="340301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2bc600ba772_0_293"/>
          <p:cNvSpPr txBox="1"/>
          <p:nvPr>
            <p:ph type="title"/>
          </p:nvPr>
        </p:nvSpPr>
        <p:spPr>
          <a:xfrm>
            <a:off x="457200" y="735221"/>
            <a:ext cx="82296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200"/>
              <a:t>Cumulonimbus</a:t>
            </a:r>
            <a:endParaRPr sz="4000"/>
          </a:p>
        </p:txBody>
      </p:sp>
      <p:sp>
        <p:nvSpPr>
          <p:cNvPr descr="Artificial Intelligence" id="490" name="Google Shape;490;g2bc600ba772_0_293"/>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91" name="Google Shape;491;g2bc600ba772_0_293"/>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cxnSp>
        <p:nvCxnSpPr>
          <p:cNvPr id="492" name="Google Shape;492;g2bc600ba772_0_293"/>
          <p:cNvCxnSpPr/>
          <p:nvPr/>
        </p:nvCxnSpPr>
        <p:spPr>
          <a:xfrm>
            <a:off x="3488022" y="2171036"/>
            <a:ext cx="0" cy="1702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4120"/>
              </a:srgbClr>
            </a:outerShdw>
          </a:effectLst>
        </p:spPr>
      </p:cxnSp>
      <p:sp>
        <p:nvSpPr>
          <p:cNvPr id="493" name="Google Shape;493;g2bc600ba772_0_293"/>
          <p:cNvSpPr txBox="1"/>
          <p:nvPr/>
        </p:nvSpPr>
        <p:spPr>
          <a:xfrm>
            <a:off x="2617550" y="4150625"/>
            <a:ext cx="1701300" cy="6309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500" u="none" cap="none" strike="noStrike">
                <a:solidFill>
                  <a:schemeClr val="dk1"/>
                </a:solidFill>
                <a:latin typeface="Calibri"/>
                <a:ea typeface="Calibri"/>
                <a:cs typeface="Calibri"/>
                <a:sym typeface="Calibri"/>
              </a:rPr>
              <a:t>(prefix)</a:t>
            </a:r>
            <a:endParaRPr b="0" i="0" sz="3500" u="none" cap="none" strike="noStrike">
              <a:solidFill>
                <a:srgbClr val="000000"/>
              </a:solidFill>
              <a:latin typeface="Arial"/>
              <a:ea typeface="Arial"/>
              <a:cs typeface="Arial"/>
              <a:sym typeface="Arial"/>
            </a:endParaRPr>
          </a:p>
        </p:txBody>
      </p:sp>
      <p:cxnSp>
        <p:nvCxnSpPr>
          <p:cNvPr id="494" name="Google Shape;494;g2bc600ba772_0_293"/>
          <p:cNvCxnSpPr/>
          <p:nvPr/>
        </p:nvCxnSpPr>
        <p:spPr>
          <a:xfrm>
            <a:off x="6231797" y="2061686"/>
            <a:ext cx="0" cy="1702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4120"/>
              </a:srgbClr>
            </a:outerShdw>
          </a:effectLst>
        </p:spPr>
      </p:cxnSp>
      <p:sp>
        <p:nvSpPr>
          <p:cNvPr id="495" name="Google Shape;495;g2bc600ba772_0_293"/>
          <p:cNvSpPr txBox="1"/>
          <p:nvPr/>
        </p:nvSpPr>
        <p:spPr>
          <a:xfrm>
            <a:off x="5381150" y="4150625"/>
            <a:ext cx="1701300" cy="6309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500" u="none" cap="none" strike="noStrike">
                <a:solidFill>
                  <a:schemeClr val="dk1"/>
                </a:solidFill>
                <a:latin typeface="Calibri"/>
                <a:ea typeface="Calibri"/>
                <a:cs typeface="Calibri"/>
                <a:sym typeface="Calibri"/>
              </a:rPr>
              <a:t>(</a:t>
            </a:r>
            <a:r>
              <a:rPr lang="en-US" sz="3500">
                <a:solidFill>
                  <a:schemeClr val="dk1"/>
                </a:solidFill>
                <a:latin typeface="Calibri"/>
                <a:ea typeface="Calibri"/>
                <a:cs typeface="Calibri"/>
                <a:sym typeface="Calibri"/>
              </a:rPr>
              <a:t>suffix</a:t>
            </a:r>
            <a:r>
              <a:rPr b="0" i="0" lang="en-US" sz="3500" u="none" cap="none" strike="noStrike">
                <a:solidFill>
                  <a:schemeClr val="dk1"/>
                </a:solidFill>
                <a:latin typeface="Calibri"/>
                <a:ea typeface="Calibri"/>
                <a:cs typeface="Calibri"/>
                <a:sym typeface="Calibri"/>
              </a:rPr>
              <a:t>)</a:t>
            </a:r>
            <a:endParaRPr b="0" i="0" sz="35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g2bc600ba772_0_304"/>
          <p:cNvSpPr txBox="1"/>
          <p:nvPr/>
        </p:nvSpPr>
        <p:spPr>
          <a:xfrm>
            <a:off x="556864" y="901054"/>
            <a:ext cx="8343900" cy="403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Cumulonimbus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400"/>
              <a:buFont typeface="Arial"/>
              <a:buNone/>
            </a:pPr>
            <a:r>
              <a:rPr b="1" i="0" lang="en-US" sz="6400" u="none" cap="none" strike="noStrike">
                <a:solidFill>
                  <a:schemeClr val="dk1"/>
                </a:solidFill>
                <a:latin typeface="Calibri"/>
                <a:ea typeface="Calibri"/>
                <a:cs typeface="Calibri"/>
                <a:sym typeface="Calibri"/>
              </a:rPr>
              <a:t>     </a:t>
            </a:r>
            <a:r>
              <a:rPr b="1" lang="en-US" sz="6400">
                <a:solidFill>
                  <a:schemeClr val="dk1"/>
                </a:solidFill>
                <a:latin typeface="Calibri"/>
                <a:ea typeface="Calibri"/>
                <a:cs typeface="Calibri"/>
                <a:sym typeface="Calibri"/>
              </a:rPr>
              <a:t>Cumulo         nimbus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0" i="0" sz="6400" u="none" cap="none" strike="noStrike">
              <a:solidFill>
                <a:schemeClr val="dk1"/>
              </a:solidFill>
              <a:latin typeface="Calibri"/>
              <a:ea typeface="Calibri"/>
              <a:cs typeface="Calibri"/>
              <a:sym typeface="Calibri"/>
            </a:endParaRPr>
          </a:p>
        </p:txBody>
      </p:sp>
      <p:cxnSp>
        <p:nvCxnSpPr>
          <p:cNvPr id="502" name="Google Shape;502;g2bc600ba772_0_304"/>
          <p:cNvCxnSpPr/>
          <p:nvPr/>
        </p:nvCxnSpPr>
        <p:spPr>
          <a:xfrm>
            <a:off x="3054899" y="4112451"/>
            <a:ext cx="854100" cy="9225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470"/>
              </a:srgbClr>
            </a:outerShdw>
          </a:effectLst>
        </p:spPr>
      </p:cxnSp>
      <p:sp>
        <p:nvSpPr>
          <p:cNvPr id="503" name="Google Shape;503;g2bc600ba772_0_304"/>
          <p:cNvSpPr/>
          <p:nvPr/>
        </p:nvSpPr>
        <p:spPr>
          <a:xfrm>
            <a:off x="1314421" y="2950213"/>
            <a:ext cx="3315900" cy="10839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1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4" name="Google Shape;504;g2bc600ba772_0_304"/>
          <p:cNvSpPr txBox="1"/>
          <p:nvPr/>
        </p:nvSpPr>
        <p:spPr>
          <a:xfrm>
            <a:off x="3783204" y="5319937"/>
            <a:ext cx="1891500" cy="646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mass</a:t>
            </a:r>
            <a:endParaRPr b="0" i="0" sz="1400" u="none" cap="none" strike="noStrike">
              <a:solidFill>
                <a:srgbClr val="000000"/>
              </a:solidFill>
              <a:latin typeface="Arial"/>
              <a:ea typeface="Arial"/>
              <a:cs typeface="Arial"/>
              <a:sym typeface="Arial"/>
            </a:endParaRPr>
          </a:p>
        </p:txBody>
      </p:sp>
      <p:sp>
        <p:nvSpPr>
          <p:cNvPr descr="Artificial Intelligence" id="505" name="Google Shape;505;g2bc600ba772_0_30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506" name="Google Shape;506;g2bc600ba772_0_304"/>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cxnSp>
        <p:nvCxnSpPr>
          <p:cNvPr id="507" name="Google Shape;507;g2bc600ba772_0_304"/>
          <p:cNvCxnSpPr/>
          <p:nvPr/>
        </p:nvCxnSpPr>
        <p:spPr>
          <a:xfrm>
            <a:off x="5792641" y="1935114"/>
            <a:ext cx="616500" cy="11031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508" name="Google Shape;508;g2bc600ba772_0_304"/>
          <p:cNvCxnSpPr/>
          <p:nvPr/>
        </p:nvCxnSpPr>
        <p:spPr>
          <a:xfrm flipH="1">
            <a:off x="3073650" y="1935125"/>
            <a:ext cx="816600" cy="11019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250"/>
              </a:srgbClr>
            </a:outerShdw>
          </a:effectLst>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g2bc600ba772_0_317"/>
          <p:cNvSpPr txBox="1"/>
          <p:nvPr/>
        </p:nvSpPr>
        <p:spPr>
          <a:xfrm>
            <a:off x="735230" y="1278652"/>
            <a:ext cx="7818300" cy="304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Cumulonimbus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Cumulo</a:t>
            </a:r>
            <a:r>
              <a:rPr b="1" i="0" lang="en-US" sz="6400" u="none" cap="none" strike="noStrike">
                <a:solidFill>
                  <a:schemeClr val="dk1"/>
                </a:solidFill>
                <a:latin typeface="Calibri"/>
                <a:ea typeface="Calibri"/>
                <a:cs typeface="Calibri"/>
                <a:sym typeface="Calibri"/>
              </a:rPr>
              <a:t>         </a:t>
            </a:r>
            <a:r>
              <a:rPr b="1" lang="en-US" sz="6400">
                <a:solidFill>
                  <a:schemeClr val="dk1"/>
                </a:solidFill>
                <a:latin typeface="Calibri"/>
                <a:ea typeface="Calibri"/>
                <a:cs typeface="Calibri"/>
                <a:sym typeface="Calibri"/>
              </a:rPr>
              <a:t>nimbus</a:t>
            </a:r>
            <a:endParaRPr b="0" i="0" sz="6400" u="none" cap="none" strike="noStrike">
              <a:solidFill>
                <a:schemeClr val="dk1"/>
              </a:solidFill>
              <a:latin typeface="Calibri"/>
              <a:ea typeface="Calibri"/>
              <a:cs typeface="Calibri"/>
              <a:sym typeface="Calibri"/>
            </a:endParaRPr>
          </a:p>
        </p:txBody>
      </p:sp>
      <p:cxnSp>
        <p:nvCxnSpPr>
          <p:cNvPr id="515" name="Google Shape;515;g2bc600ba772_0_317"/>
          <p:cNvCxnSpPr/>
          <p:nvPr/>
        </p:nvCxnSpPr>
        <p:spPr>
          <a:xfrm>
            <a:off x="5926016" y="2210637"/>
            <a:ext cx="464700" cy="12183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470"/>
              </a:srgbClr>
            </a:outerShdw>
          </a:effectLst>
        </p:spPr>
      </p:cxnSp>
      <p:sp>
        <p:nvSpPr>
          <p:cNvPr id="516" name="Google Shape;516;g2bc600ba772_0_317"/>
          <p:cNvSpPr txBox="1"/>
          <p:nvPr/>
        </p:nvSpPr>
        <p:spPr>
          <a:xfrm>
            <a:off x="3906425" y="5077250"/>
            <a:ext cx="27747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rain</a:t>
            </a:r>
            <a:endParaRPr b="0" i="0" sz="2800" u="none" cap="none" strike="noStrike">
              <a:solidFill>
                <a:schemeClr val="dk1"/>
              </a:solidFill>
              <a:latin typeface="Calibri"/>
              <a:ea typeface="Calibri"/>
              <a:cs typeface="Calibri"/>
              <a:sym typeface="Calibri"/>
            </a:endParaRPr>
          </a:p>
        </p:txBody>
      </p:sp>
      <p:cxnSp>
        <p:nvCxnSpPr>
          <p:cNvPr id="517" name="Google Shape;517;g2bc600ba772_0_317"/>
          <p:cNvCxnSpPr/>
          <p:nvPr/>
        </p:nvCxnSpPr>
        <p:spPr>
          <a:xfrm flipH="1">
            <a:off x="5926052" y="4397147"/>
            <a:ext cx="464700" cy="6093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470"/>
              </a:srgbClr>
            </a:outerShdw>
          </a:effectLst>
        </p:spPr>
      </p:cxnSp>
      <p:sp>
        <p:nvSpPr>
          <p:cNvPr id="518" name="Google Shape;518;g2bc600ba772_0_317"/>
          <p:cNvSpPr/>
          <p:nvPr/>
        </p:nvSpPr>
        <p:spPr>
          <a:xfrm>
            <a:off x="4424081" y="3428925"/>
            <a:ext cx="3765600" cy="8967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1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Artificial Intelligence" id="519" name="Google Shape;519;g2bc600ba772_0_317"/>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520" name="Google Shape;520;g2bc600ba772_0_317"/>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g2bc600ba772_0_328"/>
          <p:cNvSpPr txBox="1"/>
          <p:nvPr/>
        </p:nvSpPr>
        <p:spPr>
          <a:xfrm>
            <a:off x="399011" y="1188217"/>
            <a:ext cx="8478900" cy="304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i="0" lang="en-US" sz="6400" u="none" cap="none" strike="noStrike">
                <a:solidFill>
                  <a:schemeClr val="dk1"/>
                </a:solidFill>
                <a:latin typeface="Calibri"/>
                <a:ea typeface="Calibri"/>
                <a:cs typeface="Calibri"/>
                <a:sym typeface="Calibri"/>
              </a:rPr>
              <a:t>  </a:t>
            </a:r>
            <a:r>
              <a:rPr b="1" lang="en-US" sz="6400">
                <a:solidFill>
                  <a:schemeClr val="dk1"/>
                </a:solidFill>
                <a:latin typeface="Calibri"/>
                <a:ea typeface="Calibri"/>
                <a:cs typeface="Calibri"/>
                <a:sym typeface="Calibri"/>
              </a:rPr>
              <a:t>Cumulo</a:t>
            </a:r>
            <a:r>
              <a:rPr b="1" i="0" lang="en-US" sz="6400" u="none" cap="none" strike="noStrike">
                <a:solidFill>
                  <a:schemeClr val="dk1"/>
                </a:solidFill>
                <a:latin typeface="Calibri"/>
                <a:ea typeface="Calibri"/>
                <a:cs typeface="Calibri"/>
                <a:sym typeface="Calibri"/>
              </a:rPr>
              <a:t>         </a:t>
            </a:r>
            <a:r>
              <a:rPr b="1" lang="en-US" sz="6400">
                <a:solidFill>
                  <a:schemeClr val="dk1"/>
                </a:solidFill>
                <a:latin typeface="Calibri"/>
                <a:ea typeface="Calibri"/>
                <a:cs typeface="Calibri"/>
                <a:sym typeface="Calibri"/>
              </a:rPr>
              <a:t>nimbus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Cumulonimbus</a:t>
            </a:r>
            <a:endParaRPr b="0" i="0" sz="1400" u="none" cap="none" strike="noStrike">
              <a:solidFill>
                <a:srgbClr val="000000"/>
              </a:solidFill>
              <a:latin typeface="Arial"/>
              <a:ea typeface="Arial"/>
              <a:cs typeface="Arial"/>
              <a:sym typeface="Arial"/>
            </a:endParaRPr>
          </a:p>
        </p:txBody>
      </p:sp>
      <p:sp>
        <p:nvSpPr>
          <p:cNvPr id="527" name="Google Shape;527;g2bc600ba772_0_328"/>
          <p:cNvSpPr txBox="1"/>
          <p:nvPr/>
        </p:nvSpPr>
        <p:spPr>
          <a:xfrm>
            <a:off x="1566286" y="5111940"/>
            <a:ext cx="60114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Mass of rain</a:t>
            </a:r>
            <a:endParaRPr b="0" i="0" sz="1400" u="none" cap="none" strike="noStrike">
              <a:solidFill>
                <a:srgbClr val="000000"/>
              </a:solidFill>
              <a:latin typeface="Arial"/>
              <a:ea typeface="Arial"/>
              <a:cs typeface="Arial"/>
              <a:sym typeface="Arial"/>
            </a:endParaRPr>
          </a:p>
        </p:txBody>
      </p:sp>
      <p:sp>
        <p:nvSpPr>
          <p:cNvPr id="528" name="Google Shape;528;g2bc600ba772_0_328"/>
          <p:cNvSpPr/>
          <p:nvPr/>
        </p:nvSpPr>
        <p:spPr>
          <a:xfrm>
            <a:off x="4571992" y="1437388"/>
            <a:ext cx="663300" cy="723600"/>
          </a:xfrm>
          <a:prstGeom prst="mathPlus">
            <a:avLst>
              <a:gd fmla="val 23520" name="adj1"/>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1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9" name="Google Shape;529;g2bc600ba772_0_328"/>
          <p:cNvSpPr/>
          <p:nvPr/>
        </p:nvSpPr>
        <p:spPr>
          <a:xfrm>
            <a:off x="4386075" y="4235209"/>
            <a:ext cx="371700" cy="8808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1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Artificial Intelligence" id="530" name="Google Shape;530;g2bc600ba772_0_328"/>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531" name="Google Shape;531;g2bc600ba772_0_328"/>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descr="Questions" id="537" name="Google Shape;537;g2bc600ba772_0_338"/>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g2bc600ba772_0_343"/>
          <p:cNvSpPr txBox="1"/>
          <p:nvPr/>
        </p:nvSpPr>
        <p:spPr>
          <a:xfrm>
            <a:off x="898070" y="367615"/>
            <a:ext cx="79521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How can we use the word parts of </a:t>
            </a:r>
            <a:r>
              <a:rPr lang="en-US" sz="3600">
                <a:solidFill>
                  <a:schemeClr val="dk1"/>
                </a:solidFill>
                <a:latin typeface="Calibri"/>
                <a:ea typeface="Calibri"/>
                <a:cs typeface="Calibri"/>
                <a:sym typeface="Calibri"/>
              </a:rPr>
              <a:t>cumulonimbus</a:t>
            </a:r>
            <a:r>
              <a:rPr b="0" i="0" lang="en-US" sz="3600" u="none" cap="none" strike="noStrike">
                <a:solidFill>
                  <a:schemeClr val="dk1"/>
                </a:solidFill>
                <a:latin typeface="Calibri"/>
                <a:ea typeface="Calibri"/>
                <a:cs typeface="Calibri"/>
                <a:sym typeface="Calibri"/>
              </a:rPr>
              <a:t> to help us remember the definition of the term?</a:t>
            </a:r>
            <a:endParaRPr b="0" i="0" sz="1400" u="none" cap="none" strike="noStrike">
              <a:solidFill>
                <a:srgbClr val="000000"/>
              </a:solidFill>
              <a:latin typeface="Arial"/>
              <a:ea typeface="Arial"/>
              <a:cs typeface="Arial"/>
              <a:sym typeface="Arial"/>
            </a:endParaRPr>
          </a:p>
        </p:txBody>
      </p:sp>
      <p:sp>
        <p:nvSpPr>
          <p:cNvPr descr="Questions" id="544" name="Google Shape;544;g2bc600ba772_0_343"/>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g2bc600ba772_0_343"/>
          <p:cNvSpPr txBox="1"/>
          <p:nvPr/>
        </p:nvSpPr>
        <p:spPr>
          <a:xfrm>
            <a:off x="702099" y="2458552"/>
            <a:ext cx="8343900" cy="403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Cumulonimbus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400"/>
              <a:buFont typeface="Arial"/>
              <a:buNone/>
            </a:pPr>
            <a:r>
              <a:rPr b="1" i="0" lang="en-US" sz="6400" u="none" cap="none" strike="noStrike">
                <a:solidFill>
                  <a:schemeClr val="dk1"/>
                </a:solidFill>
                <a:latin typeface="Calibri"/>
                <a:ea typeface="Calibri"/>
                <a:cs typeface="Calibri"/>
                <a:sym typeface="Calibri"/>
              </a:rPr>
              <a:t>     </a:t>
            </a:r>
            <a:r>
              <a:rPr b="1" lang="en-US" sz="6400">
                <a:solidFill>
                  <a:schemeClr val="dk1"/>
                </a:solidFill>
                <a:latin typeface="Calibri"/>
                <a:ea typeface="Calibri"/>
                <a:cs typeface="Calibri"/>
                <a:sym typeface="Calibri"/>
              </a:rPr>
              <a:t>Cumulo       nimbus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0" i="0" sz="6400" u="none" cap="none" strike="noStrike">
              <a:solidFill>
                <a:schemeClr val="dk1"/>
              </a:solidFill>
              <a:latin typeface="Calibri"/>
              <a:ea typeface="Calibri"/>
              <a:cs typeface="Calibri"/>
              <a:sym typeface="Calibri"/>
            </a:endParaRPr>
          </a:p>
        </p:txBody>
      </p:sp>
      <p:cxnSp>
        <p:nvCxnSpPr>
          <p:cNvPr id="546" name="Google Shape;546;g2bc600ba772_0_343"/>
          <p:cNvCxnSpPr/>
          <p:nvPr/>
        </p:nvCxnSpPr>
        <p:spPr>
          <a:xfrm flipH="1">
            <a:off x="2461583" y="3441903"/>
            <a:ext cx="522600" cy="10839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547" name="Google Shape;547;g2bc600ba772_0_343"/>
          <p:cNvCxnSpPr/>
          <p:nvPr/>
        </p:nvCxnSpPr>
        <p:spPr>
          <a:xfrm>
            <a:off x="5788866" y="3398412"/>
            <a:ext cx="464700" cy="12183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250"/>
              </a:srgbClr>
            </a:outerShdw>
          </a:effectLst>
        </p:spPr>
      </p:cxn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g25e11802ac4_0_2229"/>
          <p:cNvSpPr txBox="1"/>
          <p:nvPr/>
        </p:nvSpPr>
        <p:spPr>
          <a:xfrm>
            <a:off x="2585397" y="628581"/>
            <a:ext cx="397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554" name="Google Shape;554;g25e11802ac4_0_2229"/>
          <p:cNvSpPr/>
          <p:nvPr/>
        </p:nvSpPr>
        <p:spPr>
          <a:xfrm>
            <a:off x="1928445" y="1500554"/>
            <a:ext cx="5287200"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descr="Rewind" id="152" name="Google Shape;152;g2b807f687a5_1_0"/>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2b807f687a5_1_0"/>
          <p:cNvSpPr txBox="1"/>
          <p:nvPr/>
        </p:nvSpPr>
        <p:spPr>
          <a:xfrm>
            <a:off x="259800" y="637196"/>
            <a:ext cx="8557800" cy="1154100"/>
          </a:xfrm>
          <a:prstGeom prst="rect">
            <a:avLst/>
          </a:prstGeom>
          <a:no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sng" cap="none" strike="noStrike">
                <a:solidFill>
                  <a:srgbClr val="000000"/>
                </a:solidFill>
                <a:latin typeface="Calibri"/>
                <a:ea typeface="Calibri"/>
                <a:cs typeface="Calibri"/>
                <a:sym typeface="Calibri"/>
              </a:rPr>
              <a:t>Forecast</a:t>
            </a:r>
            <a:r>
              <a:rPr b="0" i="0" lang="en-US" sz="3200" u="none" cap="none" strike="noStrike">
                <a:solidFill>
                  <a:srgbClr val="000000"/>
                </a:solidFill>
                <a:latin typeface="Calibri"/>
                <a:ea typeface="Calibri"/>
                <a:cs typeface="Calibri"/>
                <a:sym typeface="Calibri"/>
              </a:rPr>
              <a:t>: </a:t>
            </a:r>
            <a:r>
              <a:rPr b="0" i="0" lang="en-US" sz="3200" u="none" cap="none" strike="noStrike">
                <a:solidFill>
                  <a:srgbClr val="0D0D0D"/>
                </a:solidFill>
                <a:highlight>
                  <a:srgbClr val="FFFFFF"/>
                </a:highlight>
                <a:latin typeface="Calibri"/>
                <a:ea typeface="Calibri"/>
                <a:cs typeface="Calibri"/>
                <a:sym typeface="Calibri"/>
              </a:rPr>
              <a:t>A prediction or guess of what the weather will be </a:t>
            </a:r>
            <a:endParaRPr b="0" i="0" sz="3200" u="none" cap="none" strike="noStrike">
              <a:solidFill>
                <a:srgbClr val="000000"/>
              </a:solidFill>
              <a:latin typeface="Calibri"/>
              <a:ea typeface="Calibri"/>
              <a:cs typeface="Calibri"/>
              <a:sym typeface="Calibri"/>
            </a:endParaRPr>
          </a:p>
        </p:txBody>
      </p:sp>
      <p:pic>
        <p:nvPicPr>
          <p:cNvPr id="154" name="Google Shape;154;g2b807f687a5_1_0"/>
          <p:cNvPicPr preferRelativeResize="0"/>
          <p:nvPr/>
        </p:nvPicPr>
        <p:blipFill rotWithShape="1">
          <a:blip r:embed="rId4">
            <a:alphaModFix/>
          </a:blip>
          <a:srcRect b="0" l="0" r="0" t="0"/>
          <a:stretch/>
        </p:blipFill>
        <p:spPr>
          <a:xfrm>
            <a:off x="646244" y="2022301"/>
            <a:ext cx="7413480" cy="452219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descr="Rewind" id="560" name="Google Shape;560;g2a613fe29c9_2_9"/>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g2a613fe29c9_2_9"/>
          <p:cNvSpPr txBox="1"/>
          <p:nvPr>
            <p:ph idx="1" type="subTitle"/>
          </p:nvPr>
        </p:nvSpPr>
        <p:spPr>
          <a:xfrm>
            <a:off x="702150" y="752750"/>
            <a:ext cx="7739700" cy="1092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Cumulonimbus clouds</a:t>
            </a:r>
            <a:r>
              <a:rPr b="1" lang="en-US">
                <a:solidFill>
                  <a:schemeClr val="dk1"/>
                </a:solidFill>
              </a:rPr>
              <a:t>:</a:t>
            </a:r>
            <a:r>
              <a:rPr lang="en-US">
                <a:solidFill>
                  <a:schemeClr val="dk1"/>
                </a:solidFill>
              </a:rPr>
              <a:t> large, tall clouds with dark bottoms</a:t>
            </a:r>
            <a:endParaRPr>
              <a:solidFill>
                <a:schemeClr val="dk1"/>
              </a:solidFill>
            </a:endParaRPr>
          </a:p>
        </p:txBody>
      </p:sp>
      <p:sp>
        <p:nvSpPr>
          <p:cNvPr id="562" name="Google Shape;562;g2a613fe29c9_2_9"/>
          <p:cNvSpPr txBox="1"/>
          <p:nvPr>
            <p:ph idx="1" type="subTitle"/>
          </p:nvPr>
        </p:nvSpPr>
        <p:spPr>
          <a:xfrm>
            <a:off x="702150" y="752750"/>
            <a:ext cx="7739700" cy="1092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Cumulonimbus clouds</a:t>
            </a:r>
            <a:r>
              <a:rPr b="1" lang="en-US">
                <a:solidFill>
                  <a:schemeClr val="dk1"/>
                </a:solidFill>
              </a:rPr>
              <a:t>:</a:t>
            </a:r>
            <a:r>
              <a:rPr lang="en-US">
                <a:solidFill>
                  <a:schemeClr val="dk1"/>
                </a:solidFill>
              </a:rPr>
              <a:t> large, tall clouds with dark bottoms</a:t>
            </a:r>
            <a:endParaRPr>
              <a:solidFill>
                <a:schemeClr val="dk1"/>
              </a:solidFill>
            </a:endParaRPr>
          </a:p>
        </p:txBody>
      </p:sp>
      <p:pic>
        <p:nvPicPr>
          <p:cNvPr id="563" name="Google Shape;563;g2a613fe29c9_2_9"/>
          <p:cNvPicPr preferRelativeResize="0"/>
          <p:nvPr/>
        </p:nvPicPr>
        <p:blipFill rotWithShape="1">
          <a:blip r:embed="rId4">
            <a:alphaModFix/>
          </a:blip>
          <a:srcRect b="0" l="0" r="0" t="0"/>
          <a:stretch/>
        </p:blipFill>
        <p:spPr>
          <a:xfrm>
            <a:off x="920375" y="1910925"/>
            <a:ext cx="7303250" cy="46023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g25e11802ac4_0_1976"/>
          <p:cNvSpPr/>
          <p:nvPr/>
        </p:nvSpPr>
        <p:spPr>
          <a:xfrm>
            <a:off x="169647" y="319225"/>
            <a:ext cx="8804700" cy="5899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70" name="Google Shape;570;g25e11802ac4_0_1976"/>
          <p:cNvCxnSpPr/>
          <p:nvPr/>
        </p:nvCxnSpPr>
        <p:spPr>
          <a:xfrm>
            <a:off x="4587204" y="319225"/>
            <a:ext cx="0" cy="1794600"/>
          </a:xfrm>
          <a:prstGeom prst="straightConnector1">
            <a:avLst/>
          </a:prstGeom>
          <a:noFill/>
          <a:ln cap="flat" cmpd="sng" w="25400">
            <a:solidFill>
              <a:srgbClr val="FF932B"/>
            </a:solidFill>
            <a:prstDash val="solid"/>
            <a:round/>
            <a:headEnd len="sm" w="sm" type="none"/>
            <a:tailEnd len="sm" w="sm" type="none"/>
          </a:ln>
        </p:spPr>
      </p:cxnSp>
      <p:cxnSp>
        <p:nvCxnSpPr>
          <p:cNvPr id="571" name="Google Shape;571;g25e11802ac4_0_1976"/>
          <p:cNvCxnSpPr>
            <a:stCxn id="572" idx="4"/>
            <a:endCxn id="569" idx="2"/>
          </p:cNvCxnSpPr>
          <p:nvPr/>
        </p:nvCxnSpPr>
        <p:spPr>
          <a:xfrm>
            <a:off x="4549192" y="4400219"/>
            <a:ext cx="22800" cy="1818600"/>
          </a:xfrm>
          <a:prstGeom prst="straightConnector1">
            <a:avLst/>
          </a:prstGeom>
          <a:noFill/>
          <a:ln cap="flat" cmpd="sng" w="25400">
            <a:solidFill>
              <a:srgbClr val="FF932B"/>
            </a:solidFill>
            <a:prstDash val="solid"/>
            <a:round/>
            <a:headEnd len="sm" w="sm" type="none"/>
            <a:tailEnd len="sm" w="sm" type="none"/>
          </a:ln>
        </p:spPr>
      </p:cxnSp>
      <p:cxnSp>
        <p:nvCxnSpPr>
          <p:cNvPr id="573" name="Google Shape;573;g25e11802ac4_0_1976"/>
          <p:cNvCxnSpPr/>
          <p:nvPr/>
        </p:nvCxnSpPr>
        <p:spPr>
          <a:xfrm>
            <a:off x="169647" y="3255554"/>
            <a:ext cx="2571300" cy="0"/>
          </a:xfrm>
          <a:prstGeom prst="straightConnector1">
            <a:avLst/>
          </a:prstGeom>
          <a:noFill/>
          <a:ln cap="flat" cmpd="sng" w="25400">
            <a:solidFill>
              <a:srgbClr val="FF932B"/>
            </a:solidFill>
            <a:prstDash val="solid"/>
            <a:round/>
            <a:headEnd len="sm" w="sm" type="none"/>
            <a:tailEnd len="sm" w="sm" type="none"/>
          </a:ln>
        </p:spPr>
      </p:cxnSp>
      <p:cxnSp>
        <p:nvCxnSpPr>
          <p:cNvPr id="574" name="Google Shape;574;g25e11802ac4_0_1976"/>
          <p:cNvCxnSpPr/>
          <p:nvPr/>
        </p:nvCxnSpPr>
        <p:spPr>
          <a:xfrm>
            <a:off x="6359863" y="3216898"/>
            <a:ext cx="2614500" cy="0"/>
          </a:xfrm>
          <a:prstGeom prst="straightConnector1">
            <a:avLst/>
          </a:prstGeom>
          <a:noFill/>
          <a:ln cap="flat" cmpd="sng" w="25400">
            <a:solidFill>
              <a:srgbClr val="FF932B"/>
            </a:solidFill>
            <a:prstDash val="solid"/>
            <a:round/>
            <a:headEnd len="sm" w="sm" type="none"/>
            <a:tailEnd len="sm" w="sm" type="none"/>
          </a:ln>
        </p:spPr>
      </p:cxnSp>
      <p:sp>
        <p:nvSpPr>
          <p:cNvPr id="572" name="Google Shape;572;g25e11802ac4_0_1976"/>
          <p:cNvSpPr/>
          <p:nvPr/>
        </p:nvSpPr>
        <p:spPr>
          <a:xfrm>
            <a:off x="2739592" y="2111219"/>
            <a:ext cx="3619200" cy="22890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g25e11802ac4_0_1886"/>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81" name="Google Shape;581;g25e11802ac4_0_1886"/>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582" name="Google Shape;582;g25e11802ac4_0_1886"/>
          <p:cNvCxnSpPr>
            <a:stCxn id="583" idx="4"/>
            <a:endCxn id="580"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584" name="Google Shape;584;g25e11802ac4_0_1886"/>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585" name="Google Shape;585;g25e11802ac4_0_1886"/>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583" name="Google Shape;583;g25e11802ac4_0_1886"/>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6" name="Google Shape;586;g25e11802ac4_0_1886"/>
          <p:cNvSpPr txBox="1"/>
          <p:nvPr/>
        </p:nvSpPr>
        <p:spPr>
          <a:xfrm>
            <a:off x="3024950" y="3109708"/>
            <a:ext cx="3163800" cy="985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Cumul</a:t>
            </a:r>
            <a:r>
              <a:rPr b="1" lang="en-US" sz="2900">
                <a:latin typeface="Poppins"/>
                <a:ea typeface="Poppins"/>
                <a:cs typeface="Poppins"/>
                <a:sym typeface="Poppins"/>
              </a:rPr>
              <a:t>onimbus</a:t>
            </a:r>
            <a:endParaRPr b="1" i="0" sz="29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clouds</a:t>
            </a:r>
            <a:endParaRPr b="1" i="0" sz="2900" u="none" cap="none" strike="noStrike">
              <a:solidFill>
                <a:srgbClr val="000000"/>
              </a:solidFill>
              <a:latin typeface="Poppins"/>
              <a:ea typeface="Poppins"/>
              <a:cs typeface="Poppins"/>
              <a:sym typeface="Poppins"/>
            </a:endParaRPr>
          </a:p>
        </p:txBody>
      </p:sp>
      <p:sp>
        <p:nvSpPr>
          <p:cNvPr id="587" name="Google Shape;587;g25e11802ac4_0_1886"/>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588" name="Google Shape;588;g25e11802ac4_0_1886"/>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589" name="Google Shape;589;g25e11802ac4_0_1886"/>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590" name="Google Shape;590;g25e11802ac4_0_1886"/>
          <p:cNvSpPr txBox="1"/>
          <p:nvPr/>
        </p:nvSpPr>
        <p:spPr>
          <a:xfrm>
            <a:off x="4182625" y="5889250"/>
            <a:ext cx="4504200" cy="615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 cumul</a:t>
            </a:r>
            <a:r>
              <a:rPr lang="en-US" sz="1700">
                <a:latin typeface="Helvetica Neue Light"/>
                <a:ea typeface="Helvetica Neue Light"/>
                <a:cs typeface="Helvetica Neue Light"/>
                <a:sym typeface="Helvetica Neue Light"/>
              </a:rPr>
              <a:t>onimbus</a:t>
            </a:r>
            <a:endParaRPr sz="1700">
              <a:latin typeface="Helvetica Neue Light"/>
              <a:ea typeface="Helvetica Neue Light"/>
              <a:cs typeface="Helvetica Neue Light"/>
              <a:sym typeface="Helvetica Neue Light"/>
            </a:endParaRPr>
          </a:p>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 clouds impact my life?</a:t>
            </a:r>
            <a:endParaRPr b="0" i="0" sz="1700" u="none" cap="none" strike="noStrike">
              <a:solidFill>
                <a:srgbClr val="000000"/>
              </a:solidFill>
              <a:latin typeface="Arial"/>
              <a:ea typeface="Arial"/>
              <a:cs typeface="Arial"/>
              <a:sym typeface="Arial"/>
            </a:endParaRPr>
          </a:p>
        </p:txBody>
      </p:sp>
      <p:sp>
        <p:nvSpPr>
          <p:cNvPr id="591" name="Google Shape;591;g25e11802ac4_0_188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92" name="Google Shape;592;g25e11802ac4_0_188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93" name="Google Shape;593;g25e11802ac4_0_1886"/>
          <p:cNvCxnSpPr>
            <a:stCxn id="594" idx="4"/>
            <a:endCxn id="59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95" name="Google Shape;595;g25e11802ac4_0_188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96" name="Google Shape;596;g25e11802ac4_0_188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94" name="Google Shape;594;g25e11802ac4_0_188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g2a613fe29c9_2_2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03" name="Google Shape;603;g2a613fe29c9_2_2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04" name="Google Shape;604;g2a613fe29c9_2_20"/>
          <p:cNvCxnSpPr>
            <a:stCxn id="605" idx="4"/>
            <a:endCxn id="60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06" name="Google Shape;606;g2a613fe29c9_2_2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07" name="Google Shape;607;g2a613fe29c9_2_2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05" name="Google Shape;605;g2a613fe29c9_2_2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8" name="Google Shape;608;g2a613fe29c9_2_20"/>
          <p:cNvSpPr txBox="1"/>
          <p:nvPr/>
        </p:nvSpPr>
        <p:spPr>
          <a:xfrm>
            <a:off x="639552" y="480593"/>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cumul</a:t>
            </a:r>
            <a:r>
              <a:rPr b="1" lang="en-US" sz="3000">
                <a:latin typeface="Calibri"/>
                <a:ea typeface="Calibri"/>
                <a:cs typeface="Calibri"/>
                <a:sym typeface="Calibri"/>
              </a:rPr>
              <a:t>onimbus</a:t>
            </a:r>
            <a:r>
              <a:rPr b="1" i="0" lang="en-US" sz="3000" u="none" cap="none" strike="noStrike">
                <a:solidFill>
                  <a:srgbClr val="000000"/>
                </a:solidFill>
                <a:latin typeface="Calibri"/>
                <a:ea typeface="Calibri"/>
                <a:cs typeface="Calibri"/>
                <a:sym typeface="Calibri"/>
              </a:rPr>
              <a:t> clouds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09" name="Google Shape;609;g2a613fe29c9_2_20"/>
          <p:cNvSpPr txBox="1"/>
          <p:nvPr/>
        </p:nvSpPr>
        <p:spPr>
          <a:xfrm>
            <a:off x="393330" y="20501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10" name="Google Shape;610;g2a613fe29c9_2_20"/>
          <p:cNvSpPr txBox="1"/>
          <p:nvPr/>
        </p:nvSpPr>
        <p:spPr>
          <a:xfrm>
            <a:off x="5011271" y="20380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11" name="Google Shape;611;g2a613fe29c9_2_20"/>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12" name="Google Shape;612;g2a613fe29c9_2_20"/>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id="613" name="Google Shape;613;g2a613fe29c9_2_20"/>
          <p:cNvPicPr preferRelativeResize="0"/>
          <p:nvPr/>
        </p:nvPicPr>
        <p:blipFill rotWithShape="1">
          <a:blip r:embed="rId3">
            <a:alphaModFix/>
          </a:blip>
          <a:srcRect b="0" l="0" r="0" t="0"/>
          <a:stretch/>
        </p:blipFill>
        <p:spPr>
          <a:xfrm>
            <a:off x="5807925" y="4409650"/>
            <a:ext cx="3026249" cy="2020400"/>
          </a:xfrm>
          <a:prstGeom prst="rect">
            <a:avLst/>
          </a:prstGeom>
          <a:noFill/>
          <a:ln>
            <a:noFill/>
          </a:ln>
        </p:spPr>
      </p:pic>
      <p:pic>
        <p:nvPicPr>
          <p:cNvPr id="614" name="Google Shape;614;g2a613fe29c9_2_20"/>
          <p:cNvPicPr preferRelativeResize="0"/>
          <p:nvPr/>
        </p:nvPicPr>
        <p:blipFill rotWithShape="1">
          <a:blip r:embed="rId4">
            <a:alphaModFix/>
          </a:blip>
          <a:srcRect b="0" l="0" r="0" t="0"/>
          <a:stretch/>
        </p:blipFill>
        <p:spPr>
          <a:xfrm>
            <a:off x="5807926" y="1942821"/>
            <a:ext cx="3026250" cy="2020403"/>
          </a:xfrm>
          <a:prstGeom prst="rect">
            <a:avLst/>
          </a:prstGeom>
          <a:noFill/>
          <a:ln>
            <a:noFill/>
          </a:ln>
        </p:spPr>
      </p:pic>
      <p:pic>
        <p:nvPicPr>
          <p:cNvPr id="615" name="Google Shape;615;g2a613fe29c9_2_20"/>
          <p:cNvPicPr preferRelativeResize="0"/>
          <p:nvPr/>
        </p:nvPicPr>
        <p:blipFill rotWithShape="1">
          <a:blip r:embed="rId5">
            <a:alphaModFix/>
          </a:blip>
          <a:srcRect b="0" l="0" r="0" t="0"/>
          <a:stretch/>
        </p:blipFill>
        <p:spPr>
          <a:xfrm>
            <a:off x="1172556" y="1942825"/>
            <a:ext cx="3061128" cy="2020401"/>
          </a:xfrm>
          <a:prstGeom prst="rect">
            <a:avLst/>
          </a:prstGeom>
          <a:noFill/>
          <a:ln>
            <a:noFill/>
          </a:ln>
        </p:spPr>
      </p:pic>
      <p:pic>
        <p:nvPicPr>
          <p:cNvPr id="616" name="Google Shape;616;g2a613fe29c9_2_20"/>
          <p:cNvPicPr preferRelativeResize="0"/>
          <p:nvPr/>
        </p:nvPicPr>
        <p:blipFill rotWithShape="1">
          <a:blip r:embed="rId6">
            <a:alphaModFix/>
          </a:blip>
          <a:srcRect b="0" l="0" r="0" t="0"/>
          <a:stretch/>
        </p:blipFill>
        <p:spPr>
          <a:xfrm>
            <a:off x="1189988" y="4345759"/>
            <a:ext cx="3026250" cy="201749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g2bc600ba772_0_18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23" name="Google Shape;623;g2bc600ba772_0_18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24" name="Google Shape;624;g2bc600ba772_0_186"/>
          <p:cNvCxnSpPr>
            <a:stCxn id="625" idx="4"/>
            <a:endCxn id="62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26" name="Google Shape;626;g2bc600ba772_0_18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27" name="Google Shape;627;g2bc600ba772_0_18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25" name="Google Shape;625;g2bc600ba772_0_18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8" name="Google Shape;628;g2bc600ba772_0_186"/>
          <p:cNvSpPr txBox="1"/>
          <p:nvPr/>
        </p:nvSpPr>
        <p:spPr>
          <a:xfrm>
            <a:off x="639552" y="480593"/>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cumul</a:t>
            </a:r>
            <a:r>
              <a:rPr b="1" lang="en-US" sz="3000">
                <a:latin typeface="Calibri"/>
                <a:ea typeface="Calibri"/>
                <a:cs typeface="Calibri"/>
                <a:sym typeface="Calibri"/>
              </a:rPr>
              <a:t>onimbus</a:t>
            </a:r>
            <a:r>
              <a:rPr b="1" i="0" lang="en-US" sz="3000" u="none" cap="none" strike="noStrike">
                <a:solidFill>
                  <a:srgbClr val="000000"/>
                </a:solidFill>
                <a:latin typeface="Calibri"/>
                <a:ea typeface="Calibri"/>
                <a:cs typeface="Calibri"/>
                <a:sym typeface="Calibri"/>
              </a:rPr>
              <a:t> clouds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29" name="Google Shape;629;g2bc600ba772_0_186"/>
          <p:cNvSpPr txBox="1"/>
          <p:nvPr/>
        </p:nvSpPr>
        <p:spPr>
          <a:xfrm>
            <a:off x="393330" y="20501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30" name="Google Shape;630;g2bc600ba772_0_186"/>
          <p:cNvSpPr txBox="1"/>
          <p:nvPr/>
        </p:nvSpPr>
        <p:spPr>
          <a:xfrm>
            <a:off x="5011271" y="20380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31" name="Google Shape;631;g2bc600ba772_0_186"/>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32" name="Google Shape;632;g2bc600ba772_0_186"/>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id="633" name="Google Shape;633;g2bc600ba772_0_186"/>
          <p:cNvPicPr preferRelativeResize="0"/>
          <p:nvPr/>
        </p:nvPicPr>
        <p:blipFill rotWithShape="1">
          <a:blip r:embed="rId3">
            <a:alphaModFix/>
          </a:blip>
          <a:srcRect b="0" l="0" r="0" t="0"/>
          <a:stretch/>
        </p:blipFill>
        <p:spPr>
          <a:xfrm>
            <a:off x="5807925" y="4409650"/>
            <a:ext cx="3026249" cy="2020400"/>
          </a:xfrm>
          <a:prstGeom prst="rect">
            <a:avLst/>
          </a:prstGeom>
          <a:noFill/>
          <a:ln>
            <a:noFill/>
          </a:ln>
        </p:spPr>
      </p:pic>
      <p:pic>
        <p:nvPicPr>
          <p:cNvPr id="634" name="Google Shape;634;g2bc600ba772_0_186"/>
          <p:cNvPicPr preferRelativeResize="0"/>
          <p:nvPr/>
        </p:nvPicPr>
        <p:blipFill rotWithShape="1">
          <a:blip r:embed="rId4">
            <a:alphaModFix/>
          </a:blip>
          <a:srcRect b="0" l="0" r="0" t="0"/>
          <a:stretch/>
        </p:blipFill>
        <p:spPr>
          <a:xfrm>
            <a:off x="5807926" y="1942821"/>
            <a:ext cx="3026250" cy="2020403"/>
          </a:xfrm>
          <a:prstGeom prst="rect">
            <a:avLst/>
          </a:prstGeom>
          <a:noFill/>
          <a:ln>
            <a:noFill/>
          </a:ln>
        </p:spPr>
      </p:pic>
      <p:pic>
        <p:nvPicPr>
          <p:cNvPr id="635" name="Google Shape;635;g2bc600ba772_0_186"/>
          <p:cNvPicPr preferRelativeResize="0"/>
          <p:nvPr/>
        </p:nvPicPr>
        <p:blipFill rotWithShape="1">
          <a:blip r:embed="rId5">
            <a:alphaModFix/>
          </a:blip>
          <a:srcRect b="0" l="0" r="0" t="0"/>
          <a:stretch/>
        </p:blipFill>
        <p:spPr>
          <a:xfrm>
            <a:off x="1172556" y="1942825"/>
            <a:ext cx="3061128" cy="2020401"/>
          </a:xfrm>
          <a:prstGeom prst="rect">
            <a:avLst/>
          </a:prstGeom>
          <a:noFill/>
          <a:ln>
            <a:noFill/>
          </a:ln>
        </p:spPr>
      </p:pic>
      <p:pic>
        <p:nvPicPr>
          <p:cNvPr id="636" name="Google Shape;636;g2bc600ba772_0_186"/>
          <p:cNvPicPr preferRelativeResize="0"/>
          <p:nvPr/>
        </p:nvPicPr>
        <p:blipFill rotWithShape="1">
          <a:blip r:embed="rId6">
            <a:alphaModFix/>
          </a:blip>
          <a:srcRect b="0" l="0" r="0" t="0"/>
          <a:stretch/>
        </p:blipFill>
        <p:spPr>
          <a:xfrm>
            <a:off x="1189988" y="4345759"/>
            <a:ext cx="3026250" cy="2017490"/>
          </a:xfrm>
          <a:prstGeom prst="rect">
            <a:avLst/>
          </a:prstGeom>
          <a:noFill/>
          <a:ln>
            <a:noFill/>
          </a:ln>
        </p:spPr>
      </p:pic>
      <p:sp>
        <p:nvSpPr>
          <p:cNvPr id="637" name="Google Shape;637;g2bc600ba772_0_186"/>
          <p:cNvSpPr/>
          <p:nvPr/>
        </p:nvSpPr>
        <p:spPr>
          <a:xfrm>
            <a:off x="380501" y="4099311"/>
            <a:ext cx="3985200" cy="25104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g25e11802ac4_0_210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44" name="Google Shape;644;g25e11802ac4_0_210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45" name="Google Shape;645;g25e11802ac4_0_2108"/>
          <p:cNvCxnSpPr>
            <a:stCxn id="646" idx="4"/>
            <a:endCxn id="64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47" name="Google Shape;647;g25e11802ac4_0_210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48" name="Google Shape;648;g25e11802ac4_0_210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46" name="Google Shape;646;g25e11802ac4_0_210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9" name="Google Shape;649;g25e11802ac4_0_2108"/>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50" name="Google Shape;650;g25e11802ac4_0_2108"/>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51" name="Google Shape;651;g25e11802ac4_0_2108"/>
          <p:cNvCxnSpPr>
            <a:stCxn id="652" idx="4"/>
            <a:endCxn id="649"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53" name="Google Shape;653;g25e11802ac4_0_2108"/>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54" name="Google Shape;654;g25e11802ac4_0_2108"/>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52" name="Google Shape;652;g25e11802ac4_0_2108"/>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5" name="Google Shape;655;g25e11802ac4_0_2108"/>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56" name="Google Shape;656;g25e11802ac4_0_2108"/>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57" name="Google Shape;657;g25e11802ac4_0_2108"/>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58" name="Google Shape;658;g25e11802ac4_0_2108"/>
          <p:cNvSpPr txBox="1"/>
          <p:nvPr/>
        </p:nvSpPr>
        <p:spPr>
          <a:xfrm>
            <a:off x="3024950" y="3109708"/>
            <a:ext cx="3163800" cy="985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Cumul</a:t>
            </a:r>
            <a:r>
              <a:rPr b="1" lang="en-US" sz="2900">
                <a:latin typeface="Poppins"/>
                <a:ea typeface="Poppins"/>
                <a:cs typeface="Poppins"/>
                <a:sym typeface="Poppins"/>
              </a:rPr>
              <a:t>onimbus</a:t>
            </a:r>
            <a:endParaRPr b="1" i="0" sz="29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clouds</a:t>
            </a:r>
            <a:endParaRPr b="1" i="0" sz="2900" u="none" cap="none" strike="noStrike">
              <a:solidFill>
                <a:srgbClr val="000000"/>
              </a:solidFill>
              <a:latin typeface="Poppins"/>
              <a:ea typeface="Poppins"/>
              <a:cs typeface="Poppins"/>
              <a:sym typeface="Poppins"/>
            </a:endParaRPr>
          </a:p>
        </p:txBody>
      </p:sp>
      <p:sp>
        <p:nvSpPr>
          <p:cNvPr id="659" name="Google Shape;659;g25e11802ac4_0_2108"/>
          <p:cNvSpPr txBox="1"/>
          <p:nvPr/>
        </p:nvSpPr>
        <p:spPr>
          <a:xfrm>
            <a:off x="4182625" y="5889250"/>
            <a:ext cx="4504200" cy="615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 cumul</a:t>
            </a:r>
            <a:r>
              <a:rPr lang="en-US" sz="1700">
                <a:latin typeface="Helvetica Neue Light"/>
                <a:ea typeface="Helvetica Neue Light"/>
                <a:cs typeface="Helvetica Neue Light"/>
                <a:sym typeface="Helvetica Neue Light"/>
              </a:rPr>
              <a:t>onimbus</a:t>
            </a:r>
            <a:endParaRPr sz="1700">
              <a:latin typeface="Helvetica Neue Light"/>
              <a:ea typeface="Helvetica Neue Light"/>
              <a:cs typeface="Helvetica Neue Light"/>
              <a:sym typeface="Helvetica Neue Light"/>
            </a:endParaRPr>
          </a:p>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 clouds impact my life?</a:t>
            </a:r>
            <a:endParaRPr b="0" i="0" sz="1700" u="none" cap="none" strike="noStrike">
              <a:solidFill>
                <a:srgbClr val="000000"/>
              </a:solidFill>
              <a:latin typeface="Arial"/>
              <a:ea typeface="Arial"/>
              <a:cs typeface="Arial"/>
              <a:sym typeface="Arial"/>
            </a:endParaRPr>
          </a:p>
        </p:txBody>
      </p:sp>
      <p:pic>
        <p:nvPicPr>
          <p:cNvPr id="660" name="Google Shape;660;g25e11802ac4_0_2108"/>
          <p:cNvPicPr preferRelativeResize="0"/>
          <p:nvPr/>
        </p:nvPicPr>
        <p:blipFill rotWithShape="1">
          <a:blip r:embed="rId3">
            <a:alphaModFix/>
          </a:blip>
          <a:srcRect b="0" l="0" r="0" t="0"/>
          <a:stretch/>
        </p:blipFill>
        <p:spPr>
          <a:xfrm>
            <a:off x="5999266" y="1069100"/>
            <a:ext cx="2644682" cy="17631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g25e11802ac4_0_213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67" name="Google Shape;667;g25e11802ac4_0_213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68" name="Google Shape;668;g25e11802ac4_0_2130"/>
          <p:cNvCxnSpPr>
            <a:stCxn id="669" idx="4"/>
            <a:endCxn id="66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70" name="Google Shape;670;g25e11802ac4_0_213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71" name="Google Shape;671;g25e11802ac4_0_213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69" name="Google Shape;669;g25e11802ac4_0_213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2" name="Google Shape;672;g25e11802ac4_0_2130"/>
          <p:cNvSpPr txBox="1"/>
          <p:nvPr/>
        </p:nvSpPr>
        <p:spPr>
          <a:xfrm>
            <a:off x="626731" y="3557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cumul</a:t>
            </a:r>
            <a:r>
              <a:rPr b="1" lang="en-US" sz="3000">
                <a:latin typeface="Calibri"/>
                <a:ea typeface="Calibri"/>
                <a:cs typeface="Calibri"/>
                <a:sym typeface="Calibri"/>
              </a:rPr>
              <a:t>onimbus</a:t>
            </a:r>
            <a:r>
              <a:rPr b="1" i="0" lang="en-US" sz="3000" u="none" cap="none" strike="noStrike">
                <a:solidFill>
                  <a:srgbClr val="000000"/>
                </a:solidFill>
                <a:latin typeface="Calibri"/>
                <a:ea typeface="Calibri"/>
                <a:cs typeface="Calibri"/>
                <a:sym typeface="Calibri"/>
              </a:rPr>
              <a:t> clouds</a:t>
            </a:r>
            <a:r>
              <a:rPr b="0" i="0" lang="en-US" sz="3000" u="none" cap="none" strike="noStrike">
                <a:solidFill>
                  <a:srgbClr val="000000"/>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673" name="Google Shape;673;g25e11802ac4_0_2130"/>
          <p:cNvSpPr txBox="1"/>
          <p:nvPr/>
        </p:nvSpPr>
        <p:spPr>
          <a:xfrm>
            <a:off x="1073532" y="52692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highlight>
                  <a:srgbClr val="FFFFFF"/>
                </a:highlight>
                <a:latin typeface="Helvetica Neue Light"/>
                <a:ea typeface="Helvetica Neue Light"/>
                <a:cs typeface="Helvetica Neue Light"/>
                <a:sym typeface="Helvetica Neue Light"/>
              </a:rPr>
              <a:t>Smooth, gray clouds that cover the whole sky</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674" name="Google Shape;674;g25e11802ac4_0_2130"/>
          <p:cNvSpPr txBox="1"/>
          <p:nvPr/>
        </p:nvSpPr>
        <p:spPr>
          <a:xfrm>
            <a:off x="1036257" y="417942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000000"/>
                </a:solidFill>
                <a:latin typeface="Helvetica Neue Light"/>
                <a:ea typeface="Helvetica Neue Light"/>
                <a:cs typeface="Helvetica Neue Light"/>
                <a:sym typeface="Helvetica Neue Light"/>
              </a:rPr>
              <a:t>Fluffy, white clouds with flat bottoms</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75" name="Google Shape;675;g25e11802ac4_0_2130"/>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76" name="Google Shape;676;g25e11802ac4_0_2130"/>
          <p:cNvSpPr txBox="1"/>
          <p:nvPr/>
        </p:nvSpPr>
        <p:spPr>
          <a:xfrm>
            <a:off x="1073532" y="20160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highlight>
                  <a:srgbClr val="FFFFFF"/>
                </a:highlight>
                <a:latin typeface="Helvetica Neue Light"/>
                <a:ea typeface="Helvetica Neue Light"/>
                <a:cs typeface="Helvetica Neue Light"/>
                <a:sym typeface="Helvetica Neue Light"/>
              </a:rPr>
              <a:t>Large, tall clouds with dark bottoms</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77" name="Google Shape;677;g25e11802ac4_0_2130"/>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78" name="Google Shape;678;g25e11802ac4_0_2130"/>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79" name="Google Shape;679;g25e11802ac4_0_2130"/>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80" name="Google Shape;680;g25e11802ac4_0_2130"/>
          <p:cNvSpPr txBox="1"/>
          <p:nvPr/>
        </p:nvSpPr>
        <p:spPr>
          <a:xfrm>
            <a:off x="393330" y="52091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81" name="Google Shape;681;g25e11802ac4_0_2130"/>
          <p:cNvSpPr txBox="1"/>
          <p:nvPr/>
        </p:nvSpPr>
        <p:spPr>
          <a:xfrm>
            <a:off x="1036257" y="3046346"/>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highlight>
                  <a:srgbClr val="FFFFFF"/>
                </a:highlight>
                <a:latin typeface="Helvetica Neue Light"/>
                <a:ea typeface="Helvetica Neue Light"/>
                <a:cs typeface="Helvetica Neue Light"/>
                <a:sym typeface="Helvetica Neue Light"/>
              </a:rPr>
              <a:t>High, feathery clouds</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g2bc600ba772_0_20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88" name="Google Shape;688;g2bc600ba772_0_20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89" name="Google Shape;689;g2bc600ba772_0_209"/>
          <p:cNvCxnSpPr>
            <a:stCxn id="690" idx="4"/>
            <a:endCxn id="68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91" name="Google Shape;691;g2bc600ba772_0_20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92" name="Google Shape;692;g2bc600ba772_0_20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90" name="Google Shape;690;g2bc600ba772_0_20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3" name="Google Shape;693;g2bc600ba772_0_209"/>
          <p:cNvSpPr txBox="1"/>
          <p:nvPr/>
        </p:nvSpPr>
        <p:spPr>
          <a:xfrm>
            <a:off x="626731" y="3557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cumul</a:t>
            </a:r>
            <a:r>
              <a:rPr b="1" lang="en-US" sz="3000">
                <a:latin typeface="Calibri"/>
                <a:ea typeface="Calibri"/>
                <a:cs typeface="Calibri"/>
                <a:sym typeface="Calibri"/>
              </a:rPr>
              <a:t>onimbus</a:t>
            </a:r>
            <a:r>
              <a:rPr b="1" i="0" lang="en-US" sz="3000" u="none" cap="none" strike="noStrike">
                <a:solidFill>
                  <a:srgbClr val="000000"/>
                </a:solidFill>
                <a:latin typeface="Calibri"/>
                <a:ea typeface="Calibri"/>
                <a:cs typeface="Calibri"/>
                <a:sym typeface="Calibri"/>
              </a:rPr>
              <a:t> clouds</a:t>
            </a:r>
            <a:r>
              <a:rPr b="0" i="0" lang="en-US" sz="3000" u="none" cap="none" strike="noStrike">
                <a:solidFill>
                  <a:srgbClr val="000000"/>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694" name="Google Shape;694;g2bc600ba772_0_209"/>
          <p:cNvSpPr txBox="1"/>
          <p:nvPr/>
        </p:nvSpPr>
        <p:spPr>
          <a:xfrm>
            <a:off x="1073532" y="52692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highlight>
                  <a:srgbClr val="FFFFFF"/>
                </a:highlight>
                <a:latin typeface="Helvetica Neue Light"/>
                <a:ea typeface="Helvetica Neue Light"/>
                <a:cs typeface="Helvetica Neue Light"/>
                <a:sym typeface="Helvetica Neue Light"/>
              </a:rPr>
              <a:t>Smooth, gray clouds that cover the whole sky</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695" name="Google Shape;695;g2bc600ba772_0_209"/>
          <p:cNvSpPr txBox="1"/>
          <p:nvPr/>
        </p:nvSpPr>
        <p:spPr>
          <a:xfrm>
            <a:off x="1036257" y="417942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000000"/>
                </a:solidFill>
                <a:latin typeface="Helvetica Neue Light"/>
                <a:ea typeface="Helvetica Neue Light"/>
                <a:cs typeface="Helvetica Neue Light"/>
                <a:sym typeface="Helvetica Neue Light"/>
              </a:rPr>
              <a:t>Fluffy, white clouds with flat bottoms</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96" name="Google Shape;696;g2bc600ba772_0_209"/>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97" name="Google Shape;697;g2bc600ba772_0_209"/>
          <p:cNvSpPr txBox="1"/>
          <p:nvPr/>
        </p:nvSpPr>
        <p:spPr>
          <a:xfrm>
            <a:off x="1073532" y="20160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highlight>
                  <a:srgbClr val="FFFFFF"/>
                </a:highlight>
                <a:latin typeface="Helvetica Neue Light"/>
                <a:ea typeface="Helvetica Neue Light"/>
                <a:cs typeface="Helvetica Neue Light"/>
                <a:sym typeface="Helvetica Neue Light"/>
              </a:rPr>
              <a:t>Large, tall clouds with dark bottoms</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98" name="Google Shape;698;g2bc600ba772_0_209"/>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99" name="Google Shape;699;g2bc600ba772_0_209"/>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00" name="Google Shape;700;g2bc600ba772_0_209"/>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01" name="Google Shape;701;g2bc600ba772_0_209"/>
          <p:cNvSpPr txBox="1"/>
          <p:nvPr/>
        </p:nvSpPr>
        <p:spPr>
          <a:xfrm>
            <a:off x="393330" y="52091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02" name="Google Shape;702;g2bc600ba772_0_209"/>
          <p:cNvSpPr txBox="1"/>
          <p:nvPr/>
        </p:nvSpPr>
        <p:spPr>
          <a:xfrm>
            <a:off x="1036257" y="3046346"/>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highlight>
                  <a:srgbClr val="FFFFFF"/>
                </a:highlight>
                <a:latin typeface="Helvetica Neue Light"/>
                <a:ea typeface="Helvetica Neue Light"/>
                <a:cs typeface="Helvetica Neue Light"/>
                <a:sym typeface="Helvetica Neue Light"/>
              </a:rPr>
              <a:t>High, feathery clouds</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03" name="Google Shape;703;g2bc600ba772_0_209"/>
          <p:cNvSpPr/>
          <p:nvPr/>
        </p:nvSpPr>
        <p:spPr>
          <a:xfrm>
            <a:off x="350250" y="1743225"/>
            <a:ext cx="8443500" cy="10158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g25e11802ac4_0_2343"/>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10" name="Google Shape;710;g25e11802ac4_0_2343"/>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11" name="Google Shape;711;g25e11802ac4_0_2343"/>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12" name="Google Shape;712;g25e11802ac4_0_2343"/>
          <p:cNvCxnSpPr>
            <a:stCxn id="713" idx="4"/>
            <a:endCxn id="71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14" name="Google Shape;714;g25e11802ac4_0_2343"/>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15" name="Google Shape;715;g25e11802ac4_0_2343"/>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13" name="Google Shape;713;g25e11802ac4_0_2343"/>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6" name="Google Shape;716;g25e11802ac4_0_2343"/>
          <p:cNvSpPr txBox="1"/>
          <p:nvPr/>
        </p:nvSpPr>
        <p:spPr>
          <a:xfrm>
            <a:off x="612500" y="1210575"/>
            <a:ext cx="3696000" cy="868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Large, tall clouds with dark bottoms</a:t>
            </a:r>
            <a:endParaRPr b="0" i="0" sz="2400" u="none" cap="none" strike="noStrike">
              <a:solidFill>
                <a:srgbClr val="434343"/>
              </a:solidFill>
              <a:latin typeface="Helvetica Neue Light"/>
              <a:ea typeface="Helvetica Neue Light"/>
              <a:cs typeface="Helvetica Neue Light"/>
              <a:sym typeface="Helvetica Neue Light"/>
            </a:endParaRPr>
          </a:p>
        </p:txBody>
      </p:sp>
      <p:cxnSp>
        <p:nvCxnSpPr>
          <p:cNvPr id="717" name="Google Shape;717;g25e11802ac4_0_2343"/>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718" name="Google Shape;718;g25e11802ac4_0_2343"/>
          <p:cNvCxnSpPr>
            <a:stCxn id="719" idx="4"/>
            <a:endCxn id="709"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720" name="Google Shape;720;g25e11802ac4_0_2343"/>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21" name="Google Shape;721;g25e11802ac4_0_2343"/>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19" name="Google Shape;719;g25e11802ac4_0_2343"/>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2" name="Google Shape;722;g25e11802ac4_0_2343"/>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23" name="Google Shape;723;g25e11802ac4_0_2343"/>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24" name="Google Shape;724;g25e11802ac4_0_2343"/>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725" name="Google Shape;725;g25e11802ac4_0_2343"/>
          <p:cNvSpPr txBox="1"/>
          <p:nvPr/>
        </p:nvSpPr>
        <p:spPr>
          <a:xfrm>
            <a:off x="3024950" y="3109708"/>
            <a:ext cx="3163800" cy="985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Cumul</a:t>
            </a:r>
            <a:r>
              <a:rPr b="1" lang="en-US" sz="2900">
                <a:latin typeface="Poppins"/>
                <a:ea typeface="Poppins"/>
                <a:cs typeface="Poppins"/>
                <a:sym typeface="Poppins"/>
              </a:rPr>
              <a:t>onimbus</a:t>
            </a:r>
            <a:endParaRPr b="1" i="0" sz="29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clouds</a:t>
            </a:r>
            <a:endParaRPr b="1" i="0" sz="2900" u="none" cap="none" strike="noStrike">
              <a:solidFill>
                <a:srgbClr val="000000"/>
              </a:solidFill>
              <a:latin typeface="Poppins"/>
              <a:ea typeface="Poppins"/>
              <a:cs typeface="Poppins"/>
              <a:sym typeface="Poppins"/>
            </a:endParaRPr>
          </a:p>
        </p:txBody>
      </p:sp>
      <p:sp>
        <p:nvSpPr>
          <p:cNvPr id="726" name="Google Shape;726;g25e11802ac4_0_2343"/>
          <p:cNvSpPr txBox="1"/>
          <p:nvPr/>
        </p:nvSpPr>
        <p:spPr>
          <a:xfrm>
            <a:off x="4182625" y="5889250"/>
            <a:ext cx="4504200" cy="615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 cumul</a:t>
            </a:r>
            <a:r>
              <a:rPr lang="en-US" sz="1700">
                <a:latin typeface="Helvetica Neue Light"/>
                <a:ea typeface="Helvetica Neue Light"/>
                <a:cs typeface="Helvetica Neue Light"/>
                <a:sym typeface="Helvetica Neue Light"/>
              </a:rPr>
              <a:t>onimbus</a:t>
            </a:r>
            <a:endParaRPr sz="1700">
              <a:latin typeface="Helvetica Neue Light"/>
              <a:ea typeface="Helvetica Neue Light"/>
              <a:cs typeface="Helvetica Neue Light"/>
              <a:sym typeface="Helvetica Neue Light"/>
            </a:endParaRPr>
          </a:p>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 clouds impact my life?</a:t>
            </a:r>
            <a:endParaRPr b="0" i="0" sz="1700" u="none" cap="none" strike="noStrike">
              <a:solidFill>
                <a:srgbClr val="000000"/>
              </a:solidFill>
              <a:latin typeface="Arial"/>
              <a:ea typeface="Arial"/>
              <a:cs typeface="Arial"/>
              <a:sym typeface="Arial"/>
            </a:endParaRPr>
          </a:p>
        </p:txBody>
      </p:sp>
      <p:pic>
        <p:nvPicPr>
          <p:cNvPr id="727" name="Google Shape;727;g25e11802ac4_0_2343"/>
          <p:cNvPicPr preferRelativeResize="0"/>
          <p:nvPr/>
        </p:nvPicPr>
        <p:blipFill rotWithShape="1">
          <a:blip r:embed="rId3">
            <a:alphaModFix/>
          </a:blip>
          <a:srcRect b="0" l="0" r="0" t="0"/>
          <a:stretch/>
        </p:blipFill>
        <p:spPr>
          <a:xfrm>
            <a:off x="5999266" y="1069100"/>
            <a:ext cx="2644682" cy="17631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g25e11802ac4_0_2367"/>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34" name="Google Shape;734;g25e11802ac4_0_2367"/>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35" name="Google Shape;735;g25e11802ac4_0_2367"/>
          <p:cNvCxnSpPr>
            <a:stCxn id="736" idx="4"/>
            <a:endCxn id="73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37" name="Google Shape;737;g25e11802ac4_0_2367"/>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38" name="Google Shape;738;g25e11802ac4_0_2367"/>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36" name="Google Shape;736;g25e11802ac4_0_2367"/>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9" name="Google Shape;739;g25e11802ac4_0_2367"/>
          <p:cNvSpPr txBox="1"/>
          <p:nvPr/>
        </p:nvSpPr>
        <p:spPr>
          <a:xfrm>
            <a:off x="467256" y="317051"/>
            <a:ext cx="82095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extLst>
                  <a:ext uri="http://customooxmlschemas.google.com/">
                    <go:slidesCustomData xmlns:go="http://customooxmlschemas.google.com/" textRoundtripDataId="0"/>
                  </a:ext>
                </a:extLst>
              </a:rPr>
              <a:t>Directions:</a:t>
            </a:r>
            <a:r>
              <a:rPr b="1" i="0" lang="en-US" sz="30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
                  </a:ext>
                </a:extLst>
              </a:rPr>
              <a:t> </a:t>
            </a:r>
            <a:r>
              <a:rPr b="0" i="0" lang="en-US" sz="30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2"/>
                  </a:ext>
                </a:extLst>
              </a:rPr>
              <a:t>Choose the correct </a:t>
            </a:r>
            <a:r>
              <a:rPr b="0" i="1" lang="en-US" sz="30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3"/>
                  </a:ext>
                </a:extLst>
              </a:rPr>
              <a:t>example</a:t>
            </a:r>
            <a:r>
              <a:rPr b="0" i="0" lang="en-US" sz="30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4"/>
                  </a:ext>
                </a:extLst>
              </a:rPr>
              <a:t> of </a:t>
            </a:r>
            <a:r>
              <a:rPr b="1" i="0" lang="en-US" sz="30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5"/>
                  </a:ext>
                </a:extLst>
              </a:rPr>
              <a:t>cumul</a:t>
            </a:r>
            <a:r>
              <a:rPr b="1" lang="en-US" sz="3000">
                <a:latin typeface="Calibri"/>
                <a:ea typeface="Calibri"/>
                <a:cs typeface="Calibri"/>
                <a:sym typeface="Calibri"/>
                <a:extLst>
                  <a:ext uri="http://customooxmlschemas.google.com/">
                    <go:slidesCustomData xmlns:go="http://customooxmlschemas.google.com/" textRoundtripDataId="6"/>
                  </a:ext>
                </a:extLst>
              </a:rPr>
              <a:t>onimbus</a:t>
            </a:r>
            <a:r>
              <a:rPr b="1" i="0" lang="en-US" sz="30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7"/>
                  </a:ext>
                </a:extLst>
              </a:rPr>
              <a:t> clouds </a:t>
            </a:r>
            <a:r>
              <a:rPr b="0" i="0" lang="en-US" sz="30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8"/>
                  </a:ext>
                </a:extLst>
              </a:rPr>
              <a:t>from the choices below. </a:t>
            </a:r>
            <a:endParaRPr b="0" i="0" sz="1400" u="none" cap="none" strike="noStrike">
              <a:solidFill>
                <a:srgbClr val="000000"/>
              </a:solidFill>
              <a:latin typeface="Arial"/>
              <a:ea typeface="Arial"/>
              <a:cs typeface="Arial"/>
              <a:sym typeface="Arial"/>
            </a:endParaRPr>
          </a:p>
        </p:txBody>
      </p:sp>
      <p:sp>
        <p:nvSpPr>
          <p:cNvPr id="740" name="Google Shape;740;g25e11802ac4_0_2367"/>
          <p:cNvSpPr txBox="1"/>
          <p:nvPr/>
        </p:nvSpPr>
        <p:spPr>
          <a:xfrm>
            <a:off x="1073532" y="49644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343"/>
                </a:solidFill>
                <a:latin typeface="Helvetica Neue Light"/>
                <a:ea typeface="Helvetica Neue Light"/>
                <a:cs typeface="Helvetica Neue Light"/>
                <a:sym typeface="Helvetica Neue Light"/>
              </a:rPr>
              <a:t>Clouds that looks like a big gray blanket across the sky </a:t>
            </a:r>
            <a:endParaRPr b="0" i="0" sz="1400" u="none" cap="none" strike="noStrike">
              <a:solidFill>
                <a:srgbClr val="434343"/>
              </a:solidFill>
              <a:latin typeface="Arial"/>
              <a:ea typeface="Arial"/>
              <a:cs typeface="Arial"/>
              <a:sym typeface="Arial"/>
            </a:endParaRPr>
          </a:p>
        </p:txBody>
      </p:sp>
      <p:sp>
        <p:nvSpPr>
          <p:cNvPr id="741" name="Google Shape;741;g25e11802ac4_0_2367"/>
          <p:cNvSpPr txBox="1"/>
          <p:nvPr/>
        </p:nvSpPr>
        <p:spPr>
          <a:xfrm>
            <a:off x="1090682" y="39209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Clouds high in the sky that look wispy</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42" name="Google Shape;742;g25e11802ac4_0_2367"/>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43" name="Google Shape;743;g25e11802ac4_0_2367"/>
          <p:cNvSpPr txBox="1"/>
          <p:nvPr/>
        </p:nvSpPr>
        <p:spPr>
          <a:xfrm>
            <a:off x="1073532" y="19398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Small clouds that look like cotton balls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44" name="Google Shape;744;g25e11802ac4_0_2367"/>
          <p:cNvSpPr txBox="1"/>
          <p:nvPr/>
        </p:nvSpPr>
        <p:spPr>
          <a:xfrm>
            <a:off x="380509" y="18370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45" name="Google Shape;745;g25e11802ac4_0_2367"/>
          <p:cNvSpPr txBox="1"/>
          <p:nvPr/>
        </p:nvSpPr>
        <p:spPr>
          <a:xfrm>
            <a:off x="380508" y="28866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46" name="Google Shape;746;g25e11802ac4_0_2367"/>
          <p:cNvSpPr txBox="1"/>
          <p:nvPr/>
        </p:nvSpPr>
        <p:spPr>
          <a:xfrm>
            <a:off x="393332" y="38794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47" name="Google Shape;747;g25e11802ac4_0_2367"/>
          <p:cNvSpPr txBox="1"/>
          <p:nvPr/>
        </p:nvSpPr>
        <p:spPr>
          <a:xfrm>
            <a:off x="393330" y="4904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48" name="Google Shape;748;g25e11802ac4_0_2367"/>
          <p:cNvSpPr txBox="1"/>
          <p:nvPr/>
        </p:nvSpPr>
        <p:spPr>
          <a:xfrm>
            <a:off x="1073532" y="29371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Large clouds that look stormy</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descr="Rewind" id="160" name="Google Shape;160;g2b808918c96_0_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2b808918c96_0_1"/>
          <p:cNvSpPr txBox="1"/>
          <p:nvPr/>
        </p:nvSpPr>
        <p:spPr>
          <a:xfrm>
            <a:off x="259775" y="719996"/>
            <a:ext cx="8678100" cy="1148400"/>
          </a:xfrm>
          <a:prstGeom prst="rect">
            <a:avLst/>
          </a:prstGeom>
          <a:no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sng" cap="none" strike="noStrike">
                <a:solidFill>
                  <a:srgbClr val="000000"/>
                </a:solidFill>
                <a:latin typeface="Calibri"/>
                <a:ea typeface="Calibri"/>
                <a:cs typeface="Calibri"/>
                <a:sym typeface="Calibri"/>
              </a:rPr>
              <a:t>Weather</a:t>
            </a:r>
            <a:r>
              <a:rPr b="0" i="0" lang="en-US" sz="3200" u="none" cap="none" strike="noStrike">
                <a:solidFill>
                  <a:srgbClr val="000000"/>
                </a:solidFill>
                <a:latin typeface="Calibri"/>
                <a:ea typeface="Calibri"/>
                <a:cs typeface="Calibri"/>
                <a:sym typeface="Calibri"/>
              </a:rPr>
              <a:t>: </a:t>
            </a:r>
            <a:r>
              <a:rPr b="0" i="0" lang="en-US" sz="3200" u="none" cap="none" strike="noStrike">
                <a:solidFill>
                  <a:srgbClr val="0D0D0D"/>
                </a:solidFill>
                <a:highlight>
                  <a:srgbClr val="FFFFFF"/>
                </a:highlight>
                <a:latin typeface="Calibri"/>
                <a:ea typeface="Calibri"/>
                <a:cs typeface="Calibri"/>
                <a:sym typeface="Calibri"/>
              </a:rPr>
              <a:t>What is happening in the air outside</a:t>
            </a:r>
            <a:endParaRPr b="0" i="0" sz="3200" u="none" cap="none" strike="noStrike">
              <a:solidFill>
                <a:srgbClr val="000000"/>
              </a:solidFill>
              <a:latin typeface="Calibri"/>
              <a:ea typeface="Calibri"/>
              <a:cs typeface="Calibri"/>
              <a:sym typeface="Calibri"/>
            </a:endParaRPr>
          </a:p>
        </p:txBody>
      </p:sp>
      <p:pic>
        <p:nvPicPr>
          <p:cNvPr id="162" name="Google Shape;162;g2b808918c96_0_1"/>
          <p:cNvPicPr preferRelativeResize="0"/>
          <p:nvPr/>
        </p:nvPicPr>
        <p:blipFill rotWithShape="1">
          <a:blip r:embed="rId4">
            <a:alphaModFix/>
          </a:blip>
          <a:srcRect b="0" l="0" r="0" t="0"/>
          <a:stretch/>
        </p:blipFill>
        <p:spPr>
          <a:xfrm>
            <a:off x="1274022" y="2060298"/>
            <a:ext cx="6649790" cy="4571798"/>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g2bc600ba772_0_233"/>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5" name="Google Shape;755;g2bc600ba772_0_233"/>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56" name="Google Shape;756;g2bc600ba772_0_233"/>
          <p:cNvCxnSpPr>
            <a:stCxn id="757" idx="4"/>
            <a:endCxn id="75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58" name="Google Shape;758;g2bc600ba772_0_233"/>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59" name="Google Shape;759;g2bc600ba772_0_233"/>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57" name="Google Shape;757;g2bc600ba772_0_233"/>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0" name="Google Shape;760;g2bc600ba772_0_233"/>
          <p:cNvSpPr txBox="1"/>
          <p:nvPr/>
        </p:nvSpPr>
        <p:spPr>
          <a:xfrm>
            <a:off x="467256" y="317051"/>
            <a:ext cx="82095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extLst>
                  <a:ext uri="http://customooxmlschemas.google.com/">
                    <go:slidesCustomData xmlns:go="http://customooxmlschemas.google.com/" textRoundtripDataId="9"/>
                  </a:ext>
                </a:extLst>
              </a:rPr>
              <a:t>Directions:</a:t>
            </a:r>
            <a:r>
              <a:rPr b="1" i="0" lang="en-US" sz="30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0"/>
                  </a:ext>
                </a:extLst>
              </a:rPr>
              <a:t> </a:t>
            </a:r>
            <a:r>
              <a:rPr b="0" i="0" lang="en-US" sz="30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1"/>
                  </a:ext>
                </a:extLst>
              </a:rPr>
              <a:t>Choose the correct </a:t>
            </a:r>
            <a:r>
              <a:rPr b="0" i="1" lang="en-US" sz="30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2"/>
                  </a:ext>
                </a:extLst>
              </a:rPr>
              <a:t>example</a:t>
            </a:r>
            <a:r>
              <a:rPr b="0" i="0" lang="en-US" sz="30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3"/>
                  </a:ext>
                </a:extLst>
              </a:rPr>
              <a:t> of </a:t>
            </a:r>
            <a:r>
              <a:rPr b="1" i="0" lang="en-US" sz="30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4"/>
                  </a:ext>
                </a:extLst>
              </a:rPr>
              <a:t>cumul</a:t>
            </a:r>
            <a:r>
              <a:rPr b="1" lang="en-US" sz="3000">
                <a:latin typeface="Calibri"/>
                <a:ea typeface="Calibri"/>
                <a:cs typeface="Calibri"/>
                <a:sym typeface="Calibri"/>
                <a:extLst>
                  <a:ext uri="http://customooxmlschemas.google.com/">
                    <go:slidesCustomData xmlns:go="http://customooxmlschemas.google.com/" textRoundtripDataId="15"/>
                  </a:ext>
                </a:extLst>
              </a:rPr>
              <a:t>onimbus</a:t>
            </a:r>
            <a:r>
              <a:rPr b="1" i="0" lang="en-US" sz="30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6"/>
                  </a:ext>
                </a:extLst>
              </a:rPr>
              <a:t> clouds </a:t>
            </a:r>
            <a:r>
              <a:rPr b="0" i="0" lang="en-US" sz="30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7"/>
                  </a:ext>
                </a:extLst>
              </a:rPr>
              <a:t>from the choices below. </a:t>
            </a:r>
            <a:endParaRPr b="0" i="0" sz="1400" u="none" cap="none" strike="noStrike">
              <a:solidFill>
                <a:srgbClr val="000000"/>
              </a:solidFill>
              <a:latin typeface="Arial"/>
              <a:ea typeface="Arial"/>
              <a:cs typeface="Arial"/>
              <a:sym typeface="Arial"/>
            </a:endParaRPr>
          </a:p>
        </p:txBody>
      </p:sp>
      <p:sp>
        <p:nvSpPr>
          <p:cNvPr id="761" name="Google Shape;761;g2bc600ba772_0_233"/>
          <p:cNvSpPr txBox="1"/>
          <p:nvPr/>
        </p:nvSpPr>
        <p:spPr>
          <a:xfrm>
            <a:off x="1073532" y="49644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343"/>
                </a:solidFill>
                <a:latin typeface="Helvetica Neue Light"/>
                <a:ea typeface="Helvetica Neue Light"/>
                <a:cs typeface="Helvetica Neue Light"/>
                <a:sym typeface="Helvetica Neue Light"/>
              </a:rPr>
              <a:t>Clouds that looks like a big gray blanket across the sky </a:t>
            </a:r>
            <a:endParaRPr b="0" i="0" sz="1400" u="none" cap="none" strike="noStrike">
              <a:solidFill>
                <a:srgbClr val="434343"/>
              </a:solidFill>
              <a:latin typeface="Arial"/>
              <a:ea typeface="Arial"/>
              <a:cs typeface="Arial"/>
              <a:sym typeface="Arial"/>
            </a:endParaRPr>
          </a:p>
        </p:txBody>
      </p:sp>
      <p:sp>
        <p:nvSpPr>
          <p:cNvPr id="762" name="Google Shape;762;g2bc600ba772_0_233"/>
          <p:cNvSpPr txBox="1"/>
          <p:nvPr/>
        </p:nvSpPr>
        <p:spPr>
          <a:xfrm>
            <a:off x="1090682" y="39209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Clouds high in the sky that look wispy</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63" name="Google Shape;763;g2bc600ba772_0_233"/>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64" name="Google Shape;764;g2bc600ba772_0_233"/>
          <p:cNvSpPr txBox="1"/>
          <p:nvPr/>
        </p:nvSpPr>
        <p:spPr>
          <a:xfrm>
            <a:off x="1073532" y="19398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Small clouds that look like cotton balls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65" name="Google Shape;765;g2bc600ba772_0_233"/>
          <p:cNvSpPr txBox="1"/>
          <p:nvPr/>
        </p:nvSpPr>
        <p:spPr>
          <a:xfrm>
            <a:off x="380509" y="18370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66" name="Google Shape;766;g2bc600ba772_0_233"/>
          <p:cNvSpPr txBox="1"/>
          <p:nvPr/>
        </p:nvSpPr>
        <p:spPr>
          <a:xfrm>
            <a:off x="380508" y="28866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67" name="Google Shape;767;g2bc600ba772_0_233"/>
          <p:cNvSpPr txBox="1"/>
          <p:nvPr/>
        </p:nvSpPr>
        <p:spPr>
          <a:xfrm>
            <a:off x="393332" y="38794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68" name="Google Shape;768;g2bc600ba772_0_233"/>
          <p:cNvSpPr txBox="1"/>
          <p:nvPr/>
        </p:nvSpPr>
        <p:spPr>
          <a:xfrm>
            <a:off x="393330" y="4904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69" name="Google Shape;769;g2bc600ba772_0_233"/>
          <p:cNvSpPr txBox="1"/>
          <p:nvPr/>
        </p:nvSpPr>
        <p:spPr>
          <a:xfrm>
            <a:off x="1073532" y="29371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Large clouds that look stormy</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70" name="Google Shape;770;g2bc600ba772_0_233"/>
          <p:cNvSpPr/>
          <p:nvPr/>
        </p:nvSpPr>
        <p:spPr>
          <a:xfrm>
            <a:off x="362275" y="2777975"/>
            <a:ext cx="7398900" cy="8070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g25e11802ac4_0_251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77" name="Google Shape;777;g25e11802ac4_0_251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78" name="Google Shape;778;g25e11802ac4_0_2511"/>
          <p:cNvCxnSpPr>
            <a:stCxn id="779" idx="4"/>
            <a:endCxn id="77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80" name="Google Shape;780;g25e11802ac4_0_251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81" name="Google Shape;781;g25e11802ac4_0_251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79" name="Google Shape;779;g25e11802ac4_0_251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2" name="Google Shape;782;g25e11802ac4_0_2511"/>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783" name="Google Shape;783;g25e11802ac4_0_2511"/>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784" name="Google Shape;784;g25e11802ac4_0_2511"/>
          <p:cNvCxnSpPr>
            <a:stCxn id="785" idx="4"/>
            <a:endCxn id="782"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786" name="Google Shape;786;g25e11802ac4_0_2511"/>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87" name="Google Shape;787;g25e11802ac4_0_2511"/>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85" name="Google Shape;785;g25e11802ac4_0_2511"/>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88" name="Google Shape;788;g25e11802ac4_0_2511"/>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89" name="Google Shape;789;g25e11802ac4_0_2511"/>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90" name="Google Shape;790;g25e11802ac4_0_2511"/>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791" name="Google Shape;791;g25e11802ac4_0_2511"/>
          <p:cNvSpPr txBox="1"/>
          <p:nvPr/>
        </p:nvSpPr>
        <p:spPr>
          <a:xfrm>
            <a:off x="494375" y="4796825"/>
            <a:ext cx="4108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Large clouds that look stormy</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792" name="Google Shape;792;g25e11802ac4_0_2511"/>
          <p:cNvSpPr txBox="1"/>
          <p:nvPr/>
        </p:nvSpPr>
        <p:spPr>
          <a:xfrm>
            <a:off x="612500" y="1210575"/>
            <a:ext cx="3696000" cy="868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Large, tall clouds with dark bottoms</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793" name="Google Shape;793;g25e11802ac4_0_2511"/>
          <p:cNvSpPr txBox="1"/>
          <p:nvPr/>
        </p:nvSpPr>
        <p:spPr>
          <a:xfrm>
            <a:off x="3024950" y="3109708"/>
            <a:ext cx="3163800" cy="985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Cumul</a:t>
            </a:r>
            <a:r>
              <a:rPr b="1" lang="en-US" sz="2900">
                <a:latin typeface="Poppins"/>
                <a:ea typeface="Poppins"/>
                <a:cs typeface="Poppins"/>
                <a:sym typeface="Poppins"/>
              </a:rPr>
              <a:t>onimbus</a:t>
            </a:r>
            <a:endParaRPr b="1" i="0" sz="29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clouds</a:t>
            </a:r>
            <a:endParaRPr b="1" i="0" sz="2900" u="none" cap="none" strike="noStrike">
              <a:solidFill>
                <a:srgbClr val="000000"/>
              </a:solidFill>
              <a:latin typeface="Poppins"/>
              <a:ea typeface="Poppins"/>
              <a:cs typeface="Poppins"/>
              <a:sym typeface="Poppins"/>
            </a:endParaRPr>
          </a:p>
        </p:txBody>
      </p:sp>
      <p:sp>
        <p:nvSpPr>
          <p:cNvPr id="794" name="Google Shape;794;g25e11802ac4_0_2511"/>
          <p:cNvSpPr txBox="1"/>
          <p:nvPr/>
        </p:nvSpPr>
        <p:spPr>
          <a:xfrm>
            <a:off x="4182625" y="5889250"/>
            <a:ext cx="4504200" cy="615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 cumul</a:t>
            </a:r>
            <a:r>
              <a:rPr lang="en-US" sz="1700">
                <a:latin typeface="Helvetica Neue Light"/>
                <a:ea typeface="Helvetica Neue Light"/>
                <a:cs typeface="Helvetica Neue Light"/>
                <a:sym typeface="Helvetica Neue Light"/>
              </a:rPr>
              <a:t>onimbus</a:t>
            </a:r>
            <a:endParaRPr sz="1700">
              <a:latin typeface="Helvetica Neue Light"/>
              <a:ea typeface="Helvetica Neue Light"/>
              <a:cs typeface="Helvetica Neue Light"/>
              <a:sym typeface="Helvetica Neue Light"/>
            </a:endParaRPr>
          </a:p>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 clouds impact my life?</a:t>
            </a:r>
            <a:endParaRPr b="0" i="0" sz="1700" u="none" cap="none" strike="noStrike">
              <a:solidFill>
                <a:srgbClr val="000000"/>
              </a:solidFill>
              <a:latin typeface="Arial"/>
              <a:ea typeface="Arial"/>
              <a:cs typeface="Arial"/>
              <a:sym typeface="Arial"/>
            </a:endParaRPr>
          </a:p>
        </p:txBody>
      </p:sp>
      <p:pic>
        <p:nvPicPr>
          <p:cNvPr id="795" name="Google Shape;795;g25e11802ac4_0_2511"/>
          <p:cNvPicPr preferRelativeResize="0"/>
          <p:nvPr/>
        </p:nvPicPr>
        <p:blipFill rotWithShape="1">
          <a:blip r:embed="rId3">
            <a:alphaModFix/>
          </a:blip>
          <a:srcRect b="0" l="0" r="0" t="0"/>
          <a:stretch/>
        </p:blipFill>
        <p:spPr>
          <a:xfrm>
            <a:off x="5999266" y="1069100"/>
            <a:ext cx="2644682" cy="17631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g25e11802ac4_0_253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02" name="Google Shape;802;g25e11802ac4_0_253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803" name="Google Shape;803;g25e11802ac4_0_2536"/>
          <p:cNvCxnSpPr>
            <a:stCxn id="804" idx="4"/>
            <a:endCxn id="80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05" name="Google Shape;805;g25e11802ac4_0_253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06" name="Google Shape;806;g25e11802ac4_0_253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04" name="Google Shape;804;g25e11802ac4_0_253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7" name="Google Shape;807;g25e11802ac4_0_2536"/>
          <p:cNvSpPr txBox="1"/>
          <p:nvPr/>
        </p:nvSpPr>
        <p:spPr>
          <a:xfrm>
            <a:off x="582425" y="219850"/>
            <a:ext cx="83652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2900" u="none" cap="none" strike="noStrike">
                <a:solidFill>
                  <a:srgbClr val="000000"/>
                </a:solidFill>
                <a:latin typeface="Calibri"/>
                <a:ea typeface="Calibri"/>
                <a:cs typeface="Calibri"/>
                <a:sym typeface="Calibri"/>
              </a:rPr>
              <a:t>Choose the correct response for </a:t>
            </a:r>
            <a:r>
              <a:rPr b="0" i="1" lang="en-US" sz="2900" u="none" cap="none" strike="noStrike">
                <a:solidFill>
                  <a:srgbClr val="000000"/>
                </a:solidFill>
                <a:latin typeface="Calibri"/>
                <a:ea typeface="Calibri"/>
                <a:cs typeface="Calibri"/>
                <a:sym typeface="Calibri"/>
              </a:rPr>
              <a:t>“How do cumul</a:t>
            </a:r>
            <a:r>
              <a:rPr i="1" lang="en-US" sz="2900">
                <a:latin typeface="Calibri"/>
                <a:ea typeface="Calibri"/>
                <a:cs typeface="Calibri"/>
                <a:sym typeface="Calibri"/>
              </a:rPr>
              <a:t>onimbus</a:t>
            </a:r>
            <a:r>
              <a:rPr b="0" i="1" lang="en-US" sz="2900" u="none" cap="none" strike="noStrike">
                <a:solidFill>
                  <a:srgbClr val="000000"/>
                </a:solidFill>
                <a:latin typeface="Calibri"/>
                <a:ea typeface="Calibri"/>
                <a:cs typeface="Calibri"/>
                <a:sym typeface="Calibri"/>
              </a:rPr>
              <a:t> clouds impact my life?” </a:t>
            </a:r>
            <a:r>
              <a:rPr b="0" i="0" lang="en-US" sz="2900" u="none" cap="none" strike="noStrike">
                <a:solidFill>
                  <a:srgbClr val="000000"/>
                </a:solidFill>
                <a:latin typeface="Calibri"/>
                <a:ea typeface="Calibri"/>
                <a:cs typeface="Calibri"/>
                <a:sym typeface="Calibri"/>
              </a:rPr>
              <a:t>from the choices below.</a:t>
            </a:r>
            <a:endParaRPr b="0" i="0" sz="1400" u="none" cap="none" strike="noStrike">
              <a:solidFill>
                <a:srgbClr val="000000"/>
              </a:solidFill>
              <a:latin typeface="Arial"/>
              <a:ea typeface="Arial"/>
              <a:cs typeface="Arial"/>
              <a:sym typeface="Arial"/>
            </a:endParaRPr>
          </a:p>
        </p:txBody>
      </p:sp>
      <p:sp>
        <p:nvSpPr>
          <p:cNvPr id="808" name="Google Shape;808;g25e11802ac4_0_2536"/>
          <p:cNvSpPr txBox="1"/>
          <p:nvPr/>
        </p:nvSpPr>
        <p:spPr>
          <a:xfrm>
            <a:off x="1073532" y="4275090"/>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434343"/>
                </a:solidFill>
                <a:latin typeface="Helvetica Neue Light"/>
                <a:ea typeface="Helvetica Neue Light"/>
                <a:cs typeface="Helvetica Neue Light"/>
                <a:sym typeface="Helvetica Neue Light"/>
              </a:rPr>
              <a:t>Cumulonimbus clouds tell me that I might not see the sun today.</a:t>
            </a:r>
            <a:endParaRPr b="0" i="0" sz="2200" u="none" cap="none" strike="noStrike">
              <a:solidFill>
                <a:srgbClr val="434343"/>
              </a:solidFill>
              <a:latin typeface="Arial"/>
              <a:ea typeface="Arial"/>
              <a:cs typeface="Arial"/>
              <a:sym typeface="Arial"/>
            </a:endParaRPr>
          </a:p>
        </p:txBody>
      </p:sp>
      <p:sp>
        <p:nvSpPr>
          <p:cNvPr id="809" name="Google Shape;809;g25e11802ac4_0_2536"/>
          <p:cNvSpPr txBox="1"/>
          <p:nvPr/>
        </p:nvSpPr>
        <p:spPr>
          <a:xfrm>
            <a:off x="1073532" y="3109620"/>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cap="none" strike="noStrike">
                <a:solidFill>
                  <a:srgbClr val="43464D"/>
                </a:solidFill>
                <a:latin typeface="Helvetica Neue Light"/>
                <a:ea typeface="Helvetica Neue Light"/>
                <a:cs typeface="Helvetica Neue Light"/>
                <a:sym typeface="Helvetica Neue Light"/>
              </a:rPr>
              <a:t>Cumulonimbus clouds tell me to expect some snow.  </a:t>
            </a:r>
            <a:endParaRPr b="0" i="0" sz="2200" u="none" cap="none" strike="noStrike">
              <a:solidFill>
                <a:schemeClr val="dk1"/>
              </a:solidFill>
              <a:latin typeface="Helvetica Neue Light"/>
              <a:ea typeface="Helvetica Neue Light"/>
              <a:cs typeface="Helvetica Neue Light"/>
              <a:sym typeface="Helvetica Neue Light"/>
            </a:endParaRPr>
          </a:p>
          <a:p>
            <a:pPr indent="0" lvl="0" marL="0" marR="0" rtl="0" algn="l">
              <a:lnSpc>
                <a:spcPct val="110000"/>
              </a:lnSpc>
              <a:spcBef>
                <a:spcPts val="0"/>
              </a:spcBef>
              <a:spcAft>
                <a:spcPts val="0"/>
              </a:spcAft>
              <a:buClr>
                <a:srgbClr val="000000"/>
              </a:buClr>
              <a:buSzPts val="2200"/>
              <a:buFont typeface="Arial"/>
              <a:buNone/>
            </a:pPr>
            <a:r>
              <a:t/>
            </a:r>
            <a:endParaRPr b="0" i="0" sz="2200" u="none" cap="none" strike="noStrike">
              <a:solidFill>
                <a:srgbClr val="43464D"/>
              </a:solidFill>
              <a:latin typeface="Helvetica Neue Light"/>
              <a:ea typeface="Helvetica Neue Light"/>
              <a:cs typeface="Helvetica Neue Light"/>
              <a:sym typeface="Helvetica Neue Light"/>
            </a:endParaRPr>
          </a:p>
        </p:txBody>
      </p:sp>
      <p:sp>
        <p:nvSpPr>
          <p:cNvPr id="810" name="Google Shape;810;g25e11802ac4_0_2536"/>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11" name="Google Shape;811;g25e11802ac4_0_2536"/>
          <p:cNvSpPr txBox="1"/>
          <p:nvPr/>
        </p:nvSpPr>
        <p:spPr>
          <a:xfrm>
            <a:off x="1073532" y="1868708"/>
            <a:ext cx="7874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43464D"/>
                </a:solidFill>
                <a:latin typeface="Helvetica Neue Light"/>
                <a:ea typeface="Helvetica Neue Light"/>
                <a:cs typeface="Helvetica Neue Light"/>
                <a:sym typeface="Helvetica Neue Light"/>
              </a:rPr>
              <a:t>Cumul</a:t>
            </a:r>
            <a:r>
              <a:rPr lang="en-US" sz="2200">
                <a:solidFill>
                  <a:srgbClr val="43464D"/>
                </a:solidFill>
                <a:latin typeface="Helvetica Neue Light"/>
                <a:ea typeface="Helvetica Neue Light"/>
                <a:cs typeface="Helvetica Neue Light"/>
                <a:sym typeface="Helvetica Neue Light"/>
              </a:rPr>
              <a:t>onimbus</a:t>
            </a:r>
            <a:r>
              <a:rPr b="0" i="0" lang="en-US" sz="2200" u="none" cap="none" strike="noStrike">
                <a:solidFill>
                  <a:srgbClr val="43464D"/>
                </a:solidFill>
                <a:latin typeface="Helvetica Neue Light"/>
                <a:ea typeface="Helvetica Neue Light"/>
                <a:cs typeface="Helvetica Neue Light"/>
                <a:sym typeface="Helvetica Neue Light"/>
              </a:rPr>
              <a:t> clouds tell me to look out for a severe storm.  </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812" name="Google Shape;812;g25e11802ac4_0_2536"/>
          <p:cNvSpPr txBox="1"/>
          <p:nvPr/>
        </p:nvSpPr>
        <p:spPr>
          <a:xfrm>
            <a:off x="380509" y="17608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813" name="Google Shape;813;g25e11802ac4_0_2536"/>
          <p:cNvSpPr txBox="1"/>
          <p:nvPr/>
        </p:nvSpPr>
        <p:spPr>
          <a:xfrm>
            <a:off x="380508" y="29628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814" name="Google Shape;814;g25e11802ac4_0_2536"/>
          <p:cNvSpPr txBox="1"/>
          <p:nvPr/>
        </p:nvSpPr>
        <p:spPr>
          <a:xfrm>
            <a:off x="393332" y="41842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815" name="Google Shape;815;g25e11802ac4_0_2536"/>
          <p:cNvSpPr txBox="1"/>
          <p:nvPr/>
        </p:nvSpPr>
        <p:spPr>
          <a:xfrm>
            <a:off x="393330" y="5513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816" name="Google Shape;816;g25e11802ac4_0_2536"/>
          <p:cNvSpPr txBox="1"/>
          <p:nvPr/>
        </p:nvSpPr>
        <p:spPr>
          <a:xfrm>
            <a:off x="1073532" y="5631865"/>
            <a:ext cx="7874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cap="none" strike="noStrike">
                <a:solidFill>
                  <a:srgbClr val="43464D"/>
                </a:solidFill>
                <a:latin typeface="Helvetica Neue Light"/>
                <a:ea typeface="Helvetica Neue Light"/>
                <a:cs typeface="Helvetica Neue Light"/>
                <a:sym typeface="Helvetica Neue Light"/>
              </a:rPr>
              <a:t>Cumulonimbus clouds tell me that it is going to be nice outside. </a:t>
            </a:r>
            <a:endParaRPr b="0" i="0" sz="2200" u="none" cap="none" strike="noStrike">
              <a:solidFill>
                <a:srgbClr val="434343"/>
              </a:solidFill>
              <a:latin typeface="Helvetica Neue Light"/>
              <a:ea typeface="Helvetica Neue Light"/>
              <a:cs typeface="Helvetica Neue Light"/>
              <a:sym typeface="Helvetica Neue Light"/>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g2bc600ba772_0_25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23" name="Google Shape;823;g2bc600ba772_0_25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824" name="Google Shape;824;g2bc600ba772_0_258"/>
          <p:cNvCxnSpPr>
            <a:stCxn id="825" idx="4"/>
            <a:endCxn id="82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26" name="Google Shape;826;g2bc600ba772_0_25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27" name="Google Shape;827;g2bc600ba772_0_25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25" name="Google Shape;825;g2bc600ba772_0_25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8" name="Google Shape;828;g2bc600ba772_0_258"/>
          <p:cNvSpPr txBox="1"/>
          <p:nvPr/>
        </p:nvSpPr>
        <p:spPr>
          <a:xfrm>
            <a:off x="582425" y="219850"/>
            <a:ext cx="83652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2900" u="none" cap="none" strike="noStrike">
                <a:solidFill>
                  <a:srgbClr val="000000"/>
                </a:solidFill>
                <a:latin typeface="Calibri"/>
                <a:ea typeface="Calibri"/>
                <a:cs typeface="Calibri"/>
                <a:sym typeface="Calibri"/>
              </a:rPr>
              <a:t>Choose the correct response for </a:t>
            </a:r>
            <a:r>
              <a:rPr b="0" i="1" lang="en-US" sz="2900" u="none" cap="none" strike="noStrike">
                <a:solidFill>
                  <a:srgbClr val="000000"/>
                </a:solidFill>
                <a:latin typeface="Calibri"/>
                <a:ea typeface="Calibri"/>
                <a:cs typeface="Calibri"/>
                <a:sym typeface="Calibri"/>
              </a:rPr>
              <a:t>“How do cumul</a:t>
            </a:r>
            <a:r>
              <a:rPr i="1" lang="en-US" sz="2900">
                <a:latin typeface="Calibri"/>
                <a:ea typeface="Calibri"/>
                <a:cs typeface="Calibri"/>
                <a:sym typeface="Calibri"/>
              </a:rPr>
              <a:t>onimbus</a:t>
            </a:r>
            <a:r>
              <a:rPr b="0" i="1" lang="en-US" sz="2900" u="none" cap="none" strike="noStrike">
                <a:solidFill>
                  <a:srgbClr val="000000"/>
                </a:solidFill>
                <a:latin typeface="Calibri"/>
                <a:ea typeface="Calibri"/>
                <a:cs typeface="Calibri"/>
                <a:sym typeface="Calibri"/>
              </a:rPr>
              <a:t> clouds impact my life?” </a:t>
            </a:r>
            <a:r>
              <a:rPr b="0" i="0" lang="en-US" sz="2900" u="none" cap="none" strike="noStrike">
                <a:solidFill>
                  <a:srgbClr val="000000"/>
                </a:solidFill>
                <a:latin typeface="Calibri"/>
                <a:ea typeface="Calibri"/>
                <a:cs typeface="Calibri"/>
                <a:sym typeface="Calibri"/>
              </a:rPr>
              <a:t>from the choices below.</a:t>
            </a:r>
            <a:endParaRPr b="0" i="0" sz="1400" u="none" cap="none" strike="noStrike">
              <a:solidFill>
                <a:srgbClr val="000000"/>
              </a:solidFill>
              <a:latin typeface="Arial"/>
              <a:ea typeface="Arial"/>
              <a:cs typeface="Arial"/>
              <a:sym typeface="Arial"/>
            </a:endParaRPr>
          </a:p>
        </p:txBody>
      </p:sp>
      <p:sp>
        <p:nvSpPr>
          <p:cNvPr id="829" name="Google Shape;829;g2bc600ba772_0_258"/>
          <p:cNvSpPr txBox="1"/>
          <p:nvPr/>
        </p:nvSpPr>
        <p:spPr>
          <a:xfrm>
            <a:off x="1073532" y="4275090"/>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434343"/>
                </a:solidFill>
                <a:latin typeface="Helvetica Neue Light"/>
                <a:ea typeface="Helvetica Neue Light"/>
                <a:cs typeface="Helvetica Neue Light"/>
                <a:sym typeface="Helvetica Neue Light"/>
              </a:rPr>
              <a:t>Cumulonimbus clouds tell me that I might not see the sun today.</a:t>
            </a:r>
            <a:endParaRPr b="0" i="0" sz="2200" u="none" cap="none" strike="noStrike">
              <a:solidFill>
                <a:srgbClr val="434343"/>
              </a:solidFill>
              <a:latin typeface="Arial"/>
              <a:ea typeface="Arial"/>
              <a:cs typeface="Arial"/>
              <a:sym typeface="Arial"/>
            </a:endParaRPr>
          </a:p>
        </p:txBody>
      </p:sp>
      <p:sp>
        <p:nvSpPr>
          <p:cNvPr id="830" name="Google Shape;830;g2bc600ba772_0_258"/>
          <p:cNvSpPr txBox="1"/>
          <p:nvPr/>
        </p:nvSpPr>
        <p:spPr>
          <a:xfrm>
            <a:off x="1073532" y="3109620"/>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cap="none" strike="noStrike">
                <a:solidFill>
                  <a:srgbClr val="43464D"/>
                </a:solidFill>
                <a:latin typeface="Helvetica Neue Light"/>
                <a:ea typeface="Helvetica Neue Light"/>
                <a:cs typeface="Helvetica Neue Light"/>
                <a:sym typeface="Helvetica Neue Light"/>
              </a:rPr>
              <a:t>Cumulonimbus clouds tell me to expect some snow.  </a:t>
            </a:r>
            <a:endParaRPr b="0" i="0" sz="2200" u="none" cap="none" strike="noStrike">
              <a:solidFill>
                <a:schemeClr val="dk1"/>
              </a:solidFill>
              <a:latin typeface="Helvetica Neue Light"/>
              <a:ea typeface="Helvetica Neue Light"/>
              <a:cs typeface="Helvetica Neue Light"/>
              <a:sym typeface="Helvetica Neue Light"/>
            </a:endParaRPr>
          </a:p>
          <a:p>
            <a:pPr indent="0" lvl="0" marL="0" marR="0" rtl="0" algn="l">
              <a:lnSpc>
                <a:spcPct val="110000"/>
              </a:lnSpc>
              <a:spcBef>
                <a:spcPts val="0"/>
              </a:spcBef>
              <a:spcAft>
                <a:spcPts val="0"/>
              </a:spcAft>
              <a:buClr>
                <a:srgbClr val="000000"/>
              </a:buClr>
              <a:buSzPts val="2200"/>
              <a:buFont typeface="Arial"/>
              <a:buNone/>
            </a:pPr>
            <a:r>
              <a:t/>
            </a:r>
            <a:endParaRPr b="0" i="0" sz="2200" u="none" cap="none" strike="noStrike">
              <a:solidFill>
                <a:srgbClr val="43464D"/>
              </a:solidFill>
              <a:latin typeface="Helvetica Neue Light"/>
              <a:ea typeface="Helvetica Neue Light"/>
              <a:cs typeface="Helvetica Neue Light"/>
              <a:sym typeface="Helvetica Neue Light"/>
            </a:endParaRPr>
          </a:p>
        </p:txBody>
      </p:sp>
      <p:sp>
        <p:nvSpPr>
          <p:cNvPr id="831" name="Google Shape;831;g2bc600ba772_0_258"/>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32" name="Google Shape;832;g2bc600ba772_0_258"/>
          <p:cNvSpPr txBox="1"/>
          <p:nvPr/>
        </p:nvSpPr>
        <p:spPr>
          <a:xfrm>
            <a:off x="1073532" y="1868708"/>
            <a:ext cx="7874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43464D"/>
                </a:solidFill>
                <a:latin typeface="Helvetica Neue Light"/>
                <a:ea typeface="Helvetica Neue Light"/>
                <a:cs typeface="Helvetica Neue Light"/>
                <a:sym typeface="Helvetica Neue Light"/>
              </a:rPr>
              <a:t>Cumul</a:t>
            </a:r>
            <a:r>
              <a:rPr lang="en-US" sz="2200">
                <a:solidFill>
                  <a:srgbClr val="43464D"/>
                </a:solidFill>
                <a:latin typeface="Helvetica Neue Light"/>
                <a:ea typeface="Helvetica Neue Light"/>
                <a:cs typeface="Helvetica Neue Light"/>
                <a:sym typeface="Helvetica Neue Light"/>
              </a:rPr>
              <a:t>onimbus</a:t>
            </a:r>
            <a:r>
              <a:rPr b="0" i="0" lang="en-US" sz="2200" u="none" cap="none" strike="noStrike">
                <a:solidFill>
                  <a:srgbClr val="43464D"/>
                </a:solidFill>
                <a:latin typeface="Helvetica Neue Light"/>
                <a:ea typeface="Helvetica Neue Light"/>
                <a:cs typeface="Helvetica Neue Light"/>
                <a:sym typeface="Helvetica Neue Light"/>
              </a:rPr>
              <a:t> clouds tell me to look out for a severe storm.  </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833" name="Google Shape;833;g2bc600ba772_0_258"/>
          <p:cNvSpPr txBox="1"/>
          <p:nvPr/>
        </p:nvSpPr>
        <p:spPr>
          <a:xfrm>
            <a:off x="380509" y="17608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834" name="Google Shape;834;g2bc600ba772_0_258"/>
          <p:cNvSpPr txBox="1"/>
          <p:nvPr/>
        </p:nvSpPr>
        <p:spPr>
          <a:xfrm>
            <a:off x="380508" y="29628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835" name="Google Shape;835;g2bc600ba772_0_258"/>
          <p:cNvSpPr txBox="1"/>
          <p:nvPr/>
        </p:nvSpPr>
        <p:spPr>
          <a:xfrm>
            <a:off x="393332" y="41842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836" name="Google Shape;836;g2bc600ba772_0_258"/>
          <p:cNvSpPr txBox="1"/>
          <p:nvPr/>
        </p:nvSpPr>
        <p:spPr>
          <a:xfrm>
            <a:off x="393330" y="5513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837" name="Google Shape;837;g2bc600ba772_0_258"/>
          <p:cNvSpPr txBox="1"/>
          <p:nvPr/>
        </p:nvSpPr>
        <p:spPr>
          <a:xfrm>
            <a:off x="1073532" y="5631865"/>
            <a:ext cx="7874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cap="none" strike="noStrike">
                <a:solidFill>
                  <a:srgbClr val="43464D"/>
                </a:solidFill>
                <a:latin typeface="Helvetica Neue Light"/>
                <a:ea typeface="Helvetica Neue Light"/>
                <a:cs typeface="Helvetica Neue Light"/>
                <a:sym typeface="Helvetica Neue Light"/>
              </a:rPr>
              <a:t>Cumulonimbus clouds tell me that it is going to be nice outside. </a:t>
            </a:r>
            <a:endParaRPr b="0" i="0" sz="2200" u="none" cap="none" strike="noStrike">
              <a:solidFill>
                <a:srgbClr val="434343"/>
              </a:solidFill>
              <a:latin typeface="Helvetica Neue Light"/>
              <a:ea typeface="Helvetica Neue Light"/>
              <a:cs typeface="Helvetica Neue Light"/>
              <a:sym typeface="Helvetica Neue Light"/>
            </a:endParaRPr>
          </a:p>
        </p:txBody>
      </p:sp>
      <p:sp>
        <p:nvSpPr>
          <p:cNvPr id="838" name="Google Shape;838;g2bc600ba772_0_258"/>
          <p:cNvSpPr/>
          <p:nvPr/>
        </p:nvSpPr>
        <p:spPr>
          <a:xfrm>
            <a:off x="419100" y="1729200"/>
            <a:ext cx="8305800" cy="8298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g25e11802ac4_0_264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45" name="Google Shape;845;g25e11802ac4_0_264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846" name="Google Shape;846;g25e11802ac4_0_2649"/>
          <p:cNvCxnSpPr>
            <a:stCxn id="847" idx="4"/>
            <a:endCxn id="84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48" name="Google Shape;848;g25e11802ac4_0_264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49" name="Google Shape;849;g25e11802ac4_0_264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47" name="Google Shape;847;g25e11802ac4_0_264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0" name="Google Shape;850;g25e11802ac4_0_2649"/>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851" name="Google Shape;851;g25e11802ac4_0_2649"/>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852" name="Google Shape;852;g25e11802ac4_0_2649"/>
          <p:cNvCxnSpPr>
            <a:stCxn id="853" idx="4"/>
            <a:endCxn id="850"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854" name="Google Shape;854;g25e11802ac4_0_2649"/>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855" name="Google Shape;855;g25e11802ac4_0_2649"/>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853" name="Google Shape;853;g25e11802ac4_0_2649"/>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6" name="Google Shape;856;g25e11802ac4_0_2649"/>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857" name="Google Shape;857;g25e11802ac4_0_2649"/>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858" name="Google Shape;858;g25e11802ac4_0_2649"/>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859" name="Google Shape;859;g25e11802ac4_0_2649"/>
          <p:cNvSpPr txBox="1"/>
          <p:nvPr/>
        </p:nvSpPr>
        <p:spPr>
          <a:xfrm>
            <a:off x="4500300" y="4796825"/>
            <a:ext cx="41799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800"/>
              <a:buFont typeface="Arial"/>
              <a:buNone/>
            </a:pPr>
            <a:r>
              <a:rPr b="0" i="0" lang="en-US" sz="2400" u="none" cap="none" strike="noStrike">
                <a:solidFill>
                  <a:srgbClr val="000000"/>
                </a:solidFill>
                <a:latin typeface="Helvetica Neue Light"/>
                <a:ea typeface="Helvetica Neue Light"/>
                <a:cs typeface="Helvetica Neue Light"/>
                <a:sym typeface="Helvetica Neue Light"/>
              </a:rPr>
              <a:t>Cumul</a:t>
            </a:r>
            <a:r>
              <a:rPr lang="en-US" sz="2400">
                <a:latin typeface="Helvetica Neue Light"/>
                <a:ea typeface="Helvetica Neue Light"/>
                <a:cs typeface="Helvetica Neue Light"/>
                <a:sym typeface="Helvetica Neue Light"/>
              </a:rPr>
              <a:t>onimbus</a:t>
            </a:r>
            <a:r>
              <a:rPr b="0" i="0" lang="en-US" sz="2400" u="none" cap="none" strike="noStrike">
                <a:solidFill>
                  <a:srgbClr val="000000"/>
                </a:solidFill>
                <a:latin typeface="Helvetica Neue Light"/>
                <a:ea typeface="Helvetica Neue Light"/>
                <a:cs typeface="Helvetica Neue Light"/>
                <a:sym typeface="Helvetica Neue Light"/>
              </a:rPr>
              <a:t> clouds tell me </a:t>
            </a:r>
            <a:r>
              <a:rPr lang="en-US" sz="2400">
                <a:latin typeface="Helvetica Neue Light"/>
                <a:ea typeface="Helvetica Neue Light"/>
                <a:cs typeface="Helvetica Neue Light"/>
                <a:sym typeface="Helvetica Neue Light"/>
              </a:rPr>
              <a:t>to look out for a severe storm</a:t>
            </a:r>
            <a:r>
              <a:rPr b="0" i="0" lang="en-US" sz="2400" u="none" cap="none" strike="noStrike">
                <a:solidFill>
                  <a:srgbClr val="000000"/>
                </a:solidFill>
                <a:latin typeface="Helvetica Neue Light"/>
                <a:ea typeface="Helvetica Neue Light"/>
                <a:cs typeface="Helvetica Neue Light"/>
                <a:sym typeface="Helvetica Neue Light"/>
              </a:rPr>
              <a:t>.</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60" name="Google Shape;860;g25e11802ac4_0_2649"/>
          <p:cNvSpPr txBox="1"/>
          <p:nvPr/>
        </p:nvSpPr>
        <p:spPr>
          <a:xfrm>
            <a:off x="494375" y="4796825"/>
            <a:ext cx="4108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Large clouds that look stormy</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861" name="Google Shape;861;g25e11802ac4_0_2649"/>
          <p:cNvSpPr txBox="1"/>
          <p:nvPr/>
        </p:nvSpPr>
        <p:spPr>
          <a:xfrm>
            <a:off x="612500" y="1210575"/>
            <a:ext cx="3696000" cy="868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Large, tall clouds with dark bottoms</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862" name="Google Shape;862;g25e11802ac4_0_2649"/>
          <p:cNvSpPr txBox="1"/>
          <p:nvPr/>
        </p:nvSpPr>
        <p:spPr>
          <a:xfrm>
            <a:off x="3024950" y="3109708"/>
            <a:ext cx="3163800" cy="985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Cumul</a:t>
            </a:r>
            <a:r>
              <a:rPr b="1" lang="en-US" sz="2900">
                <a:latin typeface="Poppins"/>
                <a:ea typeface="Poppins"/>
                <a:cs typeface="Poppins"/>
                <a:sym typeface="Poppins"/>
              </a:rPr>
              <a:t>onimbus</a:t>
            </a:r>
            <a:endParaRPr b="1" i="0" sz="29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clouds</a:t>
            </a:r>
            <a:endParaRPr b="1" i="0" sz="2900" u="none" cap="none" strike="noStrike">
              <a:solidFill>
                <a:srgbClr val="000000"/>
              </a:solidFill>
              <a:latin typeface="Poppins"/>
              <a:ea typeface="Poppins"/>
              <a:cs typeface="Poppins"/>
              <a:sym typeface="Poppins"/>
            </a:endParaRPr>
          </a:p>
        </p:txBody>
      </p:sp>
      <p:sp>
        <p:nvSpPr>
          <p:cNvPr id="863" name="Google Shape;863;g25e11802ac4_0_2649"/>
          <p:cNvSpPr txBox="1"/>
          <p:nvPr/>
        </p:nvSpPr>
        <p:spPr>
          <a:xfrm>
            <a:off x="4182625" y="5889250"/>
            <a:ext cx="4504200" cy="615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 cumul</a:t>
            </a:r>
            <a:r>
              <a:rPr lang="en-US" sz="1700">
                <a:latin typeface="Helvetica Neue Light"/>
                <a:ea typeface="Helvetica Neue Light"/>
                <a:cs typeface="Helvetica Neue Light"/>
                <a:sym typeface="Helvetica Neue Light"/>
              </a:rPr>
              <a:t>onimbus</a:t>
            </a:r>
            <a:endParaRPr sz="1700">
              <a:latin typeface="Helvetica Neue Light"/>
              <a:ea typeface="Helvetica Neue Light"/>
              <a:cs typeface="Helvetica Neue Light"/>
              <a:sym typeface="Helvetica Neue Light"/>
            </a:endParaRPr>
          </a:p>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 clouds impact my life?</a:t>
            </a:r>
            <a:endParaRPr b="0" i="0" sz="1700" u="none" cap="none" strike="noStrike">
              <a:solidFill>
                <a:srgbClr val="000000"/>
              </a:solidFill>
              <a:latin typeface="Arial"/>
              <a:ea typeface="Arial"/>
              <a:cs typeface="Arial"/>
              <a:sym typeface="Arial"/>
            </a:endParaRPr>
          </a:p>
        </p:txBody>
      </p:sp>
      <p:pic>
        <p:nvPicPr>
          <p:cNvPr id="864" name="Google Shape;864;g25e11802ac4_0_2649"/>
          <p:cNvPicPr preferRelativeResize="0"/>
          <p:nvPr/>
        </p:nvPicPr>
        <p:blipFill rotWithShape="1">
          <a:blip r:embed="rId3">
            <a:alphaModFix/>
          </a:blip>
          <a:srcRect b="0" l="0" r="0" t="0"/>
          <a:stretch/>
        </p:blipFill>
        <p:spPr>
          <a:xfrm>
            <a:off x="5999266" y="1069100"/>
            <a:ext cx="2644682" cy="17631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52"/>
          <p:cNvSpPr txBox="1"/>
          <p:nvPr/>
        </p:nvSpPr>
        <p:spPr>
          <a:xfrm>
            <a:off x="2585397" y="628581"/>
            <a:ext cx="397320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871" name="Google Shape;871;p52"/>
          <p:cNvSpPr/>
          <p:nvPr/>
        </p:nvSpPr>
        <p:spPr>
          <a:xfrm>
            <a:off x="1928445" y="1500554"/>
            <a:ext cx="5287108"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descr="Rewind" id="877" name="Google Shape;877;g2b790e7f309_0_155"/>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g2b790e7f309_0_155"/>
          <p:cNvSpPr txBox="1"/>
          <p:nvPr>
            <p:ph idx="1" type="subTitle"/>
          </p:nvPr>
        </p:nvSpPr>
        <p:spPr>
          <a:xfrm>
            <a:off x="702150" y="752750"/>
            <a:ext cx="7739700" cy="1092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Cumulonimbus clouds</a:t>
            </a:r>
            <a:r>
              <a:rPr b="1" lang="en-US">
                <a:solidFill>
                  <a:schemeClr val="dk1"/>
                </a:solidFill>
              </a:rPr>
              <a:t>:</a:t>
            </a:r>
            <a:r>
              <a:rPr lang="en-US">
                <a:solidFill>
                  <a:schemeClr val="dk1"/>
                </a:solidFill>
              </a:rPr>
              <a:t> large, tall clouds with dark bottoms</a:t>
            </a:r>
            <a:endParaRPr>
              <a:solidFill>
                <a:schemeClr val="dk1"/>
              </a:solidFill>
            </a:endParaRPr>
          </a:p>
        </p:txBody>
      </p:sp>
      <p:pic>
        <p:nvPicPr>
          <p:cNvPr id="879" name="Google Shape;879;g2b790e7f309_0_155"/>
          <p:cNvPicPr preferRelativeResize="0"/>
          <p:nvPr/>
        </p:nvPicPr>
        <p:blipFill rotWithShape="1">
          <a:blip r:embed="rId4">
            <a:alphaModFix/>
          </a:blip>
          <a:srcRect b="0" l="0" r="0" t="0"/>
          <a:stretch/>
        </p:blipFill>
        <p:spPr>
          <a:xfrm>
            <a:off x="920375" y="1910925"/>
            <a:ext cx="7303250" cy="46023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descr="Lightbulb and gear" id="885" name="Google Shape;885;g2b790e7f309_0_162"/>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g2b790e7f309_0_162"/>
          <p:cNvSpPr txBox="1"/>
          <p:nvPr/>
        </p:nvSpPr>
        <p:spPr>
          <a:xfrm>
            <a:off x="467257" y="404359"/>
            <a:ext cx="8209500" cy="969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alibri"/>
                <a:ea typeface="Calibri"/>
                <a:cs typeface="Calibri"/>
                <a:sym typeface="Calibri"/>
              </a:rPr>
              <a:t>Big Question: </a:t>
            </a:r>
            <a:r>
              <a:rPr b="0" i="0" lang="en-US" sz="2700" u="none" cap="none" strike="noStrike">
                <a:solidFill>
                  <a:srgbClr val="374151"/>
                </a:solidFill>
                <a:highlight>
                  <a:srgbClr val="FFFFFF"/>
                </a:highlight>
                <a:latin typeface="Roboto"/>
                <a:ea typeface="Roboto"/>
                <a:cs typeface="Roboto"/>
                <a:sym typeface="Roboto"/>
              </a:rPr>
              <a:t>How can I predict weather events by tracking weather conditions?</a:t>
            </a:r>
            <a:endParaRPr b="0" i="0" sz="2900" u="none" cap="none" strike="noStrike">
              <a:solidFill>
                <a:srgbClr val="000000"/>
              </a:solidFill>
              <a:latin typeface="Arial"/>
              <a:ea typeface="Arial"/>
              <a:cs typeface="Arial"/>
              <a:sym typeface="Arial"/>
            </a:endParaRPr>
          </a:p>
        </p:txBody>
      </p:sp>
      <p:pic>
        <p:nvPicPr>
          <p:cNvPr id="887" name="Google Shape;887;g2b790e7f309_0_162"/>
          <p:cNvPicPr preferRelativeResize="0"/>
          <p:nvPr/>
        </p:nvPicPr>
        <p:blipFill rotWithShape="1">
          <a:blip r:embed="rId4">
            <a:alphaModFix/>
          </a:blip>
          <a:srcRect b="0" l="0" r="0" t="0"/>
          <a:stretch/>
        </p:blipFill>
        <p:spPr>
          <a:xfrm>
            <a:off x="3848138" y="3565211"/>
            <a:ext cx="1394650" cy="1394650"/>
          </a:xfrm>
          <a:prstGeom prst="rect">
            <a:avLst/>
          </a:prstGeom>
          <a:noFill/>
          <a:ln>
            <a:noFill/>
          </a:ln>
        </p:spPr>
      </p:pic>
      <p:pic>
        <p:nvPicPr>
          <p:cNvPr id="888" name="Google Shape;888;g2b790e7f309_0_162"/>
          <p:cNvPicPr preferRelativeResize="0"/>
          <p:nvPr/>
        </p:nvPicPr>
        <p:blipFill rotWithShape="1">
          <a:blip r:embed="rId5">
            <a:alphaModFix/>
          </a:blip>
          <a:srcRect b="0" l="0" r="0" t="0"/>
          <a:stretch/>
        </p:blipFill>
        <p:spPr>
          <a:xfrm>
            <a:off x="1006843" y="1668275"/>
            <a:ext cx="2841307" cy="1896925"/>
          </a:xfrm>
          <a:prstGeom prst="rect">
            <a:avLst/>
          </a:prstGeom>
          <a:noFill/>
          <a:ln>
            <a:noFill/>
          </a:ln>
        </p:spPr>
      </p:pic>
      <p:pic>
        <p:nvPicPr>
          <p:cNvPr id="889" name="Google Shape;889;g2b790e7f309_0_162"/>
          <p:cNvPicPr preferRelativeResize="0"/>
          <p:nvPr/>
        </p:nvPicPr>
        <p:blipFill rotWithShape="1">
          <a:blip r:embed="rId6">
            <a:alphaModFix/>
          </a:blip>
          <a:srcRect b="0" l="0" r="0" t="0"/>
          <a:stretch/>
        </p:blipFill>
        <p:spPr>
          <a:xfrm>
            <a:off x="5242800" y="4608575"/>
            <a:ext cx="2874051" cy="1896926"/>
          </a:xfrm>
          <a:prstGeom prst="rect">
            <a:avLst/>
          </a:prstGeom>
          <a:noFill/>
          <a:ln>
            <a:noFill/>
          </a:ln>
        </p:spPr>
      </p:pic>
      <p:pic>
        <p:nvPicPr>
          <p:cNvPr id="890" name="Google Shape;890;g2b790e7f309_0_162"/>
          <p:cNvPicPr preferRelativeResize="0"/>
          <p:nvPr/>
        </p:nvPicPr>
        <p:blipFill rotWithShape="1">
          <a:blip r:embed="rId7">
            <a:alphaModFix/>
          </a:blip>
          <a:srcRect b="0" l="0" r="0" t="0"/>
          <a:stretch/>
        </p:blipFill>
        <p:spPr>
          <a:xfrm>
            <a:off x="1006850" y="4592950"/>
            <a:ext cx="2841300" cy="1896924"/>
          </a:xfrm>
          <a:prstGeom prst="rect">
            <a:avLst/>
          </a:prstGeom>
          <a:noFill/>
          <a:ln>
            <a:noFill/>
          </a:ln>
        </p:spPr>
      </p:pic>
      <p:pic>
        <p:nvPicPr>
          <p:cNvPr id="891" name="Google Shape;891;g2b790e7f309_0_162"/>
          <p:cNvPicPr preferRelativeResize="0"/>
          <p:nvPr/>
        </p:nvPicPr>
        <p:blipFill rotWithShape="1">
          <a:blip r:embed="rId8">
            <a:alphaModFix/>
          </a:blip>
          <a:srcRect b="0" l="0" r="0" t="0"/>
          <a:stretch/>
        </p:blipFill>
        <p:spPr>
          <a:xfrm>
            <a:off x="5174750" y="1668275"/>
            <a:ext cx="3010150" cy="18969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g28d164d3bd8_0_117"/>
          <p:cNvSpPr txBox="1"/>
          <p:nvPr/>
        </p:nvSpPr>
        <p:spPr>
          <a:xfrm>
            <a:off x="1768509" y="143985"/>
            <a:ext cx="5607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600"/>
              <a:buFont typeface="Arial"/>
              <a:buNone/>
            </a:pPr>
            <a:r>
              <a:rPr b="0" i="0" lang="en-US" sz="5600" u="none" cap="none" strike="noStrike">
                <a:solidFill>
                  <a:srgbClr val="FFC000"/>
                </a:solidFill>
                <a:latin typeface="Calibri"/>
                <a:ea typeface="Calibri"/>
                <a:cs typeface="Calibri"/>
                <a:sym typeface="Calibri"/>
              </a:rPr>
              <a:t>Extension</a:t>
            </a:r>
            <a:r>
              <a:rPr b="0" i="0" lang="en-US" sz="5600" u="none" cap="none" strike="noStrike">
                <a:solidFill>
                  <a:srgbClr val="FFC000"/>
                </a:solidFill>
                <a:latin typeface="Calibri"/>
                <a:ea typeface="Calibri"/>
                <a:cs typeface="Calibri"/>
                <a:sym typeface="Calibri"/>
                <a:extLst>
                  <a:ext uri="http://customooxmlschemas.google.com/">
                    <go:slidesCustomData xmlns:go="http://customooxmlschemas.google.com/" textRoundtripDataId="18"/>
                  </a:ext>
                </a:extLst>
              </a:rPr>
              <a:t> Activity</a:t>
            </a:r>
            <a:endParaRPr b="0" i="0" sz="1400" u="none" cap="none" strike="noStrike">
              <a:solidFill>
                <a:srgbClr val="000000"/>
              </a:solidFill>
              <a:latin typeface="Arial"/>
              <a:ea typeface="Arial"/>
              <a:cs typeface="Arial"/>
              <a:sym typeface="Arial"/>
            </a:endParaRPr>
          </a:p>
        </p:txBody>
      </p:sp>
      <p:sp>
        <p:nvSpPr>
          <p:cNvPr id="898" name="Google Shape;898;g28d164d3bd8_0_117"/>
          <p:cNvSpPr txBox="1"/>
          <p:nvPr/>
        </p:nvSpPr>
        <p:spPr>
          <a:xfrm>
            <a:off x="1745550" y="1098275"/>
            <a:ext cx="56529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sng" cap="none" strike="noStrike">
                <a:solidFill>
                  <a:schemeClr val="hlink"/>
                </a:solidFill>
                <a:latin typeface="Calibri"/>
                <a:ea typeface="Calibri"/>
                <a:cs typeface="Calibri"/>
                <a:sym typeface="Calibri"/>
                <a:hlinkClick r:id="rId3"/>
              </a:rPr>
              <a:t>Cumul</a:t>
            </a:r>
            <a:r>
              <a:rPr lang="en-US" sz="3600" u="sng">
                <a:solidFill>
                  <a:schemeClr val="hlink"/>
                </a:solidFill>
                <a:latin typeface="Calibri"/>
                <a:ea typeface="Calibri"/>
                <a:cs typeface="Calibri"/>
                <a:sym typeface="Calibri"/>
                <a:hlinkClick r:id="rId4"/>
              </a:rPr>
              <a:t>onimbus</a:t>
            </a:r>
            <a:r>
              <a:rPr b="0" i="0" lang="en-US" sz="3600" u="sng" cap="none" strike="noStrike">
                <a:solidFill>
                  <a:schemeClr val="hlink"/>
                </a:solidFill>
                <a:latin typeface="Calibri"/>
                <a:ea typeface="Calibri"/>
                <a:cs typeface="Calibri"/>
                <a:sym typeface="Calibri"/>
                <a:hlinkClick r:id="rId5"/>
              </a:rPr>
              <a:t> Cloud Formation Video</a:t>
            </a:r>
            <a:endParaRPr b="0" i="0" sz="1400" u="none" cap="none" strike="noStrike">
              <a:solidFill>
                <a:srgbClr val="000000"/>
              </a:solidFill>
              <a:latin typeface="Arial"/>
              <a:ea typeface="Arial"/>
              <a:cs typeface="Arial"/>
              <a:sym typeface="Arial"/>
            </a:endParaRPr>
          </a:p>
        </p:txBody>
      </p:sp>
      <p:pic>
        <p:nvPicPr>
          <p:cNvPr descr="Cursor" id="899" name="Google Shape;899;g28d164d3bd8_0_117"/>
          <p:cNvPicPr preferRelativeResize="0"/>
          <p:nvPr/>
        </p:nvPicPr>
        <p:blipFill rotWithShape="1">
          <a:blip r:embed="rId6">
            <a:alphaModFix/>
          </a:blip>
          <a:srcRect b="0" l="0" r="0" t="0"/>
          <a:stretch/>
        </p:blipFill>
        <p:spPr>
          <a:xfrm rot="5400000">
            <a:off x="1584719" y="1517151"/>
            <a:ext cx="914400" cy="914400"/>
          </a:xfrm>
          <a:prstGeom prst="rect">
            <a:avLst/>
          </a:prstGeom>
          <a:noFill/>
          <a:ln>
            <a:noFill/>
          </a:ln>
        </p:spPr>
      </p:pic>
      <p:sp>
        <p:nvSpPr>
          <p:cNvPr id="900" name="Google Shape;900;g28d164d3bd8_0_117"/>
          <p:cNvSpPr txBox="1"/>
          <p:nvPr/>
        </p:nvSpPr>
        <p:spPr>
          <a:xfrm>
            <a:off x="92275" y="2230725"/>
            <a:ext cx="1889100" cy="452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Click the link above for a </a:t>
            </a:r>
            <a:r>
              <a:rPr i="1" lang="en-US" sz="1800">
                <a:solidFill>
                  <a:schemeClr val="dk1"/>
                </a:solidFill>
                <a:latin typeface="Calibri"/>
                <a:ea typeface="Calibri"/>
                <a:cs typeface="Calibri"/>
                <a:sym typeface="Calibri"/>
              </a:rPr>
              <a:t>timelapse</a:t>
            </a:r>
            <a:r>
              <a:rPr b="0" i="1" lang="en-US" sz="1800" u="none" cap="none" strike="noStrike">
                <a:solidFill>
                  <a:schemeClr val="dk1"/>
                </a:solidFill>
                <a:latin typeface="Calibri"/>
                <a:ea typeface="Calibri"/>
                <a:cs typeface="Calibri"/>
                <a:sym typeface="Calibri"/>
              </a:rPr>
              <a:t> video </a:t>
            </a:r>
            <a:r>
              <a:rPr i="1" lang="en-US" sz="1800">
                <a:solidFill>
                  <a:schemeClr val="dk1"/>
                </a:solidFill>
                <a:latin typeface="Calibri"/>
                <a:ea typeface="Calibri"/>
                <a:cs typeface="Calibri"/>
                <a:sym typeface="Calibri"/>
              </a:rPr>
              <a:t>showing a cumulonimbus cloud forming</a:t>
            </a:r>
            <a:r>
              <a:rPr b="0" i="1" lang="en-US" sz="1800" u="none" cap="none" strike="noStrike">
                <a:solidFill>
                  <a:schemeClr val="dk1"/>
                </a:solidFill>
                <a:latin typeface="Calibri"/>
                <a:ea typeface="Calibri"/>
                <a:cs typeface="Calibri"/>
                <a:sym typeface="Calibri"/>
              </a:rPr>
              <a:t>.</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Try to create a flowchart for how cumul</a:t>
            </a:r>
            <a:r>
              <a:rPr i="1" lang="en-US" sz="1800">
                <a:solidFill>
                  <a:schemeClr val="dk1"/>
                </a:solidFill>
                <a:latin typeface="Calibri"/>
                <a:ea typeface="Calibri"/>
                <a:cs typeface="Calibri"/>
                <a:sym typeface="Calibri"/>
              </a:rPr>
              <a:t>onimbus</a:t>
            </a:r>
            <a:r>
              <a:rPr b="0" i="1" lang="en-US" sz="1800" u="none" cap="none" strike="noStrike">
                <a:solidFill>
                  <a:schemeClr val="dk1"/>
                </a:solidFill>
                <a:latin typeface="Calibri"/>
                <a:ea typeface="Calibri"/>
                <a:cs typeface="Calibri"/>
                <a:sym typeface="Calibri"/>
              </a:rPr>
              <a:t> clouds form (maybe with pictures).</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Discuss them as a class.</a:t>
            </a:r>
            <a:endParaRPr b="0" i="1" sz="1800" u="none" cap="none" strike="noStrike">
              <a:solidFill>
                <a:schemeClr val="dk1"/>
              </a:solidFill>
              <a:latin typeface="Calibri"/>
              <a:ea typeface="Calibri"/>
              <a:cs typeface="Calibri"/>
              <a:sym typeface="Calibri"/>
            </a:endParaRPr>
          </a:p>
        </p:txBody>
      </p:sp>
      <p:sp>
        <p:nvSpPr>
          <p:cNvPr descr="Laptop" id="901" name="Google Shape;901;g28d164d3bd8_0_117"/>
          <p:cNvSpPr/>
          <p:nvPr/>
        </p:nvSpPr>
        <p:spPr>
          <a:xfrm>
            <a:off x="44367" y="0"/>
            <a:ext cx="735300" cy="735300"/>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02" name="Google Shape;902;g28d164d3bd8_0_117"/>
          <p:cNvPicPr preferRelativeResize="0"/>
          <p:nvPr/>
        </p:nvPicPr>
        <p:blipFill>
          <a:blip r:embed="rId8">
            <a:alphaModFix/>
          </a:blip>
          <a:stretch>
            <a:fillRect/>
          </a:stretch>
        </p:blipFill>
        <p:spPr>
          <a:xfrm>
            <a:off x="2053200" y="2583951"/>
            <a:ext cx="6938397" cy="387686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pic>
        <p:nvPicPr>
          <p:cNvPr id="908" name="Google Shape;908;p62"/>
          <p:cNvPicPr preferRelativeResize="0"/>
          <p:nvPr/>
        </p:nvPicPr>
        <p:blipFill rotWithShape="1">
          <a:blip r:embed="rId3">
            <a:alphaModFix/>
          </a:blip>
          <a:srcRect b="0" l="0" r="0" t="0"/>
          <a:stretch/>
        </p:blipFill>
        <p:spPr>
          <a:xfrm>
            <a:off x="0" y="0"/>
            <a:ext cx="9143067"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descr="Rewind" id="168" name="Google Shape;168;g2a5a1442303_0_32"/>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2a5a1442303_0_32"/>
          <p:cNvSpPr txBox="1"/>
          <p:nvPr>
            <p:ph idx="4294967295" type="subTitle"/>
          </p:nvPr>
        </p:nvSpPr>
        <p:spPr>
          <a:xfrm>
            <a:off x="702150" y="752750"/>
            <a:ext cx="7739700" cy="1092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1" i="0" lang="en-US" sz="3200" u="sng" cap="none" strike="noStrike">
                <a:solidFill>
                  <a:schemeClr val="dk1"/>
                </a:solidFill>
                <a:latin typeface="Calibri"/>
                <a:ea typeface="Calibri"/>
                <a:cs typeface="Calibri"/>
                <a:sym typeface="Calibri"/>
              </a:rPr>
              <a:t>Climate</a:t>
            </a:r>
            <a:r>
              <a:rPr b="1" i="0" lang="en-US" sz="3200" u="none" cap="none" strike="noStrike">
                <a:solidFill>
                  <a:schemeClr val="dk1"/>
                </a:solidFill>
                <a:latin typeface="Calibri"/>
                <a:ea typeface="Calibri"/>
                <a:cs typeface="Calibri"/>
                <a:sym typeface="Calibri"/>
              </a:rPr>
              <a:t>: </a:t>
            </a:r>
            <a:r>
              <a:rPr b="0" i="0" lang="en-US" sz="3200" u="none" cap="none" strike="noStrike">
                <a:solidFill>
                  <a:schemeClr val="dk1"/>
                </a:solidFill>
                <a:latin typeface="Calibri"/>
                <a:ea typeface="Calibri"/>
                <a:cs typeface="Calibri"/>
                <a:sym typeface="Calibri"/>
              </a:rPr>
              <a:t>The weather of a given area averaged over an extended period of time (years)</a:t>
            </a:r>
            <a:endParaRPr b="0" i="0" sz="3200" u="none" cap="none" strike="noStrike">
              <a:solidFill>
                <a:schemeClr val="dk1"/>
              </a:solidFill>
              <a:latin typeface="Calibri"/>
              <a:ea typeface="Calibri"/>
              <a:cs typeface="Calibri"/>
              <a:sym typeface="Calibri"/>
            </a:endParaRPr>
          </a:p>
        </p:txBody>
      </p:sp>
      <p:pic>
        <p:nvPicPr>
          <p:cNvPr id="170" name="Google Shape;170;g2a5a1442303_0_32"/>
          <p:cNvPicPr preferRelativeResize="0"/>
          <p:nvPr/>
        </p:nvPicPr>
        <p:blipFill rotWithShape="1">
          <a:blip r:embed="rId4">
            <a:alphaModFix/>
          </a:blip>
          <a:srcRect b="0" l="0" r="0" t="0"/>
          <a:stretch/>
        </p:blipFill>
        <p:spPr>
          <a:xfrm>
            <a:off x="1146413" y="2596096"/>
            <a:ext cx="6851176" cy="383053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pic>
        <p:nvPicPr>
          <p:cNvPr descr="IEP Translation – Communication from OSEP regarding the ..." id="913" name="Google Shape;913;p14"/>
          <p:cNvPicPr preferRelativeResize="0"/>
          <p:nvPr/>
        </p:nvPicPr>
        <p:blipFill rotWithShape="1">
          <a:blip r:embed="rId3">
            <a:alphaModFix/>
          </a:blip>
          <a:srcRect b="0" l="0" r="0" t="0"/>
          <a:stretch/>
        </p:blipFill>
        <p:spPr>
          <a:xfrm>
            <a:off x="1782610" y="905274"/>
            <a:ext cx="5748348" cy="904494"/>
          </a:xfrm>
          <a:prstGeom prst="rect">
            <a:avLst/>
          </a:prstGeom>
          <a:noFill/>
          <a:ln>
            <a:noFill/>
          </a:ln>
        </p:spPr>
      </p:pic>
      <p:pic>
        <p:nvPicPr>
          <p:cNvPr descr="United States Department of Education - Wikipedia" id="914" name="Google Shape;914;p14"/>
          <p:cNvPicPr preferRelativeResize="0"/>
          <p:nvPr/>
        </p:nvPicPr>
        <p:blipFill rotWithShape="1">
          <a:blip r:embed="rId4">
            <a:alphaModFix/>
          </a:blip>
          <a:srcRect b="0" l="0" r="0" t="0"/>
          <a:stretch/>
        </p:blipFill>
        <p:spPr>
          <a:xfrm>
            <a:off x="3441843" y="1949759"/>
            <a:ext cx="2164459" cy="2067532"/>
          </a:xfrm>
          <a:prstGeom prst="rect">
            <a:avLst/>
          </a:prstGeom>
          <a:noFill/>
          <a:ln>
            <a:noFill/>
          </a:ln>
        </p:spPr>
      </p:pic>
      <p:pic>
        <p:nvPicPr>
          <p:cNvPr id="915" name="Google Shape;915;p14"/>
          <p:cNvPicPr preferRelativeResize="0"/>
          <p:nvPr/>
        </p:nvPicPr>
        <p:blipFill rotWithShape="1">
          <a:blip r:embed="rId5">
            <a:alphaModFix/>
          </a:blip>
          <a:srcRect b="0" l="0" r="0" t="0"/>
          <a:stretch/>
        </p:blipFill>
        <p:spPr>
          <a:xfrm>
            <a:off x="1017141" y="4236393"/>
            <a:ext cx="7555383" cy="1289764"/>
          </a:xfrm>
          <a:prstGeom prst="rect">
            <a:avLst/>
          </a:prstGeom>
          <a:noFill/>
          <a:ln>
            <a:noFill/>
          </a:ln>
        </p:spPr>
      </p:pic>
      <p:sp>
        <p:nvSpPr>
          <p:cNvPr id="916" name="Google Shape;916;p14"/>
          <p:cNvSpPr txBox="1"/>
          <p:nvPr/>
        </p:nvSpPr>
        <p:spPr>
          <a:xfrm>
            <a:off x="634671" y="180283"/>
            <a:ext cx="78747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This Was Created With Resources From:</a:t>
            </a:r>
            <a:endParaRPr b="0" i="0" sz="1400" u="none" cap="none" strike="noStrike">
              <a:solidFill>
                <a:srgbClr val="000000"/>
              </a:solidFill>
              <a:latin typeface="Arial"/>
              <a:ea typeface="Arial"/>
              <a:cs typeface="Arial"/>
              <a:sym typeface="Arial"/>
            </a:endParaRPr>
          </a:p>
        </p:txBody>
      </p:sp>
      <p:sp>
        <p:nvSpPr>
          <p:cNvPr id="917" name="Google Shape;917;p14"/>
          <p:cNvSpPr txBox="1"/>
          <p:nvPr/>
        </p:nvSpPr>
        <p:spPr>
          <a:xfrm>
            <a:off x="903450" y="5526150"/>
            <a:ext cx="7337100" cy="107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50"/>
              <a:buFont typeface="Arial"/>
              <a:buNone/>
            </a:pPr>
            <a:r>
              <a:rPr b="1" i="0" lang="en-US" sz="1450" u="none" cap="none" strike="noStrike">
                <a:solidFill>
                  <a:srgbClr val="000000"/>
                </a:solidFill>
                <a:latin typeface="Calibri"/>
                <a:ea typeface="Calibri"/>
                <a:cs typeface="Calibri"/>
                <a:sym typeface="Calibri"/>
              </a:rPr>
              <a:t>Questions or Comments</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t/>
            </a:r>
            <a:endParaRPr b="1" i="0" sz="145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 Michael Kennedy, Ph.D.          MKennedy@Virginia.edu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Rachel L Kunemund, Ph.D.	             rk8vm@virginia.edu</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descr="Rewind" id="176" name="Google Shape;176;g2bc31cd9566_0_10"/>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2bc31cd9566_0_10"/>
          <p:cNvSpPr txBox="1"/>
          <p:nvPr>
            <p:ph idx="4294967295" type="subTitle"/>
          </p:nvPr>
        </p:nvSpPr>
        <p:spPr>
          <a:xfrm>
            <a:off x="702150" y="752750"/>
            <a:ext cx="7739700" cy="1092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Cumulus clouds</a:t>
            </a:r>
            <a:r>
              <a:rPr b="1" lang="en-US">
                <a:solidFill>
                  <a:schemeClr val="dk1"/>
                </a:solidFill>
              </a:rPr>
              <a:t>:</a:t>
            </a:r>
            <a:r>
              <a:rPr lang="en-US">
                <a:solidFill>
                  <a:schemeClr val="dk1"/>
                </a:solidFill>
              </a:rPr>
              <a:t> fluffy, white clouds with flat bottoms</a:t>
            </a:r>
            <a:endParaRPr>
              <a:solidFill>
                <a:schemeClr val="dk1"/>
              </a:solidFill>
            </a:endParaRPr>
          </a:p>
        </p:txBody>
      </p:sp>
      <p:pic>
        <p:nvPicPr>
          <p:cNvPr id="178" name="Google Shape;178;g2bc31cd9566_0_10"/>
          <p:cNvPicPr preferRelativeResize="0"/>
          <p:nvPr/>
        </p:nvPicPr>
        <p:blipFill rotWithShape="1">
          <a:blip r:embed="rId4">
            <a:alphaModFix/>
          </a:blip>
          <a:srcRect b="0" l="0" r="0" t="0"/>
          <a:stretch/>
        </p:blipFill>
        <p:spPr>
          <a:xfrm>
            <a:off x="1023525" y="1965675"/>
            <a:ext cx="7096938" cy="4738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descr="Questions" id="184" name="Google Shape;184;p12"/>
          <p:cNvSpPr/>
          <p:nvPr/>
        </p:nvSpPr>
        <p:spPr>
          <a:xfrm>
            <a:off x="2286000" y="1113692"/>
            <a:ext cx="4572000" cy="4443046"/>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2017-05-16T13:21:17Z</dcterms:created>
  <dc:creator>Michael Kennedy</dc:creator>
</cp:coreProperties>
</file>