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89"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90"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91" r:id="rId13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gMJoycH2d5NyFcCF6CkvFeyRn8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pm.pbslearningmedia.org/resource/nvcl.sci.earth.types/why-so-many-cloud-typ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5kjrPUP9X1g&amp;ab_channel=NASAVideo"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kids.nationalgeographic.com/science/article/make-clouds-in-a-bottl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34491f04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d34491f04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d34491f04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You used relevant topics and content to activate prior knowledge, this sets the students up to make important connections to new content.</a:t>
            </a:r>
            <a:endParaRPr/>
          </a:p>
        </p:txBody>
      </p:sp>
      <p:sp>
        <p:nvSpPr>
          <p:cNvPr id="181" name="Google Shape;18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troposphere is the lowest and densest layer in the atmosphere. Clouds form here. </a:t>
            </a:r>
            <a:endParaRPr/>
          </a:p>
        </p:txBody>
      </p:sp>
      <p:sp>
        <p:nvSpPr>
          <p:cNvPr id="916" name="Google Shape;91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cumulus cloud is a type of cloud that has a flat base and is white and puffy. </a:t>
            </a:r>
            <a:endParaRPr/>
          </a:p>
          <a:p>
            <a:pPr marL="0" lvl="0" indent="0" algn="l" rtl="0">
              <a:spcBef>
                <a:spcPts val="0"/>
              </a:spcBef>
              <a:spcAft>
                <a:spcPts val="0"/>
              </a:spcAft>
              <a:buNone/>
            </a:pPr>
            <a:endParaRPr/>
          </a:p>
        </p:txBody>
      </p:sp>
      <p:sp>
        <p:nvSpPr>
          <p:cNvPr id="924" name="Google Shape;92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stratus cloud is a type of cloud that is gray and forms horizontally. </a:t>
            </a:r>
            <a:endParaRPr/>
          </a:p>
          <a:p>
            <a:pPr marL="0" lvl="0" indent="0" algn="l" rtl="0">
              <a:spcBef>
                <a:spcPts val="0"/>
              </a:spcBef>
              <a:spcAft>
                <a:spcPts val="0"/>
              </a:spcAft>
              <a:buNone/>
            </a:pPr>
            <a:endParaRPr/>
          </a:p>
        </p:txBody>
      </p:sp>
      <p:sp>
        <p:nvSpPr>
          <p:cNvPr id="932" name="Google Shape;93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40" name="Google Shape;940;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atmosphere is the layers of gas, that have distinct characteristics, surrounding the earth’s surface. Sometimes, the atmosphere is called a “blanket” of gases.]</a:t>
            </a:r>
            <a:endParaRPr/>
          </a:p>
          <a:p>
            <a:pPr marL="0" lvl="0" indent="0" algn="l" rtl="0">
              <a:spcBef>
                <a:spcPts val="0"/>
              </a:spcBef>
              <a:spcAft>
                <a:spcPts val="0"/>
              </a:spcAft>
              <a:buNone/>
            </a:pPr>
            <a:endParaRPr/>
          </a:p>
        </p:txBody>
      </p:sp>
      <p:sp>
        <p:nvSpPr>
          <p:cNvPr id="946" name="Google Shape;946;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part of the atmosphere do clouds form in?</a:t>
            </a:r>
            <a:endParaRPr/>
          </a:p>
          <a:p>
            <a:pPr marL="0" lvl="0" indent="0" algn="l" rtl="0">
              <a:spcBef>
                <a:spcPts val="0"/>
              </a:spcBef>
              <a:spcAft>
                <a:spcPts val="0"/>
              </a:spcAft>
              <a:buNone/>
            </a:pPr>
            <a:endParaRPr/>
          </a:p>
          <a:p>
            <a:pPr marL="0" lvl="0" indent="0" algn="l" rtl="0">
              <a:spcBef>
                <a:spcPts val="0"/>
              </a:spcBef>
              <a:spcAft>
                <a:spcPts val="0"/>
              </a:spcAft>
              <a:buNone/>
            </a:pPr>
            <a:r>
              <a:rPr lang="en-US"/>
              <a:t>[Troposphere]</a:t>
            </a:r>
            <a:endParaRPr/>
          </a:p>
        </p:txBody>
      </p:sp>
      <p:sp>
        <p:nvSpPr>
          <p:cNvPr id="954" name="Google Shape;954;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altitude? </a:t>
            </a:r>
            <a:endParaRPr/>
          </a:p>
          <a:p>
            <a:pPr marL="0" lvl="0" indent="0" algn="l" rtl="0">
              <a:spcBef>
                <a:spcPts val="0"/>
              </a:spcBef>
              <a:spcAft>
                <a:spcPts val="0"/>
              </a:spcAft>
              <a:buNone/>
            </a:pPr>
            <a:endParaRPr/>
          </a:p>
          <a:p>
            <a:pPr marL="0" lvl="0" indent="0" algn="l" rtl="0">
              <a:spcBef>
                <a:spcPts val="0"/>
              </a:spcBef>
              <a:spcAft>
                <a:spcPts val="0"/>
              </a:spcAft>
              <a:buNone/>
            </a:pPr>
            <a:r>
              <a:rPr lang="en-US"/>
              <a:t>[Altitude is the distance above sea level.]</a:t>
            </a:r>
            <a:endParaRPr/>
          </a:p>
        </p:txBody>
      </p:sp>
      <p:sp>
        <p:nvSpPr>
          <p:cNvPr id="962" name="Google Shape;962;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cumulus and stratus clouds?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cumulus cloud is a type of cloud that has a flat base and  is white and puffy. </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0"/>
              <a:t>A stratus cloud is a type of cloud that is gray and forms horizontally.]</a:t>
            </a:r>
            <a:endParaRPr/>
          </a:p>
          <a:p>
            <a:pPr marL="0" marR="0" lvl="0" indent="0" algn="l" rtl="0">
              <a:lnSpc>
                <a:spcPct val="100000"/>
              </a:lnSpc>
              <a:spcBef>
                <a:spcPts val="0"/>
              </a:spcBef>
              <a:spcAft>
                <a:spcPts val="0"/>
              </a:spcAft>
              <a:buClr>
                <a:schemeClr val="dk1"/>
              </a:buClr>
              <a:buSzPts val="1200"/>
              <a:buFont typeface="Calibri"/>
              <a:buNone/>
            </a:pPr>
            <a:endParaRPr b="0"/>
          </a:p>
        </p:txBody>
      </p:sp>
      <p:sp>
        <p:nvSpPr>
          <p:cNvPr id="970" name="Google Shape;97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cirrus clouds. </a:t>
            </a:r>
            <a:endParaRPr/>
          </a:p>
        </p:txBody>
      </p:sp>
      <p:sp>
        <p:nvSpPr>
          <p:cNvPr id="981" name="Google Shape;98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cirrus cloud is a type of cloud that is thin, white, and wispy. </a:t>
            </a:r>
            <a:endParaRPr/>
          </a:p>
          <a:p>
            <a:pPr marL="0" lvl="0" indent="0" algn="l" rtl="0">
              <a:spcBef>
                <a:spcPts val="0"/>
              </a:spcBef>
              <a:spcAft>
                <a:spcPts val="0"/>
              </a:spcAft>
              <a:buNone/>
            </a:pPr>
            <a:endParaRPr/>
          </a:p>
        </p:txBody>
      </p:sp>
      <p:sp>
        <p:nvSpPr>
          <p:cNvPr id="989" name="Google Shape;98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Altitude is how high you are above sea level. The Rocky Mountain tops have snow because their altitude is much higher than the plains below. </a:t>
            </a:r>
            <a:endParaRPr/>
          </a:p>
        </p:txBody>
      </p:sp>
      <p:sp>
        <p:nvSpPr>
          <p:cNvPr id="187" name="Google Shape;18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98" name="Google Shape;998;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cirrus cloud?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cirrus cloud is a type of cloud that is thin, white, and wispy.]</a:t>
            </a:r>
            <a:endParaRPr/>
          </a:p>
        </p:txBody>
      </p:sp>
      <p:sp>
        <p:nvSpPr>
          <p:cNvPr id="1004" name="Google Shape;1004;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012" name="Google Shape;1012;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Their main attribute is how thin they are. </a:t>
            </a:r>
            <a:endParaRPr/>
          </a:p>
        </p:txBody>
      </p:sp>
      <p:sp>
        <p:nvSpPr>
          <p:cNvPr id="1019" name="Google Shape;1019;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Cirrus clouds develop at the top of the troposphere. </a:t>
            </a:r>
            <a:endParaRPr/>
          </a:p>
        </p:txBody>
      </p:sp>
      <p:sp>
        <p:nvSpPr>
          <p:cNvPr id="1026" name="Google Shape;1026;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are made of ice!</a:t>
            </a:r>
            <a:endParaRPr/>
          </a:p>
        </p:txBody>
      </p:sp>
      <p:sp>
        <p:nvSpPr>
          <p:cNvPr id="1040" name="Google Shape;1040;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47" name="Google Shape;1047;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do cirrus clouds form?</a:t>
            </a:r>
            <a:endParaRPr/>
          </a:p>
          <a:p>
            <a:pPr marL="0" lvl="0" indent="0" algn="l" rtl="0">
              <a:spcBef>
                <a:spcPts val="0"/>
              </a:spcBef>
              <a:spcAft>
                <a:spcPts val="0"/>
              </a:spcAft>
              <a:buNone/>
            </a:pPr>
            <a:endParaRPr/>
          </a:p>
          <a:p>
            <a:pPr marL="0" lvl="0" indent="0" algn="l" rtl="0">
              <a:spcBef>
                <a:spcPts val="0"/>
              </a:spcBef>
              <a:spcAft>
                <a:spcPts val="0"/>
              </a:spcAft>
              <a:buNone/>
            </a:pPr>
            <a:r>
              <a:rPr lang="en-US"/>
              <a:t>[The top of the troposphere]</a:t>
            </a:r>
            <a:endParaRPr/>
          </a:p>
          <a:p>
            <a:pPr marL="0" lvl="0" indent="0" algn="l" rtl="0">
              <a:spcBef>
                <a:spcPts val="0"/>
              </a:spcBef>
              <a:spcAft>
                <a:spcPts val="0"/>
              </a:spcAft>
              <a:buNone/>
            </a:pPr>
            <a:endParaRPr/>
          </a:p>
        </p:txBody>
      </p:sp>
      <p:sp>
        <p:nvSpPr>
          <p:cNvPr id="1053" name="Google Shape;1053;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d34491f04f_0_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d34491f04f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cirrus clouds made of?</a:t>
            </a:r>
            <a:endParaRPr/>
          </a:p>
          <a:p>
            <a:pPr marL="0" lvl="0" indent="0" algn="l" rtl="0">
              <a:spcBef>
                <a:spcPts val="0"/>
              </a:spcBef>
              <a:spcAft>
                <a:spcPts val="0"/>
              </a:spcAft>
              <a:buNone/>
            </a:pPr>
            <a:endParaRPr/>
          </a:p>
          <a:p>
            <a:pPr marL="0" lvl="0" indent="0" algn="l" rtl="0">
              <a:spcBef>
                <a:spcPts val="0"/>
              </a:spcBef>
              <a:spcAft>
                <a:spcPts val="0"/>
              </a:spcAft>
              <a:buNone/>
            </a:pPr>
            <a:r>
              <a:rPr lang="en-US"/>
              <a:t>[Ice]</a:t>
            </a:r>
            <a:endParaRPr/>
          </a:p>
          <a:p>
            <a:pPr marL="0" lvl="0" indent="0" algn="l" rtl="0">
              <a:spcBef>
                <a:spcPts val="0"/>
              </a:spcBef>
              <a:spcAft>
                <a:spcPts val="0"/>
              </a:spcAft>
              <a:buNone/>
            </a:pPr>
            <a:endParaRPr/>
          </a:p>
        </p:txBody>
      </p:sp>
      <p:sp>
        <p:nvSpPr>
          <p:cNvPr id="1061" name="Google Shape;1061;gd34491f04f_0_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couple of examples of </a:t>
            </a:r>
            <a:r>
              <a:rPr lang="en-US" b="1"/>
              <a:t>cirrus clouds</a:t>
            </a:r>
            <a:r>
              <a:rPr lang="en-US"/>
              <a:t>. </a:t>
            </a:r>
            <a:endParaRPr/>
          </a:p>
        </p:txBody>
      </p:sp>
      <p:sp>
        <p:nvSpPr>
          <p:cNvPr id="1069" name="Google Shape;1069;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altitude increase, the temperature decreases. This is why there is always snow on Mt. Everest. This changes the properties of the environment. </a:t>
            </a:r>
            <a:endParaRPr/>
          </a:p>
        </p:txBody>
      </p:sp>
      <p:sp>
        <p:nvSpPr>
          <p:cNvPr id="195" name="Google Shape;19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cirrus clouds. </a:t>
            </a:r>
            <a:endParaRPr/>
          </a:p>
        </p:txBody>
      </p:sp>
      <p:sp>
        <p:nvSpPr>
          <p:cNvPr id="1076" name="Google Shape;1076;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also cirrus clouds. </a:t>
            </a:r>
            <a:endParaRPr/>
          </a:p>
        </p:txBody>
      </p:sp>
      <p:sp>
        <p:nvSpPr>
          <p:cNvPr id="1085" name="Google Shape;1085;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093" name="Google Shape;1093;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d34491f04f_0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d34491f04f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of these is a cirrus cloud? How can you tell?</a:t>
            </a:r>
            <a:endParaRPr/>
          </a:p>
          <a:p>
            <a:pPr marL="0" lvl="0" indent="0" algn="l" rtl="0">
              <a:spcBef>
                <a:spcPts val="0"/>
              </a:spcBef>
              <a:spcAft>
                <a:spcPts val="0"/>
              </a:spcAft>
              <a:buNone/>
            </a:pPr>
            <a:endParaRPr/>
          </a:p>
          <a:p>
            <a:pPr marL="0" lvl="0" indent="0" algn="l" rtl="0">
              <a:spcBef>
                <a:spcPts val="0"/>
              </a:spcBef>
              <a:spcAft>
                <a:spcPts val="0"/>
              </a:spcAft>
              <a:buNone/>
            </a:pPr>
            <a:r>
              <a:rPr lang="en-US"/>
              <a:t>[The clouds on the left are cirrus clouds. They are thin and wispy.]</a:t>
            </a:r>
            <a:endParaRPr/>
          </a:p>
        </p:txBody>
      </p:sp>
      <p:sp>
        <p:nvSpPr>
          <p:cNvPr id="1099" name="Google Shape;1099;gd34491f04f_0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non-examples of </a:t>
            </a:r>
            <a:r>
              <a:rPr lang="en-US" b="1"/>
              <a:t>stratus clouds</a:t>
            </a:r>
            <a:r>
              <a:rPr lang="en-US"/>
              <a:t>. </a:t>
            </a:r>
            <a:endParaRPr/>
          </a:p>
        </p:txBody>
      </p:sp>
      <p:sp>
        <p:nvSpPr>
          <p:cNvPr id="1107" name="Google Shape;1107;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clouds circled are not cirrus clouds. These are cumulus clouds.</a:t>
            </a:r>
            <a:endParaRPr/>
          </a:p>
        </p:txBody>
      </p:sp>
      <p:sp>
        <p:nvSpPr>
          <p:cNvPr id="1114" name="Google Shape;1114;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123" name="Google Shape;1123;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cirrus cloud?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cirrus cloud is a type of cloud that is thin, white, and wispy.]</a:t>
            </a:r>
            <a:endParaRPr/>
          </a:p>
        </p:txBody>
      </p:sp>
      <p:sp>
        <p:nvSpPr>
          <p:cNvPr id="1129" name="Google Shape;1129;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Where do cirrus clouds form?</a:t>
            </a:r>
            <a:endParaRPr/>
          </a:p>
          <a:p>
            <a:pPr marL="0" lvl="0" indent="0" algn="l" rtl="0">
              <a:spcBef>
                <a:spcPts val="0"/>
              </a:spcBef>
              <a:spcAft>
                <a:spcPts val="0"/>
              </a:spcAft>
              <a:buNone/>
            </a:pPr>
            <a:endParaRPr b="0"/>
          </a:p>
          <a:p>
            <a:pPr marL="0" lvl="0" indent="0" algn="l" rtl="0">
              <a:spcBef>
                <a:spcPts val="0"/>
              </a:spcBef>
              <a:spcAft>
                <a:spcPts val="0"/>
              </a:spcAft>
              <a:buNone/>
            </a:pPr>
            <a:r>
              <a:rPr lang="en-US" b="0"/>
              <a:t>[At the top of the troposphere]</a:t>
            </a:r>
            <a:endParaRPr b="0"/>
          </a:p>
        </p:txBody>
      </p:sp>
      <p:sp>
        <p:nvSpPr>
          <p:cNvPr id="1137" name="Google Shape;1137;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145" name="Google Shape;1145;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atmosphere is the layers of gas, that have distinct characteristics, surrounding the earth’s surface. Sometimes the atmosphere is called a “blanket” of gases. </a:t>
            </a:r>
            <a:endParaRPr/>
          </a:p>
        </p:txBody>
      </p:sp>
      <p:sp>
        <p:nvSpPr>
          <p:cNvPr id="202" name="Google Shape;20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cirrus cloud is a type of cloud that is thin, white, and wispy. </a:t>
            </a:r>
            <a:endParaRPr/>
          </a:p>
          <a:p>
            <a:pPr marL="0" lvl="0" indent="0" algn="l" rtl="0">
              <a:spcBef>
                <a:spcPts val="0"/>
              </a:spcBef>
              <a:spcAft>
                <a:spcPts val="0"/>
              </a:spcAft>
              <a:buNone/>
            </a:pPr>
            <a:endParaRPr/>
          </a:p>
        </p:txBody>
      </p:sp>
      <p:sp>
        <p:nvSpPr>
          <p:cNvPr id="1152" name="Google Shape;1152;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d34491f04f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d34491f04f_0_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1160" name="Google Shape;1160;gd34491f04f_0_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68" name="Google Shape;1168;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troposphere is the lowest and densest layer in the atmosphere. Clouds form here. </a:t>
            </a:r>
            <a:endParaRPr/>
          </a:p>
        </p:txBody>
      </p:sp>
      <p:sp>
        <p:nvSpPr>
          <p:cNvPr id="210" name="Google Shape;21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Monitoring understanding during review is an important step before moving on to new material.</a:t>
            </a:r>
            <a:endParaRPr/>
          </a:p>
        </p:txBody>
      </p:sp>
      <p:sp>
        <p:nvSpPr>
          <p:cNvPr id="218" name="Google Shape;21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atmosphere is the layers of gas, that have distinct characteristics, surrounding the earth’s surface. Sometimes, the atmosphere is called a “blanket” of gases.]</a:t>
            </a:r>
            <a:endParaRPr/>
          </a:p>
          <a:p>
            <a:pPr marL="0" lvl="0" indent="0" algn="l" rtl="0">
              <a:spcBef>
                <a:spcPts val="0"/>
              </a:spcBef>
              <a:spcAft>
                <a:spcPts val="0"/>
              </a:spcAft>
              <a:buNone/>
            </a:pPr>
            <a:endParaRPr/>
          </a:p>
        </p:txBody>
      </p:sp>
      <p:sp>
        <p:nvSpPr>
          <p:cNvPr id="224" name="Google Shape;22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part of the atmosphere do clouds form in?</a:t>
            </a:r>
            <a:endParaRPr/>
          </a:p>
          <a:p>
            <a:pPr marL="0" lvl="0" indent="0" algn="l" rtl="0">
              <a:spcBef>
                <a:spcPts val="0"/>
              </a:spcBef>
              <a:spcAft>
                <a:spcPts val="0"/>
              </a:spcAft>
              <a:buNone/>
            </a:pPr>
            <a:endParaRPr/>
          </a:p>
          <a:p>
            <a:pPr marL="0" lvl="0" indent="0" algn="l" rtl="0">
              <a:spcBef>
                <a:spcPts val="0"/>
              </a:spcBef>
              <a:spcAft>
                <a:spcPts val="0"/>
              </a:spcAft>
              <a:buNone/>
            </a:pPr>
            <a:r>
              <a:rPr lang="en-US"/>
              <a:t>[Troposphere]</a:t>
            </a:r>
            <a:endParaRPr/>
          </a:p>
        </p:txBody>
      </p:sp>
      <p:sp>
        <p:nvSpPr>
          <p:cNvPr id="232" name="Google Shape;23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altitude? </a:t>
            </a:r>
            <a:endParaRPr/>
          </a:p>
          <a:p>
            <a:pPr marL="0" lvl="0" indent="0" algn="l" rtl="0">
              <a:spcBef>
                <a:spcPts val="0"/>
              </a:spcBef>
              <a:spcAft>
                <a:spcPts val="0"/>
              </a:spcAft>
              <a:buNone/>
            </a:pPr>
            <a:endParaRPr/>
          </a:p>
          <a:p>
            <a:pPr marL="0" lvl="0" indent="0" algn="l" rtl="0">
              <a:spcBef>
                <a:spcPts val="0"/>
              </a:spcBef>
              <a:spcAft>
                <a:spcPts val="0"/>
              </a:spcAft>
              <a:buNone/>
            </a:pPr>
            <a:r>
              <a:rPr lang="en-US"/>
              <a:t>[Altitude is the distance above sea level.]</a:t>
            </a:r>
            <a:endParaRPr/>
          </a:p>
        </p:txBody>
      </p:sp>
      <p:sp>
        <p:nvSpPr>
          <p:cNvPr id="240" name="Google Shape;24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cumulus clouds. </a:t>
            </a:r>
            <a:endParaRPr/>
          </a:p>
        </p:txBody>
      </p:sp>
      <p:sp>
        <p:nvSpPr>
          <p:cNvPr id="248" name="Google Shape;24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cumulus clouds.</a:t>
            </a:r>
            <a:endParaRPr/>
          </a:p>
        </p:txBody>
      </p:sp>
      <p:sp>
        <p:nvSpPr>
          <p:cNvPr id="115" name="Google Shape;11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cumulus cloud is a type of cloud that ha</a:t>
            </a:r>
            <a:r>
              <a:rPr lang="en-US"/>
              <a:t>s a flat base</a:t>
            </a:r>
            <a:r>
              <a:rPr lang="en-US" b="0"/>
              <a:t> and is white and puffy. </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Using clear language can take make formal more complicated definitions a little easier for students to understand.</a:t>
            </a:r>
            <a:endParaRPr/>
          </a:p>
          <a:p>
            <a:pPr marL="0" lvl="0" indent="0" algn="l" rtl="0">
              <a:spcBef>
                <a:spcPts val="0"/>
              </a:spcBef>
              <a:spcAft>
                <a:spcPts val="0"/>
              </a:spcAft>
              <a:buNone/>
            </a:pPr>
            <a:endParaRPr/>
          </a:p>
        </p:txBody>
      </p:sp>
      <p:sp>
        <p:nvSpPr>
          <p:cNvPr id="256" name="Google Shape;25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65" name="Google Shape;26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cumulus cloud?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cumulus cloud is a type of cloud that has a flat base and is white and puffy.]</a:t>
            </a:r>
            <a:endParaRPr/>
          </a:p>
        </p:txBody>
      </p:sp>
      <p:sp>
        <p:nvSpPr>
          <p:cNvPr id="271" name="Google Shape;27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79" name="Google Shape;27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Their main feature is how puffy they are. </a:t>
            </a:r>
            <a:endParaRPr/>
          </a:p>
        </p:txBody>
      </p:sp>
      <p:sp>
        <p:nvSpPr>
          <p:cNvPr id="286" name="Google Shape;28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look like cotton balls!</a:t>
            </a:r>
            <a:endParaRPr/>
          </a:p>
        </p:txBody>
      </p:sp>
      <p:sp>
        <p:nvSpPr>
          <p:cNvPr id="293" name="Google Shape;293;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Cumulus clouds hold liquid water. </a:t>
            </a:r>
            <a:endParaRPr/>
          </a:p>
        </p:txBody>
      </p:sp>
      <p:sp>
        <p:nvSpPr>
          <p:cNvPr id="300" name="Google Shape;300;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develop in the middle of the troposphere.</a:t>
            </a:r>
            <a:endParaRPr/>
          </a:p>
        </p:txBody>
      </p:sp>
      <p:sp>
        <p:nvSpPr>
          <p:cNvPr id="307" name="Google Shape;30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21" name="Google Shape;32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characteristics of cumulus clouds?</a:t>
            </a:r>
            <a:endParaRPr/>
          </a:p>
          <a:p>
            <a:pPr marL="0" lvl="0" indent="0" algn="l" rtl="0">
              <a:spcBef>
                <a:spcPts val="0"/>
              </a:spcBef>
              <a:spcAft>
                <a:spcPts val="0"/>
              </a:spcAft>
              <a:buNone/>
            </a:pPr>
            <a:endParaRPr/>
          </a:p>
          <a:p>
            <a:pPr marL="0" lvl="0" indent="0" algn="l" rtl="0">
              <a:spcBef>
                <a:spcPts val="0"/>
              </a:spcBef>
              <a:spcAft>
                <a:spcPts val="0"/>
              </a:spcAft>
              <a:buNone/>
            </a:pPr>
            <a:r>
              <a:rPr lang="en-US"/>
              <a:t>[Flat base, white, puffy]</a:t>
            </a:r>
            <a:endParaRPr/>
          </a:p>
          <a:p>
            <a:pPr marL="0" lvl="0" indent="0" algn="l" rtl="0">
              <a:spcBef>
                <a:spcPts val="0"/>
              </a:spcBef>
              <a:spcAft>
                <a:spcPts val="0"/>
              </a:spcAft>
              <a:buNone/>
            </a:pPr>
            <a:endParaRPr/>
          </a:p>
        </p:txBody>
      </p:sp>
      <p:sp>
        <p:nvSpPr>
          <p:cNvPr id="327" name="Google Shape;32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124" name="Google Shape;12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34491f04f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d34491f04f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do they develop?</a:t>
            </a:r>
            <a:endParaRPr/>
          </a:p>
          <a:p>
            <a:pPr marL="0" lvl="0" indent="0" algn="l" rtl="0">
              <a:spcBef>
                <a:spcPts val="0"/>
              </a:spcBef>
              <a:spcAft>
                <a:spcPts val="0"/>
              </a:spcAft>
              <a:buNone/>
            </a:pPr>
            <a:endParaRPr/>
          </a:p>
          <a:p>
            <a:pPr marL="0" lvl="0" indent="0" algn="l" rtl="0">
              <a:spcBef>
                <a:spcPts val="0"/>
              </a:spcBef>
              <a:spcAft>
                <a:spcPts val="0"/>
              </a:spcAft>
              <a:buNone/>
            </a:pPr>
            <a:r>
              <a:rPr lang="en-US"/>
              <a:t>[Troposphere]</a:t>
            </a:r>
            <a:endParaRPr/>
          </a:p>
        </p:txBody>
      </p:sp>
      <p:sp>
        <p:nvSpPr>
          <p:cNvPr id="335" name="Google Shape;335;gd34491f04f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cumulus clouds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not only introduce an example of the term but also included images to go along with it, this is a great way to help students make connections.</a:t>
            </a:r>
            <a:endParaRPr/>
          </a:p>
        </p:txBody>
      </p:sp>
      <p:sp>
        <p:nvSpPr>
          <p:cNvPr id="343" name="Google Shape;34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 cumulus cloud. What do you notice about it?</a:t>
            </a:r>
            <a:endParaRPr/>
          </a:p>
        </p:txBody>
      </p:sp>
      <p:sp>
        <p:nvSpPr>
          <p:cNvPr id="350" name="Google Shape;350;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another example of a cumulus cloud. What do you notice about it?</a:t>
            </a:r>
            <a:endParaRPr/>
          </a:p>
        </p:txBody>
      </p:sp>
      <p:sp>
        <p:nvSpPr>
          <p:cNvPr id="358" name="Google Shape;35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d34491f04f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d34491f04f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66" name="Google Shape;366;gd34491f04f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d34491f04f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d34491f04f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cumulus cloud? How can you tell?</a:t>
            </a:r>
            <a:endParaRPr/>
          </a:p>
          <a:p>
            <a:pPr marL="0" lvl="0" indent="0" algn="l" rtl="0">
              <a:spcBef>
                <a:spcPts val="0"/>
              </a:spcBef>
              <a:spcAft>
                <a:spcPts val="0"/>
              </a:spcAft>
              <a:buNone/>
            </a:pPr>
            <a:endParaRPr/>
          </a:p>
          <a:p>
            <a:pPr marL="0" lvl="0" indent="0" algn="l" rtl="0">
              <a:spcBef>
                <a:spcPts val="0"/>
              </a:spcBef>
              <a:spcAft>
                <a:spcPts val="0"/>
              </a:spcAft>
              <a:buNone/>
            </a:pPr>
            <a:r>
              <a:rPr lang="en-US"/>
              <a:t>[Yes, given the characteristics (flat base, white, puffy).]</a:t>
            </a:r>
            <a:endParaRPr/>
          </a:p>
          <a:p>
            <a:pPr marL="0" lvl="0" indent="0" algn="l" rtl="0">
              <a:spcBef>
                <a:spcPts val="0"/>
              </a:spcBef>
              <a:spcAft>
                <a:spcPts val="0"/>
              </a:spcAft>
              <a:buNone/>
            </a:pPr>
            <a:endParaRPr/>
          </a:p>
        </p:txBody>
      </p:sp>
      <p:sp>
        <p:nvSpPr>
          <p:cNvPr id="372" name="Google Shape;372;gd34491f04f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couple of non-examples of </a:t>
            </a:r>
            <a:r>
              <a:rPr lang="en-US" b="1"/>
              <a:t>cumulus clouds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One important component of using non-examples is by clearly distinguishing similarities and explaining why it is a non-example.</a:t>
            </a:r>
            <a:endParaRPr/>
          </a:p>
        </p:txBody>
      </p:sp>
      <p:sp>
        <p:nvSpPr>
          <p:cNvPr id="380" name="Google Shape;38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 cumulus cloud. This is a tornado. </a:t>
            </a:r>
            <a:endParaRPr/>
          </a:p>
        </p:txBody>
      </p:sp>
      <p:sp>
        <p:nvSpPr>
          <p:cNvPr id="387" name="Google Shape;38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 cumulus cloud. This is a stratus cloud. </a:t>
            </a:r>
            <a:endParaRPr/>
          </a:p>
        </p:txBody>
      </p:sp>
      <p:sp>
        <p:nvSpPr>
          <p:cNvPr id="395" name="Google Shape;395;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03" name="Google Shape;403;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begin, let’s watch a video to introduce us to clouds.</a:t>
            </a:r>
            <a:endParaRPr/>
          </a:p>
          <a:p>
            <a:pPr marL="0" lvl="0" indent="0" algn="l" rtl="0">
              <a:spcBef>
                <a:spcPts val="0"/>
              </a:spcBef>
              <a:spcAft>
                <a:spcPts val="0"/>
              </a:spcAft>
              <a:buNone/>
            </a:pPr>
            <a:endParaRPr/>
          </a:p>
          <a:p>
            <a:pPr marL="0" lvl="0" indent="0" algn="l" rtl="0">
              <a:spcBef>
                <a:spcPts val="0"/>
              </a:spcBef>
              <a:spcAft>
                <a:spcPts val="0"/>
              </a:spcAft>
              <a:buNone/>
            </a:pPr>
            <a:r>
              <a:rPr lang="en-US"/>
              <a:t>Alternate video: </a:t>
            </a:r>
            <a:r>
              <a:rPr lang="en-US" u="sng">
                <a:solidFill>
                  <a:schemeClr val="hlink"/>
                </a:solidFill>
                <a:hlinkClick r:id="rId3"/>
              </a:rPr>
              <a:t>https://vpm.pbslearningmedia.org/resource/nvcl.sci.earth.types/why-so-many-cloud-types/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Creating an organized demonstration that is clear and well structured is key to promoting student understanding.</a:t>
            </a:r>
            <a:endParaRPr/>
          </a:p>
        </p:txBody>
      </p:sp>
      <p:sp>
        <p:nvSpPr>
          <p:cNvPr id="132" name="Google Shape;13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cumulus cloud?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cumulus cloud is a type of cloud that has a flat ba</a:t>
            </a:r>
            <a:r>
              <a:rPr lang="en-US"/>
              <a:t>se and </a:t>
            </a:r>
            <a:r>
              <a:rPr lang="en-US" b="0"/>
              <a:t>is white and puffy.]</a:t>
            </a:r>
            <a:endParaRPr/>
          </a:p>
        </p:txBody>
      </p:sp>
      <p:sp>
        <p:nvSpPr>
          <p:cNvPr id="409" name="Google Shape;40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Where do cumulus clouds form? </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[In the middle of the troposphere]</a:t>
            </a:r>
            <a:endParaRPr b="0"/>
          </a:p>
        </p:txBody>
      </p:sp>
      <p:sp>
        <p:nvSpPr>
          <p:cNvPr id="417" name="Google Shape;41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d34491f04f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d34491f04f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these clouds hold liquid? If so what kind?</a:t>
            </a:r>
            <a:endParaRPr/>
          </a:p>
          <a:p>
            <a:pPr marL="0" lvl="0" indent="0" algn="l" rtl="0">
              <a:spcBef>
                <a:spcPts val="0"/>
              </a:spcBef>
              <a:spcAft>
                <a:spcPts val="0"/>
              </a:spcAft>
              <a:buNone/>
            </a:pPr>
            <a:endParaRPr/>
          </a:p>
          <a:p>
            <a:pPr marL="0" lvl="0" indent="0" algn="l" rtl="0">
              <a:spcBef>
                <a:spcPts val="0"/>
              </a:spcBef>
              <a:spcAft>
                <a:spcPts val="0"/>
              </a:spcAft>
              <a:buNone/>
            </a:pPr>
            <a:r>
              <a:rPr lang="en-US"/>
              <a:t>[Yes, they hold liquid water.]</a:t>
            </a:r>
            <a:endParaRPr/>
          </a:p>
        </p:txBody>
      </p:sp>
      <p:sp>
        <p:nvSpPr>
          <p:cNvPr id="425" name="Google Shape;425;gd34491f04f_0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Reviewing new content is an important step at the end of a lesson.</a:t>
            </a:r>
            <a:endParaRPr/>
          </a:p>
        </p:txBody>
      </p:sp>
      <p:sp>
        <p:nvSpPr>
          <p:cNvPr id="433" name="Google Shape;43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cumulus cloud is a type of cloud that has a flat base and is white and puffy. </a:t>
            </a:r>
            <a:endParaRPr/>
          </a:p>
          <a:p>
            <a:pPr marL="0" lvl="0" indent="0" algn="l" rtl="0">
              <a:spcBef>
                <a:spcPts val="0"/>
              </a:spcBef>
              <a:spcAft>
                <a:spcPts val="0"/>
              </a:spcAft>
              <a:buNone/>
            </a:pPr>
            <a:endParaRPr/>
          </a:p>
        </p:txBody>
      </p:sp>
      <p:sp>
        <p:nvSpPr>
          <p:cNvPr id="440" name="Google Shape;44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d34491f04f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d34491f04f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448" name="Google Shape;448;gd34491f04f_0_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56" name="Google Shape;456;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34491f04f_0_1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d34491f04f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71" name="Google Shape;471;gd34491f04f_0_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stratus clouds.</a:t>
            </a:r>
            <a:endParaRPr/>
          </a:p>
        </p:txBody>
      </p:sp>
      <p:sp>
        <p:nvSpPr>
          <p:cNvPr id="499" name="Google Shape;49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db26033f6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db26033f6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a:t>
            </a:r>
            <a:r>
              <a:rPr lang="en-US"/>
              <a:t>’s review our demonstration. </a:t>
            </a:r>
            <a:endParaRPr/>
          </a:p>
        </p:txBody>
      </p:sp>
      <p:sp>
        <p:nvSpPr>
          <p:cNvPr id="141" name="Google Shape;141;gdb26033f6f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d34491f04f_0_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d34491f04f_0_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508" name="Google Shape;508;gd34491f04f_0_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db26033f6f_0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db26033f6f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Perform this quick demonstration of a cloud in a bottle to get students engaged in the lesson or watch a demonstration of the activity in </a:t>
            </a:r>
            <a:r>
              <a:rPr lang="en-US" u="sng">
                <a:solidFill>
                  <a:schemeClr val="hlink"/>
                </a:solidFill>
                <a:hlinkClick r:id="rId3"/>
              </a:rPr>
              <a:t>this video</a:t>
            </a:r>
            <a:r>
              <a:rPr lang="en-US"/>
              <a:t>.</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Teacher directions: </a:t>
            </a:r>
            <a:r>
              <a:rPr lang="en-US" u="sng">
                <a:solidFill>
                  <a:schemeClr val="hlink"/>
                </a:solidFill>
                <a:hlinkClick r:id="rId4"/>
              </a:rPr>
              <a:t>https://kids.nationalgeographic.com/science/article/make-clouds-in-a-bottle</a:t>
            </a:r>
            <a:r>
              <a:rPr lang="en-US"/>
              <a:t>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en-US"/>
              <a:t>Materials:</a:t>
            </a:r>
            <a:endParaRPr/>
          </a:p>
          <a:p>
            <a:pPr marL="457200" lvl="0" indent="-317500" algn="l" rtl="0">
              <a:lnSpc>
                <a:spcPct val="100000"/>
              </a:lnSpc>
              <a:spcBef>
                <a:spcPts val="0"/>
              </a:spcBef>
              <a:spcAft>
                <a:spcPts val="0"/>
              </a:spcAft>
              <a:buSzPts val="1400"/>
              <a:buChar char="●"/>
            </a:pPr>
            <a:r>
              <a:rPr lang="en-US"/>
              <a:t>two-liter soda bottle</a:t>
            </a:r>
            <a:endParaRPr/>
          </a:p>
          <a:p>
            <a:pPr marL="457200" lvl="0" indent="-317500" algn="l" rtl="0">
              <a:lnSpc>
                <a:spcPct val="100000"/>
              </a:lnSpc>
              <a:spcBef>
                <a:spcPts val="0"/>
              </a:spcBef>
              <a:spcAft>
                <a:spcPts val="0"/>
              </a:spcAft>
              <a:buSzPts val="1400"/>
              <a:buChar char="●"/>
            </a:pPr>
            <a:r>
              <a:rPr lang="en-US"/>
              <a:t>rubbing alcohol</a:t>
            </a:r>
            <a:endParaRPr/>
          </a:p>
          <a:p>
            <a:pPr marL="457200" lvl="0" indent="-317500" algn="l" rtl="0">
              <a:lnSpc>
                <a:spcPct val="100000"/>
              </a:lnSpc>
              <a:spcBef>
                <a:spcPts val="0"/>
              </a:spcBef>
              <a:spcAft>
                <a:spcPts val="0"/>
              </a:spcAft>
              <a:buSzPts val="1400"/>
              <a:buChar char="●"/>
            </a:pPr>
            <a:r>
              <a:rPr lang="en-US"/>
              <a:t>bicycle pump with needle</a:t>
            </a:r>
            <a:endParaRPr/>
          </a:p>
          <a:p>
            <a:pPr marL="457200" lvl="0" indent="-317500" algn="l" rtl="0">
              <a:lnSpc>
                <a:spcPct val="100000"/>
              </a:lnSpc>
              <a:spcBef>
                <a:spcPts val="0"/>
              </a:spcBef>
              <a:spcAft>
                <a:spcPts val="0"/>
              </a:spcAft>
              <a:buSzPts val="1400"/>
              <a:buChar char="●"/>
            </a:pPr>
            <a:r>
              <a:rPr lang="en-US"/>
              <a:t>cork</a:t>
            </a:r>
            <a:endParaRPr/>
          </a:p>
          <a:p>
            <a:pPr marL="457200" lvl="0" indent="-317500" algn="l" rtl="0">
              <a:lnSpc>
                <a:spcPct val="100000"/>
              </a:lnSpc>
              <a:spcBef>
                <a:spcPts val="0"/>
              </a:spcBef>
              <a:spcAft>
                <a:spcPts val="0"/>
              </a:spcAft>
              <a:buSzPts val="1400"/>
              <a:buChar char="●"/>
            </a:pPr>
            <a:r>
              <a:rPr lang="en-US"/>
              <a:t>skewer</a:t>
            </a:r>
            <a:endParaRPr/>
          </a:p>
          <a:p>
            <a:pPr marL="457200" lvl="0" indent="-317500" algn="l" rtl="0">
              <a:lnSpc>
                <a:spcPct val="100000"/>
              </a:lnSpc>
              <a:spcBef>
                <a:spcPts val="0"/>
              </a:spcBef>
              <a:spcAft>
                <a:spcPts val="0"/>
              </a:spcAft>
              <a:buSzPts val="1400"/>
              <a:buChar char="●"/>
            </a:pPr>
            <a:r>
              <a:rPr lang="en-US"/>
              <a:t>optional: duct tape</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Feedback: Creating an organized demonstration that is clear and well structured is key to promoting student understanding.</a:t>
            </a:r>
            <a:endParaRPr/>
          </a:p>
          <a:p>
            <a:pPr marL="0" lvl="0" indent="0" algn="l" rtl="0">
              <a:spcBef>
                <a:spcPts val="0"/>
              </a:spcBef>
              <a:spcAft>
                <a:spcPts val="0"/>
              </a:spcAft>
              <a:buClr>
                <a:schemeClr val="dk1"/>
              </a:buClr>
              <a:buSzPts val="1200"/>
              <a:buFont typeface="Calibri"/>
              <a:buNone/>
            </a:pPr>
            <a:endParaRPr/>
          </a:p>
        </p:txBody>
      </p:sp>
      <p:sp>
        <p:nvSpPr>
          <p:cNvPr id="516" name="Google Shape;516;gdb26033f6f_0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db26033f6f_0_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db26033f6f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Let’s review our demonstration.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By providing a lot of opportunities to respond throughout demonstration you helped ensured that your students are grasping this new content.</a:t>
            </a:r>
            <a:endParaRPr/>
          </a:p>
        </p:txBody>
      </p:sp>
      <p:sp>
        <p:nvSpPr>
          <p:cNvPr id="525" name="Google Shape;525;gdb26033f6f_0_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db26033f6f_0_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db26033f6f_0_2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was put inside of the bottle? </a:t>
            </a:r>
            <a:endParaRPr/>
          </a:p>
          <a:p>
            <a:pPr marL="0" lvl="0" indent="0" algn="l" rtl="0">
              <a:spcBef>
                <a:spcPts val="0"/>
              </a:spcBef>
              <a:spcAft>
                <a:spcPts val="0"/>
              </a:spcAft>
              <a:buNone/>
            </a:pPr>
            <a:endParaRPr/>
          </a:p>
        </p:txBody>
      </p:sp>
      <p:sp>
        <p:nvSpPr>
          <p:cNvPr id="531" name="Google Shape;531;gdb26033f6f_0_2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db26033f6f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db26033f6f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What happened once the cork was removed from the bottle?</a:t>
            </a:r>
            <a:endParaRPr/>
          </a:p>
          <a:p>
            <a:pPr marL="0" lvl="0" indent="0" algn="l" rtl="0">
              <a:spcBef>
                <a:spcPts val="0"/>
              </a:spcBef>
              <a:spcAft>
                <a:spcPts val="0"/>
              </a:spcAft>
              <a:buNone/>
            </a:pPr>
            <a:endParaRPr/>
          </a:p>
        </p:txBody>
      </p:sp>
      <p:sp>
        <p:nvSpPr>
          <p:cNvPr id="539" name="Google Shape;539;gdb26033f6f_0_2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db26033f6f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db26033f6f_0_2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do clouds form?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students with the opportunity to make predictions about what will happen allows them to think critically about the content.</a:t>
            </a:r>
            <a:endParaRPr/>
          </a:p>
        </p:txBody>
      </p:sp>
      <p:sp>
        <p:nvSpPr>
          <p:cNvPr id="547" name="Google Shape;547;gdb26033f6f_0_2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Feedback: You used relevant topics and content to activate prior knowledge, this sets the students up to make important connections to new content.</a:t>
            </a:r>
            <a:endParaRPr/>
          </a:p>
        </p:txBody>
      </p:sp>
      <p:sp>
        <p:nvSpPr>
          <p:cNvPr id="555" name="Google Shape;55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Altitude is how high you are above sea level. The Rocky Mountain tops have snow because their altitude is much higher than the plains below. </a:t>
            </a:r>
            <a:endParaRPr/>
          </a:p>
        </p:txBody>
      </p:sp>
      <p:sp>
        <p:nvSpPr>
          <p:cNvPr id="561" name="Google Shape;561;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altitude increase, the temperature decreases. This is why there is always snow on Mt. Everest. This changes the properties of the environment. </a:t>
            </a:r>
            <a:endParaRPr/>
          </a:p>
        </p:txBody>
      </p:sp>
      <p:sp>
        <p:nvSpPr>
          <p:cNvPr id="569" name="Google Shape;56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atmosphere is the layers of gas, that have distinct characteristics, surrounding the earth’s surface. Sometimes the atmosphere is called a “blanket” of gases. </a:t>
            </a:r>
            <a:endParaRPr/>
          </a:p>
        </p:txBody>
      </p:sp>
      <p:sp>
        <p:nvSpPr>
          <p:cNvPr id="576" name="Google Shape;576;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db26033f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db26033f6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are clouds made up of? </a:t>
            </a:r>
            <a:endParaRPr/>
          </a:p>
          <a:p>
            <a:pPr marL="0" lvl="0" indent="0" algn="l" rtl="0">
              <a:spcBef>
                <a:spcPts val="0"/>
              </a:spcBef>
              <a:spcAft>
                <a:spcPts val="0"/>
              </a:spcAft>
              <a:buNone/>
            </a:pPr>
            <a:endParaRPr/>
          </a:p>
          <a:p>
            <a:pPr marL="0" lvl="0" indent="0" algn="l" rtl="0">
              <a:spcBef>
                <a:spcPts val="0"/>
              </a:spcBef>
              <a:spcAft>
                <a:spcPts val="0"/>
              </a:spcAft>
              <a:buNone/>
            </a:pPr>
            <a:r>
              <a:rPr lang="en-US"/>
              <a:t>[Tiny drops of water, snowflakes, or ice crystals]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7" name="Google Shape;147;gdb26033f6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troposphere is the lowest and densest layer in the atmosphere. Clouds form here. </a:t>
            </a:r>
            <a:endParaRPr/>
          </a:p>
        </p:txBody>
      </p:sp>
      <p:sp>
        <p:nvSpPr>
          <p:cNvPr id="584" name="Google Shape;584;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cumulus cloud is a type of cloud that has a</a:t>
            </a:r>
            <a:r>
              <a:rPr lang="en-US"/>
              <a:t> flat base and </a:t>
            </a:r>
            <a:r>
              <a:rPr lang="en-US" b="0"/>
              <a:t> is white and puffy. </a:t>
            </a:r>
            <a:endParaRPr/>
          </a:p>
          <a:p>
            <a:pPr marL="0" lvl="0" indent="0" algn="l" rtl="0">
              <a:spcBef>
                <a:spcPts val="0"/>
              </a:spcBef>
              <a:spcAft>
                <a:spcPts val="0"/>
              </a:spcAft>
              <a:buNone/>
            </a:pPr>
            <a:endParaRPr/>
          </a:p>
        </p:txBody>
      </p:sp>
      <p:sp>
        <p:nvSpPr>
          <p:cNvPr id="592" name="Google Shape;592;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Monitoring understanding during review is an important step before moving on to new material.</a:t>
            </a:r>
            <a:endParaRPr/>
          </a:p>
        </p:txBody>
      </p:sp>
      <p:sp>
        <p:nvSpPr>
          <p:cNvPr id="600" name="Google Shape;60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atmosphere?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[The atmosphere is the layers of gas, that have distinct characteristics, surrounding the earth’s surface. Sometimes, the atmosphere is called a “blanket” of gases.]</a:t>
            </a:r>
            <a:endParaRPr/>
          </a:p>
          <a:p>
            <a:pPr marL="0" lvl="0" indent="0" algn="l" rtl="0">
              <a:spcBef>
                <a:spcPts val="0"/>
              </a:spcBef>
              <a:spcAft>
                <a:spcPts val="0"/>
              </a:spcAft>
              <a:buNone/>
            </a:pPr>
            <a:endParaRPr/>
          </a:p>
        </p:txBody>
      </p:sp>
      <p:sp>
        <p:nvSpPr>
          <p:cNvPr id="606" name="Google Shape;606;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part of the atmosphere do clouds form in?</a:t>
            </a:r>
            <a:endParaRPr/>
          </a:p>
          <a:p>
            <a:pPr marL="0" lvl="0" indent="0" algn="l" rtl="0">
              <a:spcBef>
                <a:spcPts val="0"/>
              </a:spcBef>
              <a:spcAft>
                <a:spcPts val="0"/>
              </a:spcAft>
              <a:buNone/>
            </a:pPr>
            <a:endParaRPr/>
          </a:p>
          <a:p>
            <a:pPr marL="0" lvl="0" indent="0" algn="l" rtl="0">
              <a:spcBef>
                <a:spcPts val="0"/>
              </a:spcBef>
              <a:spcAft>
                <a:spcPts val="0"/>
              </a:spcAft>
              <a:buNone/>
            </a:pPr>
            <a:r>
              <a:rPr lang="en-US"/>
              <a:t>[Troposphere]</a:t>
            </a:r>
            <a:endParaRPr/>
          </a:p>
        </p:txBody>
      </p:sp>
      <p:sp>
        <p:nvSpPr>
          <p:cNvPr id="614" name="Google Shape;61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altitude?</a:t>
            </a:r>
            <a:endParaRPr/>
          </a:p>
          <a:p>
            <a:pPr marL="0" lvl="0" indent="0" algn="l" rtl="0">
              <a:spcBef>
                <a:spcPts val="0"/>
              </a:spcBef>
              <a:spcAft>
                <a:spcPts val="0"/>
              </a:spcAft>
              <a:buNone/>
            </a:pPr>
            <a:endParaRPr/>
          </a:p>
          <a:p>
            <a:pPr marL="0" lvl="0" indent="0" algn="l" rtl="0">
              <a:spcBef>
                <a:spcPts val="0"/>
              </a:spcBef>
              <a:spcAft>
                <a:spcPts val="0"/>
              </a:spcAft>
              <a:buNone/>
            </a:pPr>
            <a:r>
              <a:rPr lang="en-US"/>
              <a:t>[Altitude is the distance above sea level.]</a:t>
            </a:r>
            <a:endParaRPr/>
          </a:p>
        </p:txBody>
      </p:sp>
      <p:sp>
        <p:nvSpPr>
          <p:cNvPr id="622" name="Google Shape;62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cumulus cloud?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cumulus cloud is a type of cloud that has a flat base and is white and puffy.]</a:t>
            </a:r>
            <a:endParaRPr/>
          </a:p>
        </p:txBody>
      </p:sp>
      <p:sp>
        <p:nvSpPr>
          <p:cNvPr id="630" name="Google Shape;63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stratus clouds. </a:t>
            </a:r>
            <a:endParaRPr/>
          </a:p>
        </p:txBody>
      </p:sp>
      <p:sp>
        <p:nvSpPr>
          <p:cNvPr id="638" name="Google Shape;63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stratus cloud is a type of cloud that is gray and forms horizontally. </a:t>
            </a:r>
            <a:endParaRPr/>
          </a:p>
          <a:p>
            <a:pPr marL="0" lvl="0" indent="0" algn="l" rtl="0">
              <a:spcBef>
                <a:spcPts val="0"/>
              </a:spcBef>
              <a:spcAft>
                <a:spcPts val="0"/>
              </a:spcAft>
              <a:buNone/>
            </a:pPr>
            <a:endParaRPr/>
          </a:p>
        </p:txBody>
      </p:sp>
      <p:sp>
        <p:nvSpPr>
          <p:cNvPr id="646" name="Google Shape;64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55" name="Google Shape;65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db26033f6f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db26033f6f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are clouds different from one another? </a:t>
            </a:r>
            <a:endParaRPr/>
          </a:p>
          <a:p>
            <a:pPr marL="0" lvl="0" indent="0" algn="l" rtl="0">
              <a:spcBef>
                <a:spcPts val="0"/>
              </a:spcBef>
              <a:spcAft>
                <a:spcPts val="0"/>
              </a:spcAft>
              <a:buNone/>
            </a:pPr>
            <a:endParaRPr/>
          </a:p>
          <a:p>
            <a:pPr marL="0" lvl="0" indent="0" algn="l" rtl="0">
              <a:spcBef>
                <a:spcPts val="0"/>
              </a:spcBef>
              <a:spcAft>
                <a:spcPts val="0"/>
              </a:spcAft>
              <a:buNone/>
            </a:pPr>
            <a:r>
              <a:rPr lang="en-US"/>
              <a:t>[Shape, color, size, and altitude]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5" name="Google Shape;155;gdb26033f6f_0_8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characteristics of a stratus cloud? How is it different than a cumulus?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stratus cloud is a type of cloud that is gray and forms horizontally.</a:t>
            </a:r>
            <a:r>
              <a:rPr lang="en-US"/>
              <a:t> Cumulus are white and puffy.]</a:t>
            </a:r>
            <a:endParaRPr/>
          </a:p>
        </p:txBody>
      </p:sp>
      <p:sp>
        <p:nvSpPr>
          <p:cNvPr id="661" name="Google Shape;66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669" name="Google Shape;669;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Stratus clouds often produce precipitation such as rain or snow. </a:t>
            </a:r>
            <a:endParaRPr/>
          </a:p>
        </p:txBody>
      </p:sp>
      <p:sp>
        <p:nvSpPr>
          <p:cNvPr id="675" name="Google Shape;6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They develop at the bottom of the troposphere, closest to the earth. </a:t>
            </a:r>
            <a:endParaRPr/>
          </a:p>
        </p:txBody>
      </p:sp>
      <p:sp>
        <p:nvSpPr>
          <p:cNvPr id="682" name="Google Shape;682;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96" name="Google Shape;696;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Where do stratus clouds develop?</a:t>
            </a:r>
            <a:endParaRPr/>
          </a:p>
          <a:p>
            <a:pPr marL="0" lvl="0" indent="0" algn="l" rtl="0">
              <a:spcBef>
                <a:spcPts val="0"/>
              </a:spcBef>
              <a:spcAft>
                <a:spcPts val="0"/>
              </a:spcAft>
              <a:buNone/>
            </a:pPr>
            <a:endParaRPr/>
          </a:p>
          <a:p>
            <a:pPr marL="0" lvl="0" indent="0" algn="l" rtl="0">
              <a:spcBef>
                <a:spcPts val="0"/>
              </a:spcBef>
              <a:spcAft>
                <a:spcPts val="0"/>
              </a:spcAft>
              <a:buNone/>
            </a:pPr>
            <a:r>
              <a:rPr lang="en-US"/>
              <a:t>[The bottom of the troposphere]</a:t>
            </a:r>
            <a:endParaRPr/>
          </a:p>
          <a:p>
            <a:pPr marL="0" lvl="0" indent="0" algn="l" rtl="0">
              <a:spcBef>
                <a:spcPts val="0"/>
              </a:spcBef>
              <a:spcAft>
                <a:spcPts val="0"/>
              </a:spcAft>
              <a:buNone/>
            </a:pPr>
            <a:endParaRPr/>
          </a:p>
        </p:txBody>
      </p:sp>
      <p:sp>
        <p:nvSpPr>
          <p:cNvPr id="702" name="Google Shape;70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d34491f04f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d34491f04f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stratus clouds produce?</a:t>
            </a:r>
            <a:endParaRPr/>
          </a:p>
          <a:p>
            <a:pPr marL="0" lvl="0" indent="0" algn="l" rtl="0">
              <a:spcBef>
                <a:spcPts val="0"/>
              </a:spcBef>
              <a:spcAft>
                <a:spcPts val="0"/>
              </a:spcAft>
              <a:buNone/>
            </a:pPr>
            <a:endParaRPr/>
          </a:p>
          <a:p>
            <a:pPr marL="0" lvl="0" indent="0" algn="l" rtl="0">
              <a:spcBef>
                <a:spcPts val="0"/>
              </a:spcBef>
              <a:spcAft>
                <a:spcPts val="0"/>
              </a:spcAft>
              <a:buNone/>
            </a:pPr>
            <a:r>
              <a:rPr lang="en-US"/>
              <a:t>[Precipitation (rain or snow)]</a:t>
            </a:r>
            <a:endParaRPr/>
          </a:p>
          <a:p>
            <a:pPr marL="0" lvl="0" indent="0" algn="l" rtl="0">
              <a:spcBef>
                <a:spcPts val="0"/>
              </a:spcBef>
              <a:spcAft>
                <a:spcPts val="0"/>
              </a:spcAft>
              <a:buNone/>
            </a:pPr>
            <a:endParaRPr/>
          </a:p>
        </p:txBody>
      </p:sp>
      <p:sp>
        <p:nvSpPr>
          <p:cNvPr id="710" name="Google Shape;710;gd34491f04f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an example of </a:t>
            </a:r>
            <a:r>
              <a:rPr lang="en-US" b="1"/>
              <a:t>stratus clouds</a:t>
            </a:r>
            <a:r>
              <a:rPr lang="en-US"/>
              <a:t>. </a:t>
            </a:r>
            <a:endParaRPr/>
          </a:p>
        </p:txBody>
      </p:sp>
      <p:sp>
        <p:nvSpPr>
          <p:cNvPr id="718" name="Google Shape;71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stratus clouds. </a:t>
            </a:r>
            <a:endParaRPr/>
          </a:p>
        </p:txBody>
      </p:sp>
      <p:sp>
        <p:nvSpPr>
          <p:cNvPr id="725" name="Google Shape;725;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34" name="Google Shape;734;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b26033f6f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b26033f6f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What do cumulus clouds look like?</a:t>
            </a:r>
            <a:endParaRPr/>
          </a:p>
          <a:p>
            <a:pPr marL="0" lvl="0" indent="0" algn="l" rtl="0">
              <a:spcBef>
                <a:spcPts val="0"/>
              </a:spcBef>
              <a:spcAft>
                <a:spcPts val="0"/>
              </a:spcAft>
              <a:buNone/>
            </a:pPr>
            <a:endParaRPr/>
          </a:p>
          <a:p>
            <a:pPr marL="0" lvl="0" indent="0" algn="l" rtl="0">
              <a:spcBef>
                <a:spcPts val="0"/>
              </a:spcBef>
              <a:spcAft>
                <a:spcPts val="0"/>
              </a:spcAft>
              <a:buNone/>
            </a:pPr>
            <a:r>
              <a:rPr lang="en-US"/>
              <a:t>[Cumulus clouds look like they are swollen and made of cotton]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5" name="Google Shape;165;gdb26033f6f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stratus cloud?</a:t>
            </a:r>
            <a:endParaRPr/>
          </a:p>
          <a:p>
            <a:pPr marL="0" lvl="0" indent="0" algn="l" rtl="0">
              <a:spcBef>
                <a:spcPts val="0"/>
              </a:spcBef>
              <a:spcAft>
                <a:spcPts val="0"/>
              </a:spcAft>
              <a:buNone/>
            </a:pPr>
            <a:endParaRPr/>
          </a:p>
          <a:p>
            <a:pPr marL="0" lvl="0" indent="0" algn="l" rtl="0">
              <a:spcBef>
                <a:spcPts val="0"/>
              </a:spcBef>
              <a:spcAft>
                <a:spcPts val="0"/>
              </a:spcAft>
              <a:buNone/>
            </a:pPr>
            <a:r>
              <a:rPr lang="en-US"/>
              <a:t>[Yes]</a:t>
            </a:r>
            <a:endParaRPr/>
          </a:p>
          <a:p>
            <a:pPr marL="0" lvl="0" indent="0" algn="l" rtl="0">
              <a:spcBef>
                <a:spcPts val="0"/>
              </a:spcBef>
              <a:spcAft>
                <a:spcPts val="0"/>
              </a:spcAft>
              <a:buNone/>
            </a:pPr>
            <a:endParaRPr/>
          </a:p>
        </p:txBody>
      </p:sp>
      <p:sp>
        <p:nvSpPr>
          <p:cNvPr id="740" name="Google Shape;74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a non-examples of </a:t>
            </a:r>
            <a:r>
              <a:rPr lang="en-US" b="1"/>
              <a:t>stratus clouds</a:t>
            </a:r>
            <a:r>
              <a:rPr lang="en-US"/>
              <a:t>. </a:t>
            </a:r>
            <a:endParaRPr/>
          </a:p>
        </p:txBody>
      </p:sp>
      <p:sp>
        <p:nvSpPr>
          <p:cNvPr id="748" name="Google Shape;748;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are not stratus clouds. </a:t>
            </a:r>
            <a:endParaRPr/>
          </a:p>
        </p:txBody>
      </p:sp>
      <p:sp>
        <p:nvSpPr>
          <p:cNvPr id="755" name="Google Shape;755;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dc51d9e1f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dc51d9e1f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64" name="Google Shape;764;gdc51d9e1f4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dc51d9e1f4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dc51d9e1f4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an example of a stratus cloud? Why or why not?</a:t>
            </a:r>
            <a:endParaRPr/>
          </a:p>
          <a:p>
            <a:pPr marL="0" lvl="0" indent="0" algn="l" rtl="0">
              <a:spcBef>
                <a:spcPts val="0"/>
              </a:spcBef>
              <a:spcAft>
                <a:spcPts val="0"/>
              </a:spcAft>
              <a:buNone/>
            </a:pPr>
            <a:endParaRPr/>
          </a:p>
          <a:p>
            <a:pPr marL="0" lvl="0" indent="0" algn="l" rtl="0">
              <a:spcBef>
                <a:spcPts val="0"/>
              </a:spcBef>
              <a:spcAft>
                <a:spcPts val="0"/>
              </a:spcAft>
              <a:buNone/>
            </a:pPr>
            <a:r>
              <a:rPr lang="en-US"/>
              <a:t>[No - this is a cumulus cloud.]</a:t>
            </a:r>
            <a:endParaRPr/>
          </a:p>
          <a:p>
            <a:pPr marL="0" lvl="0" indent="0" algn="l" rtl="0">
              <a:spcBef>
                <a:spcPts val="0"/>
              </a:spcBef>
              <a:spcAft>
                <a:spcPts val="0"/>
              </a:spcAft>
              <a:buNone/>
            </a:pPr>
            <a:endParaRPr/>
          </a:p>
        </p:txBody>
      </p:sp>
      <p:sp>
        <p:nvSpPr>
          <p:cNvPr id="770" name="Google Shape;770;gdc51d9e1f4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dc51d9e1f4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dc51d9e1f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differences between examples of stratus and cumulus clouds?</a:t>
            </a:r>
            <a:endParaRPr/>
          </a:p>
          <a:p>
            <a:pPr marL="0" lvl="0" indent="0" algn="l" rtl="0">
              <a:spcBef>
                <a:spcPts val="0"/>
              </a:spcBef>
              <a:spcAft>
                <a:spcPts val="0"/>
              </a:spcAft>
              <a:buNone/>
            </a:pPr>
            <a:endParaRPr/>
          </a:p>
        </p:txBody>
      </p:sp>
      <p:sp>
        <p:nvSpPr>
          <p:cNvPr id="778" name="Google Shape;778;gdc51d9e1f4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stratus cloud?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b="0"/>
              <a:t>A stratus cloud is a type of cloud that is gray and forms horizontally.]</a:t>
            </a:r>
            <a:endParaRPr/>
          </a:p>
        </p:txBody>
      </p:sp>
      <p:sp>
        <p:nvSpPr>
          <p:cNvPr id="786" name="Google Shape;786;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Where do stratus clouds form? </a:t>
            </a:r>
            <a:endParaRPr/>
          </a:p>
          <a:p>
            <a:pPr marL="0" lvl="0" indent="0" algn="l" rtl="0">
              <a:spcBef>
                <a:spcPts val="0"/>
              </a:spcBef>
              <a:spcAft>
                <a:spcPts val="0"/>
              </a:spcAft>
              <a:buNone/>
            </a:pPr>
            <a:endParaRPr b="0"/>
          </a:p>
          <a:p>
            <a:pPr marL="0" lvl="0" indent="0" algn="l" rtl="0">
              <a:spcBef>
                <a:spcPts val="0"/>
              </a:spcBef>
              <a:spcAft>
                <a:spcPts val="0"/>
              </a:spcAft>
              <a:buNone/>
            </a:pPr>
            <a:r>
              <a:rPr lang="en-US" b="0"/>
              <a:t>[At the bottom of the troposphere]</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You consistently used images in your lesson, this helps students make connections to the words in the definition.</a:t>
            </a:r>
            <a:endParaRPr/>
          </a:p>
        </p:txBody>
      </p:sp>
      <p:sp>
        <p:nvSpPr>
          <p:cNvPr id="794" name="Google Shape;794;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02" name="Google Shape;80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stratus cloud is a type of cloud that is gray and forms horizontally. </a:t>
            </a:r>
            <a:endParaRPr/>
          </a:p>
          <a:p>
            <a:pPr marL="0" lvl="0" indent="0" algn="l" rtl="0">
              <a:spcBef>
                <a:spcPts val="0"/>
              </a:spcBef>
              <a:spcAft>
                <a:spcPts val="0"/>
              </a:spcAft>
              <a:buNone/>
            </a:pPr>
            <a:endParaRPr/>
          </a:p>
        </p:txBody>
      </p:sp>
      <p:sp>
        <p:nvSpPr>
          <p:cNvPr id="809" name="Google Shape;809;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b26033f6f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b26033f6f_0_1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Why are clouds important for life? </a:t>
            </a:r>
            <a:endParaRPr/>
          </a:p>
          <a:p>
            <a:pPr marL="0" lvl="0" indent="0" algn="l" rtl="0">
              <a:spcBef>
                <a:spcPts val="0"/>
              </a:spcBef>
              <a:spcAft>
                <a:spcPts val="0"/>
              </a:spcAft>
              <a:buNone/>
            </a:pPr>
            <a:endParaRPr/>
          </a:p>
          <a:p>
            <a:pPr marL="0" lvl="0" indent="0" algn="l" rtl="0">
              <a:spcBef>
                <a:spcPts val="0"/>
              </a:spcBef>
              <a:spcAft>
                <a:spcPts val="0"/>
              </a:spcAft>
              <a:buNone/>
            </a:pPr>
            <a:r>
              <a:rPr lang="en-US"/>
              <a:t>[Clouds are essential for rain and snowfall and regulating the temperature on earth.]</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By providing a lot of opportunities to respond throughout demonstration you helped ensured that your students are grasping this new content.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3" name="Google Shape;173;gdb26033f6f_0_1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d34491f04f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gd34491f04f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817" name="Google Shape;817;gd34491f04f_0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a:t>
            </a:r>
            <a:endParaRPr/>
          </a:p>
        </p:txBody>
      </p:sp>
      <p:sp>
        <p:nvSpPr>
          <p:cNvPr id="825" name="Google Shape;825;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40" name="Google Shape;84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cirrus clouds.</a:t>
            </a:r>
            <a:endParaRPr/>
          </a:p>
        </p:txBody>
      </p:sp>
      <p:sp>
        <p:nvSpPr>
          <p:cNvPr id="870" name="Google Shape;870;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d34491f04f_0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gd34491f04f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we see different types of clouds? How are they different?</a:t>
            </a:r>
            <a:endParaRPr b="1"/>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879" name="Google Shape;879;gd34491f04f_0_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887" name="Google Shape;887;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Altitude is how high you are above sea level. The Rocky Mountain tops have snow because their altitude is much higher than the plains below. </a:t>
            </a:r>
            <a:endParaRPr/>
          </a:p>
        </p:txBody>
      </p:sp>
      <p:sp>
        <p:nvSpPr>
          <p:cNvPr id="893" name="Google Shape;893;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altitude increase, the temperature decreases. This is why there is always snow on Mt. Everest. This changes the properties of the environment. </a:t>
            </a:r>
            <a:endParaRPr/>
          </a:p>
        </p:txBody>
      </p:sp>
      <p:sp>
        <p:nvSpPr>
          <p:cNvPr id="901" name="Google Shape;901;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atmosphere is the layers of gas, that have distinct characteristics, surrounding the earth’s surface. Sometimes the atmosphere is called a “blanket” of gases. </a:t>
            </a:r>
            <a:endParaRPr/>
          </a:p>
        </p:txBody>
      </p:sp>
      <p:sp>
        <p:nvSpPr>
          <p:cNvPr id="908" name="Google Shape;908;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3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3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3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3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0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6.jpg"/><Relationship Id="rId4" Type="http://schemas.openxmlformats.org/officeDocument/2006/relationships/image" Target="../media/image11.jpg"/></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9.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7.png"/></Relationships>
</file>

<file path=ppt/slides/_rels/slide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7.png"/></Relationships>
</file>

<file path=ppt/slides/_rels/slide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8.png"/></Relationships>
</file>

<file path=ppt/slides/_rels/slide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e2JMt_YJveM&amp;ab_channel=HappyLearningEnglish"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kids.nationalgeographic.com/science/article/make-clouds-in-a-bottl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10.pn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9.png"/><Relationship Id="rId5" Type="http://schemas.openxmlformats.org/officeDocument/2006/relationships/image" Target="../media/image49.png"/><Relationship Id="rId10"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gd34491f04f_0_0"/>
          <p:cNvGrpSpPr/>
          <p:nvPr/>
        </p:nvGrpSpPr>
        <p:grpSpPr>
          <a:xfrm>
            <a:off x="1420794" y="297180"/>
            <a:ext cx="5949213" cy="6263098"/>
            <a:chOff x="730422" y="0"/>
            <a:chExt cx="5949213" cy="6263098"/>
          </a:xfrm>
        </p:grpSpPr>
        <p:sp>
          <p:nvSpPr>
            <p:cNvPr id="90" name="Google Shape;90;gd34491f04f_0_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d34491f04f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gd34491f04f_0_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gd34491f04f_0_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gd34491f04f_0_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gd34491f04f_0_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gd34491f04f_0_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d34491f04f_0_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gd34491f04f_0_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d34491f04f_0_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d34491f04f_0_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gd34491f04f_0_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gd34491f04f_0_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d34491f04f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gd34491f04f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d34491f04f_0_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d34491f04f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gd34491f04f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gd34491f04f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gd34491f04f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gd34491f04f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gd34491f04f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0"/>
          <p:cNvSpPr txBox="1"/>
          <p:nvPr/>
        </p:nvSpPr>
        <p:spPr>
          <a:xfrm>
            <a:off x="1432888" y="312749"/>
            <a:ext cx="7009380" cy="9282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Troposphere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lowest and densest layer in the atmosphere</a:t>
            </a:r>
            <a:endParaRPr sz="2800" b="1">
              <a:solidFill>
                <a:srgbClr val="FF0000"/>
              </a:solidFill>
              <a:latin typeface="Calibri"/>
              <a:ea typeface="Calibri"/>
              <a:cs typeface="Calibri"/>
              <a:sym typeface="Calibri"/>
            </a:endParaRPr>
          </a:p>
        </p:txBody>
      </p:sp>
      <p:sp>
        <p:nvSpPr>
          <p:cNvPr id="919" name="Google Shape;919;p9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0" name="Google Shape;920;p90"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1"/>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Cumulus Cloud</a:t>
            </a:r>
            <a:r>
              <a:rPr lang="en-US" sz="3400" b="1"/>
              <a:t>: </a:t>
            </a:r>
            <a:r>
              <a:rPr lang="en-US" sz="3400"/>
              <a:t>a type of cloud that has a flat base and is white and puffy</a:t>
            </a:r>
            <a:endParaRPr sz="3400" b="1"/>
          </a:p>
        </p:txBody>
      </p:sp>
      <p:pic>
        <p:nvPicPr>
          <p:cNvPr id="927" name="Google Shape;927;p91" descr="cumulus.jpg"/>
          <p:cNvPicPr preferRelativeResize="0"/>
          <p:nvPr/>
        </p:nvPicPr>
        <p:blipFill rotWithShape="1">
          <a:blip r:embed="rId3">
            <a:alphaModFix/>
          </a:blip>
          <a:srcRect t="8727" b="8727"/>
          <a:stretch/>
        </p:blipFill>
        <p:spPr>
          <a:xfrm>
            <a:off x="537411" y="1851089"/>
            <a:ext cx="8229600" cy="4525963"/>
          </a:xfrm>
          <a:prstGeom prst="rect">
            <a:avLst/>
          </a:prstGeom>
          <a:noFill/>
          <a:ln>
            <a:noFill/>
          </a:ln>
        </p:spPr>
      </p:pic>
      <p:sp>
        <p:nvSpPr>
          <p:cNvPr id="928" name="Google Shape;928;p9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2"/>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Stratus Cloud</a:t>
            </a:r>
            <a:r>
              <a:rPr lang="en-US" sz="3400" b="1"/>
              <a:t>: </a:t>
            </a:r>
            <a:r>
              <a:rPr lang="en-US" sz="3400"/>
              <a:t>a type of cloud that is gray and forms horizontally</a:t>
            </a:r>
            <a:endParaRPr sz="3400" b="1"/>
          </a:p>
        </p:txBody>
      </p:sp>
      <p:pic>
        <p:nvPicPr>
          <p:cNvPr id="935" name="Google Shape;935;p92" descr="stratus.jpg"/>
          <p:cNvPicPr preferRelativeResize="0"/>
          <p:nvPr/>
        </p:nvPicPr>
        <p:blipFill rotWithShape="1">
          <a:blip r:embed="rId3">
            <a:alphaModFix/>
          </a:blip>
          <a:srcRect l="-10572" r="-10572"/>
          <a:stretch/>
        </p:blipFill>
        <p:spPr>
          <a:xfrm>
            <a:off x="537410" y="1707508"/>
            <a:ext cx="8229600" cy="4525963"/>
          </a:xfrm>
          <a:prstGeom prst="rect">
            <a:avLst/>
          </a:prstGeom>
          <a:noFill/>
          <a:ln>
            <a:noFill/>
          </a:ln>
        </p:spPr>
      </p:pic>
      <p:sp>
        <p:nvSpPr>
          <p:cNvPr id="936" name="Google Shape;936;p9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9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94"/>
          <p:cNvSpPr txBox="1"/>
          <p:nvPr/>
        </p:nvSpPr>
        <p:spPr>
          <a:xfrm>
            <a:off x="2118573" y="203211"/>
            <a:ext cx="490685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949" name="Google Shape;949;p9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0" name="Google Shape;950;p94" descr="atmosphere.jpg"/>
          <p:cNvPicPr preferRelativeResize="0"/>
          <p:nvPr/>
        </p:nvPicPr>
        <p:blipFill rotWithShape="1">
          <a:blip r:embed="rId4">
            <a:alphaModFix/>
          </a:blip>
          <a:srcRect l="-40915" r="-40915"/>
          <a:stretch/>
        </p:blipFill>
        <p:spPr>
          <a:xfrm>
            <a:off x="457201" y="1551215"/>
            <a:ext cx="8229600" cy="4525963"/>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95"/>
          <p:cNvSpPr txBox="1"/>
          <p:nvPr/>
        </p:nvSpPr>
        <p:spPr>
          <a:xfrm>
            <a:off x="989763" y="249377"/>
            <a:ext cx="71644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the atmosphere do clouds form in?</a:t>
            </a:r>
            <a:endParaRPr/>
          </a:p>
        </p:txBody>
      </p:sp>
      <p:sp>
        <p:nvSpPr>
          <p:cNvPr id="957" name="Google Shape;957;p9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8" name="Google Shape;958;p95"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6"/>
          <p:cNvSpPr txBox="1"/>
          <p:nvPr/>
        </p:nvSpPr>
        <p:spPr>
          <a:xfrm>
            <a:off x="989763" y="249377"/>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altitude?</a:t>
            </a:r>
            <a:endParaRPr/>
          </a:p>
        </p:txBody>
      </p:sp>
      <p:sp>
        <p:nvSpPr>
          <p:cNvPr id="965" name="Google Shape;965;p9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6" name="Google Shape;966;p96" descr="rocky mountains.jpg"/>
          <p:cNvPicPr preferRelativeResize="0"/>
          <p:nvPr/>
        </p:nvPicPr>
        <p:blipFill rotWithShape="1">
          <a:blip r:embed="rId4">
            <a:alphaModFix/>
          </a:blip>
          <a:srcRect l="-10572" r="-10572"/>
          <a:stretch/>
        </p:blipFill>
        <p:spPr>
          <a:xfrm>
            <a:off x="457200" y="1471863"/>
            <a:ext cx="8229600" cy="4525963"/>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97"/>
          <p:cNvSpPr txBox="1"/>
          <p:nvPr/>
        </p:nvSpPr>
        <p:spPr>
          <a:xfrm>
            <a:off x="989763" y="249377"/>
            <a:ext cx="71644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cumulus and stratus clouds?</a:t>
            </a:r>
            <a:endParaRPr/>
          </a:p>
        </p:txBody>
      </p:sp>
      <p:sp>
        <p:nvSpPr>
          <p:cNvPr id="973" name="Google Shape;973;p9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4" name="Google Shape;974;p97" descr="cumulus.jpg"/>
          <p:cNvPicPr preferRelativeResize="0"/>
          <p:nvPr/>
        </p:nvPicPr>
        <p:blipFill rotWithShape="1">
          <a:blip r:embed="rId4">
            <a:alphaModFix/>
          </a:blip>
          <a:srcRect t="8727" b="8727"/>
          <a:stretch/>
        </p:blipFill>
        <p:spPr>
          <a:xfrm>
            <a:off x="410650" y="2754275"/>
            <a:ext cx="3921176" cy="2156475"/>
          </a:xfrm>
          <a:prstGeom prst="rect">
            <a:avLst/>
          </a:prstGeom>
          <a:noFill/>
          <a:ln>
            <a:noFill/>
          </a:ln>
        </p:spPr>
      </p:pic>
      <p:pic>
        <p:nvPicPr>
          <p:cNvPr id="975" name="Google Shape;975;p97" descr="stratus.jpg"/>
          <p:cNvPicPr preferRelativeResize="0"/>
          <p:nvPr/>
        </p:nvPicPr>
        <p:blipFill rotWithShape="1">
          <a:blip r:embed="rId5">
            <a:alphaModFix/>
          </a:blip>
          <a:srcRect l="-10572" r="-10572"/>
          <a:stretch/>
        </p:blipFill>
        <p:spPr>
          <a:xfrm>
            <a:off x="4939849" y="2754263"/>
            <a:ext cx="3921174" cy="2156490"/>
          </a:xfrm>
          <a:prstGeom prst="rect">
            <a:avLst/>
          </a:prstGeom>
          <a:noFill/>
          <a:ln>
            <a:noFill/>
          </a:ln>
        </p:spPr>
      </p:pic>
      <p:pic>
        <p:nvPicPr>
          <p:cNvPr id="976" name="Google Shape;976;p97"/>
          <p:cNvPicPr preferRelativeResize="0"/>
          <p:nvPr/>
        </p:nvPicPr>
        <p:blipFill>
          <a:blip r:embed="rId6">
            <a:alphaModFix/>
          </a:blip>
          <a:stretch>
            <a:fillRect/>
          </a:stretch>
        </p:blipFill>
        <p:spPr>
          <a:xfrm>
            <a:off x="161438" y="1602098"/>
            <a:ext cx="4419600" cy="4975206"/>
          </a:xfrm>
          <a:prstGeom prst="rect">
            <a:avLst/>
          </a:prstGeom>
          <a:noFill/>
          <a:ln>
            <a:noFill/>
          </a:ln>
        </p:spPr>
      </p:pic>
      <p:pic>
        <p:nvPicPr>
          <p:cNvPr id="977" name="Google Shape;977;p97"/>
          <p:cNvPicPr preferRelativeResize="0"/>
          <p:nvPr/>
        </p:nvPicPr>
        <p:blipFill>
          <a:blip r:embed="rId6">
            <a:alphaModFix/>
          </a:blip>
          <a:stretch>
            <a:fillRect/>
          </a:stretch>
        </p:blipFill>
        <p:spPr>
          <a:xfrm>
            <a:off x="4690638" y="1602098"/>
            <a:ext cx="4419600" cy="497520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98"/>
          <p:cNvSpPr txBox="1"/>
          <p:nvPr/>
        </p:nvSpPr>
        <p:spPr>
          <a:xfrm>
            <a:off x="1787583" y="869904"/>
            <a:ext cx="478207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Cirrus Clouds</a:t>
            </a:r>
            <a:endParaRPr/>
          </a:p>
        </p:txBody>
      </p:sp>
      <p:sp>
        <p:nvSpPr>
          <p:cNvPr id="984" name="Google Shape;984;p9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5" name="Google Shape;985;p9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99"/>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Cirrus Cloud</a:t>
            </a:r>
            <a:r>
              <a:rPr lang="en-US" sz="3400" b="1"/>
              <a:t>: </a:t>
            </a:r>
            <a:r>
              <a:rPr lang="en-US" sz="3400"/>
              <a:t>a type of cloud that is thin, white, and wispy</a:t>
            </a:r>
            <a:endParaRPr sz="3400" b="1"/>
          </a:p>
        </p:txBody>
      </p:sp>
      <p:sp>
        <p:nvSpPr>
          <p:cNvPr id="992" name="Google Shape;992;p9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3" name="Google Shape;993;p99"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994" name="Google Shape;994;p99" descr="cirrus.jpg"/>
          <p:cNvPicPr preferRelativeResize="0"/>
          <p:nvPr/>
        </p:nvPicPr>
        <p:blipFill rotWithShape="1">
          <a:blip r:embed="rId5">
            <a:alphaModFix/>
          </a:blip>
          <a:srcRect t="8727" b="8727"/>
          <a:stretch/>
        </p:blipFill>
        <p:spPr>
          <a:xfrm>
            <a:off x="505327" y="1707508"/>
            <a:ext cx="8229600" cy="45259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5"/>
          <p:cNvSpPr txBox="1"/>
          <p:nvPr/>
        </p:nvSpPr>
        <p:spPr>
          <a:xfrm>
            <a:off x="838400" y="397025"/>
            <a:ext cx="79833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Altitude</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how high you are above sea level</a:t>
            </a:r>
            <a:endParaRPr sz="3000" b="1">
              <a:solidFill>
                <a:schemeClr val="dk1"/>
              </a:solidFill>
              <a:latin typeface="Calibri"/>
              <a:ea typeface="Calibri"/>
              <a:cs typeface="Calibri"/>
              <a:sym typeface="Calibri"/>
            </a:endParaRPr>
          </a:p>
        </p:txBody>
      </p:sp>
      <p:sp>
        <p:nvSpPr>
          <p:cNvPr id="190" name="Google Shape;190;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5" descr="rocky mountains.jpg"/>
          <p:cNvPicPr preferRelativeResize="0"/>
          <p:nvPr/>
        </p:nvPicPr>
        <p:blipFill rotWithShape="1">
          <a:blip r:embed="rId4">
            <a:alphaModFix/>
          </a:blip>
          <a:srcRect l="-10572" r="-10572"/>
          <a:stretch/>
        </p:blipFill>
        <p:spPr>
          <a:xfrm>
            <a:off x="457200" y="1600200"/>
            <a:ext cx="8229600" cy="4525963"/>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0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01"/>
          <p:cNvSpPr txBox="1"/>
          <p:nvPr/>
        </p:nvSpPr>
        <p:spPr>
          <a:xfrm>
            <a:off x="1031956" y="149942"/>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cirrus cloud?</a:t>
            </a:r>
            <a:endParaRPr/>
          </a:p>
        </p:txBody>
      </p:sp>
      <p:sp>
        <p:nvSpPr>
          <p:cNvPr id="1007" name="Google Shape;1007;p1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8" name="Google Shape;1008;p101" descr="cirrus.jpg"/>
          <p:cNvPicPr preferRelativeResize="0"/>
          <p:nvPr/>
        </p:nvPicPr>
        <p:blipFill rotWithShape="1">
          <a:blip r:embed="rId4">
            <a:alphaModFix/>
          </a:blip>
          <a:srcRect t="8727" b="8727"/>
          <a:stretch/>
        </p:blipFill>
        <p:spPr>
          <a:xfrm>
            <a:off x="424771" y="1478701"/>
            <a:ext cx="8229600" cy="452596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Google Shape;1014;p10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015" name="Google Shape;1015;p10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0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2" name="Google Shape;1022;p103"/>
          <p:cNvPicPr preferRelativeResize="0"/>
          <p:nvPr/>
        </p:nvPicPr>
        <p:blipFill rotWithShape="1">
          <a:blip r:embed="rId4">
            <a:alphaModFix/>
          </a:blip>
          <a:srcRect/>
          <a:stretch/>
        </p:blipFill>
        <p:spPr>
          <a:xfrm>
            <a:off x="735230" y="1084040"/>
            <a:ext cx="7586339" cy="505755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0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04"/>
          <p:cNvSpPr/>
          <p:nvPr/>
        </p:nvSpPr>
        <p:spPr>
          <a:xfrm>
            <a:off x="-180437" y="5706428"/>
            <a:ext cx="9980151" cy="1968556"/>
          </a:xfrm>
          <a:prstGeom prst="ellipse">
            <a:avLst/>
          </a:prstGeom>
          <a:solidFill>
            <a:schemeClr val="accent3"/>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030" name="Google Shape;1030;p104"/>
          <p:cNvCxnSpPr/>
          <p:nvPr/>
        </p:nvCxnSpPr>
        <p:spPr>
          <a:xfrm rot="10800000">
            <a:off x="1512717" y="336131"/>
            <a:ext cx="1" cy="5620853"/>
          </a:xfrm>
          <a:prstGeom prst="straightConnector1">
            <a:avLst/>
          </a:prstGeom>
          <a:noFill/>
          <a:ln w="571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31" name="Google Shape;1031;p104"/>
          <p:cNvSpPr txBox="1"/>
          <p:nvPr/>
        </p:nvSpPr>
        <p:spPr>
          <a:xfrm>
            <a:off x="3996573" y="4840182"/>
            <a:ext cx="20543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Earth</a:t>
            </a:r>
            <a:endParaRPr/>
          </a:p>
        </p:txBody>
      </p:sp>
      <p:sp>
        <p:nvSpPr>
          <p:cNvPr id="1032" name="Google Shape;1032;p104"/>
          <p:cNvSpPr txBox="1"/>
          <p:nvPr/>
        </p:nvSpPr>
        <p:spPr>
          <a:xfrm rot="-5400000">
            <a:off x="-859070" y="2539654"/>
            <a:ext cx="360437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Altitude</a:t>
            </a:r>
            <a:r>
              <a:rPr lang="en-US" sz="1800">
                <a:solidFill>
                  <a:schemeClr val="dk1"/>
                </a:solidFill>
                <a:latin typeface="Calibri"/>
                <a:ea typeface="Calibri"/>
                <a:cs typeface="Calibri"/>
                <a:sym typeface="Calibri"/>
              </a:rPr>
              <a:t> </a:t>
            </a:r>
            <a:endParaRPr/>
          </a:p>
        </p:txBody>
      </p:sp>
      <p:sp>
        <p:nvSpPr>
          <p:cNvPr id="1033" name="Google Shape;1033;p104"/>
          <p:cNvSpPr txBox="1"/>
          <p:nvPr/>
        </p:nvSpPr>
        <p:spPr>
          <a:xfrm>
            <a:off x="1755499" y="336131"/>
            <a:ext cx="25772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538CD5"/>
                </a:solidFill>
                <a:latin typeface="Calibri"/>
                <a:ea typeface="Calibri"/>
                <a:cs typeface="Calibri"/>
                <a:sym typeface="Calibri"/>
              </a:rPr>
              <a:t>Cirrus</a:t>
            </a:r>
            <a:endParaRPr/>
          </a:p>
        </p:txBody>
      </p:sp>
      <p:sp>
        <p:nvSpPr>
          <p:cNvPr id="1034" name="Google Shape;1034;p104"/>
          <p:cNvSpPr txBox="1"/>
          <p:nvPr/>
        </p:nvSpPr>
        <p:spPr>
          <a:xfrm>
            <a:off x="3716440" y="2166176"/>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Cumulus</a:t>
            </a:r>
            <a:endParaRPr/>
          </a:p>
        </p:txBody>
      </p:sp>
      <p:sp>
        <p:nvSpPr>
          <p:cNvPr id="1035" name="Google Shape;1035;p104"/>
          <p:cNvSpPr txBox="1"/>
          <p:nvPr/>
        </p:nvSpPr>
        <p:spPr>
          <a:xfrm>
            <a:off x="6050880" y="3719121"/>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Stratus</a:t>
            </a:r>
            <a:endParaRPr/>
          </a:p>
        </p:txBody>
      </p:sp>
      <p:sp>
        <p:nvSpPr>
          <p:cNvPr id="1036" name="Google Shape;1036;p104"/>
          <p:cNvSpPr/>
          <p:nvPr/>
        </p:nvSpPr>
        <p:spPr>
          <a:xfrm>
            <a:off x="1120531" y="56021"/>
            <a:ext cx="3212189" cy="1811371"/>
          </a:xfrm>
          <a:prstGeom prst="cloud">
            <a:avLst/>
          </a:prstGeom>
          <a:noFill/>
          <a:ln w="762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0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3" name="Google Shape;1043;p105" descr="icemelt.jpg"/>
          <p:cNvPicPr preferRelativeResize="0"/>
          <p:nvPr/>
        </p:nvPicPr>
        <p:blipFill rotWithShape="1">
          <a:blip r:embed="rId4">
            <a:alphaModFix/>
          </a:blip>
          <a:srcRect l="-18187" r="-18186"/>
          <a:stretch/>
        </p:blipFill>
        <p:spPr>
          <a:xfrm>
            <a:off x="457200" y="1135100"/>
            <a:ext cx="8229600" cy="452596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0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07"/>
          <p:cNvSpPr txBox="1"/>
          <p:nvPr/>
        </p:nvSpPr>
        <p:spPr>
          <a:xfrm>
            <a:off x="849556" y="340142"/>
            <a:ext cx="7781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cirrus clouds form?</a:t>
            </a:r>
            <a:endParaRPr/>
          </a:p>
        </p:txBody>
      </p:sp>
      <p:sp>
        <p:nvSpPr>
          <p:cNvPr id="1056" name="Google Shape;1056;p10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57" name="Google Shape;1057;p107" descr="cirrus.jpg"/>
          <p:cNvPicPr preferRelativeResize="0"/>
          <p:nvPr/>
        </p:nvPicPr>
        <p:blipFill rotWithShape="1">
          <a:blip r:embed="rId4">
            <a:alphaModFix/>
          </a:blip>
          <a:srcRect t="8727" b="8727"/>
          <a:stretch/>
        </p:blipFill>
        <p:spPr>
          <a:xfrm>
            <a:off x="424771" y="1478701"/>
            <a:ext cx="8229600" cy="4525963"/>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d34491f04f_0_280"/>
          <p:cNvSpPr txBox="1"/>
          <p:nvPr/>
        </p:nvSpPr>
        <p:spPr>
          <a:xfrm>
            <a:off x="849606" y="408092"/>
            <a:ext cx="7781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cirrus clouds made of?</a:t>
            </a:r>
            <a:endParaRPr/>
          </a:p>
        </p:txBody>
      </p:sp>
      <p:sp>
        <p:nvSpPr>
          <p:cNvPr id="1064" name="Google Shape;1064;gd34491f04f_0_28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5" name="Google Shape;1065;gd34491f04f_0_280" descr="cirrus.jpg"/>
          <p:cNvPicPr preferRelativeResize="0"/>
          <p:nvPr/>
        </p:nvPicPr>
        <p:blipFill rotWithShape="1">
          <a:blip r:embed="rId4">
            <a:alphaModFix/>
          </a:blip>
          <a:srcRect t="8725" b="8725"/>
          <a:stretch/>
        </p:blipFill>
        <p:spPr>
          <a:xfrm>
            <a:off x="424771" y="1478701"/>
            <a:ext cx="8229600" cy="452596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0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2" name="Google Shape;1072;p10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6" descr="everest.jpg"/>
          <p:cNvPicPr preferRelativeResize="0"/>
          <p:nvPr/>
        </p:nvPicPr>
        <p:blipFill rotWithShape="1">
          <a:blip r:embed="rId4">
            <a:alphaModFix/>
          </a:blip>
          <a:srcRect l="31265" r="31264"/>
          <a:stretch/>
        </p:blipFill>
        <p:spPr>
          <a:xfrm>
            <a:off x="457200" y="800100"/>
            <a:ext cx="8229600" cy="5326063"/>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0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9" name="Google Shape;1079;p10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080" name="Google Shape;1080;p109" descr="cir2.jpg"/>
          <p:cNvPicPr preferRelativeResize="0"/>
          <p:nvPr/>
        </p:nvPicPr>
        <p:blipFill rotWithShape="1">
          <a:blip r:embed="rId5">
            <a:alphaModFix/>
          </a:blip>
          <a:srcRect t="2139" b="2139"/>
          <a:stretch/>
        </p:blipFill>
        <p:spPr>
          <a:xfrm>
            <a:off x="457200" y="877888"/>
            <a:ext cx="8229600" cy="5248275"/>
          </a:xfrm>
          <a:prstGeom prst="rect">
            <a:avLst/>
          </a:prstGeom>
          <a:noFill/>
          <a:ln>
            <a:noFill/>
          </a:ln>
        </p:spPr>
      </p:pic>
      <p:sp>
        <p:nvSpPr>
          <p:cNvPr id="1081" name="Google Shape;1081;p109"/>
          <p:cNvSpPr/>
          <p:nvPr/>
        </p:nvSpPr>
        <p:spPr>
          <a:xfrm rot="956799">
            <a:off x="690994" y="2240871"/>
            <a:ext cx="4370071" cy="1923415"/>
          </a:xfrm>
          <a:prstGeom prst="ellipse">
            <a:avLst/>
          </a:prstGeom>
          <a:noFill/>
          <a:ln w="762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1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8" name="Google Shape;1088;p11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089" name="Google Shape;1089;p110" descr="cir1.jpg"/>
          <p:cNvPicPr preferRelativeResize="0"/>
          <p:nvPr/>
        </p:nvPicPr>
        <p:blipFill rotWithShape="1">
          <a:blip r:embed="rId5">
            <a:alphaModFix/>
          </a:blip>
          <a:srcRect t="-32554" b="-32554"/>
          <a:stretch/>
        </p:blipFill>
        <p:spPr>
          <a:xfrm>
            <a:off x="457200" y="877888"/>
            <a:ext cx="8229600" cy="52482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d34491f04f_0_288"/>
          <p:cNvSpPr txBox="1"/>
          <p:nvPr/>
        </p:nvSpPr>
        <p:spPr>
          <a:xfrm>
            <a:off x="1031956" y="249377"/>
            <a:ext cx="7735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of these is a cirrus cloud? How can you tell?</a:t>
            </a:r>
            <a:endParaRPr/>
          </a:p>
        </p:txBody>
      </p:sp>
      <p:sp>
        <p:nvSpPr>
          <p:cNvPr id="1102" name="Google Shape;1102;gd34491f04f_0_28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3" name="Google Shape;1103;gd34491f04f_0_288" descr="cir2.jpg"/>
          <p:cNvPicPr preferRelativeResize="0"/>
          <p:nvPr/>
        </p:nvPicPr>
        <p:blipFill rotWithShape="1">
          <a:blip r:embed="rId4">
            <a:alphaModFix/>
          </a:blip>
          <a:srcRect t="2144" b="2134"/>
          <a:stretch/>
        </p:blipFill>
        <p:spPr>
          <a:xfrm>
            <a:off x="704400" y="1714500"/>
            <a:ext cx="7735200" cy="42279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1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0" name="Google Shape;1110;p11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7" name="Google Shape;1117;p112"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118" name="Google Shape;1118;p112" descr="cir2.jpg"/>
          <p:cNvPicPr preferRelativeResize="0"/>
          <p:nvPr/>
        </p:nvPicPr>
        <p:blipFill rotWithShape="1">
          <a:blip r:embed="rId5">
            <a:alphaModFix/>
          </a:blip>
          <a:srcRect t="2139" b="2139"/>
          <a:stretch/>
        </p:blipFill>
        <p:spPr>
          <a:xfrm>
            <a:off x="457200" y="877888"/>
            <a:ext cx="8229600" cy="5248275"/>
          </a:xfrm>
          <a:prstGeom prst="rect">
            <a:avLst/>
          </a:prstGeom>
          <a:noFill/>
          <a:ln>
            <a:noFill/>
          </a:ln>
        </p:spPr>
      </p:pic>
      <p:sp>
        <p:nvSpPr>
          <p:cNvPr id="1119" name="Google Shape;1119;p112"/>
          <p:cNvSpPr/>
          <p:nvPr/>
        </p:nvSpPr>
        <p:spPr>
          <a:xfrm rot="956799">
            <a:off x="3997819" y="1322393"/>
            <a:ext cx="2980266" cy="2320292"/>
          </a:xfrm>
          <a:prstGeom prst="ellipse">
            <a:avLst/>
          </a:prstGeom>
          <a:noFill/>
          <a:ln w="762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1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18"/>
          <p:cNvSpPr txBox="1"/>
          <p:nvPr/>
        </p:nvSpPr>
        <p:spPr>
          <a:xfrm>
            <a:off x="1031956" y="149942"/>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cirrus cloud?</a:t>
            </a:r>
            <a:endParaRPr/>
          </a:p>
        </p:txBody>
      </p:sp>
      <p:sp>
        <p:nvSpPr>
          <p:cNvPr id="1132" name="Google Shape;1132;p1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3" name="Google Shape;1133;p118" descr="cirrus.jpg"/>
          <p:cNvPicPr preferRelativeResize="0"/>
          <p:nvPr/>
        </p:nvPicPr>
        <p:blipFill rotWithShape="1">
          <a:blip r:embed="rId4">
            <a:alphaModFix/>
          </a:blip>
          <a:srcRect t="8727" b="8727"/>
          <a:stretch/>
        </p:blipFill>
        <p:spPr>
          <a:xfrm>
            <a:off x="424771" y="1478701"/>
            <a:ext cx="8229600" cy="4525963"/>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19"/>
          <p:cNvSpPr txBox="1"/>
          <p:nvPr/>
        </p:nvSpPr>
        <p:spPr>
          <a:xfrm>
            <a:off x="735230" y="367615"/>
            <a:ext cx="81425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cirrus clouds form?</a:t>
            </a:r>
            <a:endParaRPr/>
          </a:p>
        </p:txBody>
      </p:sp>
      <p:sp>
        <p:nvSpPr>
          <p:cNvPr id="1140" name="Google Shape;1140;p11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1" name="Google Shape;1141;p119"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148" name="Google Shape;1148;p12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7"/>
          <p:cNvSpPr txBox="1"/>
          <p:nvPr/>
        </p:nvSpPr>
        <p:spPr>
          <a:xfrm>
            <a:off x="995800" y="465375"/>
            <a:ext cx="7756500" cy="92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Atmosphere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layers of gas, that have distinct characteristics, surrounding the earth’s surface</a:t>
            </a:r>
            <a:endParaRPr sz="2800" b="1">
              <a:solidFill>
                <a:srgbClr val="FF0000"/>
              </a:solidFill>
              <a:latin typeface="Calibri"/>
              <a:ea typeface="Calibri"/>
              <a:cs typeface="Calibri"/>
              <a:sym typeface="Calibri"/>
            </a:endParaRPr>
          </a:p>
        </p:txBody>
      </p:sp>
      <p:sp>
        <p:nvSpPr>
          <p:cNvPr id="205" name="Google Shape;205;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7" descr="atmosphere.jpg"/>
          <p:cNvPicPr preferRelativeResize="0"/>
          <p:nvPr/>
        </p:nvPicPr>
        <p:blipFill rotWithShape="1">
          <a:blip r:embed="rId4">
            <a:alphaModFix/>
          </a:blip>
          <a:srcRect l="-40915" r="-40915"/>
          <a:stretch/>
        </p:blipFill>
        <p:spPr>
          <a:xfrm>
            <a:off x="424771" y="1926772"/>
            <a:ext cx="8229600" cy="4525963"/>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22"/>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Cirrus Cloud</a:t>
            </a:r>
            <a:r>
              <a:rPr lang="en-US" sz="3400" b="1"/>
              <a:t>: </a:t>
            </a:r>
            <a:r>
              <a:rPr lang="en-US" sz="3400"/>
              <a:t>a type of cloud that is thin, white, and wispy</a:t>
            </a:r>
            <a:endParaRPr sz="3400" b="1"/>
          </a:p>
        </p:txBody>
      </p:sp>
      <p:pic>
        <p:nvPicPr>
          <p:cNvPr id="1155" name="Google Shape;1155;p122" descr="cirrus.jpg"/>
          <p:cNvPicPr preferRelativeResize="0"/>
          <p:nvPr/>
        </p:nvPicPr>
        <p:blipFill rotWithShape="1">
          <a:blip r:embed="rId3">
            <a:alphaModFix/>
          </a:blip>
          <a:srcRect t="8727" b="8727"/>
          <a:stretch/>
        </p:blipFill>
        <p:spPr>
          <a:xfrm>
            <a:off x="505327" y="1707508"/>
            <a:ext cx="8229600" cy="4525963"/>
          </a:xfrm>
          <a:prstGeom prst="rect">
            <a:avLst/>
          </a:prstGeom>
          <a:noFill/>
          <a:ln>
            <a:noFill/>
          </a:ln>
        </p:spPr>
      </p:pic>
      <p:sp>
        <p:nvSpPr>
          <p:cNvPr id="1156" name="Google Shape;1156;p12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d34491f04f_0_30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gd34491f04f_0_302"/>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1164" name="Google Shape;1164;gd34491f04f_0_302"/>
          <p:cNvPicPr preferRelativeResize="0"/>
          <p:nvPr/>
        </p:nvPicPr>
        <p:blipFill rotWithShape="1">
          <a:blip r:embed="rId4">
            <a:alphaModFix/>
          </a:blip>
          <a:srcRect/>
          <a:stretch/>
        </p:blipFill>
        <p:spPr>
          <a:xfrm>
            <a:off x="946484" y="1351386"/>
            <a:ext cx="7059968" cy="4712529"/>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pic>
        <p:nvPicPr>
          <p:cNvPr id="1170" name="Google Shape;1170;p12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p:nvPr/>
        </p:nvSpPr>
        <p:spPr>
          <a:xfrm>
            <a:off x="912525" y="312750"/>
            <a:ext cx="7881300" cy="92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Troposphere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lowest and densest layer in the atmosphere</a:t>
            </a:r>
            <a:endParaRPr sz="2800" b="1">
              <a:solidFill>
                <a:srgbClr val="FF0000"/>
              </a:solidFill>
              <a:latin typeface="Calibri"/>
              <a:ea typeface="Calibri"/>
              <a:cs typeface="Calibri"/>
              <a:sym typeface="Calibri"/>
            </a:endParaRPr>
          </a:p>
        </p:txBody>
      </p:sp>
      <p:sp>
        <p:nvSpPr>
          <p:cNvPr id="213" name="Google Shape;213;p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8"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0"/>
          <p:cNvSpPr txBox="1"/>
          <p:nvPr/>
        </p:nvSpPr>
        <p:spPr>
          <a:xfrm>
            <a:off x="1079050" y="341950"/>
            <a:ext cx="7673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227" name="Google Shape;227;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10" descr="atmosphere.jpg"/>
          <p:cNvPicPr preferRelativeResize="0"/>
          <p:nvPr/>
        </p:nvPicPr>
        <p:blipFill rotWithShape="1">
          <a:blip r:embed="rId4">
            <a:alphaModFix/>
          </a:blip>
          <a:srcRect l="-40915" r="-40915"/>
          <a:stretch/>
        </p:blipFill>
        <p:spPr>
          <a:xfrm>
            <a:off x="457201" y="1551215"/>
            <a:ext cx="8229600" cy="4525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1"/>
          <p:cNvSpPr txBox="1"/>
          <p:nvPr/>
        </p:nvSpPr>
        <p:spPr>
          <a:xfrm>
            <a:off x="989776" y="249375"/>
            <a:ext cx="7818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the atmosphere do clouds form in?</a:t>
            </a:r>
            <a:endParaRPr/>
          </a:p>
        </p:txBody>
      </p:sp>
      <p:sp>
        <p:nvSpPr>
          <p:cNvPr id="235" name="Google Shape;235;p1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11"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p:nvPr/>
        </p:nvSpPr>
        <p:spPr>
          <a:xfrm>
            <a:off x="989701" y="304875"/>
            <a:ext cx="7697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altitude?</a:t>
            </a:r>
            <a:endParaRPr/>
          </a:p>
        </p:txBody>
      </p:sp>
      <p:sp>
        <p:nvSpPr>
          <p:cNvPr id="243" name="Google Shape;243;p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2" descr="rocky mountains.jpg"/>
          <p:cNvPicPr preferRelativeResize="0"/>
          <p:nvPr/>
        </p:nvPicPr>
        <p:blipFill rotWithShape="1">
          <a:blip r:embed="rId4">
            <a:alphaModFix/>
          </a:blip>
          <a:srcRect l="-10572" r="-10572"/>
          <a:stretch/>
        </p:blipFill>
        <p:spPr>
          <a:xfrm>
            <a:off x="457200" y="1471863"/>
            <a:ext cx="8229600" cy="45259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3"/>
          <p:cNvSpPr txBox="1"/>
          <p:nvPr/>
        </p:nvSpPr>
        <p:spPr>
          <a:xfrm>
            <a:off x="1787583" y="869904"/>
            <a:ext cx="577594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Cumulus Clouds</a:t>
            </a:r>
            <a:endParaRPr/>
          </a:p>
        </p:txBody>
      </p:sp>
      <p:sp>
        <p:nvSpPr>
          <p:cNvPr id="251" name="Google Shape;251;p1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1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
          <p:cNvSpPr txBox="1"/>
          <p:nvPr/>
        </p:nvSpPr>
        <p:spPr>
          <a:xfrm>
            <a:off x="1462035" y="257651"/>
            <a:ext cx="728295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dk1"/>
                </a:solidFill>
                <a:latin typeface="Calibri"/>
                <a:ea typeface="Calibri"/>
                <a:cs typeface="Calibri"/>
                <a:sym typeface="Calibri"/>
              </a:rPr>
              <a:t>Cumulus Clouds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0" name="Google Shape;120;p2" descr="cumulus.jpg"/>
          <p:cNvPicPr preferRelativeResize="0"/>
          <p:nvPr/>
        </p:nvPicPr>
        <p:blipFill rotWithShape="1">
          <a:blip r:embed="rId3">
            <a:alphaModFix/>
          </a:blip>
          <a:srcRect t="8727" b="8727"/>
          <a:stretch/>
        </p:blipFill>
        <p:spPr>
          <a:xfrm>
            <a:off x="457200" y="1600200"/>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4"/>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Cumulus Cloud</a:t>
            </a:r>
            <a:r>
              <a:rPr lang="en-US" sz="3400" b="1"/>
              <a:t>: </a:t>
            </a:r>
            <a:r>
              <a:rPr lang="en-US" sz="3400"/>
              <a:t>a type of cloud that has a flat base and is white and puffy</a:t>
            </a:r>
            <a:endParaRPr sz="3400" b="1"/>
          </a:p>
        </p:txBody>
      </p:sp>
      <p:sp>
        <p:nvSpPr>
          <p:cNvPr id="259" name="Google Shape;259;p1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4"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61" name="Google Shape;261;p14" descr="cumulus.jpg"/>
          <p:cNvPicPr preferRelativeResize="0"/>
          <p:nvPr/>
        </p:nvPicPr>
        <p:blipFill rotWithShape="1">
          <a:blip r:embed="rId5">
            <a:alphaModFix/>
          </a:blip>
          <a:srcRect t="8727" b="8727"/>
          <a:stretch/>
        </p:blipFill>
        <p:spPr>
          <a:xfrm>
            <a:off x="537411" y="1851089"/>
            <a:ext cx="8229600" cy="45259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6"/>
          <p:cNvSpPr txBox="1"/>
          <p:nvPr/>
        </p:nvSpPr>
        <p:spPr>
          <a:xfrm>
            <a:off x="921699" y="649450"/>
            <a:ext cx="784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cumulus cloud?</a:t>
            </a:r>
            <a:endParaRPr/>
          </a:p>
        </p:txBody>
      </p:sp>
      <p:sp>
        <p:nvSpPr>
          <p:cNvPr id="274" name="Google Shape;274;p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16" descr="cumulus.jpg"/>
          <p:cNvPicPr preferRelativeResize="0"/>
          <p:nvPr/>
        </p:nvPicPr>
        <p:blipFill rotWithShape="1">
          <a:blip r:embed="rId4">
            <a:alphaModFix/>
          </a:blip>
          <a:srcRect t="8727" b="8727"/>
          <a:stretch/>
        </p:blipFill>
        <p:spPr>
          <a:xfrm>
            <a:off x="537411" y="1851089"/>
            <a:ext cx="8229600" cy="45259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1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82" name="Google Shape;282;p1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9" name="Google Shape;289;p18" descr="puffy.jpg"/>
          <p:cNvPicPr preferRelativeResize="0"/>
          <p:nvPr/>
        </p:nvPicPr>
        <p:blipFill rotWithShape="1">
          <a:blip r:embed="rId4">
            <a:alphaModFix/>
          </a:blip>
          <a:srcRect l="-45390" r="-45390"/>
          <a:stretch/>
        </p:blipFill>
        <p:spPr>
          <a:xfrm>
            <a:off x="457200" y="784225"/>
            <a:ext cx="8229600" cy="534193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6" name="Google Shape;296;p19" descr="cotton.jpg"/>
          <p:cNvPicPr preferRelativeResize="0"/>
          <p:nvPr/>
        </p:nvPicPr>
        <p:blipFill rotWithShape="1">
          <a:blip r:embed="rId4">
            <a:alphaModFix/>
          </a:blip>
          <a:srcRect l="-10572" r="-10572"/>
          <a:stretch/>
        </p:blipFill>
        <p:spPr>
          <a:xfrm>
            <a:off x="457200" y="1063543"/>
            <a:ext cx="8229600" cy="45259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20" descr="drop.jpg"/>
          <p:cNvPicPr preferRelativeResize="0"/>
          <p:nvPr/>
        </p:nvPicPr>
        <p:blipFill rotWithShape="1">
          <a:blip r:embed="rId4">
            <a:alphaModFix/>
          </a:blip>
          <a:srcRect l="5338" r="5338"/>
          <a:stretch/>
        </p:blipFill>
        <p:spPr>
          <a:xfrm>
            <a:off x="457200" y="1063545"/>
            <a:ext cx="8229600" cy="45259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1"/>
          <p:cNvSpPr/>
          <p:nvPr/>
        </p:nvSpPr>
        <p:spPr>
          <a:xfrm>
            <a:off x="-180437" y="5706428"/>
            <a:ext cx="9980151" cy="1968556"/>
          </a:xfrm>
          <a:prstGeom prst="ellipse">
            <a:avLst/>
          </a:prstGeom>
          <a:solidFill>
            <a:schemeClr val="accent3"/>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11" name="Google Shape;311;p21"/>
          <p:cNvCxnSpPr/>
          <p:nvPr/>
        </p:nvCxnSpPr>
        <p:spPr>
          <a:xfrm rot="10800000">
            <a:off x="1512717" y="336131"/>
            <a:ext cx="1" cy="5620853"/>
          </a:xfrm>
          <a:prstGeom prst="straightConnector1">
            <a:avLst/>
          </a:prstGeom>
          <a:noFill/>
          <a:ln w="571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2" name="Google Shape;312;p21"/>
          <p:cNvSpPr txBox="1"/>
          <p:nvPr/>
        </p:nvSpPr>
        <p:spPr>
          <a:xfrm>
            <a:off x="3996573" y="4840182"/>
            <a:ext cx="20543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Earth</a:t>
            </a:r>
            <a:endParaRPr/>
          </a:p>
        </p:txBody>
      </p:sp>
      <p:sp>
        <p:nvSpPr>
          <p:cNvPr id="313" name="Google Shape;313;p21"/>
          <p:cNvSpPr txBox="1"/>
          <p:nvPr/>
        </p:nvSpPr>
        <p:spPr>
          <a:xfrm rot="-5400000">
            <a:off x="-859070" y="2539654"/>
            <a:ext cx="360437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Altitude</a:t>
            </a:r>
            <a:r>
              <a:rPr lang="en-US" sz="1800">
                <a:solidFill>
                  <a:schemeClr val="dk1"/>
                </a:solidFill>
                <a:latin typeface="Calibri"/>
                <a:ea typeface="Calibri"/>
                <a:cs typeface="Calibri"/>
                <a:sym typeface="Calibri"/>
              </a:rPr>
              <a:t> </a:t>
            </a:r>
            <a:endParaRPr/>
          </a:p>
        </p:txBody>
      </p:sp>
      <p:sp>
        <p:nvSpPr>
          <p:cNvPr id="314" name="Google Shape;314;p21"/>
          <p:cNvSpPr txBox="1"/>
          <p:nvPr/>
        </p:nvSpPr>
        <p:spPr>
          <a:xfrm>
            <a:off x="1755499" y="336131"/>
            <a:ext cx="25772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538CD5"/>
                </a:solidFill>
                <a:latin typeface="Calibri"/>
                <a:ea typeface="Calibri"/>
                <a:cs typeface="Calibri"/>
                <a:sym typeface="Calibri"/>
              </a:rPr>
              <a:t>Cirrus</a:t>
            </a:r>
            <a:endParaRPr/>
          </a:p>
        </p:txBody>
      </p:sp>
      <p:sp>
        <p:nvSpPr>
          <p:cNvPr id="315" name="Google Shape;315;p21"/>
          <p:cNvSpPr txBox="1"/>
          <p:nvPr/>
        </p:nvSpPr>
        <p:spPr>
          <a:xfrm>
            <a:off x="3716440" y="2166176"/>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Cumulus</a:t>
            </a:r>
            <a:endParaRPr/>
          </a:p>
        </p:txBody>
      </p:sp>
      <p:sp>
        <p:nvSpPr>
          <p:cNvPr id="316" name="Google Shape;316;p21"/>
          <p:cNvSpPr txBox="1"/>
          <p:nvPr/>
        </p:nvSpPr>
        <p:spPr>
          <a:xfrm>
            <a:off x="6050880" y="3719121"/>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Stratus</a:t>
            </a:r>
            <a:endParaRPr/>
          </a:p>
        </p:txBody>
      </p:sp>
      <p:sp>
        <p:nvSpPr>
          <p:cNvPr id="317" name="Google Shape;317;p21"/>
          <p:cNvSpPr/>
          <p:nvPr/>
        </p:nvSpPr>
        <p:spPr>
          <a:xfrm>
            <a:off x="3137487" y="1755349"/>
            <a:ext cx="3212189" cy="1811371"/>
          </a:xfrm>
          <a:prstGeom prst="cloud">
            <a:avLst/>
          </a:prstGeom>
          <a:noFill/>
          <a:ln w="762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3"/>
          <p:cNvSpPr txBox="1"/>
          <p:nvPr/>
        </p:nvSpPr>
        <p:spPr>
          <a:xfrm>
            <a:off x="1031956" y="249377"/>
            <a:ext cx="773505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characteristics of cumulus clouds?</a:t>
            </a:r>
            <a:endParaRPr/>
          </a:p>
        </p:txBody>
      </p:sp>
      <p:sp>
        <p:nvSpPr>
          <p:cNvPr id="330" name="Google Shape;330;p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p23" descr="cumulus.jpg"/>
          <p:cNvPicPr preferRelativeResize="0"/>
          <p:nvPr/>
        </p:nvPicPr>
        <p:blipFill rotWithShape="1">
          <a:blip r:embed="rId4">
            <a:alphaModFix/>
          </a:blip>
          <a:srcRect t="8727" b="8727"/>
          <a:stretch/>
        </p:blipFill>
        <p:spPr>
          <a:xfrm>
            <a:off x="537411" y="1851089"/>
            <a:ext cx="8229600" cy="4525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128" name="Google Shape;128;p3"/>
          <p:cNvPicPr preferRelativeResize="0"/>
          <p:nvPr/>
        </p:nvPicPr>
        <p:blipFill rotWithShape="1">
          <a:blip r:embed="rId4">
            <a:alphaModFix/>
          </a:blip>
          <a:srcRect/>
          <a:stretch/>
        </p:blipFill>
        <p:spPr>
          <a:xfrm>
            <a:off x="946484" y="1351386"/>
            <a:ext cx="7059969" cy="47125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d34491f04f_0_115"/>
          <p:cNvSpPr txBox="1"/>
          <p:nvPr/>
        </p:nvSpPr>
        <p:spPr>
          <a:xfrm>
            <a:off x="784606" y="582377"/>
            <a:ext cx="7735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they develop?</a:t>
            </a:r>
            <a:endParaRPr/>
          </a:p>
        </p:txBody>
      </p:sp>
      <p:sp>
        <p:nvSpPr>
          <p:cNvPr id="338" name="Google Shape;338;gd34491f04f_0_1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gd34491f04f_0_115" descr="cumulus.jpg"/>
          <p:cNvPicPr preferRelativeResize="0"/>
          <p:nvPr/>
        </p:nvPicPr>
        <p:blipFill rotWithShape="1">
          <a:blip r:embed="rId4">
            <a:alphaModFix/>
          </a:blip>
          <a:srcRect t="8725" b="8725"/>
          <a:stretch/>
        </p:blipFill>
        <p:spPr>
          <a:xfrm>
            <a:off x="537411" y="1851089"/>
            <a:ext cx="8229600" cy="452596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2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6" name="Google Shape;346;p2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 name="Google Shape;353;p2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54" name="Google Shape;354;p25" descr="cumu1.jpg"/>
          <p:cNvPicPr preferRelativeResize="0"/>
          <p:nvPr/>
        </p:nvPicPr>
        <p:blipFill rotWithShape="1">
          <a:blip r:embed="rId5">
            <a:alphaModFix/>
          </a:blip>
          <a:srcRect t="1103" b="1102"/>
          <a:stretch/>
        </p:blipFill>
        <p:spPr>
          <a:xfrm>
            <a:off x="457200" y="784225"/>
            <a:ext cx="8229600" cy="53419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1" name="Google Shape;361;p2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62" name="Google Shape;362;p26" descr="cumu2.jpg"/>
          <p:cNvPicPr preferRelativeResize="0"/>
          <p:nvPr/>
        </p:nvPicPr>
        <p:blipFill rotWithShape="1">
          <a:blip r:embed="rId5">
            <a:alphaModFix/>
          </a:blip>
          <a:srcRect t="544" b="544"/>
          <a:stretch/>
        </p:blipFill>
        <p:spPr>
          <a:xfrm>
            <a:off x="505327" y="881502"/>
            <a:ext cx="8229600" cy="53419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d34491f04f_0_10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d34491f04f_0_107"/>
          <p:cNvSpPr txBox="1"/>
          <p:nvPr/>
        </p:nvSpPr>
        <p:spPr>
          <a:xfrm>
            <a:off x="1031956" y="249377"/>
            <a:ext cx="7735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this an example of a cumulus cloud? How can you tell?</a:t>
            </a:r>
            <a:endParaRPr/>
          </a:p>
        </p:txBody>
      </p:sp>
      <p:sp>
        <p:nvSpPr>
          <p:cNvPr id="375" name="Google Shape;375;gd34491f04f_0_10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 name="Google Shape;376;gd34491f04f_0_107"/>
          <p:cNvPicPr preferRelativeResize="0"/>
          <p:nvPr/>
        </p:nvPicPr>
        <p:blipFill>
          <a:blip r:embed="rId4">
            <a:alphaModFix/>
          </a:blip>
          <a:stretch>
            <a:fillRect/>
          </a:stretch>
        </p:blipFill>
        <p:spPr>
          <a:xfrm>
            <a:off x="1071200" y="1449977"/>
            <a:ext cx="7656704" cy="51032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3" name="Google Shape;383;p2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p30" descr="tornado.jpg"/>
          <p:cNvPicPr preferRelativeResize="0"/>
          <p:nvPr/>
        </p:nvPicPr>
        <p:blipFill rotWithShape="1">
          <a:blip r:embed="rId3">
            <a:alphaModFix/>
          </a:blip>
          <a:srcRect l="-613" r="-612"/>
          <a:stretch/>
        </p:blipFill>
        <p:spPr>
          <a:xfrm>
            <a:off x="873900" y="1301903"/>
            <a:ext cx="7367666" cy="4849243"/>
          </a:xfrm>
          <a:prstGeom prst="rect">
            <a:avLst/>
          </a:prstGeom>
          <a:noFill/>
          <a:ln>
            <a:noFill/>
          </a:ln>
        </p:spPr>
      </p:pic>
      <p:sp>
        <p:nvSpPr>
          <p:cNvPr id="390" name="Google Shape;390;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1" name="Google Shape;391;p3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1" descr="stratus.jpg"/>
          <p:cNvPicPr preferRelativeResize="0"/>
          <p:nvPr/>
        </p:nvPicPr>
        <p:blipFill rotWithShape="1">
          <a:blip r:embed="rId3">
            <a:alphaModFix/>
          </a:blip>
          <a:srcRect l="-613" r="-612"/>
          <a:stretch/>
        </p:blipFill>
        <p:spPr>
          <a:xfrm>
            <a:off x="735230" y="1099702"/>
            <a:ext cx="7712439" cy="5076165"/>
          </a:xfrm>
          <a:prstGeom prst="rect">
            <a:avLst/>
          </a:prstGeom>
          <a:noFill/>
          <a:ln>
            <a:noFill/>
          </a:ln>
        </p:spPr>
      </p:pic>
      <p:sp>
        <p:nvSpPr>
          <p:cNvPr id="398" name="Google Shape;398;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 name="Google Shape;399;p31"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3"/>
          <p:cNvSpPr txBox="1"/>
          <p:nvPr/>
        </p:nvSpPr>
        <p:spPr>
          <a:xfrm>
            <a:off x="2301072" y="693336"/>
            <a:ext cx="482919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sz="1400" dirty="0">
              <a:solidFill>
                <a:srgbClr val="FFC000"/>
              </a:solidFill>
              <a:latin typeface="Calibri"/>
              <a:ea typeface="Calibri"/>
              <a:cs typeface="Calibri"/>
              <a:sym typeface="Calibri"/>
            </a:endParaRPr>
          </a:p>
        </p:txBody>
      </p:sp>
      <p:sp>
        <p:nvSpPr>
          <p:cNvPr id="135" name="Google Shape;135;p33"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3"/>
          <p:cNvSpPr txBox="1"/>
          <p:nvPr/>
        </p:nvSpPr>
        <p:spPr>
          <a:xfrm>
            <a:off x="2980200" y="1538600"/>
            <a:ext cx="31836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are clouds?</a:t>
            </a:r>
            <a:endParaRPr sz="3200" u="sng">
              <a:solidFill>
                <a:schemeClr val="dk1"/>
              </a:solidFill>
              <a:latin typeface="Calibri"/>
              <a:ea typeface="Calibri"/>
              <a:cs typeface="Calibri"/>
              <a:sym typeface="Calibri"/>
            </a:endParaRPr>
          </a:p>
        </p:txBody>
      </p:sp>
      <p:sp>
        <p:nvSpPr>
          <p:cNvPr id="137" name="Google Shape;137;p33"/>
          <p:cNvSpPr txBox="1"/>
          <p:nvPr/>
        </p:nvSpPr>
        <p:spPr>
          <a:xfrm>
            <a:off x="859984" y="2497732"/>
            <a:ext cx="7514400" cy="1569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000000"/>
                </a:solidFill>
                <a:latin typeface="Calibri"/>
                <a:ea typeface="Calibri"/>
                <a:cs typeface="Calibri"/>
                <a:sym typeface="Calibri"/>
              </a:rPr>
              <a:t>TEACHER DIRECTIONS:</a:t>
            </a:r>
            <a:endParaRPr dirty="0"/>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Before</a:t>
            </a:r>
            <a:r>
              <a:rPr lang="en-US" sz="1600" i="1" u="sng" dirty="0">
                <a:solidFill>
                  <a:srgbClr val="000000"/>
                </a:solidFill>
                <a:latin typeface="Calibri"/>
                <a:ea typeface="Calibri"/>
                <a:cs typeface="Calibri"/>
                <a:sym typeface="Calibri"/>
              </a:rPr>
              <a:t>:</a:t>
            </a:r>
            <a:r>
              <a:rPr lang="en-US" sz="1600" i="1" dirty="0">
                <a:solidFill>
                  <a:srgbClr val="000000"/>
                </a:solidFill>
                <a:latin typeface="Calibri"/>
                <a:ea typeface="Calibri"/>
                <a:cs typeface="Calibri"/>
                <a:sym typeface="Calibri"/>
              </a:rPr>
              <a:t> </a:t>
            </a:r>
            <a:r>
              <a:rPr lang="en-US" sz="1600" i="1" dirty="0">
                <a:latin typeface="Calibri"/>
                <a:ea typeface="Calibri"/>
                <a:cs typeface="Calibri"/>
                <a:sym typeface="Calibri"/>
              </a:rPr>
              <a:t>Open the link above and have it ready to play.</a:t>
            </a:r>
            <a:r>
              <a:rPr lang="en-US" sz="1600" i="1" dirty="0">
                <a:solidFill>
                  <a:srgbClr val="000000"/>
                </a:solidFill>
                <a:latin typeface="Calibri"/>
                <a:ea typeface="Calibri"/>
                <a:cs typeface="Calibri"/>
                <a:sym typeface="Calibri"/>
              </a:rPr>
              <a:t> </a:t>
            </a:r>
            <a:endParaRPr dirty="0"/>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During</a:t>
            </a:r>
            <a:r>
              <a:rPr lang="en-US" sz="1600" i="1" dirty="0">
                <a:solidFill>
                  <a:srgbClr val="000000"/>
                </a:solidFill>
                <a:latin typeface="Calibri"/>
                <a:ea typeface="Calibri"/>
                <a:cs typeface="Calibri"/>
                <a:sym typeface="Calibri"/>
              </a:rPr>
              <a:t>: </a:t>
            </a:r>
            <a:r>
              <a:rPr lang="en-US" sz="1600" i="1" dirty="0">
                <a:latin typeface="Calibri"/>
                <a:ea typeface="Calibri"/>
                <a:cs typeface="Calibri"/>
                <a:sym typeface="Calibri"/>
              </a:rPr>
              <a:t>Play</a:t>
            </a:r>
            <a:r>
              <a:rPr lang="en-US" sz="1600" i="1" dirty="0">
                <a:solidFill>
                  <a:srgbClr val="000000"/>
                </a:solidFill>
                <a:latin typeface="Calibri"/>
                <a:ea typeface="Calibri"/>
                <a:cs typeface="Calibri"/>
                <a:sym typeface="Calibri"/>
              </a:rPr>
              <a:t> the video. Pause the video t</a:t>
            </a:r>
            <a:r>
              <a:rPr lang="en-US" sz="1600" i="1" dirty="0">
                <a:latin typeface="Calibri"/>
                <a:ea typeface="Calibri"/>
                <a:cs typeface="Calibri"/>
                <a:sym typeface="Calibri"/>
              </a:rPr>
              <a:t>hroughout</a:t>
            </a:r>
            <a:r>
              <a:rPr lang="en-US" sz="1600" i="1" dirty="0">
                <a:solidFill>
                  <a:srgbClr val="000000"/>
                </a:solidFill>
                <a:latin typeface="Calibri"/>
                <a:ea typeface="Calibri"/>
                <a:cs typeface="Calibri"/>
                <a:sym typeface="Calibri"/>
              </a:rPr>
              <a:t> and ask student</a:t>
            </a:r>
            <a:r>
              <a:rPr lang="en-US" sz="1600" i="1" dirty="0">
                <a:latin typeface="Calibri"/>
                <a:ea typeface="Calibri"/>
                <a:cs typeface="Calibri"/>
                <a:sym typeface="Calibri"/>
              </a:rPr>
              <a:t>s to reflect on the questions in the following slides.</a:t>
            </a:r>
            <a:endParaRPr sz="1600" i="1" dirty="0">
              <a:latin typeface="Calibri"/>
              <a:ea typeface="Calibri"/>
              <a:cs typeface="Calibri"/>
              <a:sym typeface="Calibri"/>
            </a:endParaRPr>
          </a:p>
          <a:p>
            <a:pPr marL="0" marR="0" lvl="0" indent="0" algn="l" rtl="0">
              <a:spcBef>
                <a:spcPts val="0"/>
              </a:spcBef>
              <a:spcAft>
                <a:spcPts val="0"/>
              </a:spcAft>
              <a:buNone/>
            </a:pPr>
            <a:r>
              <a:rPr lang="en-US" sz="1600" b="1" i="1" u="sng" dirty="0">
                <a:solidFill>
                  <a:srgbClr val="000000"/>
                </a:solidFill>
                <a:latin typeface="Calibri"/>
                <a:ea typeface="Calibri"/>
                <a:cs typeface="Calibri"/>
                <a:sym typeface="Calibri"/>
              </a:rPr>
              <a:t>After</a:t>
            </a:r>
            <a:r>
              <a:rPr lang="en-US" sz="1600" i="1" dirty="0">
                <a:solidFill>
                  <a:srgbClr val="000000"/>
                </a:solidFill>
                <a:latin typeface="Calibri"/>
                <a:ea typeface="Calibri"/>
                <a:cs typeface="Calibri"/>
                <a:sym typeface="Calibri"/>
              </a:rPr>
              <a:t>: Ask students </a:t>
            </a:r>
            <a:r>
              <a:rPr lang="en-US" sz="1600" i="1" dirty="0">
                <a:latin typeface="Calibri"/>
                <a:ea typeface="Calibri"/>
                <a:cs typeface="Calibri"/>
                <a:sym typeface="Calibri"/>
              </a:rPr>
              <a:t>why clouds are important for life</a:t>
            </a:r>
            <a:r>
              <a:rPr lang="en-US" sz="1600" i="1" dirty="0">
                <a:solidFill>
                  <a:srgbClr val="000000"/>
                </a:solidFill>
                <a:latin typeface="Calibri"/>
                <a:ea typeface="Calibri"/>
                <a:cs typeface="Calibri"/>
                <a:sym typeface="Calibri"/>
              </a:rPr>
              <a:t>. Tell students in this lesson they will learn more about </a:t>
            </a:r>
            <a:r>
              <a:rPr lang="en-US" sz="1600" i="1" dirty="0">
                <a:latin typeface="Calibri"/>
                <a:ea typeface="Calibri"/>
                <a:cs typeface="Calibri"/>
                <a:sym typeface="Calibri"/>
              </a:rPr>
              <a:t>cumulus clouds.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5"/>
          <p:cNvSpPr txBox="1"/>
          <p:nvPr/>
        </p:nvSpPr>
        <p:spPr>
          <a:xfrm>
            <a:off x="729549" y="774350"/>
            <a:ext cx="7845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cumulus cloud?</a:t>
            </a:r>
            <a:endParaRPr/>
          </a:p>
        </p:txBody>
      </p:sp>
      <p:sp>
        <p:nvSpPr>
          <p:cNvPr id="412" name="Google Shape;412;p3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35" descr="cumulus.jpg"/>
          <p:cNvPicPr preferRelativeResize="0"/>
          <p:nvPr/>
        </p:nvPicPr>
        <p:blipFill rotWithShape="1">
          <a:blip r:embed="rId4">
            <a:alphaModFix/>
          </a:blip>
          <a:srcRect t="8727" b="8727"/>
          <a:stretch/>
        </p:blipFill>
        <p:spPr>
          <a:xfrm>
            <a:off x="537411" y="1851089"/>
            <a:ext cx="8229600" cy="45259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6"/>
          <p:cNvSpPr txBox="1"/>
          <p:nvPr/>
        </p:nvSpPr>
        <p:spPr>
          <a:xfrm>
            <a:off x="735230" y="367615"/>
            <a:ext cx="81425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cumulus clouds form?</a:t>
            </a:r>
            <a:endParaRPr/>
          </a:p>
        </p:txBody>
      </p:sp>
      <p:sp>
        <p:nvSpPr>
          <p:cNvPr id="420" name="Google Shape;420;p3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 name="Google Shape;421;p36"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d34491f04f_0_122"/>
          <p:cNvSpPr txBox="1"/>
          <p:nvPr/>
        </p:nvSpPr>
        <p:spPr>
          <a:xfrm>
            <a:off x="735230" y="367615"/>
            <a:ext cx="8142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Do these clouds hold liquid? If so what kind?</a:t>
            </a:r>
            <a:endParaRPr/>
          </a:p>
        </p:txBody>
      </p:sp>
      <p:sp>
        <p:nvSpPr>
          <p:cNvPr id="428" name="Google Shape;428;gd34491f04f_0_12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gd34491f04f_0_122"/>
          <p:cNvPicPr preferRelativeResize="0"/>
          <p:nvPr/>
        </p:nvPicPr>
        <p:blipFill>
          <a:blip r:embed="rId4">
            <a:alphaModFix/>
          </a:blip>
          <a:stretch>
            <a:fillRect/>
          </a:stretch>
        </p:blipFill>
        <p:spPr>
          <a:xfrm>
            <a:off x="1066325" y="1700215"/>
            <a:ext cx="7480400" cy="49849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36" name="Google Shape;436;p3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9"/>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Cumulus Cloud</a:t>
            </a:r>
            <a:r>
              <a:rPr lang="en-US" sz="3400" b="1"/>
              <a:t>: </a:t>
            </a:r>
            <a:r>
              <a:rPr lang="en-US" sz="3400"/>
              <a:t>a type of cloud that is white and puffy</a:t>
            </a:r>
            <a:endParaRPr sz="3400" b="1"/>
          </a:p>
        </p:txBody>
      </p:sp>
      <p:pic>
        <p:nvPicPr>
          <p:cNvPr id="443" name="Google Shape;443;p39" descr="cumulus.jpg"/>
          <p:cNvPicPr preferRelativeResize="0"/>
          <p:nvPr/>
        </p:nvPicPr>
        <p:blipFill rotWithShape="1">
          <a:blip r:embed="rId3">
            <a:alphaModFix/>
          </a:blip>
          <a:srcRect t="8727" b="8727"/>
          <a:stretch/>
        </p:blipFill>
        <p:spPr>
          <a:xfrm>
            <a:off x="537411" y="1851089"/>
            <a:ext cx="8229600" cy="4525963"/>
          </a:xfrm>
          <a:prstGeom prst="rect">
            <a:avLst/>
          </a:prstGeom>
          <a:noFill/>
          <a:ln>
            <a:noFill/>
          </a:ln>
        </p:spPr>
      </p:pic>
      <p:sp>
        <p:nvSpPr>
          <p:cNvPr id="444" name="Google Shape;444;p3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d34491f04f_0_24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d34491f04f_0_246"/>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452" name="Google Shape;452;gd34491f04f_0_246"/>
          <p:cNvPicPr preferRelativeResize="0"/>
          <p:nvPr/>
        </p:nvPicPr>
        <p:blipFill rotWithShape="1">
          <a:blip r:embed="rId4">
            <a:alphaModFix/>
          </a:blip>
          <a:srcRect/>
          <a:stretch/>
        </p:blipFill>
        <p:spPr>
          <a:xfrm>
            <a:off x="946484" y="1351386"/>
            <a:ext cx="7059968" cy="47125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4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3" name="Google Shape;473;gd34491f04f_0_130"/>
          <p:cNvGrpSpPr/>
          <p:nvPr/>
        </p:nvGrpSpPr>
        <p:grpSpPr>
          <a:xfrm>
            <a:off x="1420794" y="297180"/>
            <a:ext cx="5949213" cy="6263098"/>
            <a:chOff x="730422" y="0"/>
            <a:chExt cx="5949213" cy="6263098"/>
          </a:xfrm>
        </p:grpSpPr>
        <p:sp>
          <p:nvSpPr>
            <p:cNvPr id="474" name="Google Shape;474;gd34491f04f_0_130"/>
            <p:cNvSpPr/>
            <p:nvPr/>
          </p:nvSpPr>
          <p:spPr>
            <a:xfrm rot="10800000">
              <a:off x="1480849" y="54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gd34491f04f_0_13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476" name="Google Shape;476;gd34491f04f_0_130"/>
            <p:cNvSpPr/>
            <p:nvPr/>
          </p:nvSpPr>
          <p:spPr>
            <a:xfrm>
              <a:off x="77621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d34491f04f_0_130"/>
            <p:cNvSpPr/>
            <p:nvPr/>
          </p:nvSpPr>
          <p:spPr>
            <a:xfrm rot="10800000">
              <a:off x="1468820" y="186227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d34491f04f_0_130"/>
            <p:cNvSpPr txBox="1"/>
            <p:nvPr/>
          </p:nvSpPr>
          <p:spPr>
            <a:xfrm>
              <a:off x="1649594" y="186241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479" name="Google Shape;479;gd34491f04f_0_130"/>
            <p:cNvSpPr/>
            <p:nvPr/>
          </p:nvSpPr>
          <p:spPr>
            <a:xfrm>
              <a:off x="757995" y="1865367"/>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d34491f04f_0_130"/>
            <p:cNvSpPr/>
            <p:nvPr/>
          </p:nvSpPr>
          <p:spPr>
            <a:xfrm rot="10800000">
              <a:off x="1516935" y="2770394"/>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d34491f04f_0_130"/>
            <p:cNvSpPr txBox="1"/>
            <p:nvPr/>
          </p:nvSpPr>
          <p:spPr>
            <a:xfrm>
              <a:off x="1697709" y="277053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482" name="Google Shape;482;gd34491f04f_0_130"/>
            <p:cNvSpPr/>
            <p:nvPr/>
          </p:nvSpPr>
          <p:spPr>
            <a:xfrm>
              <a:off x="730422" y="2710379"/>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d34491f04f_0_130"/>
            <p:cNvSpPr/>
            <p:nvPr/>
          </p:nvSpPr>
          <p:spPr>
            <a:xfrm rot="10800000">
              <a:off x="1457566" y="924430"/>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d34491f04f_0_130"/>
            <p:cNvSpPr txBox="1"/>
            <p:nvPr/>
          </p:nvSpPr>
          <p:spPr>
            <a:xfrm>
              <a:off x="1638340" y="92457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485" name="Google Shape;485;gd34491f04f_0_130"/>
            <p:cNvSpPr/>
            <p:nvPr/>
          </p:nvSpPr>
          <p:spPr>
            <a:xfrm>
              <a:off x="766507" y="96254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d34491f04f_0_130"/>
            <p:cNvSpPr/>
            <p:nvPr/>
          </p:nvSpPr>
          <p:spPr>
            <a:xfrm rot="10800000">
              <a:off x="1480849" y="3753610"/>
              <a:ext cx="5162700" cy="15711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d34491f04f_0_13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488" name="Google Shape;488;gd34491f04f_0_13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d34491f04f_0_130"/>
            <p:cNvSpPr/>
            <p:nvPr/>
          </p:nvSpPr>
          <p:spPr>
            <a:xfrm rot="10800000">
              <a:off x="1480849" y="5540253"/>
              <a:ext cx="5162700" cy="722700"/>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gd34491f04f_0_13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491" name="Google Shape;491;gd34491f04f_0_13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92" name="Google Shape;492;gd34491f04f_0_13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93" name="Google Shape;493;gd34491f04f_0_13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94" name="Google Shape;494;gd34491f04f_0_13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95" name="Google Shape;495;gd34491f04f_0_13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4"/>
          <p:cNvSpPr txBox="1"/>
          <p:nvPr/>
        </p:nvSpPr>
        <p:spPr>
          <a:xfrm>
            <a:off x="1462035" y="257651"/>
            <a:ext cx="728295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dk1"/>
                </a:solidFill>
                <a:latin typeface="Calibri"/>
                <a:ea typeface="Calibri"/>
                <a:cs typeface="Calibri"/>
                <a:sym typeface="Calibri"/>
              </a:rPr>
              <a:t>Stratus Clouds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4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4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504" name="Google Shape;504;p44" descr="stratus.jpg"/>
          <p:cNvPicPr preferRelativeResize="0"/>
          <p:nvPr/>
        </p:nvPicPr>
        <p:blipFill rotWithShape="1">
          <a:blip r:embed="rId3">
            <a:alphaModFix/>
          </a:blip>
          <a:srcRect l="-10572" r="-10572"/>
          <a:stretch/>
        </p:blipFill>
        <p:spPr>
          <a:xfrm>
            <a:off x="366765" y="1858089"/>
            <a:ext cx="8229600" cy="45259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db26033f6f_0_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d34491f04f_0_25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d34491f04f_0_253"/>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512" name="Google Shape;512;gd34491f04f_0_253"/>
          <p:cNvPicPr preferRelativeResize="0"/>
          <p:nvPr/>
        </p:nvPicPr>
        <p:blipFill rotWithShape="1">
          <a:blip r:embed="rId4">
            <a:alphaModFix/>
          </a:blip>
          <a:srcRect/>
          <a:stretch/>
        </p:blipFill>
        <p:spPr>
          <a:xfrm>
            <a:off x="946484" y="1351386"/>
            <a:ext cx="7059968" cy="471252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db26033f6f_0_232"/>
          <p:cNvSpPr txBox="1"/>
          <p:nvPr/>
        </p:nvSpPr>
        <p:spPr>
          <a:xfrm>
            <a:off x="2301072" y="693336"/>
            <a:ext cx="5128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id="519" name="Google Shape;519;gdb26033f6f_0_232"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20" name="Google Shape;520;gdb26033f6f_0_232"/>
          <p:cNvSpPr txBox="1"/>
          <p:nvPr/>
        </p:nvSpPr>
        <p:spPr>
          <a:xfrm>
            <a:off x="2920050" y="1647625"/>
            <a:ext cx="3303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Cloud in a bottle</a:t>
            </a:r>
            <a:endParaRPr sz="3600" u="sng">
              <a:solidFill>
                <a:schemeClr val="dk1"/>
              </a:solidFill>
              <a:latin typeface="Calibri"/>
              <a:ea typeface="Calibri"/>
              <a:cs typeface="Calibri"/>
              <a:sym typeface="Calibri"/>
            </a:endParaRPr>
          </a:p>
        </p:txBody>
      </p:sp>
      <p:sp>
        <p:nvSpPr>
          <p:cNvPr id="521" name="Google Shape;521;gdb26033f6f_0_232"/>
          <p:cNvSpPr txBox="1"/>
          <p:nvPr/>
        </p:nvSpPr>
        <p:spPr>
          <a:xfrm>
            <a:off x="859984" y="2497732"/>
            <a:ext cx="7514400" cy="2555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0000"/>
                </a:solidFill>
                <a:latin typeface="Calibri"/>
                <a:ea typeface="Calibri"/>
                <a:cs typeface="Calibri"/>
                <a:sym typeface="Calibri"/>
              </a:rPr>
              <a:t>TEACHER DIRECTIONS:</a:t>
            </a:r>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Before</a:t>
            </a:r>
            <a:r>
              <a:rPr lang="en-US" sz="1600" i="1" u="sng">
                <a:solidFill>
                  <a:srgbClr val="000000"/>
                </a:solidFill>
                <a:latin typeface="Calibri"/>
                <a:ea typeface="Calibri"/>
                <a:cs typeface="Calibri"/>
                <a:sym typeface="Calibri"/>
              </a:rPr>
              <a:t>:</a:t>
            </a:r>
            <a:r>
              <a:rPr lang="en-US" sz="1600" i="1">
                <a:solidFill>
                  <a:srgbClr val="000000"/>
                </a:solidFill>
                <a:latin typeface="Calibri"/>
                <a:ea typeface="Calibri"/>
                <a:cs typeface="Calibri"/>
                <a:sym typeface="Calibri"/>
              </a:rPr>
              <a:t> Gather all the materials for the d</a:t>
            </a:r>
            <a:r>
              <a:rPr lang="en-US" sz="1600" i="1">
                <a:latin typeface="Calibri"/>
                <a:ea typeface="Calibri"/>
                <a:cs typeface="Calibri"/>
                <a:sym typeface="Calibri"/>
              </a:rPr>
              <a:t>emonstration and set up as much as you can ahead of time. Tell students that today they will be learning about a type of cloud that often produces rain.</a:t>
            </a:r>
            <a:endParaRPr/>
          </a:p>
          <a:p>
            <a:pPr marL="0" marR="0" lvl="0" indent="0" algn="l" rtl="0">
              <a:spcBef>
                <a:spcPts val="0"/>
              </a:spcBef>
              <a:spcAft>
                <a:spcPts val="0"/>
              </a:spcAft>
              <a:buNone/>
            </a:pPr>
            <a:endParaRPr sz="1600" i="1">
              <a:solidFill>
                <a:srgbClr val="000000"/>
              </a:solidFill>
              <a:latin typeface="Calibri"/>
              <a:ea typeface="Calibri"/>
              <a:cs typeface="Calibri"/>
              <a:sym typeface="Calibri"/>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During</a:t>
            </a:r>
            <a:r>
              <a:rPr lang="en-US" sz="1600" i="1">
                <a:solidFill>
                  <a:srgbClr val="000000"/>
                </a:solidFill>
                <a:latin typeface="Calibri"/>
                <a:ea typeface="Calibri"/>
                <a:cs typeface="Calibri"/>
                <a:sym typeface="Calibri"/>
              </a:rPr>
              <a:t>: </a:t>
            </a:r>
            <a:r>
              <a:rPr lang="en-US" sz="1600" i="1">
                <a:latin typeface="Calibri"/>
                <a:ea typeface="Calibri"/>
                <a:cs typeface="Calibri"/>
                <a:sym typeface="Calibri"/>
              </a:rPr>
              <a:t>Perform the demonstration. Tell students to write down their observations from the demonstration.</a:t>
            </a:r>
            <a:endParaRPr/>
          </a:p>
          <a:p>
            <a:pPr marL="0" marR="0" lvl="0" indent="0" algn="l" rtl="0">
              <a:spcBef>
                <a:spcPts val="0"/>
              </a:spcBef>
              <a:spcAft>
                <a:spcPts val="0"/>
              </a:spcAft>
              <a:buNone/>
            </a:pPr>
            <a:endParaRPr sz="1600" i="1">
              <a:solidFill>
                <a:srgbClr val="000000"/>
              </a:solidFill>
              <a:latin typeface="Calibri"/>
              <a:ea typeface="Calibri"/>
              <a:cs typeface="Calibri"/>
              <a:sym typeface="Calibri"/>
            </a:endParaRPr>
          </a:p>
          <a:p>
            <a:pPr marL="0" marR="0" lvl="0" indent="0" algn="l" rtl="0">
              <a:spcBef>
                <a:spcPts val="0"/>
              </a:spcBef>
              <a:spcAft>
                <a:spcPts val="0"/>
              </a:spcAft>
              <a:buNone/>
            </a:pPr>
            <a:r>
              <a:rPr lang="en-US" sz="1600" b="1" i="1" u="sng">
                <a:solidFill>
                  <a:srgbClr val="000000"/>
                </a:solidFill>
                <a:latin typeface="Calibri"/>
                <a:ea typeface="Calibri"/>
                <a:cs typeface="Calibri"/>
                <a:sym typeface="Calibri"/>
              </a:rPr>
              <a:t>After</a:t>
            </a:r>
            <a:r>
              <a:rPr lang="en-US" sz="1600" i="1">
                <a:solidFill>
                  <a:srgbClr val="000000"/>
                </a:solidFill>
                <a:latin typeface="Calibri"/>
                <a:ea typeface="Calibri"/>
                <a:cs typeface="Calibri"/>
                <a:sym typeface="Calibri"/>
              </a:rPr>
              <a:t>: </a:t>
            </a:r>
            <a:r>
              <a:rPr lang="en-US" sz="1600" i="1">
                <a:latin typeface="Calibri"/>
                <a:ea typeface="Calibri"/>
                <a:cs typeface="Calibri"/>
                <a:sym typeface="Calibri"/>
              </a:rPr>
              <a:t>Prompt students to make inferences about the demonstration. Tell students that today they will learn more about a stratus clouds.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db26033f6f_0_24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db26033f6f_0_25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db26033f6f_0_259"/>
          <p:cNvSpPr txBox="1"/>
          <p:nvPr/>
        </p:nvSpPr>
        <p:spPr>
          <a:xfrm>
            <a:off x="735225" y="398451"/>
            <a:ext cx="8159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was put inside of the bottle?</a:t>
            </a:r>
            <a:endParaRPr/>
          </a:p>
        </p:txBody>
      </p:sp>
      <p:pic>
        <p:nvPicPr>
          <p:cNvPr id="535" name="Google Shape;535;gdb26033f6f_0_259"/>
          <p:cNvPicPr preferRelativeResize="0"/>
          <p:nvPr/>
        </p:nvPicPr>
        <p:blipFill>
          <a:blip r:embed="rId4">
            <a:alphaModFix/>
          </a:blip>
          <a:stretch>
            <a:fillRect/>
          </a:stretch>
        </p:blipFill>
        <p:spPr>
          <a:xfrm>
            <a:off x="2554850" y="1876875"/>
            <a:ext cx="4520151" cy="452015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db26033f6f_0_24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gdb26033f6f_0_245"/>
          <p:cNvSpPr txBox="1"/>
          <p:nvPr/>
        </p:nvSpPr>
        <p:spPr>
          <a:xfrm>
            <a:off x="735225" y="398451"/>
            <a:ext cx="815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happened once the cork was removed from the bottle?</a:t>
            </a:r>
            <a:endParaRPr/>
          </a:p>
        </p:txBody>
      </p:sp>
      <p:pic>
        <p:nvPicPr>
          <p:cNvPr id="543" name="Google Shape;543;gdb26033f6f_0_245"/>
          <p:cNvPicPr preferRelativeResize="0"/>
          <p:nvPr/>
        </p:nvPicPr>
        <p:blipFill>
          <a:blip r:embed="rId4">
            <a:alphaModFix/>
          </a:blip>
          <a:stretch>
            <a:fillRect/>
          </a:stretch>
        </p:blipFill>
        <p:spPr>
          <a:xfrm>
            <a:off x="2554850" y="1876875"/>
            <a:ext cx="4520151" cy="45201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db26033f6f_0_25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gdb26033f6f_0_252"/>
          <p:cNvSpPr txBox="1"/>
          <p:nvPr/>
        </p:nvSpPr>
        <p:spPr>
          <a:xfrm>
            <a:off x="735225" y="398451"/>
            <a:ext cx="8159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do clouds form?</a:t>
            </a:r>
            <a:endParaRPr/>
          </a:p>
        </p:txBody>
      </p:sp>
      <p:pic>
        <p:nvPicPr>
          <p:cNvPr id="551" name="Google Shape;551;gdb26033f6f_0_252"/>
          <p:cNvPicPr preferRelativeResize="0"/>
          <p:nvPr/>
        </p:nvPicPr>
        <p:blipFill>
          <a:blip r:embed="rId4">
            <a:alphaModFix/>
          </a:blip>
          <a:stretch>
            <a:fillRect/>
          </a:stretch>
        </p:blipFill>
        <p:spPr>
          <a:xfrm>
            <a:off x="2554850" y="1876875"/>
            <a:ext cx="4520151" cy="452015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7"/>
          <p:cNvSpPr txBox="1"/>
          <p:nvPr/>
        </p:nvSpPr>
        <p:spPr>
          <a:xfrm>
            <a:off x="838375" y="424775"/>
            <a:ext cx="80250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Altitude</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how high you are above sea level</a:t>
            </a:r>
            <a:endParaRPr sz="3000" b="1">
              <a:solidFill>
                <a:schemeClr val="dk1"/>
              </a:solidFill>
              <a:latin typeface="Calibri"/>
              <a:ea typeface="Calibri"/>
              <a:cs typeface="Calibri"/>
              <a:sym typeface="Calibri"/>
            </a:endParaRPr>
          </a:p>
        </p:txBody>
      </p:sp>
      <p:sp>
        <p:nvSpPr>
          <p:cNvPr id="564" name="Google Shape;564;p4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p47" descr="rocky mountains.jpg"/>
          <p:cNvPicPr preferRelativeResize="0"/>
          <p:nvPr/>
        </p:nvPicPr>
        <p:blipFill rotWithShape="1">
          <a:blip r:embed="rId4">
            <a:alphaModFix/>
          </a:blip>
          <a:srcRect l="-10572" r="-10572"/>
          <a:stretch/>
        </p:blipFill>
        <p:spPr>
          <a:xfrm>
            <a:off x="457200" y="1600200"/>
            <a:ext cx="8229600" cy="452596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2" name="Google Shape;572;p48" descr="everest.jpg"/>
          <p:cNvPicPr preferRelativeResize="0"/>
          <p:nvPr/>
        </p:nvPicPr>
        <p:blipFill rotWithShape="1">
          <a:blip r:embed="rId4">
            <a:alphaModFix/>
          </a:blip>
          <a:srcRect l="31265" r="31264"/>
          <a:stretch/>
        </p:blipFill>
        <p:spPr>
          <a:xfrm>
            <a:off x="457200" y="800100"/>
            <a:ext cx="8229600" cy="532606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9"/>
          <p:cNvSpPr txBox="1"/>
          <p:nvPr/>
        </p:nvSpPr>
        <p:spPr>
          <a:xfrm>
            <a:off x="842375" y="590250"/>
            <a:ext cx="7812000" cy="92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Atmosphere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layers of gas, that have distinct characteristics, surrounding the earth’s surface</a:t>
            </a:r>
            <a:endParaRPr sz="2800" b="1">
              <a:solidFill>
                <a:srgbClr val="FF0000"/>
              </a:solidFill>
              <a:latin typeface="Calibri"/>
              <a:ea typeface="Calibri"/>
              <a:cs typeface="Calibri"/>
              <a:sym typeface="Calibri"/>
            </a:endParaRPr>
          </a:p>
        </p:txBody>
      </p:sp>
      <p:sp>
        <p:nvSpPr>
          <p:cNvPr id="579" name="Google Shape;579;p4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49" descr="atmosphere.jpg"/>
          <p:cNvPicPr preferRelativeResize="0"/>
          <p:nvPr/>
        </p:nvPicPr>
        <p:blipFill rotWithShape="1">
          <a:blip r:embed="rId4">
            <a:alphaModFix/>
          </a:blip>
          <a:srcRect l="-40915" r="-40915"/>
          <a:stretch/>
        </p:blipFill>
        <p:spPr>
          <a:xfrm>
            <a:off x="424771" y="1926772"/>
            <a:ext cx="8229600" cy="45259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db26033f6f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db26033f6f_0_0"/>
          <p:cNvSpPr txBox="1"/>
          <p:nvPr/>
        </p:nvSpPr>
        <p:spPr>
          <a:xfrm>
            <a:off x="1022400" y="314200"/>
            <a:ext cx="7771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clouds made up of?</a:t>
            </a:r>
            <a:endParaRPr/>
          </a:p>
        </p:txBody>
      </p:sp>
      <p:pic>
        <p:nvPicPr>
          <p:cNvPr id="151" name="Google Shape;151;gdb26033f6f_0_0"/>
          <p:cNvPicPr preferRelativeResize="0"/>
          <p:nvPr/>
        </p:nvPicPr>
        <p:blipFill rotWithShape="1">
          <a:blip r:embed="rId4">
            <a:alphaModFix/>
          </a:blip>
          <a:srcRect l="1409" r="1409"/>
          <a:stretch/>
        </p:blipFill>
        <p:spPr>
          <a:xfrm>
            <a:off x="880913" y="1424350"/>
            <a:ext cx="7382175" cy="47379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0"/>
          <p:cNvSpPr txBox="1"/>
          <p:nvPr/>
        </p:nvSpPr>
        <p:spPr>
          <a:xfrm>
            <a:off x="1432888" y="312749"/>
            <a:ext cx="7009380" cy="9282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Troposphere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lowest and densest layer in the atmosphere</a:t>
            </a:r>
            <a:endParaRPr sz="2800" b="1">
              <a:solidFill>
                <a:srgbClr val="FF0000"/>
              </a:solidFill>
              <a:latin typeface="Calibri"/>
              <a:ea typeface="Calibri"/>
              <a:cs typeface="Calibri"/>
              <a:sym typeface="Calibri"/>
            </a:endParaRPr>
          </a:p>
        </p:txBody>
      </p:sp>
      <p:sp>
        <p:nvSpPr>
          <p:cNvPr id="587" name="Google Shape;587;p5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8" name="Google Shape;588;p50"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1"/>
          <p:cNvSpPr txBox="1">
            <a:spLocks noGrp="1"/>
          </p:cNvSpPr>
          <p:nvPr>
            <p:ph type="ctrTitle"/>
          </p:nvPr>
        </p:nvSpPr>
        <p:spPr>
          <a:xfrm>
            <a:off x="849550" y="186675"/>
            <a:ext cx="81036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Cumulus Cloud</a:t>
            </a:r>
            <a:r>
              <a:rPr lang="en-US" sz="3400" b="1"/>
              <a:t>: </a:t>
            </a:r>
            <a:r>
              <a:rPr lang="en-US" sz="3400"/>
              <a:t>a type of cloud that has a flat base and is white and puffy</a:t>
            </a:r>
            <a:endParaRPr sz="3400" b="1"/>
          </a:p>
        </p:txBody>
      </p:sp>
      <p:pic>
        <p:nvPicPr>
          <p:cNvPr id="595" name="Google Shape;595;p51" descr="cumulus.jpg"/>
          <p:cNvPicPr preferRelativeResize="0"/>
          <p:nvPr/>
        </p:nvPicPr>
        <p:blipFill rotWithShape="1">
          <a:blip r:embed="rId3">
            <a:alphaModFix/>
          </a:blip>
          <a:srcRect t="8727" b="8727"/>
          <a:stretch/>
        </p:blipFill>
        <p:spPr>
          <a:xfrm>
            <a:off x="537411" y="1851089"/>
            <a:ext cx="8229600" cy="4525963"/>
          </a:xfrm>
          <a:prstGeom prst="rect">
            <a:avLst/>
          </a:prstGeom>
          <a:noFill/>
          <a:ln>
            <a:noFill/>
          </a:ln>
        </p:spPr>
      </p:pic>
      <p:sp>
        <p:nvSpPr>
          <p:cNvPr id="596" name="Google Shape;596;p5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3"/>
          <p:cNvSpPr txBox="1"/>
          <p:nvPr/>
        </p:nvSpPr>
        <p:spPr>
          <a:xfrm>
            <a:off x="902700" y="494575"/>
            <a:ext cx="7784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atmosphere?</a:t>
            </a:r>
            <a:endParaRPr/>
          </a:p>
        </p:txBody>
      </p:sp>
      <p:sp>
        <p:nvSpPr>
          <p:cNvPr id="609" name="Google Shape;609;p5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0" name="Google Shape;610;p53" descr="atmosphere.jpg"/>
          <p:cNvPicPr preferRelativeResize="0"/>
          <p:nvPr/>
        </p:nvPicPr>
        <p:blipFill rotWithShape="1">
          <a:blip r:embed="rId4">
            <a:alphaModFix/>
          </a:blip>
          <a:srcRect l="-40915" r="-40915"/>
          <a:stretch/>
        </p:blipFill>
        <p:spPr>
          <a:xfrm>
            <a:off x="457201" y="1551215"/>
            <a:ext cx="8229600" cy="45259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54"/>
          <p:cNvSpPr txBox="1"/>
          <p:nvPr/>
        </p:nvSpPr>
        <p:spPr>
          <a:xfrm>
            <a:off x="989763" y="249377"/>
            <a:ext cx="71644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part of the atmosphere do clouds form in?</a:t>
            </a:r>
            <a:endParaRPr/>
          </a:p>
        </p:txBody>
      </p:sp>
      <p:sp>
        <p:nvSpPr>
          <p:cNvPr id="617" name="Google Shape;617;p5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8" name="Google Shape;618;p54"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55"/>
          <p:cNvSpPr txBox="1"/>
          <p:nvPr/>
        </p:nvSpPr>
        <p:spPr>
          <a:xfrm>
            <a:off x="989763" y="249377"/>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altitude?</a:t>
            </a:r>
            <a:endParaRPr/>
          </a:p>
        </p:txBody>
      </p:sp>
      <p:sp>
        <p:nvSpPr>
          <p:cNvPr id="625" name="Google Shape;625;p5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6" name="Google Shape;626;p55" descr="rocky mountains.jpg"/>
          <p:cNvPicPr preferRelativeResize="0"/>
          <p:nvPr/>
        </p:nvPicPr>
        <p:blipFill rotWithShape="1">
          <a:blip r:embed="rId4">
            <a:alphaModFix/>
          </a:blip>
          <a:srcRect l="-10572" r="-10572"/>
          <a:stretch/>
        </p:blipFill>
        <p:spPr>
          <a:xfrm>
            <a:off x="457200" y="1471863"/>
            <a:ext cx="8229600" cy="452596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56"/>
          <p:cNvSpPr txBox="1"/>
          <p:nvPr/>
        </p:nvSpPr>
        <p:spPr>
          <a:xfrm>
            <a:off x="920950" y="580075"/>
            <a:ext cx="7735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cumulus cloud?</a:t>
            </a:r>
            <a:endParaRPr/>
          </a:p>
        </p:txBody>
      </p:sp>
      <p:sp>
        <p:nvSpPr>
          <p:cNvPr id="633" name="Google Shape;633;p5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4" name="Google Shape;634;p56" descr="cumulus.jpg"/>
          <p:cNvPicPr preferRelativeResize="0"/>
          <p:nvPr/>
        </p:nvPicPr>
        <p:blipFill rotWithShape="1">
          <a:blip r:embed="rId4">
            <a:alphaModFix/>
          </a:blip>
          <a:srcRect t="8727" b="8727"/>
          <a:stretch/>
        </p:blipFill>
        <p:spPr>
          <a:xfrm>
            <a:off x="537411" y="1851089"/>
            <a:ext cx="8229600" cy="452596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7"/>
          <p:cNvSpPr txBox="1"/>
          <p:nvPr/>
        </p:nvSpPr>
        <p:spPr>
          <a:xfrm>
            <a:off x="1787583" y="869904"/>
            <a:ext cx="520450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Stratus Clouds</a:t>
            </a:r>
            <a:endParaRPr/>
          </a:p>
        </p:txBody>
      </p:sp>
      <p:sp>
        <p:nvSpPr>
          <p:cNvPr id="641" name="Google Shape;641;p5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2" name="Google Shape;642;p5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8"/>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Stratus Cloud</a:t>
            </a:r>
            <a:r>
              <a:rPr lang="en-US" sz="3400" b="1"/>
              <a:t>: </a:t>
            </a:r>
            <a:r>
              <a:rPr lang="en-US" sz="3400"/>
              <a:t>a type of cloud that is gray and forms horizontally</a:t>
            </a:r>
            <a:endParaRPr sz="3400" b="1"/>
          </a:p>
        </p:txBody>
      </p:sp>
      <p:sp>
        <p:nvSpPr>
          <p:cNvPr id="649" name="Google Shape;649;p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0" name="Google Shape;650;p58"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651" name="Google Shape;651;p58" descr="stratus.jpg"/>
          <p:cNvPicPr preferRelativeResize="0"/>
          <p:nvPr/>
        </p:nvPicPr>
        <p:blipFill rotWithShape="1">
          <a:blip r:embed="rId5">
            <a:alphaModFix/>
          </a:blip>
          <a:srcRect l="-10572" r="-10572"/>
          <a:stretch/>
        </p:blipFill>
        <p:spPr>
          <a:xfrm>
            <a:off x="457210" y="1656708"/>
            <a:ext cx="8229600" cy="45259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db26033f6f_0_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db26033f6f_0_86"/>
          <p:cNvSpPr txBox="1"/>
          <p:nvPr/>
        </p:nvSpPr>
        <p:spPr>
          <a:xfrm>
            <a:off x="1065175" y="203200"/>
            <a:ext cx="7701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are clouds different from one another?</a:t>
            </a:r>
            <a:endParaRPr/>
          </a:p>
        </p:txBody>
      </p:sp>
      <p:pic>
        <p:nvPicPr>
          <p:cNvPr id="159" name="Google Shape;159;gdb26033f6f_0_86"/>
          <p:cNvPicPr preferRelativeResize="0"/>
          <p:nvPr/>
        </p:nvPicPr>
        <p:blipFill>
          <a:blip r:embed="rId4">
            <a:alphaModFix/>
          </a:blip>
          <a:stretch>
            <a:fillRect/>
          </a:stretch>
        </p:blipFill>
        <p:spPr>
          <a:xfrm>
            <a:off x="225200" y="1511489"/>
            <a:ext cx="4419599" cy="2488837"/>
          </a:xfrm>
          <a:prstGeom prst="rect">
            <a:avLst/>
          </a:prstGeom>
          <a:noFill/>
          <a:ln>
            <a:noFill/>
          </a:ln>
        </p:spPr>
      </p:pic>
      <p:pic>
        <p:nvPicPr>
          <p:cNvPr id="160" name="Google Shape;160;gdb26033f6f_0_86"/>
          <p:cNvPicPr preferRelativeResize="0"/>
          <p:nvPr/>
        </p:nvPicPr>
        <p:blipFill>
          <a:blip r:embed="rId5">
            <a:alphaModFix/>
          </a:blip>
          <a:stretch>
            <a:fillRect/>
          </a:stretch>
        </p:blipFill>
        <p:spPr>
          <a:xfrm>
            <a:off x="4811775" y="2842276"/>
            <a:ext cx="4095517" cy="2552873"/>
          </a:xfrm>
          <a:prstGeom prst="rect">
            <a:avLst/>
          </a:prstGeom>
          <a:noFill/>
          <a:ln>
            <a:noFill/>
          </a:ln>
        </p:spPr>
      </p:pic>
      <p:pic>
        <p:nvPicPr>
          <p:cNvPr id="161" name="Google Shape;161;gdb26033f6f_0_86"/>
          <p:cNvPicPr preferRelativeResize="0"/>
          <p:nvPr/>
        </p:nvPicPr>
        <p:blipFill>
          <a:blip r:embed="rId6">
            <a:alphaModFix/>
          </a:blip>
          <a:stretch>
            <a:fillRect/>
          </a:stretch>
        </p:blipFill>
        <p:spPr>
          <a:xfrm>
            <a:off x="402663" y="4108026"/>
            <a:ext cx="4064685" cy="255287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0"/>
          <p:cNvSpPr txBox="1"/>
          <p:nvPr/>
        </p:nvSpPr>
        <p:spPr>
          <a:xfrm>
            <a:off x="1031956" y="149942"/>
            <a:ext cx="7164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the characteristics of a stratus cloud? How is it different than a cumulus? </a:t>
            </a:r>
            <a:endParaRPr/>
          </a:p>
        </p:txBody>
      </p:sp>
      <p:sp>
        <p:nvSpPr>
          <p:cNvPr id="664" name="Google Shape;664;p6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5" name="Google Shape;665;p60" descr="stratus.jpg"/>
          <p:cNvPicPr preferRelativeResize="0"/>
          <p:nvPr/>
        </p:nvPicPr>
        <p:blipFill rotWithShape="1">
          <a:blip r:embed="rId4">
            <a:alphaModFix/>
          </a:blip>
          <a:srcRect l="-10572" r="-10572"/>
          <a:stretch/>
        </p:blipFill>
        <p:spPr>
          <a:xfrm>
            <a:off x="499443" y="1821113"/>
            <a:ext cx="8229600" cy="452596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61"/>
          <p:cNvPicPr preferRelativeResize="0"/>
          <p:nvPr/>
        </p:nvPicPr>
        <p:blipFill rotWithShape="1">
          <a:blip r:embed="rId3">
            <a:alphaModFix/>
          </a:blip>
          <a:srcRect/>
          <a:stretch/>
        </p:blipFill>
        <p:spPr>
          <a:xfrm>
            <a:off x="0" y="406400"/>
            <a:ext cx="9144000" cy="603556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6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p62" descr="grey.jpg"/>
          <p:cNvPicPr preferRelativeResize="0"/>
          <p:nvPr/>
        </p:nvPicPr>
        <p:blipFill rotWithShape="1">
          <a:blip r:embed="rId4">
            <a:alphaModFix/>
          </a:blip>
          <a:srcRect l="-25460" r="-25460"/>
          <a:stretch/>
        </p:blipFill>
        <p:spPr>
          <a:xfrm>
            <a:off x="154636" y="1347537"/>
            <a:ext cx="8828549" cy="485536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3"/>
          <p:cNvSpPr/>
          <p:nvPr/>
        </p:nvSpPr>
        <p:spPr>
          <a:xfrm>
            <a:off x="-180437" y="5706428"/>
            <a:ext cx="9980151" cy="1968556"/>
          </a:xfrm>
          <a:prstGeom prst="ellipse">
            <a:avLst/>
          </a:prstGeom>
          <a:solidFill>
            <a:schemeClr val="accent3"/>
          </a:soli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86" name="Google Shape;686;p63"/>
          <p:cNvCxnSpPr/>
          <p:nvPr/>
        </p:nvCxnSpPr>
        <p:spPr>
          <a:xfrm rot="10800000">
            <a:off x="1512717" y="336131"/>
            <a:ext cx="1" cy="5620853"/>
          </a:xfrm>
          <a:prstGeom prst="straightConnector1">
            <a:avLst/>
          </a:prstGeom>
          <a:noFill/>
          <a:ln w="5715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687" name="Google Shape;687;p63"/>
          <p:cNvSpPr txBox="1"/>
          <p:nvPr/>
        </p:nvSpPr>
        <p:spPr>
          <a:xfrm>
            <a:off x="3996573" y="4840182"/>
            <a:ext cx="20543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libri"/>
                <a:ea typeface="Calibri"/>
                <a:cs typeface="Calibri"/>
                <a:sym typeface="Calibri"/>
              </a:rPr>
              <a:t>Earth</a:t>
            </a:r>
            <a:endParaRPr/>
          </a:p>
        </p:txBody>
      </p:sp>
      <p:sp>
        <p:nvSpPr>
          <p:cNvPr id="688" name="Google Shape;688;p63"/>
          <p:cNvSpPr txBox="1"/>
          <p:nvPr/>
        </p:nvSpPr>
        <p:spPr>
          <a:xfrm rot="-5400000">
            <a:off x="-859070" y="2539654"/>
            <a:ext cx="360437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Altitude</a:t>
            </a:r>
            <a:r>
              <a:rPr lang="en-US" sz="1800">
                <a:solidFill>
                  <a:schemeClr val="dk1"/>
                </a:solidFill>
                <a:latin typeface="Calibri"/>
                <a:ea typeface="Calibri"/>
                <a:cs typeface="Calibri"/>
                <a:sym typeface="Calibri"/>
              </a:rPr>
              <a:t> </a:t>
            </a:r>
            <a:endParaRPr/>
          </a:p>
        </p:txBody>
      </p:sp>
      <p:sp>
        <p:nvSpPr>
          <p:cNvPr id="689" name="Google Shape;689;p63"/>
          <p:cNvSpPr txBox="1"/>
          <p:nvPr/>
        </p:nvSpPr>
        <p:spPr>
          <a:xfrm>
            <a:off x="1755499" y="336131"/>
            <a:ext cx="257722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538CD5"/>
                </a:solidFill>
                <a:latin typeface="Calibri"/>
                <a:ea typeface="Calibri"/>
                <a:cs typeface="Calibri"/>
                <a:sym typeface="Calibri"/>
              </a:rPr>
              <a:t>Cirrus</a:t>
            </a:r>
            <a:endParaRPr/>
          </a:p>
        </p:txBody>
      </p:sp>
      <p:sp>
        <p:nvSpPr>
          <p:cNvPr id="690" name="Google Shape;690;p63"/>
          <p:cNvSpPr txBox="1"/>
          <p:nvPr/>
        </p:nvSpPr>
        <p:spPr>
          <a:xfrm>
            <a:off x="3716440" y="2166176"/>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Cumulus</a:t>
            </a:r>
            <a:endParaRPr/>
          </a:p>
        </p:txBody>
      </p:sp>
      <p:sp>
        <p:nvSpPr>
          <p:cNvPr id="691" name="Google Shape;691;p63"/>
          <p:cNvSpPr txBox="1"/>
          <p:nvPr/>
        </p:nvSpPr>
        <p:spPr>
          <a:xfrm>
            <a:off x="6050880" y="3719121"/>
            <a:ext cx="34176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558ED5"/>
                </a:solidFill>
                <a:latin typeface="Calibri"/>
                <a:ea typeface="Calibri"/>
                <a:cs typeface="Calibri"/>
                <a:sym typeface="Calibri"/>
              </a:rPr>
              <a:t>Stratus</a:t>
            </a:r>
            <a:endParaRPr/>
          </a:p>
        </p:txBody>
      </p:sp>
      <p:sp>
        <p:nvSpPr>
          <p:cNvPr id="692" name="Google Shape;692;p63"/>
          <p:cNvSpPr/>
          <p:nvPr/>
        </p:nvSpPr>
        <p:spPr>
          <a:xfrm>
            <a:off x="5527952" y="3361307"/>
            <a:ext cx="3212189" cy="1811371"/>
          </a:xfrm>
          <a:prstGeom prst="cloud">
            <a:avLst/>
          </a:prstGeom>
          <a:noFill/>
          <a:ln w="76200"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5"/>
          <p:cNvSpPr txBox="1"/>
          <p:nvPr/>
        </p:nvSpPr>
        <p:spPr>
          <a:xfrm>
            <a:off x="1031905" y="354067"/>
            <a:ext cx="7697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stratus clouds develop?</a:t>
            </a:r>
            <a:endParaRPr/>
          </a:p>
        </p:txBody>
      </p:sp>
      <p:sp>
        <p:nvSpPr>
          <p:cNvPr id="705" name="Google Shape;705;p6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6" name="Google Shape;706;p65" descr="stratus.jpg"/>
          <p:cNvPicPr preferRelativeResize="0"/>
          <p:nvPr/>
        </p:nvPicPr>
        <p:blipFill rotWithShape="1">
          <a:blip r:embed="rId4">
            <a:alphaModFix/>
          </a:blip>
          <a:srcRect l="-10572" r="-10572"/>
          <a:stretch/>
        </p:blipFill>
        <p:spPr>
          <a:xfrm>
            <a:off x="499392" y="1589958"/>
            <a:ext cx="8229600" cy="452596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d34491f04f_0_238"/>
          <p:cNvSpPr txBox="1"/>
          <p:nvPr/>
        </p:nvSpPr>
        <p:spPr>
          <a:xfrm>
            <a:off x="1031905" y="354067"/>
            <a:ext cx="7697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 stratus clouds produce?</a:t>
            </a:r>
            <a:endParaRPr/>
          </a:p>
        </p:txBody>
      </p:sp>
      <p:sp>
        <p:nvSpPr>
          <p:cNvPr id="713" name="Google Shape;713;gd34491f04f_0_23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gd34491f04f_0_238" descr="stratus.jpg"/>
          <p:cNvPicPr preferRelativeResize="0"/>
          <p:nvPr/>
        </p:nvPicPr>
        <p:blipFill rotWithShape="1">
          <a:blip r:embed="rId4">
            <a:alphaModFix/>
          </a:blip>
          <a:srcRect l="-10575" r="-10563"/>
          <a:stretch/>
        </p:blipFill>
        <p:spPr>
          <a:xfrm>
            <a:off x="499392" y="1589958"/>
            <a:ext cx="8229600" cy="452596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6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1" name="Google Shape;721;p6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8" name="Google Shape;728;p6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729" name="Google Shape;729;p67" descr="startus2.jpg"/>
          <p:cNvPicPr preferRelativeResize="0"/>
          <p:nvPr/>
        </p:nvPicPr>
        <p:blipFill rotWithShape="1">
          <a:blip r:embed="rId5">
            <a:alphaModFix/>
          </a:blip>
          <a:srcRect l="-3464" r="-3463"/>
          <a:stretch/>
        </p:blipFill>
        <p:spPr>
          <a:xfrm>
            <a:off x="457200" y="1008063"/>
            <a:ext cx="8229600" cy="5118100"/>
          </a:xfrm>
          <a:prstGeom prst="rect">
            <a:avLst/>
          </a:prstGeom>
          <a:noFill/>
          <a:ln>
            <a:noFill/>
          </a:ln>
        </p:spPr>
      </p:pic>
      <p:sp>
        <p:nvSpPr>
          <p:cNvPr id="730" name="Google Shape;730;p67"/>
          <p:cNvSpPr/>
          <p:nvPr/>
        </p:nvSpPr>
        <p:spPr>
          <a:xfrm>
            <a:off x="1456690" y="3492025"/>
            <a:ext cx="7040670" cy="1661979"/>
          </a:xfrm>
          <a:prstGeom prst="ellipse">
            <a:avLst/>
          </a:prstGeom>
          <a:noFill/>
          <a:ln w="762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db26033f6f_0_9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db26033f6f_0_96"/>
          <p:cNvSpPr txBox="1"/>
          <p:nvPr/>
        </p:nvSpPr>
        <p:spPr>
          <a:xfrm>
            <a:off x="849600" y="480725"/>
            <a:ext cx="7999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 cumulus clouds look like?</a:t>
            </a:r>
            <a:endParaRPr/>
          </a:p>
        </p:txBody>
      </p:sp>
      <p:pic>
        <p:nvPicPr>
          <p:cNvPr id="169" name="Google Shape;169;gdb26033f6f_0_96" descr="cumulus.jpg"/>
          <p:cNvPicPr preferRelativeResize="0"/>
          <p:nvPr/>
        </p:nvPicPr>
        <p:blipFill rotWithShape="1">
          <a:blip r:embed="rId4">
            <a:alphaModFix/>
          </a:blip>
          <a:srcRect t="8725" b="8725"/>
          <a:stretch/>
        </p:blipFill>
        <p:spPr>
          <a:xfrm>
            <a:off x="537411" y="1851089"/>
            <a:ext cx="8229600" cy="452596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71"/>
          <p:cNvSpPr txBox="1"/>
          <p:nvPr/>
        </p:nvSpPr>
        <p:spPr>
          <a:xfrm>
            <a:off x="1031956" y="249377"/>
            <a:ext cx="7735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this an example of a stratus cloud? Why or why not?</a:t>
            </a:r>
            <a:endParaRPr/>
          </a:p>
        </p:txBody>
      </p:sp>
      <p:sp>
        <p:nvSpPr>
          <p:cNvPr id="743" name="Google Shape;743;p7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71"/>
          <p:cNvPicPr preferRelativeResize="0"/>
          <p:nvPr/>
        </p:nvPicPr>
        <p:blipFill>
          <a:blip r:embed="rId4">
            <a:alphaModFix/>
          </a:blip>
          <a:stretch>
            <a:fillRect/>
          </a:stretch>
        </p:blipFill>
        <p:spPr>
          <a:xfrm>
            <a:off x="1657300" y="1616252"/>
            <a:ext cx="6096000" cy="45720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6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1" name="Google Shape;751;p6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6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69"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759" name="Google Shape;759;p69" descr="startus2.jpg"/>
          <p:cNvPicPr preferRelativeResize="0"/>
          <p:nvPr/>
        </p:nvPicPr>
        <p:blipFill rotWithShape="1">
          <a:blip r:embed="rId5">
            <a:alphaModFix/>
          </a:blip>
          <a:srcRect l="-3464" r="-3463"/>
          <a:stretch/>
        </p:blipFill>
        <p:spPr>
          <a:xfrm>
            <a:off x="457200" y="1008063"/>
            <a:ext cx="8229600" cy="5118100"/>
          </a:xfrm>
          <a:prstGeom prst="rect">
            <a:avLst/>
          </a:prstGeom>
          <a:noFill/>
          <a:ln>
            <a:noFill/>
          </a:ln>
        </p:spPr>
      </p:pic>
      <p:sp>
        <p:nvSpPr>
          <p:cNvPr id="760" name="Google Shape;760;p69"/>
          <p:cNvSpPr/>
          <p:nvPr/>
        </p:nvSpPr>
        <p:spPr>
          <a:xfrm>
            <a:off x="2838678" y="2128829"/>
            <a:ext cx="5848121" cy="1661979"/>
          </a:xfrm>
          <a:prstGeom prst="ellipse">
            <a:avLst/>
          </a:prstGeom>
          <a:noFill/>
          <a:ln w="76200" cap="flat" cmpd="sng">
            <a:solidFill>
              <a:srgbClr val="C0504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dc51d9e1f4_0_1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dc51d9e1f4_0_4"/>
          <p:cNvSpPr txBox="1"/>
          <p:nvPr/>
        </p:nvSpPr>
        <p:spPr>
          <a:xfrm>
            <a:off x="1031956" y="249377"/>
            <a:ext cx="7735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this an example of a stratus cloud? Why or why not?</a:t>
            </a:r>
            <a:endParaRPr/>
          </a:p>
        </p:txBody>
      </p:sp>
      <p:sp>
        <p:nvSpPr>
          <p:cNvPr id="773" name="Google Shape;773;gdc51d9e1f4_0_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4" name="Google Shape;774;gdc51d9e1f4_0_4"/>
          <p:cNvPicPr preferRelativeResize="0"/>
          <p:nvPr/>
        </p:nvPicPr>
        <p:blipFill>
          <a:blip r:embed="rId4">
            <a:alphaModFix/>
          </a:blip>
          <a:stretch>
            <a:fillRect/>
          </a:stretch>
        </p:blipFill>
        <p:spPr>
          <a:xfrm>
            <a:off x="744588" y="1449977"/>
            <a:ext cx="7654834" cy="510322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dc51d9e1f4_0_17"/>
          <p:cNvSpPr txBox="1"/>
          <p:nvPr/>
        </p:nvSpPr>
        <p:spPr>
          <a:xfrm>
            <a:off x="1031956" y="249377"/>
            <a:ext cx="77352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the differences between examples of stratus and cumulus clouds?</a:t>
            </a:r>
            <a:endParaRPr/>
          </a:p>
        </p:txBody>
      </p:sp>
      <p:sp>
        <p:nvSpPr>
          <p:cNvPr id="781" name="Google Shape;781;gdc51d9e1f4_0_1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2" name="Google Shape;782;gdc51d9e1f4_0_17" descr="stratus.jpg"/>
          <p:cNvPicPr preferRelativeResize="0"/>
          <p:nvPr/>
        </p:nvPicPr>
        <p:blipFill rotWithShape="1">
          <a:blip r:embed="rId4">
            <a:alphaModFix/>
          </a:blip>
          <a:srcRect l="-10575" r="-10563"/>
          <a:stretch/>
        </p:blipFill>
        <p:spPr>
          <a:xfrm>
            <a:off x="457210" y="2004083"/>
            <a:ext cx="8229600" cy="452596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5"/>
          <p:cNvSpPr txBox="1"/>
          <p:nvPr/>
        </p:nvSpPr>
        <p:spPr>
          <a:xfrm>
            <a:off x="1031956" y="149942"/>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stratus cloud?</a:t>
            </a:r>
            <a:endParaRPr/>
          </a:p>
        </p:txBody>
      </p:sp>
      <p:sp>
        <p:nvSpPr>
          <p:cNvPr id="789" name="Google Shape;789;p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0" name="Google Shape;790;p75" descr="stratus.jpg"/>
          <p:cNvPicPr preferRelativeResize="0"/>
          <p:nvPr/>
        </p:nvPicPr>
        <p:blipFill rotWithShape="1">
          <a:blip r:embed="rId4">
            <a:alphaModFix/>
          </a:blip>
          <a:srcRect l="-10572" r="-10572"/>
          <a:stretch/>
        </p:blipFill>
        <p:spPr>
          <a:xfrm>
            <a:off x="499393" y="1290413"/>
            <a:ext cx="8229600" cy="452596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6"/>
          <p:cNvSpPr txBox="1"/>
          <p:nvPr/>
        </p:nvSpPr>
        <p:spPr>
          <a:xfrm>
            <a:off x="735230" y="367615"/>
            <a:ext cx="81425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Where do stratus clouds form?</a:t>
            </a:r>
            <a:endParaRPr/>
          </a:p>
        </p:txBody>
      </p:sp>
      <p:sp>
        <p:nvSpPr>
          <p:cNvPr id="797" name="Google Shape;797;p7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p76" descr="tropo.jpg"/>
          <p:cNvPicPr preferRelativeResize="0"/>
          <p:nvPr/>
        </p:nvPicPr>
        <p:blipFill rotWithShape="1">
          <a:blip r:embed="rId4">
            <a:alphaModFix/>
          </a:blip>
          <a:srcRect t="8804" b="8804"/>
          <a:stretch/>
        </p:blipFill>
        <p:spPr>
          <a:xfrm>
            <a:off x="457200" y="1600200"/>
            <a:ext cx="8229600" cy="452596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05" name="Google Shape;805;p7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9"/>
          <p:cNvSpPr txBox="1">
            <a:spLocks noGrp="1"/>
          </p:cNvSpPr>
          <p:nvPr>
            <p:ph type="ctrTitle"/>
          </p:nvPr>
        </p:nvSpPr>
        <p:spPr>
          <a:xfrm>
            <a:off x="1198722" y="186676"/>
            <a:ext cx="7754359"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Stratus Cloud</a:t>
            </a:r>
            <a:r>
              <a:rPr lang="en-US" sz="3400" b="1"/>
              <a:t>: </a:t>
            </a:r>
            <a:r>
              <a:rPr lang="en-US" sz="3400"/>
              <a:t>a type of cloud that is gray and forms horizontally</a:t>
            </a:r>
            <a:endParaRPr sz="3400" b="1"/>
          </a:p>
        </p:txBody>
      </p:sp>
      <p:pic>
        <p:nvPicPr>
          <p:cNvPr id="812" name="Google Shape;812;p79" descr="stratus.jpg"/>
          <p:cNvPicPr preferRelativeResize="0"/>
          <p:nvPr/>
        </p:nvPicPr>
        <p:blipFill rotWithShape="1">
          <a:blip r:embed="rId3">
            <a:alphaModFix/>
          </a:blip>
          <a:srcRect l="-10572" r="-10572"/>
          <a:stretch/>
        </p:blipFill>
        <p:spPr>
          <a:xfrm>
            <a:off x="537410" y="1707508"/>
            <a:ext cx="8229600" cy="4525963"/>
          </a:xfrm>
          <a:prstGeom prst="rect">
            <a:avLst/>
          </a:prstGeom>
          <a:noFill/>
          <a:ln>
            <a:noFill/>
          </a:ln>
        </p:spPr>
      </p:pic>
      <p:sp>
        <p:nvSpPr>
          <p:cNvPr id="813" name="Google Shape;813;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db26033f6f_0_10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db26033f6f_0_104"/>
          <p:cNvSpPr txBox="1"/>
          <p:nvPr/>
        </p:nvSpPr>
        <p:spPr>
          <a:xfrm>
            <a:off x="1065175" y="494575"/>
            <a:ext cx="7784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are clouds important for life?</a:t>
            </a:r>
            <a:endParaRPr/>
          </a:p>
        </p:txBody>
      </p:sp>
      <p:pic>
        <p:nvPicPr>
          <p:cNvPr id="177" name="Google Shape;177;gdb26033f6f_0_104"/>
          <p:cNvPicPr preferRelativeResize="0"/>
          <p:nvPr/>
        </p:nvPicPr>
        <p:blipFill>
          <a:blip r:embed="rId4">
            <a:alphaModFix/>
          </a:blip>
          <a:stretch>
            <a:fillRect/>
          </a:stretch>
        </p:blipFill>
        <p:spPr>
          <a:xfrm>
            <a:off x="2256374" y="1730925"/>
            <a:ext cx="4631274" cy="4588326"/>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gd34491f04f_0_26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d34491f04f_0_260"/>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821" name="Google Shape;821;gd34491f04f_0_260"/>
          <p:cNvPicPr preferRelativeResize="0"/>
          <p:nvPr/>
        </p:nvPicPr>
        <p:blipFill rotWithShape="1">
          <a:blip r:embed="rId4">
            <a:alphaModFix/>
          </a:blip>
          <a:srcRect/>
          <a:stretch/>
        </p:blipFill>
        <p:spPr>
          <a:xfrm>
            <a:off x="946484" y="1351386"/>
            <a:ext cx="7059968" cy="471252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8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grpSp>
        <p:nvGrpSpPr>
          <p:cNvPr id="842" name="Google Shape;842;p83"/>
          <p:cNvGrpSpPr/>
          <p:nvPr/>
        </p:nvGrpSpPr>
        <p:grpSpPr>
          <a:xfrm>
            <a:off x="1505008" y="297180"/>
            <a:ext cx="5828913" cy="6262953"/>
            <a:chOff x="814636" y="0"/>
            <a:chExt cx="5828913" cy="6262953"/>
          </a:xfrm>
        </p:grpSpPr>
        <p:sp>
          <p:nvSpPr>
            <p:cNvPr id="843" name="Google Shape;843;p83"/>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3"/>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845" name="Google Shape;845;p83"/>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3"/>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3"/>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848" name="Google Shape;848;p83"/>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3"/>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3"/>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851" name="Google Shape;851;p83"/>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3"/>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3"/>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854" name="Google Shape;854;p83"/>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3"/>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3"/>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857" name="Google Shape;857;p83"/>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3"/>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3"/>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860" name="Google Shape;860;p83"/>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1" name="Google Shape;861;p83"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862" name="Google Shape;862;p83"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863" name="Google Shape;863;p83"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864" name="Google Shape;864;p83"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865" name="Google Shape;865;p8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p8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4"/>
          <p:cNvSpPr txBox="1"/>
          <p:nvPr/>
        </p:nvSpPr>
        <p:spPr>
          <a:xfrm>
            <a:off x="1462035" y="257651"/>
            <a:ext cx="7282953" cy="16004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a:solidFill>
                  <a:schemeClr val="dk1"/>
                </a:solidFill>
                <a:latin typeface="Calibri"/>
                <a:ea typeface="Calibri"/>
                <a:cs typeface="Calibri"/>
                <a:sym typeface="Calibri"/>
              </a:rPr>
              <a:t>Cirrus Clouds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73" name="Google Shape;873;p8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4" name="Google Shape;874;p8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875" name="Google Shape;875;p84" descr="cirrus.jpg"/>
          <p:cNvPicPr preferRelativeResize="0"/>
          <p:nvPr/>
        </p:nvPicPr>
        <p:blipFill rotWithShape="1">
          <a:blip r:embed="rId3">
            <a:alphaModFix/>
          </a:blip>
          <a:srcRect t="8727" b="8727"/>
          <a:stretch/>
        </p:blipFill>
        <p:spPr>
          <a:xfrm>
            <a:off x="457200" y="1959964"/>
            <a:ext cx="8229600" cy="452596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d34491f04f_0_267"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d34491f04f_0_267"/>
          <p:cNvSpPr txBox="1"/>
          <p:nvPr/>
        </p:nvSpPr>
        <p:spPr>
          <a:xfrm>
            <a:off x="514545" y="298084"/>
            <a:ext cx="8209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we see different types of clouds? How are they different?</a:t>
            </a:r>
            <a:endParaRPr/>
          </a:p>
        </p:txBody>
      </p:sp>
      <p:pic>
        <p:nvPicPr>
          <p:cNvPr id="883" name="Google Shape;883;gd34491f04f_0_267"/>
          <p:cNvPicPr preferRelativeResize="0"/>
          <p:nvPr/>
        </p:nvPicPr>
        <p:blipFill rotWithShape="1">
          <a:blip r:embed="rId4">
            <a:alphaModFix/>
          </a:blip>
          <a:srcRect/>
          <a:stretch/>
        </p:blipFill>
        <p:spPr>
          <a:xfrm>
            <a:off x="946484" y="1351386"/>
            <a:ext cx="7059968" cy="4712529"/>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8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87"/>
          <p:cNvSpPr txBox="1"/>
          <p:nvPr/>
        </p:nvSpPr>
        <p:spPr>
          <a:xfrm>
            <a:off x="838381"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Altitude</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how high you are above sea level</a:t>
            </a:r>
            <a:endParaRPr sz="3000" b="1">
              <a:solidFill>
                <a:schemeClr val="dk1"/>
              </a:solidFill>
              <a:latin typeface="Calibri"/>
              <a:ea typeface="Calibri"/>
              <a:cs typeface="Calibri"/>
              <a:sym typeface="Calibri"/>
            </a:endParaRPr>
          </a:p>
        </p:txBody>
      </p:sp>
      <p:sp>
        <p:nvSpPr>
          <p:cNvPr id="896" name="Google Shape;896;p8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7" name="Google Shape;897;p87" descr="rocky mountains.jpg"/>
          <p:cNvPicPr preferRelativeResize="0"/>
          <p:nvPr/>
        </p:nvPicPr>
        <p:blipFill rotWithShape="1">
          <a:blip r:embed="rId4">
            <a:alphaModFix/>
          </a:blip>
          <a:srcRect l="-10572" r="-10572"/>
          <a:stretch/>
        </p:blipFill>
        <p:spPr>
          <a:xfrm>
            <a:off x="457200" y="1600200"/>
            <a:ext cx="8229600" cy="452596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8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4" name="Google Shape;904;p88" descr="everest.jpg"/>
          <p:cNvPicPr preferRelativeResize="0"/>
          <p:nvPr/>
        </p:nvPicPr>
        <p:blipFill rotWithShape="1">
          <a:blip r:embed="rId4">
            <a:alphaModFix/>
          </a:blip>
          <a:srcRect l="31265" r="31264"/>
          <a:stretch/>
        </p:blipFill>
        <p:spPr>
          <a:xfrm>
            <a:off x="457200" y="800100"/>
            <a:ext cx="8229600" cy="532606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89"/>
          <p:cNvSpPr txBox="1"/>
          <p:nvPr/>
        </p:nvSpPr>
        <p:spPr>
          <a:xfrm>
            <a:off x="1432888" y="312749"/>
            <a:ext cx="7009380" cy="92822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Atmosphere</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the layers of gas, that have distinct characteristics, surrounding the earth’s surface</a:t>
            </a:r>
            <a:endParaRPr sz="2800" b="1">
              <a:solidFill>
                <a:srgbClr val="FF0000"/>
              </a:solidFill>
              <a:latin typeface="Calibri"/>
              <a:ea typeface="Calibri"/>
              <a:cs typeface="Calibri"/>
              <a:sym typeface="Calibri"/>
            </a:endParaRPr>
          </a:p>
        </p:txBody>
      </p:sp>
      <p:sp>
        <p:nvSpPr>
          <p:cNvPr id="911" name="Google Shape;911;p8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2" name="Google Shape;912;p89" descr="atmosphere.jpg"/>
          <p:cNvPicPr preferRelativeResize="0"/>
          <p:nvPr/>
        </p:nvPicPr>
        <p:blipFill rotWithShape="1">
          <a:blip r:embed="rId4">
            <a:alphaModFix/>
          </a:blip>
          <a:srcRect l="-40915" r="-40915"/>
          <a:stretch/>
        </p:blipFill>
        <p:spPr>
          <a:xfrm>
            <a:off x="424771" y="1926772"/>
            <a:ext cx="8229600" cy="45259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3887</Words>
  <Application>Microsoft Office PowerPoint</Application>
  <PresentationFormat>On-screen Show (4:3)</PresentationFormat>
  <Paragraphs>541</Paragraphs>
  <Slides>133</Slides>
  <Notes>133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133</vt:i4>
      </vt:variant>
    </vt:vector>
  </HeadingPairs>
  <TitlesOfParts>
    <vt:vector size="1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Cumulus Cloud: a type of cloud that has a flat base and is white and puffy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Cumulus Cloud: a type of cloud that is white and puffy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Cumulus Cloud: a type of cloud that has a flat base and is white and puffy</vt:lpstr>
      <vt:lpstr>PowerPoint Presentation</vt:lpstr>
      <vt:lpstr>PowerPoint Presentation</vt:lpstr>
      <vt:lpstr>PowerPoint Presentation</vt:lpstr>
      <vt:lpstr>PowerPoint Presentation</vt:lpstr>
      <vt:lpstr>PowerPoint Presentation</vt:lpstr>
      <vt:lpstr>PowerPoint Presentation</vt:lpstr>
      <vt:lpstr>Stratus Cloud: a type of cloud that is gray and forms horizontally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Stratus Cloud: a type of cloud that is gray and forms horizontally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Cumulus Cloud: a type of cloud that has a flat base and is white and puffy</vt:lpstr>
      <vt:lpstr>Stratus Cloud: a type of cloud that is gray and forms horizontally</vt:lpstr>
      <vt:lpstr>PowerPoint Presentation</vt:lpstr>
      <vt:lpstr>PowerPoint Presentation</vt:lpstr>
      <vt:lpstr>PowerPoint Presentation</vt:lpstr>
      <vt:lpstr>PowerPoint Presentation</vt:lpstr>
      <vt:lpstr>PowerPoint Presentation</vt:lpstr>
      <vt:lpstr>PowerPoint Presentation</vt:lpstr>
      <vt:lpstr>Cirrus Cloud: a type of cloud that is thin, white, and wispy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Cirrus Cloud: a type of cloud that is thin, white, and wispy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2020-08-24T17:02:11Z</dcterms:created>
  <dcterms:modified xsi:type="dcterms:W3CDTF">2021-08-03T16:06:53Z</dcterms:modified>
</cp:coreProperties>
</file>