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516" r:id="rId5"/>
    <p:sldId id="260" r:id="rId6"/>
    <p:sldId id="517" r:id="rId7"/>
    <p:sldId id="271" r:id="rId8"/>
    <p:sldId id="545" r:id="rId9"/>
    <p:sldId id="518" r:id="rId10"/>
    <p:sldId id="264" r:id="rId11"/>
    <p:sldId id="520" r:id="rId12"/>
    <p:sldId id="266" r:id="rId13"/>
    <p:sldId id="521" r:id="rId14"/>
    <p:sldId id="523" r:id="rId15"/>
    <p:sldId id="522" r:id="rId16"/>
    <p:sldId id="524" r:id="rId17"/>
    <p:sldId id="272" r:id="rId18"/>
    <p:sldId id="273" r:id="rId19"/>
    <p:sldId id="274" r:id="rId20"/>
    <p:sldId id="275" r:id="rId21"/>
    <p:sldId id="276" r:id="rId22"/>
    <p:sldId id="525" r:id="rId23"/>
    <p:sldId id="527" r:id="rId24"/>
    <p:sldId id="528" r:id="rId25"/>
    <p:sldId id="282" r:id="rId26"/>
    <p:sldId id="529" r:id="rId27"/>
    <p:sldId id="532" r:id="rId28"/>
    <p:sldId id="531" r:id="rId29"/>
    <p:sldId id="533" r:id="rId30"/>
    <p:sldId id="289" r:id="rId31"/>
    <p:sldId id="290" r:id="rId32"/>
    <p:sldId id="291" r:id="rId33"/>
    <p:sldId id="292" r:id="rId34"/>
    <p:sldId id="293" r:id="rId35"/>
    <p:sldId id="294" r:id="rId36"/>
    <p:sldId id="296" r:id="rId37"/>
    <p:sldId id="534" r:id="rId38"/>
    <p:sldId id="306" r:id="rId39"/>
    <p:sldId id="535" r:id="rId40"/>
    <p:sldId id="308" r:id="rId41"/>
    <p:sldId id="309" r:id="rId42"/>
    <p:sldId id="310" r:id="rId43"/>
    <p:sldId id="536" r:id="rId44"/>
    <p:sldId id="312" r:id="rId45"/>
    <p:sldId id="313" r:id="rId46"/>
    <p:sldId id="537" r:id="rId47"/>
    <p:sldId id="538" r:id="rId48"/>
    <p:sldId id="316" r:id="rId49"/>
    <p:sldId id="539" r:id="rId50"/>
    <p:sldId id="540" r:id="rId51"/>
    <p:sldId id="319" r:id="rId52"/>
    <p:sldId id="541" r:id="rId53"/>
    <p:sldId id="542" r:id="rId54"/>
    <p:sldId id="322" r:id="rId55"/>
    <p:sldId id="543" r:id="rId56"/>
    <p:sldId id="544" r:id="rId57"/>
    <p:sldId id="325" r:id="rId58"/>
    <p:sldId id="326" r:id="rId59"/>
    <p:sldId id="327" r:id="rId60"/>
  </p:sldIdLst>
  <p:sldSz cx="9144000" cy="6858000" type="screen4x3"/>
  <p:notesSz cx="6858000" cy="9144000"/>
  <p:embeddedFontLst>
    <p:embeddedFont>
      <p:font typeface="Helvetica Neue Light" panose="02000403000000020004" pitchFamily="2" charset="0"/>
      <p:regular r:id="rId62"/>
      <p:bold r:id="rId62"/>
      <p:italic r:id="rId62"/>
      <p:boldItalic r:id="rId62"/>
    </p:embeddedFont>
    <p:embeddedFont>
      <p:font typeface="Poppins" pitchFamily="2" charset="77"/>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gg9arjR54xAx5aRydqqwJtIyO0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52"/>
  </p:normalViewPr>
  <p:slideViewPr>
    <p:cSldViewPr snapToGrid="0">
      <p:cViewPr varScale="1">
        <p:scale>
          <a:sx n="115" d="100"/>
          <a:sy n="115" d="100"/>
        </p:scale>
        <p:origin x="15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89"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86"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f0ceff0c26_1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f0ceff0c26_1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Wind: Moving air, especially a natural flow of air parallel to or along the ground.</a:t>
            </a:r>
            <a:endParaRPr/>
          </a:p>
        </p:txBody>
      </p:sp>
      <p:sp>
        <p:nvSpPr>
          <p:cNvPr id="180" name="Google Shape;180;g1f0ceff0c26_1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An </a:t>
            </a:r>
            <a:r>
              <a:rPr lang="en-US" b="1" dirty="0"/>
              <a:t>ecosystem</a:t>
            </a:r>
            <a:r>
              <a:rPr lang="en-US" dirty="0"/>
              <a:t> is the area where living and nonliving things interact.</a:t>
            </a:r>
            <a:endParaRPr b="0" dirty="0"/>
          </a:p>
          <a:p>
            <a:pPr marL="0" lvl="0" indent="0" algn="l" rtl="0">
              <a:lnSpc>
                <a:spcPct val="100000"/>
              </a:lnSpc>
              <a:spcBef>
                <a:spcPts val="0"/>
              </a:spcBef>
              <a:spcAft>
                <a:spcPts val="0"/>
              </a:spcAft>
              <a:buSzPts val="1400"/>
              <a:buNone/>
            </a:pPr>
            <a:endParaRPr dirty="0"/>
          </a:p>
        </p:txBody>
      </p:sp>
      <p:sp>
        <p:nvSpPr>
          <p:cNvPr id="252" name="Google Shape;25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a:latin typeface="Calibri"/>
                <a:ea typeface="Calibri"/>
                <a:cs typeface="Calibri"/>
                <a:sym typeface="Calibri"/>
              </a:rPr>
              <a:t>Feedback: It is important to monitor understanding during this portion of the lesson to make sure students have a strong foundation on previous terms that will help them better understand today’s new content.</a:t>
            </a:r>
            <a:endParaRPr>
              <a:latin typeface="Calibri"/>
              <a:ea typeface="Calibri"/>
              <a:cs typeface="Calibri"/>
              <a:sym typeface="Calibri"/>
            </a:endParaRPr>
          </a:p>
        </p:txBody>
      </p:sp>
      <p:sp>
        <p:nvSpPr>
          <p:cNvPr id="269" name="Google Shape;2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u="none" dirty="0">
                <a:solidFill>
                  <a:srgbClr val="000000"/>
                </a:solidFill>
                <a:effectLst/>
                <a:latin typeface="Calibri" panose="020F0502020204030204" pitchFamily="34" charset="0"/>
                <a:cs typeface="Calibri" panose="020F0502020204030204" pitchFamily="34" charset="0"/>
              </a:rPr>
              <a:t>A </a:t>
            </a:r>
            <a:r>
              <a:rPr lang="en-US" sz="1200" b="1" u="none" dirty="0">
                <a:solidFill>
                  <a:srgbClr val="000000"/>
                </a:solidFill>
                <a:effectLst/>
                <a:latin typeface="Calibri" panose="020F0502020204030204" pitchFamily="34" charset="0"/>
                <a:cs typeface="Calibri" panose="020F0502020204030204" pitchFamily="34" charset="0"/>
              </a:rPr>
              <a:t>tide</a:t>
            </a:r>
            <a:r>
              <a:rPr lang="en-US" sz="1200" b="0" u="none" dirty="0">
                <a:solidFill>
                  <a:srgbClr val="000000"/>
                </a:solidFill>
                <a:effectLst/>
                <a:latin typeface="Calibri" panose="020F0502020204030204" pitchFamily="34" charset="0"/>
                <a:cs typeface="Calibri" panose="020F0502020204030204" pitchFamily="34" charset="0"/>
              </a:rPr>
              <a:t> is </a:t>
            </a:r>
            <a:r>
              <a:rPr lang="en-US" sz="1200" u="none" strike="noStrike" dirty="0">
                <a:solidFill>
                  <a:srgbClr val="374151"/>
                </a:solidFill>
                <a:effectLst/>
                <a:latin typeface="Calibri" panose="020F0502020204030204" pitchFamily="34" charset="0"/>
                <a:cs typeface="Calibri" panose="020F0502020204030204" pitchFamily="34" charset="0"/>
              </a:rPr>
              <a:t>the regular </a:t>
            </a:r>
            <a:r>
              <a:rPr lang="en-US" sz="1200" u="sng" strike="noStrike" dirty="0">
                <a:solidFill>
                  <a:srgbClr val="374151"/>
                </a:solidFill>
                <a:effectLst/>
                <a:latin typeface="Calibri" panose="020F0502020204030204" pitchFamily="34" charset="0"/>
                <a:cs typeface="Calibri" panose="020F0502020204030204" pitchFamily="34" charset="0"/>
              </a:rPr>
              <a:t>             </a:t>
            </a:r>
            <a:r>
              <a:rPr lang="en-US" sz="1200" u="none" strike="noStrike" dirty="0">
                <a:solidFill>
                  <a:srgbClr val="374151"/>
                </a:solidFill>
                <a:effectLst/>
                <a:latin typeface="Calibri" panose="020F0502020204030204" pitchFamily="34" charset="0"/>
                <a:cs typeface="Calibri" panose="020F0502020204030204" pitchFamily="34" charset="0"/>
              </a:rPr>
              <a:t> and </a:t>
            </a:r>
            <a:r>
              <a:rPr lang="en-US" sz="1200" u="sng" strike="noStrike" dirty="0">
                <a:solidFill>
                  <a:srgbClr val="374151"/>
                </a:solidFill>
                <a:effectLst/>
                <a:latin typeface="Calibri" panose="020F0502020204030204" pitchFamily="34" charset="0"/>
                <a:cs typeface="Calibri" panose="020F0502020204030204" pitchFamily="34" charset="0"/>
              </a:rPr>
              <a:t>                   </a:t>
            </a:r>
            <a:r>
              <a:rPr lang="en-US" sz="1200" u="none" strike="noStrike" dirty="0">
                <a:solidFill>
                  <a:srgbClr val="374151"/>
                </a:solidFill>
                <a:effectLst/>
                <a:latin typeface="Calibri" panose="020F0502020204030204" pitchFamily="34" charset="0"/>
                <a:cs typeface="Calibri" panose="020F0502020204030204" pitchFamily="34" charset="0"/>
              </a:rPr>
              <a:t> of the sea level caused by the moon and the sun's gravitational pull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u="none" strike="noStrike" dirty="0">
              <a:solidFill>
                <a:srgbClr val="374151"/>
              </a:solidFill>
              <a:effectLst/>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dirty="0">
                <a:solidFill>
                  <a:srgbClr val="374151"/>
                </a:solidFill>
                <a:effectLst/>
                <a:latin typeface="Calibri" panose="020F0502020204030204" pitchFamily="34" charset="0"/>
                <a:cs typeface="Calibri" panose="020F0502020204030204" pitchFamily="34" charset="0"/>
              </a:rPr>
              <a:t>[rising, falling]</a:t>
            </a:r>
            <a:endParaRPr lang="en-US" sz="120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0703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u="none" dirty="0">
                <a:solidFill>
                  <a:srgbClr val="000000"/>
                </a:solidFill>
                <a:effectLst/>
                <a:latin typeface="Calibri" panose="020F0502020204030204" pitchFamily="34" charset="0"/>
                <a:cs typeface="Calibri" panose="020F0502020204030204" pitchFamily="34" charset="0"/>
              </a:rPr>
              <a:t>A </a:t>
            </a:r>
            <a:r>
              <a:rPr lang="en-US" sz="1200" b="1" u="none" dirty="0">
                <a:solidFill>
                  <a:srgbClr val="000000"/>
                </a:solidFill>
                <a:effectLst/>
                <a:latin typeface="Calibri" panose="020F0502020204030204" pitchFamily="34" charset="0"/>
                <a:cs typeface="Calibri" panose="020F0502020204030204" pitchFamily="34" charset="0"/>
              </a:rPr>
              <a:t>tide</a:t>
            </a:r>
            <a:r>
              <a:rPr lang="en-US" sz="1200" b="0" u="none" dirty="0">
                <a:solidFill>
                  <a:srgbClr val="000000"/>
                </a:solidFill>
                <a:effectLst/>
                <a:latin typeface="Calibri" panose="020F0502020204030204" pitchFamily="34" charset="0"/>
                <a:cs typeface="Calibri" panose="020F0502020204030204" pitchFamily="34" charset="0"/>
              </a:rPr>
              <a:t> is </a:t>
            </a:r>
            <a:r>
              <a:rPr lang="en-US" sz="1200" u="none" strike="noStrike" dirty="0">
                <a:solidFill>
                  <a:srgbClr val="374151"/>
                </a:solidFill>
                <a:effectLst/>
                <a:latin typeface="Calibri" panose="020F0502020204030204" pitchFamily="34" charset="0"/>
                <a:cs typeface="Calibri" panose="020F0502020204030204" pitchFamily="34" charset="0"/>
              </a:rPr>
              <a:t>the regular </a:t>
            </a:r>
            <a:r>
              <a:rPr lang="en-US" sz="1200" u="sng" strike="noStrike" dirty="0">
                <a:solidFill>
                  <a:srgbClr val="374151"/>
                </a:solidFill>
                <a:effectLst/>
                <a:latin typeface="Calibri" panose="020F0502020204030204" pitchFamily="34" charset="0"/>
                <a:cs typeface="Calibri" panose="020F0502020204030204" pitchFamily="34" charset="0"/>
              </a:rPr>
              <a:t>             </a:t>
            </a:r>
            <a:r>
              <a:rPr lang="en-US" sz="1200" u="none" strike="noStrike" dirty="0">
                <a:solidFill>
                  <a:srgbClr val="374151"/>
                </a:solidFill>
                <a:effectLst/>
                <a:latin typeface="Calibri" panose="020F0502020204030204" pitchFamily="34" charset="0"/>
                <a:cs typeface="Calibri" panose="020F0502020204030204" pitchFamily="34" charset="0"/>
              </a:rPr>
              <a:t> and </a:t>
            </a:r>
            <a:r>
              <a:rPr lang="en-US" sz="1200" u="sng" strike="noStrike" dirty="0">
                <a:solidFill>
                  <a:srgbClr val="374151"/>
                </a:solidFill>
                <a:effectLst/>
                <a:latin typeface="Calibri" panose="020F0502020204030204" pitchFamily="34" charset="0"/>
                <a:cs typeface="Calibri" panose="020F0502020204030204" pitchFamily="34" charset="0"/>
              </a:rPr>
              <a:t>                   </a:t>
            </a:r>
            <a:r>
              <a:rPr lang="en-US" sz="1200" u="none" strike="noStrike" dirty="0">
                <a:solidFill>
                  <a:srgbClr val="374151"/>
                </a:solidFill>
                <a:effectLst/>
                <a:latin typeface="Calibri" panose="020F0502020204030204" pitchFamily="34" charset="0"/>
                <a:cs typeface="Calibri" panose="020F0502020204030204" pitchFamily="34" charset="0"/>
              </a:rPr>
              <a:t> of the sea level caused by the moon and the sun's gravitational pull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u="none" strike="noStrike" dirty="0">
              <a:solidFill>
                <a:srgbClr val="374151"/>
              </a:solidFill>
              <a:effectLst/>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dirty="0">
                <a:solidFill>
                  <a:srgbClr val="374151"/>
                </a:solidFill>
                <a:effectLst/>
                <a:latin typeface="Calibri" panose="020F0502020204030204" pitchFamily="34" charset="0"/>
                <a:cs typeface="Calibri" panose="020F0502020204030204" pitchFamily="34" charset="0"/>
              </a:rPr>
              <a:t>[rising, falling]</a:t>
            </a:r>
            <a:endParaRPr lang="en-US" sz="120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25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True/False: An </a:t>
            </a:r>
            <a:r>
              <a:rPr lang="en-US" b="1" dirty="0"/>
              <a:t>ecosystem</a:t>
            </a:r>
            <a:r>
              <a:rPr lang="en-US" dirty="0"/>
              <a:t> is the area where living and nonliving things interact.</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[True]</a:t>
            </a:r>
            <a:endParaRPr b="0" dirty="0"/>
          </a:p>
          <a:p>
            <a:pPr marL="0" lvl="0" indent="0" algn="l" rtl="0">
              <a:lnSpc>
                <a:spcPct val="100000"/>
              </a:lnSpc>
              <a:spcBef>
                <a:spcPts val="0"/>
              </a:spcBef>
              <a:spcAft>
                <a:spcPts val="0"/>
              </a:spcAft>
              <a:buSzPts val="1400"/>
              <a:buNone/>
            </a:pPr>
            <a:endParaRPr dirty="0"/>
          </a:p>
        </p:txBody>
      </p:sp>
      <p:sp>
        <p:nvSpPr>
          <p:cNvPr id="252" name="Google Shape;25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728631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True: An </a:t>
            </a:r>
            <a:r>
              <a:rPr lang="en-US" b="1" dirty="0"/>
              <a:t>ecosystem</a:t>
            </a:r>
            <a:r>
              <a:rPr lang="en-US" dirty="0"/>
              <a:t> is the area where living and nonliving things interact.</a:t>
            </a:r>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lnSpc>
                <a:spcPct val="100000"/>
              </a:lnSpc>
              <a:spcBef>
                <a:spcPts val="0"/>
              </a:spcBef>
              <a:spcAft>
                <a:spcPts val="0"/>
              </a:spcAft>
              <a:buSzPts val="1400"/>
              <a:buNone/>
            </a:pPr>
            <a:endParaRPr dirty="0"/>
          </a:p>
        </p:txBody>
      </p:sp>
      <p:sp>
        <p:nvSpPr>
          <p:cNvPr id="252" name="Google Shape;25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448699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e0663e53fa_0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e0663e53fa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Now that we’ve reviewed, let’s define our new term, current. </a:t>
            </a:r>
            <a:endParaRPr dirty="0">
              <a:latin typeface="Calibri"/>
              <a:ea typeface="Calibri"/>
              <a:cs typeface="Calibri"/>
              <a:sym typeface="Calibri"/>
            </a:endParaRPr>
          </a:p>
        </p:txBody>
      </p:sp>
      <p:sp>
        <p:nvSpPr>
          <p:cNvPr id="318" name="Google Shape;318;ge0663e53fa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0663e53fa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e0663e53fa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rgbClr val="000000"/>
              </a:buClr>
              <a:buSzPts val="3600"/>
            </a:pPr>
            <a:r>
              <a:rPr lang="en-US" sz="1200" b="0" u="none" kern="1200" dirty="0">
                <a:solidFill>
                  <a:schemeClr val="tx1">
                    <a:lumMod val="85000"/>
                    <a:lumOff val="15000"/>
                  </a:schemeClr>
                </a:solidFill>
                <a:latin typeface="+mj-lt"/>
                <a:ea typeface="+mj-ea"/>
                <a:cs typeface="+mj-cs"/>
                <a:sym typeface="Calibri"/>
              </a:rPr>
              <a:t>A current</a:t>
            </a:r>
            <a:r>
              <a:rPr lang="en-US" sz="1050" b="0" i="0" u="none" strike="noStrike" kern="1200" cap="none" dirty="0">
                <a:solidFill>
                  <a:schemeClr val="tx1">
                    <a:lumMod val="85000"/>
                    <a:lumOff val="15000"/>
                  </a:schemeClr>
                </a:solidFill>
                <a:latin typeface="+mj-lt"/>
                <a:ea typeface="+mj-ea"/>
                <a:cs typeface="+mj-cs"/>
                <a:sym typeface="Calibri"/>
              </a:rPr>
              <a:t> is t</a:t>
            </a:r>
            <a:r>
              <a:rPr lang="en-US" sz="1200" b="0" i="0" u="none" dirty="0">
                <a:solidFill>
                  <a:srgbClr val="000000"/>
                </a:solidFill>
                <a:effectLst/>
                <a:latin typeface="Arial" panose="020B0604020202020204" pitchFamily="34" charset="0"/>
              </a:rPr>
              <a:t>he steady flow of water in a specific direction within a body of water, like a river or an ocean.</a:t>
            </a:r>
            <a:endParaRPr lang="en-US" sz="1050" b="0" i="0" u="none" strike="noStrike" kern="1200" cap="none" dirty="0">
              <a:solidFill>
                <a:schemeClr val="tx1">
                  <a:lumMod val="85000"/>
                  <a:lumOff val="15000"/>
                </a:schemeClr>
              </a:solidFill>
              <a:latin typeface="+mj-lt"/>
              <a:ea typeface="+mj-ea"/>
              <a:cs typeface="+mj-cs"/>
              <a:sym typeface="Calibri"/>
            </a:endParaRPr>
          </a:p>
          <a:p>
            <a:pPr marL="0" lvl="0" indent="0" algn="l" rtl="0">
              <a:lnSpc>
                <a:spcPct val="100000"/>
              </a:lnSpc>
              <a:spcBef>
                <a:spcPts val="0"/>
              </a:spcBef>
              <a:spcAft>
                <a:spcPts val="0"/>
              </a:spcAft>
              <a:buSzPts val="1400"/>
              <a:buNone/>
            </a:pPr>
            <a:endParaRPr dirty="0"/>
          </a:p>
        </p:txBody>
      </p:sp>
      <p:sp>
        <p:nvSpPr>
          <p:cNvPr id="326" name="Google Shape;326;ge0663e53fa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dff6a300a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dff6a300a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335" name="Google Shape;335;gdff6a300a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369b3e425_0_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e369b3e425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Today we are going to learn about the term current as it relates to water,</a:t>
            </a:r>
            <a:endParaRPr dirty="0">
              <a:latin typeface="Calibri"/>
              <a:ea typeface="Calibri"/>
              <a:cs typeface="Calibri"/>
              <a:sym typeface="Calibri"/>
            </a:endParaRPr>
          </a:p>
        </p:txBody>
      </p:sp>
      <p:sp>
        <p:nvSpPr>
          <p:cNvPr id="197" name="Google Shape;197;ge369b3e425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dff6a300ac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dff6a300ac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What is a current?</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15000"/>
              </a:lnSpc>
              <a:spcBef>
                <a:spcPts val="0"/>
              </a:spcBef>
              <a:spcAft>
                <a:spcPts val="0"/>
              </a:spcAft>
              <a:buSzPts val="1100"/>
              <a:buNone/>
            </a:pPr>
            <a:r>
              <a:rPr lang="en-US" dirty="0">
                <a:latin typeface="Calibri"/>
                <a:ea typeface="Calibri"/>
                <a:cs typeface="Calibri"/>
                <a:sym typeface="Calibri"/>
              </a:rPr>
              <a:t>[</a:t>
            </a:r>
            <a:r>
              <a:rPr lang="en-US" sz="1050" b="0" i="0" u="none" strike="noStrike" kern="1200" cap="none" dirty="0">
                <a:solidFill>
                  <a:schemeClr val="tx1">
                    <a:lumMod val="85000"/>
                    <a:lumOff val="15000"/>
                  </a:schemeClr>
                </a:solidFill>
                <a:latin typeface="+mj-lt"/>
                <a:ea typeface="+mj-ea"/>
                <a:cs typeface="+mj-cs"/>
                <a:sym typeface="Calibri"/>
              </a:rPr>
              <a:t>T</a:t>
            </a:r>
            <a:r>
              <a:rPr lang="en-US" sz="1200" b="0" i="0" u="none" dirty="0">
                <a:solidFill>
                  <a:srgbClr val="000000"/>
                </a:solidFill>
                <a:effectLst/>
                <a:latin typeface="Arial" panose="020B0604020202020204" pitchFamily="34" charset="0"/>
              </a:rPr>
              <a:t>he steady flow of water in a specific direction within a body of water]</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p:txBody>
      </p:sp>
      <p:sp>
        <p:nvSpPr>
          <p:cNvPr id="341" name="Google Shape;341;gdff6a300ac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e0663e53fa_0_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e0663e53fa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That’s the basic definition, but there’s more you need to know.</a:t>
            </a:r>
            <a:endParaRPr/>
          </a:p>
        </p:txBody>
      </p:sp>
      <p:sp>
        <p:nvSpPr>
          <p:cNvPr id="349" name="Google Shape;349;ge0663e53fa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74151"/>
                </a:solidFill>
                <a:effectLst/>
                <a:latin typeface="Söhne"/>
              </a:rPr>
              <a:t>What makes currents happen? One big helper is the wind. Imagine the wind blowing across the surface of the ocean - it can actually push the water, creating currents.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6292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rgbClr val="374151"/>
                </a:solidFill>
                <a:effectLst/>
                <a:latin typeface="Söhne"/>
              </a:rPr>
              <a:t>Another key player is the temperature. Think about how some parts of the ocean are warmer than others. Warm water is like a fast runner, so it moves quicker than cold water. This temperature difference can also set currents in motion. It's like a dance between the wind and the temperature, making the water move around in these steady flows.</a:t>
            </a:r>
          </a:p>
          <a:p>
            <a:pPr algn="l"/>
            <a:endParaRPr lang="en-US" b="0" i="0" dirty="0">
              <a:solidFill>
                <a:srgbClr val="374151"/>
              </a:solidFill>
              <a:effectLst/>
              <a:latin typeface="Söhne"/>
            </a:endParaRPr>
          </a:p>
          <a:p>
            <a:pPr algn="l"/>
            <a:endParaRPr lang="en-US" b="0" i="0" dirty="0">
              <a:solidFill>
                <a:srgbClr val="374151"/>
              </a:solidFill>
              <a:effectLst/>
              <a:latin typeface="Söhne"/>
            </a:endParaRPr>
          </a:p>
          <a:p>
            <a:pPr algn="l"/>
            <a:r>
              <a:rPr lang="en-US" b="0" i="0" dirty="0">
                <a:solidFill>
                  <a:srgbClr val="374151"/>
                </a:solidFill>
                <a:effectLst/>
                <a:latin typeface="Söhne"/>
              </a:rPr>
              <a:t>Now, currents aren't just random. They have important jobs! They help distribute heat around the Earth, kind of like nature's way of sharing warmth. They also carry nutrients and tiny living things, like plankton, to different places. So, currents are like the movers and shakers of the ocean, making sure things are flowing smoothly and helping life under the sea!</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586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74151"/>
                </a:solidFill>
                <a:effectLst/>
                <a:latin typeface="Söhne"/>
              </a:rPr>
              <a:t>Currents have important jobs! They help spread heat around the Earth, kind of like nature's way of sharing warmth. They also carry nutrients and tiny living things, like plankton, to different places. So,</a:t>
            </a:r>
          </a:p>
          <a:p>
            <a:r>
              <a:rPr lang="en-US" sz="1200" b="0" i="0" dirty="0">
                <a:solidFill>
                  <a:srgbClr val="374151"/>
                </a:solidFill>
                <a:effectLst/>
                <a:latin typeface="Söhne"/>
              </a:rPr>
              <a:t>currents are like the movers and shakers of the ocean, making sure things are flowing smoothly and helping life under the sea!</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1343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ff6a300ac_1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dff6a300ac_1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396" name="Google Shape;396;gdff6a300ac_1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kern="1200" dirty="0">
                <a:solidFill>
                  <a:schemeClr val="tx1"/>
                </a:solidFill>
                <a:effectLst/>
                <a:latin typeface="Calibri" panose="020F0502020204030204" pitchFamily="34" charset="0"/>
                <a:ea typeface="+mj-ea"/>
                <a:cs typeface="Calibri" panose="020F0502020204030204" pitchFamily="34" charset="0"/>
              </a:rPr>
              <a:t>Which is </a:t>
            </a:r>
            <a:r>
              <a:rPr lang="en-US" sz="1200" b="1" kern="1200" dirty="0">
                <a:solidFill>
                  <a:schemeClr val="tx1"/>
                </a:solidFill>
                <a:effectLst/>
                <a:latin typeface="Calibri" panose="020F0502020204030204" pitchFamily="34" charset="0"/>
                <a:ea typeface="+mj-ea"/>
                <a:cs typeface="Calibri" panose="020F0502020204030204" pitchFamily="34" charset="0"/>
              </a:rPr>
              <a:t>NOT</a:t>
            </a:r>
            <a:r>
              <a:rPr lang="en-US" sz="1200" kern="1200" dirty="0">
                <a:solidFill>
                  <a:schemeClr val="tx1"/>
                </a:solidFill>
                <a:effectLst/>
                <a:latin typeface="Calibri" panose="020F0502020204030204" pitchFamily="34" charset="0"/>
                <a:ea typeface="+mj-ea"/>
                <a:cs typeface="Calibri" panose="020F0502020204030204" pitchFamily="34" charset="0"/>
              </a:rPr>
              <a:t> a key helper in making currents happen?</a:t>
            </a:r>
          </a:p>
          <a:p>
            <a:endParaRPr lang="en-US" dirty="0"/>
          </a:p>
          <a:p>
            <a:r>
              <a:rPr lang="en-US" dirty="0"/>
              <a:t>[Trees]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3633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kern="1200" dirty="0">
                <a:solidFill>
                  <a:schemeClr val="tx1"/>
                </a:solidFill>
                <a:effectLst/>
                <a:latin typeface="Calibri" panose="020F0502020204030204" pitchFamily="34" charset="0"/>
                <a:ea typeface="+mj-ea"/>
                <a:cs typeface="Calibri" panose="020F0502020204030204" pitchFamily="34" charset="0"/>
              </a:rPr>
              <a:t>Which is </a:t>
            </a:r>
            <a:r>
              <a:rPr lang="en-US" sz="1200" b="1" kern="1200" dirty="0">
                <a:solidFill>
                  <a:schemeClr val="tx1"/>
                </a:solidFill>
                <a:effectLst/>
                <a:latin typeface="Calibri" panose="020F0502020204030204" pitchFamily="34" charset="0"/>
                <a:ea typeface="+mj-ea"/>
                <a:cs typeface="Calibri" panose="020F0502020204030204" pitchFamily="34" charset="0"/>
              </a:rPr>
              <a:t>NOT</a:t>
            </a:r>
            <a:r>
              <a:rPr lang="en-US" sz="1200" kern="1200" dirty="0">
                <a:solidFill>
                  <a:schemeClr val="tx1"/>
                </a:solidFill>
                <a:effectLst/>
                <a:latin typeface="Calibri" panose="020F0502020204030204" pitchFamily="34" charset="0"/>
                <a:ea typeface="+mj-ea"/>
                <a:cs typeface="Calibri" panose="020F0502020204030204" pitchFamily="34" charset="0"/>
              </a:rPr>
              <a:t> a key helper in making currents happen?</a:t>
            </a:r>
          </a:p>
          <a:p>
            <a:endParaRPr lang="en-US" dirty="0"/>
          </a:p>
          <a:p>
            <a:r>
              <a:rPr lang="en-US" dirty="0"/>
              <a:t>[Trees]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2243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Currents help </a:t>
            </a:r>
            <a:r>
              <a:rPr lang="en-US" sz="1200" b="1" i="0" u="sng" kern="1200" dirty="0">
                <a:solidFill>
                  <a:schemeClr val="tx1"/>
                </a:solidFill>
                <a:effectLst/>
                <a:latin typeface="Calibri" panose="020F0502020204030204" pitchFamily="34" charset="0"/>
                <a:ea typeface="+mn-ea"/>
                <a:cs typeface="Calibri" panose="020F0502020204030204" pitchFamily="34" charset="0"/>
              </a:rPr>
              <a:t>spread</a:t>
            </a:r>
            <a:r>
              <a:rPr lang="en-US" sz="1200" b="0" i="0" kern="1200" dirty="0">
                <a:solidFill>
                  <a:schemeClr val="tx1"/>
                </a:solidFill>
                <a:effectLst/>
                <a:latin typeface="Calibri" panose="020F0502020204030204" pitchFamily="34" charset="0"/>
                <a:ea typeface="+mn-ea"/>
                <a:cs typeface="Calibri" panose="020F0502020204030204" pitchFamily="34" charset="0"/>
              </a:rPr>
              <a:t> heat around the Earth.</a:t>
            </a:r>
          </a:p>
          <a:p>
            <a:pPr algn="l">
              <a:lnSpc>
                <a:spcPct val="90000"/>
              </a:lnSpc>
              <a:spcAft>
                <a:spcPts val="600"/>
              </a:spcAft>
            </a:pPr>
            <a:endParaRPr lang="en-US" sz="1200" b="0" i="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1076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Currents help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 heat around the Earth.</a:t>
            </a:r>
          </a:p>
          <a:p>
            <a:pPr algn="l">
              <a:lnSpc>
                <a:spcPct val="90000"/>
              </a:lnSpc>
              <a:spcAft>
                <a:spcPts val="600"/>
              </a:spcAft>
            </a:pPr>
            <a:endParaRPr lang="en-US" sz="1200" b="0" i="0" kern="1200" dirty="0">
              <a:solidFill>
                <a:schemeClr val="tx1"/>
              </a:solidFill>
              <a:effectLst/>
              <a:latin typeface="Calibri" panose="020F0502020204030204" pitchFamily="34" charset="0"/>
              <a:ea typeface="+mn-ea"/>
              <a:cs typeface="Calibri" panose="020F0502020204030204" pitchFamily="34" charset="0"/>
            </a:endParaRPr>
          </a:p>
          <a:p>
            <a:pPr algn="l">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[heat]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387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Our “big question” is</a:t>
            </a:r>
            <a:r>
              <a:rPr lang="en-US" b="1" dirty="0">
                <a:latin typeface="Calibri"/>
                <a:ea typeface="Calibri"/>
                <a:cs typeface="Calibri"/>
                <a:sym typeface="Calibri"/>
              </a:rPr>
              <a:t>: </a:t>
            </a:r>
            <a:r>
              <a:rPr lang="en-US" b="1" i="0" dirty="0">
                <a:solidFill>
                  <a:srgbClr val="374151"/>
                </a:solidFill>
                <a:effectLst/>
                <a:latin typeface="Söhne"/>
              </a:rPr>
              <a:t>How do ocean currents connect different parts of the world, and in what ways do they influence weather patterns?</a:t>
            </a:r>
            <a:endParaRPr b="1"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[Pause and illicit predictions from students.]</a:t>
            </a:r>
            <a:endParaRPr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I love all these thoughtful scientific hypotheses!  Be sure to keep this question and your predictions in mind as we move through these next few lessons, and we’ll continue to revisit it.</a:t>
            </a:r>
            <a:endParaRPr dirty="0">
              <a:latin typeface="Calibri"/>
              <a:ea typeface="Calibri"/>
              <a:cs typeface="Calibri"/>
              <a:sym typeface="Calibri"/>
            </a:endParaRPr>
          </a:p>
        </p:txBody>
      </p:sp>
      <p:sp>
        <p:nvSpPr>
          <p:cNvPr id="206" name="Google Shape;2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e0663e53fa_0_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e0663e53fa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Now, let’s talk about some examples of </a:t>
            </a:r>
            <a:r>
              <a:rPr lang="en-US" b="1">
                <a:latin typeface="Calibri"/>
                <a:ea typeface="Calibri"/>
                <a:cs typeface="Calibri"/>
                <a:sym typeface="Calibri"/>
              </a:rPr>
              <a:t>fossil fuels</a:t>
            </a:r>
            <a:r>
              <a:rPr lang="en-US">
                <a:latin typeface="Calibri"/>
                <a:ea typeface="Calibri"/>
                <a:cs typeface="Calibri"/>
                <a:sym typeface="Calibri"/>
              </a:rPr>
              <a:t>.</a:t>
            </a:r>
            <a:endParaRPr>
              <a:latin typeface="Calibri"/>
              <a:ea typeface="Calibri"/>
              <a:cs typeface="Calibri"/>
              <a:sym typeface="Calibri"/>
            </a:endParaRPr>
          </a:p>
        </p:txBody>
      </p:sp>
      <p:sp>
        <p:nvSpPr>
          <p:cNvPr id="454" name="Google Shape;454;ge0663e53fa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e0663e53fa_0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e0663e53fa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The Gulf Stream is an example of a major ocean current. The Gulf Stream is a warm, wind-driven surface current located in the Gulf of Mexico, which is part of the Atlantic Ocean. </a:t>
            </a:r>
            <a:endParaRPr lang="en-US" sz="1200" b="0" i="0" u="none" strike="noStrike" cap="non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461" name="Google Shape;461;ge0663e53fa_0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e0663e53fa_0_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e0663e53fa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The Alaska Current is also an example of an ocean current. It is a warm current off the southwest coast of Alaska and the west coast of Canada.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err="1">
                <a:solidFill>
                  <a:srgbClr val="222222"/>
                </a:solidFill>
                <a:effectLst/>
                <a:latin typeface="Arial" panose="020B0604020202020204" pitchFamily="34" charset="0"/>
              </a:rPr>
              <a:t>Iimage</a:t>
            </a:r>
            <a:r>
              <a:rPr lang="en-US" b="0" i="0" dirty="0">
                <a:solidFill>
                  <a:srgbClr val="222222"/>
                </a:solidFill>
                <a:effectLst/>
                <a:latin typeface="Arial" panose="020B0604020202020204" pitchFamily="34" charset="0"/>
              </a:rPr>
              <a:t> from: </a:t>
            </a:r>
            <a:r>
              <a:rPr lang="en-US" b="0" i="0" dirty="0" err="1">
                <a:solidFill>
                  <a:srgbClr val="222222"/>
                </a:solidFill>
                <a:effectLst/>
                <a:latin typeface="Arial" panose="020B0604020202020204" pitchFamily="34" charset="0"/>
              </a:rPr>
              <a:t>Stabeno</a:t>
            </a:r>
            <a:r>
              <a:rPr lang="en-US" b="0" i="0" dirty="0">
                <a:solidFill>
                  <a:srgbClr val="222222"/>
                </a:solidFill>
                <a:effectLst/>
                <a:latin typeface="Arial" panose="020B0604020202020204" pitchFamily="34" charset="0"/>
              </a:rPr>
              <a:t>, P. J., Bell, S., Cheng, W., Danielson, S., </a:t>
            </a:r>
            <a:r>
              <a:rPr lang="en-US" b="0" i="0" dirty="0" err="1">
                <a:solidFill>
                  <a:srgbClr val="222222"/>
                </a:solidFill>
                <a:effectLst/>
                <a:latin typeface="Arial" panose="020B0604020202020204" pitchFamily="34" charset="0"/>
              </a:rPr>
              <a:t>Kachel</a:t>
            </a:r>
            <a:r>
              <a:rPr lang="en-US" b="0" i="0" dirty="0">
                <a:solidFill>
                  <a:srgbClr val="222222"/>
                </a:solidFill>
                <a:effectLst/>
                <a:latin typeface="Arial" panose="020B0604020202020204" pitchFamily="34" charset="0"/>
              </a:rPr>
              <a:t>, N. B., &amp; </a:t>
            </a:r>
            <a:r>
              <a:rPr lang="en-US" b="0" i="0" dirty="0" err="1">
                <a:solidFill>
                  <a:srgbClr val="222222"/>
                </a:solidFill>
                <a:effectLst/>
                <a:latin typeface="Arial" panose="020B0604020202020204" pitchFamily="34" charset="0"/>
              </a:rPr>
              <a:t>Mordy</a:t>
            </a:r>
            <a:r>
              <a:rPr lang="en-US" b="0" i="0" dirty="0">
                <a:solidFill>
                  <a:srgbClr val="222222"/>
                </a:solidFill>
                <a:effectLst/>
                <a:latin typeface="Arial" panose="020B0604020202020204" pitchFamily="34" charset="0"/>
              </a:rPr>
              <a:t>, C. W. (2016). Long-term observations of Alaska Coastal Current in the northern Gulf of Alaska. </a:t>
            </a:r>
            <a:r>
              <a:rPr lang="en-US" b="0" i="1" dirty="0">
                <a:solidFill>
                  <a:srgbClr val="222222"/>
                </a:solidFill>
                <a:effectLst/>
                <a:latin typeface="Arial" panose="020B0604020202020204" pitchFamily="34" charset="0"/>
              </a:rPr>
              <a:t>Deep Sea Research Part II: Topical Studies in Oceanography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132</a:t>
            </a:r>
            <a:r>
              <a:rPr lang="en-US" b="0" i="0" dirty="0">
                <a:solidFill>
                  <a:srgbClr val="222222"/>
                </a:solidFill>
                <a:effectLst/>
                <a:latin typeface="Arial" panose="020B0604020202020204" pitchFamily="34" charset="0"/>
              </a:rPr>
              <a:t>, 24-40.</a:t>
            </a:r>
            <a:endParaRPr lang="en-US" sz="1200" b="0" i="0" u="none" strike="noStrike" cap="none" dirty="0">
              <a:solidFill>
                <a:srgbClr val="000000"/>
              </a:solidFill>
              <a:latin typeface="Calibri"/>
              <a:ea typeface="Calibri"/>
              <a:cs typeface="Calibri"/>
              <a:sym typeface="Calibri"/>
            </a:endParaRPr>
          </a:p>
        </p:txBody>
      </p:sp>
      <p:sp>
        <p:nvSpPr>
          <p:cNvPr id="470" name="Google Shape;470;ge0663e53fa_0_1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0663e53fa_0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e0663e53fa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Next, let’s talk about some non-examples of </a:t>
            </a:r>
            <a:r>
              <a:rPr lang="en-US" b="1">
                <a:latin typeface="Calibri"/>
                <a:ea typeface="Calibri"/>
                <a:cs typeface="Calibri"/>
                <a:sym typeface="Calibri"/>
              </a:rPr>
              <a:t>fossil fuels</a:t>
            </a:r>
            <a:r>
              <a:rPr lang="en-US">
                <a:latin typeface="Calibri"/>
                <a:ea typeface="Calibri"/>
                <a:cs typeface="Calibri"/>
                <a:sym typeface="Calibri"/>
              </a:rPr>
              <a:t>.</a:t>
            </a:r>
            <a:endParaRPr>
              <a:latin typeface="Calibri"/>
              <a:ea typeface="Calibri"/>
              <a:cs typeface="Calibri"/>
              <a:sym typeface="Calibri"/>
            </a:endParaRPr>
          </a:p>
        </p:txBody>
      </p:sp>
      <p:sp>
        <p:nvSpPr>
          <p:cNvPr id="479" name="Google Shape;479;ge0663e53fa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e0663e53fa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e0663e53fa_0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0" i="0" dirty="0">
                <a:solidFill>
                  <a:srgbClr val="374151"/>
                </a:solidFill>
                <a:effectLst/>
                <a:latin typeface="Söhne"/>
              </a:rPr>
              <a:t>Ripples in the water are NOT an example of currents. While ripples on the surface of the water might look like a current, they are usually caused by a disturbance or wind and do not represent a continuous, steady flow.</a:t>
            </a:r>
            <a:endParaRPr dirty="0"/>
          </a:p>
        </p:txBody>
      </p:sp>
      <p:sp>
        <p:nvSpPr>
          <p:cNvPr id="486" name="Google Shape;486;ge0663e53fa_0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e0663e53fa_0_1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e0663e53fa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panose="020F0502020204030204" pitchFamily="34" charset="0"/>
                <a:ea typeface="Calibri"/>
                <a:cs typeface="Calibri" panose="020F0502020204030204" pitchFamily="34" charset="0"/>
                <a:sym typeface="Calibri"/>
              </a:rPr>
              <a:t>Waterfalls are </a:t>
            </a:r>
            <a:r>
              <a:rPr lang="en-US" sz="1200" b="1" dirty="0">
                <a:solidFill>
                  <a:schemeClr val="dk1"/>
                </a:solidFill>
                <a:latin typeface="Calibri" panose="020F0502020204030204" pitchFamily="34" charset="0"/>
                <a:ea typeface="Calibri"/>
                <a:cs typeface="Calibri" panose="020F0502020204030204" pitchFamily="34" charset="0"/>
                <a:sym typeface="Calibri"/>
              </a:rPr>
              <a:t>NOT</a:t>
            </a:r>
            <a:r>
              <a:rPr lang="en-US" sz="1200" dirty="0">
                <a:solidFill>
                  <a:schemeClr val="dk1"/>
                </a:solidFill>
                <a:latin typeface="Calibri" panose="020F0502020204030204" pitchFamily="34" charset="0"/>
                <a:ea typeface="Calibri"/>
                <a:cs typeface="Calibri" panose="020F0502020204030204" pitchFamily="34" charset="0"/>
                <a:sym typeface="Calibri"/>
              </a:rPr>
              <a:t> an example of currents. </a:t>
            </a:r>
            <a:r>
              <a:rPr lang="en-US" sz="1200" b="0" i="0" dirty="0">
                <a:solidFill>
                  <a:srgbClr val="374151"/>
                </a:solidFill>
                <a:effectLst/>
                <a:latin typeface="Calibri" panose="020F0502020204030204" pitchFamily="34" charset="0"/>
                <a:cs typeface="Calibri" panose="020F0502020204030204" pitchFamily="34" charset="0"/>
              </a:rPr>
              <a:t>Though waterfalls involve the movement of water, the downward flow is not a current in the same way river or ocean currents are. Waterfalls are more about the force of gravity pulling water downward.</a:t>
            </a:r>
            <a:endParaRPr lang="en-US" sz="12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p:txBody>
      </p:sp>
      <p:sp>
        <p:nvSpPr>
          <p:cNvPr id="495" name="Google Shape;495;ge0663e53fa_0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dff6a300ac_0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dff6a300ac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513" name="Google Shape;513;gdff6a300ac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water ripples and waterfalls NOT examples of currents?</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[Water ripples do not have a continuous and steady flow of water and waterfalls water flow is related to gravity pulling the water down.]</a:t>
            </a:r>
            <a:endParaRPr dirty="0"/>
          </a:p>
        </p:txBody>
      </p:sp>
      <p:sp>
        <p:nvSpPr>
          <p:cNvPr id="380" name="Google Shape;380;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95" name="Google Shape;595;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0663e53fa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e0663e53fa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rgbClr val="000000"/>
              </a:buClr>
              <a:buSzPts val="3600"/>
            </a:pPr>
            <a:r>
              <a:rPr lang="en-US" sz="1200" b="0" u="none" kern="1200" dirty="0">
                <a:solidFill>
                  <a:schemeClr val="tx1">
                    <a:lumMod val="85000"/>
                    <a:lumOff val="15000"/>
                  </a:schemeClr>
                </a:solidFill>
                <a:latin typeface="+mj-lt"/>
                <a:ea typeface="+mj-ea"/>
                <a:cs typeface="+mj-cs"/>
                <a:sym typeface="Calibri"/>
              </a:rPr>
              <a:t>A current</a:t>
            </a:r>
            <a:r>
              <a:rPr lang="en-US" sz="1050" b="0" i="0" u="none" strike="noStrike" kern="1200" cap="none" dirty="0">
                <a:solidFill>
                  <a:schemeClr val="tx1">
                    <a:lumMod val="85000"/>
                    <a:lumOff val="15000"/>
                  </a:schemeClr>
                </a:solidFill>
                <a:latin typeface="+mj-lt"/>
                <a:ea typeface="+mj-ea"/>
                <a:cs typeface="+mj-cs"/>
                <a:sym typeface="Calibri"/>
              </a:rPr>
              <a:t> is t</a:t>
            </a:r>
            <a:r>
              <a:rPr lang="en-US" sz="1200" b="0" i="0" u="none" dirty="0">
                <a:solidFill>
                  <a:srgbClr val="000000"/>
                </a:solidFill>
                <a:effectLst/>
                <a:latin typeface="Arial" panose="020B0604020202020204" pitchFamily="34" charset="0"/>
              </a:rPr>
              <a:t>he steady flow of water in a specific direction within a body of water, like a river or an ocean.</a:t>
            </a:r>
            <a:endParaRPr lang="en-US" sz="1050" b="0" i="0" u="none" strike="noStrike" kern="1200" cap="none" dirty="0">
              <a:solidFill>
                <a:schemeClr val="tx1">
                  <a:lumMod val="85000"/>
                  <a:lumOff val="15000"/>
                </a:schemeClr>
              </a:solidFill>
              <a:latin typeface="+mj-lt"/>
              <a:ea typeface="+mj-ea"/>
              <a:cs typeface="+mj-cs"/>
              <a:sym typeface="Calibri"/>
            </a:endParaRPr>
          </a:p>
          <a:p>
            <a:pPr marL="0" lvl="0" indent="0" algn="l" rtl="0">
              <a:lnSpc>
                <a:spcPct val="100000"/>
              </a:lnSpc>
              <a:spcBef>
                <a:spcPts val="0"/>
              </a:spcBef>
              <a:spcAft>
                <a:spcPts val="0"/>
              </a:spcAft>
              <a:buSzPts val="1400"/>
              <a:buNone/>
            </a:pPr>
            <a:endParaRPr dirty="0"/>
          </a:p>
        </p:txBody>
      </p:sp>
      <p:sp>
        <p:nvSpPr>
          <p:cNvPr id="326" name="Google Shape;326;ge0663e53fa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extLst>
      <p:ext uri="{BB962C8B-B14F-4D97-AF65-F5344CB8AC3E}">
        <p14:creationId xmlns:p14="http://schemas.microsoft.com/office/powerpoint/2010/main" val="3974917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936c336ece_0_1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936c336ece_0_1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a:ea typeface="Calibri"/>
                <a:cs typeface="Calibri"/>
                <a:sym typeface="Calibri"/>
              </a:rPr>
              <a:t>Let’s do a quick demonstration that will help get our brains ready to think about fossil fuels, and how it relates to our big question.</a:t>
            </a:r>
          </a:p>
          <a:p>
            <a:pPr marL="0" lvl="0" indent="0" algn="l" rtl="0">
              <a:lnSpc>
                <a:spcPct val="100000"/>
              </a:lnSpc>
              <a:spcBef>
                <a:spcPts val="0"/>
              </a:spcBef>
              <a:spcAft>
                <a:spcPts val="0"/>
              </a:spcAft>
              <a:buSzPts val="1400"/>
              <a:buNone/>
            </a:pPr>
            <a:endParaRPr lang="en-US" dirty="0">
              <a:latin typeface="Calibri"/>
              <a:ea typeface="Calibri"/>
              <a:cs typeface="Calibri"/>
              <a:sym typeface="Calibri"/>
            </a:endParaRPr>
          </a:p>
          <a:p>
            <a:pPr algn="l"/>
            <a:r>
              <a:rPr lang="en-US" b="1" i="0" dirty="0">
                <a:solidFill>
                  <a:srgbClr val="000000"/>
                </a:solidFill>
                <a:effectLst/>
                <a:latin typeface="Söhne"/>
              </a:rPr>
              <a:t>Materials:</a:t>
            </a:r>
            <a:endParaRPr lang="en-US" b="0" i="0" dirty="0">
              <a:solidFill>
                <a:srgbClr val="000000"/>
              </a:solidFill>
              <a:effectLst/>
              <a:latin typeface="Söhne"/>
            </a:endParaRPr>
          </a:p>
          <a:p>
            <a:pPr algn="l">
              <a:buFont typeface="+mj-lt"/>
              <a:buAutoNum type="arabicPeriod"/>
            </a:pPr>
            <a:r>
              <a:rPr lang="en-US" b="0" i="0" dirty="0">
                <a:solidFill>
                  <a:srgbClr val="000000"/>
                </a:solidFill>
                <a:effectLst/>
                <a:latin typeface="Söhne"/>
              </a:rPr>
              <a:t>Large basin or tub</a:t>
            </a:r>
          </a:p>
          <a:p>
            <a:pPr algn="l">
              <a:buFont typeface="+mj-lt"/>
              <a:buAutoNum type="arabicPeriod"/>
            </a:pPr>
            <a:r>
              <a:rPr lang="en-US" b="0" i="0" dirty="0">
                <a:solidFill>
                  <a:srgbClr val="000000"/>
                </a:solidFill>
                <a:effectLst/>
                <a:latin typeface="Söhne"/>
              </a:rPr>
              <a:t>Water</a:t>
            </a:r>
          </a:p>
          <a:p>
            <a:pPr algn="l">
              <a:buFont typeface="+mj-lt"/>
              <a:buAutoNum type="arabicPeriod"/>
            </a:pPr>
            <a:r>
              <a:rPr lang="en-US" b="0" i="0" dirty="0">
                <a:solidFill>
                  <a:srgbClr val="000000"/>
                </a:solidFill>
                <a:effectLst/>
                <a:latin typeface="Söhne"/>
              </a:rPr>
              <a:t>Food coloring (optional)</a:t>
            </a:r>
          </a:p>
          <a:p>
            <a:pPr algn="l">
              <a:buFont typeface="+mj-lt"/>
              <a:buAutoNum type="arabicPeriod"/>
            </a:pPr>
            <a:r>
              <a:rPr lang="en-US" b="0" i="0" dirty="0">
                <a:solidFill>
                  <a:srgbClr val="000000"/>
                </a:solidFill>
                <a:effectLst/>
                <a:latin typeface="Söhne"/>
              </a:rPr>
              <a:t>Small floating objects (e.g., plastic toys, leaves, small pieces of cork)</a:t>
            </a:r>
          </a:p>
          <a:p>
            <a:pPr algn="l">
              <a:buFont typeface="+mj-lt"/>
              <a:buAutoNum type="arabicPeriod"/>
            </a:pPr>
            <a:r>
              <a:rPr lang="en-US" b="0" i="0" dirty="0">
                <a:solidFill>
                  <a:srgbClr val="000000"/>
                </a:solidFill>
                <a:effectLst/>
                <a:latin typeface="Söhne"/>
              </a:rPr>
              <a:t>A straw or small stick</a:t>
            </a:r>
          </a:p>
          <a:p>
            <a:pPr algn="l"/>
            <a:r>
              <a:rPr lang="en-US" b="1" i="0" dirty="0">
                <a:solidFill>
                  <a:srgbClr val="000000"/>
                </a:solidFill>
                <a:effectLst/>
                <a:latin typeface="Söhne"/>
              </a:rPr>
              <a:t>Procedure:</a:t>
            </a:r>
            <a:endParaRPr lang="en-US" b="0" i="0" dirty="0">
              <a:solidFill>
                <a:srgbClr val="000000"/>
              </a:solidFill>
              <a:effectLst/>
              <a:latin typeface="Söhne"/>
            </a:endParaRPr>
          </a:p>
          <a:p>
            <a:pPr algn="l">
              <a:buFont typeface="+mj-lt"/>
              <a:buAutoNum type="arabicPeriod"/>
            </a:pPr>
            <a:r>
              <a:rPr lang="en-US" b="0" i="0" dirty="0">
                <a:solidFill>
                  <a:srgbClr val="000000"/>
                </a:solidFill>
                <a:effectLst/>
                <a:latin typeface="Söhne"/>
              </a:rPr>
              <a:t>Fill the basin with water, leaving enough space for the water to move freely.</a:t>
            </a:r>
          </a:p>
          <a:p>
            <a:pPr algn="l">
              <a:buFont typeface="+mj-lt"/>
              <a:buAutoNum type="arabicPeriod"/>
            </a:pPr>
            <a:r>
              <a:rPr lang="en-US" b="0" i="0" dirty="0">
                <a:solidFill>
                  <a:srgbClr val="000000"/>
                </a:solidFill>
                <a:effectLst/>
                <a:latin typeface="Söhne"/>
              </a:rPr>
              <a:t>Optionally, add a few drops of food coloring to the water to make the currents more visible.</a:t>
            </a:r>
          </a:p>
          <a:p>
            <a:pPr algn="l">
              <a:buFont typeface="+mj-lt"/>
              <a:buAutoNum type="arabicPeriod"/>
            </a:pPr>
            <a:r>
              <a:rPr lang="en-US" b="0" i="0" dirty="0">
                <a:solidFill>
                  <a:srgbClr val="000000"/>
                </a:solidFill>
                <a:effectLst/>
                <a:latin typeface="Söhne"/>
              </a:rPr>
              <a:t>Place the small floating objects on the surface of the water.</a:t>
            </a:r>
          </a:p>
          <a:p>
            <a:pPr algn="l">
              <a:buFont typeface="+mj-lt"/>
              <a:buAutoNum type="arabicPeriod"/>
            </a:pPr>
            <a:r>
              <a:rPr lang="en-US" b="0" i="0" dirty="0">
                <a:solidFill>
                  <a:srgbClr val="000000"/>
                </a:solidFill>
                <a:effectLst/>
                <a:latin typeface="Söhne"/>
              </a:rPr>
              <a:t>Discuss with the students what they think might happen when you create movement in the water.</a:t>
            </a:r>
          </a:p>
          <a:p>
            <a:pPr algn="l">
              <a:buFont typeface="+mj-lt"/>
              <a:buAutoNum type="arabicPeriod"/>
            </a:pPr>
            <a:r>
              <a:rPr lang="en-US" b="0" i="0" dirty="0">
                <a:solidFill>
                  <a:srgbClr val="000000"/>
                </a:solidFill>
                <a:effectLst/>
                <a:latin typeface="Söhne"/>
              </a:rPr>
              <a:t>Use the straw or small stick to gently blow or stir the water in one corner of the basin. This represents the introduction of energy, similar to the wind creating currents in the ocean.</a:t>
            </a:r>
          </a:p>
          <a:p>
            <a:pPr algn="l">
              <a:buFont typeface="+mj-lt"/>
              <a:buAutoNum type="arabicPeriod"/>
            </a:pPr>
            <a:r>
              <a:rPr lang="en-US" b="0" i="0" dirty="0">
                <a:solidFill>
                  <a:srgbClr val="000000"/>
                </a:solidFill>
                <a:effectLst/>
                <a:latin typeface="Söhne"/>
              </a:rPr>
              <a:t>Observe how the floating objects move in response to the currents you've created. Discuss the direction in which the objects are carried.</a:t>
            </a:r>
          </a:p>
          <a:p>
            <a:pPr algn="l">
              <a:buFont typeface="+mj-lt"/>
              <a:buAutoNum type="arabicPeriod"/>
            </a:pPr>
            <a:r>
              <a:rPr lang="en-US" b="0" i="0" dirty="0">
                <a:solidFill>
                  <a:srgbClr val="000000"/>
                </a:solidFill>
                <a:effectLst/>
                <a:latin typeface="Söhne"/>
              </a:rPr>
              <a:t>Experiment with creating different types of currents by blowing or stirring the water in various directions.</a:t>
            </a:r>
          </a:p>
          <a:p>
            <a:pPr algn="l">
              <a:buFont typeface="+mj-lt"/>
              <a:buAutoNum type="arabicPeriod"/>
            </a:pPr>
            <a:r>
              <a:rPr lang="en-US" b="0" i="0" dirty="0">
                <a:solidFill>
                  <a:srgbClr val="000000"/>
                </a:solidFill>
                <a:effectLst/>
                <a:latin typeface="Söhne"/>
              </a:rPr>
              <a:t>Discuss with the students how this simple model reflects the movement of ocean currents in the real world.</a:t>
            </a:r>
          </a:p>
          <a:p>
            <a:pPr algn="l"/>
            <a:r>
              <a:rPr lang="en-US" b="1" i="0" dirty="0">
                <a:solidFill>
                  <a:srgbClr val="000000"/>
                </a:solidFill>
                <a:effectLst/>
                <a:latin typeface="Söhne"/>
              </a:rPr>
              <a:t>Teaching Points:</a:t>
            </a:r>
            <a:endParaRPr lang="en-US" b="0" i="0" dirty="0">
              <a:solidFill>
                <a:srgbClr val="000000"/>
              </a:solidFill>
              <a:effectLst/>
              <a:latin typeface="Söhne"/>
            </a:endParaRPr>
          </a:p>
          <a:p>
            <a:pPr algn="l">
              <a:buFont typeface="Arial" panose="020B0604020202020204" pitchFamily="34" charset="0"/>
              <a:buChar char="•"/>
            </a:pPr>
            <a:r>
              <a:rPr lang="en-US" b="0" i="0" dirty="0">
                <a:solidFill>
                  <a:srgbClr val="000000"/>
                </a:solidFill>
                <a:effectLst/>
                <a:latin typeface="Söhne"/>
              </a:rPr>
              <a:t>Emphasize that currents are like rivers in the ocean, constantly moving water around the globe.</a:t>
            </a:r>
          </a:p>
          <a:p>
            <a:pPr algn="l">
              <a:buFont typeface="Arial" panose="020B0604020202020204" pitchFamily="34" charset="0"/>
              <a:buChar char="•"/>
            </a:pPr>
            <a:r>
              <a:rPr lang="en-US" b="0" i="0" dirty="0">
                <a:solidFill>
                  <a:srgbClr val="000000"/>
                </a:solidFill>
                <a:effectLst/>
                <a:latin typeface="Söhne"/>
              </a:rPr>
              <a:t>Relate the experiment to real-world examples of currents and their impact on marine life and weather patterns.</a:t>
            </a:r>
          </a:p>
          <a:p>
            <a:pPr algn="l">
              <a:buFont typeface="Arial" panose="020B0604020202020204" pitchFamily="34" charset="0"/>
              <a:buChar char="•"/>
            </a:pPr>
            <a:r>
              <a:rPr lang="en-US" b="0" i="0" dirty="0">
                <a:solidFill>
                  <a:srgbClr val="000000"/>
                </a:solidFill>
                <a:effectLst/>
                <a:latin typeface="Söhne"/>
              </a:rPr>
              <a:t>Discuss how currents can influence transportation and trade routes.</a:t>
            </a:r>
          </a:p>
          <a:p>
            <a:pPr algn="l"/>
            <a:r>
              <a:rPr lang="en-US" b="0" i="0" dirty="0">
                <a:solidFill>
                  <a:srgbClr val="000000"/>
                </a:solidFill>
                <a:effectLst/>
                <a:latin typeface="Söhne"/>
              </a:rPr>
              <a:t>This hands-on demonstration allows students to visualize and understand the concept of currents in a simple and engaging way, making the learning experience more memorable.</a:t>
            </a:r>
          </a:p>
          <a:p>
            <a:pPr algn="l"/>
            <a:r>
              <a:rPr lang="en-US" b="1" i="0" dirty="0">
                <a:solidFill>
                  <a:srgbClr val="FFFFFF"/>
                </a:solidFill>
                <a:effectLst/>
                <a:latin typeface="Inter"/>
              </a:rPr>
              <a:t> </a:t>
            </a:r>
          </a:p>
          <a:p>
            <a:br>
              <a:rPr lang="en-US" dirty="0"/>
            </a:br>
            <a:endParaRPr lang="en-US" dirty="0">
              <a:latin typeface="Calibri"/>
              <a:ea typeface="Calibri"/>
              <a:cs typeface="Calibri"/>
              <a:sym typeface="Calibri"/>
            </a:endParaRPr>
          </a:p>
        </p:txBody>
      </p:sp>
      <p:sp>
        <p:nvSpPr>
          <p:cNvPr id="722" name="Google Shape;722;g2936c336ece_0_1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752089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adcfd36f8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2adcfd36f8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fossil fuels</a:t>
            </a:r>
            <a:r>
              <a:rPr lang="en-US"/>
              <a:t>.</a:t>
            </a:r>
            <a:r>
              <a:rPr lang="en-US">
                <a:solidFill>
                  <a:srgbClr val="242424"/>
                </a:solidFill>
              </a:rPr>
              <a:t> </a:t>
            </a:r>
            <a:endParaRPr/>
          </a:p>
        </p:txBody>
      </p:sp>
      <p:sp>
        <p:nvSpPr>
          <p:cNvPr id="610" name="Google Shape;610;g2adcfd36f8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adcfd36f86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2adcfd36f8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currents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current.</a:t>
            </a:r>
            <a:endParaRPr dirty="0">
              <a:solidFill>
                <a:schemeClr val="dk1"/>
              </a:solidFill>
            </a:endParaRPr>
          </a:p>
        </p:txBody>
      </p:sp>
      <p:sp>
        <p:nvSpPr>
          <p:cNvPr id="621" name="Google Shape;621;g2adcfd36f86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adcfd36f86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2adcfd36f86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 a</a:t>
            </a:r>
            <a:r>
              <a:rPr lang="en-US" dirty="0"/>
              <a:t> </a:t>
            </a:r>
            <a:r>
              <a:rPr lang="en-US" b="1" dirty="0"/>
              <a:t>current </a:t>
            </a:r>
            <a:r>
              <a:rPr lang="en-US" sz="1200" dirty="0">
                <a:solidFill>
                  <a:schemeClr val="dk1"/>
                </a:solidFill>
              </a:rPr>
              <a:t>from these four choices</a:t>
            </a:r>
            <a:r>
              <a:rPr lang="en-US" dirty="0"/>
              <a:t>.</a:t>
            </a:r>
            <a:endParaRPr dirty="0"/>
          </a:p>
        </p:txBody>
      </p:sp>
      <p:sp>
        <p:nvSpPr>
          <p:cNvPr id="643" name="Google Shape;643;g2adcfd36f86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adcfd36f86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2adcfd36f86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This is the picture that shows a </a:t>
            </a:r>
            <a:r>
              <a:rPr lang="en-US" b="1" dirty="0"/>
              <a:t>current.</a:t>
            </a:r>
            <a:endParaRPr lang="en-US" dirty="0"/>
          </a:p>
        </p:txBody>
      </p:sp>
      <p:sp>
        <p:nvSpPr>
          <p:cNvPr id="643" name="Google Shape;643;g2adcfd36f86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0289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adcfd36f86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adcfd36f86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 </a:t>
            </a:r>
            <a:r>
              <a:rPr lang="en-US" b="1" dirty="0"/>
              <a:t>current.</a:t>
            </a:r>
            <a:endParaRPr dirty="0">
              <a:solidFill>
                <a:schemeClr val="dk1"/>
              </a:solidFill>
            </a:endParaRPr>
          </a:p>
        </p:txBody>
      </p:sp>
      <p:sp>
        <p:nvSpPr>
          <p:cNvPr id="684" name="Google Shape;684;g2adcfd36f86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adcfd36f86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2adcfd36f86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 </a:t>
            </a:r>
            <a:r>
              <a:rPr lang="en-US" b="1" dirty="0"/>
              <a:t>current</a:t>
            </a:r>
            <a:r>
              <a:rPr lang="en-US" sz="1200" b="1" dirty="0">
                <a:solidFill>
                  <a:schemeClr val="dk1"/>
                </a:solidFill>
              </a:rPr>
              <a:t> </a:t>
            </a:r>
            <a:r>
              <a:rPr lang="en-US" sz="1200" dirty="0">
                <a:solidFill>
                  <a:schemeClr val="dk1"/>
                </a:solidFill>
              </a:rPr>
              <a:t>from these four choices.</a:t>
            </a:r>
            <a:endParaRPr sz="1200" dirty="0">
              <a:solidFill>
                <a:schemeClr val="dk1"/>
              </a:solidFill>
            </a:endParaRPr>
          </a:p>
        </p:txBody>
      </p:sp>
      <p:sp>
        <p:nvSpPr>
          <p:cNvPr id="707" name="Google Shape;707;g2adcfd36f86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adcfd36f86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2adcfd36f86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r>
              <a:rPr lang="en-US" dirty="0"/>
              <a:t>” is correct! This is the definition of a </a:t>
            </a:r>
            <a:r>
              <a:rPr lang="en-US" b="1" dirty="0"/>
              <a:t>current.</a:t>
            </a:r>
            <a:endParaRPr lang="en-US" sz="1200" dirty="0">
              <a:solidFill>
                <a:schemeClr val="dk1"/>
              </a:solidFill>
            </a:endParaRPr>
          </a:p>
        </p:txBody>
      </p:sp>
      <p:sp>
        <p:nvSpPr>
          <p:cNvPr id="707" name="Google Shape;707;g2adcfd36f86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0811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adcfd36f86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adcfd36f86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current: </a:t>
            </a:r>
            <a:r>
              <a:rPr lang="en-US" dirty="0"/>
              <a:t> </a:t>
            </a:r>
            <a:r>
              <a:rPr lang="en-US" sz="12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lang="en-US" sz="12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684" name="Google Shape;684;g2adcfd36f86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167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adcfd36f86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2adcfd36f8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 </a:t>
            </a:r>
            <a:r>
              <a:rPr lang="en-US" b="1" dirty="0"/>
              <a:t>current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774" name="Google Shape;774;g2adcfd36f86_0_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adcfd36f86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2adcfd36f8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“The Gulf Stream” is correct! This is an example of an </a:t>
            </a:r>
            <a:r>
              <a:rPr lang="en-US" b="0" dirty="0"/>
              <a:t>ocean</a:t>
            </a:r>
            <a:r>
              <a:rPr lang="en-US" b="1" dirty="0"/>
              <a:t> current.</a:t>
            </a:r>
            <a:endParaRPr lang="en-US" sz="1200" dirty="0">
              <a:solidFill>
                <a:schemeClr val="dk1"/>
              </a:solidFill>
            </a:endParaRPr>
          </a:p>
        </p:txBody>
      </p:sp>
      <p:sp>
        <p:nvSpPr>
          <p:cNvPr id="774" name="Google Shape;774;g2adcfd36f86_0_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2883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 </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latin typeface="Calibri"/>
              <a:ea typeface="Calibri"/>
              <a:cs typeface="Calibri"/>
              <a:sym typeface="Calibri"/>
            </a:endParaRPr>
          </a:p>
          <a:p>
            <a:pPr marL="0" lvl="0" indent="0" algn="l" rtl="0">
              <a:lnSpc>
                <a:spcPct val="100000"/>
              </a:lnSpc>
              <a:spcBef>
                <a:spcPts val="0"/>
              </a:spcBef>
              <a:spcAft>
                <a:spcPts val="0"/>
              </a:spcAft>
              <a:buSzPts val="1400"/>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p:txBody>
      </p:sp>
      <p:sp>
        <p:nvSpPr>
          <p:cNvPr id="223" name="Google Shape;2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adcfd36f86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adcfd36f86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an ocean </a:t>
            </a:r>
            <a:r>
              <a:rPr lang="en-US" sz="1200" b="1" dirty="0"/>
              <a:t>current</a:t>
            </a:r>
            <a:r>
              <a:rPr lang="en-US" sz="1200" dirty="0"/>
              <a:t>: The Gulf Stream.</a:t>
            </a:r>
            <a:endParaRPr lang="en-US" sz="12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684" name="Google Shape;684;g2adcfd36f86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2073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adcfd36f86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2adcfd36f86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currents</a:t>
            </a:r>
            <a:r>
              <a:rPr lang="en-US" dirty="0"/>
              <a:t> 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842" name="Google Shape;842;g2adcfd36f86_0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adcfd36f86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2adcfd36f86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434343"/>
                </a:solidFill>
                <a:latin typeface="Helvetica Light" panose="020B0403020202020204" pitchFamily="34" charset="0"/>
                <a:ea typeface="Helvetica Neue Light"/>
                <a:cs typeface="Helvetica Neue Light"/>
                <a:sym typeface="Helvetica Neue Light"/>
              </a:rPr>
              <a:t>Currents impact my life by influencing the weather, helping ships travel more efficiently, and even impacting the habitats (homes) of marine animals</a:t>
            </a:r>
            <a:r>
              <a:rPr lang="en-US" sz="1200" dirty="0"/>
              <a:t>.” That is correct! This is an example of how </a:t>
            </a:r>
            <a:r>
              <a:rPr lang="en-US" sz="1200" b="1" dirty="0"/>
              <a:t>currents </a:t>
            </a:r>
            <a:r>
              <a:rPr lang="en-US" sz="1200" dirty="0"/>
              <a:t>impact your life.</a:t>
            </a:r>
            <a:endParaRPr lang="en-US" sz="1400" dirty="0">
              <a:solidFill>
                <a:schemeClr val="dk1"/>
              </a:solidFill>
            </a:endParaRPr>
          </a:p>
        </p:txBody>
      </p:sp>
      <p:sp>
        <p:nvSpPr>
          <p:cNvPr id="842" name="Google Shape;842;g2adcfd36f86_0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61830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adcfd36f86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adcfd36f86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400" dirty="0">
                <a:solidFill>
                  <a:schemeClr val="dk1"/>
                </a:solidFill>
              </a:rPr>
              <a:t>Here is the Frayer Model with a picture, definition, example, and a correct response to “how d</a:t>
            </a:r>
            <a:r>
              <a:rPr lang="en-US" dirty="0"/>
              <a:t>o </a:t>
            </a:r>
            <a:r>
              <a:rPr lang="en-US" b="1" dirty="0"/>
              <a:t>currents </a:t>
            </a:r>
            <a:r>
              <a:rPr lang="en-US" sz="1400" dirty="0">
                <a:solidFill>
                  <a:schemeClr val="dk1"/>
                </a:solidFill>
              </a:rPr>
              <a:t>impact my life?”: </a:t>
            </a:r>
            <a:r>
              <a:rPr lang="en-US" sz="1200" dirty="0">
                <a:solidFill>
                  <a:srgbClr val="434343"/>
                </a:solidFill>
                <a:latin typeface="Helvetica Light" panose="020B0403020202020204" pitchFamily="34" charset="0"/>
                <a:ea typeface="Helvetica Neue Light"/>
                <a:cs typeface="Helvetica Neue Light"/>
                <a:sym typeface="Helvetica Neue Light"/>
              </a:rPr>
              <a:t>Currents impact my life by influencing the weather, helping ships travel more efficiently, and even impacting the habitats (homes) of marine animals.</a:t>
            </a:r>
            <a:endParaRPr lang="en-US" sz="1200" u="none" strike="noStrike" cap="none" dirty="0">
              <a:solidFill>
                <a:srgbClr val="434343"/>
              </a:solidFill>
              <a:latin typeface="Helvetica Light" panose="020B0403020202020204" pitchFamily="34" charset="0"/>
              <a:sym typeface="Arial"/>
            </a:endParaRP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p:txBody>
      </p:sp>
      <p:sp>
        <p:nvSpPr>
          <p:cNvPr id="684" name="Google Shape;684;g2adcfd36f86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2134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911" name="Google Shape;911;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0663e53fa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e0663e53fa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rgbClr val="000000"/>
              </a:buClr>
              <a:buSzPts val="3600"/>
            </a:pPr>
            <a:r>
              <a:rPr lang="en-US" sz="1200" b="0" u="none" kern="1200" dirty="0">
                <a:solidFill>
                  <a:schemeClr val="tx1">
                    <a:lumMod val="85000"/>
                    <a:lumOff val="15000"/>
                  </a:schemeClr>
                </a:solidFill>
                <a:latin typeface="+mj-lt"/>
                <a:ea typeface="+mj-ea"/>
                <a:cs typeface="+mj-cs"/>
                <a:sym typeface="Calibri"/>
              </a:rPr>
              <a:t>A current</a:t>
            </a:r>
            <a:r>
              <a:rPr lang="en-US" sz="1050" b="0" i="0" u="none" strike="noStrike" kern="1200" cap="none" dirty="0">
                <a:solidFill>
                  <a:schemeClr val="tx1">
                    <a:lumMod val="85000"/>
                    <a:lumOff val="15000"/>
                  </a:schemeClr>
                </a:solidFill>
                <a:latin typeface="+mj-lt"/>
                <a:ea typeface="+mj-ea"/>
                <a:cs typeface="+mj-cs"/>
                <a:sym typeface="Calibri"/>
              </a:rPr>
              <a:t> is t</a:t>
            </a:r>
            <a:r>
              <a:rPr lang="en-US" sz="1200" b="0" i="0" u="none" dirty="0">
                <a:solidFill>
                  <a:srgbClr val="000000"/>
                </a:solidFill>
                <a:effectLst/>
                <a:latin typeface="Arial" panose="020B0604020202020204" pitchFamily="34" charset="0"/>
              </a:rPr>
              <a:t>he steady flow of water in a specific direction within a body of water, like a river or an ocean.</a:t>
            </a:r>
            <a:endParaRPr lang="en-US" sz="1050" b="0" i="0" u="none" strike="noStrike" kern="1200" cap="none" dirty="0">
              <a:solidFill>
                <a:schemeClr val="tx1">
                  <a:lumMod val="85000"/>
                  <a:lumOff val="15000"/>
                </a:schemeClr>
              </a:solidFill>
              <a:latin typeface="+mj-lt"/>
              <a:ea typeface="+mj-ea"/>
              <a:cs typeface="+mj-cs"/>
              <a:sym typeface="Calibri"/>
            </a:endParaRPr>
          </a:p>
          <a:p>
            <a:pPr marL="0" lvl="0" indent="0" algn="l" rtl="0">
              <a:lnSpc>
                <a:spcPct val="100000"/>
              </a:lnSpc>
              <a:spcBef>
                <a:spcPts val="0"/>
              </a:spcBef>
              <a:spcAft>
                <a:spcPts val="0"/>
              </a:spcAft>
              <a:buSzPts val="1400"/>
              <a:buNone/>
            </a:pPr>
            <a:endParaRPr dirty="0"/>
          </a:p>
        </p:txBody>
      </p:sp>
      <p:sp>
        <p:nvSpPr>
          <p:cNvPr id="326" name="Google Shape;326;ge0663e53fa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extLst>
      <p:ext uri="{BB962C8B-B14F-4D97-AF65-F5344CB8AC3E}">
        <p14:creationId xmlns:p14="http://schemas.microsoft.com/office/powerpoint/2010/main" val="86779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latin typeface="Calibri"/>
                <a:ea typeface="Calibri"/>
                <a:cs typeface="Calibri"/>
                <a:sym typeface="Calibri"/>
              </a:rPr>
              <a:t>Explicit cue to revisit the big question at the end of the lesson: </a:t>
            </a:r>
            <a:r>
              <a:rPr lang="en-US" dirty="0">
                <a:latin typeface="Calibri"/>
                <a:ea typeface="Calibri"/>
                <a:cs typeface="Calibri"/>
                <a:sym typeface="Calibri"/>
              </a:rPr>
              <a:t>Okay everyone. Now that we’ve learned the term, let’s reflect once more on our big question: </a:t>
            </a:r>
            <a:r>
              <a:rPr lang="en-US" sz="1200" b="0" i="0" kern="1200" dirty="0">
                <a:solidFill>
                  <a:schemeClr val="tx1"/>
                </a:solidFill>
                <a:effectLst/>
                <a:latin typeface="+mn-lt"/>
                <a:ea typeface="+mn-ea"/>
                <a:cs typeface="+mn-cs"/>
              </a:rPr>
              <a:t>How do ocean currents connect different parts of the world, and in what ways do they influence weather patterns?</a:t>
            </a:r>
          </a:p>
          <a:p>
            <a:pPr marL="0" lvl="0" indent="0" algn="l" rtl="0">
              <a:lnSpc>
                <a:spcPct val="100000"/>
              </a:lnSpc>
              <a:spcBef>
                <a:spcPts val="0"/>
              </a:spcBef>
              <a:spcAft>
                <a:spcPts val="0"/>
              </a:spcAft>
              <a:buSzPts val="1400"/>
              <a:buNone/>
            </a:pPr>
            <a:endParaRPr lang="en-US" sz="1200" b="0" i="0" kern="1200" dirty="0">
              <a:solidFill>
                <a:schemeClr val="tx1"/>
              </a:solidFill>
              <a:effectLst/>
              <a:latin typeface="+mn-lt"/>
              <a:ea typeface="+mn-ea"/>
              <a:cs typeface="+mn-cs"/>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Was there anything that we predicted earlier that was correct or incorrect? Do you have any new hypotheses to share?</a:t>
            </a:r>
            <a:endParaRPr lang="en-US" dirty="0"/>
          </a:p>
        </p:txBody>
      </p:sp>
      <p:sp>
        <p:nvSpPr>
          <p:cNvPr id="206" name="Google Shape;2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75217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fontAlgn="base"/>
            <a:r>
              <a:rPr lang="en-US" b="0" i="0" dirty="0">
                <a:solidFill>
                  <a:srgbClr val="000000"/>
                </a:solidFill>
                <a:effectLst/>
                <a:latin typeface="Arial" panose="020B0604020202020204" pitchFamily="34" charset="0"/>
              </a:rPr>
              <a:t>Play </a:t>
            </a:r>
            <a:r>
              <a:rPr lang="en-US" b="1" i="0" dirty="0">
                <a:solidFill>
                  <a:srgbClr val="000000"/>
                </a:solidFill>
                <a:effectLst/>
                <a:latin typeface="Arial" panose="020B0604020202020204" pitchFamily="34" charset="0"/>
              </a:rPr>
              <a:t>Go With the Flow</a:t>
            </a:r>
            <a:r>
              <a:rPr lang="en-US" b="0" i="0" dirty="0">
                <a:solidFill>
                  <a:srgbClr val="000000"/>
                </a:solidFill>
                <a:effectLst/>
                <a:latin typeface="Arial" panose="020B0604020202020204" pitchFamily="34" charset="0"/>
              </a:rPr>
              <a:t> to learn about ocean currents—and to unlock the hidden treasure!</a:t>
            </a:r>
          </a:p>
          <a:p>
            <a:pPr algn="l" fontAlgn="base"/>
            <a:r>
              <a:rPr lang="en-US" b="0" i="0" dirty="0">
                <a:solidFill>
                  <a:srgbClr val="000000"/>
                </a:solidFill>
                <a:effectLst/>
                <a:latin typeface="Arial" panose="020B0604020202020204" pitchFamily="34" charset="0"/>
              </a:rPr>
              <a:t>In this game, you are in a submarine and you need to fix the currents to take you where you want to go. Where do you want to go? You want to get the key to the treasure chest full of gold!</a:t>
            </a:r>
          </a:p>
          <a:p>
            <a:pPr marL="0" lvl="0" indent="0" algn="l" rtl="0">
              <a:lnSpc>
                <a:spcPct val="100000"/>
              </a:lnSpc>
              <a:spcBef>
                <a:spcPts val="0"/>
              </a:spcBef>
              <a:spcAft>
                <a:spcPts val="0"/>
              </a:spcAft>
              <a:buSzPts val="1100"/>
              <a:buNone/>
            </a:pPr>
            <a:endParaRPr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dirty="0">
                <a:latin typeface="Calibri"/>
                <a:ea typeface="Calibri"/>
                <a:cs typeface="Calibri"/>
                <a:sym typeface="Calibri"/>
              </a:rPr>
              <a:t>Feedback: Have students analyze and interpret data to elevate their understanding of the content and strengthen their critical thinking skills.</a:t>
            </a:r>
            <a:endParaRPr dirty="0">
              <a:latin typeface="Calibri"/>
              <a:ea typeface="Calibri"/>
              <a:cs typeface="Calibri"/>
              <a:sym typeface="Calibri"/>
            </a:endParaRPr>
          </a:p>
        </p:txBody>
      </p:sp>
      <p:sp>
        <p:nvSpPr>
          <p:cNvPr id="934" name="Google Shape;93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944" name="Google Shape;94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9" name="Google Shape;94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The </a:t>
            </a:r>
            <a:r>
              <a:rPr lang="en-US" b="1" dirty="0"/>
              <a:t>Water Cycle </a:t>
            </a:r>
            <a:r>
              <a:rPr lang="en-US" b="0" dirty="0"/>
              <a:t>is the process through which water moves from Earth through the atmosphere and returns to Earth.</a:t>
            </a:r>
            <a:endParaRPr dirty="0"/>
          </a:p>
          <a:p>
            <a:pPr marL="0" lvl="0" indent="0" algn="l" rtl="0">
              <a:spcBef>
                <a:spcPts val="0"/>
              </a:spcBef>
              <a:spcAft>
                <a:spcPts val="0"/>
              </a:spcAft>
              <a:buNone/>
            </a:pPr>
            <a:endParaRPr dirty="0"/>
          </a:p>
        </p:txBody>
      </p:sp>
      <p:sp>
        <p:nvSpPr>
          <p:cNvPr id="273" name="Google Shape;27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river is a long, winding stream of water that constantly moves.</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ocean is a giant body of saltwater.</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u="none" dirty="0">
                <a:solidFill>
                  <a:srgbClr val="000000"/>
                </a:solidFill>
                <a:effectLst/>
                <a:latin typeface="Calibri" panose="020F0502020204030204" pitchFamily="34" charset="0"/>
                <a:cs typeface="Calibri" panose="020F0502020204030204" pitchFamily="34" charset="0"/>
              </a:rPr>
              <a:t>A </a:t>
            </a:r>
            <a:r>
              <a:rPr lang="en-US" sz="1200" b="1" u="none" dirty="0">
                <a:solidFill>
                  <a:srgbClr val="000000"/>
                </a:solidFill>
                <a:effectLst/>
                <a:latin typeface="Calibri" panose="020F0502020204030204" pitchFamily="34" charset="0"/>
                <a:cs typeface="Calibri" panose="020F0502020204030204" pitchFamily="34" charset="0"/>
              </a:rPr>
              <a:t>tide</a:t>
            </a:r>
            <a:r>
              <a:rPr lang="en-US" sz="1200" b="0" u="none" dirty="0">
                <a:solidFill>
                  <a:srgbClr val="000000"/>
                </a:solidFill>
                <a:effectLst/>
                <a:latin typeface="Calibri" panose="020F0502020204030204" pitchFamily="34" charset="0"/>
                <a:cs typeface="Calibri" panose="020F0502020204030204" pitchFamily="34" charset="0"/>
              </a:rPr>
              <a:t> is </a:t>
            </a:r>
            <a:r>
              <a:rPr lang="en-US" sz="1200" u="none" strike="noStrike" dirty="0">
                <a:solidFill>
                  <a:srgbClr val="374151"/>
                </a:solidFill>
                <a:effectLst/>
                <a:latin typeface="Calibri" panose="020F0502020204030204" pitchFamily="34" charset="0"/>
                <a:cs typeface="Calibri" panose="020F0502020204030204" pitchFamily="34" charset="0"/>
              </a:rPr>
              <a:t>the regular rising and falling of the sea level caused by the moon and the sun's gravitational pull</a:t>
            </a:r>
            <a:endParaRPr lang="en-US" sz="120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6250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685800" y="2130429"/>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309018" y="-251615"/>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4732337" y="2171705"/>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541338" y="190505"/>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2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1"/>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2"/>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2"/>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575050" y="273054"/>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a:spLocks noGrp="1"/>
          </p:cNvSpPr>
          <p:nvPr>
            <p:ph type="pic" idx="2"/>
          </p:nvPr>
        </p:nvSpPr>
        <p:spPr>
          <a:xfrm>
            <a:off x="1792288" y="612775"/>
            <a:ext cx="5486400" cy="4114800"/>
          </a:xfrm>
          <a:prstGeom prst="rect">
            <a:avLst/>
          </a:prstGeom>
          <a:noFill/>
          <a:ln>
            <a:noFill/>
          </a:ln>
        </p:spPr>
      </p:sp>
      <p:sp>
        <p:nvSpPr>
          <p:cNvPr id="68" name="Google Shape;68;p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spaceplace.nasa.gov/ocean-currents/e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6"/>
          <p:cNvGrpSpPr/>
          <p:nvPr/>
        </p:nvGrpSpPr>
        <p:grpSpPr>
          <a:xfrm>
            <a:off x="1325593" y="297175"/>
            <a:ext cx="6456691" cy="6404395"/>
            <a:chOff x="814636" y="0"/>
            <a:chExt cx="5828917" cy="6404394"/>
          </a:xfrm>
        </p:grpSpPr>
        <p:sp>
          <p:nvSpPr>
            <p:cNvPr id="165" name="Google Shape;165;p6"/>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6"/>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p6"/>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6"/>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6"/>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p6"/>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6"/>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6"/>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p6"/>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6"/>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6"/>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76" name="Google Shape;176;p6"/>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6"/>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6"/>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46" marR="0" lvl="1" indent="-171446" algn="l" rtl="0">
                <a:lnSpc>
                  <a:spcPct val="90000"/>
                </a:lnSpc>
                <a:spcBef>
                  <a:spcPts val="980"/>
                </a:spcBef>
                <a:spcAft>
                  <a:spcPts val="0"/>
                </a:spcAft>
                <a:buClr>
                  <a:srgbClr val="FFFFFF"/>
                </a:buClr>
                <a:buSzPts val="1800"/>
                <a:buFont typeface="Calibri"/>
                <a:buChar char="•"/>
              </a:pPr>
              <a:r>
                <a:rPr lang="en-US" sz="1800" b="0" i="0" u="none" strike="noStrike" cap="none">
                  <a:solidFill>
                    <a:srgbClr val="FFFFFF"/>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46" marR="0" lvl="1" indent="-171446" algn="l" rtl="0">
                <a:lnSpc>
                  <a:spcPct val="90000"/>
                </a:lnSpc>
                <a:spcBef>
                  <a:spcPts val="271"/>
                </a:spcBef>
                <a:spcAft>
                  <a:spcPts val="0"/>
                </a:spcAft>
                <a:buClr>
                  <a:srgbClr val="FFFFFF"/>
                </a:buClr>
                <a:buSzPts val="1800"/>
                <a:buFont typeface="Calibri"/>
                <a:buChar char="•"/>
              </a:pPr>
              <a:r>
                <a:rPr lang="en-US" sz="1800" b="0" i="0" u="none" strike="noStrike" cap="none">
                  <a:solidFill>
                    <a:srgbClr val="FFFFFF"/>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46" marR="0" lvl="1" indent="-171446" algn="l" rtl="0">
                <a:lnSpc>
                  <a:spcPct val="90000"/>
                </a:lnSpc>
                <a:spcBef>
                  <a:spcPts val="271"/>
                </a:spcBef>
                <a:spcAft>
                  <a:spcPts val="0"/>
                </a:spcAft>
                <a:buClr>
                  <a:srgbClr val="FFFFFF"/>
                </a:buClr>
                <a:buSzPts val="1800"/>
                <a:buFont typeface="Calibri"/>
                <a:buChar char="•"/>
              </a:pPr>
              <a:r>
                <a:rPr lang="en-US" sz="1800" b="0" i="0" u="none" strike="noStrike" cap="none">
                  <a:solidFill>
                    <a:srgbClr val="FFFFFF"/>
                  </a:solidFill>
                  <a:latin typeface="Calibri"/>
                  <a:ea typeface="Calibri"/>
                  <a:cs typeface="Calibri"/>
                  <a:sym typeface="Calibri"/>
                </a:rPr>
                <a:t>Frayer Model</a:t>
              </a:r>
              <a:endParaRPr sz="1400" b="0" i="0" u="none" strike="noStrike" cap="none">
                <a:solidFill>
                  <a:srgbClr val="000000"/>
                </a:solidFill>
                <a:latin typeface="Arial"/>
                <a:ea typeface="Arial"/>
                <a:cs typeface="Arial"/>
                <a:sym typeface="Arial"/>
              </a:endParaRPr>
            </a:p>
          </p:txBody>
        </p:sp>
        <p:sp>
          <p:nvSpPr>
            <p:cNvPr id="179" name="Google Shape;179;p6"/>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6"/>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6"/>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a:solidFill>
                    <a:srgbClr val="FFFFFF"/>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p6"/>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83" name="Google Shape;183;p6" descr="Comment Like"/>
          <p:cNvPicPr preferRelativeResize="0"/>
          <p:nvPr/>
        </p:nvPicPr>
        <p:blipFill rotWithShape="1">
          <a:blip r:embed="rId9">
            <a:alphaModFix/>
          </a:blip>
          <a:srcRect/>
          <a:stretch/>
        </p:blipFill>
        <p:spPr>
          <a:xfrm>
            <a:off x="5786601" y="4959805"/>
            <a:ext cx="385108" cy="347619"/>
          </a:xfrm>
          <a:prstGeom prst="rect">
            <a:avLst/>
          </a:prstGeom>
          <a:noFill/>
          <a:ln>
            <a:noFill/>
          </a:ln>
        </p:spPr>
      </p:pic>
      <p:pic>
        <p:nvPicPr>
          <p:cNvPr id="184" name="Google Shape;184;p6" descr="Comment Dislike"/>
          <p:cNvPicPr preferRelativeResize="0"/>
          <p:nvPr/>
        </p:nvPicPr>
        <p:blipFill rotWithShape="1">
          <a:blip r:embed="rId10">
            <a:alphaModFix/>
          </a:blip>
          <a:srcRect/>
          <a:stretch/>
        </p:blipFill>
        <p:spPr>
          <a:xfrm>
            <a:off x="6140138" y="4959805"/>
            <a:ext cx="385108" cy="347619"/>
          </a:xfrm>
          <a:prstGeom prst="rect">
            <a:avLst/>
          </a:prstGeom>
          <a:noFill/>
          <a:ln>
            <a:noFill/>
          </a:ln>
        </p:spPr>
      </p:pic>
      <p:pic>
        <p:nvPicPr>
          <p:cNvPr id="185" name="Google Shape;185;p6" descr="Blog"/>
          <p:cNvPicPr preferRelativeResize="0"/>
          <p:nvPr/>
        </p:nvPicPr>
        <p:blipFill rotWithShape="1">
          <a:blip r:embed="rId11">
            <a:alphaModFix/>
          </a:blip>
          <a:srcRect/>
          <a:stretch/>
        </p:blipFill>
        <p:spPr>
          <a:xfrm>
            <a:off x="5913445" y="4638257"/>
            <a:ext cx="385108" cy="347619"/>
          </a:xfrm>
          <a:prstGeom prst="rect">
            <a:avLst/>
          </a:prstGeom>
          <a:noFill/>
          <a:ln>
            <a:noFill/>
          </a:ln>
        </p:spPr>
      </p:pic>
      <p:sp>
        <p:nvSpPr>
          <p:cNvPr id="186" name="Google Shape;186;p6"/>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6"/>
          <p:cNvSpPr txBox="1"/>
          <p:nvPr/>
        </p:nvSpPr>
        <p:spPr>
          <a:xfrm>
            <a:off x="366765" y="367994"/>
            <a:ext cx="70338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FFFF"/>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88" name="Google Shape;188;p6"/>
          <p:cNvSpPr/>
          <p:nvPr/>
        </p:nvSpPr>
        <p:spPr>
          <a:xfrm>
            <a:off x="4452594" y="521926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189" name="Google Shape;189;p6"/>
          <p:cNvCxnSpPr/>
          <p:nvPr/>
        </p:nvCxnSpPr>
        <p:spPr>
          <a:xfrm>
            <a:off x="4588495" y="5229875"/>
            <a:ext cx="0" cy="76200"/>
          </a:xfrm>
          <a:prstGeom prst="straightConnector1">
            <a:avLst/>
          </a:prstGeom>
          <a:noFill/>
          <a:ln w="25400" cap="flat" cmpd="sng">
            <a:solidFill>
              <a:srgbClr val="FF932B"/>
            </a:solidFill>
            <a:prstDash val="solid"/>
            <a:round/>
            <a:headEnd type="none" w="sm" len="sm"/>
            <a:tailEnd type="none" w="sm" len="sm"/>
          </a:ln>
        </p:spPr>
      </p:cxnSp>
      <p:cxnSp>
        <p:nvCxnSpPr>
          <p:cNvPr id="190" name="Google Shape;190;p6"/>
          <p:cNvCxnSpPr>
            <a:stCxn id="188" idx="2"/>
          </p:cNvCxnSpPr>
          <p:nvPr/>
        </p:nvCxnSpPr>
        <p:spPr>
          <a:xfrm rot="10800000">
            <a:off x="4587444" y="5399865"/>
            <a:ext cx="600" cy="69900"/>
          </a:xfrm>
          <a:prstGeom prst="straightConnector1">
            <a:avLst/>
          </a:prstGeom>
          <a:noFill/>
          <a:ln w="25400" cap="flat" cmpd="sng">
            <a:solidFill>
              <a:srgbClr val="FF932B"/>
            </a:solidFill>
            <a:prstDash val="solid"/>
            <a:round/>
            <a:headEnd type="none" w="sm" len="sm"/>
            <a:tailEnd type="none" w="sm" len="sm"/>
          </a:ln>
        </p:spPr>
      </p:cxnSp>
      <p:cxnSp>
        <p:nvCxnSpPr>
          <p:cNvPr id="191" name="Google Shape;191;p6"/>
          <p:cNvCxnSpPr/>
          <p:nvPr/>
        </p:nvCxnSpPr>
        <p:spPr>
          <a:xfrm>
            <a:off x="4452594" y="5343947"/>
            <a:ext cx="78900" cy="0"/>
          </a:xfrm>
          <a:prstGeom prst="straightConnector1">
            <a:avLst/>
          </a:prstGeom>
          <a:noFill/>
          <a:ln w="25400" cap="flat" cmpd="sng">
            <a:solidFill>
              <a:srgbClr val="FF932B"/>
            </a:solidFill>
            <a:prstDash val="solid"/>
            <a:round/>
            <a:headEnd type="none" w="sm" len="sm"/>
            <a:tailEnd type="none" w="sm" len="sm"/>
          </a:ln>
        </p:spPr>
      </p:cxnSp>
      <p:cxnSp>
        <p:nvCxnSpPr>
          <p:cNvPr id="192" name="Google Shape;192;p6"/>
          <p:cNvCxnSpPr/>
          <p:nvPr/>
        </p:nvCxnSpPr>
        <p:spPr>
          <a:xfrm>
            <a:off x="4643028" y="5342304"/>
            <a:ext cx="80400" cy="0"/>
          </a:xfrm>
          <a:prstGeom prst="straightConnector1">
            <a:avLst/>
          </a:prstGeom>
          <a:noFill/>
          <a:ln w="25400" cap="flat" cmpd="sng">
            <a:solidFill>
              <a:srgbClr val="FF932B"/>
            </a:solidFill>
            <a:prstDash val="solid"/>
            <a:round/>
            <a:headEnd type="none" w="sm" len="sm"/>
            <a:tailEnd type="none" w="sm" len="sm"/>
          </a:ln>
        </p:spPr>
      </p:cxnSp>
      <p:sp>
        <p:nvSpPr>
          <p:cNvPr id="193" name="Google Shape;193;p6"/>
          <p:cNvSpPr/>
          <p:nvPr/>
        </p:nvSpPr>
        <p:spPr>
          <a:xfrm>
            <a:off x="4531729" y="530265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f0ceff0c26_1_48"/>
          <p:cNvSpPr txBox="1">
            <a:spLocks noGrp="1"/>
          </p:cNvSpPr>
          <p:nvPr>
            <p:ph type="title"/>
          </p:nvPr>
        </p:nvSpPr>
        <p:spPr>
          <a:xfrm>
            <a:off x="776400" y="439700"/>
            <a:ext cx="7591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359" b="1" u="sng" dirty="0"/>
              <a:t>Wind</a:t>
            </a:r>
            <a:r>
              <a:rPr lang="en-US" sz="3359" dirty="0"/>
              <a:t>: Moving air, especially a natural flow of air parallel to or along the ground.</a:t>
            </a:r>
            <a:endParaRPr sz="3359" dirty="0"/>
          </a:p>
        </p:txBody>
      </p:sp>
      <p:sp>
        <p:nvSpPr>
          <p:cNvPr id="183" name="Google Shape;183;g1f0ceff0c26_1_48"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 name="Google Shape;184;g1f0ceff0c26_1_48"/>
          <p:cNvPicPr preferRelativeResize="0"/>
          <p:nvPr/>
        </p:nvPicPr>
        <p:blipFill>
          <a:blip r:embed="rId4">
            <a:alphaModFix/>
          </a:blip>
          <a:stretch>
            <a:fillRect/>
          </a:stretch>
        </p:blipFill>
        <p:spPr>
          <a:xfrm>
            <a:off x="1280888" y="2020225"/>
            <a:ext cx="6582225" cy="4384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Ecosystem</a:t>
            </a:r>
            <a:r>
              <a:rPr lang="en-US" b="1">
                <a:solidFill>
                  <a:schemeClr val="dk1"/>
                </a:solidFill>
              </a:rPr>
              <a:t>: </a:t>
            </a:r>
            <a:r>
              <a:rPr lang="en-US">
                <a:solidFill>
                  <a:schemeClr val="dk1"/>
                </a:solidFill>
              </a:rPr>
              <a:t>an area where living and nonliving things interact</a:t>
            </a:r>
            <a:endParaRPr/>
          </a:p>
        </p:txBody>
      </p:sp>
      <p:pic>
        <p:nvPicPr>
          <p:cNvPr id="257" name="Google Shape;257;g27e576c1a67_0_281"/>
          <p:cNvPicPr preferRelativeResize="0"/>
          <p:nvPr/>
        </p:nvPicPr>
        <p:blipFill>
          <a:blip r:embed="rId3">
            <a:alphaModFix/>
          </a:blip>
          <a:stretch>
            <a:fillRect/>
          </a:stretch>
        </p:blipFill>
        <p:spPr>
          <a:xfrm>
            <a:off x="1505550" y="2318427"/>
            <a:ext cx="5897500" cy="3314375"/>
          </a:xfrm>
          <a:prstGeom prst="rect">
            <a:avLst/>
          </a:prstGeom>
          <a:noFill/>
          <a:ln>
            <a:noFill/>
          </a:ln>
        </p:spPr>
      </p:pic>
      <p:sp>
        <p:nvSpPr>
          <p:cNvPr id="2" name="Google Shape;233;gddcc69d69e_0_109" descr="Rewind">
            <a:extLst>
              <a:ext uri="{FF2B5EF4-FFF2-40B4-BE49-F238E27FC236}">
                <a16:creationId xmlns:a16="http://schemas.microsoft.com/office/drawing/2014/main" id="{34D91CF5-A5E5-5F05-9264-2F553294876D}"/>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7" descr="Questions"/>
          <p:cNvSpPr/>
          <p:nvPr/>
        </p:nvSpPr>
        <p:spPr>
          <a:xfrm>
            <a:off x="2286000" y="1113694"/>
            <a:ext cx="4572000" cy="444304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8532C8-09A2-459B-4D77-94195DB56A2E}"/>
              </a:ext>
            </a:extLst>
          </p:cNvPr>
          <p:cNvSpPr txBox="1"/>
          <p:nvPr/>
        </p:nvSpPr>
        <p:spPr>
          <a:xfrm>
            <a:off x="1160583" y="218008"/>
            <a:ext cx="7543802" cy="1523494"/>
          </a:xfrm>
          <a:prstGeom prst="rect">
            <a:avLst/>
          </a:prstGeom>
          <a:noFill/>
        </p:spPr>
        <p:txBody>
          <a:bodyPr wrap="square">
            <a:spAutoFit/>
          </a:bodyPr>
          <a:lstStyle/>
          <a:p>
            <a:pPr algn="ctr" rtl="0">
              <a:spcBef>
                <a:spcPts val="0"/>
              </a:spcBef>
              <a:spcAft>
                <a:spcPts val="0"/>
              </a:spcAft>
            </a:pPr>
            <a:r>
              <a:rPr lang="en-US" sz="3100" b="1" u="sng" dirty="0">
                <a:solidFill>
                  <a:srgbClr val="000000"/>
                </a:solidFill>
                <a:effectLst/>
                <a:latin typeface="Calibri" panose="020F0502020204030204" pitchFamily="34" charset="0"/>
                <a:cs typeface="Calibri" panose="020F0502020204030204" pitchFamily="34" charset="0"/>
              </a:rPr>
              <a:t>Tide</a:t>
            </a:r>
            <a:r>
              <a:rPr lang="en-US" sz="3100" u="none" strike="noStrike" dirty="0">
                <a:solidFill>
                  <a:srgbClr val="000000"/>
                </a:solidFill>
                <a:effectLst/>
                <a:latin typeface="Calibri" panose="020F0502020204030204" pitchFamily="34" charset="0"/>
                <a:cs typeface="Calibri" panose="020F0502020204030204" pitchFamily="34" charset="0"/>
              </a:rPr>
              <a:t>: </a:t>
            </a:r>
            <a:r>
              <a:rPr lang="en-US" sz="3100" u="none" strike="noStrike" dirty="0">
                <a:solidFill>
                  <a:srgbClr val="374151"/>
                </a:solidFill>
                <a:effectLst/>
                <a:latin typeface="Calibri" panose="020F0502020204030204" pitchFamily="34" charset="0"/>
                <a:cs typeface="Calibri" panose="020F0502020204030204" pitchFamily="34" charset="0"/>
              </a:rPr>
              <a:t>the regular </a:t>
            </a:r>
            <a:r>
              <a:rPr lang="en-US" sz="3100" u="sng" strike="noStrike" dirty="0">
                <a:solidFill>
                  <a:srgbClr val="374151"/>
                </a:solidFill>
                <a:effectLst/>
                <a:latin typeface="Calibri" panose="020F0502020204030204" pitchFamily="34" charset="0"/>
                <a:cs typeface="Calibri" panose="020F0502020204030204" pitchFamily="34" charset="0"/>
              </a:rPr>
              <a:t>                 </a:t>
            </a:r>
            <a:r>
              <a:rPr lang="en-US" sz="3100" u="none" strike="noStrike" dirty="0">
                <a:solidFill>
                  <a:srgbClr val="374151"/>
                </a:solidFill>
                <a:effectLst/>
                <a:latin typeface="Calibri" panose="020F0502020204030204" pitchFamily="34" charset="0"/>
                <a:cs typeface="Calibri" panose="020F0502020204030204" pitchFamily="34" charset="0"/>
              </a:rPr>
              <a:t> and </a:t>
            </a:r>
            <a:r>
              <a:rPr lang="en-US" sz="3100" u="sng" strike="noStrike" dirty="0">
                <a:solidFill>
                  <a:srgbClr val="374151"/>
                </a:solidFill>
                <a:effectLst/>
                <a:latin typeface="Calibri" panose="020F0502020204030204" pitchFamily="34" charset="0"/>
                <a:cs typeface="Calibri" panose="020F0502020204030204" pitchFamily="34" charset="0"/>
              </a:rPr>
              <a:t>                 </a:t>
            </a:r>
            <a:r>
              <a:rPr lang="en-US" sz="3100" u="none" strike="noStrike" dirty="0">
                <a:solidFill>
                  <a:srgbClr val="374151"/>
                </a:solidFill>
                <a:effectLst/>
                <a:latin typeface="Calibri" panose="020F0502020204030204" pitchFamily="34" charset="0"/>
                <a:cs typeface="Calibri" panose="020F0502020204030204" pitchFamily="34" charset="0"/>
              </a:rPr>
              <a:t> of the sea level caused by the moon and the sun's gravitational pull</a:t>
            </a:r>
            <a:endParaRPr lang="en-US" sz="3100" dirty="0">
              <a:effectLst/>
              <a:latin typeface="Calibri" panose="020F0502020204030204" pitchFamily="34" charset="0"/>
              <a:cs typeface="Calibri" panose="020F0502020204030204" pitchFamily="34" charset="0"/>
            </a:endParaRPr>
          </a:p>
        </p:txBody>
      </p:sp>
      <p:pic>
        <p:nvPicPr>
          <p:cNvPr id="6" name="Picture 5" descr="A moon over a beach&#10;&#10;Description automatically generated">
            <a:extLst>
              <a:ext uri="{FF2B5EF4-FFF2-40B4-BE49-F238E27FC236}">
                <a16:creationId xmlns:a16="http://schemas.microsoft.com/office/drawing/2014/main" id="{703BE55C-99FC-3011-9B4D-7B6153D1FCB6}"/>
              </a:ext>
            </a:extLst>
          </p:cNvPr>
          <p:cNvPicPr>
            <a:picLocks noChangeAspect="1"/>
          </p:cNvPicPr>
          <p:nvPr/>
        </p:nvPicPr>
        <p:blipFill>
          <a:blip r:embed="rId3"/>
          <a:stretch>
            <a:fillRect/>
          </a:stretch>
        </p:blipFill>
        <p:spPr>
          <a:xfrm>
            <a:off x="716303" y="1899138"/>
            <a:ext cx="7711389" cy="4740854"/>
          </a:xfrm>
          <a:prstGeom prst="rect">
            <a:avLst/>
          </a:prstGeom>
        </p:spPr>
      </p:pic>
      <p:sp>
        <p:nvSpPr>
          <p:cNvPr id="2" name="Google Shape;278;gddcc69d69e_0_117" descr="Questions">
            <a:extLst>
              <a:ext uri="{FF2B5EF4-FFF2-40B4-BE49-F238E27FC236}">
                <a16:creationId xmlns:a16="http://schemas.microsoft.com/office/drawing/2014/main" id="{01637BE4-FAEE-EFE3-EBF3-F91327C8F970}"/>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02223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8532C8-09A2-459B-4D77-94195DB56A2E}"/>
              </a:ext>
            </a:extLst>
          </p:cNvPr>
          <p:cNvSpPr txBox="1"/>
          <p:nvPr/>
        </p:nvSpPr>
        <p:spPr>
          <a:xfrm>
            <a:off x="1160583" y="218008"/>
            <a:ext cx="7543802" cy="1523494"/>
          </a:xfrm>
          <a:prstGeom prst="rect">
            <a:avLst/>
          </a:prstGeom>
          <a:noFill/>
        </p:spPr>
        <p:txBody>
          <a:bodyPr wrap="square">
            <a:spAutoFit/>
          </a:bodyPr>
          <a:lstStyle/>
          <a:p>
            <a:pPr algn="ctr" rtl="0">
              <a:spcBef>
                <a:spcPts val="0"/>
              </a:spcBef>
              <a:spcAft>
                <a:spcPts val="0"/>
              </a:spcAft>
            </a:pPr>
            <a:r>
              <a:rPr lang="en-US" sz="3100" b="1" u="sng" dirty="0">
                <a:solidFill>
                  <a:srgbClr val="000000"/>
                </a:solidFill>
                <a:effectLst/>
                <a:latin typeface="Calibri" panose="020F0502020204030204" pitchFamily="34" charset="0"/>
                <a:cs typeface="Calibri" panose="020F0502020204030204" pitchFamily="34" charset="0"/>
              </a:rPr>
              <a:t>Tide</a:t>
            </a:r>
            <a:r>
              <a:rPr lang="en-US" sz="3100" u="none" strike="noStrike" dirty="0">
                <a:solidFill>
                  <a:srgbClr val="000000"/>
                </a:solidFill>
                <a:effectLst/>
                <a:latin typeface="Calibri" panose="020F0502020204030204" pitchFamily="34" charset="0"/>
                <a:cs typeface="Calibri" panose="020F0502020204030204" pitchFamily="34" charset="0"/>
              </a:rPr>
              <a:t>: </a:t>
            </a:r>
            <a:r>
              <a:rPr lang="en-US" sz="3100" u="none" strike="noStrike" dirty="0">
                <a:solidFill>
                  <a:srgbClr val="374151"/>
                </a:solidFill>
                <a:effectLst/>
                <a:latin typeface="Calibri" panose="020F0502020204030204" pitchFamily="34" charset="0"/>
                <a:cs typeface="Calibri" panose="020F0502020204030204" pitchFamily="34" charset="0"/>
              </a:rPr>
              <a:t>the regular </a:t>
            </a:r>
            <a:r>
              <a:rPr lang="en-US" sz="3100" b="1" u="sng" strike="noStrike" dirty="0">
                <a:solidFill>
                  <a:srgbClr val="FF0000"/>
                </a:solidFill>
                <a:effectLst/>
                <a:latin typeface="Calibri" panose="020F0502020204030204" pitchFamily="34" charset="0"/>
                <a:cs typeface="Calibri" panose="020F0502020204030204" pitchFamily="34" charset="0"/>
              </a:rPr>
              <a:t>rising</a:t>
            </a:r>
            <a:r>
              <a:rPr lang="en-US" sz="3100" u="none" strike="noStrike" dirty="0">
                <a:solidFill>
                  <a:srgbClr val="374151"/>
                </a:solidFill>
                <a:effectLst/>
                <a:latin typeface="Calibri" panose="020F0502020204030204" pitchFamily="34" charset="0"/>
                <a:cs typeface="Calibri" panose="020F0502020204030204" pitchFamily="34" charset="0"/>
              </a:rPr>
              <a:t> and </a:t>
            </a:r>
            <a:r>
              <a:rPr lang="en-US" sz="3100" b="1" u="sng" strike="noStrike" dirty="0">
                <a:solidFill>
                  <a:srgbClr val="FF0000"/>
                </a:solidFill>
                <a:effectLst/>
                <a:latin typeface="Calibri" panose="020F0502020204030204" pitchFamily="34" charset="0"/>
                <a:cs typeface="Calibri" panose="020F0502020204030204" pitchFamily="34" charset="0"/>
              </a:rPr>
              <a:t>falling</a:t>
            </a:r>
            <a:r>
              <a:rPr lang="en-US" sz="3100" u="none" strike="noStrike" dirty="0">
                <a:solidFill>
                  <a:srgbClr val="374151"/>
                </a:solidFill>
                <a:effectLst/>
                <a:latin typeface="Calibri" panose="020F0502020204030204" pitchFamily="34" charset="0"/>
                <a:cs typeface="Calibri" panose="020F0502020204030204" pitchFamily="34" charset="0"/>
              </a:rPr>
              <a:t> of the sea level caused by the moon and the sun's gravitational pull</a:t>
            </a:r>
            <a:endParaRPr lang="en-US" sz="3100" dirty="0">
              <a:effectLst/>
              <a:latin typeface="Calibri" panose="020F0502020204030204" pitchFamily="34" charset="0"/>
              <a:cs typeface="Calibri" panose="020F0502020204030204" pitchFamily="34" charset="0"/>
            </a:endParaRPr>
          </a:p>
        </p:txBody>
      </p:sp>
      <p:pic>
        <p:nvPicPr>
          <p:cNvPr id="6" name="Picture 5" descr="A moon over a beach&#10;&#10;Description automatically generated">
            <a:extLst>
              <a:ext uri="{FF2B5EF4-FFF2-40B4-BE49-F238E27FC236}">
                <a16:creationId xmlns:a16="http://schemas.microsoft.com/office/drawing/2014/main" id="{703BE55C-99FC-3011-9B4D-7B6153D1FCB6}"/>
              </a:ext>
            </a:extLst>
          </p:cNvPr>
          <p:cNvPicPr>
            <a:picLocks noChangeAspect="1"/>
          </p:cNvPicPr>
          <p:nvPr/>
        </p:nvPicPr>
        <p:blipFill>
          <a:blip r:embed="rId3"/>
          <a:stretch>
            <a:fillRect/>
          </a:stretch>
        </p:blipFill>
        <p:spPr>
          <a:xfrm>
            <a:off x="716303" y="1899138"/>
            <a:ext cx="7711389" cy="4740854"/>
          </a:xfrm>
          <a:prstGeom prst="rect">
            <a:avLst/>
          </a:prstGeom>
        </p:spPr>
      </p:pic>
      <p:sp>
        <p:nvSpPr>
          <p:cNvPr id="2" name="Google Shape;278;gddcc69d69e_0_117" descr="Questions">
            <a:extLst>
              <a:ext uri="{FF2B5EF4-FFF2-40B4-BE49-F238E27FC236}">
                <a16:creationId xmlns:a16="http://schemas.microsoft.com/office/drawing/2014/main" id="{01637BE4-FAEE-EFE3-EBF3-F91327C8F970}"/>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63420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True/False: </a:t>
            </a:r>
            <a:r>
              <a:rPr lang="en-US" dirty="0">
                <a:solidFill>
                  <a:schemeClr val="dk1"/>
                </a:solidFill>
              </a:rPr>
              <a:t>An ecosystem is an area where living and nonliving things interact</a:t>
            </a:r>
            <a:endParaRPr dirty="0"/>
          </a:p>
        </p:txBody>
      </p:sp>
      <p:pic>
        <p:nvPicPr>
          <p:cNvPr id="257" name="Google Shape;257;g27e576c1a67_0_281"/>
          <p:cNvPicPr preferRelativeResize="0"/>
          <p:nvPr/>
        </p:nvPicPr>
        <p:blipFill>
          <a:blip r:embed="rId3">
            <a:alphaModFix/>
          </a:blip>
          <a:stretch>
            <a:fillRect/>
          </a:stretch>
        </p:blipFill>
        <p:spPr>
          <a:xfrm>
            <a:off x="1505550" y="2318427"/>
            <a:ext cx="5897500" cy="3314375"/>
          </a:xfrm>
          <a:prstGeom prst="rect">
            <a:avLst/>
          </a:prstGeom>
          <a:noFill/>
          <a:ln>
            <a:noFill/>
          </a:ln>
        </p:spPr>
      </p:pic>
      <p:sp>
        <p:nvSpPr>
          <p:cNvPr id="3" name="Google Shape;278;gddcc69d69e_0_117" descr="Questions">
            <a:extLst>
              <a:ext uri="{FF2B5EF4-FFF2-40B4-BE49-F238E27FC236}">
                <a16:creationId xmlns:a16="http://schemas.microsoft.com/office/drawing/2014/main" id="{7DB29572-87D0-78E5-7AC2-EEC7CDF5E90F}"/>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91206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rgbClr val="FF0000"/>
                </a:solidFill>
              </a:rPr>
              <a:t>True</a:t>
            </a:r>
            <a:r>
              <a:rPr lang="en-US" b="1" u="sng" dirty="0">
                <a:solidFill>
                  <a:schemeClr val="dk1"/>
                </a:solidFill>
              </a:rPr>
              <a:t>/False: </a:t>
            </a:r>
            <a:r>
              <a:rPr lang="en-US" dirty="0">
                <a:solidFill>
                  <a:schemeClr val="dk1"/>
                </a:solidFill>
              </a:rPr>
              <a:t>An ecosystem is an area where living and nonliving things interact</a:t>
            </a:r>
            <a:endParaRPr dirty="0"/>
          </a:p>
        </p:txBody>
      </p:sp>
      <p:pic>
        <p:nvPicPr>
          <p:cNvPr id="257" name="Google Shape;257;g27e576c1a67_0_281"/>
          <p:cNvPicPr preferRelativeResize="0"/>
          <p:nvPr/>
        </p:nvPicPr>
        <p:blipFill>
          <a:blip r:embed="rId3">
            <a:alphaModFix/>
          </a:blip>
          <a:stretch>
            <a:fillRect/>
          </a:stretch>
        </p:blipFill>
        <p:spPr>
          <a:xfrm>
            <a:off x="1505550" y="2318427"/>
            <a:ext cx="5897500" cy="3314375"/>
          </a:xfrm>
          <a:prstGeom prst="rect">
            <a:avLst/>
          </a:prstGeom>
          <a:noFill/>
          <a:ln>
            <a:noFill/>
          </a:ln>
        </p:spPr>
      </p:pic>
      <p:sp>
        <p:nvSpPr>
          <p:cNvPr id="3" name="Google Shape;278;gddcc69d69e_0_117" descr="Questions">
            <a:extLst>
              <a:ext uri="{FF2B5EF4-FFF2-40B4-BE49-F238E27FC236}">
                <a16:creationId xmlns:a16="http://schemas.microsoft.com/office/drawing/2014/main" id="{7DB29572-87D0-78E5-7AC2-EEC7CDF5E90F}"/>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8075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e0663e53fa_0_86"/>
          <p:cNvSpPr txBox="1"/>
          <p:nvPr/>
        </p:nvSpPr>
        <p:spPr>
          <a:xfrm>
            <a:off x="1859243" y="869900"/>
            <a:ext cx="54255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rgbClr val="000000"/>
                </a:solidFill>
                <a:latin typeface="Calibri"/>
                <a:ea typeface="Calibri"/>
                <a:cs typeface="Calibri"/>
                <a:sym typeface="Calibri"/>
              </a:rPr>
              <a:t>Current</a:t>
            </a:r>
            <a:endParaRPr sz="6600" b="1" i="0" u="none" strike="noStrike" cap="none" dirty="0">
              <a:solidFill>
                <a:srgbClr val="000000"/>
              </a:solidFill>
              <a:latin typeface="Calibri"/>
              <a:ea typeface="Calibri"/>
              <a:cs typeface="Calibri"/>
              <a:sym typeface="Calibri"/>
            </a:endParaRPr>
          </a:p>
        </p:txBody>
      </p:sp>
      <p:sp>
        <p:nvSpPr>
          <p:cNvPr id="321" name="Google Shape;321;ge0663e53fa_0_86" descr="Artificial Intelligence"/>
          <p:cNvSpPr/>
          <p:nvPr/>
        </p:nvSpPr>
        <p:spPr>
          <a:xfrm>
            <a:off x="1582234" y="2483178"/>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2" name="Google Shape;322;ge0663e53fa_0_86" descr="Blog"/>
          <p:cNvPicPr preferRelativeResize="0"/>
          <p:nvPr/>
        </p:nvPicPr>
        <p:blipFill rotWithShape="1">
          <a:blip r:embed="rId4">
            <a:alphaModFix/>
          </a:blip>
          <a:srcRect/>
          <a:stretch/>
        </p:blipFill>
        <p:spPr>
          <a:xfrm>
            <a:off x="4721451" y="2610470"/>
            <a:ext cx="2840308" cy="28403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7"/>
        <p:cNvGrpSpPr/>
        <p:nvPr/>
      </p:nvGrpSpPr>
      <p:grpSpPr>
        <a:xfrm>
          <a:off x="0" y="0"/>
          <a:ext cx="0" cy="0"/>
          <a:chOff x="0" y="0"/>
          <a:chExt cx="0" cy="0"/>
        </a:xfrm>
      </p:grpSpPr>
      <p:pic>
        <p:nvPicPr>
          <p:cNvPr id="3" name="Picture 2" descr="A close-up of a wave&#10;&#10;Description automatically generated">
            <a:extLst>
              <a:ext uri="{FF2B5EF4-FFF2-40B4-BE49-F238E27FC236}">
                <a16:creationId xmlns:a16="http://schemas.microsoft.com/office/drawing/2014/main" id="{4B74CA1A-AC2C-5254-7369-70EEA3891509}"/>
              </a:ext>
            </a:extLst>
          </p:cNvPr>
          <p:cNvPicPr>
            <a:picLocks noChangeAspect="1"/>
          </p:cNvPicPr>
          <p:nvPr/>
        </p:nvPicPr>
        <p:blipFill rotWithShape="1">
          <a:blip r:embed="rId3">
            <a:alphaModFix amt="77000"/>
          </a:blip>
          <a:srcRect l="2995" r="9673" b="2"/>
          <a:stretch/>
        </p:blipFill>
        <p:spPr>
          <a:xfrm>
            <a:off x="20" y="10"/>
            <a:ext cx="9143980" cy="6857990"/>
          </a:xfrm>
          <a:prstGeom prst="rect">
            <a:avLst/>
          </a:prstGeom>
        </p:spPr>
      </p:pic>
      <p:sp>
        <p:nvSpPr>
          <p:cNvPr id="336" name="Rectangle 3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Google Shape;331;ge0663e53fa_0_93"/>
          <p:cNvSpPr txBox="1"/>
          <p:nvPr/>
        </p:nvSpPr>
        <p:spPr>
          <a:xfrm>
            <a:off x="392906" y="5387580"/>
            <a:ext cx="8408194" cy="744836"/>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rgbClr val="000000"/>
              </a:buClr>
              <a:buSzPts val="3600"/>
            </a:pPr>
            <a:r>
              <a:rPr lang="en-US" sz="2900" b="1" u="sng" kern="1200" dirty="0">
                <a:solidFill>
                  <a:schemeClr val="tx1">
                    <a:lumMod val="85000"/>
                    <a:lumOff val="15000"/>
                  </a:schemeClr>
                </a:solidFill>
                <a:latin typeface="+mj-lt"/>
                <a:ea typeface="+mj-ea"/>
                <a:cs typeface="+mj-cs"/>
                <a:sym typeface="Calibri"/>
              </a:rPr>
              <a:t>Current</a:t>
            </a:r>
            <a:r>
              <a:rPr lang="en-US" sz="2900" b="1" i="0" u="sng" strike="noStrike" kern="1200" cap="none" dirty="0">
                <a:solidFill>
                  <a:schemeClr val="tx1">
                    <a:lumMod val="85000"/>
                    <a:lumOff val="15000"/>
                  </a:schemeClr>
                </a:solidFill>
                <a:latin typeface="+mj-lt"/>
                <a:ea typeface="+mj-ea"/>
                <a:cs typeface="+mj-cs"/>
                <a:sym typeface="Calibri"/>
              </a:rPr>
              <a:t>:</a:t>
            </a:r>
            <a:r>
              <a:rPr lang="en-US" sz="2900" b="0" i="0" u="none" strike="noStrike" kern="1200" cap="none" dirty="0">
                <a:solidFill>
                  <a:schemeClr val="tx1">
                    <a:lumMod val="85000"/>
                    <a:lumOff val="15000"/>
                  </a:schemeClr>
                </a:solidFill>
                <a:latin typeface="+mj-lt"/>
                <a:ea typeface="+mj-ea"/>
                <a:cs typeface="+mj-cs"/>
                <a:sym typeface="Calibri"/>
              </a:rPr>
              <a:t> </a:t>
            </a:r>
            <a:r>
              <a:rPr lang="en-US" sz="2900" b="0" i="0" dirty="0">
                <a:solidFill>
                  <a:srgbClr val="000000"/>
                </a:solidFill>
                <a:effectLst/>
                <a:latin typeface="Arial" panose="020B0604020202020204" pitchFamily="34" charset="0"/>
              </a:rPr>
              <a:t>The steady flow of water in a specific direction within a body of water</a:t>
            </a:r>
            <a:endParaRPr lang="en-US" sz="2900" b="0" i="0" u="none" strike="noStrike" kern="1200" cap="none" dirty="0">
              <a:solidFill>
                <a:schemeClr val="tx1">
                  <a:lumMod val="85000"/>
                  <a:lumOff val="15000"/>
                </a:schemeClr>
              </a:solidFill>
              <a:latin typeface="+mj-lt"/>
              <a:ea typeface="+mj-ea"/>
              <a:cs typeface="+mj-cs"/>
              <a:sym typeface="Calibri"/>
            </a:endParaRPr>
          </a:p>
        </p:txBody>
      </p:sp>
      <p:cxnSp>
        <p:nvCxnSpPr>
          <p:cNvPr id="338" name="Straight Connector 3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29" name="Google Shape;329;ge0663e53fa_0_93"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0" name="Google Shape;330;ge0663e53fa_0_93" descr="Blog"/>
          <p:cNvPicPr preferRelativeResize="0"/>
          <p:nvPr/>
        </p:nvPicPr>
        <p:blipFill rotWithShape="1">
          <a:blip r:embed="rId5">
            <a:alphaModFix/>
          </a:blip>
          <a:srcRect/>
          <a:stretch/>
        </p:blipFill>
        <p:spPr>
          <a:xfrm>
            <a:off x="735231" y="135870"/>
            <a:ext cx="463492" cy="4634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dff6a300ac_0_0" descr="Questions"/>
          <p:cNvSpPr/>
          <p:nvPr/>
        </p:nvSpPr>
        <p:spPr>
          <a:xfrm>
            <a:off x="1905000" y="90855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e369b3e425_0_78"/>
          <p:cNvSpPr txBox="1"/>
          <p:nvPr/>
        </p:nvSpPr>
        <p:spPr>
          <a:xfrm>
            <a:off x="1252800" y="211015"/>
            <a:ext cx="6638400" cy="144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dirty="0">
                <a:solidFill>
                  <a:srgbClr val="000000"/>
                </a:solidFill>
                <a:latin typeface="Calibri"/>
                <a:ea typeface="Calibri"/>
                <a:cs typeface="Calibri"/>
                <a:sym typeface="Calibri"/>
              </a:rPr>
              <a:t>Current</a:t>
            </a:r>
            <a:endParaRPr sz="1800" b="0" i="0" u="none" strike="noStrike" cap="none" dirty="0">
              <a:solidFill>
                <a:srgbClr val="000000"/>
              </a:solidFill>
              <a:latin typeface="Calibri"/>
              <a:ea typeface="Calibri"/>
              <a:cs typeface="Calibri"/>
              <a:sym typeface="Calibri"/>
            </a:endParaRPr>
          </a:p>
        </p:txBody>
      </p:sp>
      <p:sp>
        <p:nvSpPr>
          <p:cNvPr id="200" name="Google Shape;200;ge369b3e425_0_78"/>
          <p:cNvSpPr/>
          <p:nvPr/>
        </p:nvSpPr>
        <p:spPr>
          <a:xfrm>
            <a:off x="170823"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1" name="Google Shape;201;ge369b3e425_0_78"/>
          <p:cNvSpPr txBox="1"/>
          <p:nvPr/>
        </p:nvSpPr>
        <p:spPr>
          <a:xfrm>
            <a:off x="366765" y="367994"/>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3" name="Picture 2" descr="A person on a bridge over a river&#10;&#10;Description automatically generated">
            <a:extLst>
              <a:ext uri="{FF2B5EF4-FFF2-40B4-BE49-F238E27FC236}">
                <a16:creationId xmlns:a16="http://schemas.microsoft.com/office/drawing/2014/main" id="{1D4251B0-4678-BAB1-99AA-8BFE49162F8F}"/>
              </a:ext>
            </a:extLst>
          </p:cNvPr>
          <p:cNvPicPr>
            <a:picLocks noChangeAspect="1"/>
          </p:cNvPicPr>
          <p:nvPr/>
        </p:nvPicPr>
        <p:blipFill>
          <a:blip r:embed="rId3"/>
          <a:stretch>
            <a:fillRect/>
          </a:stretch>
        </p:blipFill>
        <p:spPr>
          <a:xfrm>
            <a:off x="685800" y="1650443"/>
            <a:ext cx="7772400" cy="499654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2"/>
        <p:cNvGrpSpPr/>
        <p:nvPr/>
      </p:nvGrpSpPr>
      <p:grpSpPr>
        <a:xfrm>
          <a:off x="0" y="0"/>
          <a:ext cx="0" cy="0"/>
          <a:chOff x="0" y="0"/>
          <a:chExt cx="0" cy="0"/>
        </a:xfrm>
      </p:grpSpPr>
      <p:pic>
        <p:nvPicPr>
          <p:cNvPr id="2" name="Picture 1" descr="A close-up of a wave&#10;&#10;Description automatically generated">
            <a:extLst>
              <a:ext uri="{FF2B5EF4-FFF2-40B4-BE49-F238E27FC236}">
                <a16:creationId xmlns:a16="http://schemas.microsoft.com/office/drawing/2014/main" id="{AD105AC3-4DE1-8858-DFBF-3982B40B12CA}"/>
              </a:ext>
            </a:extLst>
          </p:cNvPr>
          <p:cNvPicPr>
            <a:picLocks noChangeAspect="1"/>
          </p:cNvPicPr>
          <p:nvPr/>
        </p:nvPicPr>
        <p:blipFill rotWithShape="1">
          <a:blip r:embed="rId3"/>
          <a:srcRect l="2995" r="9673" b="2"/>
          <a:stretch/>
        </p:blipFill>
        <p:spPr>
          <a:xfrm>
            <a:off x="20" y="10"/>
            <a:ext cx="9143980" cy="6857990"/>
          </a:xfrm>
          <a:prstGeom prst="rect">
            <a:avLst/>
          </a:prstGeom>
        </p:spPr>
      </p:pic>
      <p:sp>
        <p:nvSpPr>
          <p:cNvPr id="350" name="Rectangle 34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Google Shape;345;gdff6a300ac_0_5"/>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3600"/>
            </a:pPr>
            <a:r>
              <a:rPr lang="en-US" sz="3500" b="0" i="0" u="none" strike="noStrike" kern="1200" cap="none" dirty="0">
                <a:solidFill>
                  <a:schemeClr val="tx1">
                    <a:lumMod val="85000"/>
                    <a:lumOff val="15000"/>
                  </a:schemeClr>
                </a:solidFill>
                <a:latin typeface="+mj-lt"/>
                <a:ea typeface="+mj-ea"/>
                <a:cs typeface="+mj-cs"/>
                <a:sym typeface="Calibri"/>
              </a:rPr>
              <a:t>What is a current?</a:t>
            </a:r>
          </a:p>
        </p:txBody>
      </p:sp>
      <p:cxnSp>
        <p:nvCxnSpPr>
          <p:cNvPr id="352" name="Straight Connector 35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43" name="Google Shape;343;gdff6a300ac_0_5" descr="Questions"/>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ge0663e53fa_0_120"/>
          <p:cNvPicPr preferRelativeResize="0"/>
          <p:nvPr/>
        </p:nvPicPr>
        <p:blipFill rotWithShape="1">
          <a:blip r:embed="rId3">
            <a:alphaModFix/>
          </a:blip>
          <a:srcRect/>
          <a:stretch/>
        </p:blipFill>
        <p:spPr>
          <a:xfrm>
            <a:off x="0" y="411215"/>
            <a:ext cx="9143998" cy="6035568"/>
          </a:xfrm>
          <a:prstGeom prst="rect">
            <a:avLst/>
          </a:prstGeom>
          <a:noFill/>
          <a:ln>
            <a:noFill/>
          </a:ln>
        </p:spPr>
      </p:pic>
      <p:sp>
        <p:nvSpPr>
          <p:cNvPr id="352" name="Google Shape;352;ge0663e53fa_0_120"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with a wind blown up in the wind&#10;&#10;Description automatically generated with medium confidence">
            <a:extLst>
              <a:ext uri="{FF2B5EF4-FFF2-40B4-BE49-F238E27FC236}">
                <a16:creationId xmlns:a16="http://schemas.microsoft.com/office/drawing/2014/main" id="{FD11C731-6F1D-F34A-B699-437AE3BFC639}"/>
              </a:ext>
            </a:extLst>
          </p:cNvPr>
          <p:cNvPicPr>
            <a:picLocks noChangeAspect="1"/>
          </p:cNvPicPr>
          <p:nvPr/>
        </p:nvPicPr>
        <p:blipFill rotWithShape="1">
          <a:blip r:embed="rId3"/>
          <a:srcRect t="5818" b="14767"/>
          <a:stretch/>
        </p:blipFill>
        <p:spPr>
          <a:xfrm>
            <a:off x="20" y="10"/>
            <a:ext cx="9143980" cy="4465973"/>
          </a:xfrm>
          <a:prstGeom prst="rect">
            <a:avLst/>
          </a:prstGeom>
        </p:spPr>
      </p:pic>
      <p:sp>
        <p:nvSpPr>
          <p:cNvPr id="12" name="Rectangle: Rounded Corners 11">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153ED419-3757-3968-8B93-0F1AB1DD0A2F}"/>
              </a:ext>
            </a:extLst>
          </p:cNvPr>
          <p:cNvSpPr txBox="1"/>
          <p:nvPr/>
        </p:nvSpPr>
        <p:spPr>
          <a:xfrm>
            <a:off x="425196" y="4956314"/>
            <a:ext cx="8293608" cy="1306417"/>
          </a:xfrm>
          <a:prstGeom prst="rect">
            <a:avLst/>
          </a:prstGeom>
        </p:spPr>
        <p:txBody>
          <a:bodyPr vert="horz" lIns="91440" tIns="45720" rIns="91440" bIns="45720" rtlCol="0">
            <a:no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What makes currents happen? One big helper is the wind. Imagine the wind blowing across the surface of the ocean - it can push the water, creating currents.</a:t>
            </a:r>
          </a:p>
        </p:txBody>
      </p:sp>
      <p:sp>
        <p:nvSpPr>
          <p:cNvPr id="3" name="Google Shape;359;ge0663e53fa_0_125" descr="Artificial Intelligence">
            <a:extLst>
              <a:ext uri="{FF2B5EF4-FFF2-40B4-BE49-F238E27FC236}">
                <a16:creationId xmlns:a16="http://schemas.microsoft.com/office/drawing/2014/main" id="{BC954C9B-398B-34DF-A57C-B9F8348BD054}"/>
              </a:ext>
            </a:extLst>
          </p:cNvPr>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85359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9D37FB-7A8C-38EB-9E08-A7D2323B9A64}"/>
              </a:ext>
            </a:extLst>
          </p:cNvPr>
          <p:cNvSpPr txBox="1"/>
          <p:nvPr/>
        </p:nvSpPr>
        <p:spPr>
          <a:xfrm>
            <a:off x="131739" y="735302"/>
            <a:ext cx="4069556" cy="3447832"/>
          </a:xfrm>
          <a:prstGeom prst="rect">
            <a:avLst/>
          </a:prstGeom>
        </p:spPr>
        <p:txBody>
          <a:bodyPr vert="horz" lIns="91440" tIns="45720" rIns="91440" bIns="45720" rtlCol="0" anchor="t">
            <a:noAutofit/>
          </a:bodyPr>
          <a:lstStyle/>
          <a:p>
            <a:pPr>
              <a:lnSpc>
                <a:spcPct val="90000"/>
              </a:lnSpc>
              <a:spcAft>
                <a:spcPts val="600"/>
              </a:spcAft>
            </a:pPr>
            <a:r>
              <a:rPr lang="en-US" sz="2800" kern="1200" dirty="0">
                <a:solidFill>
                  <a:schemeClr val="tx1"/>
                </a:solidFill>
                <a:effectLst/>
                <a:latin typeface="Calibri" panose="020F0502020204030204" pitchFamily="34" charset="0"/>
                <a:ea typeface="+mn-ea"/>
                <a:cs typeface="Calibri" panose="020F0502020204030204" pitchFamily="34" charset="0"/>
              </a:rPr>
              <a:t>Another key player is the temperature. Think about how some parts of the ocean are warmer than others. Warm water is like a fast runner, so it moves quicker than cold water. This temperature difference can also set currents in motion. It's like a dance between the wind and the temperature, making the water move around in these steady flows.</a:t>
            </a:r>
          </a:p>
        </p:txBody>
      </p:sp>
      <p:pic>
        <p:nvPicPr>
          <p:cNvPr id="5" name="Picture 4" descr="A thermometer with a red handle and a red ball&#10;&#10;Description automatically generated">
            <a:extLst>
              <a:ext uri="{FF2B5EF4-FFF2-40B4-BE49-F238E27FC236}">
                <a16:creationId xmlns:a16="http://schemas.microsoft.com/office/drawing/2014/main" id="{AEAC50C7-A909-47D0-A14A-CC95B20F84FA}"/>
              </a:ext>
            </a:extLst>
          </p:cNvPr>
          <p:cNvPicPr>
            <a:picLocks noChangeAspect="1"/>
          </p:cNvPicPr>
          <p:nvPr/>
        </p:nvPicPr>
        <p:blipFill rotWithShape="1">
          <a:blip r:embed="rId3"/>
          <a:srcRect l="19207" r="39793"/>
          <a:stretch/>
        </p:blipFill>
        <p:spPr>
          <a:xfrm>
            <a:off x="4572000" y="10"/>
            <a:ext cx="4571999" cy="6857990"/>
          </a:xfrm>
          <a:prstGeom prst="rect">
            <a:avLst/>
          </a:prstGeom>
        </p:spPr>
      </p:pic>
      <p:sp>
        <p:nvSpPr>
          <p:cNvPr id="10" name="Rectangle 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82135" y="3792161"/>
            <a:ext cx="1559464" cy="4579735"/>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580" y="-3760"/>
            <a:ext cx="1632418"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572000" y="5502302"/>
            <a:ext cx="4579735"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0169" y="2939627"/>
            <a:ext cx="2372181"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Google Shape;359;ge0663e53fa_0_125" descr="Artificial Intelligence">
            <a:extLst>
              <a:ext uri="{FF2B5EF4-FFF2-40B4-BE49-F238E27FC236}">
                <a16:creationId xmlns:a16="http://schemas.microsoft.com/office/drawing/2014/main" id="{99561256-FECD-5324-D59F-142BBE5E4546}"/>
              </a:ext>
            </a:extLst>
          </p:cNvPr>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57700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world with arrows&#10;&#10;Description automatically generated">
            <a:extLst>
              <a:ext uri="{FF2B5EF4-FFF2-40B4-BE49-F238E27FC236}">
                <a16:creationId xmlns:a16="http://schemas.microsoft.com/office/drawing/2014/main" id="{00072BD0-52DC-8084-7FB8-6CFD242544F3}"/>
              </a:ext>
            </a:extLst>
          </p:cNvPr>
          <p:cNvPicPr>
            <a:picLocks noChangeAspect="1"/>
          </p:cNvPicPr>
          <p:nvPr/>
        </p:nvPicPr>
        <p:blipFill rotWithShape="1">
          <a:blip r:embed="rId3"/>
          <a:srcRect b="6971"/>
          <a:stretch/>
        </p:blipFill>
        <p:spPr>
          <a:xfrm>
            <a:off x="20" y="10"/>
            <a:ext cx="9143980" cy="4465973"/>
          </a:xfrm>
          <a:prstGeom prst="rect">
            <a:avLst/>
          </a:prstGeom>
        </p:spPr>
      </p:pic>
      <p:sp>
        <p:nvSpPr>
          <p:cNvPr id="19" name="Rectangle: Rounded Corners 18">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29D11C6C-2AC4-C6D0-1001-26C87B12445F}"/>
              </a:ext>
            </a:extLst>
          </p:cNvPr>
          <p:cNvSpPr txBox="1"/>
          <p:nvPr/>
        </p:nvSpPr>
        <p:spPr>
          <a:xfrm>
            <a:off x="274144" y="4826623"/>
            <a:ext cx="8595712" cy="1306417"/>
          </a:xfrm>
          <a:prstGeom prst="rect">
            <a:avLst/>
          </a:prstGeom>
        </p:spPr>
        <p:txBody>
          <a:bodyPr vert="horz" lIns="91440" tIns="45720" rIns="91440" bIns="45720" rtlCol="0">
            <a:noAutofit/>
          </a:bodyPr>
          <a:lstStyle/>
          <a:p>
            <a:pPr>
              <a:lnSpc>
                <a:spcPct val="90000"/>
              </a:lnSpc>
              <a:spcAft>
                <a:spcPts val="600"/>
              </a:spcAft>
            </a:pPr>
            <a:r>
              <a:rPr lang="en-US" sz="2450" b="0" i="0" kern="1200" dirty="0">
                <a:solidFill>
                  <a:schemeClr val="tx1"/>
                </a:solidFill>
                <a:effectLst/>
                <a:latin typeface="Calibri" panose="020F0502020204030204" pitchFamily="34" charset="0"/>
                <a:ea typeface="+mn-ea"/>
                <a:cs typeface="Calibri" panose="020F0502020204030204" pitchFamily="34" charset="0"/>
              </a:rPr>
              <a:t>Currents have important jobs! They help spread heat around the Earth, kind of like nature's way of sharing warmth. They also carry nutrients and tiny living things, like plankton, to different places. So, currents are like the movers and shakers of the ocean, making sure things are flowing smoothly and helping life under the sea!</a:t>
            </a:r>
          </a:p>
        </p:txBody>
      </p:sp>
      <p:sp>
        <p:nvSpPr>
          <p:cNvPr id="3" name="Google Shape;359;ge0663e53fa_0_125" descr="Artificial Intelligence">
            <a:extLst>
              <a:ext uri="{FF2B5EF4-FFF2-40B4-BE49-F238E27FC236}">
                <a16:creationId xmlns:a16="http://schemas.microsoft.com/office/drawing/2014/main" id="{B17BBB81-1196-17E5-ED38-943BDCA28B58}"/>
              </a:ext>
            </a:extLst>
          </p:cNvPr>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76607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dff6a300ac_1_38" descr="Questions"/>
          <p:cNvSpPr/>
          <p:nvPr/>
        </p:nvSpPr>
        <p:spPr>
          <a:xfrm>
            <a:off x="1905000" y="90855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thermometer with a red handle and a red ball&#10;&#10;Description automatically generated">
            <a:extLst>
              <a:ext uri="{FF2B5EF4-FFF2-40B4-BE49-F238E27FC236}">
                <a16:creationId xmlns:a16="http://schemas.microsoft.com/office/drawing/2014/main" id="{1946D15F-629B-E59A-F0DF-05180395B302}"/>
              </a:ext>
            </a:extLst>
          </p:cNvPr>
          <p:cNvPicPr>
            <a:picLocks noChangeAspect="1"/>
          </p:cNvPicPr>
          <p:nvPr/>
        </p:nvPicPr>
        <p:blipFill rotWithShape="1">
          <a:blip r:embed="rId3"/>
          <a:srcRect r="-2" b="184"/>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8" descr="A tree with a wind blown up in the wind&#10;&#10;Description automatically generated with medium confidence">
            <a:extLst>
              <a:ext uri="{FF2B5EF4-FFF2-40B4-BE49-F238E27FC236}">
                <a16:creationId xmlns:a16="http://schemas.microsoft.com/office/drawing/2014/main" id="{7858B519-1B29-8BF8-9C88-94C3959E16B1}"/>
              </a:ext>
            </a:extLst>
          </p:cNvPr>
          <p:cNvPicPr>
            <a:picLocks noChangeAspect="1"/>
          </p:cNvPicPr>
          <p:nvPr/>
        </p:nvPicPr>
        <p:blipFill rotWithShape="1">
          <a:blip r:embed="rId4"/>
          <a:srcRect r="-2" b="18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6" name="Freeform: Shape 1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153ED419-3757-3968-8B93-0F1AB1DD0A2F}"/>
              </a:ext>
            </a:extLst>
          </p:cNvPr>
          <p:cNvSpPr txBox="1"/>
          <p:nvPr/>
        </p:nvSpPr>
        <p:spPr>
          <a:xfrm>
            <a:off x="336042" y="859536"/>
            <a:ext cx="3770669" cy="124358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kern="1200" dirty="0">
                <a:solidFill>
                  <a:schemeClr val="tx1"/>
                </a:solidFill>
                <a:effectLst/>
                <a:latin typeface="Calibri" panose="020F0502020204030204" pitchFamily="34" charset="0"/>
                <a:ea typeface="+mj-ea"/>
                <a:cs typeface="Calibri" panose="020F0502020204030204" pitchFamily="34" charset="0"/>
              </a:rPr>
              <a:t>Which is </a:t>
            </a:r>
            <a:r>
              <a:rPr lang="en-US" sz="3200" b="1" kern="1200" dirty="0">
                <a:solidFill>
                  <a:schemeClr val="tx1"/>
                </a:solidFill>
                <a:effectLst/>
                <a:latin typeface="Calibri" panose="020F0502020204030204" pitchFamily="34" charset="0"/>
                <a:ea typeface="+mj-ea"/>
                <a:cs typeface="Calibri" panose="020F0502020204030204" pitchFamily="34" charset="0"/>
              </a:rPr>
              <a:t>NOT</a:t>
            </a:r>
            <a:r>
              <a:rPr lang="en-US" sz="3200" kern="1200" dirty="0">
                <a:solidFill>
                  <a:schemeClr val="tx1"/>
                </a:solidFill>
                <a:effectLst/>
                <a:latin typeface="Calibri" panose="020F0502020204030204" pitchFamily="34" charset="0"/>
                <a:ea typeface="+mj-ea"/>
                <a:cs typeface="Calibri" panose="020F0502020204030204" pitchFamily="34" charset="0"/>
              </a:rPr>
              <a:t> a key helper in making currents happen?</a:t>
            </a:r>
          </a:p>
        </p:txBody>
      </p:sp>
      <p:sp>
        <p:nvSpPr>
          <p:cNvPr id="20"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2"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A7D4EB37-5070-3122-EC4A-36372A171B31}"/>
              </a:ext>
            </a:extLst>
          </p:cNvPr>
          <p:cNvSpPr txBox="1"/>
          <p:nvPr/>
        </p:nvSpPr>
        <p:spPr>
          <a:xfrm>
            <a:off x="336042" y="2512611"/>
            <a:ext cx="3624602" cy="3664351"/>
          </a:xfrm>
          <a:prstGeom prst="rect">
            <a:avLst/>
          </a:prstGeom>
        </p:spPr>
        <p:txBody>
          <a:bodyPr vert="horz" lIns="91440" tIns="45720" rIns="91440" bIns="45720" rtlCol="0">
            <a:normAutofit/>
          </a:bodyPr>
          <a:lstStyle/>
          <a:p>
            <a:pPr marL="857250" indent="-742950">
              <a:lnSpc>
                <a:spcPct val="90000"/>
              </a:lnSpc>
              <a:spcAft>
                <a:spcPts val="600"/>
              </a:spcAft>
              <a:buFont typeface="+mj-lt"/>
              <a:buAutoNum type="alphaUcPeriod"/>
            </a:pPr>
            <a:r>
              <a:rPr lang="en-US" sz="3600" kern="1200">
                <a:solidFill>
                  <a:schemeClr val="tx1"/>
                </a:solidFill>
                <a:latin typeface="Calibri" panose="020F0502020204030204" pitchFamily="34" charset="0"/>
                <a:ea typeface="+mn-ea"/>
                <a:cs typeface="Calibri" panose="020F0502020204030204" pitchFamily="34" charset="0"/>
              </a:rPr>
              <a:t>Wind</a:t>
            </a:r>
          </a:p>
          <a:p>
            <a:pPr marL="857250" indent="-742950">
              <a:lnSpc>
                <a:spcPct val="90000"/>
              </a:lnSpc>
              <a:spcAft>
                <a:spcPts val="600"/>
              </a:spcAft>
              <a:buFont typeface="+mj-lt"/>
              <a:buAutoNum type="alphaUcPeriod"/>
            </a:pPr>
            <a:r>
              <a:rPr lang="en-US" sz="3600" kern="1200">
                <a:solidFill>
                  <a:schemeClr val="tx1"/>
                </a:solidFill>
                <a:latin typeface="Calibri" panose="020F0502020204030204" pitchFamily="34" charset="0"/>
                <a:ea typeface="+mn-ea"/>
                <a:cs typeface="Calibri" panose="020F0502020204030204" pitchFamily="34" charset="0"/>
              </a:rPr>
              <a:t>Temperature</a:t>
            </a:r>
          </a:p>
          <a:p>
            <a:pPr marL="857250" indent="-742950">
              <a:lnSpc>
                <a:spcPct val="90000"/>
              </a:lnSpc>
              <a:spcAft>
                <a:spcPts val="600"/>
              </a:spcAft>
              <a:buFont typeface="+mj-lt"/>
              <a:buAutoNum type="alphaUcPeriod"/>
            </a:pPr>
            <a:r>
              <a:rPr lang="en-US" sz="3600" kern="1200">
                <a:solidFill>
                  <a:schemeClr val="tx1"/>
                </a:solidFill>
                <a:latin typeface="Calibri" panose="020F0502020204030204" pitchFamily="34" charset="0"/>
                <a:ea typeface="+mn-ea"/>
                <a:cs typeface="Calibri" panose="020F0502020204030204" pitchFamily="34" charset="0"/>
              </a:rPr>
              <a:t>Trees</a:t>
            </a:r>
          </a:p>
        </p:txBody>
      </p:sp>
      <p:sp>
        <p:nvSpPr>
          <p:cNvPr id="11" name="Google Shape;404;gdff6a300ac_1_230" descr="Questions">
            <a:extLst>
              <a:ext uri="{FF2B5EF4-FFF2-40B4-BE49-F238E27FC236}">
                <a16:creationId xmlns:a16="http://schemas.microsoft.com/office/drawing/2014/main" id="{C8AA7A17-1535-9FB2-8DCA-7E0932A4E9B5}"/>
              </a:ext>
            </a:extLst>
          </p:cNvPr>
          <p:cNvSpPr/>
          <p:nvPr/>
        </p:nvSpPr>
        <p:spPr>
          <a:xfrm>
            <a:off x="2" y="2"/>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58417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thermometer with a red handle and a red ball&#10;&#10;Description automatically generated">
            <a:extLst>
              <a:ext uri="{FF2B5EF4-FFF2-40B4-BE49-F238E27FC236}">
                <a16:creationId xmlns:a16="http://schemas.microsoft.com/office/drawing/2014/main" id="{1946D15F-629B-E59A-F0DF-05180395B302}"/>
              </a:ext>
            </a:extLst>
          </p:cNvPr>
          <p:cNvPicPr>
            <a:picLocks noChangeAspect="1"/>
          </p:cNvPicPr>
          <p:nvPr/>
        </p:nvPicPr>
        <p:blipFill rotWithShape="1">
          <a:blip r:embed="rId3"/>
          <a:srcRect r="-2" b="184"/>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8" descr="A tree with a wind blown up in the wind&#10;&#10;Description automatically generated with medium confidence">
            <a:extLst>
              <a:ext uri="{FF2B5EF4-FFF2-40B4-BE49-F238E27FC236}">
                <a16:creationId xmlns:a16="http://schemas.microsoft.com/office/drawing/2014/main" id="{7858B519-1B29-8BF8-9C88-94C3959E16B1}"/>
              </a:ext>
            </a:extLst>
          </p:cNvPr>
          <p:cNvPicPr>
            <a:picLocks noChangeAspect="1"/>
          </p:cNvPicPr>
          <p:nvPr/>
        </p:nvPicPr>
        <p:blipFill rotWithShape="1">
          <a:blip r:embed="rId4"/>
          <a:srcRect r="-2" b="18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8" name="Freeform: Shape 1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Google Shape;404;gdff6a300ac_1_230" descr="Questions">
            <a:extLst>
              <a:ext uri="{FF2B5EF4-FFF2-40B4-BE49-F238E27FC236}">
                <a16:creationId xmlns:a16="http://schemas.microsoft.com/office/drawing/2014/main" id="{C8AA7A17-1535-9FB2-8DCA-7E0932A4E9B5}"/>
              </a:ext>
            </a:extLst>
          </p:cNvPr>
          <p:cNvSpPr/>
          <p:nvPr/>
        </p:nvSpPr>
        <p:spPr>
          <a:xfrm>
            <a:off x="2" y="2"/>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BE8501A2-BEB0-59D3-41C3-BBB24816CEC1}"/>
              </a:ext>
            </a:extLst>
          </p:cNvPr>
          <p:cNvSpPr txBox="1"/>
          <p:nvPr/>
        </p:nvSpPr>
        <p:spPr>
          <a:xfrm>
            <a:off x="336042" y="859536"/>
            <a:ext cx="3770669" cy="124358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kern="1200" dirty="0">
                <a:solidFill>
                  <a:schemeClr val="tx1"/>
                </a:solidFill>
                <a:effectLst/>
                <a:latin typeface="Calibri" panose="020F0502020204030204" pitchFamily="34" charset="0"/>
                <a:ea typeface="+mj-ea"/>
                <a:cs typeface="Calibri" panose="020F0502020204030204" pitchFamily="34" charset="0"/>
              </a:rPr>
              <a:t>Which is </a:t>
            </a:r>
            <a:r>
              <a:rPr lang="en-US" sz="3200" b="1" kern="1200" dirty="0">
                <a:solidFill>
                  <a:schemeClr val="tx1"/>
                </a:solidFill>
                <a:effectLst/>
                <a:latin typeface="Calibri" panose="020F0502020204030204" pitchFamily="34" charset="0"/>
                <a:ea typeface="+mj-ea"/>
                <a:cs typeface="Calibri" panose="020F0502020204030204" pitchFamily="34" charset="0"/>
              </a:rPr>
              <a:t>NOT</a:t>
            </a:r>
            <a:r>
              <a:rPr lang="en-US" sz="3200" kern="1200" dirty="0">
                <a:solidFill>
                  <a:schemeClr val="tx1"/>
                </a:solidFill>
                <a:effectLst/>
                <a:latin typeface="Calibri" panose="020F0502020204030204" pitchFamily="34" charset="0"/>
                <a:ea typeface="+mj-ea"/>
                <a:cs typeface="Calibri" panose="020F0502020204030204" pitchFamily="34" charset="0"/>
              </a:rPr>
              <a:t> a key helper in making currents happen?</a:t>
            </a:r>
          </a:p>
        </p:txBody>
      </p:sp>
      <p:sp>
        <p:nvSpPr>
          <p:cNvPr id="4" name="TextBox 3">
            <a:extLst>
              <a:ext uri="{FF2B5EF4-FFF2-40B4-BE49-F238E27FC236}">
                <a16:creationId xmlns:a16="http://schemas.microsoft.com/office/drawing/2014/main" id="{2D5CDD54-784B-B4F8-9226-93BF6FD0FEE6}"/>
              </a:ext>
            </a:extLst>
          </p:cNvPr>
          <p:cNvSpPr txBox="1"/>
          <p:nvPr/>
        </p:nvSpPr>
        <p:spPr>
          <a:xfrm>
            <a:off x="336042" y="2512611"/>
            <a:ext cx="3624602" cy="3664351"/>
          </a:xfrm>
          <a:prstGeom prst="rect">
            <a:avLst/>
          </a:prstGeom>
        </p:spPr>
        <p:txBody>
          <a:bodyPr vert="horz" lIns="91440" tIns="45720" rIns="91440" bIns="45720" rtlCol="0">
            <a:normAutofit/>
          </a:bodyPr>
          <a:lstStyle/>
          <a:p>
            <a:pPr marL="857250" indent="-742950">
              <a:lnSpc>
                <a:spcPct val="90000"/>
              </a:lnSpc>
              <a:spcAft>
                <a:spcPts val="600"/>
              </a:spcAft>
              <a:buFont typeface="+mj-lt"/>
              <a:buAutoNum type="alphaUcPeriod"/>
            </a:pPr>
            <a:r>
              <a:rPr lang="en-US" sz="3600" kern="1200" dirty="0">
                <a:solidFill>
                  <a:schemeClr val="tx1"/>
                </a:solidFill>
                <a:latin typeface="Calibri" panose="020F0502020204030204" pitchFamily="34" charset="0"/>
                <a:ea typeface="+mn-ea"/>
                <a:cs typeface="Calibri" panose="020F0502020204030204" pitchFamily="34" charset="0"/>
              </a:rPr>
              <a:t>Wind</a:t>
            </a:r>
          </a:p>
          <a:p>
            <a:pPr marL="857250" indent="-742950">
              <a:lnSpc>
                <a:spcPct val="90000"/>
              </a:lnSpc>
              <a:spcAft>
                <a:spcPts val="600"/>
              </a:spcAft>
              <a:buFont typeface="+mj-lt"/>
              <a:buAutoNum type="alphaUcPeriod"/>
            </a:pPr>
            <a:r>
              <a:rPr lang="en-US" sz="3600" kern="1200" dirty="0">
                <a:solidFill>
                  <a:schemeClr val="tx1"/>
                </a:solidFill>
                <a:latin typeface="Calibri" panose="020F0502020204030204" pitchFamily="34" charset="0"/>
                <a:ea typeface="+mn-ea"/>
                <a:cs typeface="Calibri" panose="020F0502020204030204" pitchFamily="34" charset="0"/>
              </a:rPr>
              <a:t>Temperature</a:t>
            </a:r>
          </a:p>
          <a:p>
            <a:pPr marL="857250" indent="-742950">
              <a:lnSpc>
                <a:spcPct val="90000"/>
              </a:lnSpc>
              <a:spcAft>
                <a:spcPts val="600"/>
              </a:spcAft>
              <a:buFont typeface="+mj-lt"/>
              <a:buAutoNum type="alphaUcPeriod"/>
            </a:pPr>
            <a:r>
              <a:rPr lang="en-US" sz="3600" b="1" kern="1200" dirty="0">
                <a:solidFill>
                  <a:srgbClr val="FF0000"/>
                </a:solidFill>
                <a:latin typeface="Calibri" panose="020F0502020204030204" pitchFamily="34" charset="0"/>
                <a:ea typeface="+mn-ea"/>
                <a:cs typeface="Calibri" panose="020F0502020204030204" pitchFamily="34" charset="0"/>
              </a:rPr>
              <a:t>Trees</a:t>
            </a:r>
          </a:p>
        </p:txBody>
      </p:sp>
    </p:spTree>
    <p:extLst>
      <p:ext uri="{BB962C8B-B14F-4D97-AF65-F5344CB8AC3E}">
        <p14:creationId xmlns:p14="http://schemas.microsoft.com/office/powerpoint/2010/main" val="1649847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 with arrows&#10;&#10;Description automatically generated">
            <a:extLst>
              <a:ext uri="{FF2B5EF4-FFF2-40B4-BE49-F238E27FC236}">
                <a16:creationId xmlns:a16="http://schemas.microsoft.com/office/drawing/2014/main" id="{00072BD0-52DC-8084-7FB8-6CFD242544F3}"/>
              </a:ext>
            </a:extLst>
          </p:cNvPr>
          <p:cNvPicPr>
            <a:picLocks noChangeAspect="1"/>
          </p:cNvPicPr>
          <p:nvPr/>
        </p:nvPicPr>
        <p:blipFill rotWithShape="1">
          <a:blip r:embed="rId3"/>
          <a:srcRect b="6971"/>
          <a:stretch/>
        </p:blipFill>
        <p:spPr>
          <a:xfrm>
            <a:off x="20" y="10"/>
            <a:ext cx="9143980" cy="4465973"/>
          </a:xfrm>
          <a:prstGeom prst="rect">
            <a:avLst/>
          </a:prstGeom>
        </p:spPr>
      </p:pic>
      <p:sp>
        <p:nvSpPr>
          <p:cNvPr id="2" name="TextBox 1">
            <a:extLst>
              <a:ext uri="{FF2B5EF4-FFF2-40B4-BE49-F238E27FC236}">
                <a16:creationId xmlns:a16="http://schemas.microsoft.com/office/drawing/2014/main" id="{29D11C6C-2AC4-C6D0-1001-26C87B12445F}"/>
              </a:ext>
            </a:extLst>
          </p:cNvPr>
          <p:cNvSpPr txBox="1"/>
          <p:nvPr/>
        </p:nvSpPr>
        <p:spPr>
          <a:xfrm>
            <a:off x="274144" y="4826623"/>
            <a:ext cx="8595712" cy="1306417"/>
          </a:xfrm>
          <a:prstGeom prst="rect">
            <a:avLst/>
          </a:prstGeom>
        </p:spPr>
        <p:txBody>
          <a:bodyPr vert="horz" lIns="91440" tIns="45720" rIns="91440" bIns="45720" rtlCol="0">
            <a:noAutofit/>
          </a:bodyPr>
          <a:lstStyle/>
          <a:p>
            <a:pPr algn="ctr">
              <a:lnSpc>
                <a:spcPct val="90000"/>
              </a:lnSpc>
              <a:spcAft>
                <a:spcPts val="600"/>
              </a:spcAft>
            </a:pPr>
            <a:r>
              <a:rPr lang="en-US" sz="3600" b="0" i="0" kern="1200" dirty="0">
                <a:solidFill>
                  <a:schemeClr val="tx1"/>
                </a:solidFill>
                <a:effectLst/>
                <a:latin typeface="Calibri" panose="020F0502020204030204" pitchFamily="34" charset="0"/>
                <a:ea typeface="+mn-ea"/>
                <a:cs typeface="Calibri" panose="020F0502020204030204" pitchFamily="34" charset="0"/>
              </a:rPr>
              <a:t>Currents help </a:t>
            </a:r>
            <a:r>
              <a:rPr lang="en-US" sz="3600" b="0" i="0" u="sng" kern="1200" dirty="0">
                <a:solidFill>
                  <a:schemeClr val="tx1"/>
                </a:solidFill>
                <a:effectLst/>
                <a:latin typeface="Calibri" panose="020F0502020204030204" pitchFamily="34" charset="0"/>
                <a:ea typeface="+mn-ea"/>
                <a:cs typeface="Calibri" panose="020F0502020204030204" pitchFamily="34" charset="0"/>
              </a:rPr>
              <a:t>              </a:t>
            </a:r>
            <a:r>
              <a:rPr lang="en-US" sz="3600" b="0" i="0" kern="1200" dirty="0">
                <a:solidFill>
                  <a:schemeClr val="tx1"/>
                </a:solidFill>
                <a:effectLst/>
                <a:latin typeface="Calibri" panose="020F0502020204030204" pitchFamily="34" charset="0"/>
                <a:ea typeface="+mn-ea"/>
                <a:cs typeface="Calibri" panose="020F0502020204030204" pitchFamily="34" charset="0"/>
              </a:rPr>
              <a:t> heat around the Earth.</a:t>
            </a:r>
          </a:p>
        </p:txBody>
      </p:sp>
      <p:sp>
        <p:nvSpPr>
          <p:cNvPr id="4" name="Google Shape;404;gdff6a300ac_1_230" descr="Questions">
            <a:extLst>
              <a:ext uri="{FF2B5EF4-FFF2-40B4-BE49-F238E27FC236}">
                <a16:creationId xmlns:a16="http://schemas.microsoft.com/office/drawing/2014/main" id="{44100F4F-0986-5436-9D44-68A710142187}"/>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94509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 with arrows&#10;&#10;Description automatically generated">
            <a:extLst>
              <a:ext uri="{FF2B5EF4-FFF2-40B4-BE49-F238E27FC236}">
                <a16:creationId xmlns:a16="http://schemas.microsoft.com/office/drawing/2014/main" id="{00072BD0-52DC-8084-7FB8-6CFD242544F3}"/>
              </a:ext>
            </a:extLst>
          </p:cNvPr>
          <p:cNvPicPr>
            <a:picLocks noChangeAspect="1"/>
          </p:cNvPicPr>
          <p:nvPr/>
        </p:nvPicPr>
        <p:blipFill rotWithShape="1">
          <a:blip r:embed="rId3"/>
          <a:srcRect b="6971"/>
          <a:stretch/>
        </p:blipFill>
        <p:spPr>
          <a:xfrm>
            <a:off x="20" y="10"/>
            <a:ext cx="9143980" cy="4465973"/>
          </a:xfrm>
          <a:prstGeom prst="rect">
            <a:avLst/>
          </a:prstGeom>
        </p:spPr>
      </p:pic>
      <p:sp>
        <p:nvSpPr>
          <p:cNvPr id="2" name="TextBox 1">
            <a:extLst>
              <a:ext uri="{FF2B5EF4-FFF2-40B4-BE49-F238E27FC236}">
                <a16:creationId xmlns:a16="http://schemas.microsoft.com/office/drawing/2014/main" id="{29D11C6C-2AC4-C6D0-1001-26C87B12445F}"/>
              </a:ext>
            </a:extLst>
          </p:cNvPr>
          <p:cNvSpPr txBox="1"/>
          <p:nvPr/>
        </p:nvSpPr>
        <p:spPr>
          <a:xfrm>
            <a:off x="274144" y="4826623"/>
            <a:ext cx="8595712" cy="1306417"/>
          </a:xfrm>
          <a:prstGeom prst="rect">
            <a:avLst/>
          </a:prstGeom>
        </p:spPr>
        <p:txBody>
          <a:bodyPr vert="horz" lIns="91440" tIns="45720" rIns="91440" bIns="45720" rtlCol="0">
            <a:noAutofit/>
          </a:bodyPr>
          <a:lstStyle/>
          <a:p>
            <a:pPr algn="ctr">
              <a:lnSpc>
                <a:spcPct val="90000"/>
              </a:lnSpc>
              <a:spcAft>
                <a:spcPts val="600"/>
              </a:spcAft>
            </a:pPr>
            <a:r>
              <a:rPr lang="en-US" sz="3600" b="0" i="0" kern="1200" dirty="0">
                <a:solidFill>
                  <a:schemeClr val="tx1"/>
                </a:solidFill>
                <a:effectLst/>
                <a:latin typeface="Calibri" panose="020F0502020204030204" pitchFamily="34" charset="0"/>
                <a:ea typeface="+mn-ea"/>
                <a:cs typeface="Calibri" panose="020F0502020204030204" pitchFamily="34" charset="0"/>
              </a:rPr>
              <a:t>Currents help </a:t>
            </a:r>
            <a:r>
              <a:rPr lang="en-US" sz="3600" b="1" i="0" u="sng" kern="1200" dirty="0">
                <a:solidFill>
                  <a:srgbClr val="FF0000"/>
                </a:solidFill>
                <a:effectLst/>
                <a:latin typeface="Calibri" panose="020F0502020204030204" pitchFamily="34" charset="0"/>
                <a:ea typeface="+mn-ea"/>
                <a:cs typeface="Calibri" panose="020F0502020204030204" pitchFamily="34" charset="0"/>
              </a:rPr>
              <a:t>spread</a:t>
            </a:r>
            <a:r>
              <a:rPr lang="en-US" sz="3600" b="0" i="0" kern="1200" dirty="0">
                <a:solidFill>
                  <a:schemeClr val="tx1"/>
                </a:solidFill>
                <a:effectLst/>
                <a:latin typeface="Calibri" panose="020F0502020204030204" pitchFamily="34" charset="0"/>
                <a:ea typeface="+mn-ea"/>
                <a:cs typeface="Calibri" panose="020F0502020204030204" pitchFamily="34" charset="0"/>
              </a:rPr>
              <a:t> heat around the Earth.</a:t>
            </a:r>
          </a:p>
        </p:txBody>
      </p:sp>
      <p:sp>
        <p:nvSpPr>
          <p:cNvPr id="4" name="Google Shape;404;gdff6a300ac_1_230" descr="Questions">
            <a:extLst>
              <a:ext uri="{FF2B5EF4-FFF2-40B4-BE49-F238E27FC236}">
                <a16:creationId xmlns:a16="http://schemas.microsoft.com/office/drawing/2014/main" id="{9E6FD202-D103-C866-D8FB-5F3E4CC4DC0A}"/>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3774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7"/>
        <p:cNvGrpSpPr/>
        <p:nvPr/>
      </p:nvGrpSpPr>
      <p:grpSpPr>
        <a:xfrm>
          <a:off x="0" y="0"/>
          <a:ext cx="0" cy="0"/>
          <a:chOff x="0" y="0"/>
          <a:chExt cx="0" cy="0"/>
        </a:xfrm>
      </p:grpSpPr>
      <p:pic>
        <p:nvPicPr>
          <p:cNvPr id="3" name="Picture 2" descr="A rainbow colored line on the earth&#10;&#10;Description automatically generated">
            <a:extLst>
              <a:ext uri="{FF2B5EF4-FFF2-40B4-BE49-F238E27FC236}">
                <a16:creationId xmlns:a16="http://schemas.microsoft.com/office/drawing/2014/main" id="{008C89A1-AA65-C5ED-5706-C724A9434822}"/>
              </a:ext>
            </a:extLst>
          </p:cNvPr>
          <p:cNvPicPr>
            <a:picLocks noChangeAspect="1"/>
          </p:cNvPicPr>
          <p:nvPr/>
        </p:nvPicPr>
        <p:blipFill rotWithShape="1">
          <a:blip r:embed="rId3"/>
          <a:srcRect r="2182" b="-1"/>
          <a:stretch/>
        </p:blipFill>
        <p:spPr>
          <a:xfrm>
            <a:off x="590335" y="1106565"/>
            <a:ext cx="4837162" cy="4574228"/>
          </a:xfrm>
          <a:prstGeom prst="rect">
            <a:avLst/>
          </a:prstGeom>
        </p:spPr>
      </p:pic>
      <p:sp>
        <p:nvSpPr>
          <p:cNvPr id="209" name="Google Shape;209;p3"/>
          <p:cNvSpPr txBox="1"/>
          <p:nvPr/>
        </p:nvSpPr>
        <p:spPr>
          <a:xfrm>
            <a:off x="5672416" y="1705084"/>
            <a:ext cx="3295738" cy="3447832"/>
          </a:xfrm>
          <a:prstGeom prst="rect">
            <a:avLst/>
          </a:prstGeom>
        </p:spPr>
        <p:txBody>
          <a:bodyPr spcFirstLastPara="1" vert="horz" lIns="91440" tIns="45720" rIns="91440" bIns="45720" rtlCol="0" anchor="t" anchorCtr="0">
            <a:noAutofit/>
          </a:bodyPr>
          <a:lstStyle/>
          <a:p>
            <a:pPr marR="0" lvl="0">
              <a:lnSpc>
                <a:spcPct val="90000"/>
              </a:lnSpc>
              <a:spcBef>
                <a:spcPct val="0"/>
              </a:spcBef>
              <a:spcAft>
                <a:spcPts val="600"/>
              </a:spcAft>
              <a:buClr>
                <a:srgbClr val="000000"/>
              </a:buClr>
              <a:buSzPts val="3600"/>
            </a:pPr>
            <a:r>
              <a:rPr lang="en-US" sz="3000" b="1" i="0" u="none" strike="noStrike" kern="1200" cap="none" dirty="0">
                <a:solidFill>
                  <a:schemeClr val="tx1"/>
                </a:solidFill>
                <a:latin typeface="+mn-lt"/>
                <a:ea typeface="+mn-ea"/>
                <a:cs typeface="+mn-cs"/>
                <a:sym typeface="Calibri"/>
              </a:rPr>
              <a:t>Big Question: </a:t>
            </a:r>
            <a:r>
              <a:rPr lang="en-US" sz="3000" b="0" i="0" kern="1200" dirty="0">
                <a:solidFill>
                  <a:schemeClr val="tx1"/>
                </a:solidFill>
                <a:effectLst/>
                <a:latin typeface="+mn-lt"/>
                <a:ea typeface="+mn-ea"/>
                <a:cs typeface="+mn-cs"/>
              </a:rPr>
              <a:t>How do ocean currents connect different parts of the world, and in what ways do they influence weather patterns?</a:t>
            </a:r>
            <a:endParaRPr lang="en-US" sz="3000" b="0" i="0" u="none" strike="noStrike" kern="1200" cap="none" dirty="0">
              <a:solidFill>
                <a:schemeClr val="tx1"/>
              </a:solidFill>
              <a:latin typeface="+mn-lt"/>
              <a:ea typeface="+mn-ea"/>
              <a:cs typeface="+mn-cs"/>
              <a:sym typeface="Calibri"/>
            </a:endParaRPr>
          </a:p>
        </p:txBody>
      </p:sp>
      <p:grpSp>
        <p:nvGrpSpPr>
          <p:cNvPr id="230" name="Group 229">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222" name="Rectangle 221">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Google Shape;208;p3" descr="Lightbulb and gear">
            <a:extLst>
              <a:ext uri="{FF2B5EF4-FFF2-40B4-BE49-F238E27FC236}">
                <a16:creationId xmlns:a16="http://schemas.microsoft.com/office/drawing/2014/main" id="{265D06C8-6CC5-9C6C-78C6-21E772B524C9}"/>
              </a:ext>
            </a:extLst>
          </p:cNvPr>
          <p:cNvSpPr/>
          <p:nvPr/>
        </p:nvSpPr>
        <p:spPr>
          <a:xfrm>
            <a:off x="2" y="83364"/>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e0663e53fa_0_104" descr="Artificial Intelligence"/>
          <p:cNvSpPr/>
          <p:nvPr/>
        </p:nvSpPr>
        <p:spPr>
          <a:xfrm>
            <a:off x="1168980" y="1430222"/>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7" name="Google Shape;457;ge0663e53fa_0_104" descr="Comment Like"/>
          <p:cNvPicPr preferRelativeResize="0"/>
          <p:nvPr/>
        </p:nvPicPr>
        <p:blipFill rotWithShape="1">
          <a:blip r:embed="rId4">
            <a:alphaModFix/>
          </a:blip>
          <a:srcRect/>
          <a:stretch/>
        </p:blipFill>
        <p:spPr>
          <a:xfrm>
            <a:off x="4841628" y="2294406"/>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2"/>
        <p:cNvGrpSpPr/>
        <p:nvPr/>
      </p:nvGrpSpPr>
      <p:grpSpPr>
        <a:xfrm>
          <a:off x="0" y="0"/>
          <a:ext cx="0" cy="0"/>
          <a:chOff x="0" y="0"/>
          <a:chExt cx="0" cy="0"/>
        </a:xfrm>
      </p:grpSpPr>
      <p:sp useBgFill="1">
        <p:nvSpPr>
          <p:cNvPr id="475" name="Rectangle 474">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Google Shape;466;ge0663e53fa_0_100"/>
          <p:cNvSpPr txBox="1"/>
          <p:nvPr/>
        </p:nvSpPr>
        <p:spPr>
          <a:xfrm>
            <a:off x="157301" y="1857379"/>
            <a:ext cx="3510277" cy="3143241"/>
          </a:xfrm>
          <a:prstGeom prst="rect">
            <a:avLst/>
          </a:prstGeom>
        </p:spPr>
        <p:txBody>
          <a:bodyPr spcFirstLastPara="1" vert="horz" lIns="91440" tIns="45720" rIns="91440" bIns="45720" rtlCol="0" anchorCtr="0">
            <a:noAutofit/>
          </a:bodyPr>
          <a:lstStyle/>
          <a:p>
            <a:pPr lvl="0">
              <a:lnSpc>
                <a:spcPct val="90000"/>
              </a:lnSpc>
              <a:spcBef>
                <a:spcPts val="0"/>
              </a:spcBef>
              <a:spcAft>
                <a:spcPts val="600"/>
              </a:spcAft>
              <a:buClr>
                <a:schemeClr val="dk1"/>
              </a:buClr>
              <a:buSzPts val="1100"/>
            </a:pPr>
            <a:r>
              <a:rPr lang="en-US" sz="2800" kern="1200" dirty="0">
                <a:solidFill>
                  <a:schemeClr val="tx1"/>
                </a:solidFill>
                <a:latin typeface="Calibri" panose="020F0502020204030204" pitchFamily="34" charset="0"/>
                <a:ea typeface="+mn-ea"/>
                <a:cs typeface="Calibri" panose="020F0502020204030204" pitchFamily="34" charset="0"/>
                <a:sym typeface="Calibri"/>
              </a:rPr>
              <a:t>The Gulf Stream is an example of a major ocean current. The Gulf Stream is a warm, wind-driven surface current located in the Gulf of Mexico, which is part of the Atlantic Ocean. </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3" name="Picture 2" descr="A map of the florida&#10;&#10;Description automatically generated">
            <a:extLst>
              <a:ext uri="{FF2B5EF4-FFF2-40B4-BE49-F238E27FC236}">
                <a16:creationId xmlns:a16="http://schemas.microsoft.com/office/drawing/2014/main" id="{0380D36A-5F7F-8D6E-65E7-0D1B54E7FE56}"/>
              </a:ext>
            </a:extLst>
          </p:cNvPr>
          <p:cNvPicPr>
            <a:picLocks noChangeAspect="1"/>
          </p:cNvPicPr>
          <p:nvPr/>
        </p:nvPicPr>
        <p:blipFill rotWithShape="1">
          <a:blip r:embed="rId3"/>
          <a:srcRect l="15591" r="33163" b="1"/>
          <a:stretch/>
        </p:blipFill>
        <p:spPr>
          <a:xfrm>
            <a:off x="3757789" y="10"/>
            <a:ext cx="5386210" cy="6857990"/>
          </a:xfrm>
          <a:prstGeom prst="rect">
            <a:avLst/>
          </a:prstGeom>
          <a:effectLst/>
        </p:spPr>
      </p:pic>
      <p:sp>
        <p:nvSpPr>
          <p:cNvPr id="464" name="Google Shape;464;ge0663e53fa_0_100"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5" name="Google Shape;465;ge0663e53fa_0_100" descr="Comment Like"/>
          <p:cNvPicPr preferRelativeResize="0"/>
          <p:nvPr/>
        </p:nvPicPr>
        <p:blipFill rotWithShape="1">
          <a:blip r:embed="rId5">
            <a:alphaModFix/>
          </a:blip>
          <a:srcRect/>
          <a:stretch/>
        </p:blipFill>
        <p:spPr>
          <a:xfrm>
            <a:off x="735231" y="146272"/>
            <a:ext cx="571056" cy="57105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1"/>
        <p:cNvGrpSpPr/>
        <p:nvPr/>
      </p:nvGrpSpPr>
      <p:grpSpPr>
        <a:xfrm>
          <a:off x="0" y="0"/>
          <a:ext cx="0" cy="0"/>
          <a:chOff x="0" y="0"/>
          <a:chExt cx="0" cy="0"/>
        </a:xfrm>
      </p:grpSpPr>
      <p:sp useBgFill="1">
        <p:nvSpPr>
          <p:cNvPr id="480" name="Rectangle 47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Google Shape;475;ge0663e53fa_0_112"/>
          <p:cNvSpPr txBox="1"/>
          <p:nvPr/>
        </p:nvSpPr>
        <p:spPr>
          <a:xfrm>
            <a:off x="113863" y="2187677"/>
            <a:ext cx="3641640" cy="3143241"/>
          </a:xfrm>
          <a:prstGeom prst="rect">
            <a:avLst/>
          </a:prstGeom>
        </p:spPr>
        <p:txBody>
          <a:bodyPr spcFirstLastPara="1" vert="horz" lIns="91440" tIns="45720" rIns="91440" bIns="45720" rtlCol="0" anchorCtr="0">
            <a:noAutofit/>
          </a:bodyPr>
          <a:lstStyle/>
          <a:p>
            <a:pPr lvl="0">
              <a:lnSpc>
                <a:spcPct val="90000"/>
              </a:lnSpc>
              <a:spcBef>
                <a:spcPts val="0"/>
              </a:spcBef>
              <a:spcAft>
                <a:spcPts val="600"/>
              </a:spcAft>
              <a:buClr>
                <a:schemeClr val="dk1"/>
              </a:buClr>
              <a:buSzPts val="1100"/>
            </a:pPr>
            <a:r>
              <a:rPr lang="en-US" sz="3200" kern="1200" dirty="0">
                <a:solidFill>
                  <a:schemeClr val="tx1"/>
                </a:solidFill>
                <a:latin typeface="Calibri" panose="020F0502020204030204" pitchFamily="34" charset="0"/>
                <a:ea typeface="+mn-ea"/>
                <a:cs typeface="Calibri" panose="020F0502020204030204" pitchFamily="34" charset="0"/>
                <a:sym typeface="Calibri"/>
              </a:rPr>
              <a:t>The Alaska Current is also an example of an ocean current. It is a warm current off the southwest coast of Alaska and the west coast of Canada.</a:t>
            </a:r>
            <a:endParaRPr lang="en-US" sz="32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3" name="Picture 2" descr="A map of the north pacific coast&#10;&#10;Description automatically generated">
            <a:extLst>
              <a:ext uri="{FF2B5EF4-FFF2-40B4-BE49-F238E27FC236}">
                <a16:creationId xmlns:a16="http://schemas.microsoft.com/office/drawing/2014/main" id="{064FA01D-E96C-2410-E396-845880F86704}"/>
              </a:ext>
            </a:extLst>
          </p:cNvPr>
          <p:cNvPicPr>
            <a:picLocks noChangeAspect="1"/>
          </p:cNvPicPr>
          <p:nvPr/>
        </p:nvPicPr>
        <p:blipFill rotWithShape="1">
          <a:blip r:embed="rId3"/>
          <a:srcRect l="15536" r="32824"/>
          <a:stretch/>
        </p:blipFill>
        <p:spPr>
          <a:xfrm>
            <a:off x="3757789" y="10"/>
            <a:ext cx="5386210" cy="6857990"/>
          </a:xfrm>
          <a:prstGeom prst="rect">
            <a:avLst/>
          </a:prstGeom>
          <a:effectLst/>
        </p:spPr>
      </p:pic>
      <p:sp>
        <p:nvSpPr>
          <p:cNvPr id="473" name="Google Shape;473;ge0663e53fa_0_112" descr="Artificial Intelligence"/>
          <p:cNvSpPr/>
          <p:nvPr/>
        </p:nvSpPr>
        <p:spPr>
          <a:xfrm>
            <a:off x="2" y="2"/>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4" name="Google Shape;474;ge0663e53fa_0_112" descr="Comment Like"/>
          <p:cNvPicPr preferRelativeResize="0"/>
          <p:nvPr/>
        </p:nvPicPr>
        <p:blipFill rotWithShape="1">
          <a:blip r:embed="rId5">
            <a:alphaModFix/>
          </a:blip>
          <a:srcRect/>
          <a:stretch/>
        </p:blipFill>
        <p:spPr>
          <a:xfrm>
            <a:off x="735231" y="146272"/>
            <a:ext cx="571056" cy="571056"/>
          </a:xfrm>
          <a:prstGeom prst="rect">
            <a:avLst/>
          </a:prstGeom>
          <a:noFill/>
          <a:ln>
            <a:noFill/>
          </a:ln>
        </p:spPr>
      </p:pic>
      <p:sp>
        <p:nvSpPr>
          <p:cNvPr id="4" name="TextBox 3">
            <a:extLst>
              <a:ext uri="{FF2B5EF4-FFF2-40B4-BE49-F238E27FC236}">
                <a16:creationId xmlns:a16="http://schemas.microsoft.com/office/drawing/2014/main" id="{DC21FF24-2A01-578D-D8F3-180847AB755A}"/>
              </a:ext>
            </a:extLst>
          </p:cNvPr>
          <p:cNvSpPr txBox="1"/>
          <p:nvPr/>
        </p:nvSpPr>
        <p:spPr>
          <a:xfrm>
            <a:off x="6805246" y="6550223"/>
            <a:ext cx="1854995" cy="307777"/>
          </a:xfrm>
          <a:prstGeom prst="rect">
            <a:avLst/>
          </a:prstGeom>
          <a:noFill/>
        </p:spPr>
        <p:txBody>
          <a:bodyPr wrap="none" rtlCol="0">
            <a:spAutoFit/>
          </a:bodyPr>
          <a:lstStyle/>
          <a:p>
            <a:r>
              <a:rPr lang="en-US" b="0" i="0" dirty="0" err="1">
                <a:solidFill>
                  <a:srgbClr val="222222"/>
                </a:solidFill>
                <a:effectLst/>
                <a:latin typeface="Arial" panose="020B0604020202020204" pitchFamily="34" charset="0"/>
              </a:rPr>
              <a:t>Stabeno</a:t>
            </a:r>
            <a:r>
              <a:rPr lang="en-US" b="0" i="0" dirty="0">
                <a:solidFill>
                  <a:srgbClr val="222222"/>
                </a:solidFill>
                <a:effectLst/>
                <a:latin typeface="Arial" panose="020B0604020202020204" pitchFamily="34" charset="0"/>
              </a:rPr>
              <a:t> et al. (2016)</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e0663e53fa_0_160" descr="Artificial Intelligence"/>
          <p:cNvSpPr/>
          <p:nvPr/>
        </p:nvSpPr>
        <p:spPr>
          <a:xfrm>
            <a:off x="1061805" y="1430260"/>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2" name="Google Shape;482;ge0663e53fa_0_160" descr="Comment Dislike"/>
          <p:cNvPicPr preferRelativeResize="0"/>
          <p:nvPr/>
        </p:nvPicPr>
        <p:blipFill rotWithShape="1">
          <a:blip r:embed="rId4">
            <a:alphaModFix/>
          </a:blip>
          <a:srcRect/>
          <a:stretch/>
        </p:blipFill>
        <p:spPr>
          <a:xfrm>
            <a:off x="4734453" y="2013090"/>
            <a:ext cx="3347724" cy="33477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7"/>
        <p:cNvGrpSpPr/>
        <p:nvPr/>
      </p:nvGrpSpPr>
      <p:grpSpPr>
        <a:xfrm>
          <a:off x="0" y="0"/>
          <a:ext cx="0" cy="0"/>
          <a:chOff x="0" y="0"/>
          <a:chExt cx="0" cy="0"/>
        </a:xfrm>
      </p:grpSpPr>
      <p:sp useBgFill="1">
        <p:nvSpPr>
          <p:cNvPr id="49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98" name="Rectangle 49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Google Shape;491;ge0663e53fa_0_166"/>
          <p:cNvSpPr txBox="1"/>
          <p:nvPr/>
        </p:nvSpPr>
        <p:spPr>
          <a:xfrm>
            <a:off x="367650" y="2765427"/>
            <a:ext cx="4010919" cy="3613149"/>
          </a:xfrm>
          <a:prstGeom prst="rect">
            <a:avLst/>
          </a:prstGeom>
        </p:spPr>
        <p:txBody>
          <a:bodyPr spcFirstLastPara="1" vert="horz" lIns="91440" tIns="45720" rIns="91440" bIns="45720" rtlCol="0" anchor="ctr" anchorCtr="0">
            <a:noAutofit/>
          </a:bodyPr>
          <a:lstStyle/>
          <a:p>
            <a:pPr lvl="0">
              <a:lnSpc>
                <a:spcPct val="90000"/>
              </a:lnSpc>
              <a:spcBef>
                <a:spcPts val="0"/>
              </a:spcBef>
              <a:spcAft>
                <a:spcPts val="600"/>
              </a:spcAft>
              <a:buClr>
                <a:schemeClr val="dk1"/>
              </a:buClr>
              <a:buSzPts val="1100"/>
            </a:pPr>
            <a:r>
              <a:rPr lang="en-US" sz="2800" b="0" i="0" kern="1200" dirty="0">
                <a:solidFill>
                  <a:schemeClr val="tx1"/>
                </a:solidFill>
                <a:effectLst/>
                <a:latin typeface="Calibri" panose="020F0502020204030204" pitchFamily="34" charset="0"/>
                <a:ea typeface="+mn-ea"/>
                <a:cs typeface="Calibri" panose="020F0502020204030204" pitchFamily="34" charset="0"/>
              </a:rPr>
              <a:t>Ripples in the water </a:t>
            </a:r>
            <a:r>
              <a:rPr lang="en-US" sz="2800" kern="1200" dirty="0">
                <a:solidFill>
                  <a:schemeClr val="tx1"/>
                </a:solidFill>
                <a:latin typeface="Calibri" panose="020F0502020204030204" pitchFamily="34" charset="0"/>
                <a:ea typeface="+mn-ea"/>
                <a:cs typeface="Calibri" panose="020F0502020204030204" pitchFamily="34" charset="0"/>
              </a:rPr>
              <a:t>are </a:t>
            </a:r>
            <a:r>
              <a:rPr lang="en-US" sz="2800" b="1" kern="1200" dirty="0">
                <a:solidFill>
                  <a:schemeClr val="tx1"/>
                </a:solidFill>
                <a:latin typeface="Calibri" panose="020F0502020204030204" pitchFamily="34" charset="0"/>
                <a:ea typeface="+mn-ea"/>
                <a:cs typeface="Calibri" panose="020F0502020204030204" pitchFamily="34" charset="0"/>
              </a:rPr>
              <a:t>NOT</a:t>
            </a:r>
            <a:r>
              <a:rPr lang="en-US" sz="2800" kern="1200" dirty="0">
                <a:solidFill>
                  <a:schemeClr val="tx1"/>
                </a:solidFill>
                <a:latin typeface="Calibri" panose="020F0502020204030204" pitchFamily="34" charset="0"/>
                <a:ea typeface="+mn-ea"/>
                <a:cs typeface="Calibri" panose="020F0502020204030204" pitchFamily="34" charset="0"/>
              </a:rPr>
              <a:t> an example of currents. </a:t>
            </a:r>
            <a:r>
              <a:rPr lang="en-US" sz="2800" b="0" i="0" kern="1200" dirty="0">
                <a:solidFill>
                  <a:schemeClr val="tx1"/>
                </a:solidFill>
                <a:effectLst/>
                <a:latin typeface="Calibri" panose="020F0502020204030204" pitchFamily="34" charset="0"/>
                <a:ea typeface="+mn-ea"/>
                <a:cs typeface="Calibri" panose="020F0502020204030204" pitchFamily="34" charset="0"/>
              </a:rPr>
              <a:t>While ripples on the surface of the water might look like a current, they are usually caused by a disturbance or wind and do not represent a continuous, steady flow.</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3" name="Picture 2" descr="A hand reaching for a flower in water&#10;&#10;Description automatically generated">
            <a:extLst>
              <a:ext uri="{FF2B5EF4-FFF2-40B4-BE49-F238E27FC236}">
                <a16:creationId xmlns:a16="http://schemas.microsoft.com/office/drawing/2014/main" id="{FBDA8C20-DADE-2241-96D5-0FA8E11122DE}"/>
              </a:ext>
            </a:extLst>
          </p:cNvPr>
          <p:cNvPicPr>
            <a:picLocks noChangeAspect="1"/>
          </p:cNvPicPr>
          <p:nvPr/>
        </p:nvPicPr>
        <p:blipFill rotWithShape="1">
          <a:blip r:embed="rId3"/>
          <a:srcRect l="14982" r="23282" b="-1"/>
          <a:stretch/>
        </p:blipFill>
        <p:spPr>
          <a:xfrm>
            <a:off x="4572000" y="1"/>
            <a:ext cx="4577118" cy="6858000"/>
          </a:xfrm>
          <a:prstGeom prst="rect">
            <a:avLst/>
          </a:prstGeom>
        </p:spPr>
      </p:pic>
      <p:sp>
        <p:nvSpPr>
          <p:cNvPr id="489" name="Google Shape;489;ge0663e53fa_0_16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0" name="Google Shape;490;ge0663e53fa_0_166" descr="Comment Dislike"/>
          <p:cNvPicPr preferRelativeResize="0"/>
          <p:nvPr/>
        </p:nvPicPr>
        <p:blipFill rotWithShape="1">
          <a:blip r:embed="rId5">
            <a:alphaModFix/>
          </a:blip>
          <a:srcRect/>
          <a:stretch/>
        </p:blipFill>
        <p:spPr>
          <a:xfrm>
            <a:off x="604600" y="159010"/>
            <a:ext cx="545579" cy="54557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6"/>
        <p:cNvGrpSpPr/>
        <p:nvPr/>
      </p:nvGrpSpPr>
      <p:grpSpPr>
        <a:xfrm>
          <a:off x="0" y="0"/>
          <a:ext cx="0" cy="0"/>
          <a:chOff x="0" y="0"/>
          <a:chExt cx="0" cy="0"/>
        </a:xfrm>
      </p:grpSpPr>
      <p:sp useBgFill="1">
        <p:nvSpPr>
          <p:cNvPr id="50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07" name="Rectangle 50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Google Shape;500;ge0663e53fa_0_173"/>
          <p:cNvSpPr txBox="1"/>
          <p:nvPr/>
        </p:nvSpPr>
        <p:spPr>
          <a:xfrm>
            <a:off x="215337" y="2901461"/>
            <a:ext cx="4141326" cy="3613149"/>
          </a:xfrm>
          <a:prstGeom prst="rect">
            <a:avLst/>
          </a:prstGeom>
        </p:spPr>
        <p:txBody>
          <a:bodyPr spcFirstLastPara="1" vert="horz" lIns="91440" tIns="45720" rIns="91440" bIns="45720" rtlCol="0" anchor="ctr" anchorCtr="0">
            <a:noAutofit/>
          </a:bodyPr>
          <a:lstStyle/>
          <a:p>
            <a:pPr lvl="0">
              <a:lnSpc>
                <a:spcPct val="90000"/>
              </a:lnSpc>
              <a:spcBef>
                <a:spcPts val="0"/>
              </a:spcBef>
              <a:spcAft>
                <a:spcPts val="600"/>
              </a:spcAft>
              <a:buClr>
                <a:schemeClr val="dk1"/>
              </a:buClr>
              <a:buSzPts val="1100"/>
            </a:pPr>
            <a:r>
              <a:rPr lang="en-US" sz="2800" kern="1200" dirty="0">
                <a:solidFill>
                  <a:schemeClr val="tx1"/>
                </a:solidFill>
                <a:latin typeface="Calibri" panose="020F0502020204030204" pitchFamily="34" charset="0"/>
                <a:ea typeface="+mn-ea"/>
                <a:cs typeface="Calibri" panose="020F0502020204030204" pitchFamily="34" charset="0"/>
                <a:sym typeface="Calibri"/>
              </a:rPr>
              <a:t>Waterfalls are </a:t>
            </a:r>
            <a:r>
              <a:rPr lang="en-US" sz="2800" b="1" kern="1200" dirty="0">
                <a:solidFill>
                  <a:schemeClr val="tx1"/>
                </a:solidFill>
                <a:latin typeface="Calibri" panose="020F0502020204030204" pitchFamily="34" charset="0"/>
                <a:ea typeface="+mn-ea"/>
                <a:cs typeface="Calibri" panose="020F0502020204030204" pitchFamily="34" charset="0"/>
                <a:sym typeface="Calibri"/>
              </a:rPr>
              <a:t>NOT</a:t>
            </a:r>
            <a:r>
              <a:rPr lang="en-US" sz="2800" kern="1200" dirty="0">
                <a:solidFill>
                  <a:schemeClr val="tx1"/>
                </a:solidFill>
                <a:latin typeface="Calibri" panose="020F0502020204030204" pitchFamily="34" charset="0"/>
                <a:ea typeface="+mn-ea"/>
                <a:cs typeface="Calibri" panose="020F0502020204030204" pitchFamily="34" charset="0"/>
                <a:sym typeface="Calibri"/>
              </a:rPr>
              <a:t> an example of currents. </a:t>
            </a:r>
            <a:r>
              <a:rPr lang="en-US" sz="2800" b="0" i="0" kern="1200" dirty="0">
                <a:solidFill>
                  <a:schemeClr val="tx1"/>
                </a:solidFill>
                <a:effectLst/>
                <a:latin typeface="Calibri" panose="020F0502020204030204" pitchFamily="34" charset="0"/>
                <a:ea typeface="+mn-ea"/>
                <a:cs typeface="Calibri" panose="020F0502020204030204" pitchFamily="34" charset="0"/>
              </a:rPr>
              <a:t>Though waterfalls involve the movement of water, the downward flow is not a current in the same way river or ocean currents are. Waterfalls are more about the force of gravity pulling water downward.</a:t>
            </a:r>
            <a:endPara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3" name="Picture 2" descr="Celeste River in the middle of a forest&#10;&#10;Description automatically generated">
            <a:extLst>
              <a:ext uri="{FF2B5EF4-FFF2-40B4-BE49-F238E27FC236}">
                <a16:creationId xmlns:a16="http://schemas.microsoft.com/office/drawing/2014/main" id="{54D4F81D-AB82-4AF4-C1B9-852D84FDAFF1}"/>
              </a:ext>
            </a:extLst>
          </p:cNvPr>
          <p:cNvPicPr>
            <a:picLocks noChangeAspect="1"/>
          </p:cNvPicPr>
          <p:nvPr/>
        </p:nvPicPr>
        <p:blipFill rotWithShape="1">
          <a:blip r:embed="rId3"/>
          <a:srcRect l="26393" r="28223" b="-1"/>
          <a:stretch/>
        </p:blipFill>
        <p:spPr>
          <a:xfrm>
            <a:off x="4572000" y="1"/>
            <a:ext cx="4577118" cy="6858000"/>
          </a:xfrm>
          <a:prstGeom prst="rect">
            <a:avLst/>
          </a:prstGeom>
        </p:spPr>
      </p:pic>
      <p:sp>
        <p:nvSpPr>
          <p:cNvPr id="498" name="Google Shape;498;ge0663e53fa_0_173"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9" name="Google Shape;499;ge0663e53fa_0_173" descr="Comment Dislike"/>
          <p:cNvPicPr preferRelativeResize="0"/>
          <p:nvPr/>
        </p:nvPicPr>
        <p:blipFill rotWithShape="1">
          <a:blip r:embed="rId5">
            <a:alphaModFix/>
          </a:blip>
          <a:srcRect/>
          <a:stretch/>
        </p:blipFill>
        <p:spPr>
          <a:xfrm>
            <a:off x="604600" y="159010"/>
            <a:ext cx="545579" cy="54557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dff6a300ac_0_40" descr="Questions"/>
          <p:cNvSpPr/>
          <p:nvPr/>
        </p:nvSpPr>
        <p:spPr>
          <a:xfrm>
            <a:off x="1905000" y="90855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7430209113_0_1469"/>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water ripples and waterfalls </a:t>
            </a:r>
            <a:r>
              <a:rPr lang="en-US" sz="3600" b="1" i="0" u="none" strike="noStrike" cap="none" dirty="0">
                <a:solidFill>
                  <a:schemeClr val="dk1"/>
                </a:solidFill>
                <a:latin typeface="Calibri"/>
                <a:ea typeface="Calibri"/>
                <a:cs typeface="Calibri"/>
                <a:sym typeface="Calibri"/>
              </a:rPr>
              <a:t>NOT</a:t>
            </a:r>
            <a:r>
              <a:rPr lang="en-US" sz="3600" b="0" i="0" u="none" strike="noStrike" cap="none" dirty="0">
                <a:solidFill>
                  <a:schemeClr val="dk1"/>
                </a:solidFill>
                <a:latin typeface="Calibri"/>
                <a:ea typeface="Calibri"/>
                <a:cs typeface="Calibri"/>
                <a:sym typeface="Calibri"/>
              </a:rPr>
              <a:t> examples of currents?</a:t>
            </a:r>
            <a:endParaRPr sz="1400" b="0" i="0" u="none" strike="noStrike" cap="none" dirty="0">
              <a:solidFill>
                <a:srgbClr val="000000"/>
              </a:solidFill>
              <a:latin typeface="Arial"/>
              <a:ea typeface="Arial"/>
              <a:cs typeface="Arial"/>
              <a:sym typeface="Arial"/>
            </a:endParaRPr>
          </a:p>
        </p:txBody>
      </p:sp>
      <p:sp>
        <p:nvSpPr>
          <p:cNvPr id="383" name="Google Shape;383;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4" name="Google Shape;384;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385" name="Google Shape;385;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2" name="Picture 1" descr="A hand reaching for a flower in water&#10;&#10;Description automatically generated">
            <a:extLst>
              <a:ext uri="{FF2B5EF4-FFF2-40B4-BE49-F238E27FC236}">
                <a16:creationId xmlns:a16="http://schemas.microsoft.com/office/drawing/2014/main" id="{80A91CA9-4A7D-C622-CB0D-B22BF5FEB920}"/>
              </a:ext>
            </a:extLst>
          </p:cNvPr>
          <p:cNvPicPr>
            <a:picLocks noChangeAspect="1"/>
          </p:cNvPicPr>
          <p:nvPr/>
        </p:nvPicPr>
        <p:blipFill rotWithShape="1">
          <a:blip r:embed="rId5"/>
          <a:srcRect l="14982" r="23282" b="-1"/>
          <a:stretch/>
        </p:blipFill>
        <p:spPr>
          <a:xfrm>
            <a:off x="801859" y="1823286"/>
            <a:ext cx="2992732" cy="4484078"/>
          </a:xfrm>
          <a:prstGeom prst="rect">
            <a:avLst/>
          </a:prstGeom>
        </p:spPr>
      </p:pic>
      <p:pic>
        <p:nvPicPr>
          <p:cNvPr id="3" name="Picture 2" descr="Celeste River in the middle of a forest&#10;&#10;Description automatically generated">
            <a:extLst>
              <a:ext uri="{FF2B5EF4-FFF2-40B4-BE49-F238E27FC236}">
                <a16:creationId xmlns:a16="http://schemas.microsoft.com/office/drawing/2014/main" id="{CABDD57D-ECFF-4332-752E-599B8ADE54AA}"/>
              </a:ext>
            </a:extLst>
          </p:cNvPr>
          <p:cNvPicPr>
            <a:picLocks noChangeAspect="1"/>
          </p:cNvPicPr>
          <p:nvPr/>
        </p:nvPicPr>
        <p:blipFill rotWithShape="1">
          <a:blip r:embed="rId6"/>
          <a:srcRect l="26393" r="28223" b="-1"/>
          <a:stretch/>
        </p:blipFill>
        <p:spPr>
          <a:xfrm>
            <a:off x="5316420" y="1840870"/>
            <a:ext cx="2969259" cy="444890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8"/>
          <p:cNvSpPr txBox="1"/>
          <p:nvPr/>
        </p:nvSpPr>
        <p:spPr>
          <a:xfrm>
            <a:off x="2585397" y="628582"/>
            <a:ext cx="39732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98" name="Google Shape;598;p38" descr="Rewind"/>
          <p:cNvSpPr/>
          <p:nvPr/>
        </p:nvSpPr>
        <p:spPr>
          <a:xfrm>
            <a:off x="1928445" y="1500555"/>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7"/>
        <p:cNvGrpSpPr/>
        <p:nvPr/>
      </p:nvGrpSpPr>
      <p:grpSpPr>
        <a:xfrm>
          <a:off x="0" y="0"/>
          <a:ext cx="0" cy="0"/>
          <a:chOff x="0" y="0"/>
          <a:chExt cx="0" cy="0"/>
        </a:xfrm>
      </p:grpSpPr>
      <p:pic>
        <p:nvPicPr>
          <p:cNvPr id="3" name="Picture 2" descr="A close-up of a wave&#10;&#10;Description automatically generated">
            <a:extLst>
              <a:ext uri="{FF2B5EF4-FFF2-40B4-BE49-F238E27FC236}">
                <a16:creationId xmlns:a16="http://schemas.microsoft.com/office/drawing/2014/main" id="{4B74CA1A-AC2C-5254-7369-70EEA3891509}"/>
              </a:ext>
            </a:extLst>
          </p:cNvPr>
          <p:cNvPicPr>
            <a:picLocks noChangeAspect="1"/>
          </p:cNvPicPr>
          <p:nvPr/>
        </p:nvPicPr>
        <p:blipFill rotWithShape="1">
          <a:blip r:embed="rId3"/>
          <a:srcRect t="2707" r="20606" b="6384"/>
          <a:stretch/>
        </p:blipFill>
        <p:spPr>
          <a:xfrm>
            <a:off x="20" y="10"/>
            <a:ext cx="9143980" cy="6857990"/>
          </a:xfrm>
          <a:prstGeom prst="rect">
            <a:avLst/>
          </a:prstGeom>
        </p:spPr>
      </p:pic>
      <p:sp>
        <p:nvSpPr>
          <p:cNvPr id="340" name="Rectangle 339">
            <a:extLst>
              <a:ext uri="{FF2B5EF4-FFF2-40B4-BE49-F238E27FC236}">
                <a16:creationId xmlns:a16="http://schemas.microsoft.com/office/drawing/2014/main" id="{90E16127-B8A5-42E6-AF29-764F54D35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Google Shape;331;ge0663e53fa_0_93"/>
          <p:cNvSpPr txBox="1"/>
          <p:nvPr/>
        </p:nvSpPr>
        <p:spPr>
          <a:xfrm>
            <a:off x="253034" y="1038151"/>
            <a:ext cx="3248859" cy="4781697"/>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3600"/>
            </a:pPr>
            <a:r>
              <a:rPr lang="en-US" sz="3600" b="1" u="sng" kern="1200" dirty="0">
                <a:solidFill>
                  <a:schemeClr val="tx1"/>
                </a:solidFill>
                <a:latin typeface="+mj-lt"/>
                <a:ea typeface="+mj-ea"/>
                <a:cs typeface="+mj-cs"/>
                <a:sym typeface="Calibri"/>
              </a:rPr>
              <a:t>Current</a:t>
            </a:r>
            <a:r>
              <a:rPr lang="en-US" sz="3600" b="1" i="0" u="sng" strike="noStrike" kern="1200" cap="none" dirty="0">
                <a:solidFill>
                  <a:schemeClr val="tx1"/>
                </a:solidFill>
                <a:latin typeface="+mj-lt"/>
                <a:ea typeface="+mj-ea"/>
                <a:cs typeface="+mj-cs"/>
                <a:sym typeface="Calibri"/>
              </a:rPr>
              <a:t>:</a:t>
            </a:r>
            <a:r>
              <a:rPr lang="en-US" sz="3600" b="0" i="0" u="none" strike="noStrike" kern="1200" cap="none" dirty="0">
                <a:solidFill>
                  <a:schemeClr val="tx1"/>
                </a:solidFill>
                <a:latin typeface="+mj-lt"/>
                <a:ea typeface="+mj-ea"/>
                <a:cs typeface="+mj-cs"/>
                <a:sym typeface="Calibri"/>
              </a:rPr>
              <a:t> </a:t>
            </a:r>
            <a:r>
              <a:rPr lang="en-US" sz="3600" b="0" i="0" kern="1200" dirty="0">
                <a:solidFill>
                  <a:schemeClr val="tx1"/>
                </a:solidFill>
                <a:effectLst/>
                <a:latin typeface="+mj-lt"/>
                <a:ea typeface="+mj-ea"/>
                <a:cs typeface="+mj-cs"/>
              </a:rPr>
              <a:t>The steady flow of water in a specific direction within a body of water</a:t>
            </a:r>
            <a:endParaRPr lang="en-US" sz="3600" b="0" i="0" u="none" strike="noStrike" kern="1200" cap="none" dirty="0">
              <a:solidFill>
                <a:schemeClr val="tx1"/>
              </a:solidFill>
              <a:latin typeface="+mj-lt"/>
              <a:ea typeface="+mj-ea"/>
              <a:cs typeface="+mj-cs"/>
              <a:sym typeface="Calibri"/>
            </a:endParaRPr>
          </a:p>
        </p:txBody>
      </p:sp>
      <p:sp>
        <p:nvSpPr>
          <p:cNvPr id="2" name="Google Shape;606;p39" descr="Rewind">
            <a:extLst>
              <a:ext uri="{FF2B5EF4-FFF2-40B4-BE49-F238E27FC236}">
                <a16:creationId xmlns:a16="http://schemas.microsoft.com/office/drawing/2014/main" id="{17FFA433-BD58-6425-0136-704C16F310EE}"/>
              </a:ext>
            </a:extLst>
          </p:cNvPr>
          <p:cNvSpPr/>
          <p:nvPr/>
        </p:nvSpPr>
        <p:spPr>
          <a:xfrm>
            <a:off x="175848" y="175849"/>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454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936c336ece_0_1205"/>
          <p:cNvSpPr txBox="1"/>
          <p:nvPr/>
        </p:nvSpPr>
        <p:spPr>
          <a:xfrm>
            <a:off x="2301071" y="59429"/>
            <a:ext cx="46956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lang="en-US" sz="1400" b="0" i="0" u="none" strike="noStrike" cap="none" dirty="0">
              <a:solidFill>
                <a:srgbClr val="000000"/>
              </a:solidFill>
              <a:latin typeface="Arial"/>
              <a:ea typeface="Arial"/>
              <a:cs typeface="Arial"/>
              <a:sym typeface="Arial"/>
            </a:endParaRPr>
          </a:p>
        </p:txBody>
      </p:sp>
      <p:sp>
        <p:nvSpPr>
          <p:cNvPr id="725" name="Google Shape;725;g2936c336ece_0_1205"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E4B3286B-58C2-F387-2557-0506F04C2CA7}"/>
              </a:ext>
            </a:extLst>
          </p:cNvPr>
          <p:cNvSpPr txBox="1"/>
          <p:nvPr/>
        </p:nvSpPr>
        <p:spPr>
          <a:xfrm>
            <a:off x="205272" y="1339126"/>
            <a:ext cx="4366728" cy="53860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water currents.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currents.</a:t>
            </a:r>
            <a:endParaRPr lang="en-US"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Ask students </a:t>
            </a:r>
            <a:r>
              <a:rPr lang="en-US" sz="2000" dirty="0">
                <a:solidFill>
                  <a:srgbClr val="000000"/>
                </a:solidFill>
                <a:effectLst/>
                <a:latin typeface="Calibri Light" panose="020F0302020204030204" pitchFamily="34" charset="0"/>
                <a:cs typeface="Calibri Light" panose="020F0302020204030204" pitchFamily="34" charset="0"/>
              </a:rPr>
              <a:t>what they think might happen when you create movement in the water. </a:t>
            </a:r>
            <a:r>
              <a:rPr lang="en-US" sz="2000" dirty="0">
                <a:latin typeface="Calibri Light" panose="020F0302020204030204" pitchFamily="34" charset="0"/>
                <a:cs typeface="Calibri Light" panose="020F0302020204030204" pitchFamily="34" charset="0"/>
              </a:rPr>
              <a:t>Encourage students to o</a:t>
            </a:r>
            <a:r>
              <a:rPr lang="en-US" sz="2000" dirty="0">
                <a:solidFill>
                  <a:srgbClr val="000000"/>
                </a:solidFill>
                <a:effectLst/>
                <a:latin typeface="Calibri Light" panose="020F0302020204030204" pitchFamily="34" charset="0"/>
                <a:cs typeface="Calibri Light" panose="020F0302020204030204" pitchFamily="34" charset="0"/>
              </a:rPr>
              <a:t>bserve how the floating objects move in response to the currents you've created. Discuss the direction in which the objects are carried.</a:t>
            </a:r>
          </a:p>
          <a:p>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the term current.</a:t>
            </a:r>
            <a:endPar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5" name="Picture 4" descr="A person holding a stick in a blue water&#10;&#10;Description automatically generated">
            <a:extLst>
              <a:ext uri="{FF2B5EF4-FFF2-40B4-BE49-F238E27FC236}">
                <a16:creationId xmlns:a16="http://schemas.microsoft.com/office/drawing/2014/main" id="{365D48AB-B0D7-B7A9-705C-A2E7AED57AAC}"/>
              </a:ext>
            </a:extLst>
          </p:cNvPr>
          <p:cNvPicPr>
            <a:picLocks noChangeAspect="1"/>
          </p:cNvPicPr>
          <p:nvPr/>
        </p:nvPicPr>
        <p:blipFill>
          <a:blip r:embed="rId4"/>
          <a:stretch>
            <a:fillRect/>
          </a:stretch>
        </p:blipFill>
        <p:spPr>
          <a:xfrm>
            <a:off x="4799309" y="1153909"/>
            <a:ext cx="4139419" cy="5644662"/>
          </a:xfrm>
          <a:prstGeom prst="rect">
            <a:avLst/>
          </a:prstGeom>
        </p:spPr>
      </p:pic>
    </p:spTree>
    <p:extLst>
      <p:ext uri="{BB962C8B-B14F-4D97-AF65-F5344CB8AC3E}">
        <p14:creationId xmlns:p14="http://schemas.microsoft.com/office/powerpoint/2010/main" val="136358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adcfd36f86_0_0"/>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3" name="Google Shape;613;g2adcfd36f86_0_0"/>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614" name="Google Shape;614;g2adcfd36f86_0_0"/>
          <p:cNvCxnSpPr>
            <a:stCxn id="615" idx="4"/>
            <a:endCxn id="61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616" name="Google Shape;616;g2adcfd36f86_0_0"/>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617" name="Google Shape;617;g2adcfd36f86_0_0"/>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615" name="Google Shape;615;g2adcfd36f86_0_0"/>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2adcfd36f86_0_1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24" name="Google Shape;624;g2adcfd36f86_0_1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25" name="Google Shape;625;g2adcfd36f86_0_10"/>
          <p:cNvCxnSpPr>
            <a:stCxn id="626" idx="4"/>
            <a:endCxn id="62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27" name="Google Shape;627;g2adcfd36f86_0_1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28" name="Google Shape;628;g2adcfd36f86_0_1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26" name="Google Shape;626;g2adcfd36f86_0_1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9" name="Google Shape;629;g2adcfd36f86_0_1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630" name="Google Shape;630;g2adcfd36f86_0_1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Definition</a:t>
            </a:r>
            <a:endParaRPr sz="1400" u="none" strike="noStrike" cap="none">
              <a:solidFill>
                <a:srgbClr val="000000"/>
              </a:solidFill>
              <a:latin typeface="Helvetica Light" panose="020B0403020202020204" pitchFamily="34" charset="0"/>
              <a:sym typeface="Arial"/>
            </a:endParaRPr>
          </a:p>
        </p:txBody>
      </p:sp>
      <p:sp>
        <p:nvSpPr>
          <p:cNvPr id="631" name="Google Shape;631;g2adcfd36f86_0_1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Example</a:t>
            </a:r>
            <a:endParaRPr sz="1400" u="none" strike="noStrike" cap="none">
              <a:solidFill>
                <a:srgbClr val="000000"/>
              </a:solidFill>
              <a:latin typeface="Helvetica Light" panose="020B0403020202020204" pitchFamily="34" charset="0"/>
              <a:sym typeface="Arial"/>
            </a:endParaRPr>
          </a:p>
        </p:txBody>
      </p:sp>
      <p:sp>
        <p:nvSpPr>
          <p:cNvPr id="632" name="Google Shape;632;g2adcfd36f86_0_1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Picture</a:t>
            </a:r>
            <a:endParaRPr sz="1400" u="none" strike="noStrike" cap="none">
              <a:solidFill>
                <a:srgbClr val="000000"/>
              </a:solidFill>
              <a:latin typeface="Helvetica Light" panose="020B0403020202020204" pitchFamily="34" charset="0"/>
              <a:sym typeface="Arial"/>
            </a:endParaRPr>
          </a:p>
        </p:txBody>
      </p:sp>
      <p:sp>
        <p:nvSpPr>
          <p:cNvPr id="633" name="Google Shape;633;g2adcfd36f86_0_1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How do</a:t>
            </a:r>
            <a:r>
              <a:rPr lang="en-US" sz="1800" dirty="0">
                <a:latin typeface="Helvetica Light" panose="020B0403020202020204" pitchFamily="34" charset="0"/>
                <a:ea typeface="Helvetica Neue Light"/>
                <a:cs typeface="Helvetica Neue Light"/>
                <a:sym typeface="Helvetica Neue Light"/>
              </a:rPr>
              <a:t> currents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impact my life?</a:t>
            </a:r>
            <a:endParaRPr sz="1800" u="none" strike="noStrike" cap="none" dirty="0">
              <a:solidFill>
                <a:srgbClr val="000000"/>
              </a:solidFill>
              <a:latin typeface="Helvetica Light" panose="020B0403020202020204" pitchFamily="34" charset="0"/>
              <a:sym typeface="Arial"/>
            </a:endParaRPr>
          </a:p>
        </p:txBody>
      </p:sp>
      <p:sp>
        <p:nvSpPr>
          <p:cNvPr id="634" name="Google Shape;634;g2adcfd36f86_0_1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5" name="Google Shape;635;g2adcfd36f86_0_1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36" name="Google Shape;636;g2adcfd36f86_0_10"/>
          <p:cNvCxnSpPr>
            <a:stCxn id="637" idx="4"/>
            <a:endCxn id="63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8" name="Google Shape;638;g2adcfd36f86_0_1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9" name="Google Shape;639;g2adcfd36f86_0_1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7" name="Google Shape;637;g2adcfd36f86_0_1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9" name="Picture 8" descr="A diagram of water and mountains&#10;&#10;Description automatically generated">
            <a:extLst>
              <a:ext uri="{FF2B5EF4-FFF2-40B4-BE49-F238E27FC236}">
                <a16:creationId xmlns:a16="http://schemas.microsoft.com/office/drawing/2014/main" id="{BB790840-B60B-50D3-4FBF-A39051EAAF5A}"/>
              </a:ext>
            </a:extLst>
          </p:cNvPr>
          <p:cNvPicPr>
            <a:picLocks noChangeAspect="1"/>
          </p:cNvPicPr>
          <p:nvPr/>
        </p:nvPicPr>
        <p:blipFill>
          <a:blip r:embed="rId3"/>
          <a:stretch>
            <a:fillRect/>
          </a:stretch>
        </p:blipFill>
        <p:spPr>
          <a:xfrm>
            <a:off x="5051201" y="2048395"/>
            <a:ext cx="4062046" cy="1879511"/>
          </a:xfrm>
          <a:prstGeom prst="rect">
            <a:avLst/>
          </a:prstGeom>
        </p:spPr>
      </p:pic>
      <p:sp>
        <p:nvSpPr>
          <p:cNvPr id="645" name="Google Shape;645;g2adcfd36f86_0_3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46" name="Google Shape;646;g2adcfd36f86_0_3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47" name="Google Shape;647;g2adcfd36f86_0_31"/>
          <p:cNvCxnSpPr>
            <a:stCxn id="648" idx="4"/>
            <a:endCxn id="64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49" name="Google Shape;649;g2adcfd36f86_0_3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0" name="Google Shape;650;g2adcfd36f86_0_3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48" name="Google Shape;648;g2adcfd36f86_0_3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1" name="Google Shape;651;g2adcfd36f86_0_31"/>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current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52" name="Google Shape;652;g2adcfd36f86_0_31"/>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53" name="Google Shape;653;g2adcfd36f86_0_31"/>
          <p:cNvSpPr txBox="1"/>
          <p:nvPr/>
        </p:nvSpPr>
        <p:spPr>
          <a:xfrm>
            <a:off x="5011271" y="187983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654" name="Google Shape;654;g2adcfd36f86_0_31"/>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55" name="Google Shape;655;g2adcfd36f86_0_31"/>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Ripple ripples in a pool of water&#10;&#10;Description automatically generated">
            <a:extLst>
              <a:ext uri="{FF2B5EF4-FFF2-40B4-BE49-F238E27FC236}">
                <a16:creationId xmlns:a16="http://schemas.microsoft.com/office/drawing/2014/main" id="{6A7927DC-1ED1-745A-FDF9-E173D24CFD4F}"/>
              </a:ext>
            </a:extLst>
          </p:cNvPr>
          <p:cNvPicPr>
            <a:picLocks noChangeAspect="1"/>
          </p:cNvPicPr>
          <p:nvPr/>
        </p:nvPicPr>
        <p:blipFill>
          <a:blip r:embed="rId4"/>
          <a:stretch>
            <a:fillRect/>
          </a:stretch>
        </p:blipFill>
        <p:spPr>
          <a:xfrm>
            <a:off x="1117683" y="4374399"/>
            <a:ext cx="3512257" cy="2390642"/>
          </a:xfrm>
          <a:prstGeom prst="rect">
            <a:avLst/>
          </a:prstGeom>
        </p:spPr>
      </p:pic>
      <p:pic>
        <p:nvPicPr>
          <p:cNvPr id="5" name="Picture 4" descr="A large wave in the ocean&#10;&#10;Description automatically generated">
            <a:extLst>
              <a:ext uri="{FF2B5EF4-FFF2-40B4-BE49-F238E27FC236}">
                <a16:creationId xmlns:a16="http://schemas.microsoft.com/office/drawing/2014/main" id="{D765E58F-4455-47FE-4B48-80B11CB3C450}"/>
              </a:ext>
            </a:extLst>
          </p:cNvPr>
          <p:cNvPicPr>
            <a:picLocks noChangeAspect="1"/>
          </p:cNvPicPr>
          <p:nvPr/>
        </p:nvPicPr>
        <p:blipFill>
          <a:blip r:embed="rId5"/>
          <a:stretch>
            <a:fillRect/>
          </a:stretch>
        </p:blipFill>
        <p:spPr>
          <a:xfrm>
            <a:off x="1118028" y="1865297"/>
            <a:ext cx="3474292" cy="2225322"/>
          </a:xfrm>
          <a:prstGeom prst="rect">
            <a:avLst/>
          </a:prstGeom>
        </p:spPr>
      </p:pic>
      <p:pic>
        <p:nvPicPr>
          <p:cNvPr id="7" name="Picture 6" descr="A waterfall with rocks and moss&#10;&#10;Description automatically generated with medium confidence">
            <a:extLst>
              <a:ext uri="{FF2B5EF4-FFF2-40B4-BE49-F238E27FC236}">
                <a16:creationId xmlns:a16="http://schemas.microsoft.com/office/drawing/2014/main" id="{250C5FEC-B9FB-3037-04B0-936C586150BE}"/>
              </a:ext>
            </a:extLst>
          </p:cNvPr>
          <p:cNvPicPr>
            <a:picLocks noChangeAspect="1"/>
          </p:cNvPicPr>
          <p:nvPr/>
        </p:nvPicPr>
        <p:blipFill>
          <a:blip r:embed="rId6"/>
          <a:stretch>
            <a:fillRect/>
          </a:stretch>
        </p:blipFill>
        <p:spPr>
          <a:xfrm>
            <a:off x="5419158" y="4479907"/>
            <a:ext cx="3631839" cy="222682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9" name="Picture 8" descr="A diagram of water and mountains&#10;&#10;Description automatically generated">
            <a:extLst>
              <a:ext uri="{FF2B5EF4-FFF2-40B4-BE49-F238E27FC236}">
                <a16:creationId xmlns:a16="http://schemas.microsoft.com/office/drawing/2014/main" id="{BB790840-B60B-50D3-4FBF-A39051EAAF5A}"/>
              </a:ext>
            </a:extLst>
          </p:cNvPr>
          <p:cNvPicPr>
            <a:picLocks noChangeAspect="1"/>
          </p:cNvPicPr>
          <p:nvPr/>
        </p:nvPicPr>
        <p:blipFill>
          <a:blip r:embed="rId3"/>
          <a:stretch>
            <a:fillRect/>
          </a:stretch>
        </p:blipFill>
        <p:spPr>
          <a:xfrm>
            <a:off x="5051201" y="2048395"/>
            <a:ext cx="4062046" cy="1879511"/>
          </a:xfrm>
          <a:prstGeom prst="rect">
            <a:avLst/>
          </a:prstGeom>
        </p:spPr>
      </p:pic>
      <p:sp>
        <p:nvSpPr>
          <p:cNvPr id="645" name="Google Shape;645;g2adcfd36f86_0_3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46" name="Google Shape;646;g2adcfd36f86_0_3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47" name="Google Shape;647;g2adcfd36f86_0_31"/>
          <p:cNvCxnSpPr>
            <a:stCxn id="648" idx="4"/>
            <a:endCxn id="64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49" name="Google Shape;649;g2adcfd36f86_0_3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0" name="Google Shape;650;g2adcfd36f86_0_3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48" name="Google Shape;648;g2adcfd36f86_0_3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1" name="Google Shape;651;g2adcfd36f86_0_31"/>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 </a:t>
            </a:r>
            <a:r>
              <a:rPr lang="en-US" sz="3000" b="1" dirty="0">
                <a:latin typeface="Calibri"/>
                <a:ea typeface="Calibri"/>
                <a:cs typeface="Calibri"/>
                <a:sym typeface="Calibri"/>
              </a:rPr>
              <a:t>current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52" name="Google Shape;652;g2adcfd36f86_0_31"/>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53" name="Google Shape;653;g2adcfd36f86_0_31"/>
          <p:cNvSpPr txBox="1"/>
          <p:nvPr/>
        </p:nvSpPr>
        <p:spPr>
          <a:xfrm>
            <a:off x="5011271" y="187983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654" name="Google Shape;654;g2adcfd36f86_0_31"/>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55" name="Google Shape;655;g2adcfd36f86_0_31"/>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Ripple ripples in a pool of water&#10;&#10;Description automatically generated">
            <a:extLst>
              <a:ext uri="{FF2B5EF4-FFF2-40B4-BE49-F238E27FC236}">
                <a16:creationId xmlns:a16="http://schemas.microsoft.com/office/drawing/2014/main" id="{6A7927DC-1ED1-745A-FDF9-E173D24CFD4F}"/>
              </a:ext>
            </a:extLst>
          </p:cNvPr>
          <p:cNvPicPr>
            <a:picLocks noChangeAspect="1"/>
          </p:cNvPicPr>
          <p:nvPr/>
        </p:nvPicPr>
        <p:blipFill>
          <a:blip r:embed="rId4"/>
          <a:stretch>
            <a:fillRect/>
          </a:stretch>
        </p:blipFill>
        <p:spPr>
          <a:xfrm>
            <a:off x="1117683" y="4374399"/>
            <a:ext cx="3512257" cy="2390642"/>
          </a:xfrm>
          <a:prstGeom prst="rect">
            <a:avLst/>
          </a:prstGeom>
        </p:spPr>
      </p:pic>
      <p:pic>
        <p:nvPicPr>
          <p:cNvPr id="5" name="Picture 4" descr="A large wave in the ocean&#10;&#10;Description automatically generated">
            <a:extLst>
              <a:ext uri="{FF2B5EF4-FFF2-40B4-BE49-F238E27FC236}">
                <a16:creationId xmlns:a16="http://schemas.microsoft.com/office/drawing/2014/main" id="{D765E58F-4455-47FE-4B48-80B11CB3C450}"/>
              </a:ext>
            </a:extLst>
          </p:cNvPr>
          <p:cNvPicPr>
            <a:picLocks noChangeAspect="1"/>
          </p:cNvPicPr>
          <p:nvPr/>
        </p:nvPicPr>
        <p:blipFill>
          <a:blip r:embed="rId5"/>
          <a:stretch>
            <a:fillRect/>
          </a:stretch>
        </p:blipFill>
        <p:spPr>
          <a:xfrm>
            <a:off x="1118028" y="1865297"/>
            <a:ext cx="3474292" cy="2225322"/>
          </a:xfrm>
          <a:prstGeom prst="rect">
            <a:avLst/>
          </a:prstGeom>
        </p:spPr>
      </p:pic>
      <p:pic>
        <p:nvPicPr>
          <p:cNvPr id="7" name="Picture 6" descr="A waterfall with rocks and moss&#10;&#10;Description automatically generated with medium confidence">
            <a:extLst>
              <a:ext uri="{FF2B5EF4-FFF2-40B4-BE49-F238E27FC236}">
                <a16:creationId xmlns:a16="http://schemas.microsoft.com/office/drawing/2014/main" id="{250C5FEC-B9FB-3037-04B0-936C586150BE}"/>
              </a:ext>
            </a:extLst>
          </p:cNvPr>
          <p:cNvPicPr>
            <a:picLocks noChangeAspect="1"/>
          </p:cNvPicPr>
          <p:nvPr/>
        </p:nvPicPr>
        <p:blipFill>
          <a:blip r:embed="rId6"/>
          <a:stretch>
            <a:fillRect/>
          </a:stretch>
        </p:blipFill>
        <p:spPr>
          <a:xfrm>
            <a:off x="5419158" y="4479907"/>
            <a:ext cx="3631839" cy="2226821"/>
          </a:xfrm>
          <a:prstGeom prst="rect">
            <a:avLst/>
          </a:prstGeom>
        </p:spPr>
      </p:pic>
      <p:sp>
        <p:nvSpPr>
          <p:cNvPr id="2" name="Google Shape;680;g2adcfd36f86_0_380">
            <a:extLst>
              <a:ext uri="{FF2B5EF4-FFF2-40B4-BE49-F238E27FC236}">
                <a16:creationId xmlns:a16="http://schemas.microsoft.com/office/drawing/2014/main" id="{34321D87-A0AC-B67B-D3BF-A0A617833C79}"/>
              </a:ext>
            </a:extLst>
          </p:cNvPr>
          <p:cNvSpPr/>
          <p:nvPr/>
        </p:nvSpPr>
        <p:spPr>
          <a:xfrm>
            <a:off x="4824717" y="1918425"/>
            <a:ext cx="4238453" cy="2225322"/>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78501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2" name="Picture 1" descr="A diagram of water and mountains&#10;&#10;Description automatically generated">
            <a:extLst>
              <a:ext uri="{FF2B5EF4-FFF2-40B4-BE49-F238E27FC236}">
                <a16:creationId xmlns:a16="http://schemas.microsoft.com/office/drawing/2014/main" id="{C35D6934-E877-4345-9934-28A0BEDFCA5F}"/>
              </a:ext>
            </a:extLst>
          </p:cNvPr>
          <p:cNvPicPr>
            <a:picLocks noChangeAspect="1"/>
          </p:cNvPicPr>
          <p:nvPr/>
        </p:nvPicPr>
        <p:blipFill>
          <a:blip r:embed="rId3"/>
          <a:stretch>
            <a:fillRect/>
          </a:stretch>
        </p:blipFill>
        <p:spPr>
          <a:xfrm>
            <a:off x="4664337" y="1241961"/>
            <a:ext cx="4062046" cy="1879511"/>
          </a:xfrm>
          <a:prstGeom prst="rect">
            <a:avLst/>
          </a:prstGeom>
        </p:spPr>
      </p:pic>
      <p:sp>
        <p:nvSpPr>
          <p:cNvPr id="687" name="Google Shape;687;g2adcfd36f86_0_7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8" name="Google Shape;688;g2adcfd36f86_0_7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9" name="Google Shape;689;g2adcfd36f86_0_70"/>
          <p:cNvCxnSpPr>
            <a:stCxn id="690" idx="4"/>
            <a:endCxn id="6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adcfd36f86_0_7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2" name="Google Shape;692;g2adcfd36f86_0_7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0" name="Google Shape;690;g2adcfd36f86_0_7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3" name="Google Shape;693;g2adcfd36f86_0_7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94" name="Google Shape;694;g2adcfd36f86_0_7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95" name="Google Shape;695;g2adcfd36f86_0_70"/>
          <p:cNvCxnSpPr>
            <a:stCxn id="696" idx="4"/>
            <a:endCxn id="6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97" name="Google Shape;697;g2adcfd36f86_0_7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98" name="Google Shape;698;g2adcfd36f86_0_7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96" name="Google Shape;696;g2adcfd36f86_0_7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9" name="Google Shape;699;g2adcfd36f86_0_7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700" name="Google Shape;700;g2adcfd36f86_0_7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Definition</a:t>
            </a:r>
            <a:endParaRPr sz="1400" u="none" strike="noStrike" cap="none" dirty="0">
              <a:solidFill>
                <a:srgbClr val="000000"/>
              </a:solidFill>
              <a:latin typeface="Helvetica Light" panose="020B0403020202020204" pitchFamily="34" charset="0"/>
              <a:sym typeface="Arial"/>
            </a:endParaRPr>
          </a:p>
        </p:txBody>
      </p:sp>
      <p:sp>
        <p:nvSpPr>
          <p:cNvPr id="701" name="Google Shape;701;g2adcfd36f86_0_7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Example</a:t>
            </a:r>
            <a:endParaRPr sz="1400" u="none" strike="noStrike" cap="none">
              <a:solidFill>
                <a:srgbClr val="000000"/>
              </a:solidFill>
              <a:latin typeface="Helvetica Light" panose="020B0403020202020204" pitchFamily="34" charset="0"/>
              <a:sym typeface="Arial"/>
            </a:endParaRPr>
          </a:p>
        </p:txBody>
      </p:sp>
      <p:sp>
        <p:nvSpPr>
          <p:cNvPr id="702" name="Google Shape;702;g2adcfd36f86_0_7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Picture</a:t>
            </a:r>
            <a:endParaRPr sz="1400" u="none" strike="noStrike" cap="none">
              <a:solidFill>
                <a:srgbClr val="000000"/>
              </a:solidFill>
              <a:latin typeface="Helvetica Light" panose="020B0403020202020204" pitchFamily="34" charset="0"/>
              <a:sym typeface="Arial"/>
            </a:endParaRPr>
          </a:p>
        </p:txBody>
      </p:sp>
      <p:sp>
        <p:nvSpPr>
          <p:cNvPr id="703" name="Google Shape;703;g2adcfd36f86_0_7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How do</a:t>
            </a:r>
            <a:r>
              <a:rPr lang="en-US" sz="1800" dirty="0">
                <a:latin typeface="Helvetica Light" panose="020B0403020202020204" pitchFamily="34" charset="0"/>
                <a:ea typeface="Helvetica Neue Light"/>
                <a:cs typeface="Helvetica Neue Light"/>
                <a:sym typeface="Helvetica Neue Light"/>
              </a:rPr>
              <a:t> currents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impact my life?</a:t>
            </a:r>
            <a:endParaRPr sz="1800" u="none" strike="noStrike" cap="none" dirty="0">
              <a:solidFill>
                <a:srgbClr val="000000"/>
              </a:solidFill>
              <a:latin typeface="Helvetica Light" panose="020B0403020202020204" pitchFamily="34" charset="0"/>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2adcfd36f86_0_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10" name="Google Shape;710;g2adcfd36f86_0_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11" name="Google Shape;711;g2adcfd36f86_0_92"/>
          <p:cNvCxnSpPr>
            <a:stCxn id="712" idx="4"/>
            <a:endCxn id="70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13" name="Google Shape;713;g2adcfd36f86_0_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14" name="Google Shape;714;g2adcfd36f86_0_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12" name="Google Shape;712;g2adcfd36f86_0_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15" name="Google Shape;715;g2adcfd36f86_0_9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latin typeface="Calibri"/>
                <a:ea typeface="Calibri"/>
                <a:cs typeface="Calibri"/>
                <a:sym typeface="Calibri"/>
              </a:rPr>
              <a:t>current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16" name="Google Shape;716;g2adcfd36f86_0_9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17" name="Google Shape;717;g2adcfd36f86_0_9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18" name="Google Shape;718;g2adcfd36f86_0_9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19" name="Google Shape;719;g2adcfd36f86_0_9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20" name="Google Shape;720;g2adcfd36f86_0_9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21" name="Google Shape;721;g2adcfd36f86_0_92"/>
          <p:cNvSpPr txBox="1"/>
          <p:nvPr/>
        </p:nvSpPr>
        <p:spPr>
          <a:xfrm>
            <a:off x="1021907" y="530154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Light" panose="020B0403020202020204" pitchFamily="34" charset="0"/>
                <a:ea typeface="Helvetica Neue Light"/>
                <a:cs typeface="Helvetica Neue Light"/>
                <a:sym typeface="Helvetica Neue Light"/>
              </a:rPr>
              <a:t>A substance containing only one type of atom</a:t>
            </a:r>
            <a:endParaRPr sz="1400" u="none" strike="noStrike" cap="none" dirty="0">
              <a:solidFill>
                <a:srgbClr val="434343"/>
              </a:solidFill>
              <a:latin typeface="Helvetica Light" panose="020B0403020202020204" pitchFamily="34" charset="0"/>
              <a:sym typeface="Arial"/>
            </a:endParaRPr>
          </a:p>
        </p:txBody>
      </p:sp>
      <p:sp>
        <p:nvSpPr>
          <p:cNvPr id="722" name="Google Shape;722;g2adcfd36f86_0_92"/>
          <p:cNvSpPr txBox="1"/>
          <p:nvPr/>
        </p:nvSpPr>
        <p:spPr>
          <a:xfrm>
            <a:off x="1073525" y="4200388"/>
            <a:ext cx="80076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u="none" strike="noStrike" cap="none" dirty="0">
                <a:solidFill>
                  <a:srgbClr val="43464D"/>
                </a:solidFill>
                <a:latin typeface="Helvetica Light" panose="020B0403020202020204" pitchFamily="34" charset="0"/>
                <a:ea typeface="Helvetica Neue Light"/>
                <a:cs typeface="Helvetica Neue Light"/>
                <a:sym typeface="Helvetica Neue Light"/>
              </a:rPr>
              <a:t>The steady flow of water downward from a gravitational pull.  </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23" name="Google Shape;723;g2adcfd36f86_0_92"/>
          <p:cNvSpPr txBox="1"/>
          <p:nvPr/>
        </p:nvSpPr>
        <p:spPr>
          <a:xfrm>
            <a:off x="1073532" y="3131483"/>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Light" panose="020B0403020202020204" pitchFamily="34" charset="0"/>
                <a:ea typeface="Helvetica Neue Light"/>
                <a:cs typeface="Helvetica Neue Light"/>
                <a:sym typeface="Helvetica Neue Light"/>
              </a:rPr>
              <a:t>The steady flow of water from a faucet</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24" name="Google Shape;724;g2adcfd36f86_0_92"/>
          <p:cNvSpPr txBox="1"/>
          <p:nvPr/>
        </p:nvSpPr>
        <p:spPr>
          <a:xfrm>
            <a:off x="1021907" y="1908921"/>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sz="24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2adcfd36f86_0_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10" name="Google Shape;710;g2adcfd36f86_0_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11" name="Google Shape;711;g2adcfd36f86_0_92"/>
          <p:cNvCxnSpPr>
            <a:stCxn id="712" idx="4"/>
            <a:endCxn id="70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13" name="Google Shape;713;g2adcfd36f86_0_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14" name="Google Shape;714;g2adcfd36f86_0_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12" name="Google Shape;712;g2adcfd36f86_0_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15" name="Google Shape;715;g2adcfd36f86_0_9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latin typeface="Calibri"/>
                <a:ea typeface="Calibri"/>
                <a:cs typeface="Calibri"/>
                <a:sym typeface="Calibri"/>
              </a:rPr>
              <a:t>current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16" name="Google Shape;716;g2adcfd36f86_0_9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17" name="Google Shape;717;g2adcfd36f86_0_9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18" name="Google Shape;718;g2adcfd36f86_0_9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19" name="Google Shape;719;g2adcfd36f86_0_9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20" name="Google Shape;720;g2adcfd36f86_0_9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21" name="Google Shape;721;g2adcfd36f86_0_92"/>
          <p:cNvSpPr txBox="1"/>
          <p:nvPr/>
        </p:nvSpPr>
        <p:spPr>
          <a:xfrm>
            <a:off x="1021907" y="530154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Light" panose="020B0403020202020204" pitchFamily="34" charset="0"/>
                <a:ea typeface="Helvetica Neue Light"/>
                <a:cs typeface="Helvetica Neue Light"/>
                <a:sym typeface="Helvetica Neue Light"/>
              </a:rPr>
              <a:t>A substance containing only one type of atom</a:t>
            </a:r>
            <a:endParaRPr sz="1400" u="none" strike="noStrike" cap="none" dirty="0">
              <a:solidFill>
                <a:srgbClr val="434343"/>
              </a:solidFill>
              <a:latin typeface="Helvetica Light" panose="020B0403020202020204" pitchFamily="34" charset="0"/>
              <a:sym typeface="Arial"/>
            </a:endParaRPr>
          </a:p>
        </p:txBody>
      </p:sp>
      <p:sp>
        <p:nvSpPr>
          <p:cNvPr id="722" name="Google Shape;722;g2adcfd36f86_0_92"/>
          <p:cNvSpPr txBox="1"/>
          <p:nvPr/>
        </p:nvSpPr>
        <p:spPr>
          <a:xfrm>
            <a:off x="1073525" y="4200388"/>
            <a:ext cx="8007600" cy="904823"/>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u="none" strike="noStrike" cap="none" dirty="0">
                <a:solidFill>
                  <a:srgbClr val="43464D"/>
                </a:solidFill>
                <a:latin typeface="Helvetica Light" panose="020B0403020202020204" pitchFamily="34" charset="0"/>
                <a:ea typeface="Helvetica Neue Light"/>
                <a:cs typeface="Helvetica Neue Light"/>
                <a:sym typeface="Helvetica Neue Light"/>
              </a:rPr>
              <a:t>The steady flow of water downward from a gravitational pull.  </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23" name="Google Shape;723;g2adcfd36f86_0_92"/>
          <p:cNvSpPr txBox="1"/>
          <p:nvPr/>
        </p:nvSpPr>
        <p:spPr>
          <a:xfrm>
            <a:off x="1073532" y="3131483"/>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Light" panose="020B0403020202020204" pitchFamily="34" charset="0"/>
                <a:ea typeface="Helvetica Neue Light"/>
                <a:cs typeface="Helvetica Neue Light"/>
                <a:sym typeface="Helvetica Neue Light"/>
              </a:rPr>
              <a:t>The steady flow of water from a faucet</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24" name="Google Shape;724;g2adcfd36f86_0_92"/>
          <p:cNvSpPr txBox="1"/>
          <p:nvPr/>
        </p:nvSpPr>
        <p:spPr>
          <a:xfrm>
            <a:off x="1021907" y="1908921"/>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sz="24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p:txBody>
      </p:sp>
      <p:sp>
        <p:nvSpPr>
          <p:cNvPr id="2" name="Google Shape;746;g2adcfd36f86_0_400">
            <a:extLst>
              <a:ext uri="{FF2B5EF4-FFF2-40B4-BE49-F238E27FC236}">
                <a16:creationId xmlns:a16="http://schemas.microsoft.com/office/drawing/2014/main" id="{5433CCC5-8076-2DA2-39F0-425B01029756}"/>
              </a:ext>
            </a:extLst>
          </p:cNvPr>
          <p:cNvSpPr/>
          <p:nvPr/>
        </p:nvSpPr>
        <p:spPr>
          <a:xfrm>
            <a:off x="393325" y="1802909"/>
            <a:ext cx="84429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76951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2" name="Picture 1" descr="A diagram of water and mountains&#10;&#10;Description automatically generated">
            <a:extLst>
              <a:ext uri="{FF2B5EF4-FFF2-40B4-BE49-F238E27FC236}">
                <a16:creationId xmlns:a16="http://schemas.microsoft.com/office/drawing/2014/main" id="{C35D6934-E877-4345-9934-28A0BEDFCA5F}"/>
              </a:ext>
            </a:extLst>
          </p:cNvPr>
          <p:cNvPicPr>
            <a:picLocks noChangeAspect="1"/>
          </p:cNvPicPr>
          <p:nvPr/>
        </p:nvPicPr>
        <p:blipFill>
          <a:blip r:embed="rId3"/>
          <a:stretch>
            <a:fillRect/>
          </a:stretch>
        </p:blipFill>
        <p:spPr>
          <a:xfrm>
            <a:off x="4664337" y="1241961"/>
            <a:ext cx="4062046" cy="1879511"/>
          </a:xfrm>
          <a:prstGeom prst="rect">
            <a:avLst/>
          </a:prstGeom>
        </p:spPr>
      </p:pic>
      <p:sp>
        <p:nvSpPr>
          <p:cNvPr id="687" name="Google Shape;687;g2adcfd36f86_0_7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8" name="Google Shape;688;g2adcfd36f86_0_7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9" name="Google Shape;689;g2adcfd36f86_0_70"/>
          <p:cNvCxnSpPr>
            <a:stCxn id="690" idx="4"/>
            <a:endCxn id="6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adcfd36f86_0_7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2" name="Google Shape;692;g2adcfd36f86_0_7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0" name="Google Shape;690;g2adcfd36f86_0_7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3" name="Google Shape;693;g2adcfd36f86_0_7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94" name="Google Shape;694;g2adcfd36f86_0_7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95" name="Google Shape;695;g2adcfd36f86_0_70"/>
          <p:cNvCxnSpPr>
            <a:stCxn id="696" idx="4"/>
            <a:endCxn id="6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97" name="Google Shape;697;g2adcfd36f86_0_7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98" name="Google Shape;698;g2adcfd36f86_0_7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96" name="Google Shape;696;g2adcfd36f86_0_7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9" name="Google Shape;699;g2adcfd36f86_0_7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700" name="Google Shape;700;g2adcfd36f86_0_7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Definition</a:t>
            </a:r>
            <a:endParaRPr sz="1400" u="none" strike="noStrike" cap="none" dirty="0">
              <a:solidFill>
                <a:srgbClr val="000000"/>
              </a:solidFill>
              <a:latin typeface="Helvetica Light" panose="020B0403020202020204" pitchFamily="34" charset="0"/>
              <a:sym typeface="Arial"/>
            </a:endParaRPr>
          </a:p>
        </p:txBody>
      </p:sp>
      <p:sp>
        <p:nvSpPr>
          <p:cNvPr id="701" name="Google Shape;701;g2adcfd36f86_0_7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Example</a:t>
            </a:r>
            <a:endParaRPr sz="1400" u="none" strike="noStrike" cap="none">
              <a:solidFill>
                <a:srgbClr val="000000"/>
              </a:solidFill>
              <a:latin typeface="Helvetica Light" panose="020B0403020202020204" pitchFamily="34" charset="0"/>
              <a:sym typeface="Arial"/>
            </a:endParaRPr>
          </a:p>
        </p:txBody>
      </p:sp>
      <p:sp>
        <p:nvSpPr>
          <p:cNvPr id="702" name="Google Shape;702;g2adcfd36f86_0_7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Picture</a:t>
            </a:r>
            <a:endParaRPr sz="1400" u="none" strike="noStrike" cap="none">
              <a:solidFill>
                <a:srgbClr val="000000"/>
              </a:solidFill>
              <a:latin typeface="Helvetica Light" panose="020B0403020202020204" pitchFamily="34" charset="0"/>
              <a:sym typeface="Arial"/>
            </a:endParaRPr>
          </a:p>
        </p:txBody>
      </p:sp>
      <p:sp>
        <p:nvSpPr>
          <p:cNvPr id="703" name="Google Shape;703;g2adcfd36f86_0_7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How do</a:t>
            </a:r>
            <a:r>
              <a:rPr lang="en-US" sz="1800" dirty="0">
                <a:latin typeface="Helvetica Light" panose="020B0403020202020204" pitchFamily="34" charset="0"/>
                <a:ea typeface="Helvetica Neue Light"/>
                <a:cs typeface="Helvetica Neue Light"/>
                <a:sym typeface="Helvetica Neue Light"/>
              </a:rPr>
              <a:t> currents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impact my life?</a:t>
            </a:r>
            <a:endParaRPr sz="1800" u="none" strike="noStrike" cap="none" dirty="0">
              <a:solidFill>
                <a:srgbClr val="000000"/>
              </a:solidFill>
              <a:latin typeface="Helvetica Light" panose="020B0403020202020204" pitchFamily="34" charset="0"/>
              <a:sym typeface="Arial"/>
            </a:endParaRPr>
          </a:p>
        </p:txBody>
      </p:sp>
      <p:sp>
        <p:nvSpPr>
          <p:cNvPr id="3" name="Google Shape;724;g2adcfd36f86_0_92">
            <a:extLst>
              <a:ext uri="{FF2B5EF4-FFF2-40B4-BE49-F238E27FC236}">
                <a16:creationId xmlns:a16="http://schemas.microsoft.com/office/drawing/2014/main" id="{880794B2-1BC6-A278-1C90-53975D61C2CB}"/>
              </a:ext>
            </a:extLst>
          </p:cNvPr>
          <p:cNvSpPr txBox="1"/>
          <p:nvPr/>
        </p:nvSpPr>
        <p:spPr>
          <a:xfrm>
            <a:off x="681354" y="1273483"/>
            <a:ext cx="316379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sz="24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p:txBody>
      </p:sp>
    </p:spTree>
    <p:extLst>
      <p:ext uri="{BB962C8B-B14F-4D97-AF65-F5344CB8AC3E}">
        <p14:creationId xmlns:p14="http://schemas.microsoft.com/office/powerpoint/2010/main" val="2901119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2adcfd36f86_0_15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77" name="Google Shape;777;g2adcfd36f86_0_15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78" name="Google Shape;778;g2adcfd36f86_0_156"/>
          <p:cNvCxnSpPr>
            <a:stCxn id="779" idx="4"/>
            <a:endCxn id="77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80" name="Google Shape;780;g2adcfd36f86_0_15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81" name="Google Shape;781;g2adcfd36f86_0_15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79" name="Google Shape;779;g2adcfd36f86_0_15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82" name="Google Shape;782;g2adcfd36f86_0_156"/>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latin typeface="Calibri"/>
                <a:ea typeface="Calibri"/>
                <a:cs typeface="Calibri"/>
                <a:sym typeface="Calibri"/>
              </a:rPr>
              <a:t>current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83" name="Google Shape;783;g2adcfd36f86_0_156"/>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84" name="Google Shape;784;g2adcfd36f86_0_156"/>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85" name="Google Shape;785;g2adcfd36f86_0_15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86" name="Google Shape;786;g2adcfd36f86_0_156"/>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87" name="Google Shape;787;g2adcfd36f86_0_156"/>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88" name="Google Shape;788;g2adcfd36f86_0_156"/>
          <p:cNvSpPr txBox="1"/>
          <p:nvPr/>
        </p:nvSpPr>
        <p:spPr>
          <a:xfrm>
            <a:off x="1073532" y="49876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434343"/>
                </a:solidFill>
                <a:latin typeface="Helvetica Light" panose="020B0403020202020204" pitchFamily="34" charset="0"/>
                <a:ea typeface="Helvetica Neue Light"/>
                <a:cs typeface="Helvetica Neue Light"/>
                <a:sym typeface="Helvetica Neue Light"/>
              </a:rPr>
              <a:t>The Gulf Stream</a:t>
            </a:r>
            <a:endParaRPr sz="1400" u="none" strike="noStrike" cap="none" dirty="0">
              <a:solidFill>
                <a:srgbClr val="434343"/>
              </a:solidFill>
              <a:latin typeface="Helvetica Light" panose="020B0403020202020204" pitchFamily="34" charset="0"/>
              <a:sym typeface="Arial"/>
            </a:endParaRPr>
          </a:p>
        </p:txBody>
      </p:sp>
      <p:sp>
        <p:nvSpPr>
          <p:cNvPr id="789" name="Google Shape;789;g2adcfd36f86_0_156"/>
          <p:cNvSpPr txBox="1"/>
          <p:nvPr/>
        </p:nvSpPr>
        <p:spPr>
          <a:xfrm>
            <a:off x="1073532" y="397179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Light" panose="020B0403020202020204" pitchFamily="34" charset="0"/>
                <a:ea typeface="Helvetica Neue Light"/>
                <a:cs typeface="Helvetica Neue Light"/>
                <a:sym typeface="Helvetica Neue Light"/>
              </a:rPr>
              <a:t>The Indian Ocean</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90" name="Google Shape;790;g2adcfd36f86_0_156"/>
          <p:cNvSpPr txBox="1"/>
          <p:nvPr/>
        </p:nvSpPr>
        <p:spPr>
          <a:xfrm>
            <a:off x="1073532" y="19294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The Ring of Fire</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91" name="Google Shape;791;g2adcfd36f86_0_156"/>
          <p:cNvSpPr txBox="1"/>
          <p:nvPr/>
        </p:nvSpPr>
        <p:spPr>
          <a:xfrm>
            <a:off x="1073532" y="297908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The Atlantic Ocean</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2adcfd36f86_0_15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77" name="Google Shape;777;g2adcfd36f86_0_15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78" name="Google Shape;778;g2adcfd36f86_0_156"/>
          <p:cNvCxnSpPr>
            <a:stCxn id="779" idx="4"/>
            <a:endCxn id="77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80" name="Google Shape;780;g2adcfd36f86_0_15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81" name="Google Shape;781;g2adcfd36f86_0_15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79" name="Google Shape;779;g2adcfd36f86_0_15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82" name="Google Shape;782;g2adcfd36f86_0_156"/>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latin typeface="Calibri"/>
                <a:ea typeface="Calibri"/>
                <a:cs typeface="Calibri"/>
                <a:sym typeface="Calibri"/>
              </a:rPr>
              <a:t>current</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83" name="Google Shape;783;g2adcfd36f86_0_156"/>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84" name="Google Shape;784;g2adcfd36f86_0_156"/>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85" name="Google Shape;785;g2adcfd36f86_0_15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86" name="Google Shape;786;g2adcfd36f86_0_156"/>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87" name="Google Shape;787;g2adcfd36f86_0_156"/>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88" name="Google Shape;788;g2adcfd36f86_0_156"/>
          <p:cNvSpPr txBox="1"/>
          <p:nvPr/>
        </p:nvSpPr>
        <p:spPr>
          <a:xfrm>
            <a:off x="1073532" y="49876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434343"/>
                </a:solidFill>
                <a:latin typeface="Helvetica Light" panose="020B0403020202020204" pitchFamily="34" charset="0"/>
                <a:ea typeface="Helvetica Neue Light"/>
                <a:cs typeface="Helvetica Neue Light"/>
                <a:sym typeface="Helvetica Neue Light"/>
              </a:rPr>
              <a:t>The Gulf Stream</a:t>
            </a:r>
            <a:endParaRPr sz="1400" u="none" strike="noStrike" cap="none" dirty="0">
              <a:solidFill>
                <a:srgbClr val="434343"/>
              </a:solidFill>
              <a:latin typeface="Helvetica Light" panose="020B0403020202020204" pitchFamily="34" charset="0"/>
              <a:sym typeface="Arial"/>
            </a:endParaRPr>
          </a:p>
        </p:txBody>
      </p:sp>
      <p:sp>
        <p:nvSpPr>
          <p:cNvPr id="789" name="Google Shape;789;g2adcfd36f86_0_156"/>
          <p:cNvSpPr txBox="1"/>
          <p:nvPr/>
        </p:nvSpPr>
        <p:spPr>
          <a:xfrm>
            <a:off x="1073532" y="397179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Light" panose="020B0403020202020204" pitchFamily="34" charset="0"/>
                <a:ea typeface="Helvetica Neue Light"/>
                <a:cs typeface="Helvetica Neue Light"/>
                <a:sym typeface="Helvetica Neue Light"/>
              </a:rPr>
              <a:t>The Indian Ocean</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90" name="Google Shape;790;g2adcfd36f86_0_156"/>
          <p:cNvSpPr txBox="1"/>
          <p:nvPr/>
        </p:nvSpPr>
        <p:spPr>
          <a:xfrm>
            <a:off x="1073532" y="19294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The Ring of Fire</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91" name="Google Shape;791;g2adcfd36f86_0_156"/>
          <p:cNvSpPr txBox="1"/>
          <p:nvPr/>
        </p:nvSpPr>
        <p:spPr>
          <a:xfrm>
            <a:off x="1073532" y="297908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The Atlantic Ocean</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813;g2adcfd36f86_0_435">
            <a:extLst>
              <a:ext uri="{FF2B5EF4-FFF2-40B4-BE49-F238E27FC236}">
                <a16:creationId xmlns:a16="http://schemas.microsoft.com/office/drawing/2014/main" id="{66D45611-F1D6-BD53-61E6-0B954A9B9AFB}"/>
              </a:ext>
            </a:extLst>
          </p:cNvPr>
          <p:cNvSpPr/>
          <p:nvPr/>
        </p:nvSpPr>
        <p:spPr>
          <a:xfrm>
            <a:off x="393324" y="4701475"/>
            <a:ext cx="3317029" cy="1015800"/>
          </a:xfrm>
          <a:prstGeom prst="roundRect">
            <a:avLst>
              <a:gd name="adj" fmla="val 16667"/>
            </a:avLst>
          </a:prstGeom>
          <a:noFill/>
          <a:ln w="508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33604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5" descr="Rewind"/>
          <p:cNvSpPr/>
          <p:nvPr/>
        </p:nvSpPr>
        <p:spPr>
          <a:xfrm>
            <a:off x="1828800" y="1101889"/>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2" name="Picture 1" descr="A diagram of water and mountains&#10;&#10;Description automatically generated">
            <a:extLst>
              <a:ext uri="{FF2B5EF4-FFF2-40B4-BE49-F238E27FC236}">
                <a16:creationId xmlns:a16="http://schemas.microsoft.com/office/drawing/2014/main" id="{C35D6934-E877-4345-9934-28A0BEDFCA5F}"/>
              </a:ext>
            </a:extLst>
          </p:cNvPr>
          <p:cNvPicPr>
            <a:picLocks noChangeAspect="1"/>
          </p:cNvPicPr>
          <p:nvPr/>
        </p:nvPicPr>
        <p:blipFill>
          <a:blip r:embed="rId3"/>
          <a:stretch>
            <a:fillRect/>
          </a:stretch>
        </p:blipFill>
        <p:spPr>
          <a:xfrm>
            <a:off x="4664337" y="1241961"/>
            <a:ext cx="4062046" cy="1879511"/>
          </a:xfrm>
          <a:prstGeom prst="rect">
            <a:avLst/>
          </a:prstGeom>
        </p:spPr>
      </p:pic>
      <p:sp>
        <p:nvSpPr>
          <p:cNvPr id="687" name="Google Shape;687;g2adcfd36f86_0_7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8" name="Google Shape;688;g2adcfd36f86_0_7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9" name="Google Shape;689;g2adcfd36f86_0_70"/>
          <p:cNvCxnSpPr>
            <a:stCxn id="690" idx="4"/>
            <a:endCxn id="6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adcfd36f86_0_7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2" name="Google Shape;692;g2adcfd36f86_0_7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0" name="Google Shape;690;g2adcfd36f86_0_7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3" name="Google Shape;693;g2adcfd36f86_0_7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94" name="Google Shape;694;g2adcfd36f86_0_7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95" name="Google Shape;695;g2adcfd36f86_0_70"/>
          <p:cNvCxnSpPr>
            <a:stCxn id="696" idx="4"/>
            <a:endCxn id="6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97" name="Google Shape;697;g2adcfd36f86_0_7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98" name="Google Shape;698;g2adcfd36f86_0_7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96" name="Google Shape;696;g2adcfd36f86_0_7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9" name="Google Shape;699;g2adcfd36f86_0_7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700" name="Google Shape;700;g2adcfd36f86_0_7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Definition</a:t>
            </a:r>
            <a:endParaRPr sz="1400" u="none" strike="noStrike" cap="none">
              <a:solidFill>
                <a:srgbClr val="000000"/>
              </a:solidFill>
              <a:latin typeface="Helvetica Light" panose="020B0403020202020204" pitchFamily="34" charset="0"/>
              <a:sym typeface="Arial"/>
            </a:endParaRPr>
          </a:p>
        </p:txBody>
      </p:sp>
      <p:sp>
        <p:nvSpPr>
          <p:cNvPr id="701" name="Google Shape;701;g2adcfd36f86_0_7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Example</a:t>
            </a:r>
            <a:endParaRPr sz="1400" u="none" strike="noStrike" cap="none">
              <a:solidFill>
                <a:srgbClr val="000000"/>
              </a:solidFill>
              <a:latin typeface="Helvetica Light" panose="020B0403020202020204" pitchFamily="34" charset="0"/>
              <a:sym typeface="Arial"/>
            </a:endParaRPr>
          </a:p>
        </p:txBody>
      </p:sp>
      <p:sp>
        <p:nvSpPr>
          <p:cNvPr id="702" name="Google Shape;702;g2adcfd36f86_0_7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Picture</a:t>
            </a:r>
            <a:endParaRPr sz="1400" u="none" strike="noStrike" cap="none">
              <a:solidFill>
                <a:srgbClr val="000000"/>
              </a:solidFill>
              <a:latin typeface="Helvetica Light" panose="020B0403020202020204" pitchFamily="34" charset="0"/>
              <a:sym typeface="Arial"/>
            </a:endParaRPr>
          </a:p>
        </p:txBody>
      </p:sp>
      <p:sp>
        <p:nvSpPr>
          <p:cNvPr id="703" name="Google Shape;703;g2adcfd36f86_0_7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How do</a:t>
            </a:r>
            <a:r>
              <a:rPr lang="en-US" sz="1800" dirty="0">
                <a:latin typeface="Helvetica Light" panose="020B0403020202020204" pitchFamily="34" charset="0"/>
                <a:ea typeface="Helvetica Neue Light"/>
                <a:cs typeface="Helvetica Neue Light"/>
                <a:sym typeface="Helvetica Neue Light"/>
              </a:rPr>
              <a:t> currents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impact my life?</a:t>
            </a:r>
            <a:endParaRPr sz="1800" u="none" strike="noStrike" cap="none" dirty="0">
              <a:solidFill>
                <a:srgbClr val="000000"/>
              </a:solidFill>
              <a:latin typeface="Helvetica Light" panose="020B0403020202020204" pitchFamily="34" charset="0"/>
              <a:sym typeface="Arial"/>
            </a:endParaRPr>
          </a:p>
        </p:txBody>
      </p:sp>
      <p:sp>
        <p:nvSpPr>
          <p:cNvPr id="3" name="Google Shape;724;g2adcfd36f86_0_92">
            <a:extLst>
              <a:ext uri="{FF2B5EF4-FFF2-40B4-BE49-F238E27FC236}">
                <a16:creationId xmlns:a16="http://schemas.microsoft.com/office/drawing/2014/main" id="{880794B2-1BC6-A278-1C90-53975D61C2CB}"/>
              </a:ext>
            </a:extLst>
          </p:cNvPr>
          <p:cNvSpPr txBox="1"/>
          <p:nvPr/>
        </p:nvSpPr>
        <p:spPr>
          <a:xfrm>
            <a:off x="681354" y="1273483"/>
            <a:ext cx="316379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sz="24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p:txBody>
      </p:sp>
      <p:sp>
        <p:nvSpPr>
          <p:cNvPr id="4" name="Google Shape;788;g2adcfd36f86_0_156">
            <a:extLst>
              <a:ext uri="{FF2B5EF4-FFF2-40B4-BE49-F238E27FC236}">
                <a16:creationId xmlns:a16="http://schemas.microsoft.com/office/drawing/2014/main" id="{EF155264-C32C-3BFF-AE44-47C54CE4A68A}"/>
              </a:ext>
            </a:extLst>
          </p:cNvPr>
          <p:cNvSpPr txBox="1"/>
          <p:nvPr/>
        </p:nvSpPr>
        <p:spPr>
          <a:xfrm>
            <a:off x="1073532" y="4987690"/>
            <a:ext cx="2369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434343"/>
                </a:solidFill>
                <a:latin typeface="Helvetica Light" panose="020B0403020202020204" pitchFamily="34" charset="0"/>
                <a:ea typeface="Helvetica Neue Light"/>
                <a:cs typeface="Helvetica Neue Light"/>
                <a:sym typeface="Helvetica Neue Light"/>
              </a:rPr>
              <a:t>The Gulf Stream</a:t>
            </a:r>
            <a:endParaRPr sz="1400" u="none" strike="noStrike" cap="none" dirty="0">
              <a:solidFill>
                <a:srgbClr val="434343"/>
              </a:solidFill>
              <a:latin typeface="Helvetica Light" panose="020B0403020202020204" pitchFamily="34" charset="0"/>
              <a:sym typeface="Arial"/>
            </a:endParaRPr>
          </a:p>
        </p:txBody>
      </p:sp>
    </p:spTree>
    <p:extLst>
      <p:ext uri="{BB962C8B-B14F-4D97-AF65-F5344CB8AC3E}">
        <p14:creationId xmlns:p14="http://schemas.microsoft.com/office/powerpoint/2010/main" val="1338717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2adcfd36f86_0_22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45" name="Google Shape;845;g2adcfd36f86_0_22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46" name="Google Shape;846;g2adcfd36f86_0_222"/>
          <p:cNvCxnSpPr>
            <a:stCxn id="847" idx="4"/>
            <a:endCxn id="8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48" name="Google Shape;848;g2adcfd36f86_0_22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49" name="Google Shape;849;g2adcfd36f86_0_22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47" name="Google Shape;847;g2adcfd36f86_0_22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50" name="Google Shape;850;g2adcfd36f86_0_222"/>
          <p:cNvSpPr txBox="1"/>
          <p:nvPr/>
        </p:nvSpPr>
        <p:spPr>
          <a:xfrm>
            <a:off x="485400" y="39415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a:t>
            </a:r>
            <a:r>
              <a:rPr lang="en-US" sz="2900" i="1" dirty="0">
                <a:latin typeface="Calibri"/>
                <a:ea typeface="Calibri"/>
                <a:cs typeface="Calibri"/>
                <a:sym typeface="Calibri"/>
              </a:rPr>
              <a:t> currents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851" name="Google Shape;851;g2adcfd36f86_0_22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52" name="Google Shape;852;g2adcfd36f86_0_222"/>
          <p:cNvSpPr txBox="1"/>
          <p:nvPr/>
        </p:nvSpPr>
        <p:spPr>
          <a:xfrm>
            <a:off x="380509" y="186049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sp>
        <p:nvSpPr>
          <p:cNvPr id="853" name="Google Shape;853;g2adcfd36f86_0_222"/>
          <p:cNvSpPr txBox="1"/>
          <p:nvPr/>
        </p:nvSpPr>
        <p:spPr>
          <a:xfrm>
            <a:off x="380508" y="324422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854" name="Google Shape;854;g2adcfd36f86_0_222"/>
          <p:cNvSpPr txBox="1"/>
          <p:nvPr/>
        </p:nvSpPr>
        <p:spPr>
          <a:xfrm>
            <a:off x="393332" y="4342469"/>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C</a:t>
            </a:r>
            <a:endParaRPr sz="1400" b="0" i="0" u="none" strike="noStrike" cap="none" dirty="0">
              <a:solidFill>
                <a:srgbClr val="000000"/>
              </a:solidFill>
              <a:latin typeface="Arial"/>
              <a:ea typeface="Arial"/>
              <a:cs typeface="Arial"/>
              <a:sym typeface="Arial"/>
            </a:endParaRPr>
          </a:p>
        </p:txBody>
      </p:sp>
      <p:sp>
        <p:nvSpPr>
          <p:cNvPr id="855" name="Google Shape;855;g2adcfd36f86_0_222"/>
          <p:cNvSpPr txBox="1"/>
          <p:nvPr/>
        </p:nvSpPr>
        <p:spPr>
          <a:xfrm>
            <a:off x="393330" y="572496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D</a:t>
            </a:r>
            <a:endParaRPr sz="1400" b="0" i="0" u="none" strike="noStrike" cap="none" dirty="0">
              <a:solidFill>
                <a:srgbClr val="000000"/>
              </a:solidFill>
              <a:latin typeface="Arial"/>
              <a:ea typeface="Arial"/>
              <a:cs typeface="Arial"/>
              <a:sym typeface="Arial"/>
            </a:endParaRPr>
          </a:p>
        </p:txBody>
      </p:sp>
      <p:sp>
        <p:nvSpPr>
          <p:cNvPr id="856" name="Google Shape;856;g2adcfd36f86_0_222"/>
          <p:cNvSpPr txBox="1"/>
          <p:nvPr/>
        </p:nvSpPr>
        <p:spPr>
          <a:xfrm>
            <a:off x="1033215" y="5513945"/>
            <a:ext cx="78741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dirty="0">
                <a:solidFill>
                  <a:srgbClr val="434343"/>
                </a:solidFill>
                <a:latin typeface="Helvetica Light" panose="020B0403020202020204" pitchFamily="34" charset="0"/>
                <a:ea typeface="Helvetica Neue Light"/>
                <a:cs typeface="Helvetica Neue Light"/>
                <a:sym typeface="Helvetica Neue Light"/>
              </a:rPr>
              <a:t>Currents impact my life by influencing the weather, helping ships travel more efficiently, and even impacting the habitats (homes) of marine animals.</a:t>
            </a:r>
            <a:endParaRPr sz="2400" u="none" strike="noStrike" cap="none" dirty="0">
              <a:solidFill>
                <a:srgbClr val="434343"/>
              </a:solidFill>
              <a:latin typeface="Helvetica Light" panose="020B0403020202020204" pitchFamily="34" charset="0"/>
              <a:sym typeface="Arial"/>
            </a:endParaRPr>
          </a:p>
        </p:txBody>
      </p:sp>
      <p:sp>
        <p:nvSpPr>
          <p:cNvPr id="857" name="Google Shape;857;g2adcfd36f86_0_222"/>
          <p:cNvSpPr txBox="1"/>
          <p:nvPr/>
        </p:nvSpPr>
        <p:spPr>
          <a:xfrm>
            <a:off x="979162" y="1593546"/>
            <a:ext cx="7874100" cy="158193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000"/>
              <a:buFont typeface="Arial"/>
              <a:buNone/>
            </a:pPr>
            <a:r>
              <a:rPr lang="en-US" sz="2200" dirty="0">
                <a:solidFill>
                  <a:srgbClr val="374151"/>
                </a:solidFill>
                <a:latin typeface="Helvetica Light" panose="020B0403020202020204" pitchFamily="34" charset="0"/>
                <a:ea typeface="Helvetica Neue Light"/>
                <a:cs typeface="Helvetica Neue Light"/>
                <a:sym typeface="Helvetica Neue Light"/>
              </a:rPr>
              <a:t>Currents, like oil, coal, and natural gas, give us energy for things like electricity, cars, and heating, but burning them also worsens the environment through air pollution and climate change.</a:t>
            </a:r>
            <a:endParaRPr sz="2200" u="none" strike="noStrike" cap="none" dirty="0">
              <a:solidFill>
                <a:srgbClr val="374151"/>
              </a:solidFill>
              <a:latin typeface="Helvetica Light" panose="020B0403020202020204" pitchFamily="34" charset="0"/>
              <a:ea typeface="Helvetica Neue Light"/>
              <a:cs typeface="Helvetica Neue Light"/>
              <a:sym typeface="Helvetica Neue Light"/>
            </a:endParaRPr>
          </a:p>
        </p:txBody>
      </p:sp>
      <p:sp>
        <p:nvSpPr>
          <p:cNvPr id="858" name="Google Shape;858;g2adcfd36f86_0_222"/>
          <p:cNvSpPr txBox="1"/>
          <p:nvPr/>
        </p:nvSpPr>
        <p:spPr>
          <a:xfrm>
            <a:off x="962875" y="4168268"/>
            <a:ext cx="79770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Currents tell us about plants and animals that used to live on Earth so that we can better understand the different organisms on Earth today.</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859" name="Google Shape;859;g2adcfd36f86_0_222"/>
          <p:cNvSpPr txBox="1"/>
          <p:nvPr/>
        </p:nvSpPr>
        <p:spPr>
          <a:xfrm>
            <a:off x="961577" y="3211234"/>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Currents provide us energy sources that will never run out so that we can ensure our survival on the planet for forever.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2adcfd36f86_0_22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45" name="Google Shape;845;g2adcfd36f86_0_22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46" name="Google Shape;846;g2adcfd36f86_0_222"/>
          <p:cNvCxnSpPr>
            <a:stCxn id="847" idx="4"/>
            <a:endCxn id="8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48" name="Google Shape;848;g2adcfd36f86_0_22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49" name="Google Shape;849;g2adcfd36f86_0_22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47" name="Google Shape;847;g2adcfd36f86_0_22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50" name="Google Shape;850;g2adcfd36f86_0_222"/>
          <p:cNvSpPr txBox="1"/>
          <p:nvPr/>
        </p:nvSpPr>
        <p:spPr>
          <a:xfrm>
            <a:off x="485400" y="39415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a:t>
            </a:r>
            <a:r>
              <a:rPr lang="en-US" sz="2900" i="1" dirty="0">
                <a:latin typeface="Calibri"/>
                <a:ea typeface="Calibri"/>
                <a:cs typeface="Calibri"/>
                <a:sym typeface="Calibri"/>
              </a:rPr>
              <a:t> currents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851" name="Google Shape;851;g2adcfd36f86_0_22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000000"/>
              </a:solidFill>
              <a:latin typeface="Helvetica Light" panose="020B0403020202020204" pitchFamily="34" charset="0"/>
              <a:ea typeface="Helvetica Neue Light"/>
              <a:cs typeface="Helvetica Neue Light"/>
              <a:sym typeface="Helvetica Neue Light"/>
            </a:endParaRPr>
          </a:p>
        </p:txBody>
      </p:sp>
      <p:sp>
        <p:nvSpPr>
          <p:cNvPr id="852" name="Google Shape;852;g2adcfd36f86_0_222"/>
          <p:cNvSpPr txBox="1"/>
          <p:nvPr/>
        </p:nvSpPr>
        <p:spPr>
          <a:xfrm>
            <a:off x="380509" y="186049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dirty="0">
                <a:solidFill>
                  <a:srgbClr val="000000"/>
                </a:solidFill>
                <a:latin typeface="Helvetica Light" panose="020B0403020202020204" pitchFamily="34" charset="0"/>
                <a:sym typeface="Arial"/>
              </a:rPr>
              <a:t>A</a:t>
            </a:r>
            <a:endParaRPr sz="1400" u="none" strike="noStrike" cap="none" dirty="0">
              <a:solidFill>
                <a:srgbClr val="000000"/>
              </a:solidFill>
              <a:latin typeface="Helvetica Light" panose="020B0403020202020204" pitchFamily="34" charset="0"/>
              <a:sym typeface="Arial"/>
            </a:endParaRPr>
          </a:p>
        </p:txBody>
      </p:sp>
      <p:sp>
        <p:nvSpPr>
          <p:cNvPr id="853" name="Google Shape;853;g2adcfd36f86_0_222"/>
          <p:cNvSpPr txBox="1"/>
          <p:nvPr/>
        </p:nvSpPr>
        <p:spPr>
          <a:xfrm>
            <a:off x="380508" y="324422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dirty="0">
                <a:solidFill>
                  <a:srgbClr val="000000"/>
                </a:solidFill>
                <a:latin typeface="Helvetica Light" panose="020B0403020202020204" pitchFamily="34" charset="0"/>
                <a:sym typeface="Arial"/>
              </a:rPr>
              <a:t>B</a:t>
            </a:r>
            <a:endParaRPr sz="1400" u="none" strike="noStrike" cap="none" dirty="0">
              <a:solidFill>
                <a:srgbClr val="000000"/>
              </a:solidFill>
              <a:latin typeface="Helvetica Light" panose="020B0403020202020204" pitchFamily="34" charset="0"/>
              <a:sym typeface="Arial"/>
            </a:endParaRPr>
          </a:p>
        </p:txBody>
      </p:sp>
      <p:sp>
        <p:nvSpPr>
          <p:cNvPr id="854" name="Google Shape;854;g2adcfd36f86_0_222"/>
          <p:cNvSpPr txBox="1"/>
          <p:nvPr/>
        </p:nvSpPr>
        <p:spPr>
          <a:xfrm>
            <a:off x="393332" y="4342469"/>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dirty="0">
                <a:solidFill>
                  <a:srgbClr val="000000"/>
                </a:solidFill>
                <a:latin typeface="Helvetica Light" panose="020B0403020202020204" pitchFamily="34" charset="0"/>
                <a:sym typeface="Arial"/>
              </a:rPr>
              <a:t>C</a:t>
            </a:r>
            <a:endParaRPr sz="1400" u="none" strike="noStrike" cap="none" dirty="0">
              <a:solidFill>
                <a:srgbClr val="000000"/>
              </a:solidFill>
              <a:latin typeface="Helvetica Light" panose="020B0403020202020204" pitchFamily="34" charset="0"/>
              <a:sym typeface="Arial"/>
            </a:endParaRPr>
          </a:p>
        </p:txBody>
      </p:sp>
      <p:sp>
        <p:nvSpPr>
          <p:cNvPr id="855" name="Google Shape;855;g2adcfd36f86_0_222"/>
          <p:cNvSpPr txBox="1"/>
          <p:nvPr/>
        </p:nvSpPr>
        <p:spPr>
          <a:xfrm>
            <a:off x="393330" y="572496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u="none" strike="noStrike" cap="none" dirty="0">
                <a:solidFill>
                  <a:srgbClr val="000000"/>
                </a:solidFill>
                <a:latin typeface="Helvetica Light" panose="020B0403020202020204" pitchFamily="34" charset="0"/>
                <a:sym typeface="Arial"/>
              </a:rPr>
              <a:t>D</a:t>
            </a:r>
            <a:endParaRPr sz="1400" u="none" strike="noStrike" cap="none" dirty="0">
              <a:solidFill>
                <a:srgbClr val="000000"/>
              </a:solidFill>
              <a:latin typeface="Helvetica Light" panose="020B0403020202020204" pitchFamily="34" charset="0"/>
              <a:sym typeface="Arial"/>
            </a:endParaRPr>
          </a:p>
        </p:txBody>
      </p:sp>
      <p:sp>
        <p:nvSpPr>
          <p:cNvPr id="856" name="Google Shape;856;g2adcfd36f86_0_222"/>
          <p:cNvSpPr txBox="1"/>
          <p:nvPr/>
        </p:nvSpPr>
        <p:spPr>
          <a:xfrm>
            <a:off x="1033215" y="5513945"/>
            <a:ext cx="78741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dirty="0">
                <a:solidFill>
                  <a:srgbClr val="434343"/>
                </a:solidFill>
                <a:latin typeface="Helvetica Light" panose="020B0403020202020204" pitchFamily="34" charset="0"/>
                <a:ea typeface="Helvetica Neue Light"/>
                <a:cs typeface="Helvetica Neue Light"/>
                <a:sym typeface="Helvetica Neue Light"/>
              </a:rPr>
              <a:t>Currents impact my life by influencing the weather, helping ships travel more efficiently, and even impacting the habitats (homes) of marine animals.</a:t>
            </a:r>
            <a:endParaRPr sz="2400" u="none" strike="noStrike" cap="none" dirty="0">
              <a:solidFill>
                <a:srgbClr val="434343"/>
              </a:solidFill>
              <a:latin typeface="Helvetica Light" panose="020B0403020202020204" pitchFamily="34" charset="0"/>
              <a:sym typeface="Arial"/>
            </a:endParaRPr>
          </a:p>
        </p:txBody>
      </p:sp>
      <p:sp>
        <p:nvSpPr>
          <p:cNvPr id="857" name="Google Shape;857;g2adcfd36f86_0_222"/>
          <p:cNvSpPr txBox="1"/>
          <p:nvPr/>
        </p:nvSpPr>
        <p:spPr>
          <a:xfrm>
            <a:off x="979162" y="1593546"/>
            <a:ext cx="7874100" cy="158193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000"/>
              <a:buFont typeface="Arial"/>
              <a:buNone/>
            </a:pPr>
            <a:r>
              <a:rPr lang="en-US" sz="2200" dirty="0">
                <a:solidFill>
                  <a:srgbClr val="374151"/>
                </a:solidFill>
                <a:latin typeface="Helvetica Light" panose="020B0403020202020204" pitchFamily="34" charset="0"/>
                <a:ea typeface="Helvetica Neue Light"/>
                <a:cs typeface="Helvetica Neue Light"/>
                <a:sym typeface="Helvetica Neue Light"/>
              </a:rPr>
              <a:t>Currents, like oil, coal, and natural gas, give us energy for things like electricity, cars, and heating, but burning them also worsens the environment through air pollution and climate change.</a:t>
            </a:r>
            <a:endParaRPr sz="2200" u="none" strike="noStrike" cap="none" dirty="0">
              <a:solidFill>
                <a:srgbClr val="374151"/>
              </a:solidFill>
              <a:latin typeface="Helvetica Light" panose="020B0403020202020204" pitchFamily="34" charset="0"/>
              <a:ea typeface="Helvetica Neue Light"/>
              <a:cs typeface="Helvetica Neue Light"/>
              <a:sym typeface="Helvetica Neue Light"/>
            </a:endParaRPr>
          </a:p>
        </p:txBody>
      </p:sp>
      <p:sp>
        <p:nvSpPr>
          <p:cNvPr id="858" name="Google Shape;858;g2adcfd36f86_0_222"/>
          <p:cNvSpPr txBox="1"/>
          <p:nvPr/>
        </p:nvSpPr>
        <p:spPr>
          <a:xfrm>
            <a:off x="962875" y="4168268"/>
            <a:ext cx="79770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Currents tell us about plants and animals that used to live on Earth so that we can better understand the different organisms on Earth today.</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859" name="Google Shape;859;g2adcfd36f86_0_222"/>
          <p:cNvSpPr txBox="1"/>
          <p:nvPr/>
        </p:nvSpPr>
        <p:spPr>
          <a:xfrm>
            <a:off x="961577" y="3211234"/>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200" dirty="0">
                <a:solidFill>
                  <a:srgbClr val="43464D"/>
                </a:solidFill>
                <a:latin typeface="Helvetica Light" panose="020B0403020202020204" pitchFamily="34" charset="0"/>
                <a:ea typeface="Helvetica Neue Light"/>
                <a:cs typeface="Helvetica Neue Light"/>
                <a:sym typeface="Helvetica Neue Light"/>
              </a:rPr>
              <a:t>Currents provide us energy sources that will never run out so that we can ensure our survival on the planet for forever.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2" name="Google Shape;881;g2adcfd36f86_0_471">
            <a:extLst>
              <a:ext uri="{FF2B5EF4-FFF2-40B4-BE49-F238E27FC236}">
                <a16:creationId xmlns:a16="http://schemas.microsoft.com/office/drawing/2014/main" id="{E819452A-D916-AE51-322B-16F3FAEA2E4B}"/>
              </a:ext>
            </a:extLst>
          </p:cNvPr>
          <p:cNvSpPr/>
          <p:nvPr/>
        </p:nvSpPr>
        <p:spPr>
          <a:xfrm>
            <a:off x="340950" y="5323085"/>
            <a:ext cx="8462100" cy="1431011"/>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Helvetica Light" panose="020B0403020202020204" pitchFamily="34" charset="0"/>
              <a:sym typeface="Arial"/>
            </a:endParaRPr>
          </a:p>
        </p:txBody>
      </p:sp>
    </p:spTree>
    <p:extLst>
      <p:ext uri="{BB962C8B-B14F-4D97-AF65-F5344CB8AC3E}">
        <p14:creationId xmlns:p14="http://schemas.microsoft.com/office/powerpoint/2010/main" val="705626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2" name="Picture 1" descr="A diagram of water and mountains&#10;&#10;Description automatically generated">
            <a:extLst>
              <a:ext uri="{FF2B5EF4-FFF2-40B4-BE49-F238E27FC236}">
                <a16:creationId xmlns:a16="http://schemas.microsoft.com/office/drawing/2014/main" id="{C35D6934-E877-4345-9934-28A0BEDFCA5F}"/>
              </a:ext>
            </a:extLst>
          </p:cNvPr>
          <p:cNvPicPr>
            <a:picLocks noChangeAspect="1"/>
          </p:cNvPicPr>
          <p:nvPr/>
        </p:nvPicPr>
        <p:blipFill>
          <a:blip r:embed="rId3"/>
          <a:stretch>
            <a:fillRect/>
          </a:stretch>
        </p:blipFill>
        <p:spPr>
          <a:xfrm>
            <a:off x="4664337" y="1241961"/>
            <a:ext cx="4062046" cy="1879511"/>
          </a:xfrm>
          <a:prstGeom prst="rect">
            <a:avLst/>
          </a:prstGeom>
        </p:spPr>
      </p:pic>
      <p:sp>
        <p:nvSpPr>
          <p:cNvPr id="687" name="Google Shape;687;g2adcfd36f86_0_7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8" name="Google Shape;688;g2adcfd36f86_0_7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9" name="Google Shape;689;g2adcfd36f86_0_70"/>
          <p:cNvCxnSpPr>
            <a:stCxn id="690" idx="4"/>
            <a:endCxn id="6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1" name="Google Shape;691;g2adcfd36f86_0_7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2" name="Google Shape;692;g2adcfd36f86_0_7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0" name="Google Shape;690;g2adcfd36f86_0_7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93" name="Google Shape;693;g2adcfd36f86_0_7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94" name="Google Shape;694;g2adcfd36f86_0_7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95" name="Google Shape;695;g2adcfd36f86_0_70"/>
          <p:cNvCxnSpPr>
            <a:stCxn id="696" idx="4"/>
            <a:endCxn id="6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97" name="Google Shape;697;g2adcfd36f86_0_7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98" name="Google Shape;698;g2adcfd36f86_0_7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96" name="Google Shape;696;g2adcfd36f86_0_7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9" name="Google Shape;699;g2adcfd36f86_0_7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Current</a:t>
            </a:r>
            <a:endParaRPr sz="700" b="0" i="0" u="none" strike="noStrike" cap="none" dirty="0">
              <a:solidFill>
                <a:srgbClr val="000000"/>
              </a:solidFill>
              <a:latin typeface="Arial"/>
              <a:ea typeface="Arial"/>
              <a:cs typeface="Arial"/>
              <a:sym typeface="Arial"/>
            </a:endParaRPr>
          </a:p>
        </p:txBody>
      </p:sp>
      <p:sp>
        <p:nvSpPr>
          <p:cNvPr id="700" name="Google Shape;700;g2adcfd36f86_0_7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Definition</a:t>
            </a:r>
            <a:endParaRPr sz="1400" u="none" strike="noStrike" cap="none">
              <a:solidFill>
                <a:srgbClr val="000000"/>
              </a:solidFill>
              <a:latin typeface="Helvetica Light" panose="020B0403020202020204" pitchFamily="34" charset="0"/>
              <a:sym typeface="Arial"/>
            </a:endParaRPr>
          </a:p>
        </p:txBody>
      </p:sp>
      <p:sp>
        <p:nvSpPr>
          <p:cNvPr id="701" name="Google Shape;701;g2adcfd36f86_0_7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Example</a:t>
            </a:r>
            <a:endParaRPr sz="1400" u="none" strike="noStrike" cap="none">
              <a:solidFill>
                <a:srgbClr val="000000"/>
              </a:solidFill>
              <a:latin typeface="Helvetica Light" panose="020B0403020202020204" pitchFamily="34" charset="0"/>
              <a:sym typeface="Arial"/>
            </a:endParaRPr>
          </a:p>
        </p:txBody>
      </p:sp>
      <p:sp>
        <p:nvSpPr>
          <p:cNvPr id="702" name="Google Shape;702;g2adcfd36f86_0_7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Helvetica Light" panose="020B0403020202020204" pitchFamily="34" charset="0"/>
                <a:ea typeface="Helvetica Neue Light"/>
                <a:cs typeface="Helvetica Neue Light"/>
                <a:sym typeface="Helvetica Neue Light"/>
              </a:rPr>
              <a:t>Picture</a:t>
            </a:r>
            <a:endParaRPr sz="1400" u="none" strike="noStrike" cap="none">
              <a:solidFill>
                <a:srgbClr val="000000"/>
              </a:solidFill>
              <a:latin typeface="Helvetica Light" panose="020B0403020202020204" pitchFamily="34" charset="0"/>
              <a:sym typeface="Arial"/>
            </a:endParaRPr>
          </a:p>
        </p:txBody>
      </p:sp>
      <p:sp>
        <p:nvSpPr>
          <p:cNvPr id="703" name="Google Shape;703;g2adcfd36f86_0_7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How do</a:t>
            </a:r>
            <a:r>
              <a:rPr lang="en-US" sz="1800" dirty="0">
                <a:latin typeface="Helvetica Light" panose="020B0403020202020204" pitchFamily="34" charset="0"/>
                <a:ea typeface="Helvetica Neue Light"/>
                <a:cs typeface="Helvetica Neue Light"/>
                <a:sym typeface="Helvetica Neue Light"/>
              </a:rPr>
              <a:t> currents </a:t>
            </a:r>
            <a:r>
              <a:rPr lang="en-US" sz="1800" u="none" strike="noStrike" cap="none" dirty="0">
                <a:solidFill>
                  <a:srgbClr val="000000"/>
                </a:solidFill>
                <a:latin typeface="Helvetica Light" panose="020B0403020202020204" pitchFamily="34" charset="0"/>
                <a:ea typeface="Helvetica Neue Light"/>
                <a:cs typeface="Helvetica Neue Light"/>
                <a:sym typeface="Helvetica Neue Light"/>
              </a:rPr>
              <a:t>impact my life?</a:t>
            </a:r>
            <a:endParaRPr sz="1800" u="none" strike="noStrike" cap="none" dirty="0">
              <a:solidFill>
                <a:srgbClr val="000000"/>
              </a:solidFill>
              <a:latin typeface="Helvetica Light" panose="020B0403020202020204" pitchFamily="34" charset="0"/>
              <a:sym typeface="Arial"/>
            </a:endParaRPr>
          </a:p>
        </p:txBody>
      </p:sp>
      <p:sp>
        <p:nvSpPr>
          <p:cNvPr id="3" name="Google Shape;724;g2adcfd36f86_0_92">
            <a:extLst>
              <a:ext uri="{FF2B5EF4-FFF2-40B4-BE49-F238E27FC236}">
                <a16:creationId xmlns:a16="http://schemas.microsoft.com/office/drawing/2014/main" id="{880794B2-1BC6-A278-1C90-53975D61C2CB}"/>
              </a:ext>
            </a:extLst>
          </p:cNvPr>
          <p:cNvSpPr txBox="1"/>
          <p:nvPr/>
        </p:nvSpPr>
        <p:spPr>
          <a:xfrm>
            <a:off x="681354" y="1273483"/>
            <a:ext cx="316379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000000"/>
                </a:solidFill>
                <a:effectLst/>
                <a:latin typeface="Helvetica Light" panose="020B0403020202020204" pitchFamily="34" charset="0"/>
                <a:cs typeface="Calibri" panose="020F0502020204030204" pitchFamily="34" charset="0"/>
              </a:rPr>
              <a:t>The steady flow of water in a specific direction within a body of water</a:t>
            </a:r>
            <a:endParaRPr sz="2400" u="none" strike="noStrike" cap="none" dirty="0">
              <a:solidFill>
                <a:srgbClr val="000000"/>
              </a:solidFill>
              <a:latin typeface="Helvetica Light" panose="020B0403020202020204" pitchFamily="34" charset="0"/>
              <a:ea typeface="Helvetica Neue Light"/>
              <a:cs typeface="Calibri" panose="020F0502020204030204" pitchFamily="34" charset="0"/>
              <a:sym typeface="Helvetica Neue Light"/>
            </a:endParaRPr>
          </a:p>
        </p:txBody>
      </p:sp>
      <p:sp>
        <p:nvSpPr>
          <p:cNvPr id="4" name="Google Shape;788;g2adcfd36f86_0_156">
            <a:extLst>
              <a:ext uri="{FF2B5EF4-FFF2-40B4-BE49-F238E27FC236}">
                <a16:creationId xmlns:a16="http://schemas.microsoft.com/office/drawing/2014/main" id="{EF155264-C32C-3BFF-AE44-47C54CE4A68A}"/>
              </a:ext>
            </a:extLst>
          </p:cNvPr>
          <p:cNvSpPr txBox="1"/>
          <p:nvPr/>
        </p:nvSpPr>
        <p:spPr>
          <a:xfrm>
            <a:off x="1073532" y="4987690"/>
            <a:ext cx="2369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434343"/>
                </a:solidFill>
                <a:latin typeface="Helvetica Light" panose="020B0403020202020204" pitchFamily="34" charset="0"/>
                <a:ea typeface="Helvetica Neue Light"/>
                <a:cs typeface="Helvetica Neue Light"/>
                <a:sym typeface="Helvetica Neue Light"/>
              </a:rPr>
              <a:t>The Gulf Stream</a:t>
            </a:r>
            <a:endParaRPr sz="1400" u="none" strike="noStrike" cap="none" dirty="0">
              <a:solidFill>
                <a:srgbClr val="434343"/>
              </a:solidFill>
              <a:latin typeface="Helvetica Light" panose="020B0403020202020204" pitchFamily="34" charset="0"/>
              <a:sym typeface="Arial"/>
            </a:endParaRPr>
          </a:p>
        </p:txBody>
      </p:sp>
      <p:sp>
        <p:nvSpPr>
          <p:cNvPr id="5" name="Google Shape;856;g2adcfd36f86_0_222">
            <a:extLst>
              <a:ext uri="{FF2B5EF4-FFF2-40B4-BE49-F238E27FC236}">
                <a16:creationId xmlns:a16="http://schemas.microsoft.com/office/drawing/2014/main" id="{C209D96F-8E60-1239-36D5-87FA36A591B0}"/>
              </a:ext>
            </a:extLst>
          </p:cNvPr>
          <p:cNvSpPr txBox="1"/>
          <p:nvPr/>
        </p:nvSpPr>
        <p:spPr>
          <a:xfrm>
            <a:off x="6195172" y="3758207"/>
            <a:ext cx="2390100" cy="24313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900" dirty="0">
                <a:solidFill>
                  <a:srgbClr val="434343"/>
                </a:solidFill>
                <a:latin typeface="Helvetica Light" panose="020B0403020202020204" pitchFamily="34" charset="0"/>
                <a:ea typeface="Helvetica Neue Light"/>
                <a:cs typeface="Helvetica Neue Light"/>
                <a:sym typeface="Helvetica Neue Light"/>
              </a:rPr>
              <a:t>Currents impact my life by influencing the weather, helping ships travel more efficiently, and even impacting the habitats (homes) of marine animals.</a:t>
            </a:r>
            <a:endParaRPr sz="1900" u="none" strike="noStrike" cap="none" dirty="0">
              <a:solidFill>
                <a:srgbClr val="434343"/>
              </a:solidFill>
              <a:latin typeface="Helvetica Light" panose="020B0403020202020204" pitchFamily="34" charset="0"/>
              <a:sym typeface="Arial"/>
            </a:endParaRPr>
          </a:p>
        </p:txBody>
      </p:sp>
    </p:spTree>
    <p:extLst>
      <p:ext uri="{BB962C8B-B14F-4D97-AF65-F5344CB8AC3E}">
        <p14:creationId xmlns:p14="http://schemas.microsoft.com/office/powerpoint/2010/main" val="4130765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51"/>
          <p:cNvSpPr txBox="1"/>
          <p:nvPr/>
        </p:nvSpPr>
        <p:spPr>
          <a:xfrm>
            <a:off x="2585397" y="628582"/>
            <a:ext cx="39732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5400" b="0" i="0" u="none" strike="noStrike" cap="none" dirty="0">
                <a:solidFill>
                  <a:srgbClr val="FF0000"/>
                </a:solidFill>
                <a:latin typeface="Calibri"/>
                <a:ea typeface="Calibri"/>
                <a:cs typeface="Calibri"/>
                <a:sym typeface="Calibri"/>
              </a:rPr>
              <a:t>Remember!!!</a:t>
            </a:r>
            <a:endParaRPr sz="1400" b="0" i="0" u="none" strike="noStrike" cap="none" dirty="0">
              <a:solidFill>
                <a:srgbClr val="000000"/>
              </a:solidFill>
              <a:latin typeface="Arial"/>
              <a:ea typeface="Arial"/>
              <a:cs typeface="Arial"/>
              <a:sym typeface="Arial"/>
            </a:endParaRPr>
          </a:p>
        </p:txBody>
      </p:sp>
      <p:sp>
        <p:nvSpPr>
          <p:cNvPr id="914" name="Google Shape;914;p51" descr="Rewind"/>
          <p:cNvSpPr/>
          <p:nvPr/>
        </p:nvSpPr>
        <p:spPr>
          <a:xfrm>
            <a:off x="1928445" y="1500555"/>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7"/>
        <p:cNvGrpSpPr/>
        <p:nvPr/>
      </p:nvGrpSpPr>
      <p:grpSpPr>
        <a:xfrm>
          <a:off x="0" y="0"/>
          <a:ext cx="0" cy="0"/>
          <a:chOff x="0" y="0"/>
          <a:chExt cx="0" cy="0"/>
        </a:xfrm>
      </p:grpSpPr>
      <p:sp useBgFill="1">
        <p:nvSpPr>
          <p:cNvPr id="336" name="Rectangle 33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Google Shape;331;ge0663e53fa_0_93"/>
          <p:cNvSpPr txBox="1"/>
          <p:nvPr/>
        </p:nvSpPr>
        <p:spPr>
          <a:xfrm>
            <a:off x="228198" y="1857379"/>
            <a:ext cx="3301393" cy="3143241"/>
          </a:xfrm>
          <a:prstGeom prst="rect">
            <a:avLst/>
          </a:prstGeom>
        </p:spPr>
        <p:txBody>
          <a:bodyPr spcFirstLastPara="1" vert="horz" lIns="91440" tIns="45720" rIns="91440" bIns="45720" rtlCol="0" anchorCtr="0">
            <a:noAutofit/>
          </a:bodyPr>
          <a:lstStyle/>
          <a:p>
            <a:pPr marR="0" lvl="0">
              <a:lnSpc>
                <a:spcPct val="90000"/>
              </a:lnSpc>
              <a:spcBef>
                <a:spcPct val="0"/>
              </a:spcBef>
              <a:spcAft>
                <a:spcPts val="600"/>
              </a:spcAft>
              <a:buClr>
                <a:srgbClr val="000000"/>
              </a:buClr>
              <a:buSzPts val="3600"/>
            </a:pPr>
            <a:r>
              <a:rPr lang="en-US" sz="3600" b="1" u="sng" kern="1200" dirty="0">
                <a:solidFill>
                  <a:schemeClr val="tx1"/>
                </a:solidFill>
                <a:latin typeface="Calibri" panose="020F0502020204030204" pitchFamily="34" charset="0"/>
                <a:ea typeface="+mn-ea"/>
                <a:cs typeface="Calibri" panose="020F0502020204030204" pitchFamily="34" charset="0"/>
                <a:sym typeface="Calibri"/>
              </a:rPr>
              <a:t>Current</a:t>
            </a:r>
            <a:r>
              <a:rPr lang="en-US" sz="3600" b="1" i="0" u="sng" strike="noStrike" kern="1200" cap="none" dirty="0">
                <a:solidFill>
                  <a:schemeClr val="tx1"/>
                </a:solidFill>
                <a:latin typeface="Calibri" panose="020F0502020204030204" pitchFamily="34" charset="0"/>
                <a:ea typeface="+mn-ea"/>
                <a:cs typeface="Calibri" panose="020F0502020204030204" pitchFamily="34" charset="0"/>
                <a:sym typeface="Calibri"/>
              </a:rPr>
              <a:t>:</a:t>
            </a:r>
            <a:r>
              <a:rPr lang="en-US" sz="3600" b="0" i="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600" b="0" i="0" kern="1200" dirty="0">
                <a:solidFill>
                  <a:schemeClr val="tx1"/>
                </a:solidFill>
                <a:effectLst/>
                <a:latin typeface="Calibri" panose="020F0502020204030204" pitchFamily="34" charset="0"/>
                <a:ea typeface="+mn-ea"/>
                <a:cs typeface="Calibri" panose="020F0502020204030204" pitchFamily="34" charset="0"/>
              </a:rPr>
              <a:t>The steady flow of water in a specific direction within a body of water</a:t>
            </a:r>
            <a:endParaRPr lang="en-US" sz="3600" b="0"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3" name="Picture 2" descr="A close-up of a wave&#10;&#10;Description automatically generated">
            <a:extLst>
              <a:ext uri="{FF2B5EF4-FFF2-40B4-BE49-F238E27FC236}">
                <a16:creationId xmlns:a16="http://schemas.microsoft.com/office/drawing/2014/main" id="{4B74CA1A-AC2C-5254-7369-70EEA3891509}"/>
              </a:ext>
            </a:extLst>
          </p:cNvPr>
          <p:cNvPicPr>
            <a:picLocks noChangeAspect="1"/>
          </p:cNvPicPr>
          <p:nvPr/>
        </p:nvPicPr>
        <p:blipFill rotWithShape="1">
          <a:blip r:embed="rId3"/>
          <a:srcRect l="13975" r="34583" b="2"/>
          <a:stretch/>
        </p:blipFill>
        <p:spPr>
          <a:xfrm>
            <a:off x="3757789" y="10"/>
            <a:ext cx="5386210" cy="6857990"/>
          </a:xfrm>
          <a:prstGeom prst="rect">
            <a:avLst/>
          </a:prstGeom>
          <a:effectLst/>
        </p:spPr>
      </p:pic>
      <p:sp>
        <p:nvSpPr>
          <p:cNvPr id="2" name="Google Shape;606;p39" descr="Rewind">
            <a:extLst>
              <a:ext uri="{FF2B5EF4-FFF2-40B4-BE49-F238E27FC236}">
                <a16:creationId xmlns:a16="http://schemas.microsoft.com/office/drawing/2014/main" id="{17FFA433-BD58-6425-0136-704C16F310EE}"/>
              </a:ext>
            </a:extLst>
          </p:cNvPr>
          <p:cNvSpPr/>
          <p:nvPr/>
        </p:nvSpPr>
        <p:spPr>
          <a:xfrm>
            <a:off x="175848" y="175849"/>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3646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3" name="Picture 2" descr="A rainbow colored line on the earth&#10;&#10;Description automatically generated">
            <a:extLst>
              <a:ext uri="{FF2B5EF4-FFF2-40B4-BE49-F238E27FC236}">
                <a16:creationId xmlns:a16="http://schemas.microsoft.com/office/drawing/2014/main" id="{008C89A1-AA65-C5ED-5706-C724A9434822}"/>
              </a:ext>
            </a:extLst>
          </p:cNvPr>
          <p:cNvPicPr>
            <a:picLocks noChangeAspect="1"/>
          </p:cNvPicPr>
          <p:nvPr/>
        </p:nvPicPr>
        <p:blipFill rotWithShape="1">
          <a:blip r:embed="rId3"/>
          <a:srcRect r="2182" b="-1"/>
          <a:stretch/>
        </p:blipFill>
        <p:spPr>
          <a:xfrm>
            <a:off x="590335" y="1106565"/>
            <a:ext cx="4837162" cy="4574228"/>
          </a:xfrm>
          <a:prstGeom prst="rect">
            <a:avLst/>
          </a:prstGeom>
        </p:spPr>
      </p:pic>
      <p:sp>
        <p:nvSpPr>
          <p:cNvPr id="209" name="Google Shape;209;p3"/>
          <p:cNvSpPr txBox="1"/>
          <p:nvPr/>
        </p:nvSpPr>
        <p:spPr>
          <a:xfrm>
            <a:off x="5672416" y="1705084"/>
            <a:ext cx="3295738" cy="3447832"/>
          </a:xfrm>
          <a:prstGeom prst="rect">
            <a:avLst/>
          </a:prstGeom>
        </p:spPr>
        <p:txBody>
          <a:bodyPr spcFirstLastPara="1" vert="horz" lIns="91440" tIns="45720" rIns="91440" bIns="45720" rtlCol="0" anchor="t" anchorCtr="0">
            <a:noAutofit/>
          </a:bodyPr>
          <a:lstStyle/>
          <a:p>
            <a:pPr marR="0" lvl="0">
              <a:lnSpc>
                <a:spcPct val="90000"/>
              </a:lnSpc>
              <a:spcBef>
                <a:spcPct val="0"/>
              </a:spcBef>
              <a:spcAft>
                <a:spcPts val="600"/>
              </a:spcAft>
              <a:buClr>
                <a:srgbClr val="000000"/>
              </a:buClr>
              <a:buSzPts val="3600"/>
            </a:pPr>
            <a:r>
              <a:rPr lang="en-US" sz="3000" b="1" i="0" u="none" strike="noStrike" kern="1200" cap="none" dirty="0">
                <a:solidFill>
                  <a:schemeClr val="tx1"/>
                </a:solidFill>
                <a:latin typeface="+mn-lt"/>
                <a:ea typeface="+mn-ea"/>
                <a:cs typeface="+mn-cs"/>
                <a:sym typeface="Calibri"/>
              </a:rPr>
              <a:t>Big Question: </a:t>
            </a:r>
            <a:r>
              <a:rPr lang="en-US" sz="3000" b="0" i="0" kern="1200" dirty="0">
                <a:solidFill>
                  <a:schemeClr val="tx1"/>
                </a:solidFill>
                <a:effectLst/>
                <a:latin typeface="+mn-lt"/>
                <a:ea typeface="+mn-ea"/>
                <a:cs typeface="+mn-cs"/>
              </a:rPr>
              <a:t>How do ocean currents connect different parts of the world, and in what ways do they influence weather patterns?</a:t>
            </a:r>
            <a:endParaRPr lang="en-US" sz="3000" b="0" i="0" u="none" strike="noStrike" kern="1200" cap="none" dirty="0">
              <a:solidFill>
                <a:schemeClr val="tx1"/>
              </a:solidFill>
              <a:latin typeface="+mn-lt"/>
              <a:ea typeface="+mn-ea"/>
              <a:cs typeface="+mn-cs"/>
              <a:sym typeface="Calibri"/>
            </a:endParaRPr>
          </a:p>
        </p:txBody>
      </p:sp>
      <p:sp>
        <p:nvSpPr>
          <p:cNvPr id="4" name="Google Shape;208;p3" descr="Lightbulb and gear">
            <a:extLst>
              <a:ext uri="{FF2B5EF4-FFF2-40B4-BE49-F238E27FC236}">
                <a16:creationId xmlns:a16="http://schemas.microsoft.com/office/drawing/2014/main" id="{265D06C8-6CC5-9C6C-78C6-21E772B524C9}"/>
              </a:ext>
            </a:extLst>
          </p:cNvPr>
          <p:cNvSpPr/>
          <p:nvPr/>
        </p:nvSpPr>
        <p:spPr>
          <a:xfrm>
            <a:off x="2" y="83364"/>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65113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22"/>
          <p:cNvSpPr txBox="1"/>
          <p:nvPr/>
        </p:nvSpPr>
        <p:spPr>
          <a:xfrm>
            <a:off x="1768512" y="255237"/>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937" name="Google Shape;937;p22" descr="Laptop"/>
          <p:cNvSpPr/>
          <p:nvPr/>
        </p:nvSpPr>
        <p:spPr>
          <a:xfrm>
            <a:off x="44368" y="2"/>
            <a:ext cx="735231" cy="73523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22"/>
          <p:cNvSpPr txBox="1"/>
          <p:nvPr/>
        </p:nvSpPr>
        <p:spPr>
          <a:xfrm>
            <a:off x="2194799" y="1213354"/>
            <a:ext cx="4754400" cy="1039742"/>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100"/>
              </a:spcBef>
              <a:spcAft>
                <a:spcPts val="600"/>
              </a:spcAft>
              <a:buClr>
                <a:srgbClr val="000000"/>
              </a:buClr>
              <a:buSzPts val="2400"/>
              <a:buFont typeface="Arial"/>
              <a:buNone/>
            </a:pPr>
            <a:r>
              <a:rPr lang="en-US" sz="3600" b="0" i="0" u="sng" strike="noStrike" cap="none" dirty="0">
                <a:solidFill>
                  <a:schemeClr val="dk1"/>
                </a:solidFill>
                <a:latin typeface="Calibri"/>
                <a:ea typeface="Calibri"/>
                <a:cs typeface="Calibri"/>
                <a:sym typeface="Calibri"/>
                <a:hlinkClick r:id="rId4"/>
              </a:rPr>
              <a:t>Ocean Currents Game</a:t>
            </a:r>
            <a:endParaRPr sz="3600" b="0" i="0" u="none" strike="noStrike" cap="none" dirty="0">
              <a:solidFill>
                <a:schemeClr val="dk1"/>
              </a:solidFill>
              <a:latin typeface="Calibri"/>
              <a:ea typeface="Calibri"/>
              <a:cs typeface="Calibri"/>
              <a:sym typeface="Calibri"/>
            </a:endParaRPr>
          </a:p>
        </p:txBody>
      </p:sp>
      <p:pic>
        <p:nvPicPr>
          <p:cNvPr id="3" name="Picture 2" descr="A screenshot of a video game&#10;&#10;Description automatically generated">
            <a:extLst>
              <a:ext uri="{FF2B5EF4-FFF2-40B4-BE49-F238E27FC236}">
                <a16:creationId xmlns:a16="http://schemas.microsoft.com/office/drawing/2014/main" id="{ACB2908E-37B8-DD01-869D-B09C838ED046}"/>
              </a:ext>
            </a:extLst>
          </p:cNvPr>
          <p:cNvPicPr>
            <a:picLocks noChangeAspect="1"/>
          </p:cNvPicPr>
          <p:nvPr/>
        </p:nvPicPr>
        <p:blipFill>
          <a:blip r:embed="rId5"/>
          <a:stretch>
            <a:fillRect/>
          </a:stretch>
        </p:blipFill>
        <p:spPr>
          <a:xfrm>
            <a:off x="1390203" y="2424193"/>
            <a:ext cx="6363591" cy="417857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24"/>
          <p:cNvPicPr preferRelativeResize="0"/>
          <p:nvPr/>
        </p:nvPicPr>
        <p:blipFill rotWithShape="1">
          <a:blip r:embed="rId3">
            <a:alphaModFix/>
          </a:blip>
          <a:srcRect/>
          <a:stretch/>
        </p:blipFill>
        <p:spPr>
          <a:xfrm>
            <a:off x="2" y="0"/>
            <a:ext cx="9143067"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53"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952" name="Google Shape;952;p53"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953" name="Google Shape;953;p53"/>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954" name="Google Shape;954;p53"/>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Video Was Created With Resources From:</a:t>
            </a:r>
            <a:endParaRPr sz="1400" b="0" i="0" u="none" strike="noStrike" cap="none">
              <a:solidFill>
                <a:srgbClr val="000000"/>
              </a:solidFill>
              <a:latin typeface="Arial"/>
              <a:ea typeface="Arial"/>
              <a:cs typeface="Arial"/>
              <a:sym typeface="Arial"/>
            </a:endParaRPr>
          </a:p>
        </p:txBody>
      </p:sp>
      <p:sp>
        <p:nvSpPr>
          <p:cNvPr id="955" name="Google Shape;955;p53"/>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0"/>
          <p:cNvSpPr txBox="1">
            <a:spLocks noGrp="1"/>
          </p:cNvSpPr>
          <p:nvPr>
            <p:ph type="ctrTitle"/>
          </p:nvPr>
        </p:nvSpPr>
        <p:spPr>
          <a:xfrm>
            <a:off x="1320799" y="367615"/>
            <a:ext cx="7615348" cy="1470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400" b="1" u="sng" dirty="0"/>
              <a:t>Water Cycle</a:t>
            </a:r>
            <a:r>
              <a:rPr lang="en-US" sz="3400" b="1" dirty="0"/>
              <a:t>: </a:t>
            </a:r>
            <a:r>
              <a:rPr lang="en-US" sz="3400" dirty="0"/>
              <a:t>the process through which water moves from Earth through the atmosphere and returns to Earth </a:t>
            </a:r>
            <a:endParaRPr sz="3400" b="1" dirty="0"/>
          </a:p>
        </p:txBody>
      </p:sp>
      <p:pic>
        <p:nvPicPr>
          <p:cNvPr id="278" name="Google Shape;278;p20" descr="dreamstime_xl_26870237.jpg"/>
          <p:cNvPicPr preferRelativeResize="0"/>
          <p:nvPr/>
        </p:nvPicPr>
        <p:blipFill rotWithShape="1">
          <a:blip r:embed="rId3">
            <a:alphaModFix/>
          </a:blip>
          <a:srcRect/>
          <a:stretch/>
        </p:blipFill>
        <p:spPr>
          <a:xfrm>
            <a:off x="1198722" y="2245710"/>
            <a:ext cx="6587244" cy="4257268"/>
          </a:xfrm>
          <a:prstGeom prst="rect">
            <a:avLst/>
          </a:prstGeom>
          <a:noFill/>
          <a:ln>
            <a:noFill/>
          </a:ln>
        </p:spPr>
      </p:pic>
      <p:sp>
        <p:nvSpPr>
          <p:cNvPr id="2" name="Google Shape;233;gddcc69d69e_0_109" descr="Rewind">
            <a:extLst>
              <a:ext uri="{FF2B5EF4-FFF2-40B4-BE49-F238E27FC236}">
                <a16:creationId xmlns:a16="http://schemas.microsoft.com/office/drawing/2014/main" id="{75CF204E-B7FD-340F-27FE-7905679EE325}"/>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River</a:t>
            </a:r>
            <a:r>
              <a:rPr lang="en-US" b="1">
                <a:solidFill>
                  <a:schemeClr val="dk1"/>
                </a:solidFill>
              </a:rPr>
              <a:t>: </a:t>
            </a:r>
            <a:r>
              <a:rPr lang="en-US">
                <a:solidFill>
                  <a:schemeClr val="dk1"/>
                </a:solidFill>
              </a:rPr>
              <a:t>A long, winding stream of water that constantly moves.</a:t>
            </a:r>
            <a:endParaRPr>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394362" y="1970775"/>
            <a:ext cx="6355275" cy="4254575"/>
          </a:xfrm>
          <a:prstGeom prst="rect">
            <a:avLst/>
          </a:prstGeom>
          <a:noFill/>
          <a:ln>
            <a:noFill/>
          </a:ln>
        </p:spPr>
      </p:pic>
      <p:sp>
        <p:nvSpPr>
          <p:cNvPr id="2" name="Google Shape;233;gddcc69d69e_0_109" descr="Rewind">
            <a:extLst>
              <a:ext uri="{FF2B5EF4-FFF2-40B4-BE49-F238E27FC236}">
                <a16:creationId xmlns:a16="http://schemas.microsoft.com/office/drawing/2014/main" id="{909DE0DD-024D-F08E-588C-1725AB2D860F}"/>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Ocean</a:t>
            </a:r>
            <a:r>
              <a:rPr lang="en-US" b="1">
                <a:solidFill>
                  <a:schemeClr val="dk1"/>
                </a:solidFill>
              </a:rPr>
              <a:t>: </a:t>
            </a:r>
            <a:r>
              <a:rPr lang="en-US">
                <a:solidFill>
                  <a:schemeClr val="dk1"/>
                </a:solidFill>
              </a:rPr>
              <a:t>A giant body of saltwater.</a:t>
            </a:r>
            <a:endParaRPr>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2" name="Google Shape;233;gddcc69d69e_0_109" descr="Rewind">
            <a:extLst>
              <a:ext uri="{FF2B5EF4-FFF2-40B4-BE49-F238E27FC236}">
                <a16:creationId xmlns:a16="http://schemas.microsoft.com/office/drawing/2014/main" id="{E6149E54-C4E5-ABA5-7519-280C1121F6FF}"/>
              </a:ext>
            </a:extLst>
          </p:cNvPr>
          <p:cNvSpPr/>
          <p:nvPr/>
        </p:nvSpPr>
        <p:spPr>
          <a:xfrm>
            <a:off x="2" y="2"/>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8532C8-09A2-459B-4D77-94195DB56A2E}"/>
              </a:ext>
            </a:extLst>
          </p:cNvPr>
          <p:cNvSpPr txBox="1"/>
          <p:nvPr/>
        </p:nvSpPr>
        <p:spPr>
          <a:xfrm>
            <a:off x="1160583" y="218008"/>
            <a:ext cx="6822831" cy="1523494"/>
          </a:xfrm>
          <a:prstGeom prst="rect">
            <a:avLst/>
          </a:prstGeom>
          <a:noFill/>
        </p:spPr>
        <p:txBody>
          <a:bodyPr wrap="square">
            <a:spAutoFit/>
          </a:bodyPr>
          <a:lstStyle/>
          <a:p>
            <a:pPr algn="ctr" rtl="0">
              <a:spcBef>
                <a:spcPts val="0"/>
              </a:spcBef>
              <a:spcAft>
                <a:spcPts val="0"/>
              </a:spcAft>
            </a:pPr>
            <a:r>
              <a:rPr lang="en-US" sz="3100" b="1" u="sng" dirty="0">
                <a:solidFill>
                  <a:srgbClr val="000000"/>
                </a:solidFill>
                <a:effectLst/>
                <a:latin typeface="Calibri" panose="020F0502020204030204" pitchFamily="34" charset="0"/>
                <a:cs typeface="Calibri" panose="020F0502020204030204" pitchFamily="34" charset="0"/>
              </a:rPr>
              <a:t>Tide</a:t>
            </a:r>
            <a:r>
              <a:rPr lang="en-US" sz="3100" u="none" strike="noStrike" dirty="0">
                <a:solidFill>
                  <a:srgbClr val="000000"/>
                </a:solidFill>
                <a:effectLst/>
                <a:latin typeface="Calibri" panose="020F0502020204030204" pitchFamily="34" charset="0"/>
                <a:cs typeface="Calibri" panose="020F0502020204030204" pitchFamily="34" charset="0"/>
              </a:rPr>
              <a:t>: </a:t>
            </a:r>
            <a:r>
              <a:rPr lang="en-US" sz="3100" u="none" strike="noStrike" dirty="0">
                <a:solidFill>
                  <a:srgbClr val="374151"/>
                </a:solidFill>
                <a:effectLst/>
                <a:latin typeface="Calibri" panose="020F0502020204030204" pitchFamily="34" charset="0"/>
                <a:cs typeface="Calibri" panose="020F0502020204030204" pitchFamily="34" charset="0"/>
              </a:rPr>
              <a:t>the regular rising and falling of the sea level caused by the moon and the sun's gravitational pull</a:t>
            </a:r>
            <a:endParaRPr lang="en-US" sz="3100" dirty="0">
              <a:effectLst/>
              <a:latin typeface="Calibri" panose="020F0502020204030204" pitchFamily="34" charset="0"/>
              <a:cs typeface="Calibri" panose="020F0502020204030204" pitchFamily="34" charset="0"/>
            </a:endParaRPr>
          </a:p>
        </p:txBody>
      </p:sp>
      <p:sp>
        <p:nvSpPr>
          <p:cNvPr id="4" name="Google Shape;233;gddcc69d69e_0_109" descr="Rewind">
            <a:extLst>
              <a:ext uri="{FF2B5EF4-FFF2-40B4-BE49-F238E27FC236}">
                <a16:creationId xmlns:a16="http://schemas.microsoft.com/office/drawing/2014/main" id="{16A05D6D-C9E0-B60D-C8C5-18C943FB3F4D}"/>
              </a:ext>
            </a:extLst>
          </p:cNvPr>
          <p:cNvSpPr/>
          <p:nvPr/>
        </p:nvSpPr>
        <p:spPr>
          <a:xfrm>
            <a:off x="2" y="2"/>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6" name="Picture 5" descr="A moon over a beach&#10;&#10;Description automatically generated">
            <a:extLst>
              <a:ext uri="{FF2B5EF4-FFF2-40B4-BE49-F238E27FC236}">
                <a16:creationId xmlns:a16="http://schemas.microsoft.com/office/drawing/2014/main" id="{703BE55C-99FC-3011-9B4D-7B6153D1FCB6}"/>
              </a:ext>
            </a:extLst>
          </p:cNvPr>
          <p:cNvPicPr>
            <a:picLocks noChangeAspect="1"/>
          </p:cNvPicPr>
          <p:nvPr/>
        </p:nvPicPr>
        <p:blipFill>
          <a:blip r:embed="rId4"/>
          <a:stretch>
            <a:fillRect/>
          </a:stretch>
        </p:blipFill>
        <p:spPr>
          <a:xfrm>
            <a:off x="716303" y="1899138"/>
            <a:ext cx="7711389" cy="4740854"/>
          </a:xfrm>
          <a:prstGeom prst="rect">
            <a:avLst/>
          </a:prstGeom>
        </p:spPr>
      </p:pic>
    </p:spTree>
    <p:extLst>
      <p:ext uri="{BB962C8B-B14F-4D97-AF65-F5344CB8AC3E}">
        <p14:creationId xmlns:p14="http://schemas.microsoft.com/office/powerpoint/2010/main" val="168535100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2127</TotalTime>
  <Words>3447</Words>
  <Application>Microsoft Macintosh PowerPoint</Application>
  <PresentationFormat>On-screen Show (4:3)</PresentationFormat>
  <Paragraphs>336</Paragraphs>
  <Slides>59</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Calibri</vt:lpstr>
      <vt:lpstr>Helvetica Neue Light</vt:lpstr>
      <vt:lpstr>Inter</vt:lpstr>
      <vt:lpstr>Poppins</vt:lpstr>
      <vt:lpstr>Calibri Light</vt:lpstr>
      <vt:lpstr>Arial</vt:lpstr>
      <vt:lpstr>Helvetica Light</vt:lpstr>
      <vt:lpstr>Söhne</vt:lpstr>
      <vt:lpstr>Office Theme</vt:lpstr>
      <vt:lpstr>PowerPoint Presentation</vt:lpstr>
      <vt:lpstr>PowerPoint Presentation</vt:lpstr>
      <vt:lpstr>PowerPoint Presentation</vt:lpstr>
      <vt:lpstr>PowerPoint Presentation</vt:lpstr>
      <vt:lpstr>PowerPoint Presentation</vt:lpstr>
      <vt:lpstr>Water Cycle: the process through which water moves from Earth through the atmosphere and returns to Earth </vt:lpstr>
      <vt:lpstr>PowerPoint Presentation</vt:lpstr>
      <vt:lpstr>PowerPoint Presentation</vt:lpstr>
      <vt:lpstr>PowerPoint Presentation</vt:lpstr>
      <vt:lpstr>Wind: Moving air, especially a natural flow of air parallel to or along the 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 Polly</dc:creator>
  <cp:lastModifiedBy>Coleman, Olivia Fudge (rhz9xk)</cp:lastModifiedBy>
  <cp:revision>15</cp:revision>
  <dcterms:created xsi:type="dcterms:W3CDTF">2021-02-26T19:05:50Z</dcterms:created>
  <dcterms:modified xsi:type="dcterms:W3CDTF">2024-02-18T07:36:41Z</dcterms:modified>
</cp:coreProperties>
</file>