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1"/>
  </p:notesMasterIdLst>
  <p:sldIdLst>
    <p:sldId id="256" r:id="rId2"/>
    <p:sldId id="257" r:id="rId3"/>
    <p:sldId id="258" r:id="rId4"/>
    <p:sldId id="316"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317" r:id="rId23"/>
    <p:sldId id="318" r:id="rId24"/>
    <p:sldId id="277" r:id="rId25"/>
    <p:sldId id="278" r:id="rId26"/>
    <p:sldId id="279" r:id="rId27"/>
    <p:sldId id="323" r:id="rId28"/>
    <p:sldId id="324" r:id="rId29"/>
    <p:sldId id="325" r:id="rId30"/>
    <p:sldId id="326" r:id="rId31"/>
    <p:sldId id="284" r:id="rId32"/>
    <p:sldId id="285" r:id="rId33"/>
    <p:sldId id="286" r:id="rId34"/>
    <p:sldId id="288" r:id="rId35"/>
    <p:sldId id="289" r:id="rId36"/>
    <p:sldId id="290" r:id="rId37"/>
    <p:sldId id="292" r:id="rId38"/>
    <p:sldId id="322" r:id="rId39"/>
    <p:sldId id="294" r:id="rId40"/>
    <p:sldId id="321" r:id="rId41"/>
    <p:sldId id="296" r:id="rId42"/>
    <p:sldId id="297" r:id="rId43"/>
    <p:sldId id="298" r:id="rId44"/>
    <p:sldId id="327" r:id="rId45"/>
    <p:sldId id="328" r:id="rId46"/>
    <p:sldId id="301" r:id="rId47"/>
    <p:sldId id="330" r:id="rId48"/>
    <p:sldId id="331" r:id="rId49"/>
    <p:sldId id="304" r:id="rId50"/>
    <p:sldId id="332" r:id="rId51"/>
    <p:sldId id="333" r:id="rId52"/>
    <p:sldId id="307" r:id="rId53"/>
    <p:sldId id="334" r:id="rId54"/>
    <p:sldId id="335" r:id="rId55"/>
    <p:sldId id="310" r:id="rId56"/>
    <p:sldId id="329" r:id="rId57"/>
    <p:sldId id="320" r:id="rId58"/>
    <p:sldId id="314" r:id="rId59"/>
    <p:sldId id="315" r:id="rId60"/>
  </p:sldIdLst>
  <p:sldSz cx="9144000" cy="6858000" type="screen4x3"/>
  <p:notesSz cx="6858000" cy="9144000"/>
  <p:embeddedFontLst>
    <p:embeddedFont>
      <p:font typeface="Calibri" panose="020F0502020204030204" pitchFamily="34" charset="0"/>
      <p:regular r:id="rId62"/>
      <p:bold r:id="rId63"/>
      <p:italic r:id="rId64"/>
      <p:boldItalic r:id="rId65"/>
    </p:embeddedFont>
    <p:embeddedFont>
      <p:font typeface="Helvetica Neue Light" panose="02000403000000020004" pitchFamily="2" charset="0"/>
      <p:regular r:id="rId66"/>
      <p:bold r:id="rId67"/>
      <p:italic r:id="rId68"/>
      <p:boldItalic r:id="rId69"/>
    </p:embeddedFont>
    <p:embeddedFont>
      <p:font typeface="Poppins" pitchFamily="2" charset="77"/>
      <p:regular r:id="rId70"/>
      <p:bold r:id="rId71"/>
      <p:italic r:id="rId72"/>
      <p:boldItalic r:id="rId73"/>
    </p:embeddedFont>
    <p:embeddedFont>
      <p:font typeface="Roboto" panose="02000000000000000000" pitchFamily="2"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8" roundtripDataSignature="AMtx7mjS+7WQHyX39cFI9nnzm9j+4t2Ei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1259"/>
  </p:normalViewPr>
  <p:slideViewPr>
    <p:cSldViewPr snapToGrid="0">
      <p:cViewPr varScale="1">
        <p:scale>
          <a:sx n="92" d="100"/>
          <a:sy n="92" d="100"/>
        </p:scale>
        <p:origin x="2200"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3.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notesMaster" Target="notesMasters/notesMaster1.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2" name="Google Shape;8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185" name="Google Shape;185;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7e576c1a67_0_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g27e576c1a67_0_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What is the relationship between rocks and minerals?</a:t>
            </a:r>
            <a:endParaRPr/>
          </a:p>
          <a:p>
            <a:pPr marL="0" marR="0" lvl="0" indent="0" algn="l" rtl="0">
              <a:lnSpc>
                <a:spcPct val="100000"/>
              </a:lnSpc>
              <a:spcBef>
                <a:spcPts val="0"/>
              </a:spcBef>
              <a:spcAft>
                <a:spcPts val="0"/>
              </a:spcAft>
              <a:buClr>
                <a:srgbClr val="000000"/>
              </a:buClr>
              <a:buSzPts val="1400"/>
              <a:buFont typeface="Arial"/>
              <a:buNone/>
            </a:pPr>
            <a:endParaRPr/>
          </a:p>
          <a:p>
            <a:pPr marL="25400" marR="0" lvl="0" indent="0" algn="l" rtl="0">
              <a:lnSpc>
                <a:spcPct val="115000"/>
              </a:lnSpc>
              <a:spcBef>
                <a:spcPts val="0"/>
              </a:spcBef>
              <a:spcAft>
                <a:spcPts val="0"/>
              </a:spcAft>
              <a:buClr>
                <a:schemeClr val="dk1"/>
              </a:buClr>
              <a:buSzPts val="3200"/>
              <a:buFont typeface="Calibri"/>
              <a:buNone/>
            </a:pPr>
            <a:r>
              <a:rPr lang="en-US" sz="1200" b="1">
                <a:solidFill>
                  <a:schemeClr val="dk1"/>
                </a:solidFill>
                <a:latin typeface="Calibri"/>
                <a:ea typeface="Calibri"/>
                <a:cs typeface="Calibri"/>
                <a:sym typeface="Calibri"/>
              </a:rPr>
              <a:t>[C] Rocks are made up of one or more mineral. </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191" name="Google Shape;191;g27e576c1a67_0_1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What is the relationship between rocks and minerals? </a:t>
            </a:r>
            <a:r>
              <a:rPr lang="en-US" b="1">
                <a:solidFill>
                  <a:srgbClr val="FF0000"/>
                </a:solidFill>
              </a:rPr>
              <a:t>Rocks are made up of one or more mineral. </a:t>
            </a:r>
            <a:endParaRPr>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endParaRPr/>
          </a:p>
          <a:p>
            <a:pPr marL="25400" marR="0" lvl="0" indent="0" algn="l" rtl="0">
              <a:lnSpc>
                <a:spcPct val="115000"/>
              </a:lnSpc>
              <a:spcBef>
                <a:spcPts val="0"/>
              </a:spcBef>
              <a:spcAft>
                <a:spcPts val="0"/>
              </a:spcAft>
              <a:buClr>
                <a:schemeClr val="dk1"/>
              </a:buClr>
              <a:buSzPts val="3200"/>
              <a:buFont typeface="Calibri"/>
              <a:buNone/>
            </a:pPr>
            <a:r>
              <a:rPr lang="en-US" sz="1200" b="1">
                <a:solidFill>
                  <a:schemeClr val="dk1"/>
                </a:solidFill>
                <a:latin typeface="Calibri"/>
                <a:ea typeface="Calibri"/>
                <a:cs typeface="Calibri"/>
                <a:sym typeface="Calibri"/>
              </a:rPr>
              <a:t>[C] Rocks are made up of one or more mineral. </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200" name="Google Shape;200;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Which of the following materials can rocks not be made of?</a:t>
            </a:r>
            <a:endParaRPr/>
          </a:p>
          <a:p>
            <a:pPr marL="0" marR="0" lvl="0" indent="0" algn="l" rtl="0">
              <a:lnSpc>
                <a:spcPct val="100000"/>
              </a:lnSpc>
              <a:spcBef>
                <a:spcPts val="0"/>
              </a:spcBef>
              <a:spcAft>
                <a:spcPts val="0"/>
              </a:spcAft>
              <a:buClr>
                <a:srgbClr val="000000"/>
              </a:buClr>
              <a:buSzPts val="1400"/>
              <a:buFont typeface="Arial"/>
              <a:buNone/>
            </a:pPr>
            <a:endParaRPr/>
          </a:p>
          <a:p>
            <a:pPr marL="25400" marR="0" lvl="0" indent="0" algn="l" rtl="0">
              <a:lnSpc>
                <a:spcPct val="115000"/>
              </a:lnSpc>
              <a:spcBef>
                <a:spcPts val="0"/>
              </a:spcBef>
              <a:spcAft>
                <a:spcPts val="0"/>
              </a:spcAft>
              <a:buClr>
                <a:schemeClr val="dk1"/>
              </a:buClr>
              <a:buSzPts val="3200"/>
              <a:buFont typeface="Calibri"/>
              <a:buNone/>
            </a:pPr>
            <a:r>
              <a:rPr lang="en-US" sz="1200" b="1">
                <a:solidFill>
                  <a:schemeClr val="dk1"/>
                </a:solidFill>
                <a:latin typeface="Calibri"/>
                <a:ea typeface="Calibri"/>
                <a:cs typeface="Calibri"/>
                <a:sym typeface="Calibri"/>
              </a:rPr>
              <a:t>[D] Fossils</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209" name="Google Shape;209;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Which of the following materials can rocks not be made of?</a:t>
            </a:r>
            <a:endParaRPr/>
          </a:p>
          <a:p>
            <a:pPr marL="0" marR="0" lvl="0" indent="0" algn="l" rtl="0">
              <a:lnSpc>
                <a:spcPct val="100000"/>
              </a:lnSpc>
              <a:spcBef>
                <a:spcPts val="0"/>
              </a:spcBef>
              <a:spcAft>
                <a:spcPts val="0"/>
              </a:spcAft>
              <a:buClr>
                <a:srgbClr val="000000"/>
              </a:buClr>
              <a:buSzPts val="1400"/>
              <a:buFont typeface="Arial"/>
              <a:buNone/>
            </a:pPr>
            <a:endParaRPr/>
          </a:p>
          <a:p>
            <a:pPr marL="25400" marR="0" lvl="0" indent="0" algn="l" rtl="0">
              <a:lnSpc>
                <a:spcPct val="115000"/>
              </a:lnSpc>
              <a:spcBef>
                <a:spcPts val="0"/>
              </a:spcBef>
              <a:spcAft>
                <a:spcPts val="0"/>
              </a:spcAft>
              <a:buClr>
                <a:schemeClr val="dk1"/>
              </a:buClr>
              <a:buSzPts val="3200"/>
              <a:buFont typeface="Calibri"/>
              <a:buNone/>
            </a:pPr>
            <a:r>
              <a:rPr lang="en-US" sz="1200" b="1">
                <a:solidFill>
                  <a:schemeClr val="dk1"/>
                </a:solidFill>
                <a:latin typeface="Calibri"/>
                <a:ea typeface="Calibri"/>
                <a:cs typeface="Calibri"/>
                <a:sym typeface="Calibri"/>
              </a:rPr>
              <a:t>[D] Fossils</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218" name="Google Shape;218;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that we’ve reviewed, let’s define the phrase </a:t>
            </a:r>
            <a:r>
              <a:rPr lang="en-US" b="1" dirty="0"/>
              <a:t>Deposition</a:t>
            </a:r>
            <a:endParaRPr dirty="0"/>
          </a:p>
        </p:txBody>
      </p:sp>
      <p:sp>
        <p:nvSpPr>
          <p:cNvPr id="227" name="Google Shape;227;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8c7b7e697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8c7b7e697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u="sng" dirty="0">
                <a:latin typeface="Helvetica" pitchFamily="2" charset="0"/>
              </a:rPr>
              <a:t>Deposition</a:t>
            </a:r>
            <a:r>
              <a:rPr lang="en-US" sz="1800" b="0" u="none" dirty="0">
                <a:latin typeface="Helvetica" pitchFamily="2" charset="0"/>
              </a:rPr>
              <a:t> is the </a:t>
            </a:r>
            <a:r>
              <a:rPr lang="en-US" sz="1800" b="0" i="0" dirty="0">
                <a:solidFill>
                  <a:srgbClr val="000000"/>
                </a:solidFill>
                <a:effectLst/>
                <a:latin typeface="Helvetica" pitchFamily="2" charset="0"/>
              </a:rPr>
              <a:t>dropping of sediment to a new location</a:t>
            </a:r>
            <a:endParaRPr lang="en-US" sz="1800" dirty="0"/>
          </a:p>
        </p:txBody>
      </p:sp>
      <p:sp>
        <p:nvSpPr>
          <p:cNvPr id="235" name="Google Shape;235;g28c7b7e697c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44" name="Google Shape;244;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a:t>What is deposition? </a:t>
            </a:r>
            <a:endParaRPr b="0"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1" dirty="0"/>
              <a:t>[</a:t>
            </a:r>
            <a:r>
              <a:rPr lang="en-US" sz="1200" b="1" i="0" dirty="0">
                <a:solidFill>
                  <a:srgbClr val="000000"/>
                </a:solidFill>
                <a:effectLst/>
                <a:latin typeface="Helvetica" pitchFamily="2" charset="0"/>
              </a:rPr>
              <a:t>Dropping of sediment to a new location</a:t>
            </a:r>
            <a:r>
              <a:rPr lang="en-US" b="1" dirty="0"/>
              <a:t>.]</a:t>
            </a:r>
            <a:endParaRPr b="1" dirty="0"/>
          </a:p>
        </p:txBody>
      </p:sp>
      <p:sp>
        <p:nvSpPr>
          <p:cNvPr id="250" name="Google Shape;250;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58" name="Google Shape;258;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Today, we’ll be learning about the word</a:t>
            </a:r>
            <a:r>
              <a:rPr lang="en-US" b="0" dirty="0"/>
              <a:t>:</a:t>
            </a:r>
            <a:r>
              <a:rPr lang="en-US" b="1" dirty="0"/>
              <a:t> Deposition.</a:t>
            </a:r>
            <a:endParaRPr dirty="0"/>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7e576c1a67_0_7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27e576c1a67_0_7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dirty="0">
                <a:solidFill>
                  <a:srgbClr val="374151"/>
                </a:solidFill>
                <a:latin typeface="Söhne"/>
              </a:rPr>
              <a:t>S</a:t>
            </a:r>
            <a:r>
              <a:rPr lang="en-US" sz="1200" b="0" i="0" dirty="0">
                <a:solidFill>
                  <a:srgbClr val="374151"/>
                </a:solidFill>
                <a:effectLst/>
                <a:latin typeface="Söhne"/>
              </a:rPr>
              <a:t>ediment can include particles like sand, silt, and rocks. When these particles are transported by wind, water, or ice, they eventually settle or drop to the ground, a process known as deposition.</a:t>
            </a:r>
            <a:endParaRPr lang="en-US"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nSpc>
                <a:spcPct val="90000"/>
              </a:lnSpc>
              <a:spcAft>
                <a:spcPts val="600"/>
              </a:spcAft>
            </a:pPr>
            <a:r>
              <a:rPr lang="en-US" sz="1200" b="0" i="0" kern="1200" dirty="0">
                <a:solidFill>
                  <a:schemeClr val="tx1"/>
                </a:solidFill>
                <a:effectLst/>
                <a:latin typeface="Helvetica" pitchFamily="2" charset="0"/>
                <a:ea typeface="+mn-ea"/>
                <a:cs typeface="+mn-cs"/>
              </a:rPr>
              <a:t>The are different things that cause deposition such as water. Rivers, streams, and ocean currents transport sediment and deposit it when the water slows down.</a:t>
            </a: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dirty="0">
                <a:solidFill>
                  <a:srgbClr val="374151"/>
                </a:solidFill>
                <a:effectLst/>
                <a:latin typeface="Helvetica" pitchFamily="2" charset="0"/>
              </a:rPr>
              <a:t>Wind is also a cause of deposition.  Wind can carry smaller particles like sand and deposit them when the wind speed decreases.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2183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kern="1200" dirty="0">
                <a:solidFill>
                  <a:schemeClr val="tx1">
                    <a:lumMod val="85000"/>
                    <a:lumOff val="15000"/>
                  </a:schemeClr>
                </a:solidFill>
                <a:effectLst/>
                <a:latin typeface="Helvetica" pitchFamily="2" charset="0"/>
                <a:ea typeface="+mj-ea"/>
                <a:cs typeface="+mj-cs"/>
              </a:rPr>
              <a:t>Ice </a:t>
            </a:r>
            <a:r>
              <a:rPr lang="en-US" sz="1200" kern="1200" dirty="0">
                <a:solidFill>
                  <a:schemeClr val="tx1">
                    <a:lumMod val="85000"/>
                    <a:lumOff val="15000"/>
                  </a:schemeClr>
                </a:solidFill>
                <a:latin typeface="Helvetica" pitchFamily="2" charset="0"/>
                <a:ea typeface="+mj-ea"/>
                <a:cs typeface="+mj-cs"/>
              </a:rPr>
              <a:t>is another cause of deposition. </a:t>
            </a:r>
            <a:r>
              <a:rPr lang="en-US" sz="1200" b="0" i="0" kern="1200" dirty="0">
                <a:solidFill>
                  <a:schemeClr val="tx1">
                    <a:lumMod val="85000"/>
                    <a:lumOff val="15000"/>
                  </a:schemeClr>
                </a:solidFill>
                <a:effectLst/>
                <a:latin typeface="Helvetica" pitchFamily="2" charset="0"/>
                <a:ea typeface="+mj-ea"/>
                <a:cs typeface="+mj-cs"/>
              </a:rPr>
              <a:t>Glaciers transport and deposit large amounts of sediment as they move.</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6093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dirty="0">
                <a:solidFill>
                  <a:srgbClr val="374151"/>
                </a:solidFill>
                <a:latin typeface="Helvetica" pitchFamily="2" charset="0"/>
              </a:rPr>
              <a:t>D</a:t>
            </a:r>
            <a:r>
              <a:rPr lang="en-US" sz="1200" b="0" i="0" dirty="0">
                <a:solidFill>
                  <a:srgbClr val="374151"/>
                </a:solidFill>
                <a:effectLst/>
                <a:latin typeface="Helvetica" pitchFamily="2" charset="0"/>
              </a:rPr>
              <a:t>eposition contributes to the formation of various landforms such as beaches, sand dunes, riverbanks, and deltas. These landforms result from the accumulation of deposited sediment.</a:t>
            </a:r>
            <a:endParaRPr lang="en-US" sz="1200" b="0" i="0" u="none" strike="noStrike" cap="none" dirty="0">
              <a:solidFill>
                <a:schemeClr val="dk1"/>
              </a:solidFill>
              <a:latin typeface="Helvetica" pitchFamily="2" charset="0"/>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1" algn="l"/>
            <a:r>
              <a:rPr lang="en-US" sz="1200" b="0" i="0" dirty="0">
                <a:solidFill>
                  <a:srgbClr val="374151"/>
                </a:solidFill>
                <a:effectLst/>
                <a:latin typeface="Helvetica" pitchFamily="2" charset="0"/>
              </a:rPr>
              <a:t>Deposition is a gradual process that occurs over time. Sediment may collect layer by layer, eventually forming thick deposits.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97" name="Google Shape;297;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sz="1200" b="0" i="0" kern="1200" dirty="0">
                <a:solidFill>
                  <a:schemeClr val="tx1"/>
                </a:solidFill>
                <a:effectLst/>
                <a:latin typeface="Helvetica" pitchFamily="2" charset="0"/>
                <a:ea typeface="+mn-ea"/>
                <a:cs typeface="+mn-cs"/>
              </a:rPr>
              <a:t>True or False: Wind is one cause of deposition.  </a:t>
            </a:r>
          </a:p>
          <a:p>
            <a:endParaRPr lang="en-US" dirty="0"/>
          </a:p>
          <a:p>
            <a:r>
              <a:rPr lang="en-US" dirty="0"/>
              <a:t>[True]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84949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sz="1200" b="1" i="0" kern="1200" dirty="0">
                <a:solidFill>
                  <a:schemeClr val="tx1"/>
                </a:solidFill>
                <a:effectLst/>
                <a:latin typeface="Helvetica" pitchFamily="2" charset="0"/>
                <a:ea typeface="+mn-ea"/>
                <a:cs typeface="+mn-cs"/>
              </a:rPr>
              <a:t>True</a:t>
            </a:r>
            <a:r>
              <a:rPr lang="en-US" sz="1200" b="0" i="0" kern="1200" dirty="0">
                <a:solidFill>
                  <a:schemeClr val="tx1"/>
                </a:solidFill>
                <a:effectLst/>
                <a:latin typeface="Helvetica" pitchFamily="2" charset="0"/>
                <a:ea typeface="+mn-ea"/>
                <a:cs typeface="+mn-cs"/>
              </a:rPr>
              <a:t>: Wind is one cause of deposition.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49907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1" algn="l"/>
            <a:r>
              <a:rPr lang="en-US" sz="1200" b="0" i="0" dirty="0">
                <a:solidFill>
                  <a:srgbClr val="374151"/>
                </a:solidFill>
                <a:effectLst/>
                <a:latin typeface="Helvetica" pitchFamily="2" charset="0"/>
              </a:rPr>
              <a:t>Deposition is a gradual process that occurs over time. Sediment may collect </a:t>
            </a:r>
            <a:r>
              <a:rPr lang="en-US" sz="1200" b="0" i="0" u="sng" dirty="0">
                <a:solidFill>
                  <a:srgbClr val="374151"/>
                </a:solidFill>
                <a:effectLst/>
                <a:latin typeface="Helvetica" pitchFamily="2" charset="0"/>
              </a:rPr>
              <a:t>           </a:t>
            </a:r>
            <a:r>
              <a:rPr lang="en-US" sz="1200" b="0" i="0" dirty="0">
                <a:solidFill>
                  <a:srgbClr val="374151"/>
                </a:solidFill>
                <a:effectLst/>
                <a:latin typeface="Helvetica" pitchFamily="2" charset="0"/>
              </a:rPr>
              <a:t> by </a:t>
            </a:r>
            <a:r>
              <a:rPr lang="en-US" sz="1200" b="0" i="0" u="sng" dirty="0">
                <a:solidFill>
                  <a:srgbClr val="374151"/>
                </a:solidFill>
                <a:effectLst/>
                <a:latin typeface="Helvetica" pitchFamily="2" charset="0"/>
              </a:rPr>
              <a:t>              </a:t>
            </a:r>
            <a:r>
              <a:rPr lang="en-US" sz="1200" b="0" i="0" dirty="0">
                <a:solidFill>
                  <a:srgbClr val="374151"/>
                </a:solidFill>
                <a:effectLst/>
                <a:latin typeface="Helvetica" pitchFamily="2" charset="0"/>
              </a:rPr>
              <a:t>, eventually forming thick deposits.</a:t>
            </a:r>
          </a:p>
          <a:p>
            <a:pPr marL="457200" lvl="1" algn="l"/>
            <a:endParaRPr lang="en-US" sz="1200" b="0" i="0" dirty="0">
              <a:solidFill>
                <a:srgbClr val="374151"/>
              </a:solidFill>
              <a:effectLst/>
              <a:latin typeface="Helvetica" pitchFamily="2" charset="0"/>
            </a:endParaRPr>
          </a:p>
          <a:p>
            <a:pPr marL="457200" lvl="1" algn="l"/>
            <a:r>
              <a:rPr lang="en-US" sz="1200" b="0" i="0" dirty="0">
                <a:solidFill>
                  <a:srgbClr val="374151"/>
                </a:solidFill>
                <a:effectLst/>
                <a:latin typeface="Helvetica" pitchFamily="2" charset="0"/>
              </a:rPr>
              <a:t>[layer, layer]</a:t>
            </a:r>
          </a:p>
        </p:txBody>
      </p:sp>
    </p:spTree>
    <p:extLst>
      <p:ext uri="{BB962C8B-B14F-4D97-AF65-F5344CB8AC3E}">
        <p14:creationId xmlns:p14="http://schemas.microsoft.com/office/powerpoint/2010/main" val="1860293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200" dirty="0">
                <a:solidFill>
                  <a:schemeClr val="dk1"/>
                </a:solidFill>
                <a:latin typeface="Calibri"/>
                <a:ea typeface="Calibri"/>
                <a:cs typeface="Calibri"/>
                <a:sym typeface="Calibri"/>
              </a:rPr>
              <a:t>Our “big question” is: </a:t>
            </a:r>
            <a:r>
              <a:rPr lang="en-US" sz="1800" b="1" i="0" u="none" strike="noStrike" dirty="0">
                <a:solidFill>
                  <a:srgbClr val="374151"/>
                </a:solidFill>
                <a:effectLst/>
                <a:latin typeface="Roboto" panose="02000000000000000000" pitchFamily="2" charset="0"/>
              </a:rPr>
              <a:t>How does deposition change the landscape of our beaches, rivers, and parks, and what effects does that have on our environment and the activities we enjoy in these places?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400"/>
              <a:buNone/>
            </a:pPr>
            <a:endParaRPr sz="12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dirty="0"/>
          </a:p>
          <a:p>
            <a:pPr marL="0" lvl="0"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1" algn="l"/>
            <a:r>
              <a:rPr lang="en-US" sz="1200" b="0" i="0" dirty="0">
                <a:solidFill>
                  <a:srgbClr val="374151"/>
                </a:solidFill>
                <a:effectLst/>
                <a:latin typeface="Helvetica" pitchFamily="2" charset="0"/>
              </a:rPr>
              <a:t>Deposition is a gradual process that occurs over time. Sediment may collect </a:t>
            </a:r>
            <a:r>
              <a:rPr lang="en-US" sz="1200" b="1" i="0" u="sng" dirty="0">
                <a:solidFill>
                  <a:srgbClr val="374151"/>
                </a:solidFill>
                <a:effectLst/>
                <a:latin typeface="Helvetica" pitchFamily="2" charset="0"/>
              </a:rPr>
              <a:t>layer</a:t>
            </a:r>
            <a:r>
              <a:rPr lang="en-US" sz="1200" b="0" i="0" dirty="0">
                <a:solidFill>
                  <a:srgbClr val="374151"/>
                </a:solidFill>
                <a:effectLst/>
                <a:latin typeface="Helvetica" pitchFamily="2" charset="0"/>
              </a:rPr>
              <a:t> by </a:t>
            </a:r>
            <a:r>
              <a:rPr lang="en-US" sz="1200" b="1" i="0" u="sng" dirty="0">
                <a:solidFill>
                  <a:srgbClr val="374151"/>
                </a:solidFill>
                <a:effectLst/>
                <a:latin typeface="Helvetica" pitchFamily="2" charset="0"/>
              </a:rPr>
              <a:t>layer</a:t>
            </a:r>
            <a:r>
              <a:rPr lang="en-US" sz="1200" b="0" i="0" dirty="0">
                <a:solidFill>
                  <a:srgbClr val="374151"/>
                </a:solidFill>
                <a:effectLst/>
                <a:latin typeface="Helvetica" pitchFamily="2" charset="0"/>
              </a:rPr>
              <a:t>, eventually forming thick deposits.</a:t>
            </a:r>
          </a:p>
          <a:p>
            <a:pPr marL="457200" lvl="1" algn="l"/>
            <a:endParaRPr lang="en-US" sz="1200" b="0" i="0" dirty="0">
              <a:solidFill>
                <a:srgbClr val="374151"/>
              </a:solidFill>
              <a:effectLst/>
              <a:latin typeface="Helvetica" pitchFamily="2" charset="0"/>
            </a:endParaRPr>
          </a:p>
        </p:txBody>
      </p:sp>
    </p:spTree>
    <p:extLst>
      <p:ext uri="{BB962C8B-B14F-4D97-AF65-F5344CB8AC3E}">
        <p14:creationId xmlns:p14="http://schemas.microsoft.com/office/powerpoint/2010/main" val="3179418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let’s talk about some examples of </a:t>
            </a:r>
            <a:r>
              <a:rPr lang="en-US" b="1" dirty="0"/>
              <a:t>deposition. </a:t>
            </a:r>
            <a:endParaRPr dirty="0"/>
          </a:p>
        </p:txBody>
      </p:sp>
      <p:sp>
        <p:nvSpPr>
          <p:cNvPr id="339" name="Google Shape;339;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5400" algn="l">
              <a:lnSpc>
                <a:spcPct val="115000"/>
              </a:lnSpc>
            </a:pPr>
            <a:r>
              <a:rPr lang="en-US" sz="1200" b="0" i="0" u="none" strike="noStrike" cap="none" dirty="0">
                <a:solidFill>
                  <a:schemeClr val="dk1"/>
                </a:solidFill>
                <a:latin typeface="Helvetica" pitchFamily="2" charset="0"/>
                <a:ea typeface="Calibri"/>
                <a:cs typeface="Calibri"/>
                <a:sym typeface="Calibri"/>
              </a:rPr>
              <a:t>Beach Sand Dunes are an example of deposition. T</a:t>
            </a:r>
            <a:r>
              <a:rPr lang="en-US" sz="1200" b="0" i="0" u="none" strike="noStrike" dirty="0">
                <a:solidFill>
                  <a:srgbClr val="374151"/>
                </a:solidFill>
                <a:effectLst/>
                <a:latin typeface="Helvetica" pitchFamily="2" charset="0"/>
              </a:rPr>
              <a:t>he wind blows sand along the beach, and over time, this sand gets deposited in piles, creating dunes. This is a clear example of deposition by wind.</a:t>
            </a:r>
          </a:p>
        </p:txBody>
      </p:sp>
      <p:sp>
        <p:nvSpPr>
          <p:cNvPr id="346" name="Google Shape;346;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rtl="0" fontAlgn="base">
              <a:spcBef>
                <a:spcPts val="1500"/>
              </a:spcBef>
              <a:spcAft>
                <a:spcPts val="1500"/>
              </a:spcAft>
            </a:pPr>
            <a:r>
              <a:rPr lang="en-US" sz="1200" i="0" u="none" strike="noStrike" dirty="0">
                <a:solidFill>
                  <a:srgbClr val="374151"/>
                </a:solidFill>
                <a:effectLst/>
                <a:latin typeface="Helvetica" pitchFamily="2" charset="0"/>
              </a:rPr>
              <a:t>River Deltas</a:t>
            </a:r>
            <a:r>
              <a:rPr lang="en-US" sz="1200" dirty="0">
                <a:solidFill>
                  <a:srgbClr val="374151"/>
                </a:solidFill>
                <a:latin typeface="Helvetica" pitchFamily="2" charset="0"/>
              </a:rPr>
              <a:t> are another example of deposition. </a:t>
            </a:r>
            <a:r>
              <a:rPr lang="en-US" sz="1200" b="0" i="0" u="none" strike="noStrike" dirty="0">
                <a:solidFill>
                  <a:srgbClr val="374151"/>
                </a:solidFill>
                <a:effectLst/>
                <a:latin typeface="Helvetica" pitchFamily="2" charset="0"/>
              </a:rPr>
              <a:t>They are formed when a  river slows down and enters slow or stagnant water and drops off, or deposits, the soil and sediment it’s carrying, forming new</a:t>
            </a:r>
          </a:p>
          <a:p>
            <a:pPr algn="l" rtl="0" fontAlgn="base">
              <a:spcBef>
                <a:spcPts val="1500"/>
              </a:spcBef>
              <a:spcAft>
                <a:spcPts val="1500"/>
              </a:spcAft>
            </a:pPr>
            <a:r>
              <a:rPr lang="en-US" sz="1200" b="0" i="0" u="none" strike="noStrike" dirty="0">
                <a:solidFill>
                  <a:srgbClr val="374151"/>
                </a:solidFill>
                <a:effectLst/>
                <a:latin typeface="Helvetica" pitchFamily="2" charset="0"/>
              </a:rPr>
              <a:t>land over time.</a:t>
            </a:r>
          </a:p>
        </p:txBody>
      </p:sp>
      <p:sp>
        <p:nvSpPr>
          <p:cNvPr id="355" name="Google Shape;355;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let’s talk about some non-examples of </a:t>
            </a:r>
            <a:r>
              <a:rPr lang="en-US" b="1" dirty="0"/>
              <a:t>deposition</a:t>
            </a:r>
            <a:r>
              <a:rPr lang="en-US" dirty="0"/>
              <a:t>.</a:t>
            </a:r>
            <a:endParaRPr dirty="0"/>
          </a:p>
        </p:txBody>
      </p:sp>
      <p:sp>
        <p:nvSpPr>
          <p:cNvPr id="373" name="Google Shape;373;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5400" algn="l">
              <a:lnSpc>
                <a:spcPct val="115000"/>
              </a:lnSpc>
            </a:pPr>
            <a:r>
              <a:rPr lang="en-US" sz="1200" b="0" i="0" dirty="0">
                <a:solidFill>
                  <a:srgbClr val="374151"/>
                </a:solidFill>
                <a:effectLst/>
                <a:latin typeface="Helvetica" pitchFamily="2" charset="0"/>
              </a:rPr>
              <a:t>Erosion is </a:t>
            </a:r>
            <a:r>
              <a:rPr lang="en-US" sz="1200" b="1" i="0" dirty="0">
                <a:solidFill>
                  <a:srgbClr val="374151"/>
                </a:solidFill>
                <a:effectLst/>
                <a:latin typeface="Helvetica" pitchFamily="2" charset="0"/>
              </a:rPr>
              <a:t>NOT</a:t>
            </a:r>
            <a:r>
              <a:rPr lang="en-US" sz="1200" b="0" i="0" dirty="0">
                <a:solidFill>
                  <a:srgbClr val="374151"/>
                </a:solidFill>
                <a:effectLst/>
                <a:latin typeface="Helvetica" pitchFamily="2" charset="0"/>
              </a:rPr>
              <a:t> an example of deposition. </a:t>
            </a:r>
            <a:r>
              <a:rPr lang="en-US" sz="1200" b="0" i="0" u="none" strike="noStrike" dirty="0">
                <a:solidFill>
                  <a:srgbClr val="374151"/>
                </a:solidFill>
                <a:effectLst/>
                <a:latin typeface="Helvetica" pitchFamily="2" charset="0"/>
              </a:rPr>
              <a:t>While deposition involves the laying down or building up of material, erosion is the wearing away and removal of soil, rock, or sediment.</a:t>
            </a:r>
          </a:p>
        </p:txBody>
      </p:sp>
      <p:sp>
        <p:nvSpPr>
          <p:cNvPr id="380" name="Google Shape;380;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5e11802ac4_0_7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25e11802ac4_0_7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5400" algn="l">
              <a:lnSpc>
                <a:spcPct val="115000"/>
              </a:lnSpc>
            </a:pPr>
            <a:r>
              <a:rPr lang="en-US" sz="1200" b="0" i="0" u="none" strike="noStrike" cap="none" dirty="0">
                <a:solidFill>
                  <a:schemeClr val="dk1"/>
                </a:solidFill>
                <a:latin typeface="Helvetica" pitchFamily="2" charset="0"/>
                <a:ea typeface="Calibri"/>
                <a:cs typeface="Calibri"/>
                <a:sym typeface="Calibri"/>
              </a:rPr>
              <a:t>Weathering is </a:t>
            </a:r>
            <a:r>
              <a:rPr lang="en-US" sz="1200" b="1" i="0" u="none" strike="noStrike" cap="none" dirty="0">
                <a:solidFill>
                  <a:schemeClr val="dk1"/>
                </a:solidFill>
                <a:latin typeface="Helvetica" pitchFamily="2" charset="0"/>
                <a:ea typeface="Calibri"/>
                <a:cs typeface="Calibri"/>
                <a:sym typeface="Calibri"/>
              </a:rPr>
              <a:t>NOT</a:t>
            </a:r>
            <a:r>
              <a:rPr lang="en-US" sz="1200" b="0" i="0" u="none" strike="noStrike" cap="none" dirty="0">
                <a:solidFill>
                  <a:schemeClr val="dk1"/>
                </a:solidFill>
                <a:latin typeface="Helvetica" pitchFamily="2" charset="0"/>
                <a:ea typeface="Calibri"/>
                <a:cs typeface="Calibri"/>
                <a:sym typeface="Calibri"/>
              </a:rPr>
              <a:t> an example of deposition.  </a:t>
            </a:r>
            <a:r>
              <a:rPr lang="en-US" sz="1200" b="0" i="0" u="none" strike="noStrike" dirty="0">
                <a:solidFill>
                  <a:srgbClr val="374151"/>
                </a:solidFill>
                <a:effectLst/>
                <a:latin typeface="Helvetica" pitchFamily="2" charset="0"/>
              </a:rPr>
              <a:t>Weathering is the breaking down of rocks, soil, and minerals through contact with the Earth's atmosphere, such as wind or water. </a:t>
            </a:r>
            <a:endParaRPr lang="en-US" sz="1200" b="0" i="0" u="none" strike="noStrike" cap="none" dirty="0">
              <a:solidFill>
                <a:schemeClr val="dk1"/>
              </a:solidFill>
              <a:latin typeface="Helvetica" pitchFamily="2" charset="0"/>
              <a:ea typeface="Calibri"/>
              <a:cs typeface="Calibri"/>
              <a:sym typeface="Calibri"/>
            </a:endParaRPr>
          </a:p>
        </p:txBody>
      </p:sp>
      <p:sp>
        <p:nvSpPr>
          <p:cNvPr id="389" name="Google Shape;389;g25e11802ac4_0_7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07" name="Google Shape;407;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u="none" strike="noStrike" cap="non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Why </a:t>
            </a:r>
            <a:r>
              <a:rPr lang="en-US" sz="120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are erosion </a:t>
            </a:r>
            <a:r>
              <a:rPr lang="en-US" sz="12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and weathering not examples of deposition?</a:t>
            </a:r>
            <a:endParaRPr lang="en-US" sz="800" u="none" strike="noStrike" cap="none"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marL="0" lvl="0" indent="0" algn="l" rtl="0">
              <a:lnSpc>
                <a:spcPct val="100000"/>
              </a:lnSpc>
              <a:spcBef>
                <a:spcPts val="0"/>
              </a:spcBef>
              <a:spcAft>
                <a:spcPts val="0"/>
              </a:spcAft>
              <a:buSzPts val="1400"/>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[Erosion is NOT an example of deposition because </a:t>
            </a:r>
            <a:r>
              <a:rPr lang="en-US" sz="1200" b="0" i="0" u="none" strike="noStrike" dirty="0">
                <a:solidFill>
                  <a:srgbClr val="374151"/>
                </a:solidFill>
                <a:effectLst/>
                <a:latin typeface="Helvetica" pitchFamily="2" charset="0"/>
              </a:rPr>
              <a:t>erosion is the wearing away and removal of soil, rock, or sediment. Weathering is NOT an example of deposition because weathering is the breaking down of rocks, soil, and minerals through contact with the Earth's atmosphere, such as wind or water.]</a:t>
            </a:r>
            <a:endParaRPr dirty="0"/>
          </a:p>
        </p:txBody>
      </p:sp>
      <p:sp>
        <p:nvSpPr>
          <p:cNvPr id="485" name="Google Shape;485;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421" name="Google Shape;421;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8d0a459bb7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g28d0a459bb7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rtl="0">
              <a:spcBef>
                <a:spcPts val="0"/>
              </a:spcBef>
              <a:spcAft>
                <a:spcPts val="1500"/>
              </a:spcAft>
            </a:pPr>
            <a:r>
              <a:rPr lang="en-US" sz="1800" b="0" i="0" u="none" strike="noStrike" dirty="0">
                <a:solidFill>
                  <a:srgbClr val="374151"/>
                </a:solidFill>
                <a:effectLst/>
                <a:latin typeface="Roboto" panose="02000000000000000000" pitchFamily="2" charset="0"/>
              </a:rPr>
              <a:t>An effective and feasible classroom demonstration to teach 5th graders about deposition involves a simple experiment using sand, water, and a container:</a:t>
            </a:r>
            <a:endParaRPr lang="en-US" sz="2800" b="0" dirty="0">
              <a:effectLst/>
            </a:endParaRPr>
          </a:p>
          <a:p>
            <a:pPr rtl="0">
              <a:spcBef>
                <a:spcPts val="1500"/>
              </a:spcBef>
              <a:spcAft>
                <a:spcPts val="1500"/>
              </a:spcAft>
            </a:pPr>
            <a:r>
              <a:rPr lang="en-US" sz="1800" b="1" i="0" u="none" strike="noStrike" dirty="0">
                <a:solidFill>
                  <a:srgbClr val="374151"/>
                </a:solidFill>
                <a:effectLst/>
                <a:latin typeface="Roboto" panose="02000000000000000000" pitchFamily="2" charset="0"/>
              </a:rPr>
              <a:t>Materials Needed</a:t>
            </a:r>
            <a:r>
              <a:rPr lang="en-US" sz="1800" b="0" i="0" u="none" strike="noStrike" dirty="0">
                <a:solidFill>
                  <a:srgbClr val="374151"/>
                </a:solidFill>
                <a:effectLst/>
                <a:latin typeface="Roboto" panose="02000000000000000000" pitchFamily="2" charset="0"/>
              </a:rPr>
              <a:t>:</a:t>
            </a:r>
            <a:endParaRPr lang="en-US" sz="2800" b="0" dirty="0">
              <a:effectLst/>
            </a:endParaRPr>
          </a:p>
          <a:p>
            <a:pPr rtl="0" fontAlgn="base">
              <a:spcBef>
                <a:spcPts val="1500"/>
              </a:spcBef>
              <a:spcAft>
                <a:spcPts val="0"/>
              </a:spcAft>
              <a:buFont typeface="Arial" panose="020B0604020202020204" pitchFamily="34" charset="0"/>
              <a:buChar char="•"/>
            </a:pPr>
            <a:r>
              <a:rPr lang="en-US" sz="1800" b="0" i="0" u="none" strike="noStrike" dirty="0">
                <a:solidFill>
                  <a:srgbClr val="374151"/>
                </a:solidFill>
                <a:effectLst/>
                <a:latin typeface="Roboto" panose="02000000000000000000" pitchFamily="2" charset="0"/>
              </a:rPr>
              <a:t>A clear plastic container or a large glass jar.</a:t>
            </a:r>
          </a:p>
          <a:p>
            <a:pPr rtl="0" fontAlgn="base">
              <a:spcBef>
                <a:spcPts val="0"/>
              </a:spcBef>
              <a:spcAft>
                <a:spcPts val="0"/>
              </a:spcAft>
              <a:buFont typeface="Arial" panose="020B0604020202020204" pitchFamily="34" charset="0"/>
              <a:buChar char="•"/>
            </a:pPr>
            <a:r>
              <a:rPr lang="en-US" sz="1800" b="0" i="0" u="none" strike="noStrike" dirty="0">
                <a:solidFill>
                  <a:srgbClr val="374151"/>
                </a:solidFill>
                <a:effectLst/>
                <a:latin typeface="Roboto" panose="02000000000000000000" pitchFamily="2" charset="0"/>
              </a:rPr>
              <a:t>Sand (a couple of cups should be enough).</a:t>
            </a:r>
          </a:p>
          <a:p>
            <a:pPr rtl="0" fontAlgn="base">
              <a:spcBef>
                <a:spcPts val="0"/>
              </a:spcBef>
              <a:spcAft>
                <a:spcPts val="0"/>
              </a:spcAft>
              <a:buFont typeface="Arial" panose="020B0604020202020204" pitchFamily="34" charset="0"/>
              <a:buChar char="•"/>
            </a:pPr>
            <a:r>
              <a:rPr lang="en-US" sz="1800" b="0" i="0" u="none" strike="noStrike" dirty="0">
                <a:solidFill>
                  <a:srgbClr val="374151"/>
                </a:solidFill>
                <a:effectLst/>
                <a:latin typeface="Roboto" panose="02000000000000000000" pitchFamily="2" charset="0"/>
              </a:rPr>
              <a:t>Water.</a:t>
            </a:r>
          </a:p>
          <a:p>
            <a:pPr rtl="0" fontAlgn="base">
              <a:spcBef>
                <a:spcPts val="0"/>
              </a:spcBef>
              <a:spcAft>
                <a:spcPts val="1500"/>
              </a:spcAft>
              <a:buFont typeface="Arial" panose="020B0604020202020204" pitchFamily="34" charset="0"/>
              <a:buChar char="•"/>
            </a:pPr>
            <a:r>
              <a:rPr lang="en-US" sz="1800" b="0" i="0" u="none" strike="noStrike" dirty="0">
                <a:solidFill>
                  <a:srgbClr val="374151"/>
                </a:solidFill>
                <a:effectLst/>
                <a:latin typeface="Roboto" panose="02000000000000000000" pitchFamily="2" charset="0"/>
              </a:rPr>
              <a:t>A spoon or stick for stirring.</a:t>
            </a:r>
          </a:p>
          <a:p>
            <a:pPr rtl="0">
              <a:spcBef>
                <a:spcPts val="1500"/>
              </a:spcBef>
              <a:spcAft>
                <a:spcPts val="1500"/>
              </a:spcAft>
            </a:pPr>
            <a:r>
              <a:rPr lang="en-US" sz="1800" b="1" i="0" u="none" strike="noStrike" dirty="0">
                <a:solidFill>
                  <a:srgbClr val="374151"/>
                </a:solidFill>
                <a:effectLst/>
                <a:latin typeface="Roboto" panose="02000000000000000000" pitchFamily="2" charset="0"/>
              </a:rPr>
              <a:t>Steps</a:t>
            </a:r>
            <a:r>
              <a:rPr lang="en-US" sz="1800" b="0" i="0" u="none" strike="noStrike" dirty="0">
                <a:solidFill>
                  <a:srgbClr val="374151"/>
                </a:solidFill>
                <a:effectLst/>
                <a:latin typeface="Roboto" panose="02000000000000000000" pitchFamily="2" charset="0"/>
              </a:rPr>
              <a:t>:</a:t>
            </a:r>
            <a:endParaRPr lang="en-US" sz="2800" b="0" dirty="0">
              <a:effectLst/>
            </a:endParaRPr>
          </a:p>
          <a:p>
            <a:pPr rtl="0" fontAlgn="base">
              <a:spcBef>
                <a:spcPts val="1500"/>
              </a:spcBef>
              <a:spcAft>
                <a:spcPts val="0"/>
              </a:spcAft>
              <a:buFont typeface="Arial" panose="020B0604020202020204" pitchFamily="34" charset="0"/>
              <a:buChar char="•"/>
            </a:pPr>
            <a:r>
              <a:rPr lang="en-US" sz="1800" b="1" i="0" u="none" strike="noStrike" dirty="0">
                <a:solidFill>
                  <a:srgbClr val="374151"/>
                </a:solidFill>
                <a:effectLst/>
                <a:latin typeface="Roboto" panose="02000000000000000000" pitchFamily="2" charset="0"/>
              </a:rPr>
              <a:t>Prepare the Container</a:t>
            </a:r>
            <a:r>
              <a:rPr lang="en-US" sz="1800" b="0" i="0" u="none" strike="noStrike" dirty="0">
                <a:solidFill>
                  <a:srgbClr val="374151"/>
                </a:solidFill>
                <a:effectLst/>
                <a:latin typeface="Roboto" panose="02000000000000000000" pitchFamily="2" charset="0"/>
              </a:rPr>
              <a:t>: Fill the container about halfway with water.</a:t>
            </a:r>
          </a:p>
          <a:p>
            <a:pPr rtl="0" fontAlgn="base">
              <a:spcBef>
                <a:spcPts val="0"/>
              </a:spcBef>
              <a:spcAft>
                <a:spcPts val="0"/>
              </a:spcAft>
              <a:buFont typeface="Arial" panose="020B0604020202020204" pitchFamily="34" charset="0"/>
              <a:buChar char="•"/>
            </a:pPr>
            <a:r>
              <a:rPr lang="en-US" sz="1800" b="1" i="0" u="none" strike="noStrike" dirty="0">
                <a:solidFill>
                  <a:srgbClr val="374151"/>
                </a:solidFill>
                <a:effectLst/>
                <a:latin typeface="Roboto" panose="02000000000000000000" pitchFamily="2" charset="0"/>
              </a:rPr>
              <a:t>Add Sand</a:t>
            </a:r>
            <a:r>
              <a:rPr lang="en-US" sz="1800" b="0" i="0" u="none" strike="noStrike" dirty="0">
                <a:solidFill>
                  <a:srgbClr val="374151"/>
                </a:solidFill>
                <a:effectLst/>
                <a:latin typeface="Roboto" panose="02000000000000000000" pitchFamily="2" charset="0"/>
              </a:rPr>
              <a:t>: Slowly pour sand into the water while stirring gently with the spoon or stick. This simulates materials like sand and soil being carried by moving water.</a:t>
            </a:r>
          </a:p>
          <a:p>
            <a:pPr rtl="0" fontAlgn="base">
              <a:spcBef>
                <a:spcPts val="0"/>
              </a:spcBef>
              <a:spcAft>
                <a:spcPts val="0"/>
              </a:spcAft>
              <a:buFont typeface="Arial" panose="020B0604020202020204" pitchFamily="34" charset="0"/>
              <a:buChar char="•"/>
            </a:pPr>
            <a:r>
              <a:rPr lang="en-US" sz="1800" b="1" i="0" u="none" strike="noStrike" dirty="0">
                <a:solidFill>
                  <a:srgbClr val="374151"/>
                </a:solidFill>
                <a:effectLst/>
                <a:latin typeface="Roboto" panose="02000000000000000000" pitchFamily="2" charset="0"/>
              </a:rPr>
              <a:t>Observe Deposition</a:t>
            </a:r>
            <a:r>
              <a:rPr lang="en-US" sz="1800" b="0" i="0" u="none" strike="noStrike" dirty="0">
                <a:solidFill>
                  <a:srgbClr val="374151"/>
                </a:solidFill>
                <a:effectLst/>
                <a:latin typeface="Roboto" panose="02000000000000000000" pitchFamily="2" charset="0"/>
              </a:rPr>
              <a:t>: Let the container stand still after stirring. Watch as the sand settles at the bottom of the container. This settling process is an example of deposition, where materials being carried by water are laid down.</a:t>
            </a:r>
          </a:p>
          <a:p>
            <a:pPr rtl="0" fontAlgn="base">
              <a:spcBef>
                <a:spcPts val="0"/>
              </a:spcBef>
              <a:spcAft>
                <a:spcPts val="0"/>
              </a:spcAft>
              <a:buFont typeface="Arial" panose="020B0604020202020204" pitchFamily="34" charset="0"/>
              <a:buChar char="•"/>
            </a:pPr>
            <a:r>
              <a:rPr lang="en-US" sz="1800" b="1" i="0" u="none" strike="noStrike" dirty="0">
                <a:solidFill>
                  <a:srgbClr val="374151"/>
                </a:solidFill>
                <a:effectLst/>
                <a:latin typeface="Roboto" panose="02000000000000000000" pitchFamily="2" charset="0"/>
              </a:rPr>
              <a:t>Discussion</a:t>
            </a:r>
            <a:r>
              <a:rPr lang="en-US" sz="1800" b="0" i="0" u="none" strike="noStrike" dirty="0">
                <a:solidFill>
                  <a:srgbClr val="374151"/>
                </a:solidFill>
                <a:effectLst/>
                <a:latin typeface="Roboto" panose="02000000000000000000" pitchFamily="2" charset="0"/>
              </a:rPr>
              <a:t>: Discuss how this simple model represents natural processes like the formation of river deltas or sandbanks. Ask students to think about how deposition changes the landscape over time, such as creating new landforms or fertile soil for plants.</a:t>
            </a:r>
          </a:p>
          <a:p>
            <a:pPr rtl="0" fontAlgn="base">
              <a:spcBef>
                <a:spcPts val="0"/>
              </a:spcBef>
              <a:spcAft>
                <a:spcPts val="1500"/>
              </a:spcAft>
              <a:buFont typeface="Arial" panose="020B0604020202020204" pitchFamily="34" charset="0"/>
              <a:buChar char="•"/>
            </a:pPr>
            <a:r>
              <a:rPr lang="en-US" sz="1800" b="1" i="0" u="none" strike="noStrike" dirty="0">
                <a:solidFill>
                  <a:srgbClr val="374151"/>
                </a:solidFill>
                <a:effectLst/>
                <a:latin typeface="Roboto" panose="02000000000000000000" pitchFamily="2" charset="0"/>
              </a:rPr>
              <a:t>Extension</a:t>
            </a:r>
            <a:r>
              <a:rPr lang="en-US" sz="1800" b="0" i="0" u="none" strike="noStrike" dirty="0">
                <a:solidFill>
                  <a:srgbClr val="374151"/>
                </a:solidFill>
                <a:effectLst/>
                <a:latin typeface="Roboto" panose="02000000000000000000" pitchFamily="2" charset="0"/>
              </a:rPr>
              <a:t>: To make the demonstration more complex, you can add different materials like small pebbles or organic matter (like leaves) to see how different materials deposit at different rates.</a:t>
            </a:r>
          </a:p>
          <a:p>
            <a:pPr rtl="0">
              <a:spcBef>
                <a:spcPts val="1500"/>
              </a:spcBef>
              <a:spcAft>
                <a:spcPts val="0"/>
              </a:spcAft>
            </a:pPr>
            <a:endParaRPr lang="en-US" sz="1800" b="0" i="0" u="none" strike="noStrike" dirty="0">
              <a:solidFill>
                <a:srgbClr val="374151"/>
              </a:solidFill>
              <a:effectLst/>
              <a:latin typeface="Roboto" panose="02000000000000000000" pitchFamily="2" charset="0"/>
            </a:endParaRPr>
          </a:p>
          <a:p>
            <a:pPr rtl="0">
              <a:spcBef>
                <a:spcPts val="1500"/>
              </a:spcBef>
              <a:spcAft>
                <a:spcPts val="0"/>
              </a:spcAft>
            </a:pPr>
            <a:r>
              <a:rPr lang="en-US" sz="1800" b="0" i="0" u="none" strike="noStrike" dirty="0">
                <a:solidFill>
                  <a:srgbClr val="374151"/>
                </a:solidFill>
                <a:effectLst/>
                <a:latin typeface="Roboto" panose="02000000000000000000" pitchFamily="2" charset="0"/>
              </a:rPr>
              <a:t>This demonstration is effective because it visually shows the process of deposition in an easily understandable way. It also provides a hands-on learning experience, which can be more engaging for young students.</a:t>
            </a:r>
            <a:endParaRPr lang="en-US" sz="2800" b="0" dirty="0">
              <a:effectLst/>
            </a:endParaRPr>
          </a:p>
          <a:p>
            <a:br>
              <a:rPr lang="en-US" sz="2800" dirty="0"/>
            </a:br>
            <a:endParaRPr lang="en-US" b="0" dirty="0">
              <a:effectLst/>
            </a:endParaRPr>
          </a:p>
        </p:txBody>
      </p:sp>
      <p:sp>
        <p:nvSpPr>
          <p:cNvPr id="836" name="Google Shape;836;g28d0a459bb7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4046727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8c7b7e697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8c7b7e697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u="sng" dirty="0">
                <a:latin typeface="Helvetica" pitchFamily="2" charset="0"/>
              </a:rPr>
              <a:t>Deposition</a:t>
            </a:r>
            <a:r>
              <a:rPr lang="en-US" sz="1800" b="0" u="none" dirty="0">
                <a:latin typeface="Helvetica" pitchFamily="2" charset="0"/>
              </a:rPr>
              <a:t> is the </a:t>
            </a:r>
            <a:r>
              <a:rPr lang="en-US" sz="1800" b="0" i="0" dirty="0">
                <a:solidFill>
                  <a:srgbClr val="000000"/>
                </a:solidFill>
                <a:effectLst/>
                <a:latin typeface="Helvetica" pitchFamily="2" charset="0"/>
              </a:rPr>
              <a:t>dropping of sediment to a new location</a:t>
            </a:r>
            <a:endParaRPr lang="en-US" sz="1800" dirty="0"/>
          </a:p>
        </p:txBody>
      </p:sp>
      <p:sp>
        <p:nvSpPr>
          <p:cNvPr id="235" name="Google Shape;235;g28c7b7e697c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extLst>
      <p:ext uri="{BB962C8B-B14F-4D97-AF65-F5344CB8AC3E}">
        <p14:creationId xmlns:p14="http://schemas.microsoft.com/office/powerpoint/2010/main" val="36699308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We will now complete this concept map, called a Frayer model, </a:t>
            </a:r>
            <a:r>
              <a:rPr lang="en-US" dirty="0">
                <a:solidFill>
                  <a:srgbClr val="242424"/>
                </a:solidFill>
              </a:rPr>
              <a:t>to summarize and further clarify what you have learned about the term</a:t>
            </a:r>
            <a:r>
              <a:rPr lang="en-US" dirty="0"/>
              <a:t> </a:t>
            </a:r>
            <a:r>
              <a:rPr lang="en-US" b="1" dirty="0"/>
              <a:t>deposition</a:t>
            </a:r>
            <a:r>
              <a:rPr lang="en-US" dirty="0">
                <a:solidFill>
                  <a:srgbClr val="242424"/>
                </a:solidFill>
              </a:rPr>
              <a:t>. </a:t>
            </a:r>
            <a:endParaRPr dirty="0"/>
          </a:p>
        </p:txBody>
      </p:sp>
      <p:sp>
        <p:nvSpPr>
          <p:cNvPr id="436" name="Google Shape;436;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To complete the Frayer model,</a:t>
            </a:r>
            <a:r>
              <a:rPr lang="en-US" dirty="0">
                <a:solidFill>
                  <a:srgbClr val="242424"/>
                </a:solidFill>
              </a:rPr>
              <a:t> we will choose from four choices the correct picture, definition, example, and response to the question, “How does </a:t>
            </a:r>
            <a:r>
              <a:rPr lang="en-US" b="1" dirty="0">
                <a:solidFill>
                  <a:srgbClr val="242424"/>
                </a:solidFill>
              </a:rPr>
              <a:t>deposition </a:t>
            </a:r>
            <a:r>
              <a:rPr lang="en-US" dirty="0">
                <a:solidFill>
                  <a:srgbClr val="242424"/>
                </a:solidFill>
              </a:rPr>
              <a:t>impact my life?”</a:t>
            </a:r>
            <a:r>
              <a:rPr lang="en-US" dirty="0">
                <a:solidFill>
                  <a:schemeClr val="dk1"/>
                </a:solidFill>
              </a:rPr>
              <a:t> </a:t>
            </a:r>
            <a:r>
              <a:rPr lang="en-US" dirty="0">
                <a:solidFill>
                  <a:srgbClr val="242424"/>
                </a:solidFill>
              </a:rPr>
              <a:t>Select the best response for each question </a:t>
            </a:r>
            <a:r>
              <a:rPr lang="en-US" dirty="0">
                <a:solidFill>
                  <a:schemeClr val="dk1"/>
                </a:solidFill>
              </a:rPr>
              <a:t>using the information you just learned. As </a:t>
            </a:r>
            <a:r>
              <a:rPr lang="en-US" dirty="0"/>
              <a:t>we </a:t>
            </a:r>
            <a:r>
              <a:rPr lang="en-US" dirty="0">
                <a:solidFill>
                  <a:schemeClr val="dk1"/>
                </a:solidFill>
              </a:rPr>
              <a:t>select responses, </a:t>
            </a:r>
            <a:r>
              <a:rPr lang="en-US" dirty="0"/>
              <a:t>we</a:t>
            </a:r>
            <a:r>
              <a:rPr lang="en-US" dirty="0">
                <a:solidFill>
                  <a:schemeClr val="dk1"/>
                </a:solidFill>
              </a:rPr>
              <a:t> will see how this model looks filled in for the term </a:t>
            </a:r>
            <a:r>
              <a:rPr lang="en-US" b="1" dirty="0">
                <a:solidFill>
                  <a:schemeClr val="dk1"/>
                </a:solidFill>
              </a:rPr>
              <a:t>deposition</a:t>
            </a:r>
            <a:r>
              <a:rPr lang="en-US" b="1" dirty="0"/>
              <a:t>.</a:t>
            </a:r>
            <a:endParaRPr dirty="0">
              <a:solidFill>
                <a:schemeClr val="dk1"/>
              </a:solidFill>
            </a:endParaRPr>
          </a:p>
        </p:txBody>
      </p:sp>
      <p:sp>
        <p:nvSpPr>
          <p:cNvPr id="447" name="Google Shape;447;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1200" b="0" i="0" u="none" strike="noStrike" cap="none">
                <a:solidFill>
                  <a:srgbClr val="000000"/>
                </a:solidFill>
                <a:latin typeface="Calibri"/>
                <a:ea typeface="Calibri"/>
                <a:cs typeface="Calibri"/>
                <a:sym typeface="Calibri"/>
              </a:rPr>
              <a:t>Choose </a:t>
            </a:r>
            <a:r>
              <a:rPr lang="en-US" sz="1200" b="0" i="0" u="none" strike="noStrike" cap="none" dirty="0">
                <a:solidFill>
                  <a:srgbClr val="000000"/>
                </a:solidFill>
                <a:latin typeface="Calibri"/>
                <a:ea typeface="Calibri"/>
                <a:cs typeface="Calibri"/>
                <a:sym typeface="Calibri"/>
              </a:rPr>
              <a:t>the correct </a:t>
            </a:r>
            <a:r>
              <a:rPr lang="en-US" sz="1200" b="0" i="1" u="none" strike="noStrike" cap="none" dirty="0">
                <a:solidFill>
                  <a:srgbClr val="000000"/>
                </a:solidFill>
                <a:latin typeface="Calibri"/>
                <a:ea typeface="Calibri"/>
                <a:cs typeface="Calibri"/>
                <a:sym typeface="Calibri"/>
              </a:rPr>
              <a:t>picture</a:t>
            </a:r>
            <a:r>
              <a:rPr lang="en-US" sz="1200" b="0" i="0" u="none" strike="noStrike" cap="none" dirty="0">
                <a:solidFill>
                  <a:srgbClr val="000000"/>
                </a:solidFill>
                <a:latin typeface="Calibri"/>
                <a:ea typeface="Calibri"/>
                <a:cs typeface="Calibri"/>
                <a:sym typeface="Calibri"/>
              </a:rPr>
              <a:t> of </a:t>
            </a:r>
            <a:r>
              <a:rPr lang="en-US" sz="1200" b="1" i="0" u="none" strike="noStrike" cap="none" dirty="0">
                <a:solidFill>
                  <a:srgbClr val="000000"/>
                </a:solidFill>
                <a:latin typeface="Calibri"/>
                <a:ea typeface="Calibri"/>
                <a:cs typeface="Calibri"/>
                <a:sym typeface="Calibri"/>
              </a:rPr>
              <a:t>deposition </a:t>
            </a:r>
            <a:r>
              <a:rPr lang="en-US" sz="1200" b="0" i="0" u="none" strike="noStrike" cap="none" dirty="0">
                <a:solidFill>
                  <a:srgbClr val="000000"/>
                </a:solidFill>
                <a:latin typeface="Calibri"/>
                <a:ea typeface="Calibri"/>
                <a:cs typeface="Calibri"/>
                <a:sym typeface="Calibri"/>
              </a:rPr>
              <a:t>from the choices below. </a:t>
            </a:r>
            <a:endParaRPr lang="en-US" sz="8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endParaRPr b="1" dirty="0"/>
          </a:p>
        </p:txBody>
      </p:sp>
      <p:sp>
        <p:nvSpPr>
          <p:cNvPr id="469" name="Google Shape;469;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a:t>This is the picture that shows </a:t>
            </a:r>
            <a:r>
              <a:rPr lang="en-US" b="1" dirty="0"/>
              <a:t>deposition.</a:t>
            </a:r>
            <a:endParaRPr lang="en-US" dirty="0"/>
          </a:p>
        </p:txBody>
      </p:sp>
      <p:sp>
        <p:nvSpPr>
          <p:cNvPr id="469" name="Google Shape;469;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14124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Here is the Frayer model filled in with a picture of </a:t>
            </a:r>
            <a:r>
              <a:rPr lang="en-US" b="1" dirty="0"/>
              <a:t>deposition.</a:t>
            </a:r>
            <a:endParaRPr lang="en-US" dirty="0">
              <a:solidFill>
                <a:schemeClr val="dk1"/>
              </a:solidFill>
            </a:endParaRPr>
          </a:p>
        </p:txBody>
      </p:sp>
      <p:sp>
        <p:nvSpPr>
          <p:cNvPr id="447" name="Google Shape;447;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51249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definition of </a:t>
            </a:r>
            <a:r>
              <a:rPr lang="en-US" sz="1200" b="1" dirty="0">
                <a:solidFill>
                  <a:schemeClr val="dk1"/>
                </a:solidFill>
              </a:rPr>
              <a:t>deposition </a:t>
            </a:r>
            <a:r>
              <a:rPr lang="en-US" sz="1200" dirty="0">
                <a:solidFill>
                  <a:schemeClr val="dk1"/>
                </a:solidFill>
              </a:rPr>
              <a:t>from these four choices.</a:t>
            </a:r>
            <a:endParaRPr dirty="0"/>
          </a:p>
        </p:txBody>
      </p:sp>
      <p:sp>
        <p:nvSpPr>
          <p:cNvPr id="533" name="Google Shape;533;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0000"/>
              </a:lnSpc>
              <a:spcBef>
                <a:spcPts val="0"/>
              </a:spcBef>
              <a:spcAft>
                <a:spcPts val="0"/>
              </a:spcAft>
              <a:buClr>
                <a:srgbClr val="000000"/>
              </a:buClr>
              <a:buSzPts val="2400"/>
              <a:buFont typeface="Arial"/>
              <a:buNone/>
              <a:tabLst/>
              <a:defRPr/>
            </a:pPr>
            <a:r>
              <a:rPr lang="en-US" dirty="0"/>
              <a:t>“</a:t>
            </a:r>
            <a:r>
              <a:rPr lang="en-US" sz="1200" dirty="0">
                <a:latin typeface="Helvetica" pitchFamily="2" charset="0"/>
              </a:rPr>
              <a:t>The d</a:t>
            </a:r>
            <a:r>
              <a:rPr lang="en-US" sz="1200" b="0" i="0" dirty="0">
                <a:solidFill>
                  <a:srgbClr val="000000"/>
                </a:solidFill>
                <a:effectLst/>
                <a:latin typeface="Helvetica" pitchFamily="2" charset="0"/>
              </a:rPr>
              <a:t>ropping of sediment to a new location</a:t>
            </a:r>
            <a:r>
              <a:rPr lang="en-US" dirty="0"/>
              <a:t>” is correct! This is the definition of </a:t>
            </a:r>
            <a:r>
              <a:rPr lang="en-US" b="0" dirty="0"/>
              <a:t>rock</a:t>
            </a:r>
            <a:r>
              <a:rPr lang="en-US" b="1" dirty="0"/>
              <a:t>.</a:t>
            </a:r>
            <a:endParaRPr lang="en-US" sz="1200" dirty="0">
              <a:solidFill>
                <a:schemeClr val="dk1"/>
              </a:solidFill>
            </a:endParaRPr>
          </a:p>
        </p:txBody>
      </p:sp>
      <p:sp>
        <p:nvSpPr>
          <p:cNvPr id="533" name="Google Shape;533;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21987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and the definition filled in for </a:t>
            </a:r>
            <a:r>
              <a:rPr lang="en-US" b="1" dirty="0"/>
              <a:t>deposition: </a:t>
            </a:r>
            <a:r>
              <a:rPr lang="en-US" sz="1200" dirty="0">
                <a:latin typeface="Helvetica" pitchFamily="2" charset="0"/>
              </a:rPr>
              <a:t>The d</a:t>
            </a:r>
            <a:r>
              <a:rPr lang="en-US" sz="1200" b="0" i="0" dirty="0">
                <a:solidFill>
                  <a:srgbClr val="000000"/>
                </a:solidFill>
                <a:effectLst/>
                <a:latin typeface="Helvetica" pitchFamily="2" charset="0"/>
              </a:rPr>
              <a:t>ropping of sediment to a new location</a:t>
            </a:r>
            <a:endParaRPr lang="en-US"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sz="1200" b="0" i="0" u="none" strike="noStrike" cap="none" dirty="0">
              <a:solidFill>
                <a:srgbClr val="000000"/>
              </a:solidFill>
              <a:latin typeface="Helvetica Neue Light"/>
              <a:ea typeface="Helvetica Neue Light"/>
              <a:cs typeface="Helvetica Neue Light"/>
              <a:sym typeface="Helvetica Neue Light"/>
            </a:endParaRPr>
          </a:p>
        </p:txBody>
      </p:sp>
      <p:sp>
        <p:nvSpPr>
          <p:cNvPr id="447" name="Google Shape;447;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30972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example of </a:t>
            </a:r>
            <a:r>
              <a:rPr lang="en-US" sz="1200" b="1" i="0" u="none" strike="noStrike" cap="none" dirty="0">
                <a:solidFill>
                  <a:srgbClr val="000000"/>
                </a:solidFill>
                <a:latin typeface="Calibri"/>
                <a:ea typeface="Calibri"/>
                <a:cs typeface="Calibri"/>
                <a:sym typeface="Calibri"/>
              </a:rPr>
              <a:t>deposition </a:t>
            </a:r>
            <a:r>
              <a:rPr lang="en-US" sz="1200" dirty="0">
                <a:solidFill>
                  <a:schemeClr val="dk1"/>
                </a:solidFill>
                <a:latin typeface="Calibri"/>
                <a:ea typeface="Calibri"/>
                <a:cs typeface="Calibri"/>
                <a:sym typeface="Calibri"/>
              </a:rPr>
              <a:t>from these four choices. </a:t>
            </a:r>
            <a:endParaRPr sz="1200" dirty="0">
              <a:solidFill>
                <a:schemeClr val="dk1"/>
              </a:solidFill>
            </a:endParaRPr>
          </a:p>
        </p:txBody>
      </p:sp>
      <p:sp>
        <p:nvSpPr>
          <p:cNvPr id="602" name="Google Shape;602;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2" name="Google Shape;142;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dirty="0"/>
              <a:t>“River Deltas” is correct! These are examples of </a:t>
            </a:r>
            <a:r>
              <a:rPr lang="en-US" b="1" dirty="0"/>
              <a:t>deposition.</a:t>
            </a:r>
            <a:endParaRPr lang="en-US" sz="1200" dirty="0">
              <a:solidFill>
                <a:schemeClr val="dk1"/>
              </a:solidFill>
            </a:endParaRPr>
          </a:p>
        </p:txBody>
      </p:sp>
      <p:sp>
        <p:nvSpPr>
          <p:cNvPr id="602" name="Google Shape;602;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792476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sz="1200" dirty="0"/>
              <a:t>Here is the Frayer Model with a picture, definition, and an example of </a:t>
            </a:r>
            <a:r>
              <a:rPr lang="en-US" sz="1200" b="1" dirty="0"/>
              <a:t>deposition</a:t>
            </a:r>
            <a:r>
              <a:rPr lang="en-US" sz="1200" dirty="0"/>
              <a:t>: </a:t>
            </a:r>
            <a:r>
              <a:rPr lang="en-US" sz="1200" i="0" u="none" strike="noStrike" cap="none" dirty="0">
                <a:solidFill>
                  <a:schemeClr val="dk1"/>
                </a:solidFill>
                <a:latin typeface="Arial"/>
                <a:ea typeface="Arial"/>
                <a:cs typeface="Arial"/>
                <a:sym typeface="Arial"/>
              </a:rPr>
              <a:t>River Deltas</a:t>
            </a:r>
            <a:r>
              <a:rPr lang="en-US" sz="1200" dirty="0"/>
              <a:t>.</a:t>
            </a:r>
            <a:endParaRPr lang="en-US" sz="120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sz="1200" b="0" i="0" u="none" strike="noStrike" cap="none" dirty="0">
              <a:solidFill>
                <a:srgbClr val="000000"/>
              </a:solidFill>
              <a:latin typeface="Helvetica Neue Light"/>
              <a:ea typeface="Helvetica Neue Light"/>
              <a:cs typeface="Helvetica Neue Light"/>
              <a:sym typeface="Helvetica Neue Light"/>
            </a:endParaRPr>
          </a:p>
        </p:txBody>
      </p:sp>
      <p:sp>
        <p:nvSpPr>
          <p:cNvPr id="447" name="Google Shape;447;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88708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27e576c1a67_0_1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g27e576c1a67_0_12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response for “how does deposition impact my life?” from these four choices. </a:t>
            </a:r>
            <a:endParaRPr sz="1200" dirty="0">
              <a:solidFill>
                <a:schemeClr val="dk1"/>
              </a:solidFill>
            </a:endParaRPr>
          </a:p>
        </p:txBody>
      </p:sp>
      <p:sp>
        <p:nvSpPr>
          <p:cNvPr id="672" name="Google Shape;672;g27e576c1a67_0_12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27e576c1a67_0_1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g27e576c1a67_0_12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b="0" i="0" u="none" strike="noStrike" dirty="0">
                <a:solidFill>
                  <a:srgbClr val="374151"/>
                </a:solidFill>
                <a:effectLst/>
                <a:latin typeface="Arial" panose="020B0604020202020204" pitchFamily="34" charset="0"/>
                <a:cs typeface="Arial" panose="020B0604020202020204" pitchFamily="34" charset="0"/>
              </a:rPr>
              <a:t>Deposition shapes the land where we play and live, like forming beaches where we can build sandcastles or creating fertile soil in gardens where our food grows.</a:t>
            </a:r>
            <a:r>
              <a:rPr lang="en-US" sz="1200" dirty="0">
                <a:solidFill>
                  <a:schemeClr val="dk1"/>
                </a:solidFill>
                <a:latin typeface="Arial"/>
                <a:ea typeface="Arial"/>
                <a:cs typeface="Arial"/>
                <a:sym typeface="Arial"/>
              </a:rPr>
              <a:t>.” </a:t>
            </a:r>
            <a:r>
              <a:rPr lang="en-US" dirty="0"/>
              <a:t>That is correct! This is an example of how </a:t>
            </a:r>
            <a:r>
              <a:rPr lang="en-US" b="1" dirty="0"/>
              <a:t>deposition </a:t>
            </a:r>
            <a:r>
              <a:rPr lang="en-US" dirty="0"/>
              <a:t>impacts our lives.</a:t>
            </a:r>
            <a:endParaRPr lang="en-US" sz="1200" dirty="0">
              <a:solidFill>
                <a:schemeClr val="dk1"/>
              </a:solidFill>
            </a:endParaRPr>
          </a:p>
        </p:txBody>
      </p:sp>
      <p:sp>
        <p:nvSpPr>
          <p:cNvPr id="672" name="Google Shape;672;g27e576c1a67_0_12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46738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1200" dirty="0">
                <a:solidFill>
                  <a:schemeClr val="dk1"/>
                </a:solidFill>
              </a:rPr>
              <a:t>Here is the Frayer Model with a picture, definition, example, and a correct response to “how does </a:t>
            </a:r>
            <a:r>
              <a:rPr lang="en-US" sz="1200" b="1" dirty="0">
                <a:solidFill>
                  <a:schemeClr val="dk1"/>
                </a:solidFill>
              </a:rPr>
              <a:t>deposition </a:t>
            </a:r>
            <a:r>
              <a:rPr lang="en-US" sz="1200" dirty="0">
                <a:solidFill>
                  <a:schemeClr val="dk1"/>
                </a:solidFill>
              </a:rPr>
              <a:t>impact my life?”: </a:t>
            </a:r>
            <a:r>
              <a:rPr lang="en-US" sz="1200" b="0" i="0" u="none" strike="noStrike" dirty="0">
                <a:solidFill>
                  <a:srgbClr val="374151"/>
                </a:solidFill>
                <a:effectLst/>
                <a:latin typeface="Arial" panose="020B0604020202020204" pitchFamily="34" charset="0"/>
                <a:cs typeface="Arial" panose="020B0604020202020204" pitchFamily="34" charset="0"/>
              </a:rPr>
              <a:t>Deposition shapes the land where we play and live, like forming beaches where we can build sandcastles or creating fertile soil in gardens where our food grows. </a:t>
            </a: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sz="1200" b="0" i="0" u="none" strike="noStrike" cap="none" dirty="0">
              <a:solidFill>
                <a:srgbClr val="000000"/>
              </a:solidFill>
              <a:latin typeface="Helvetica Neue Light"/>
              <a:ea typeface="Helvetica Neue Light"/>
              <a:cs typeface="Helvetica Neue Light"/>
              <a:sym typeface="Helvetica Neue Light"/>
            </a:endParaRPr>
          </a:p>
        </p:txBody>
      </p:sp>
      <p:sp>
        <p:nvSpPr>
          <p:cNvPr id="447" name="Google Shape;447;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51457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743" name="Google Shape;743;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8c7b7e697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8c7b7e697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u="sng" dirty="0">
                <a:latin typeface="Helvetica" pitchFamily="2" charset="0"/>
              </a:rPr>
              <a:t>Deposition</a:t>
            </a:r>
            <a:r>
              <a:rPr lang="en-US" sz="1800" b="0" u="none" dirty="0">
                <a:latin typeface="Helvetica" pitchFamily="2" charset="0"/>
              </a:rPr>
              <a:t> is the </a:t>
            </a:r>
            <a:r>
              <a:rPr lang="en-US" sz="1800" b="0" i="0" dirty="0">
                <a:solidFill>
                  <a:srgbClr val="000000"/>
                </a:solidFill>
                <a:effectLst/>
                <a:latin typeface="Helvetica" pitchFamily="2" charset="0"/>
              </a:rPr>
              <a:t>dropping of sediment to a new location</a:t>
            </a:r>
            <a:endParaRPr dirty="0"/>
          </a:p>
        </p:txBody>
      </p:sp>
      <p:sp>
        <p:nvSpPr>
          <p:cNvPr id="235" name="Google Shape;235;g28c7b7e697c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extLst>
      <p:ext uri="{BB962C8B-B14F-4D97-AF65-F5344CB8AC3E}">
        <p14:creationId xmlns:p14="http://schemas.microsoft.com/office/powerpoint/2010/main" val="29624236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200" dirty="0">
                <a:solidFill>
                  <a:schemeClr val="dk1"/>
                </a:solidFill>
                <a:latin typeface="Calibri"/>
                <a:ea typeface="Calibri"/>
                <a:cs typeface="Calibri"/>
                <a:sym typeface="Calibri"/>
              </a:rPr>
              <a:t>Our “big question” is: : </a:t>
            </a:r>
            <a:r>
              <a:rPr lang="en-US" sz="1800" b="1" i="0" u="none" strike="noStrike" dirty="0">
                <a:solidFill>
                  <a:srgbClr val="374151"/>
                </a:solidFill>
                <a:effectLst/>
                <a:latin typeface="Roboto" panose="02000000000000000000" pitchFamily="2" charset="0"/>
              </a:rPr>
              <a:t>How does deposition change the landscape of our beaches, rivers, and parks, and what effects does that have on our environment and the activities we enjoy in these places?</a:t>
            </a:r>
          </a:p>
          <a:p>
            <a:pPr marL="0" marR="0" lvl="0" indent="0" algn="l" rtl="0">
              <a:lnSpc>
                <a:spcPct val="115000"/>
              </a:lnSpc>
              <a:spcBef>
                <a:spcPts val="0"/>
              </a:spcBef>
              <a:spcAft>
                <a:spcPts val="0"/>
              </a:spcAft>
              <a:buClr>
                <a:srgbClr val="000000"/>
              </a:buClr>
              <a:buSzPts val="1400"/>
              <a:buFont typeface="Arial"/>
              <a:buNone/>
            </a:pPr>
            <a:endParaRPr lang="en-US"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lang="en-US" dirty="0"/>
          </a:p>
          <a:p>
            <a:pPr marL="0" lvl="0" indent="0" algn="l" rtl="0">
              <a:lnSpc>
                <a:spcPct val="100000"/>
              </a:lnSpc>
              <a:spcBef>
                <a:spcPts val="0"/>
              </a:spcBef>
              <a:spcAft>
                <a:spcPts val="0"/>
              </a:spcAft>
              <a:buSzPts val="1400"/>
              <a:buNone/>
            </a:pPr>
            <a:endParaRPr lang="en-US" sz="1200"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400"/>
              <a:buFont typeface="Arial"/>
              <a:buNone/>
            </a:pPr>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63180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4" name="Google Shape;774;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775" name="Google Shape;775;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0" name="Google Shape;780;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7e576c1a6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27e576c1a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Review the layers of the Earth. </a:t>
            </a:r>
            <a:endParaRPr b="1"/>
          </a:p>
        </p:txBody>
      </p:sp>
      <p:sp>
        <p:nvSpPr>
          <p:cNvPr id="148" name="Google Shape;148;g27e576c1a6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u="sng"/>
              <a:t>Mineral</a:t>
            </a:r>
            <a:r>
              <a:rPr lang="en-US" sz="1200" b="1"/>
              <a:t>: </a:t>
            </a:r>
            <a:r>
              <a:rPr lang="en-US" sz="1200"/>
              <a:t>Substances that do not come from an animal or plant, the building blocks that make up rocks</a:t>
            </a:r>
            <a:endParaRPr/>
          </a:p>
        </p:txBody>
      </p:sp>
      <p:sp>
        <p:nvSpPr>
          <p:cNvPr id="157" name="Google Shape;157;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u="sng"/>
              <a:t>Rock</a:t>
            </a:r>
            <a:r>
              <a:rPr lang="en-US" sz="1200" b="1"/>
              <a:t>: </a:t>
            </a:r>
            <a:r>
              <a:rPr lang="en-US" sz="1200"/>
              <a:t>A solid collection of minerals.</a:t>
            </a:r>
            <a:endParaRPr/>
          </a:p>
        </p:txBody>
      </p:sp>
      <p:sp>
        <p:nvSpPr>
          <p:cNvPr id="165" name="Google Shape;165;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There are three types of rocks. Each type of rock forms differently.</a:t>
            </a:r>
            <a:r>
              <a:rPr lang="en-US" sz="1200" b="1" i="0" u="none"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rgbClr val="000000"/>
              </a:buClr>
              <a:buSzPts val="1400"/>
              <a:buFont typeface="Arial"/>
              <a:buNone/>
            </a:pPr>
            <a:endParaRPr sz="1200" b="1" i="0" u="none" strike="noStrike" cap="none" dirty="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3"/>
        <p:cNvGrpSpPr/>
        <p:nvPr/>
      </p:nvGrpSpPr>
      <p:grpSpPr>
        <a:xfrm>
          <a:off x="0" y="0"/>
          <a:ext cx="0" cy="0"/>
          <a:chOff x="0" y="0"/>
          <a:chExt cx="0" cy="0"/>
        </a:xfrm>
      </p:grpSpPr>
      <p:sp>
        <p:nvSpPr>
          <p:cNvPr id="74" name="Google Shape;74;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6" name="Google Shape;76;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3"/>
        <p:cNvGrpSpPr/>
        <p:nvPr/>
      </p:nvGrpSpPr>
      <p:grpSpPr>
        <a:xfrm>
          <a:off x="0" y="0"/>
          <a:ext cx="0" cy="0"/>
          <a:chOff x="0" y="0"/>
          <a:chExt cx="0" cy="0"/>
        </a:xfrm>
      </p:grpSpPr>
      <p:sp>
        <p:nvSpPr>
          <p:cNvPr id="54" name="Google Shape;54;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6" name="Google Shape;56;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7" name="Google Shape;57;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0"/>
        <p:cNvGrpSpPr/>
        <p:nvPr/>
      </p:nvGrpSpPr>
      <p:grpSpPr>
        <a:xfrm>
          <a:off x="0" y="0"/>
          <a:ext cx="0" cy="0"/>
          <a:chOff x="0" y="0"/>
          <a:chExt cx="0" cy="0"/>
        </a:xfrm>
      </p:grpSpPr>
      <p:sp>
        <p:nvSpPr>
          <p:cNvPr id="61" name="Google Shape;61;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73"/>
          <p:cNvSpPr>
            <a:spLocks noGrp="1"/>
          </p:cNvSpPr>
          <p:nvPr>
            <p:ph type="pic" idx="2"/>
          </p:nvPr>
        </p:nvSpPr>
        <p:spPr>
          <a:xfrm>
            <a:off x="1792288" y="612775"/>
            <a:ext cx="5486400" cy="4114800"/>
          </a:xfrm>
          <a:prstGeom prst="rect">
            <a:avLst/>
          </a:prstGeom>
          <a:noFill/>
          <a:ln>
            <a:noFill/>
          </a:ln>
        </p:spPr>
      </p:sp>
      <p:sp>
        <p:nvSpPr>
          <p:cNvPr id="63" name="Google Shape;63;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4" name="Google Shape;64;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7"/>
        <p:cNvGrpSpPr/>
        <p:nvPr/>
      </p:nvGrpSpPr>
      <p:grpSpPr>
        <a:xfrm>
          <a:off x="0" y="0"/>
          <a:ext cx="0" cy="0"/>
          <a:chOff x="0" y="0"/>
          <a:chExt cx="0" cy="0"/>
        </a:xfrm>
      </p:grpSpPr>
      <p:sp>
        <p:nvSpPr>
          <p:cNvPr id="68" name="Google Shape;68;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0" name="Google Shape;70;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0.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84" name="Google Shape;84;p1"/>
          <p:cNvGrpSpPr/>
          <p:nvPr/>
        </p:nvGrpSpPr>
        <p:grpSpPr>
          <a:xfrm>
            <a:off x="1325592" y="297175"/>
            <a:ext cx="6456691" cy="6404394"/>
            <a:chOff x="814636" y="0"/>
            <a:chExt cx="5828917" cy="6404394"/>
          </a:xfrm>
        </p:grpSpPr>
        <p:sp>
          <p:nvSpPr>
            <p:cNvPr id="85" name="Google Shape;85;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87" name="Google Shape;87;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0" name="Google Shape;90;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Frayer Model</a:t>
              </a:r>
              <a:endParaRPr/>
            </a:p>
          </p:txBody>
        </p:sp>
        <p:sp>
          <p:nvSpPr>
            <p:cNvPr id="99" name="Google Shape;99;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3" name="Google Shape;103;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4" name="Google Shape;104;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05" name="Google Shape;105;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sp>
        <p:nvSpPr>
          <p:cNvPr id="106" name="Google Shape;106;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 name="Google Shape;107;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08" name="Google Shape;108;p1"/>
          <p:cNvSpPr/>
          <p:nvPr/>
        </p:nvSpPr>
        <p:spPr>
          <a:xfrm>
            <a:off x="4452593" y="5219264"/>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09" name="Google Shape;109;p1"/>
          <p:cNvCxnSpPr/>
          <p:nvPr/>
        </p:nvCxnSpPr>
        <p:spPr>
          <a:xfrm>
            <a:off x="4588494" y="5229875"/>
            <a:ext cx="0" cy="76200"/>
          </a:xfrm>
          <a:prstGeom prst="straightConnector1">
            <a:avLst/>
          </a:prstGeom>
          <a:noFill/>
          <a:ln w="25400" cap="flat" cmpd="sng">
            <a:solidFill>
              <a:srgbClr val="FF932B"/>
            </a:solidFill>
            <a:prstDash val="solid"/>
            <a:round/>
            <a:headEnd type="none" w="sm" len="sm"/>
            <a:tailEnd type="none" w="sm" len="sm"/>
          </a:ln>
        </p:spPr>
      </p:cxnSp>
      <p:cxnSp>
        <p:nvCxnSpPr>
          <p:cNvPr id="110" name="Google Shape;110;p1"/>
          <p:cNvCxnSpPr>
            <a:stCxn id="108" idx="2"/>
          </p:cNvCxnSpPr>
          <p:nvPr/>
        </p:nvCxnSpPr>
        <p:spPr>
          <a:xfrm rot="10800000">
            <a:off x="4587443" y="5399864"/>
            <a:ext cx="600" cy="69900"/>
          </a:xfrm>
          <a:prstGeom prst="straightConnector1">
            <a:avLst/>
          </a:prstGeom>
          <a:noFill/>
          <a:ln w="25400" cap="flat" cmpd="sng">
            <a:solidFill>
              <a:srgbClr val="FF932B"/>
            </a:solidFill>
            <a:prstDash val="solid"/>
            <a:round/>
            <a:headEnd type="none" w="sm" len="sm"/>
            <a:tailEnd type="none" w="sm" len="sm"/>
          </a:ln>
        </p:spPr>
      </p:cxnSp>
      <p:cxnSp>
        <p:nvCxnSpPr>
          <p:cNvPr id="111" name="Google Shape;111;p1"/>
          <p:cNvCxnSpPr/>
          <p:nvPr/>
        </p:nvCxnSpPr>
        <p:spPr>
          <a:xfrm>
            <a:off x="4452593" y="5343946"/>
            <a:ext cx="78900" cy="0"/>
          </a:xfrm>
          <a:prstGeom prst="straightConnector1">
            <a:avLst/>
          </a:prstGeom>
          <a:noFill/>
          <a:ln w="25400" cap="flat" cmpd="sng">
            <a:solidFill>
              <a:srgbClr val="FF932B"/>
            </a:solidFill>
            <a:prstDash val="solid"/>
            <a:round/>
            <a:headEnd type="none" w="sm" len="sm"/>
            <a:tailEnd type="none" w="sm" len="sm"/>
          </a:ln>
        </p:spPr>
      </p:cxnSp>
      <p:cxnSp>
        <p:nvCxnSpPr>
          <p:cNvPr id="112" name="Google Shape;112;p1"/>
          <p:cNvCxnSpPr/>
          <p:nvPr/>
        </p:nvCxnSpPr>
        <p:spPr>
          <a:xfrm>
            <a:off x="4643028" y="5342304"/>
            <a:ext cx="80400" cy="0"/>
          </a:xfrm>
          <a:prstGeom prst="straightConnector1">
            <a:avLst/>
          </a:prstGeom>
          <a:noFill/>
          <a:ln w="25400" cap="flat" cmpd="sng">
            <a:solidFill>
              <a:srgbClr val="FF932B"/>
            </a:solidFill>
            <a:prstDash val="solid"/>
            <a:round/>
            <a:headEnd type="none" w="sm" len="sm"/>
            <a:tailEnd type="none" w="sm" len="sm"/>
          </a:ln>
        </p:spPr>
      </p:cxnSp>
      <p:sp>
        <p:nvSpPr>
          <p:cNvPr id="113" name="Google Shape;113;p1"/>
          <p:cNvSpPr/>
          <p:nvPr/>
        </p:nvSpPr>
        <p:spPr>
          <a:xfrm>
            <a:off x="4531728" y="5302656"/>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27e576c1a67_0_165"/>
          <p:cNvSpPr txBox="1"/>
          <p:nvPr/>
        </p:nvSpPr>
        <p:spPr>
          <a:xfrm>
            <a:off x="849588" y="478672"/>
            <a:ext cx="7778700"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2800" b="0" i="0" u="none" strike="noStrike" cap="none">
                <a:solidFill>
                  <a:schemeClr val="dk1"/>
                </a:solidFill>
                <a:latin typeface="Calibri"/>
                <a:ea typeface="Calibri"/>
                <a:cs typeface="Calibri"/>
                <a:sym typeface="Calibri"/>
              </a:rPr>
              <a:t>What is the relationship between rocks and minerals?</a:t>
            </a:r>
            <a:endParaRPr sz="2800" b="0" i="0" u="none" strike="noStrike" cap="none">
              <a:solidFill>
                <a:srgbClr val="000000"/>
              </a:solidFill>
              <a:latin typeface="Arial"/>
              <a:ea typeface="Arial"/>
              <a:cs typeface="Arial"/>
              <a:sym typeface="Arial"/>
            </a:endParaRPr>
          </a:p>
        </p:txBody>
      </p:sp>
      <p:sp>
        <p:nvSpPr>
          <p:cNvPr id="194" name="Google Shape;194;g27e576c1a67_0_16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g27e576c1a67_0_165"/>
          <p:cNvSpPr txBox="1"/>
          <p:nvPr/>
        </p:nvSpPr>
        <p:spPr>
          <a:xfrm>
            <a:off x="849588" y="1432745"/>
            <a:ext cx="77787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Rocks are created when minerals go through changes in temperature and pressure. </a:t>
            </a:r>
            <a:endParaRPr sz="2800" b="0" i="0" u="none" strike="noStrike" cap="none">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Rocks are tiny pieces of minerals that stick together over time.</a:t>
            </a:r>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Rocks are made up of one or more mineral. </a:t>
            </a:r>
            <a:endParaRPr/>
          </a:p>
        </p:txBody>
      </p:sp>
      <p:pic>
        <p:nvPicPr>
          <p:cNvPr id="196" name="Google Shape;196;g27e576c1a67_0_165" descr="White Gray Sandstone Sedimentary Rock - Mini Me Geology"/>
          <p:cNvPicPr preferRelativeResize="0"/>
          <p:nvPr/>
        </p:nvPicPr>
        <p:blipFill rotWithShape="1">
          <a:blip r:embed="rId4">
            <a:alphaModFix/>
          </a:blip>
          <a:srcRect/>
          <a:stretch/>
        </p:blipFill>
        <p:spPr>
          <a:xfrm>
            <a:off x="3381103" y="4323806"/>
            <a:ext cx="2381794" cy="238179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9"/>
          <p:cNvSpPr txBox="1"/>
          <p:nvPr/>
        </p:nvSpPr>
        <p:spPr>
          <a:xfrm>
            <a:off x="849588" y="478672"/>
            <a:ext cx="7778700"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2800" b="0" i="0" u="none" strike="noStrike" cap="none">
                <a:solidFill>
                  <a:schemeClr val="dk1"/>
                </a:solidFill>
                <a:latin typeface="Calibri"/>
                <a:ea typeface="Calibri"/>
                <a:cs typeface="Calibri"/>
                <a:sym typeface="Calibri"/>
              </a:rPr>
              <a:t>What is the relationship between rocks and minerals?</a:t>
            </a:r>
            <a:endParaRPr sz="2800" b="0" i="0" u="none" strike="noStrike" cap="none">
              <a:solidFill>
                <a:srgbClr val="000000"/>
              </a:solidFill>
              <a:latin typeface="Arial"/>
              <a:ea typeface="Arial"/>
              <a:cs typeface="Arial"/>
              <a:sym typeface="Arial"/>
            </a:endParaRPr>
          </a:p>
        </p:txBody>
      </p:sp>
      <p:sp>
        <p:nvSpPr>
          <p:cNvPr id="203" name="Google Shape;203;p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9"/>
          <p:cNvSpPr txBox="1"/>
          <p:nvPr/>
        </p:nvSpPr>
        <p:spPr>
          <a:xfrm>
            <a:off x="849588" y="1692370"/>
            <a:ext cx="77787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Rocks are created when minerals go through changes in temperature and pressure. </a:t>
            </a:r>
            <a:endParaRPr sz="2800" b="0" i="0" u="none" strike="noStrike" cap="none">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Rocks are tiny pieces of minerals that stick together over time.</a:t>
            </a:r>
            <a:endParaRPr/>
          </a:p>
          <a:p>
            <a:pPr marL="457200" marR="0" lvl="0" indent="-431800" algn="l" rtl="0">
              <a:lnSpc>
                <a:spcPct val="115000"/>
              </a:lnSpc>
              <a:spcBef>
                <a:spcPts val="640"/>
              </a:spcBef>
              <a:spcAft>
                <a:spcPts val="0"/>
              </a:spcAft>
              <a:buClr>
                <a:srgbClr val="FF0000"/>
              </a:buClr>
              <a:buSzPts val="3200"/>
              <a:buFont typeface="Calibri"/>
              <a:buAutoNum type="alphaUcPeriod"/>
            </a:pPr>
            <a:r>
              <a:rPr lang="en-US" sz="2800" b="1" i="0" u="none" strike="noStrike" cap="none">
                <a:solidFill>
                  <a:srgbClr val="FF0000"/>
                </a:solidFill>
                <a:latin typeface="Calibri"/>
                <a:ea typeface="Calibri"/>
                <a:cs typeface="Calibri"/>
                <a:sym typeface="Calibri"/>
              </a:rPr>
              <a:t>Rocks are made up of one or more mineral. </a:t>
            </a:r>
            <a:endParaRPr/>
          </a:p>
        </p:txBody>
      </p:sp>
      <p:pic>
        <p:nvPicPr>
          <p:cNvPr id="205" name="Google Shape;205;p9" descr="White Gray Sandstone Sedimentary Rock - Mini Me Geology"/>
          <p:cNvPicPr preferRelativeResize="0"/>
          <p:nvPr/>
        </p:nvPicPr>
        <p:blipFill rotWithShape="1">
          <a:blip r:embed="rId4">
            <a:alphaModFix/>
          </a:blip>
          <a:srcRect/>
          <a:stretch/>
        </p:blipFill>
        <p:spPr>
          <a:xfrm>
            <a:off x="3381103" y="4323806"/>
            <a:ext cx="2381794" cy="238179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0"/>
          <p:cNvSpPr txBox="1"/>
          <p:nvPr/>
        </p:nvSpPr>
        <p:spPr>
          <a:xfrm>
            <a:off x="849587" y="478672"/>
            <a:ext cx="7876401"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2800" b="0" i="0" u="none" strike="noStrike" cap="none">
                <a:solidFill>
                  <a:schemeClr val="dk1"/>
                </a:solidFill>
                <a:latin typeface="Calibri"/>
                <a:ea typeface="Calibri"/>
                <a:cs typeface="Calibri"/>
                <a:sym typeface="Calibri"/>
              </a:rPr>
              <a:t>Which of the following materials can rocks not be made of?</a:t>
            </a:r>
            <a:endParaRPr sz="2800" b="0" i="0" u="none" strike="noStrike" cap="none">
              <a:solidFill>
                <a:srgbClr val="000000"/>
              </a:solidFill>
              <a:latin typeface="Arial"/>
              <a:ea typeface="Arial"/>
              <a:cs typeface="Arial"/>
              <a:sym typeface="Arial"/>
            </a:endParaRPr>
          </a:p>
        </p:txBody>
      </p:sp>
      <p:sp>
        <p:nvSpPr>
          <p:cNvPr id="212" name="Google Shape;212;p1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10"/>
          <p:cNvSpPr txBox="1"/>
          <p:nvPr/>
        </p:nvSpPr>
        <p:spPr>
          <a:xfrm>
            <a:off x="849587" y="1911411"/>
            <a:ext cx="77787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Sand particles</a:t>
            </a:r>
            <a:endParaRPr/>
          </a:p>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Minerals</a:t>
            </a:r>
            <a:endParaRPr/>
          </a:p>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Former living things</a:t>
            </a:r>
            <a:endParaRPr sz="2800" b="1" i="0" u="none" strike="noStrike" cap="none">
              <a:solidFill>
                <a:srgbClr val="FF0000"/>
              </a:solidFill>
              <a:latin typeface="Calibri"/>
              <a:ea typeface="Calibri"/>
              <a:cs typeface="Calibri"/>
              <a:sym typeface="Calibri"/>
            </a:endParaRPr>
          </a:p>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Fossils</a:t>
            </a:r>
            <a:endParaRPr/>
          </a:p>
        </p:txBody>
      </p:sp>
      <p:pic>
        <p:nvPicPr>
          <p:cNvPr id="214" name="Google Shape;214;p10" descr="Metamorphic rock: Mineral information, data and localities."/>
          <p:cNvPicPr preferRelativeResize="0"/>
          <p:nvPr/>
        </p:nvPicPr>
        <p:blipFill rotWithShape="1">
          <a:blip r:embed="rId4">
            <a:alphaModFix/>
          </a:blip>
          <a:srcRect/>
          <a:stretch/>
        </p:blipFill>
        <p:spPr>
          <a:xfrm>
            <a:off x="5014547" y="1911411"/>
            <a:ext cx="3279866" cy="312674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1"/>
          <p:cNvSpPr txBox="1"/>
          <p:nvPr/>
        </p:nvSpPr>
        <p:spPr>
          <a:xfrm>
            <a:off x="849587" y="478672"/>
            <a:ext cx="7876401"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2800" b="0" i="0" u="none" strike="noStrike" cap="none">
                <a:solidFill>
                  <a:schemeClr val="dk1"/>
                </a:solidFill>
                <a:latin typeface="Calibri"/>
                <a:ea typeface="Calibri"/>
                <a:cs typeface="Calibri"/>
                <a:sym typeface="Calibri"/>
              </a:rPr>
              <a:t>Which of the following materials can rocks not be made of?</a:t>
            </a:r>
            <a:endParaRPr sz="2800" b="0" i="0" u="none" strike="noStrike" cap="none">
              <a:solidFill>
                <a:srgbClr val="000000"/>
              </a:solidFill>
              <a:latin typeface="Arial"/>
              <a:ea typeface="Arial"/>
              <a:cs typeface="Arial"/>
              <a:sym typeface="Arial"/>
            </a:endParaRPr>
          </a:p>
        </p:txBody>
      </p:sp>
      <p:sp>
        <p:nvSpPr>
          <p:cNvPr id="221" name="Google Shape;221;p1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11"/>
          <p:cNvSpPr txBox="1"/>
          <p:nvPr/>
        </p:nvSpPr>
        <p:spPr>
          <a:xfrm>
            <a:off x="849587" y="1911411"/>
            <a:ext cx="77787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Sand particles</a:t>
            </a:r>
            <a:endParaRPr/>
          </a:p>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Minerals</a:t>
            </a:r>
            <a:endParaRPr/>
          </a:p>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a:solidFill>
                  <a:schemeClr val="dk1"/>
                </a:solidFill>
                <a:latin typeface="Calibri"/>
                <a:ea typeface="Calibri"/>
                <a:cs typeface="Calibri"/>
                <a:sym typeface="Calibri"/>
              </a:rPr>
              <a:t>Former living things</a:t>
            </a:r>
            <a:endParaRPr/>
          </a:p>
          <a:p>
            <a:pPr marL="457200" marR="0" lvl="0" indent="-431800" algn="l" rtl="0">
              <a:lnSpc>
                <a:spcPct val="115000"/>
              </a:lnSpc>
              <a:spcBef>
                <a:spcPts val="640"/>
              </a:spcBef>
              <a:spcAft>
                <a:spcPts val="0"/>
              </a:spcAft>
              <a:buClr>
                <a:srgbClr val="FF0000"/>
              </a:buClr>
              <a:buSzPts val="3200"/>
              <a:buFont typeface="Calibri"/>
              <a:buAutoNum type="alphaUcPeriod"/>
            </a:pPr>
            <a:r>
              <a:rPr lang="en-US" sz="2800" b="1" i="0" u="none" strike="noStrike" cap="none">
                <a:solidFill>
                  <a:srgbClr val="FF0000"/>
                </a:solidFill>
                <a:latin typeface="Calibri"/>
                <a:ea typeface="Calibri"/>
                <a:cs typeface="Calibri"/>
                <a:sym typeface="Calibri"/>
              </a:rPr>
              <a:t>Fossils</a:t>
            </a:r>
            <a:endParaRPr/>
          </a:p>
        </p:txBody>
      </p:sp>
      <p:pic>
        <p:nvPicPr>
          <p:cNvPr id="223" name="Google Shape;223;p11" descr="Metamorphic rock: Mineral information, data and localities."/>
          <p:cNvPicPr preferRelativeResize="0"/>
          <p:nvPr/>
        </p:nvPicPr>
        <p:blipFill rotWithShape="1">
          <a:blip r:embed="rId4">
            <a:alphaModFix/>
          </a:blip>
          <a:srcRect/>
          <a:stretch/>
        </p:blipFill>
        <p:spPr>
          <a:xfrm>
            <a:off x="5014547" y="1911411"/>
            <a:ext cx="3279866" cy="312674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8"/>
          <p:cNvSpPr txBox="1"/>
          <p:nvPr/>
        </p:nvSpPr>
        <p:spPr>
          <a:xfrm>
            <a:off x="1342650" y="603430"/>
            <a:ext cx="6458700" cy="11079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dirty="0">
                <a:solidFill>
                  <a:schemeClr val="dk1"/>
                </a:solidFill>
                <a:latin typeface="Calibri"/>
                <a:ea typeface="Calibri"/>
                <a:cs typeface="Calibri"/>
                <a:sym typeface="Calibri"/>
              </a:rPr>
              <a:t>Deposition</a:t>
            </a:r>
            <a:endParaRPr sz="1400" b="0" i="0" u="none" strike="noStrike" cap="none" dirty="0">
              <a:solidFill>
                <a:srgbClr val="000000"/>
              </a:solidFill>
              <a:latin typeface="Arial"/>
              <a:ea typeface="Arial"/>
              <a:cs typeface="Arial"/>
              <a:sym typeface="Arial"/>
            </a:endParaRPr>
          </a:p>
        </p:txBody>
      </p:sp>
      <p:sp>
        <p:nvSpPr>
          <p:cNvPr id="230" name="Google Shape;230;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1" name="Google Shape;231;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8c7b7e697c_0_49"/>
          <p:cNvSpPr txBox="1">
            <a:spLocks noGrp="1"/>
          </p:cNvSpPr>
          <p:nvPr>
            <p:ph type="ctrTitle"/>
          </p:nvPr>
        </p:nvSpPr>
        <p:spPr>
          <a:xfrm>
            <a:off x="849542" y="222126"/>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dirty="0">
                <a:latin typeface="Helvetica" pitchFamily="2" charset="0"/>
              </a:rPr>
              <a:t>Deposition:</a:t>
            </a:r>
            <a:r>
              <a:rPr lang="en-US" sz="3600" b="1" dirty="0">
                <a:latin typeface="Helvetica" pitchFamily="2" charset="0"/>
              </a:rPr>
              <a:t> </a:t>
            </a:r>
            <a:r>
              <a:rPr lang="en-US" sz="3600" b="0" i="0" dirty="0">
                <a:solidFill>
                  <a:srgbClr val="000000"/>
                </a:solidFill>
                <a:effectLst/>
                <a:latin typeface="Helvetica" pitchFamily="2" charset="0"/>
              </a:rPr>
              <a:t>dropping of sediment to a new location</a:t>
            </a:r>
            <a:endParaRPr sz="3600" dirty="0">
              <a:latin typeface="Helvetica" pitchFamily="2" charset="0"/>
            </a:endParaRPr>
          </a:p>
        </p:txBody>
      </p:sp>
      <p:sp>
        <p:nvSpPr>
          <p:cNvPr id="238" name="Google Shape;238;g28c7b7e697c_0_49"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9" name="Google Shape;239;g28c7b7e697c_0_49"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3" name="Picture 2" descr="A diagram of a weathering erosion&#10;&#10;Description automatically generated">
            <a:extLst>
              <a:ext uri="{FF2B5EF4-FFF2-40B4-BE49-F238E27FC236}">
                <a16:creationId xmlns:a16="http://schemas.microsoft.com/office/drawing/2014/main" id="{20504663-B4BD-DE72-70E4-A9056AD393F8}"/>
              </a:ext>
            </a:extLst>
          </p:cNvPr>
          <p:cNvPicPr>
            <a:picLocks noChangeAspect="1"/>
          </p:cNvPicPr>
          <p:nvPr/>
        </p:nvPicPr>
        <p:blipFill>
          <a:blip r:embed="rId5"/>
          <a:stretch>
            <a:fillRect/>
          </a:stretch>
        </p:blipFill>
        <p:spPr>
          <a:xfrm>
            <a:off x="1267691" y="1847020"/>
            <a:ext cx="6608618" cy="4788854"/>
          </a:xfrm>
          <a:prstGeom prst="rect">
            <a:avLst/>
          </a:prstGeom>
        </p:spPr>
      </p:pic>
      <p:sp>
        <p:nvSpPr>
          <p:cNvPr id="4" name="Oval 3">
            <a:extLst>
              <a:ext uri="{FF2B5EF4-FFF2-40B4-BE49-F238E27FC236}">
                <a16:creationId xmlns:a16="http://schemas.microsoft.com/office/drawing/2014/main" id="{0E5661D9-D1EF-5281-1BA4-F58EB212B143}"/>
              </a:ext>
            </a:extLst>
          </p:cNvPr>
          <p:cNvSpPr/>
          <p:nvPr/>
        </p:nvSpPr>
        <p:spPr>
          <a:xfrm>
            <a:off x="5098473" y="4690892"/>
            <a:ext cx="2119746" cy="103103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27e576c1a67_0_364"/>
          <p:cNvSpPr txBox="1"/>
          <p:nvPr/>
        </p:nvSpPr>
        <p:spPr>
          <a:xfrm>
            <a:off x="2280974" y="526376"/>
            <a:ext cx="45819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What is deposition?</a:t>
            </a:r>
            <a:endParaRPr sz="3600" b="0" i="0" u="none" strike="noStrike" cap="none" dirty="0">
              <a:solidFill>
                <a:schemeClr val="dk1"/>
              </a:solidFill>
              <a:latin typeface="Calibri"/>
              <a:ea typeface="Calibri"/>
              <a:cs typeface="Calibri"/>
              <a:sym typeface="Calibri"/>
            </a:endParaRPr>
          </a:p>
        </p:txBody>
      </p:sp>
      <p:sp>
        <p:nvSpPr>
          <p:cNvPr id="253" name="Google Shape;253;g27e576c1a67_0_36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Picture 1" descr="A diagram of a weathering erosion&#10;&#10;Description automatically generated">
            <a:extLst>
              <a:ext uri="{FF2B5EF4-FFF2-40B4-BE49-F238E27FC236}">
                <a16:creationId xmlns:a16="http://schemas.microsoft.com/office/drawing/2014/main" id="{524E03CC-2DC4-1D6E-508E-F7D7462F1662}"/>
              </a:ext>
            </a:extLst>
          </p:cNvPr>
          <p:cNvPicPr>
            <a:picLocks noChangeAspect="1"/>
          </p:cNvPicPr>
          <p:nvPr/>
        </p:nvPicPr>
        <p:blipFill>
          <a:blip r:embed="rId4"/>
          <a:stretch>
            <a:fillRect/>
          </a:stretch>
        </p:blipFill>
        <p:spPr>
          <a:xfrm>
            <a:off x="1267691" y="1847020"/>
            <a:ext cx="6608618" cy="4788854"/>
          </a:xfrm>
          <a:prstGeom prst="rect">
            <a:avLst/>
          </a:prstGeom>
        </p:spPr>
      </p:pic>
      <p:sp>
        <p:nvSpPr>
          <p:cNvPr id="3" name="Oval 2">
            <a:extLst>
              <a:ext uri="{FF2B5EF4-FFF2-40B4-BE49-F238E27FC236}">
                <a16:creationId xmlns:a16="http://schemas.microsoft.com/office/drawing/2014/main" id="{49E5DC49-7022-BEEA-D06D-0AC90B1FB194}"/>
              </a:ext>
            </a:extLst>
          </p:cNvPr>
          <p:cNvSpPr/>
          <p:nvPr/>
        </p:nvSpPr>
        <p:spPr>
          <a:xfrm>
            <a:off x="5098473" y="4690892"/>
            <a:ext cx="2119746" cy="103103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61" name="Google Shape;261;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 name="Google Shape;120;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21" name="Google Shape;121;p2"/>
          <p:cNvSpPr txBox="1"/>
          <p:nvPr/>
        </p:nvSpPr>
        <p:spPr>
          <a:xfrm>
            <a:off x="1547949" y="287215"/>
            <a:ext cx="6048103"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i="0" u="none" strike="noStrike" cap="none" dirty="0">
                <a:solidFill>
                  <a:srgbClr val="000000"/>
                </a:solidFill>
                <a:latin typeface="Calibri"/>
                <a:ea typeface="Calibri"/>
                <a:cs typeface="Calibri"/>
                <a:sym typeface="Calibri"/>
              </a:rPr>
              <a:t>Deposition</a:t>
            </a:r>
            <a:endParaRPr sz="1800" b="0" i="0" u="none" strike="noStrike" cap="none" dirty="0">
              <a:solidFill>
                <a:srgbClr val="000000"/>
              </a:solidFill>
              <a:latin typeface="Calibri"/>
              <a:ea typeface="Calibri"/>
              <a:cs typeface="Calibri"/>
              <a:sym typeface="Calibri"/>
            </a:endParaRPr>
          </a:p>
        </p:txBody>
      </p:sp>
      <p:pic>
        <p:nvPicPr>
          <p:cNvPr id="3" name="Picture 2" descr="A beach with pink water and a blue sky&#10;&#10;Description automatically generated">
            <a:extLst>
              <a:ext uri="{FF2B5EF4-FFF2-40B4-BE49-F238E27FC236}">
                <a16:creationId xmlns:a16="http://schemas.microsoft.com/office/drawing/2014/main" id="{DE166315-A917-3EB6-6EB3-E03E8F1DE393}"/>
              </a:ext>
            </a:extLst>
          </p:cNvPr>
          <p:cNvPicPr>
            <a:picLocks noChangeAspect="1"/>
          </p:cNvPicPr>
          <p:nvPr/>
        </p:nvPicPr>
        <p:blipFill>
          <a:blip r:embed="rId3"/>
          <a:stretch>
            <a:fillRect/>
          </a:stretch>
        </p:blipFill>
        <p:spPr>
          <a:xfrm>
            <a:off x="774700" y="1998785"/>
            <a:ext cx="7594600" cy="39624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27e576c1a67_0_73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g27e576c1a67_0_736"/>
          <p:cNvSpPr txBox="1"/>
          <p:nvPr/>
        </p:nvSpPr>
        <p:spPr>
          <a:xfrm>
            <a:off x="626624" y="215250"/>
            <a:ext cx="7890750" cy="19389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000" dirty="0">
                <a:solidFill>
                  <a:srgbClr val="374151"/>
                </a:solidFill>
                <a:latin typeface="Söhne"/>
              </a:rPr>
              <a:t>S</a:t>
            </a:r>
            <a:r>
              <a:rPr lang="en-US" sz="3000" b="0" i="0" dirty="0">
                <a:solidFill>
                  <a:srgbClr val="374151"/>
                </a:solidFill>
                <a:effectLst/>
                <a:latin typeface="Söhne"/>
              </a:rPr>
              <a:t>ediment can include particles like sand, silt, and rocks. When these particles are transported by wind, water, or ice, they eventually settle or drop to the ground, a process known as deposition.</a:t>
            </a:r>
            <a:endParaRPr sz="3000" b="0" i="0" u="none" strike="noStrike" cap="none" dirty="0">
              <a:solidFill>
                <a:schemeClr val="dk1"/>
              </a:solidFill>
              <a:latin typeface="Calibri"/>
              <a:ea typeface="Calibri"/>
              <a:cs typeface="Calibri"/>
              <a:sym typeface="Calibri"/>
            </a:endParaRPr>
          </a:p>
        </p:txBody>
      </p:sp>
      <p:pic>
        <p:nvPicPr>
          <p:cNvPr id="3" name="Picture 2" descr="A person standing in a quarry&#10;&#10;Description automatically generated with medium confidence">
            <a:extLst>
              <a:ext uri="{FF2B5EF4-FFF2-40B4-BE49-F238E27FC236}">
                <a16:creationId xmlns:a16="http://schemas.microsoft.com/office/drawing/2014/main" id="{17DE4A84-9918-BD42-D427-4F9862D0893C}"/>
              </a:ext>
            </a:extLst>
          </p:cNvPr>
          <p:cNvPicPr>
            <a:picLocks noChangeAspect="1"/>
          </p:cNvPicPr>
          <p:nvPr/>
        </p:nvPicPr>
        <p:blipFill>
          <a:blip r:embed="rId4"/>
          <a:stretch>
            <a:fillRect/>
          </a:stretch>
        </p:blipFill>
        <p:spPr>
          <a:xfrm>
            <a:off x="1466711" y="2301190"/>
            <a:ext cx="6210577" cy="450041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3"/>
        <p:cNvGrpSpPr/>
        <p:nvPr/>
      </p:nvGrpSpPr>
      <p:grpSpPr>
        <a:xfrm>
          <a:off x="0" y="0"/>
          <a:ext cx="0" cy="0"/>
          <a:chOff x="0" y="0"/>
          <a:chExt cx="0" cy="0"/>
        </a:xfrm>
      </p:grpSpPr>
      <p:pic>
        <p:nvPicPr>
          <p:cNvPr id="277" name="Picture 276" descr="Arial view of a river, dam and lake">
            <a:extLst>
              <a:ext uri="{FF2B5EF4-FFF2-40B4-BE49-F238E27FC236}">
                <a16:creationId xmlns:a16="http://schemas.microsoft.com/office/drawing/2014/main" id="{D87544CC-9956-5F62-2158-A228C215EF5A}"/>
              </a:ext>
            </a:extLst>
          </p:cNvPr>
          <p:cNvPicPr>
            <a:picLocks noChangeAspect="1"/>
          </p:cNvPicPr>
          <p:nvPr/>
        </p:nvPicPr>
        <p:blipFill rotWithShape="1">
          <a:blip r:embed="rId3"/>
          <a:srcRect l="8650" r="8535"/>
          <a:stretch/>
        </p:blipFill>
        <p:spPr>
          <a:xfrm>
            <a:off x="-7414" y="10"/>
            <a:ext cx="5679453" cy="6857990"/>
          </a:xfrm>
          <a:prstGeom prst="rect">
            <a:avLst/>
          </a:prstGeom>
        </p:spPr>
      </p:pic>
      <p:cxnSp>
        <p:nvCxnSpPr>
          <p:cNvPr id="281" name="Straight Connector 280">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49542"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75" name="Google Shape;275;p13"/>
          <p:cNvSpPr txBox="1"/>
          <p:nvPr/>
        </p:nvSpPr>
        <p:spPr>
          <a:xfrm>
            <a:off x="5893378" y="1199473"/>
            <a:ext cx="3250622" cy="3599019"/>
          </a:xfrm>
          <a:prstGeom prst="rect">
            <a:avLst/>
          </a:prstGeom>
        </p:spPr>
        <p:txBody>
          <a:bodyPr spcFirstLastPara="1" vert="horz" lIns="91440" tIns="45720" rIns="91440" bIns="45720" rtlCol="0" anchorCtr="0">
            <a:noAutofit/>
          </a:bodyPr>
          <a:lstStyle/>
          <a:p>
            <a:pPr>
              <a:lnSpc>
                <a:spcPct val="90000"/>
              </a:lnSpc>
              <a:spcAft>
                <a:spcPts val="600"/>
              </a:spcAft>
            </a:pPr>
            <a:r>
              <a:rPr lang="en-US" sz="2800" b="0" i="0" kern="1200" dirty="0">
                <a:solidFill>
                  <a:schemeClr val="tx1"/>
                </a:solidFill>
                <a:effectLst/>
                <a:latin typeface="Helvetica" pitchFamily="2" charset="0"/>
                <a:ea typeface="+mn-ea"/>
                <a:cs typeface="+mn-cs"/>
              </a:rPr>
              <a:t>The are different things that cause deposition such as water. Rivers, streams, and ocean currents transport sediment and deposit it when the water slows down.</a:t>
            </a:r>
          </a:p>
        </p:txBody>
      </p:sp>
      <p:sp>
        <p:nvSpPr>
          <p:cNvPr id="274" name="Google Shape;274;p13"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and dune&#10;&#10;Description automatically generated">
            <a:extLst>
              <a:ext uri="{FF2B5EF4-FFF2-40B4-BE49-F238E27FC236}">
                <a16:creationId xmlns:a16="http://schemas.microsoft.com/office/drawing/2014/main" id="{3DAC9A63-B0E8-54F2-D093-9F2D851B5D05}"/>
              </a:ext>
            </a:extLst>
          </p:cNvPr>
          <p:cNvPicPr>
            <a:picLocks noChangeAspect="1"/>
          </p:cNvPicPr>
          <p:nvPr/>
        </p:nvPicPr>
        <p:blipFill rotWithShape="1">
          <a:blip r:embed="rId3"/>
          <a:srcRect l="32905" r="17253" b="-444"/>
          <a:stretch/>
        </p:blipFill>
        <p:spPr>
          <a:xfrm>
            <a:off x="20" y="1666568"/>
            <a:ext cx="4579641" cy="5191432"/>
          </a:xfrm>
          <a:prstGeom prst="rect">
            <a:avLst/>
          </a:prstGeom>
        </p:spPr>
      </p:pic>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8A88D27-B15B-9FF1-55CB-B4F780DEA573}"/>
              </a:ext>
            </a:extLst>
          </p:cNvPr>
          <p:cNvSpPr txBox="1"/>
          <p:nvPr/>
        </p:nvSpPr>
        <p:spPr>
          <a:xfrm>
            <a:off x="4958871" y="2258407"/>
            <a:ext cx="3805917" cy="4070303"/>
          </a:xfrm>
          <a:prstGeom prst="rect">
            <a:avLst/>
          </a:prstGeom>
        </p:spPr>
        <p:txBody>
          <a:bodyPr vert="horz" lIns="91440" tIns="45720" rIns="91440" bIns="45720" rtlCol="0" anchor="ctr">
            <a:normAutofit/>
          </a:bodyPr>
          <a:lstStyle/>
          <a:p>
            <a:pPr>
              <a:lnSpc>
                <a:spcPct val="90000"/>
              </a:lnSpc>
              <a:spcAft>
                <a:spcPts val="600"/>
              </a:spcAft>
            </a:pPr>
            <a:r>
              <a:rPr lang="en-US" sz="2800" b="0" i="0" kern="1200" dirty="0">
                <a:solidFill>
                  <a:schemeClr val="tx1"/>
                </a:solidFill>
                <a:effectLst/>
                <a:latin typeface="Helvetica" pitchFamily="2" charset="0"/>
                <a:ea typeface="+mn-ea"/>
                <a:cs typeface="+mn-cs"/>
              </a:rPr>
              <a:t>Wind is also a cause of deposition.  Wind can carry smaller particles like sand and deposit them when the wind speed decreases.</a:t>
            </a:r>
          </a:p>
        </p:txBody>
      </p:sp>
      <p:sp>
        <p:nvSpPr>
          <p:cNvPr id="3" name="Google Shape;274;p13" descr="Artificial Intelligence">
            <a:extLst>
              <a:ext uri="{FF2B5EF4-FFF2-40B4-BE49-F238E27FC236}">
                <a16:creationId xmlns:a16="http://schemas.microsoft.com/office/drawing/2014/main" id="{FCC7D9AB-A26D-E13D-B1F0-20A8E5CDD0F7}"/>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24186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E81931-EC11-4433-BB7B-ED42BAA24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35BC353-549C-47DC-9732-7E6961372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9144000" cy="6858003"/>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 iceberg floating in the water&#10;&#10;Description automatically generated">
            <a:extLst>
              <a:ext uri="{FF2B5EF4-FFF2-40B4-BE49-F238E27FC236}">
                <a16:creationId xmlns:a16="http://schemas.microsoft.com/office/drawing/2014/main" id="{FB787C8C-C926-8521-71A2-9C96C44113E6}"/>
              </a:ext>
            </a:extLst>
          </p:cNvPr>
          <p:cNvPicPr>
            <a:picLocks noChangeAspect="1"/>
          </p:cNvPicPr>
          <p:nvPr/>
        </p:nvPicPr>
        <p:blipFill rotWithShape="1">
          <a:blip r:embed="rId3"/>
          <a:srcRect l="15681" r="9319"/>
          <a:stretch/>
        </p:blipFill>
        <p:spPr>
          <a:xfrm>
            <a:off x="20" y="-1"/>
            <a:ext cx="9143980" cy="6858002"/>
          </a:xfrm>
          <a:custGeom>
            <a:avLst/>
            <a:gdLst/>
            <a:ahLst/>
            <a:cxnLst/>
            <a:rect l="l" t="t" r="r" b="b"/>
            <a:pathLst>
              <a:path w="12192000" h="6858002">
                <a:moveTo>
                  <a:pt x="5307101" y="6857999"/>
                </a:moveTo>
                <a:lnTo>
                  <a:pt x="12192000" y="6857999"/>
                </a:lnTo>
                <a:lnTo>
                  <a:pt x="12192000" y="6858002"/>
                </a:lnTo>
                <a:lnTo>
                  <a:pt x="5307088" y="6858002"/>
                </a:lnTo>
                <a:close/>
                <a:moveTo>
                  <a:pt x="0" y="0"/>
                </a:moveTo>
                <a:lnTo>
                  <a:pt x="12192000" y="0"/>
                </a:lnTo>
                <a:lnTo>
                  <a:pt x="12192000" y="6277972"/>
                </a:lnTo>
                <a:lnTo>
                  <a:pt x="12152890" y="6290206"/>
                </a:lnTo>
                <a:cubicBezTo>
                  <a:pt x="12105395" y="6304478"/>
                  <a:pt x="12054092" y="6317152"/>
                  <a:pt x="12009354" y="6315664"/>
                </a:cubicBezTo>
                <a:cubicBezTo>
                  <a:pt x="11994503" y="6311032"/>
                  <a:pt x="11985943" y="6310638"/>
                  <a:pt x="11978968" y="6319390"/>
                </a:cubicBezTo>
                <a:cubicBezTo>
                  <a:pt x="11941764" y="6318961"/>
                  <a:pt x="11901790" y="6339612"/>
                  <a:pt x="11878895" y="6327233"/>
                </a:cubicBezTo>
                <a:cubicBezTo>
                  <a:pt x="11878918" y="6346592"/>
                  <a:pt x="11826486" y="6319151"/>
                  <a:pt x="11814979" y="6337141"/>
                </a:cubicBezTo>
                <a:cubicBezTo>
                  <a:pt x="11820607" y="6367517"/>
                  <a:pt x="11727668" y="6353622"/>
                  <a:pt x="11687508" y="6364470"/>
                </a:cubicBezTo>
                <a:cubicBezTo>
                  <a:pt x="11692944" y="6381370"/>
                  <a:pt x="11638976" y="6383664"/>
                  <a:pt x="11672002" y="6397904"/>
                </a:cubicBezTo>
                <a:cubicBezTo>
                  <a:pt x="11645814" y="6406115"/>
                  <a:pt x="11642999" y="6389784"/>
                  <a:pt x="11629894" y="6384496"/>
                </a:cubicBezTo>
                <a:cubicBezTo>
                  <a:pt x="11597582" y="6386755"/>
                  <a:pt x="11602281" y="6372208"/>
                  <a:pt x="11597728" y="6361596"/>
                </a:cubicBezTo>
                <a:cubicBezTo>
                  <a:pt x="11567716" y="6387703"/>
                  <a:pt x="11505156" y="6361750"/>
                  <a:pt x="11448211" y="6357842"/>
                </a:cubicBezTo>
                <a:cubicBezTo>
                  <a:pt x="11414499" y="6357897"/>
                  <a:pt x="11370196" y="6408532"/>
                  <a:pt x="11336630" y="6383021"/>
                </a:cubicBezTo>
                <a:cubicBezTo>
                  <a:pt x="11316728" y="6389671"/>
                  <a:pt x="11284212" y="6365546"/>
                  <a:pt x="11267820" y="6388199"/>
                </a:cubicBezTo>
                <a:cubicBezTo>
                  <a:pt x="11215412" y="6380118"/>
                  <a:pt x="11199532" y="6391497"/>
                  <a:pt x="11153755" y="6378749"/>
                </a:cubicBezTo>
                <a:cubicBezTo>
                  <a:pt x="11097684" y="6376473"/>
                  <a:pt x="11142086" y="6407848"/>
                  <a:pt x="11063998" y="6397440"/>
                </a:cubicBezTo>
                <a:cubicBezTo>
                  <a:pt x="11028900" y="6406581"/>
                  <a:pt x="10989384" y="6411343"/>
                  <a:pt x="10949261" y="6411271"/>
                </a:cubicBezTo>
                <a:cubicBezTo>
                  <a:pt x="10946808" y="6404413"/>
                  <a:pt x="10928478" y="6413021"/>
                  <a:pt x="10920620" y="6414504"/>
                </a:cubicBezTo>
                <a:cubicBezTo>
                  <a:pt x="10921840" y="6410173"/>
                  <a:pt x="10906289" y="6407257"/>
                  <a:pt x="10899483" y="6410536"/>
                </a:cubicBezTo>
                <a:cubicBezTo>
                  <a:pt x="10774259" y="6419728"/>
                  <a:pt x="10854212" y="6382839"/>
                  <a:pt x="10774590" y="6403309"/>
                </a:cubicBezTo>
                <a:cubicBezTo>
                  <a:pt x="10724638" y="6405843"/>
                  <a:pt x="10739599" y="6355991"/>
                  <a:pt x="10682861" y="6377814"/>
                </a:cubicBezTo>
                <a:cubicBezTo>
                  <a:pt x="10622947" y="6375380"/>
                  <a:pt x="10589912" y="6355504"/>
                  <a:pt x="10530714" y="6366548"/>
                </a:cubicBezTo>
                <a:cubicBezTo>
                  <a:pt x="10474643" y="6364190"/>
                  <a:pt x="10428348" y="6354710"/>
                  <a:pt x="10379097" y="6358630"/>
                </a:cubicBezTo>
                <a:cubicBezTo>
                  <a:pt x="10361622" y="6351880"/>
                  <a:pt x="10344151" y="6348805"/>
                  <a:pt x="10323727" y="6357333"/>
                </a:cubicBezTo>
                <a:cubicBezTo>
                  <a:pt x="10272196" y="6352518"/>
                  <a:pt x="10263446" y="6339056"/>
                  <a:pt x="10227126" y="6348100"/>
                </a:cubicBezTo>
                <a:cubicBezTo>
                  <a:pt x="10196351" y="6318664"/>
                  <a:pt x="10199174" y="6342674"/>
                  <a:pt x="10163542" y="6343141"/>
                </a:cubicBezTo>
                <a:cubicBezTo>
                  <a:pt x="10134376" y="6345476"/>
                  <a:pt x="10177885" y="6359944"/>
                  <a:pt x="10151161" y="6358763"/>
                </a:cubicBezTo>
                <a:cubicBezTo>
                  <a:pt x="10126522" y="6349492"/>
                  <a:pt x="10117113" y="6369683"/>
                  <a:pt x="10092125" y="6358861"/>
                </a:cubicBezTo>
                <a:cubicBezTo>
                  <a:pt x="10107302" y="6344459"/>
                  <a:pt x="10032910" y="6356018"/>
                  <a:pt x="10037958" y="6342614"/>
                </a:cubicBezTo>
                <a:cubicBezTo>
                  <a:pt x="10003046" y="6359008"/>
                  <a:pt x="10003017" y="6334504"/>
                  <a:pt x="9966866" y="6337014"/>
                </a:cubicBezTo>
                <a:cubicBezTo>
                  <a:pt x="9947485" y="6342600"/>
                  <a:pt x="9935606" y="6342702"/>
                  <a:pt x="9924418" y="6333490"/>
                </a:cubicBezTo>
                <a:cubicBezTo>
                  <a:pt x="9834150" y="6361084"/>
                  <a:pt x="9880223" y="6330704"/>
                  <a:pt x="9806001" y="6337361"/>
                </a:cubicBezTo>
                <a:cubicBezTo>
                  <a:pt x="9740686" y="6345638"/>
                  <a:pt x="9670300" y="6348205"/>
                  <a:pt x="9596449" y="6376180"/>
                </a:cubicBezTo>
                <a:cubicBezTo>
                  <a:pt x="9581101" y="6384665"/>
                  <a:pt x="9553986" y="6385744"/>
                  <a:pt x="9535890" y="6378590"/>
                </a:cubicBezTo>
                <a:cubicBezTo>
                  <a:pt x="9532775" y="6377359"/>
                  <a:pt x="9530052" y="6375925"/>
                  <a:pt x="9527805" y="6374334"/>
                </a:cubicBezTo>
                <a:cubicBezTo>
                  <a:pt x="9481894" y="6394749"/>
                  <a:pt x="9464762" y="6381055"/>
                  <a:pt x="9441373" y="6395633"/>
                </a:cubicBezTo>
                <a:cubicBezTo>
                  <a:pt x="9381290" y="6397202"/>
                  <a:pt x="9341618" y="6377583"/>
                  <a:pt x="9320149" y="6390280"/>
                </a:cubicBezTo>
                <a:cubicBezTo>
                  <a:pt x="9291150" y="6386896"/>
                  <a:pt x="9257768" y="6367103"/>
                  <a:pt x="9229488" y="6380382"/>
                </a:cubicBezTo>
                <a:cubicBezTo>
                  <a:pt x="9230007" y="6377216"/>
                  <a:pt x="9227921" y="6376045"/>
                  <a:pt x="9224285" y="6375920"/>
                </a:cubicBezTo>
                <a:lnTo>
                  <a:pt x="9217537" y="6376762"/>
                </a:lnTo>
                <a:lnTo>
                  <a:pt x="9214728" y="6381637"/>
                </a:lnTo>
                <a:cubicBezTo>
                  <a:pt x="9202170" y="6398803"/>
                  <a:pt x="9191484" y="6381138"/>
                  <a:pt x="9161049" y="6384539"/>
                </a:cubicBezTo>
                <a:cubicBezTo>
                  <a:pt x="9146336" y="6385184"/>
                  <a:pt x="9147761" y="6380673"/>
                  <a:pt x="9149697" y="6376552"/>
                </a:cubicBezTo>
                <a:lnTo>
                  <a:pt x="9150803" y="6372240"/>
                </a:lnTo>
                <a:lnTo>
                  <a:pt x="9141448" y="6372359"/>
                </a:lnTo>
                <a:lnTo>
                  <a:pt x="9137486" y="6372055"/>
                </a:lnTo>
                <a:lnTo>
                  <a:pt x="9126952" y="6375163"/>
                </a:lnTo>
                <a:cubicBezTo>
                  <a:pt x="9117353" y="6375502"/>
                  <a:pt x="9107828" y="6372135"/>
                  <a:pt x="9098334" y="6372861"/>
                </a:cubicBezTo>
                <a:cubicBezTo>
                  <a:pt x="9093587" y="6373224"/>
                  <a:pt x="9088847" y="6374610"/>
                  <a:pt x="9084110" y="6377995"/>
                </a:cubicBezTo>
                <a:cubicBezTo>
                  <a:pt x="9105864" y="6390113"/>
                  <a:pt x="9028073" y="6387966"/>
                  <a:pt x="9039515" y="6400351"/>
                </a:cubicBezTo>
                <a:cubicBezTo>
                  <a:pt x="8997651" y="6388705"/>
                  <a:pt x="9009590" y="6412472"/>
                  <a:pt x="8973305" y="6414442"/>
                </a:cubicBezTo>
                <a:cubicBezTo>
                  <a:pt x="8951781" y="6411385"/>
                  <a:pt x="8940212" y="6412734"/>
                  <a:pt x="8933861" y="6423031"/>
                </a:cubicBezTo>
                <a:cubicBezTo>
                  <a:pt x="8832841" y="6407267"/>
                  <a:pt x="8892362" y="6431116"/>
                  <a:pt x="8817130" y="6433703"/>
                </a:cubicBezTo>
                <a:cubicBezTo>
                  <a:pt x="8749745" y="6433633"/>
                  <a:pt x="8680232" y="6439719"/>
                  <a:pt x="8594947" y="6421586"/>
                </a:cubicBezTo>
                <a:cubicBezTo>
                  <a:pt x="8575919" y="6415227"/>
                  <a:pt x="8549096" y="6417484"/>
                  <a:pt x="8535041" y="6426626"/>
                </a:cubicBezTo>
                <a:cubicBezTo>
                  <a:pt x="8532621" y="6428200"/>
                  <a:pt x="8530681" y="6429922"/>
                  <a:pt x="8529279" y="6431739"/>
                </a:cubicBezTo>
                <a:cubicBezTo>
                  <a:pt x="8474783" y="6417534"/>
                  <a:pt x="8464858" y="6432901"/>
                  <a:pt x="8435056" y="6421613"/>
                </a:cubicBezTo>
                <a:cubicBezTo>
                  <a:pt x="8376022" y="6427411"/>
                  <a:pt x="8347129" y="6451271"/>
                  <a:pt x="8320108" y="6441573"/>
                </a:cubicBezTo>
                <a:cubicBezTo>
                  <a:pt x="8293638" y="6448387"/>
                  <a:pt x="8270932" y="6471649"/>
                  <a:pt x="8237020" y="6462216"/>
                </a:cubicBezTo>
                <a:cubicBezTo>
                  <a:pt x="8245222" y="6474245"/>
                  <a:pt x="8197387" y="6460392"/>
                  <a:pt x="8188860" y="6471379"/>
                </a:cubicBezTo>
                <a:cubicBezTo>
                  <a:pt x="8184024" y="6480393"/>
                  <a:pt x="8168383" y="6478291"/>
                  <a:pt x="8155558" y="6480722"/>
                </a:cubicBezTo>
                <a:cubicBezTo>
                  <a:pt x="8144819" y="6489457"/>
                  <a:pt x="8082218" y="6493172"/>
                  <a:pt x="8061412" y="6490111"/>
                </a:cubicBezTo>
                <a:cubicBezTo>
                  <a:pt x="8004043" y="6475925"/>
                  <a:pt x="7947523" y="6510024"/>
                  <a:pt x="7901437" y="6499659"/>
                </a:cubicBezTo>
                <a:cubicBezTo>
                  <a:pt x="7888774" y="6499544"/>
                  <a:pt x="7877960" y="6500846"/>
                  <a:pt x="7868353" y="6503024"/>
                </a:cubicBezTo>
                <a:lnTo>
                  <a:pt x="7843779" y="6511212"/>
                </a:lnTo>
                <a:lnTo>
                  <a:pt x="7841448" y="6517728"/>
                </a:lnTo>
                <a:lnTo>
                  <a:pt x="7823871" y="6520429"/>
                </a:lnTo>
                <a:lnTo>
                  <a:pt x="7820005" y="6522254"/>
                </a:lnTo>
                <a:cubicBezTo>
                  <a:pt x="7812641" y="6525763"/>
                  <a:pt x="7805193" y="6529063"/>
                  <a:pt x="7797020" y="6531612"/>
                </a:cubicBezTo>
                <a:cubicBezTo>
                  <a:pt x="7782159" y="6505259"/>
                  <a:pt x="7725050" y="6548941"/>
                  <a:pt x="7727879" y="6524102"/>
                </a:cubicBezTo>
                <a:cubicBezTo>
                  <a:pt x="7680386" y="6533519"/>
                  <a:pt x="7695538" y="6507405"/>
                  <a:pt x="7659324" y="6537474"/>
                </a:cubicBezTo>
                <a:cubicBezTo>
                  <a:pt x="7566636" y="6535069"/>
                  <a:pt x="7462452" y="6568928"/>
                  <a:pt x="7374068" y="6552862"/>
                </a:cubicBezTo>
                <a:cubicBezTo>
                  <a:pt x="7393454" y="6562410"/>
                  <a:pt x="7373124" y="6578225"/>
                  <a:pt x="7346163" y="6577609"/>
                </a:cubicBezTo>
                <a:cubicBezTo>
                  <a:pt x="7419349" y="6615756"/>
                  <a:pt x="7219942" y="6557562"/>
                  <a:pt x="7235023" y="6591880"/>
                </a:cubicBezTo>
                <a:cubicBezTo>
                  <a:pt x="7203144" y="6564271"/>
                  <a:pt x="7057485" y="6539224"/>
                  <a:pt x="7039074" y="6572474"/>
                </a:cubicBezTo>
                <a:cubicBezTo>
                  <a:pt x="6966094" y="6582775"/>
                  <a:pt x="6893201" y="6571018"/>
                  <a:pt x="6833428" y="6596853"/>
                </a:cubicBezTo>
                <a:cubicBezTo>
                  <a:pt x="6827113" y="6593647"/>
                  <a:pt x="6820080" y="6591377"/>
                  <a:pt x="6812583" y="6589775"/>
                </a:cubicBezTo>
                <a:lnTo>
                  <a:pt x="6790242" y="6586880"/>
                </a:lnTo>
                <a:lnTo>
                  <a:pt x="6787846" y="6588046"/>
                </a:lnTo>
                <a:cubicBezTo>
                  <a:pt x="6776461" y="6590858"/>
                  <a:pt x="6768832" y="6590687"/>
                  <a:pt x="6762881" y="6589201"/>
                </a:cubicBezTo>
                <a:lnTo>
                  <a:pt x="6756732" y="6586412"/>
                </a:lnTo>
                <a:lnTo>
                  <a:pt x="6739390" y="6586250"/>
                </a:lnTo>
                <a:lnTo>
                  <a:pt x="6704653" y="6583365"/>
                </a:lnTo>
                <a:lnTo>
                  <a:pt x="6698694" y="6585233"/>
                </a:lnTo>
                <a:lnTo>
                  <a:pt x="6647142" y="6584630"/>
                </a:lnTo>
                <a:lnTo>
                  <a:pt x="6646688" y="6585765"/>
                </a:lnTo>
                <a:cubicBezTo>
                  <a:pt x="6644494" y="6588296"/>
                  <a:pt x="6640660" y="6590137"/>
                  <a:pt x="6633278" y="6590589"/>
                </a:cubicBezTo>
                <a:cubicBezTo>
                  <a:pt x="6648367" y="6606646"/>
                  <a:pt x="6630160" y="6597288"/>
                  <a:pt x="6607065" y="6597202"/>
                </a:cubicBezTo>
                <a:cubicBezTo>
                  <a:pt x="6625347" y="6622121"/>
                  <a:pt x="6557475" y="6611760"/>
                  <a:pt x="6549804" y="6626596"/>
                </a:cubicBezTo>
                <a:cubicBezTo>
                  <a:pt x="6532425" y="6625972"/>
                  <a:pt x="6514382" y="6625766"/>
                  <a:pt x="6496083" y="6626095"/>
                </a:cubicBezTo>
                <a:lnTo>
                  <a:pt x="6485389" y="6626617"/>
                </a:lnTo>
                <a:lnTo>
                  <a:pt x="6485223" y="6626886"/>
                </a:lnTo>
                <a:cubicBezTo>
                  <a:pt x="6483001" y="6627550"/>
                  <a:pt x="6479520" y="6627927"/>
                  <a:pt x="6474035" y="6627950"/>
                </a:cubicBezTo>
                <a:lnTo>
                  <a:pt x="6465888" y="6627571"/>
                </a:lnTo>
                <a:lnTo>
                  <a:pt x="6445139" y="6628585"/>
                </a:lnTo>
                <a:lnTo>
                  <a:pt x="6438312" y="6630646"/>
                </a:lnTo>
                <a:cubicBezTo>
                  <a:pt x="6417397" y="6642787"/>
                  <a:pt x="6447851" y="6675286"/>
                  <a:pt x="6392168" y="6665569"/>
                </a:cubicBezTo>
                <a:cubicBezTo>
                  <a:pt x="6343510" y="6677589"/>
                  <a:pt x="6330169" y="6701494"/>
                  <a:pt x="6272304" y="6700835"/>
                </a:cubicBezTo>
                <a:cubicBezTo>
                  <a:pt x="6226827" y="6712160"/>
                  <a:pt x="6194756" y="6728533"/>
                  <a:pt x="6150447" y="6732895"/>
                </a:cubicBezTo>
                <a:cubicBezTo>
                  <a:pt x="6140653" y="6742032"/>
                  <a:pt x="6128186" y="6747742"/>
                  <a:pt x="6104787" y="6743117"/>
                </a:cubicBezTo>
                <a:cubicBezTo>
                  <a:pt x="6064916" y="6755994"/>
                  <a:pt x="6067350" y="6769968"/>
                  <a:pt x="6030197" y="6767449"/>
                </a:cubicBezTo>
                <a:cubicBezTo>
                  <a:pt x="6025714" y="6799897"/>
                  <a:pt x="6010615" y="6777056"/>
                  <a:pt x="5980285" y="6782421"/>
                </a:cubicBezTo>
                <a:cubicBezTo>
                  <a:pt x="5954036" y="6784991"/>
                  <a:pt x="5980131" y="6764424"/>
                  <a:pt x="5958496" y="6769874"/>
                </a:cubicBezTo>
                <a:cubicBezTo>
                  <a:pt x="5944505" y="6782527"/>
                  <a:pt x="5921893" y="6765237"/>
                  <a:pt x="5908732" y="6779393"/>
                </a:cubicBezTo>
                <a:cubicBezTo>
                  <a:pt x="5931989" y="6790347"/>
                  <a:pt x="5860959" y="6791681"/>
                  <a:pt x="5874963" y="6803355"/>
                </a:cubicBezTo>
                <a:cubicBezTo>
                  <a:pt x="5833647" y="6793755"/>
                  <a:pt x="5851456" y="6816602"/>
                  <a:pt x="5819199" y="6820147"/>
                </a:cubicBezTo>
                <a:cubicBezTo>
                  <a:pt x="5798819" y="6818094"/>
                  <a:pt x="5788750" y="6819934"/>
                  <a:pt x="5786035" y="6830341"/>
                </a:cubicBezTo>
                <a:cubicBezTo>
                  <a:pt x="5689973" y="6819312"/>
                  <a:pt x="5750863" y="6840131"/>
                  <a:pt x="5683543" y="6846008"/>
                </a:cubicBezTo>
                <a:cubicBezTo>
                  <a:pt x="5622546" y="6848924"/>
                  <a:pt x="5561433" y="6857988"/>
                  <a:pt x="5478912" y="6843932"/>
                </a:cubicBezTo>
                <a:cubicBezTo>
                  <a:pt x="5459815" y="6838522"/>
                  <a:pt x="5436209" y="6841929"/>
                  <a:pt x="5426182" y="6851543"/>
                </a:cubicBezTo>
                <a:cubicBezTo>
                  <a:pt x="5424458" y="6853198"/>
                  <a:pt x="5423209" y="6854977"/>
                  <a:pt x="5422476" y="6856827"/>
                </a:cubicBezTo>
                <a:cubicBezTo>
                  <a:pt x="5368974" y="6845270"/>
                  <a:pt x="5364519" y="6860824"/>
                  <a:pt x="5334223" y="6851042"/>
                </a:cubicBezTo>
                <a:lnTo>
                  <a:pt x="5307101" y="6857999"/>
                </a:lnTo>
                <a:lnTo>
                  <a:pt x="0" y="6857999"/>
                </a:lnTo>
                <a:lnTo>
                  <a:pt x="0" y="2143233"/>
                </a:lnTo>
                <a:lnTo>
                  <a:pt x="23798" y="2139906"/>
                </a:lnTo>
                <a:cubicBezTo>
                  <a:pt x="74043" y="2136293"/>
                  <a:pt x="38977" y="2165571"/>
                  <a:pt x="87258" y="2143366"/>
                </a:cubicBezTo>
                <a:cubicBezTo>
                  <a:pt x="122965" y="2137787"/>
                  <a:pt x="117457" y="2188700"/>
                  <a:pt x="156013" y="2163361"/>
                </a:cubicBezTo>
                <a:cubicBezTo>
                  <a:pt x="199419" y="2162157"/>
                  <a:pt x="225310" y="2180084"/>
                  <a:pt x="266777" y="2165405"/>
                </a:cubicBezTo>
                <a:cubicBezTo>
                  <a:pt x="307408" y="2164360"/>
                  <a:pt x="341751" y="2171054"/>
                  <a:pt x="376805" y="2164126"/>
                </a:cubicBezTo>
                <a:cubicBezTo>
                  <a:pt x="390105" y="2169833"/>
                  <a:pt x="403012" y="2171855"/>
                  <a:pt x="416820" y="2162058"/>
                </a:cubicBezTo>
                <a:cubicBezTo>
                  <a:pt x="454441" y="2163754"/>
                  <a:pt x="462164" y="2176725"/>
                  <a:pt x="487366" y="2165444"/>
                </a:cubicBezTo>
                <a:cubicBezTo>
                  <a:pt x="512638" y="2193098"/>
                  <a:pt x="508069" y="2169186"/>
                  <a:pt x="533680" y="2166550"/>
                </a:cubicBezTo>
                <a:cubicBezTo>
                  <a:pt x="554439" y="2162433"/>
                  <a:pt x="521576" y="2150568"/>
                  <a:pt x="540946" y="2150128"/>
                </a:cubicBezTo>
                <a:cubicBezTo>
                  <a:pt x="559671" y="2157928"/>
                  <a:pt x="564313" y="2137102"/>
                  <a:pt x="583453" y="2146439"/>
                </a:cubicBezTo>
                <a:cubicBezTo>
                  <a:pt x="574045" y="2161807"/>
                  <a:pt x="626400" y="2145688"/>
                  <a:pt x="624180" y="2159439"/>
                </a:cubicBezTo>
                <a:cubicBezTo>
                  <a:pt x="647591" y="2140873"/>
                  <a:pt x="650201" y="2165450"/>
                  <a:pt x="675971" y="2160733"/>
                </a:cubicBezTo>
                <a:cubicBezTo>
                  <a:pt x="689339" y="2153950"/>
                  <a:pt x="697882" y="2153126"/>
                  <a:pt x="706914" y="2161686"/>
                </a:cubicBezTo>
                <a:cubicBezTo>
                  <a:pt x="769009" y="2128516"/>
                  <a:pt x="739035" y="2161792"/>
                  <a:pt x="791788" y="2150599"/>
                </a:cubicBezTo>
                <a:cubicBezTo>
                  <a:pt x="837950" y="2138324"/>
                  <a:pt x="852628" y="2155297"/>
                  <a:pt x="902857" y="2122745"/>
                </a:cubicBezTo>
                <a:cubicBezTo>
                  <a:pt x="913016" y="2113301"/>
                  <a:pt x="967730" y="2097173"/>
                  <a:pt x="981959" y="2092815"/>
                </a:cubicBezTo>
                <a:cubicBezTo>
                  <a:pt x="996188" y="2088456"/>
                  <a:pt x="986445" y="2095133"/>
                  <a:pt x="988232" y="2096592"/>
                </a:cubicBezTo>
                <a:cubicBezTo>
                  <a:pt x="1019139" y="2073321"/>
                  <a:pt x="1032924" y="2086016"/>
                  <a:pt x="1048229" y="2069972"/>
                </a:cubicBezTo>
                <a:cubicBezTo>
                  <a:pt x="1091335" y="2064742"/>
                  <a:pt x="1121978" y="2082008"/>
                  <a:pt x="1136098" y="2067967"/>
                </a:cubicBezTo>
                <a:cubicBezTo>
                  <a:pt x="1157340" y="2069596"/>
                  <a:pt x="1183471" y="2087419"/>
                  <a:pt x="1202436" y="2072380"/>
                </a:cubicBezTo>
                <a:cubicBezTo>
                  <a:pt x="1202276" y="2085209"/>
                  <a:pt x="1228778" y="2063479"/>
                  <a:pt x="1239614" y="2072295"/>
                </a:cubicBezTo>
                <a:cubicBezTo>
                  <a:pt x="1247024" y="2079920"/>
                  <a:pt x="1256792" y="2075104"/>
                  <a:pt x="1266687" y="2075072"/>
                </a:cubicBezTo>
                <a:cubicBezTo>
                  <a:pt x="1278018" y="2081364"/>
                  <a:pt x="1322622" y="2073526"/>
                  <a:pt x="1335495" y="2066868"/>
                </a:cubicBezTo>
                <a:cubicBezTo>
                  <a:pt x="1368381" y="2043096"/>
                  <a:pt x="1422617" y="2065011"/>
                  <a:pt x="1449503" y="2046887"/>
                </a:cubicBezTo>
                <a:cubicBezTo>
                  <a:pt x="1458132" y="2044484"/>
                  <a:pt x="1466138" y="2043753"/>
                  <a:pt x="1473714" y="2044066"/>
                </a:cubicBezTo>
                <a:lnTo>
                  <a:pt x="1494279" y="2047336"/>
                </a:lnTo>
                <a:lnTo>
                  <a:pt x="1498838" y="2053057"/>
                </a:lnTo>
                <a:lnTo>
                  <a:pt x="1512113" y="2052421"/>
                </a:lnTo>
                <a:lnTo>
                  <a:pt x="1515595" y="2053441"/>
                </a:lnTo>
                <a:cubicBezTo>
                  <a:pt x="1522236" y="2055416"/>
                  <a:pt x="1528840" y="2057179"/>
                  <a:pt x="1535601" y="2058100"/>
                </a:cubicBezTo>
                <a:cubicBezTo>
                  <a:pt x="1533819" y="2030557"/>
                  <a:pt x="1592812" y="2061403"/>
                  <a:pt x="1579590" y="2038490"/>
                </a:cubicBezTo>
                <a:cubicBezTo>
                  <a:pt x="1616426" y="2038767"/>
                  <a:pt x="1594177" y="2016885"/>
                  <a:pt x="1632661" y="2038680"/>
                </a:cubicBezTo>
                <a:cubicBezTo>
                  <a:pt x="1695112" y="2019618"/>
                  <a:pt x="1728303" y="2044586"/>
                  <a:pt x="1781597" y="2013421"/>
                </a:cubicBezTo>
                <a:cubicBezTo>
                  <a:pt x="1834196" y="2009160"/>
                  <a:pt x="1902538" y="2002271"/>
                  <a:pt x="1942299" y="1995238"/>
                </a:cubicBezTo>
                <a:cubicBezTo>
                  <a:pt x="1987356" y="1969382"/>
                  <a:pt x="2046051" y="1931285"/>
                  <a:pt x="2073776" y="1959306"/>
                </a:cubicBezTo>
                <a:cubicBezTo>
                  <a:pt x="2128486" y="1955797"/>
                  <a:pt x="2173117" y="1931503"/>
                  <a:pt x="2225830" y="1945035"/>
                </a:cubicBezTo>
                <a:cubicBezTo>
                  <a:pt x="2228705" y="1940868"/>
                  <a:pt x="2232493" y="1937453"/>
                  <a:pt x="2236906" y="1934583"/>
                </a:cubicBezTo>
                <a:lnTo>
                  <a:pt x="2250907" y="1927805"/>
                </a:lnTo>
                <a:lnTo>
                  <a:pt x="2253081" y="1928470"/>
                </a:lnTo>
                <a:cubicBezTo>
                  <a:pt x="2262162" y="1929060"/>
                  <a:pt x="2267315" y="1927517"/>
                  <a:pt x="2270720" y="1925037"/>
                </a:cubicBezTo>
                <a:lnTo>
                  <a:pt x="2273667" y="1921293"/>
                </a:lnTo>
                <a:lnTo>
                  <a:pt x="2285482" y="1917998"/>
                </a:lnTo>
                <a:lnTo>
                  <a:pt x="2307986" y="1908982"/>
                </a:lnTo>
                <a:lnTo>
                  <a:pt x="2312921" y="1909665"/>
                </a:lnTo>
                <a:lnTo>
                  <a:pt x="2347989" y="1899756"/>
                </a:lnTo>
                <a:lnTo>
                  <a:pt x="2348816" y="1900744"/>
                </a:lnTo>
                <a:cubicBezTo>
                  <a:pt x="2351467" y="1902733"/>
                  <a:pt x="2354933" y="1903776"/>
                  <a:pt x="2360199" y="1902864"/>
                </a:cubicBezTo>
                <a:cubicBezTo>
                  <a:pt x="2357148" y="1920740"/>
                  <a:pt x="2365381" y="1908616"/>
                  <a:pt x="2381173" y="1904351"/>
                </a:cubicBezTo>
                <a:cubicBezTo>
                  <a:pt x="2379960" y="1931162"/>
                  <a:pt x="2421782" y="1909095"/>
                  <a:pt x="2433782" y="1921696"/>
                </a:cubicBezTo>
                <a:cubicBezTo>
                  <a:pt x="2445411" y="1917959"/>
                  <a:pt x="2457686" y="1914495"/>
                  <a:pt x="2470381" y="1911489"/>
                </a:cubicBezTo>
                <a:lnTo>
                  <a:pt x="2477951" y="1910044"/>
                </a:lnTo>
                <a:lnTo>
                  <a:pt x="2478187" y="1910267"/>
                </a:lnTo>
                <a:cubicBezTo>
                  <a:pt x="2480012" y="1910490"/>
                  <a:pt x="2482569" y="1910217"/>
                  <a:pt x="2486339" y="1909244"/>
                </a:cubicBezTo>
                <a:lnTo>
                  <a:pt x="2491753" y="1907410"/>
                </a:lnTo>
                <a:lnTo>
                  <a:pt x="2506438" y="1904607"/>
                </a:lnTo>
                <a:lnTo>
                  <a:pt x="2512055" y="1905314"/>
                </a:lnTo>
                <a:cubicBezTo>
                  <a:pt x="2531909" y="1912973"/>
                  <a:pt x="2525790" y="1949139"/>
                  <a:pt x="2559550" y="1929886"/>
                </a:cubicBezTo>
                <a:cubicBezTo>
                  <a:pt x="2598368" y="1932405"/>
                  <a:pt x="2618373" y="1952531"/>
                  <a:pt x="2657743" y="1941427"/>
                </a:cubicBezTo>
                <a:cubicBezTo>
                  <a:pt x="2694066" y="1943866"/>
                  <a:pt x="2723489" y="1953496"/>
                  <a:pt x="2755845" y="1949581"/>
                </a:cubicBezTo>
                <a:cubicBezTo>
                  <a:pt x="2766710" y="1956423"/>
                  <a:pt x="2777851" y="1959550"/>
                  <a:pt x="2791790" y="1950948"/>
                </a:cubicBezTo>
                <a:cubicBezTo>
                  <a:pt x="2824975" y="1955867"/>
                  <a:pt x="2829653" y="1969486"/>
                  <a:pt x="2853980" y="1960379"/>
                </a:cubicBezTo>
                <a:cubicBezTo>
                  <a:pt x="2867339" y="1982719"/>
                  <a:pt x="2870664" y="1974650"/>
                  <a:pt x="2881292" y="1969035"/>
                </a:cubicBezTo>
                <a:lnTo>
                  <a:pt x="2882690" y="1968669"/>
                </a:lnTo>
                <a:lnTo>
                  <a:pt x="2884480" y="1971856"/>
                </a:lnTo>
                <a:lnTo>
                  <a:pt x="2889504" y="1973560"/>
                </a:lnTo>
                <a:lnTo>
                  <a:pt x="2904507" y="1973450"/>
                </a:lnTo>
                <a:lnTo>
                  <a:pt x="2910361" y="1972623"/>
                </a:lnTo>
                <a:cubicBezTo>
                  <a:pt x="2914314" y="1972346"/>
                  <a:pt x="2916841" y="1972538"/>
                  <a:pt x="2918476" y="1973085"/>
                </a:cubicBezTo>
                <a:cubicBezTo>
                  <a:pt x="2918519" y="1973172"/>
                  <a:pt x="2918565" y="1973259"/>
                  <a:pt x="2918608" y="1973346"/>
                </a:cubicBezTo>
                <a:lnTo>
                  <a:pt x="2926342" y="1973289"/>
                </a:lnTo>
                <a:cubicBezTo>
                  <a:pt x="2939546" y="1972624"/>
                  <a:pt x="2952540" y="1971432"/>
                  <a:pt x="2965031" y="1969856"/>
                </a:cubicBezTo>
                <a:cubicBezTo>
                  <a:pt x="2971305" y="1984385"/>
                  <a:pt x="3019698" y="1970246"/>
                  <a:pt x="3007773" y="1996347"/>
                </a:cubicBezTo>
                <a:cubicBezTo>
                  <a:pt x="3024413" y="1995002"/>
                  <a:pt x="3037063" y="1984582"/>
                  <a:pt x="3026997" y="2001580"/>
                </a:cubicBezTo>
                <a:cubicBezTo>
                  <a:pt x="3032338" y="2001634"/>
                  <a:pt x="3035193" y="2003280"/>
                  <a:pt x="3036901" y="2005710"/>
                </a:cubicBezTo>
                <a:lnTo>
                  <a:pt x="3037285" y="2006829"/>
                </a:lnTo>
                <a:lnTo>
                  <a:pt x="3074407" y="2003411"/>
                </a:lnTo>
                <a:lnTo>
                  <a:pt x="3078795" y="2004969"/>
                </a:lnTo>
                <a:lnTo>
                  <a:pt x="3103685" y="2000166"/>
                </a:lnTo>
                <a:lnTo>
                  <a:pt x="3116175" y="1999058"/>
                </a:lnTo>
                <a:lnTo>
                  <a:pt x="3120468" y="1995915"/>
                </a:lnTo>
                <a:cubicBezTo>
                  <a:pt x="3124679" y="1994091"/>
                  <a:pt x="3130170" y="1993504"/>
                  <a:pt x="3138514" y="1995716"/>
                </a:cubicBezTo>
                <a:lnTo>
                  <a:pt x="3140299" y="1996760"/>
                </a:lnTo>
                <a:lnTo>
                  <a:pt x="3156256" y="1992625"/>
                </a:lnTo>
                <a:cubicBezTo>
                  <a:pt x="3161579" y="1990603"/>
                  <a:pt x="3166532" y="1987932"/>
                  <a:pt x="3170922" y="1984357"/>
                </a:cubicBezTo>
                <a:cubicBezTo>
                  <a:pt x="3215296" y="2007127"/>
                  <a:pt x="3279153" y="1979394"/>
                  <a:pt x="3332263" y="1985792"/>
                </a:cubicBezTo>
                <a:cubicBezTo>
                  <a:pt x="3365071" y="1970632"/>
                  <a:pt x="3439000" y="1997025"/>
                  <a:pt x="3460591" y="1967471"/>
                </a:cubicBezTo>
                <a:cubicBezTo>
                  <a:pt x="3451444" y="2002870"/>
                  <a:pt x="3556491" y="1969109"/>
                  <a:pt x="3595015" y="1975790"/>
                </a:cubicBezTo>
                <a:cubicBezTo>
                  <a:pt x="3658347" y="1975113"/>
                  <a:pt x="3722805" y="1993634"/>
                  <a:pt x="3769101" y="1999150"/>
                </a:cubicBezTo>
                <a:cubicBezTo>
                  <a:pt x="3796708" y="2027471"/>
                  <a:pt x="3784478" y="2001987"/>
                  <a:pt x="3819178" y="2008885"/>
                </a:cubicBezTo>
                <a:cubicBezTo>
                  <a:pt x="3815893" y="1984013"/>
                  <a:pt x="3859241" y="2024909"/>
                  <a:pt x="3868628" y="1997548"/>
                </a:cubicBezTo>
                <a:cubicBezTo>
                  <a:pt x="3874646" y="1999671"/>
                  <a:pt x="3880179" y="2002589"/>
                  <a:pt x="3885662" y="2005723"/>
                </a:cubicBezTo>
                <a:lnTo>
                  <a:pt x="3888539" y="2007351"/>
                </a:lnTo>
                <a:lnTo>
                  <a:pt x="3901342" y="2009114"/>
                </a:lnTo>
                <a:lnTo>
                  <a:pt x="3903349" y="2015552"/>
                </a:lnTo>
                <a:lnTo>
                  <a:pt x="3921468" y="2022461"/>
                </a:lnTo>
                <a:cubicBezTo>
                  <a:pt x="3928503" y="2024132"/>
                  <a:pt x="3936363" y="2024854"/>
                  <a:pt x="3945480" y="2024047"/>
                </a:cubicBezTo>
                <a:cubicBezTo>
                  <a:pt x="3978176" y="2011092"/>
                  <a:pt x="4020619" y="2042364"/>
                  <a:pt x="4061250" y="2024945"/>
                </a:cubicBezTo>
                <a:cubicBezTo>
                  <a:pt x="4076090" y="2020726"/>
                  <a:pt x="4121392" y="2021057"/>
                  <a:pt x="4129570" y="2029272"/>
                </a:cubicBezTo>
                <a:cubicBezTo>
                  <a:pt x="4138935" y="2031020"/>
                  <a:pt x="4150099" y="2028050"/>
                  <a:pt x="4154036" y="2036868"/>
                </a:cubicBezTo>
                <a:cubicBezTo>
                  <a:pt x="4160735" y="2047472"/>
                  <a:pt x="4194512" y="2030907"/>
                  <a:pt x="4189204" y="2043474"/>
                </a:cubicBezTo>
                <a:cubicBezTo>
                  <a:pt x="4213171" y="2032123"/>
                  <a:pt x="4230703" y="2054320"/>
                  <a:pt x="4250119" y="2059743"/>
                </a:cubicBezTo>
                <a:cubicBezTo>
                  <a:pt x="4259612" y="2054119"/>
                  <a:pt x="4269863" y="2056925"/>
                  <a:pt x="4283096" y="2061464"/>
                </a:cubicBezTo>
                <a:lnTo>
                  <a:pt x="4301210" y="2067352"/>
                </a:lnTo>
                <a:lnTo>
                  <a:pt x="4308819" y="2066758"/>
                </a:lnTo>
                <a:cubicBezTo>
                  <a:pt x="4318024" y="2066868"/>
                  <a:pt x="4326429" y="2067593"/>
                  <a:pt x="4333907" y="2068098"/>
                </a:cubicBezTo>
                <a:lnTo>
                  <a:pt x="4348284" y="2068116"/>
                </a:lnTo>
                <a:lnTo>
                  <a:pt x="4354009" y="2067847"/>
                </a:lnTo>
                <a:lnTo>
                  <a:pt x="4366647" y="2061827"/>
                </a:lnTo>
                <a:lnTo>
                  <a:pt x="4383151" y="2064242"/>
                </a:lnTo>
                <a:lnTo>
                  <a:pt x="4401354" y="2058245"/>
                </a:lnTo>
                <a:cubicBezTo>
                  <a:pt x="4402457" y="2059998"/>
                  <a:pt x="4403942" y="2061629"/>
                  <a:pt x="4405765" y="2063081"/>
                </a:cubicBezTo>
                <a:lnTo>
                  <a:pt x="4420601" y="2068011"/>
                </a:lnTo>
                <a:lnTo>
                  <a:pt x="4433312" y="2062239"/>
                </a:lnTo>
                <a:cubicBezTo>
                  <a:pt x="4433913" y="2071826"/>
                  <a:pt x="4448053" y="2061159"/>
                  <a:pt x="4459938" y="2058655"/>
                </a:cubicBezTo>
                <a:lnTo>
                  <a:pt x="4467257" y="2059536"/>
                </a:lnTo>
                <a:lnTo>
                  <a:pt x="4492833" y="2051951"/>
                </a:lnTo>
                <a:cubicBezTo>
                  <a:pt x="4506830" y="2048890"/>
                  <a:pt x="4520326" y="2046915"/>
                  <a:pt x="4533444" y="2045543"/>
                </a:cubicBezTo>
                <a:lnTo>
                  <a:pt x="4579902" y="2042473"/>
                </a:lnTo>
                <a:lnTo>
                  <a:pt x="4593061" y="2036537"/>
                </a:lnTo>
                <a:cubicBezTo>
                  <a:pt x="4623093" y="2030020"/>
                  <a:pt x="4659310" y="2036776"/>
                  <a:pt x="4678455" y="2022033"/>
                </a:cubicBezTo>
                <a:cubicBezTo>
                  <a:pt x="4686902" y="2019123"/>
                  <a:pt x="4694854" y="2017915"/>
                  <a:pt x="4702453" y="2017770"/>
                </a:cubicBezTo>
                <a:lnTo>
                  <a:pt x="4723263" y="2019792"/>
                </a:lnTo>
                <a:lnTo>
                  <a:pt x="4728248" y="2025217"/>
                </a:lnTo>
                <a:lnTo>
                  <a:pt x="4741475" y="2023784"/>
                </a:lnTo>
                <a:lnTo>
                  <a:pt x="4745033" y="2024591"/>
                </a:lnTo>
                <a:cubicBezTo>
                  <a:pt x="4751823" y="2026159"/>
                  <a:pt x="4758560" y="2027516"/>
                  <a:pt x="4765390" y="2028029"/>
                </a:cubicBezTo>
                <a:cubicBezTo>
                  <a:pt x="4761540" y="2000715"/>
                  <a:pt x="4822843" y="2027885"/>
                  <a:pt x="4807902" y="2005868"/>
                </a:cubicBezTo>
                <a:cubicBezTo>
                  <a:pt x="4844760" y="2003930"/>
                  <a:pt x="4820870" y="1983482"/>
                  <a:pt x="4860989" y="2002871"/>
                </a:cubicBezTo>
                <a:cubicBezTo>
                  <a:pt x="4922008" y="1980146"/>
                  <a:pt x="5009783" y="1987933"/>
                  <a:pt x="5060738" y="1953707"/>
                </a:cubicBezTo>
                <a:cubicBezTo>
                  <a:pt x="5113014" y="1946308"/>
                  <a:pt x="5135414" y="1967863"/>
                  <a:pt x="5174646" y="1958475"/>
                </a:cubicBezTo>
                <a:cubicBezTo>
                  <a:pt x="5181576" y="1926245"/>
                  <a:pt x="5266302" y="1871146"/>
                  <a:pt x="5296127" y="1897377"/>
                </a:cubicBezTo>
                <a:cubicBezTo>
                  <a:pt x="5350570" y="1890601"/>
                  <a:pt x="5393378" y="1863736"/>
                  <a:pt x="5447102" y="1874045"/>
                </a:cubicBezTo>
                <a:cubicBezTo>
                  <a:pt x="5449663" y="1869724"/>
                  <a:pt x="5453194" y="1866097"/>
                  <a:pt x="5457394" y="1862976"/>
                </a:cubicBezTo>
                <a:lnTo>
                  <a:pt x="5470885" y="1855386"/>
                </a:lnTo>
                <a:lnTo>
                  <a:pt x="5473108" y="1855919"/>
                </a:lnTo>
                <a:cubicBezTo>
                  <a:pt x="5482234" y="1855961"/>
                  <a:pt x="5487271" y="1854115"/>
                  <a:pt x="5490487" y="1851442"/>
                </a:cubicBezTo>
                <a:lnTo>
                  <a:pt x="5493156" y="1847537"/>
                </a:lnTo>
                <a:lnTo>
                  <a:pt x="5504724" y="1843550"/>
                </a:lnTo>
                <a:lnTo>
                  <a:pt x="5526552" y="1833223"/>
                </a:lnTo>
                <a:lnTo>
                  <a:pt x="5531534" y="1833606"/>
                </a:lnTo>
                <a:lnTo>
                  <a:pt x="5565857" y="1821637"/>
                </a:lnTo>
                <a:lnTo>
                  <a:pt x="5566758" y="1822571"/>
                </a:lnTo>
                <a:cubicBezTo>
                  <a:pt x="5569560" y="1824391"/>
                  <a:pt x="5573104" y="1825220"/>
                  <a:pt x="5578300" y="1823998"/>
                </a:cubicBezTo>
                <a:cubicBezTo>
                  <a:pt x="5576590" y="1841977"/>
                  <a:pt x="5583913" y="1829412"/>
                  <a:pt x="5599385" y="1824219"/>
                </a:cubicBezTo>
                <a:cubicBezTo>
                  <a:pt x="5600181" y="1850985"/>
                  <a:pt x="5640346" y="1826505"/>
                  <a:pt x="5653291" y="1838330"/>
                </a:cubicBezTo>
                <a:cubicBezTo>
                  <a:pt x="5664639" y="1833911"/>
                  <a:pt x="5676656" y="1829727"/>
                  <a:pt x="5689123" y="1825972"/>
                </a:cubicBezTo>
                <a:lnTo>
                  <a:pt x="5696583" y="1824080"/>
                </a:lnTo>
                <a:lnTo>
                  <a:pt x="5696836" y="1824287"/>
                </a:lnTo>
                <a:cubicBezTo>
                  <a:pt x="5698678" y="1824400"/>
                  <a:pt x="5701213" y="1823974"/>
                  <a:pt x="5704910" y="1822779"/>
                </a:cubicBezTo>
                <a:lnTo>
                  <a:pt x="5710186" y="1820629"/>
                </a:lnTo>
                <a:lnTo>
                  <a:pt x="5724662" y="1816957"/>
                </a:lnTo>
                <a:lnTo>
                  <a:pt x="5730330" y="1817323"/>
                </a:lnTo>
                <a:lnTo>
                  <a:pt x="5733569" y="1819818"/>
                </a:lnTo>
                <a:lnTo>
                  <a:pt x="5734751" y="1819150"/>
                </a:lnTo>
                <a:cubicBezTo>
                  <a:pt x="5742385" y="1811473"/>
                  <a:pt x="5741789" y="1803283"/>
                  <a:pt x="5765286" y="1820584"/>
                </a:cubicBezTo>
                <a:cubicBezTo>
                  <a:pt x="5784532" y="1806446"/>
                  <a:pt x="5795499" y="1817814"/>
                  <a:pt x="5829951" y="1814425"/>
                </a:cubicBezTo>
                <a:cubicBezTo>
                  <a:pt x="5839381" y="1803221"/>
                  <a:pt x="5851644" y="1803437"/>
                  <a:pt x="5865400" y="1807121"/>
                </a:cubicBezTo>
                <a:cubicBezTo>
                  <a:pt x="5894873" y="1795832"/>
                  <a:pt x="5927910" y="1797657"/>
                  <a:pt x="5964230" y="1791246"/>
                </a:cubicBezTo>
                <a:cubicBezTo>
                  <a:pt x="5997095" y="1771694"/>
                  <a:pt x="6025977" y="1785382"/>
                  <a:pt x="6064751" y="1778450"/>
                </a:cubicBezTo>
                <a:cubicBezTo>
                  <a:pt x="6088334" y="1752766"/>
                  <a:pt x="6099508" y="1787374"/>
                  <a:pt x="6122352" y="1789671"/>
                </a:cubicBezTo>
                <a:lnTo>
                  <a:pt x="6128122" y="1788981"/>
                </a:lnTo>
                <a:lnTo>
                  <a:pt x="6141014" y="1782915"/>
                </a:lnTo>
                <a:lnTo>
                  <a:pt x="6145388" y="1779947"/>
                </a:lnTo>
                <a:cubicBezTo>
                  <a:pt x="6148578" y="1778158"/>
                  <a:pt x="6150926" y="1777299"/>
                  <a:pt x="6152799" y="1777068"/>
                </a:cubicBezTo>
                <a:lnTo>
                  <a:pt x="6153131" y="1777217"/>
                </a:lnTo>
                <a:lnTo>
                  <a:pt x="6159777" y="1774090"/>
                </a:lnTo>
                <a:cubicBezTo>
                  <a:pt x="6170646" y="1768312"/>
                  <a:pt x="6180893" y="1762216"/>
                  <a:pt x="6190386" y="1756022"/>
                </a:cubicBezTo>
                <a:cubicBezTo>
                  <a:pt x="6207960" y="1764717"/>
                  <a:pt x="6238019" y="1734533"/>
                  <a:pt x="6249518" y="1759399"/>
                </a:cubicBezTo>
                <a:cubicBezTo>
                  <a:pt x="6262790" y="1751731"/>
                  <a:pt x="6265029" y="1738657"/>
                  <a:pt x="6270527" y="1755769"/>
                </a:cubicBezTo>
                <a:cubicBezTo>
                  <a:pt x="6275192" y="1753681"/>
                  <a:pt x="6279041" y="1753811"/>
                  <a:pt x="6282550" y="1755003"/>
                </a:cubicBezTo>
                <a:lnTo>
                  <a:pt x="6283816" y="1755712"/>
                </a:lnTo>
                <a:lnTo>
                  <a:pt x="6313084" y="1738281"/>
                </a:lnTo>
                <a:lnTo>
                  <a:pt x="6318182" y="1737732"/>
                </a:lnTo>
                <a:lnTo>
                  <a:pt x="6335709" y="1724111"/>
                </a:lnTo>
                <a:lnTo>
                  <a:pt x="6345588" y="1718279"/>
                </a:lnTo>
                <a:lnTo>
                  <a:pt x="6346673" y="1714145"/>
                </a:lnTo>
                <a:cubicBezTo>
                  <a:pt x="6348796" y="1711062"/>
                  <a:pt x="6353055" y="1708421"/>
                  <a:pt x="6362126" y="1706799"/>
                </a:cubicBezTo>
                <a:lnTo>
                  <a:pt x="6364545" y="1706892"/>
                </a:lnTo>
                <a:cubicBezTo>
                  <a:pt x="6367637" y="1703281"/>
                  <a:pt x="6424942" y="1698254"/>
                  <a:pt x="6464076" y="1679171"/>
                </a:cubicBezTo>
                <a:cubicBezTo>
                  <a:pt x="6504464" y="1655724"/>
                  <a:pt x="6547114" y="1618110"/>
                  <a:pt x="6599352" y="1592397"/>
                </a:cubicBezTo>
                <a:cubicBezTo>
                  <a:pt x="6621028" y="1623320"/>
                  <a:pt x="6702628" y="1477903"/>
                  <a:pt x="6694106" y="1530854"/>
                </a:cubicBezTo>
                <a:cubicBezTo>
                  <a:pt x="6709146" y="1521510"/>
                  <a:pt x="6782557" y="1496994"/>
                  <a:pt x="6779808" y="1510598"/>
                </a:cubicBezTo>
                <a:cubicBezTo>
                  <a:pt x="6816671" y="1469344"/>
                  <a:pt x="6859225" y="1490432"/>
                  <a:pt x="6910674" y="1458095"/>
                </a:cubicBezTo>
                <a:cubicBezTo>
                  <a:pt x="6958236" y="1468911"/>
                  <a:pt x="6926351" y="1454150"/>
                  <a:pt x="6962144" y="1445637"/>
                </a:cubicBezTo>
                <a:cubicBezTo>
                  <a:pt x="6938512" y="1427780"/>
                  <a:pt x="7010208" y="1442012"/>
                  <a:pt x="6995460" y="1417188"/>
                </a:cubicBezTo>
                <a:lnTo>
                  <a:pt x="7017033" y="1416698"/>
                </a:lnTo>
                <a:lnTo>
                  <a:pt x="7020886" y="1416805"/>
                </a:lnTo>
                <a:lnTo>
                  <a:pt x="7033438" y="1413061"/>
                </a:lnTo>
                <a:lnTo>
                  <a:pt x="7040555" y="1417220"/>
                </a:lnTo>
                <a:lnTo>
                  <a:pt x="7062011" y="1415322"/>
                </a:lnTo>
                <a:cubicBezTo>
                  <a:pt x="7069494" y="1413805"/>
                  <a:pt x="7076899" y="1411231"/>
                  <a:pt x="7084117" y="1406974"/>
                </a:cubicBezTo>
                <a:cubicBezTo>
                  <a:pt x="7101577" y="1383961"/>
                  <a:pt x="7164447" y="1391139"/>
                  <a:pt x="7185047" y="1361519"/>
                </a:cubicBezTo>
                <a:cubicBezTo>
                  <a:pt x="7194363" y="1352352"/>
                  <a:pt x="7233839" y="1334552"/>
                  <a:pt x="7247783" y="1337622"/>
                </a:cubicBezTo>
                <a:cubicBezTo>
                  <a:pt x="7257348" y="1335236"/>
                  <a:pt x="7264529" y="1328498"/>
                  <a:pt x="7275307" y="1333722"/>
                </a:cubicBezTo>
                <a:cubicBezTo>
                  <a:pt x="7289966" y="1339225"/>
                  <a:pt x="7305349" y="1312996"/>
                  <a:pt x="7311261" y="1324795"/>
                </a:cubicBezTo>
                <a:cubicBezTo>
                  <a:pt x="7322509" y="1306494"/>
                  <a:pt x="7356236" y="1316612"/>
                  <a:pt x="7377571" y="1313050"/>
                </a:cubicBezTo>
                <a:cubicBezTo>
                  <a:pt x="7384603" y="1296817"/>
                  <a:pt x="7422434" y="1305349"/>
                  <a:pt x="7461694" y="1290297"/>
                </a:cubicBezTo>
                <a:cubicBezTo>
                  <a:pt x="7468925" y="1271946"/>
                  <a:pt x="7488273" y="1280301"/>
                  <a:pt x="7507193" y="1251613"/>
                </a:cubicBezTo>
                <a:cubicBezTo>
                  <a:pt x="7509613" y="1252526"/>
                  <a:pt x="7512260" y="1253190"/>
                  <a:pt x="7515052" y="1253584"/>
                </a:cubicBezTo>
                <a:cubicBezTo>
                  <a:pt x="7531272" y="1255869"/>
                  <a:pt x="7548775" y="1248744"/>
                  <a:pt x="7554146" y="1237669"/>
                </a:cubicBezTo>
                <a:cubicBezTo>
                  <a:pt x="7587383" y="1195873"/>
                  <a:pt x="7632956" y="1177588"/>
                  <a:pt x="7671846" y="1155347"/>
                </a:cubicBezTo>
                <a:cubicBezTo>
                  <a:pt x="7717626" y="1132532"/>
                  <a:pt x="7704339" y="1170169"/>
                  <a:pt x="7748774" y="1124980"/>
                </a:cubicBezTo>
                <a:cubicBezTo>
                  <a:pt x="7761564" y="1130678"/>
                  <a:pt x="7769446" y="1127888"/>
                  <a:pt x="7779182" y="1118490"/>
                </a:cubicBezTo>
                <a:cubicBezTo>
                  <a:pt x="7801901" y="1108032"/>
                  <a:pt x="7816047" y="1129940"/>
                  <a:pt x="7829932" y="1107346"/>
                </a:cubicBezTo>
                <a:cubicBezTo>
                  <a:pt x="7834286" y="1120482"/>
                  <a:pt x="7877354" y="1093242"/>
                  <a:pt x="7875510" y="1109570"/>
                </a:cubicBezTo>
                <a:cubicBezTo>
                  <a:pt x="7898453" y="1113571"/>
                  <a:pt x="7893102" y="1093377"/>
                  <a:pt x="7914918" y="1096070"/>
                </a:cubicBezTo>
                <a:cubicBezTo>
                  <a:pt x="7933463" y="1091055"/>
                  <a:pt x="7896037" y="1088002"/>
                  <a:pt x="7914188" y="1079287"/>
                </a:cubicBezTo>
                <a:cubicBezTo>
                  <a:pt x="7937737" y="1070775"/>
                  <a:pt x="7922008" y="1049943"/>
                  <a:pt x="7959552" y="1069277"/>
                </a:cubicBezTo>
                <a:cubicBezTo>
                  <a:pt x="7978616" y="1052937"/>
                  <a:pt x="7992226" y="1062990"/>
                  <a:pt x="8029450" y="1055589"/>
                </a:cubicBezTo>
                <a:lnTo>
                  <a:pt x="8038422" y="1049493"/>
                </a:lnTo>
                <a:lnTo>
                  <a:pt x="8053585" y="1058943"/>
                </a:lnTo>
                <a:cubicBezTo>
                  <a:pt x="8061619" y="1062358"/>
                  <a:pt x="8070634" y="1063636"/>
                  <a:pt x="8081474" y="1059840"/>
                </a:cubicBezTo>
                <a:cubicBezTo>
                  <a:pt x="8141491" y="1015057"/>
                  <a:pt x="8090266" y="1080479"/>
                  <a:pt x="8197391" y="1038853"/>
                </a:cubicBezTo>
                <a:cubicBezTo>
                  <a:pt x="8201677" y="1033108"/>
                  <a:pt x="8217224" y="1033020"/>
                  <a:pt x="8218531" y="1038736"/>
                </a:cubicBezTo>
                <a:cubicBezTo>
                  <a:pt x="8224749" y="1034989"/>
                  <a:pt x="8236410" y="1019803"/>
                  <a:pt x="8242405" y="1027800"/>
                </a:cubicBezTo>
                <a:cubicBezTo>
                  <a:pt x="8260401" y="1023020"/>
                  <a:pt x="8277595" y="1016764"/>
                  <a:pt x="8293586" y="1009216"/>
                </a:cubicBezTo>
                <a:lnTo>
                  <a:pt x="8325267" y="990249"/>
                </a:lnTo>
                <a:lnTo>
                  <a:pt x="8335565" y="995156"/>
                </a:lnTo>
                <a:cubicBezTo>
                  <a:pt x="8342208" y="997234"/>
                  <a:pt x="8349366" y="997680"/>
                  <a:pt x="8357350" y="994276"/>
                </a:cubicBezTo>
                <a:cubicBezTo>
                  <a:pt x="8398773" y="957879"/>
                  <a:pt x="8366593" y="1009035"/>
                  <a:pt x="8445003" y="972367"/>
                </a:cubicBezTo>
                <a:cubicBezTo>
                  <a:pt x="8447663" y="967887"/>
                  <a:pt x="8459739" y="966961"/>
                  <a:pt x="8461421" y="971111"/>
                </a:cubicBezTo>
                <a:cubicBezTo>
                  <a:pt x="8465819" y="968000"/>
                  <a:pt x="8473109" y="956137"/>
                  <a:pt x="8478704" y="961712"/>
                </a:cubicBezTo>
                <a:cubicBezTo>
                  <a:pt x="8505565" y="952663"/>
                  <a:pt x="8529238" y="939426"/>
                  <a:pt x="8547429" y="923277"/>
                </a:cubicBezTo>
                <a:cubicBezTo>
                  <a:pt x="8576531" y="919061"/>
                  <a:pt x="8579138" y="912461"/>
                  <a:pt x="8579319" y="905576"/>
                </a:cubicBezTo>
                <a:cubicBezTo>
                  <a:pt x="8579529" y="904096"/>
                  <a:pt x="8579740" y="902618"/>
                  <a:pt x="8579950" y="901139"/>
                </a:cubicBezTo>
                <a:lnTo>
                  <a:pt x="8589038" y="903946"/>
                </a:lnTo>
                <a:cubicBezTo>
                  <a:pt x="8598255" y="904433"/>
                  <a:pt x="8605836" y="900079"/>
                  <a:pt x="8612581" y="893445"/>
                </a:cubicBezTo>
                <a:lnTo>
                  <a:pt x="8620213" y="884417"/>
                </a:lnTo>
                <a:lnTo>
                  <a:pt x="8636849" y="879570"/>
                </a:lnTo>
                <a:cubicBezTo>
                  <a:pt x="8647569" y="875664"/>
                  <a:pt x="8658506" y="871048"/>
                  <a:pt x="8678353" y="868709"/>
                </a:cubicBezTo>
                <a:cubicBezTo>
                  <a:pt x="8676250" y="844726"/>
                  <a:pt x="8711895" y="858913"/>
                  <a:pt x="8721366" y="848445"/>
                </a:cubicBezTo>
                <a:cubicBezTo>
                  <a:pt x="8730651" y="852242"/>
                  <a:pt x="8737642" y="851631"/>
                  <a:pt x="8743257" y="848457"/>
                </a:cubicBezTo>
                <a:lnTo>
                  <a:pt x="8755719" y="834419"/>
                </a:lnTo>
                <a:lnTo>
                  <a:pt x="8776970" y="830126"/>
                </a:lnTo>
                <a:cubicBezTo>
                  <a:pt x="8786153" y="826014"/>
                  <a:pt x="8792888" y="819621"/>
                  <a:pt x="8795998" y="809645"/>
                </a:cubicBezTo>
                <a:cubicBezTo>
                  <a:pt x="8805952" y="821837"/>
                  <a:pt x="8809794" y="841181"/>
                  <a:pt x="8837498" y="830583"/>
                </a:cubicBezTo>
                <a:cubicBezTo>
                  <a:pt x="8851172" y="827584"/>
                  <a:pt x="8868029" y="799681"/>
                  <a:pt x="8878040" y="791651"/>
                </a:cubicBezTo>
                <a:lnTo>
                  <a:pt x="8897564" y="782401"/>
                </a:lnTo>
                <a:lnTo>
                  <a:pt x="8905560" y="786219"/>
                </a:lnTo>
                <a:lnTo>
                  <a:pt x="8917778" y="783256"/>
                </a:lnTo>
                <a:lnTo>
                  <a:pt x="8914746" y="775031"/>
                </a:lnTo>
                <a:lnTo>
                  <a:pt x="8947030" y="764252"/>
                </a:lnTo>
                <a:cubicBezTo>
                  <a:pt x="8970788" y="755523"/>
                  <a:pt x="8988067" y="745115"/>
                  <a:pt x="8977138" y="726774"/>
                </a:cubicBezTo>
                <a:cubicBezTo>
                  <a:pt x="8977490" y="701480"/>
                  <a:pt x="9039667" y="723232"/>
                  <a:pt x="9028928" y="698996"/>
                </a:cubicBezTo>
                <a:cubicBezTo>
                  <a:pt x="9056296" y="708989"/>
                  <a:pt x="9080686" y="673518"/>
                  <a:pt x="9114263" y="665106"/>
                </a:cubicBezTo>
                <a:cubicBezTo>
                  <a:pt x="9115667" y="652470"/>
                  <a:pt x="9123557" y="650905"/>
                  <a:pt x="9139429" y="653134"/>
                </a:cubicBezTo>
                <a:cubicBezTo>
                  <a:pt x="9248531" y="629411"/>
                  <a:pt x="9343720" y="468354"/>
                  <a:pt x="9380600" y="515628"/>
                </a:cubicBezTo>
                <a:cubicBezTo>
                  <a:pt x="9406272" y="509931"/>
                  <a:pt x="9503943" y="538669"/>
                  <a:pt x="9561831" y="513591"/>
                </a:cubicBezTo>
                <a:cubicBezTo>
                  <a:pt x="9577802" y="480860"/>
                  <a:pt x="9713285" y="478736"/>
                  <a:pt x="9742561" y="469315"/>
                </a:cubicBezTo>
                <a:cubicBezTo>
                  <a:pt x="9742569" y="450758"/>
                  <a:pt x="9797169" y="453829"/>
                  <a:pt x="9784394" y="429345"/>
                </a:cubicBezTo>
                <a:cubicBezTo>
                  <a:pt x="9787055" y="417172"/>
                  <a:pt x="9801869" y="413844"/>
                  <a:pt x="9811914" y="421889"/>
                </a:cubicBezTo>
                <a:cubicBezTo>
                  <a:pt x="9828901" y="415568"/>
                  <a:pt x="9835642" y="400341"/>
                  <a:pt x="9858388" y="412158"/>
                </a:cubicBezTo>
                <a:cubicBezTo>
                  <a:pt x="9881945" y="404057"/>
                  <a:pt x="9894276" y="360744"/>
                  <a:pt x="9921770" y="380896"/>
                </a:cubicBezTo>
                <a:cubicBezTo>
                  <a:pt x="9930032" y="337884"/>
                  <a:pt x="10038117" y="312408"/>
                  <a:pt x="10084861" y="294587"/>
                </a:cubicBezTo>
                <a:cubicBezTo>
                  <a:pt x="10141631" y="278266"/>
                  <a:pt x="10188248" y="249698"/>
                  <a:pt x="10271351" y="227987"/>
                </a:cubicBezTo>
                <a:cubicBezTo>
                  <a:pt x="10362764" y="229558"/>
                  <a:pt x="10358378" y="196042"/>
                  <a:pt x="10424673" y="178078"/>
                </a:cubicBezTo>
                <a:cubicBezTo>
                  <a:pt x="10452909" y="162753"/>
                  <a:pt x="10514634" y="185033"/>
                  <a:pt x="10534657" y="156701"/>
                </a:cubicBezTo>
                <a:cubicBezTo>
                  <a:pt x="10595265" y="170910"/>
                  <a:pt x="10637600" y="149657"/>
                  <a:pt x="10726300" y="150292"/>
                </a:cubicBezTo>
                <a:cubicBezTo>
                  <a:pt x="10775756" y="148210"/>
                  <a:pt x="10805324" y="153235"/>
                  <a:pt x="10861177" y="138253"/>
                </a:cubicBezTo>
                <a:cubicBezTo>
                  <a:pt x="10888992" y="99450"/>
                  <a:pt x="10971843" y="126363"/>
                  <a:pt x="10995894" y="78271"/>
                </a:cubicBezTo>
                <a:cubicBezTo>
                  <a:pt x="11009945" y="87061"/>
                  <a:pt x="11016683" y="79738"/>
                  <a:pt x="11031776" y="74275"/>
                </a:cubicBezTo>
                <a:cubicBezTo>
                  <a:pt x="11049588" y="91553"/>
                  <a:pt x="11064655" y="65479"/>
                  <a:pt x="11082485" y="73705"/>
                </a:cubicBezTo>
                <a:cubicBezTo>
                  <a:pt x="11124351" y="51595"/>
                  <a:pt x="11194283" y="44212"/>
                  <a:pt x="11230739" y="34792"/>
                </a:cubicBezTo>
                <a:cubicBezTo>
                  <a:pt x="11248967" y="30081"/>
                  <a:pt x="11257520" y="13218"/>
                  <a:pt x="11268645" y="482"/>
                </a:cubicBezTo>
                <a:lnTo>
                  <a:pt x="11269336" y="3"/>
                </a:lnTo>
                <a:lnTo>
                  <a:pt x="0" y="3"/>
                </a:lnTo>
                <a:close/>
              </a:path>
            </a:pathLst>
          </a:custGeom>
        </p:spPr>
      </p:pic>
      <p:sp>
        <p:nvSpPr>
          <p:cNvPr id="2" name="TextBox 1">
            <a:extLst>
              <a:ext uri="{FF2B5EF4-FFF2-40B4-BE49-F238E27FC236}">
                <a16:creationId xmlns:a16="http://schemas.microsoft.com/office/drawing/2014/main" id="{2FED04B9-B974-A5B7-5032-1DE0D7C315BF}"/>
              </a:ext>
            </a:extLst>
          </p:cNvPr>
          <p:cNvSpPr txBox="1"/>
          <p:nvPr/>
        </p:nvSpPr>
        <p:spPr>
          <a:xfrm>
            <a:off x="735300" y="921990"/>
            <a:ext cx="4944720" cy="82693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2400" b="0" i="0" kern="1200" dirty="0">
                <a:solidFill>
                  <a:schemeClr val="tx1">
                    <a:lumMod val="85000"/>
                    <a:lumOff val="15000"/>
                  </a:schemeClr>
                </a:solidFill>
                <a:effectLst/>
                <a:latin typeface="Helvetica" pitchFamily="2" charset="0"/>
                <a:ea typeface="+mj-ea"/>
                <a:cs typeface="+mj-cs"/>
              </a:rPr>
              <a:t>Ice </a:t>
            </a:r>
            <a:r>
              <a:rPr lang="en-US" sz="2400" kern="1200" dirty="0">
                <a:solidFill>
                  <a:schemeClr val="tx1">
                    <a:lumMod val="85000"/>
                    <a:lumOff val="15000"/>
                  </a:schemeClr>
                </a:solidFill>
                <a:latin typeface="Helvetica" pitchFamily="2" charset="0"/>
                <a:ea typeface="+mj-ea"/>
                <a:cs typeface="+mj-cs"/>
              </a:rPr>
              <a:t>is another cause of deposition. </a:t>
            </a:r>
            <a:r>
              <a:rPr lang="en-US" sz="2400" b="0" i="0" kern="1200" dirty="0">
                <a:solidFill>
                  <a:schemeClr val="tx1">
                    <a:lumMod val="85000"/>
                    <a:lumOff val="15000"/>
                  </a:schemeClr>
                </a:solidFill>
                <a:effectLst/>
                <a:latin typeface="Helvetica" pitchFamily="2" charset="0"/>
                <a:ea typeface="+mj-ea"/>
                <a:cs typeface="+mj-cs"/>
              </a:rPr>
              <a:t>Glaciers transport and deposit large amounts of sediment as they move.</a:t>
            </a:r>
          </a:p>
        </p:txBody>
      </p:sp>
      <p:sp>
        <p:nvSpPr>
          <p:cNvPr id="3" name="Google Shape;274;p13" descr="Artificial Intelligence">
            <a:extLst>
              <a:ext uri="{FF2B5EF4-FFF2-40B4-BE49-F238E27FC236}">
                <a16:creationId xmlns:a16="http://schemas.microsoft.com/office/drawing/2014/main" id="{F04BADED-8A4E-70A9-9362-2D11C460EC8E}"/>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15981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1"/>
        <p:cNvGrpSpPr/>
        <p:nvPr/>
      </p:nvGrpSpPr>
      <p:grpSpPr>
        <a:xfrm>
          <a:off x="0" y="0"/>
          <a:ext cx="0" cy="0"/>
          <a:chOff x="0" y="0"/>
          <a:chExt cx="0" cy="0"/>
        </a:xfrm>
      </p:grpSpPr>
      <p:sp useBgFill="1">
        <p:nvSpPr>
          <p:cNvPr id="289" name="Rectangle 288">
            <a:extLst>
              <a:ext uri="{FF2B5EF4-FFF2-40B4-BE49-F238E27FC236}">
                <a16:creationId xmlns:a16="http://schemas.microsoft.com/office/drawing/2014/main" id="{E0C28A69-9B26-45AC-AFF7-719A7A50A0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5" name="Picture 284" descr="Sand dunes">
            <a:extLst>
              <a:ext uri="{FF2B5EF4-FFF2-40B4-BE49-F238E27FC236}">
                <a16:creationId xmlns:a16="http://schemas.microsoft.com/office/drawing/2014/main" id="{91A98BF2-9196-DFAD-A3D0-33F2B2A338BF}"/>
              </a:ext>
            </a:extLst>
          </p:cNvPr>
          <p:cNvPicPr>
            <a:picLocks noChangeAspect="1"/>
          </p:cNvPicPr>
          <p:nvPr/>
        </p:nvPicPr>
        <p:blipFill rotWithShape="1">
          <a:blip r:embed="rId3"/>
          <a:srcRect l="19541" r="31817" b="375"/>
          <a:stretch/>
        </p:blipFill>
        <p:spPr>
          <a:xfrm>
            <a:off x="20" y="-1"/>
            <a:ext cx="5016320" cy="6858000"/>
          </a:xfrm>
          <a:prstGeom prst="rect">
            <a:avLst/>
          </a:prstGeom>
        </p:spPr>
      </p:pic>
      <p:sp>
        <p:nvSpPr>
          <p:cNvPr id="291" name="Rectangle 290">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28405"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3" name="Rectangle 292">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59241" y="2285541"/>
            <a:ext cx="342900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3" name="Google Shape;283;p15"/>
          <p:cNvSpPr txBox="1"/>
          <p:nvPr/>
        </p:nvSpPr>
        <p:spPr>
          <a:xfrm>
            <a:off x="5359241" y="2412051"/>
            <a:ext cx="3660068" cy="3492868"/>
          </a:xfrm>
          <a:prstGeom prst="rect">
            <a:avLst/>
          </a:prstGeom>
        </p:spPr>
        <p:txBody>
          <a:bodyPr spcFirstLastPara="1" vert="horz" lIns="91440" tIns="45720" rIns="91440" bIns="45720" rtlCol="0" anchorCtr="0">
            <a:noAutofit/>
          </a:bodyPr>
          <a:lstStyle/>
          <a:p>
            <a:pPr marR="0" lvl="0">
              <a:lnSpc>
                <a:spcPct val="90000"/>
              </a:lnSpc>
              <a:spcBef>
                <a:spcPts val="0"/>
              </a:spcBef>
              <a:spcAft>
                <a:spcPts val="600"/>
              </a:spcAft>
              <a:buClr>
                <a:srgbClr val="000000"/>
              </a:buClr>
              <a:buSzPts val="3600"/>
            </a:pPr>
            <a:r>
              <a:rPr lang="en-US" sz="2800" kern="1200" dirty="0">
                <a:solidFill>
                  <a:schemeClr val="tx1"/>
                </a:solidFill>
                <a:latin typeface="Helvetica" pitchFamily="2" charset="0"/>
                <a:ea typeface="+mn-ea"/>
                <a:cs typeface="+mn-cs"/>
              </a:rPr>
              <a:t>D</a:t>
            </a:r>
            <a:r>
              <a:rPr lang="en-US" sz="2800" b="0" i="0" kern="1200" dirty="0">
                <a:solidFill>
                  <a:schemeClr val="tx1"/>
                </a:solidFill>
                <a:effectLst/>
                <a:latin typeface="Helvetica" pitchFamily="2" charset="0"/>
                <a:ea typeface="+mn-ea"/>
                <a:cs typeface="+mn-cs"/>
              </a:rPr>
              <a:t>eposition contributes to the formation of various landforms such as beaches, sand dunes, riverbanks, and deltas. These landforms result from the accumulation of deposited sediment.</a:t>
            </a:r>
            <a:endParaRPr lang="en-US" sz="2800" b="0" i="0" u="none" strike="noStrike" kern="1200" cap="none" dirty="0">
              <a:solidFill>
                <a:schemeClr val="tx1"/>
              </a:solidFill>
              <a:latin typeface="Helvetica" pitchFamily="2" charset="0"/>
              <a:ea typeface="+mn-ea"/>
              <a:cs typeface="+mn-cs"/>
              <a:sym typeface="Calibri"/>
            </a:endParaRPr>
          </a:p>
        </p:txBody>
      </p:sp>
      <p:sp>
        <p:nvSpPr>
          <p:cNvPr id="282" name="Google Shape;282;p15"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16"/>
          <p:cNvSpPr txBox="1"/>
          <p:nvPr/>
        </p:nvSpPr>
        <p:spPr>
          <a:xfrm>
            <a:off x="631181" y="171131"/>
            <a:ext cx="7521421" cy="2677616"/>
          </a:xfrm>
          <a:prstGeom prst="rect">
            <a:avLst/>
          </a:prstGeom>
          <a:noFill/>
          <a:ln>
            <a:noFill/>
          </a:ln>
        </p:spPr>
        <p:txBody>
          <a:bodyPr spcFirstLastPara="1" wrap="square" lIns="91425" tIns="45700" rIns="91425" bIns="45700" anchor="t" anchorCtr="0">
            <a:spAutoFit/>
          </a:bodyPr>
          <a:lstStyle/>
          <a:p>
            <a:pPr algn="ctr">
              <a:buFont typeface="+mj-lt"/>
              <a:buAutoNum type="arabicPeriod"/>
            </a:pPr>
            <a:endParaRPr lang="en-US" sz="2800" b="0" i="0" dirty="0">
              <a:solidFill>
                <a:srgbClr val="374151"/>
              </a:solidFill>
              <a:effectLst/>
              <a:latin typeface="Helvetica" pitchFamily="2" charset="0"/>
            </a:endParaRPr>
          </a:p>
          <a:p>
            <a:pPr marL="457200" lvl="1" algn="ctr"/>
            <a:r>
              <a:rPr lang="en-US" sz="2800" b="0" i="0" dirty="0">
                <a:solidFill>
                  <a:srgbClr val="374151"/>
                </a:solidFill>
                <a:effectLst/>
                <a:latin typeface="Helvetica" pitchFamily="2" charset="0"/>
              </a:rPr>
              <a:t>Deposition is a gradual process that occurs over time. Sediment may collect layer by layer, eventually forming thick deposits.</a:t>
            </a:r>
          </a:p>
          <a:p>
            <a:pPr algn="ctr"/>
            <a:br>
              <a:rPr lang="en-US" sz="2800" dirty="0">
                <a:latin typeface="Helvetica" pitchFamily="2" charset="0"/>
              </a:rPr>
            </a:br>
            <a:endParaRPr sz="2800" dirty="0">
              <a:latin typeface="Helvetica" pitchFamily="2" charset="0"/>
            </a:endParaRPr>
          </a:p>
        </p:txBody>
      </p:sp>
      <p:pic>
        <p:nvPicPr>
          <p:cNvPr id="293" name="Google Shape;293;p16" descr="A deeper understanding of the Grand Canyon"/>
          <p:cNvPicPr preferRelativeResize="0"/>
          <p:nvPr/>
        </p:nvPicPr>
        <p:blipFill rotWithShape="1">
          <a:blip r:embed="rId4">
            <a:alphaModFix/>
          </a:blip>
          <a:srcRect/>
          <a:stretch/>
        </p:blipFill>
        <p:spPr>
          <a:xfrm>
            <a:off x="450850" y="2359661"/>
            <a:ext cx="8242300" cy="432720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and dune&#10;&#10;Description automatically generated">
            <a:extLst>
              <a:ext uri="{FF2B5EF4-FFF2-40B4-BE49-F238E27FC236}">
                <a16:creationId xmlns:a16="http://schemas.microsoft.com/office/drawing/2014/main" id="{3DAC9A63-B0E8-54F2-D093-9F2D851B5D05}"/>
              </a:ext>
            </a:extLst>
          </p:cNvPr>
          <p:cNvPicPr>
            <a:picLocks noChangeAspect="1"/>
          </p:cNvPicPr>
          <p:nvPr/>
        </p:nvPicPr>
        <p:blipFill rotWithShape="1">
          <a:blip r:embed="rId3"/>
          <a:srcRect l="32905" r="17253" b="-444"/>
          <a:stretch/>
        </p:blipFill>
        <p:spPr>
          <a:xfrm>
            <a:off x="20" y="1666568"/>
            <a:ext cx="4579641" cy="5191432"/>
          </a:xfrm>
          <a:prstGeom prst="rect">
            <a:avLst/>
          </a:prstGeom>
        </p:spPr>
      </p:pic>
      <p:sp>
        <p:nvSpPr>
          <p:cNvPr id="2" name="TextBox 1">
            <a:extLst>
              <a:ext uri="{FF2B5EF4-FFF2-40B4-BE49-F238E27FC236}">
                <a16:creationId xmlns:a16="http://schemas.microsoft.com/office/drawing/2014/main" id="{48A88D27-B15B-9FF1-55CB-B4F780DEA573}"/>
              </a:ext>
            </a:extLst>
          </p:cNvPr>
          <p:cNvSpPr txBox="1"/>
          <p:nvPr/>
        </p:nvSpPr>
        <p:spPr>
          <a:xfrm>
            <a:off x="4958871" y="2258407"/>
            <a:ext cx="3805917" cy="4070303"/>
          </a:xfrm>
          <a:prstGeom prst="rect">
            <a:avLst/>
          </a:prstGeom>
        </p:spPr>
        <p:txBody>
          <a:bodyPr vert="horz" lIns="91440" tIns="45720" rIns="91440" bIns="45720" rtlCol="0" anchor="ctr">
            <a:normAutofit/>
          </a:bodyPr>
          <a:lstStyle/>
          <a:p>
            <a:pPr>
              <a:lnSpc>
                <a:spcPct val="90000"/>
              </a:lnSpc>
              <a:spcAft>
                <a:spcPts val="600"/>
              </a:spcAft>
            </a:pPr>
            <a:r>
              <a:rPr lang="en-US" sz="2800" b="1" i="0" u="sng" kern="1200" dirty="0">
                <a:solidFill>
                  <a:schemeClr val="tx1"/>
                </a:solidFill>
                <a:effectLst/>
                <a:latin typeface="Helvetica" pitchFamily="2" charset="0"/>
                <a:ea typeface="+mn-ea"/>
                <a:cs typeface="+mn-cs"/>
              </a:rPr>
              <a:t>True or False:</a:t>
            </a:r>
            <a:r>
              <a:rPr lang="en-US" sz="2800" b="1" i="0" kern="1200" dirty="0">
                <a:solidFill>
                  <a:schemeClr val="tx1"/>
                </a:solidFill>
                <a:effectLst/>
                <a:latin typeface="Helvetica" pitchFamily="2" charset="0"/>
                <a:ea typeface="+mn-ea"/>
                <a:cs typeface="+mn-cs"/>
              </a:rPr>
              <a:t> </a:t>
            </a:r>
            <a:r>
              <a:rPr lang="en-US" sz="2800" b="0" i="0" kern="1200" dirty="0">
                <a:solidFill>
                  <a:schemeClr val="tx1"/>
                </a:solidFill>
                <a:effectLst/>
                <a:latin typeface="Helvetica" pitchFamily="2" charset="0"/>
                <a:ea typeface="+mn-ea"/>
                <a:cs typeface="+mn-cs"/>
              </a:rPr>
              <a:t>Wind is one cause of deposition.  </a:t>
            </a:r>
          </a:p>
        </p:txBody>
      </p:sp>
      <p:sp>
        <p:nvSpPr>
          <p:cNvPr id="4" name="Google Shape;305;g27430209113_0_1020" descr="Questions">
            <a:extLst>
              <a:ext uri="{FF2B5EF4-FFF2-40B4-BE49-F238E27FC236}">
                <a16:creationId xmlns:a16="http://schemas.microsoft.com/office/drawing/2014/main" id="{B4C5139D-6DD0-90F2-3CDF-9CA6E9C189AA}"/>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65475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and dune&#10;&#10;Description automatically generated">
            <a:extLst>
              <a:ext uri="{FF2B5EF4-FFF2-40B4-BE49-F238E27FC236}">
                <a16:creationId xmlns:a16="http://schemas.microsoft.com/office/drawing/2014/main" id="{3DAC9A63-B0E8-54F2-D093-9F2D851B5D05}"/>
              </a:ext>
            </a:extLst>
          </p:cNvPr>
          <p:cNvPicPr>
            <a:picLocks noChangeAspect="1"/>
          </p:cNvPicPr>
          <p:nvPr/>
        </p:nvPicPr>
        <p:blipFill rotWithShape="1">
          <a:blip r:embed="rId3"/>
          <a:srcRect l="32905" r="17253" b="-444"/>
          <a:stretch/>
        </p:blipFill>
        <p:spPr>
          <a:xfrm>
            <a:off x="20" y="1666568"/>
            <a:ext cx="4579641" cy="5191432"/>
          </a:xfrm>
          <a:prstGeom prst="rect">
            <a:avLst/>
          </a:prstGeom>
        </p:spPr>
      </p:pic>
      <p:sp>
        <p:nvSpPr>
          <p:cNvPr id="2" name="TextBox 1">
            <a:extLst>
              <a:ext uri="{FF2B5EF4-FFF2-40B4-BE49-F238E27FC236}">
                <a16:creationId xmlns:a16="http://schemas.microsoft.com/office/drawing/2014/main" id="{48A88D27-B15B-9FF1-55CB-B4F780DEA573}"/>
              </a:ext>
            </a:extLst>
          </p:cNvPr>
          <p:cNvSpPr txBox="1"/>
          <p:nvPr/>
        </p:nvSpPr>
        <p:spPr>
          <a:xfrm>
            <a:off x="4958871" y="2258407"/>
            <a:ext cx="3805917" cy="4070303"/>
          </a:xfrm>
          <a:prstGeom prst="rect">
            <a:avLst/>
          </a:prstGeom>
        </p:spPr>
        <p:txBody>
          <a:bodyPr vert="horz" lIns="91440" tIns="45720" rIns="91440" bIns="45720" rtlCol="0" anchor="ctr">
            <a:normAutofit/>
          </a:bodyPr>
          <a:lstStyle/>
          <a:p>
            <a:pPr>
              <a:lnSpc>
                <a:spcPct val="90000"/>
              </a:lnSpc>
              <a:spcAft>
                <a:spcPts val="600"/>
              </a:spcAft>
            </a:pPr>
            <a:r>
              <a:rPr lang="en-US" sz="2800" b="1" i="0" u="sng" kern="1200" dirty="0">
                <a:solidFill>
                  <a:srgbClr val="FF0000"/>
                </a:solidFill>
                <a:effectLst/>
                <a:latin typeface="Helvetica" pitchFamily="2" charset="0"/>
                <a:ea typeface="+mn-ea"/>
                <a:cs typeface="+mn-cs"/>
              </a:rPr>
              <a:t>True</a:t>
            </a:r>
            <a:r>
              <a:rPr lang="en-US" sz="2800" b="1" i="0" u="sng" kern="1200" dirty="0">
                <a:solidFill>
                  <a:schemeClr val="tx1"/>
                </a:solidFill>
                <a:effectLst/>
                <a:latin typeface="Helvetica" pitchFamily="2" charset="0"/>
                <a:ea typeface="+mn-ea"/>
                <a:cs typeface="+mn-cs"/>
              </a:rPr>
              <a:t> or False:</a:t>
            </a:r>
            <a:r>
              <a:rPr lang="en-US" sz="2800" i="0" kern="1200" dirty="0">
                <a:solidFill>
                  <a:schemeClr val="tx1"/>
                </a:solidFill>
                <a:effectLst/>
                <a:latin typeface="Helvetica" pitchFamily="2" charset="0"/>
                <a:ea typeface="+mn-ea"/>
                <a:cs typeface="+mn-cs"/>
              </a:rPr>
              <a:t> </a:t>
            </a:r>
            <a:r>
              <a:rPr lang="en-US" sz="2800" b="0" i="0" kern="1200" dirty="0">
                <a:solidFill>
                  <a:schemeClr val="tx1"/>
                </a:solidFill>
                <a:effectLst/>
                <a:latin typeface="Helvetica" pitchFamily="2" charset="0"/>
                <a:ea typeface="+mn-ea"/>
                <a:cs typeface="+mn-cs"/>
              </a:rPr>
              <a:t>Wind is one cause of deposition.  </a:t>
            </a:r>
          </a:p>
        </p:txBody>
      </p:sp>
      <p:sp>
        <p:nvSpPr>
          <p:cNvPr id="4" name="Google Shape;305;g27430209113_0_1020" descr="Questions">
            <a:extLst>
              <a:ext uri="{FF2B5EF4-FFF2-40B4-BE49-F238E27FC236}">
                <a16:creationId xmlns:a16="http://schemas.microsoft.com/office/drawing/2014/main" id="{B4C5139D-6DD0-90F2-3CDF-9CA6E9C189AA}"/>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63133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1" name="Google Shape;291;p16"/>
          <p:cNvSpPr txBox="1"/>
          <p:nvPr/>
        </p:nvSpPr>
        <p:spPr>
          <a:xfrm>
            <a:off x="398718" y="176007"/>
            <a:ext cx="8346564" cy="3108503"/>
          </a:xfrm>
          <a:prstGeom prst="rect">
            <a:avLst/>
          </a:prstGeom>
          <a:noFill/>
          <a:ln>
            <a:noFill/>
          </a:ln>
        </p:spPr>
        <p:txBody>
          <a:bodyPr spcFirstLastPara="1" wrap="square" lIns="91425" tIns="45700" rIns="91425" bIns="45700" anchor="t" anchorCtr="0">
            <a:spAutoFit/>
          </a:bodyPr>
          <a:lstStyle/>
          <a:p>
            <a:pPr algn="ctr">
              <a:buFont typeface="+mj-lt"/>
              <a:buAutoNum type="arabicPeriod"/>
            </a:pPr>
            <a:endParaRPr lang="en-US" sz="2800" b="0" i="0" dirty="0">
              <a:solidFill>
                <a:srgbClr val="374151"/>
              </a:solidFill>
              <a:effectLst/>
              <a:latin typeface="Helvetica" pitchFamily="2" charset="0"/>
            </a:endParaRPr>
          </a:p>
          <a:p>
            <a:pPr marL="457200" lvl="1" algn="ctr"/>
            <a:r>
              <a:rPr lang="en-US" sz="2800" b="0" i="0" dirty="0">
                <a:solidFill>
                  <a:srgbClr val="374151"/>
                </a:solidFill>
                <a:effectLst/>
                <a:latin typeface="Helvetica" pitchFamily="2" charset="0"/>
              </a:rPr>
              <a:t>Deposition is a gradual process that occurs over time. Sediment may collect </a:t>
            </a:r>
          </a:p>
          <a:p>
            <a:pPr marL="457200" lvl="1" algn="ctr"/>
            <a:r>
              <a:rPr lang="en-US" sz="2800" b="0" i="0" u="sng" dirty="0">
                <a:solidFill>
                  <a:srgbClr val="374151"/>
                </a:solidFill>
                <a:effectLst/>
                <a:latin typeface="Helvetica" pitchFamily="2" charset="0"/>
              </a:rPr>
              <a:t>              </a:t>
            </a:r>
            <a:r>
              <a:rPr lang="en-US" sz="2800" b="0" i="0" dirty="0">
                <a:solidFill>
                  <a:srgbClr val="374151"/>
                </a:solidFill>
                <a:effectLst/>
                <a:latin typeface="Helvetica" pitchFamily="2" charset="0"/>
              </a:rPr>
              <a:t> by </a:t>
            </a:r>
            <a:r>
              <a:rPr lang="en-US" sz="2800" b="0" i="0" u="sng" dirty="0">
                <a:solidFill>
                  <a:srgbClr val="374151"/>
                </a:solidFill>
                <a:effectLst/>
                <a:latin typeface="Helvetica" pitchFamily="2" charset="0"/>
              </a:rPr>
              <a:t>             </a:t>
            </a:r>
            <a:r>
              <a:rPr lang="en-US" sz="2800" b="0" i="0" dirty="0">
                <a:solidFill>
                  <a:srgbClr val="374151"/>
                </a:solidFill>
                <a:effectLst/>
                <a:latin typeface="Helvetica" pitchFamily="2" charset="0"/>
              </a:rPr>
              <a:t>, eventually forming thick   deposits.</a:t>
            </a:r>
          </a:p>
          <a:p>
            <a:pPr algn="ctr"/>
            <a:br>
              <a:rPr lang="en-US" sz="2800" dirty="0">
                <a:latin typeface="Helvetica" pitchFamily="2" charset="0"/>
              </a:rPr>
            </a:br>
            <a:endParaRPr sz="2800" dirty="0">
              <a:latin typeface="Helvetica" pitchFamily="2" charset="0"/>
            </a:endParaRPr>
          </a:p>
        </p:txBody>
      </p:sp>
      <p:pic>
        <p:nvPicPr>
          <p:cNvPr id="293" name="Google Shape;293;p16" descr="A deeper understanding of the Grand Canyon"/>
          <p:cNvPicPr preferRelativeResize="0"/>
          <p:nvPr/>
        </p:nvPicPr>
        <p:blipFill rotWithShape="1">
          <a:blip r:embed="rId3">
            <a:alphaModFix/>
          </a:blip>
          <a:srcRect/>
          <a:stretch/>
        </p:blipFill>
        <p:spPr>
          <a:xfrm>
            <a:off x="450850" y="2359661"/>
            <a:ext cx="8242300" cy="4327208"/>
          </a:xfrm>
          <a:prstGeom prst="rect">
            <a:avLst/>
          </a:prstGeom>
          <a:noFill/>
          <a:ln>
            <a:noFill/>
          </a:ln>
        </p:spPr>
      </p:pic>
      <p:sp>
        <p:nvSpPr>
          <p:cNvPr id="2" name="Google Shape;305;g27430209113_0_1020" descr="Questions">
            <a:extLst>
              <a:ext uri="{FF2B5EF4-FFF2-40B4-BE49-F238E27FC236}">
                <a16:creationId xmlns:a16="http://schemas.microsoft.com/office/drawing/2014/main" id="{E65C5567-AD70-85DC-D15E-8D03611C7AE2}"/>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85258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3" descr="A light bulb with a gear inside&#10;&#10;Description automatically generated"/>
          <p:cNvPicPr preferRelativeResize="0"/>
          <p:nvPr/>
        </p:nvPicPr>
        <p:blipFill rotWithShape="1">
          <a:blip r:embed="rId3">
            <a:alphaModFix/>
          </a:blip>
          <a:srcRect/>
          <a:stretch/>
        </p:blipFill>
        <p:spPr>
          <a:xfrm>
            <a:off x="115200" y="235700"/>
            <a:ext cx="721150" cy="733800"/>
          </a:xfrm>
          <a:prstGeom prst="rect">
            <a:avLst/>
          </a:prstGeom>
          <a:noFill/>
          <a:ln>
            <a:noFill/>
          </a:ln>
        </p:spPr>
      </p:pic>
      <p:sp>
        <p:nvSpPr>
          <p:cNvPr id="128" name="Google Shape;128;p3"/>
          <p:cNvSpPr txBox="1"/>
          <p:nvPr/>
        </p:nvSpPr>
        <p:spPr>
          <a:xfrm>
            <a:off x="728816" y="235700"/>
            <a:ext cx="8053800" cy="1883562"/>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None/>
            </a:pPr>
            <a:r>
              <a:rPr lang="en-US" sz="2400" b="1" i="0" u="none" strike="noStrike" cap="none" dirty="0">
                <a:solidFill>
                  <a:schemeClr val="dk1"/>
                </a:solidFill>
                <a:latin typeface="Calibri"/>
                <a:ea typeface="Calibri"/>
                <a:cs typeface="Calibri"/>
                <a:sym typeface="Calibri"/>
              </a:rPr>
              <a:t>Big Question: </a:t>
            </a:r>
            <a:r>
              <a:rPr lang="en-US" sz="2400" b="0" i="0" u="none" strike="noStrike" dirty="0">
                <a:solidFill>
                  <a:srgbClr val="374151"/>
                </a:solidFill>
                <a:effectLst/>
                <a:latin typeface="Roboto" panose="02000000000000000000" pitchFamily="2" charset="0"/>
              </a:rPr>
              <a:t>How does deposition change the landscape of our beaches, rivers, and parks, and what effects does that have on our environment and the activities we enjoy in these places?</a:t>
            </a:r>
            <a:endParaRPr sz="2400" dirty="0"/>
          </a:p>
        </p:txBody>
      </p:sp>
      <p:pic>
        <p:nvPicPr>
          <p:cNvPr id="3" name="Picture 2" descr="A white and blue landscape&#10;&#10;Description automatically generated with medium confidence">
            <a:extLst>
              <a:ext uri="{FF2B5EF4-FFF2-40B4-BE49-F238E27FC236}">
                <a16:creationId xmlns:a16="http://schemas.microsoft.com/office/drawing/2014/main" id="{83C1A1F1-7556-D2DA-BD4D-9204F6F8AB99}"/>
              </a:ext>
            </a:extLst>
          </p:cNvPr>
          <p:cNvPicPr>
            <a:picLocks noChangeAspect="1"/>
          </p:cNvPicPr>
          <p:nvPr/>
        </p:nvPicPr>
        <p:blipFill>
          <a:blip r:embed="rId4"/>
          <a:stretch>
            <a:fillRect/>
          </a:stretch>
        </p:blipFill>
        <p:spPr>
          <a:xfrm>
            <a:off x="685800" y="2222033"/>
            <a:ext cx="7772400" cy="463596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1" name="Google Shape;291;p16"/>
          <p:cNvSpPr txBox="1"/>
          <p:nvPr/>
        </p:nvSpPr>
        <p:spPr>
          <a:xfrm>
            <a:off x="398718" y="176007"/>
            <a:ext cx="8346564" cy="3108503"/>
          </a:xfrm>
          <a:prstGeom prst="rect">
            <a:avLst/>
          </a:prstGeom>
          <a:noFill/>
          <a:ln>
            <a:noFill/>
          </a:ln>
        </p:spPr>
        <p:txBody>
          <a:bodyPr spcFirstLastPara="1" wrap="square" lIns="91425" tIns="45700" rIns="91425" bIns="45700" anchor="t" anchorCtr="0">
            <a:spAutoFit/>
          </a:bodyPr>
          <a:lstStyle/>
          <a:p>
            <a:pPr algn="ctr">
              <a:buFont typeface="+mj-lt"/>
              <a:buAutoNum type="arabicPeriod"/>
            </a:pPr>
            <a:endParaRPr lang="en-US" sz="2800" b="0" i="0" dirty="0">
              <a:solidFill>
                <a:srgbClr val="374151"/>
              </a:solidFill>
              <a:effectLst/>
              <a:latin typeface="Helvetica" pitchFamily="2" charset="0"/>
            </a:endParaRPr>
          </a:p>
          <a:p>
            <a:pPr marL="457200" lvl="1" algn="ctr"/>
            <a:r>
              <a:rPr lang="en-US" sz="2800" b="0" i="0" dirty="0">
                <a:solidFill>
                  <a:srgbClr val="374151"/>
                </a:solidFill>
                <a:effectLst/>
                <a:latin typeface="Helvetica" pitchFamily="2" charset="0"/>
              </a:rPr>
              <a:t>Deposition is a gradual process that occurs over time. Sediment may collect </a:t>
            </a:r>
          </a:p>
          <a:p>
            <a:pPr marL="457200" lvl="1" algn="ctr"/>
            <a:r>
              <a:rPr lang="en-US" sz="2800" u="sng" dirty="0">
                <a:solidFill>
                  <a:srgbClr val="FF0000"/>
                </a:solidFill>
                <a:latin typeface="Helvetica" pitchFamily="2" charset="0"/>
              </a:rPr>
              <a:t>l</a:t>
            </a:r>
            <a:r>
              <a:rPr lang="en-US" sz="2800" b="0" i="0" u="sng" dirty="0">
                <a:solidFill>
                  <a:srgbClr val="FF0000"/>
                </a:solidFill>
                <a:effectLst/>
                <a:latin typeface="Helvetica" pitchFamily="2" charset="0"/>
              </a:rPr>
              <a:t>ayer</a:t>
            </a:r>
            <a:r>
              <a:rPr lang="en-US" sz="2800" b="0" i="0" dirty="0">
                <a:solidFill>
                  <a:srgbClr val="374151"/>
                </a:solidFill>
                <a:effectLst/>
                <a:latin typeface="Helvetica" pitchFamily="2" charset="0"/>
              </a:rPr>
              <a:t> by </a:t>
            </a:r>
            <a:r>
              <a:rPr lang="en-US" sz="2800" b="0" i="0" u="sng" dirty="0">
                <a:solidFill>
                  <a:srgbClr val="FF0000"/>
                </a:solidFill>
                <a:effectLst/>
                <a:latin typeface="Helvetica" pitchFamily="2" charset="0"/>
              </a:rPr>
              <a:t>layer</a:t>
            </a:r>
            <a:r>
              <a:rPr lang="en-US" sz="2800" b="0" i="0" dirty="0">
                <a:solidFill>
                  <a:srgbClr val="374151"/>
                </a:solidFill>
                <a:effectLst/>
                <a:latin typeface="Helvetica" pitchFamily="2" charset="0"/>
              </a:rPr>
              <a:t>, eventually forming thick   deposits.</a:t>
            </a:r>
          </a:p>
          <a:p>
            <a:pPr algn="ctr"/>
            <a:br>
              <a:rPr lang="en-US" sz="2800" dirty="0">
                <a:latin typeface="Helvetica" pitchFamily="2" charset="0"/>
              </a:rPr>
            </a:br>
            <a:endParaRPr sz="2800" dirty="0">
              <a:latin typeface="Helvetica" pitchFamily="2" charset="0"/>
            </a:endParaRPr>
          </a:p>
        </p:txBody>
      </p:sp>
      <p:pic>
        <p:nvPicPr>
          <p:cNvPr id="293" name="Google Shape;293;p16" descr="A deeper understanding of the Grand Canyon"/>
          <p:cNvPicPr preferRelativeResize="0"/>
          <p:nvPr/>
        </p:nvPicPr>
        <p:blipFill rotWithShape="1">
          <a:blip r:embed="rId3">
            <a:alphaModFix/>
          </a:blip>
          <a:srcRect/>
          <a:stretch/>
        </p:blipFill>
        <p:spPr>
          <a:xfrm>
            <a:off x="450850" y="2359661"/>
            <a:ext cx="8242300" cy="4327208"/>
          </a:xfrm>
          <a:prstGeom prst="rect">
            <a:avLst/>
          </a:prstGeom>
          <a:noFill/>
          <a:ln>
            <a:noFill/>
          </a:ln>
        </p:spPr>
      </p:pic>
      <p:sp>
        <p:nvSpPr>
          <p:cNvPr id="2" name="Google Shape;305;g27430209113_0_1020" descr="Questions">
            <a:extLst>
              <a:ext uri="{FF2B5EF4-FFF2-40B4-BE49-F238E27FC236}">
                <a16:creationId xmlns:a16="http://schemas.microsoft.com/office/drawing/2014/main" id="{5560B1DD-4BCB-8553-36A7-0F48F93FBAAF}"/>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0874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25e11802ac4_0_41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2" name="Google Shape;342;g25e11802ac4_0_4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22"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9" name="Google Shape;349;p22"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sp>
        <p:nvSpPr>
          <p:cNvPr id="350" name="Google Shape;350;p22"/>
          <p:cNvSpPr txBox="1"/>
          <p:nvPr/>
        </p:nvSpPr>
        <p:spPr>
          <a:xfrm>
            <a:off x="684330" y="563317"/>
            <a:ext cx="7775339" cy="1353900"/>
          </a:xfrm>
          <a:prstGeom prst="rect">
            <a:avLst/>
          </a:prstGeom>
          <a:noFill/>
          <a:ln>
            <a:noFill/>
          </a:ln>
        </p:spPr>
        <p:txBody>
          <a:bodyPr spcFirstLastPara="1" wrap="square" lIns="91425" tIns="45700" rIns="91425" bIns="45700" anchor="t" anchorCtr="0">
            <a:noAutofit/>
          </a:bodyPr>
          <a:lstStyle/>
          <a:p>
            <a:pPr marL="25400" algn="ctr">
              <a:lnSpc>
                <a:spcPct val="115000"/>
              </a:lnSpc>
            </a:pPr>
            <a:r>
              <a:rPr lang="en-US" sz="2400" b="0" i="0" u="none" strike="noStrike" cap="none">
                <a:solidFill>
                  <a:schemeClr val="dk1"/>
                </a:solidFill>
                <a:latin typeface="Helvetica" pitchFamily="2" charset="0"/>
                <a:ea typeface="Calibri"/>
                <a:cs typeface="Calibri"/>
                <a:sym typeface="Calibri"/>
              </a:rPr>
              <a:t>Beach Sand Dunes are an example of deposition. T</a:t>
            </a:r>
            <a:r>
              <a:rPr lang="en-US" sz="2400" b="0" i="0" u="none" strike="noStrike">
                <a:solidFill>
                  <a:srgbClr val="374151"/>
                </a:solidFill>
                <a:effectLst/>
                <a:latin typeface="Helvetica" pitchFamily="2" charset="0"/>
              </a:rPr>
              <a:t>he wind blows sand along the beach, and over time, this sand gets deposited in piles, creating dunes. This is a clear example of deposition by wind.</a:t>
            </a:r>
          </a:p>
          <a:p>
            <a:pPr marL="25400" marR="0" lvl="0" indent="0" algn="ctr" rtl="0">
              <a:lnSpc>
                <a:spcPct val="115000"/>
              </a:lnSpc>
              <a:spcBef>
                <a:spcPts val="0"/>
              </a:spcBef>
              <a:spcAft>
                <a:spcPts val="0"/>
              </a:spcAft>
              <a:buNone/>
            </a:pPr>
            <a:endParaRPr lang="en-US" sz="2400" b="0" i="0" u="none" strike="noStrike" cap="none" dirty="0">
              <a:solidFill>
                <a:schemeClr val="dk1"/>
              </a:solidFill>
              <a:latin typeface="Helvetica" pitchFamily="2" charset="0"/>
              <a:ea typeface="Calibri"/>
              <a:cs typeface="Calibri"/>
              <a:sym typeface="Calibri"/>
            </a:endParaRPr>
          </a:p>
        </p:txBody>
      </p:sp>
      <p:pic>
        <p:nvPicPr>
          <p:cNvPr id="3" name="Picture 2" descr="Grass growing on sand by the ocean&#10;&#10;Description automatically generated">
            <a:extLst>
              <a:ext uri="{FF2B5EF4-FFF2-40B4-BE49-F238E27FC236}">
                <a16:creationId xmlns:a16="http://schemas.microsoft.com/office/drawing/2014/main" id="{6E192355-2FE5-D497-BA1C-565266ECBCDB}"/>
              </a:ext>
            </a:extLst>
          </p:cNvPr>
          <p:cNvPicPr>
            <a:picLocks noChangeAspect="1"/>
          </p:cNvPicPr>
          <p:nvPr/>
        </p:nvPicPr>
        <p:blipFill>
          <a:blip r:embed="rId5"/>
          <a:stretch>
            <a:fillRect/>
          </a:stretch>
        </p:blipFill>
        <p:spPr>
          <a:xfrm>
            <a:off x="1551547" y="2480534"/>
            <a:ext cx="6040903" cy="437746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7e576c1a67_0_796"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8" name="Google Shape;358;g27e576c1a67_0_796"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sp>
        <p:nvSpPr>
          <p:cNvPr id="3" name="TextBox 2">
            <a:extLst>
              <a:ext uri="{FF2B5EF4-FFF2-40B4-BE49-F238E27FC236}">
                <a16:creationId xmlns:a16="http://schemas.microsoft.com/office/drawing/2014/main" id="{9CF2A66A-24DF-08E4-00CB-42FF45CB2FC9}"/>
              </a:ext>
            </a:extLst>
          </p:cNvPr>
          <p:cNvSpPr txBox="1"/>
          <p:nvPr/>
        </p:nvSpPr>
        <p:spPr>
          <a:xfrm>
            <a:off x="547254" y="676233"/>
            <a:ext cx="8049491" cy="1569660"/>
          </a:xfrm>
          <a:prstGeom prst="rect">
            <a:avLst/>
          </a:prstGeom>
          <a:noFill/>
        </p:spPr>
        <p:txBody>
          <a:bodyPr wrap="square">
            <a:spAutoFit/>
          </a:bodyPr>
          <a:lstStyle/>
          <a:p>
            <a:pPr algn="ctr" rtl="0" fontAlgn="base">
              <a:spcBef>
                <a:spcPts val="1500"/>
              </a:spcBef>
              <a:spcAft>
                <a:spcPts val="1500"/>
              </a:spcAft>
            </a:pPr>
            <a:r>
              <a:rPr lang="en-US" sz="2400" i="0" u="none" strike="noStrike" dirty="0">
                <a:solidFill>
                  <a:srgbClr val="374151"/>
                </a:solidFill>
                <a:effectLst/>
                <a:latin typeface="Helvetica" pitchFamily="2" charset="0"/>
              </a:rPr>
              <a:t>River Deltas</a:t>
            </a:r>
            <a:r>
              <a:rPr lang="en-US" sz="2400" dirty="0">
                <a:solidFill>
                  <a:srgbClr val="374151"/>
                </a:solidFill>
                <a:latin typeface="Helvetica" pitchFamily="2" charset="0"/>
              </a:rPr>
              <a:t> are another example of deposition. </a:t>
            </a:r>
            <a:r>
              <a:rPr lang="en-US" sz="2400" b="0" i="0" u="none" strike="noStrike" dirty="0">
                <a:solidFill>
                  <a:srgbClr val="374151"/>
                </a:solidFill>
                <a:effectLst/>
                <a:latin typeface="Helvetica" pitchFamily="2" charset="0"/>
              </a:rPr>
              <a:t>They are formed when a  river slows down and enters slow or stagnant water and drops off, or deposits, the soil and sediment it’s carrying, forming new land over time.</a:t>
            </a:r>
          </a:p>
        </p:txBody>
      </p:sp>
      <p:pic>
        <p:nvPicPr>
          <p:cNvPr id="5" name="Picture 4" descr="A green land with water and a road&#10;&#10;Description automatically generated with medium confidence">
            <a:extLst>
              <a:ext uri="{FF2B5EF4-FFF2-40B4-BE49-F238E27FC236}">
                <a16:creationId xmlns:a16="http://schemas.microsoft.com/office/drawing/2014/main" id="{27BB273E-74B6-98FB-F4A9-D44C591FB6A8}"/>
              </a:ext>
            </a:extLst>
          </p:cNvPr>
          <p:cNvPicPr>
            <a:picLocks noChangeAspect="1"/>
          </p:cNvPicPr>
          <p:nvPr/>
        </p:nvPicPr>
        <p:blipFill>
          <a:blip r:embed="rId5"/>
          <a:stretch>
            <a:fillRect/>
          </a:stretch>
        </p:blipFill>
        <p:spPr>
          <a:xfrm>
            <a:off x="1741259" y="2408959"/>
            <a:ext cx="5661479" cy="440629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6" name="Google Shape;376;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3" name="Google Shape;383;p23"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sp>
        <p:nvSpPr>
          <p:cNvPr id="384" name="Google Shape;384;p23"/>
          <p:cNvSpPr txBox="1"/>
          <p:nvPr/>
        </p:nvSpPr>
        <p:spPr>
          <a:xfrm>
            <a:off x="886691" y="591025"/>
            <a:ext cx="7633854" cy="1353900"/>
          </a:xfrm>
          <a:prstGeom prst="rect">
            <a:avLst/>
          </a:prstGeom>
          <a:noFill/>
          <a:ln>
            <a:noFill/>
          </a:ln>
        </p:spPr>
        <p:txBody>
          <a:bodyPr spcFirstLastPara="1" wrap="square" lIns="91425" tIns="45700" rIns="91425" bIns="45700" anchor="t" anchorCtr="0">
            <a:noAutofit/>
          </a:bodyPr>
          <a:lstStyle/>
          <a:p>
            <a:pPr marL="25400" algn="ctr">
              <a:lnSpc>
                <a:spcPct val="115000"/>
              </a:lnSpc>
            </a:pPr>
            <a:r>
              <a:rPr lang="en-US" sz="2400" b="0" i="0" dirty="0">
                <a:solidFill>
                  <a:srgbClr val="374151"/>
                </a:solidFill>
                <a:effectLst/>
                <a:latin typeface="Helvetica" pitchFamily="2" charset="0"/>
              </a:rPr>
              <a:t>Erosion is </a:t>
            </a:r>
            <a:r>
              <a:rPr lang="en-US" sz="2400" b="1" i="0" dirty="0">
                <a:solidFill>
                  <a:srgbClr val="374151"/>
                </a:solidFill>
                <a:effectLst/>
                <a:latin typeface="Helvetica" pitchFamily="2" charset="0"/>
              </a:rPr>
              <a:t>NOT</a:t>
            </a:r>
            <a:r>
              <a:rPr lang="en-US" sz="2400" b="0" i="0" dirty="0">
                <a:solidFill>
                  <a:srgbClr val="374151"/>
                </a:solidFill>
                <a:effectLst/>
                <a:latin typeface="Helvetica" pitchFamily="2" charset="0"/>
              </a:rPr>
              <a:t> an example of deposition. </a:t>
            </a:r>
            <a:r>
              <a:rPr lang="en-US" sz="2400" b="0" i="0" u="none" strike="noStrike" dirty="0">
                <a:solidFill>
                  <a:srgbClr val="374151"/>
                </a:solidFill>
                <a:effectLst/>
                <a:latin typeface="Helvetica" pitchFamily="2" charset="0"/>
              </a:rPr>
              <a:t>While deposition involves the laying down or building up of material, erosion is the wearing away and removal of soil, rock, or sediment.</a:t>
            </a:r>
          </a:p>
          <a:p>
            <a:pPr marL="25400" marR="0" lvl="0" indent="0" algn="ctr" rtl="0">
              <a:lnSpc>
                <a:spcPct val="115000"/>
              </a:lnSpc>
              <a:spcBef>
                <a:spcPts val="0"/>
              </a:spcBef>
              <a:spcAft>
                <a:spcPts val="0"/>
              </a:spcAft>
              <a:buNone/>
            </a:pPr>
            <a:endParaRPr sz="2400" b="0" i="0" u="none" strike="noStrike" cap="none" dirty="0">
              <a:solidFill>
                <a:schemeClr val="dk1"/>
              </a:solidFill>
              <a:latin typeface="Helvetica" pitchFamily="2" charset="0"/>
              <a:ea typeface="Calibri"/>
              <a:cs typeface="Calibri"/>
              <a:sym typeface="Calibri"/>
            </a:endParaRPr>
          </a:p>
        </p:txBody>
      </p:sp>
      <p:pic>
        <p:nvPicPr>
          <p:cNvPr id="3" name="Picture 2" descr="A cliff with grass and sand on a beach&#10;&#10;Description automatically generated">
            <a:extLst>
              <a:ext uri="{FF2B5EF4-FFF2-40B4-BE49-F238E27FC236}">
                <a16:creationId xmlns:a16="http://schemas.microsoft.com/office/drawing/2014/main" id="{21E3DCB7-C7A8-AEA1-B69E-337F96B0ED62}"/>
              </a:ext>
            </a:extLst>
          </p:cNvPr>
          <p:cNvPicPr>
            <a:picLocks noChangeAspect="1"/>
          </p:cNvPicPr>
          <p:nvPr/>
        </p:nvPicPr>
        <p:blipFill>
          <a:blip r:embed="rId5"/>
          <a:stretch>
            <a:fillRect/>
          </a:stretch>
        </p:blipFill>
        <p:spPr>
          <a:xfrm>
            <a:off x="1598490" y="2548566"/>
            <a:ext cx="5947019" cy="4309434"/>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25e11802ac4_0_78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2" name="Google Shape;392;g25e11802ac4_0_78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sp>
        <p:nvSpPr>
          <p:cNvPr id="393" name="Google Shape;393;g25e11802ac4_0_780"/>
          <p:cNvSpPr txBox="1"/>
          <p:nvPr/>
        </p:nvSpPr>
        <p:spPr>
          <a:xfrm>
            <a:off x="270164" y="591026"/>
            <a:ext cx="8603672" cy="1353900"/>
          </a:xfrm>
          <a:prstGeom prst="rect">
            <a:avLst/>
          </a:prstGeom>
          <a:noFill/>
          <a:ln>
            <a:noFill/>
          </a:ln>
        </p:spPr>
        <p:txBody>
          <a:bodyPr spcFirstLastPara="1" wrap="square" lIns="91425" tIns="45700" rIns="91425" bIns="45700" anchor="t" anchorCtr="0">
            <a:noAutofit/>
          </a:bodyPr>
          <a:lstStyle/>
          <a:p>
            <a:pPr marL="25400" algn="ctr">
              <a:lnSpc>
                <a:spcPct val="115000"/>
              </a:lnSpc>
            </a:pPr>
            <a:r>
              <a:rPr lang="en-US" sz="2400" b="0" i="0" u="none" strike="noStrike" cap="none" dirty="0">
                <a:solidFill>
                  <a:schemeClr val="dk1"/>
                </a:solidFill>
                <a:latin typeface="Helvetica" pitchFamily="2" charset="0"/>
                <a:ea typeface="Calibri"/>
                <a:cs typeface="Calibri"/>
                <a:sym typeface="Calibri"/>
              </a:rPr>
              <a:t>Weathering is </a:t>
            </a:r>
            <a:r>
              <a:rPr lang="en-US" sz="2400" b="1" i="0" u="none" strike="noStrike" cap="none" dirty="0">
                <a:solidFill>
                  <a:schemeClr val="dk1"/>
                </a:solidFill>
                <a:latin typeface="Helvetica" pitchFamily="2" charset="0"/>
                <a:ea typeface="Calibri"/>
                <a:cs typeface="Calibri"/>
                <a:sym typeface="Calibri"/>
              </a:rPr>
              <a:t>NOT</a:t>
            </a:r>
            <a:r>
              <a:rPr lang="en-US" sz="2400" b="0" i="0" u="none" strike="noStrike" cap="none" dirty="0">
                <a:solidFill>
                  <a:schemeClr val="dk1"/>
                </a:solidFill>
                <a:latin typeface="Helvetica" pitchFamily="2" charset="0"/>
                <a:ea typeface="Calibri"/>
                <a:cs typeface="Calibri"/>
                <a:sym typeface="Calibri"/>
              </a:rPr>
              <a:t> an example of deposition. </a:t>
            </a:r>
            <a:r>
              <a:rPr lang="en-US" sz="2400" b="0" i="0" u="none" strike="noStrike" dirty="0">
                <a:solidFill>
                  <a:srgbClr val="374151"/>
                </a:solidFill>
                <a:effectLst/>
                <a:latin typeface="Helvetica" pitchFamily="2" charset="0"/>
              </a:rPr>
              <a:t>Weathering is the breaking down of rocks, soil, and minerals through contact with the Earth's atmosphere, such as wind or water. </a:t>
            </a:r>
            <a:endParaRPr sz="2400" b="0" i="0" u="none" strike="noStrike" cap="none" dirty="0">
              <a:solidFill>
                <a:schemeClr val="dk1"/>
              </a:solidFill>
              <a:latin typeface="Helvetica" pitchFamily="2" charset="0"/>
              <a:ea typeface="Calibri"/>
              <a:cs typeface="Calibri"/>
              <a:sym typeface="Calibri"/>
            </a:endParaRPr>
          </a:p>
        </p:txBody>
      </p:sp>
      <p:pic>
        <p:nvPicPr>
          <p:cNvPr id="3" name="Picture 2" descr="A rock arch in the desert with Arches National Park in the background&#10;&#10;Description automatically generated">
            <a:extLst>
              <a:ext uri="{FF2B5EF4-FFF2-40B4-BE49-F238E27FC236}">
                <a16:creationId xmlns:a16="http://schemas.microsoft.com/office/drawing/2014/main" id="{7061781F-AB38-2FFD-8433-7649802F786A}"/>
              </a:ext>
            </a:extLst>
          </p:cNvPr>
          <p:cNvPicPr>
            <a:picLocks noChangeAspect="1"/>
          </p:cNvPicPr>
          <p:nvPr/>
        </p:nvPicPr>
        <p:blipFill>
          <a:blip r:embed="rId5"/>
          <a:stretch>
            <a:fillRect/>
          </a:stretch>
        </p:blipFill>
        <p:spPr>
          <a:xfrm>
            <a:off x="1267691" y="2069146"/>
            <a:ext cx="6608618" cy="478885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25e11802ac4_0_8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27430209113_0_1469"/>
          <p:cNvSpPr txBox="1"/>
          <p:nvPr/>
        </p:nvSpPr>
        <p:spPr>
          <a:xfrm>
            <a:off x="864225" y="424800"/>
            <a:ext cx="76773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u="none" strike="noStrike" cap="non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Why are erosion </a:t>
            </a:r>
            <a:r>
              <a:rPr lang="en-US" sz="3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and weathering not examples of deposition?</a:t>
            </a:r>
            <a:endParaRPr sz="1400" u="none" strike="noStrike" cap="none"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sp>
        <p:nvSpPr>
          <p:cNvPr id="488" name="Google Shape;488;g27430209113_0_146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9" name="Google Shape;489;g27430209113_0_1469"/>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490" name="Google Shape;490;g27430209113_0_1469"/>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5" name="Picture 4" descr="A rock arch in the desert with Arches National Park in the background&#10;&#10;Description automatically generated">
            <a:extLst>
              <a:ext uri="{FF2B5EF4-FFF2-40B4-BE49-F238E27FC236}">
                <a16:creationId xmlns:a16="http://schemas.microsoft.com/office/drawing/2014/main" id="{1B8A02A0-0303-5D1D-0A3D-4CF870384BD7}"/>
              </a:ext>
            </a:extLst>
          </p:cNvPr>
          <p:cNvPicPr>
            <a:picLocks noChangeAspect="1"/>
          </p:cNvPicPr>
          <p:nvPr/>
        </p:nvPicPr>
        <p:blipFill>
          <a:blip r:embed="rId5"/>
          <a:stretch>
            <a:fillRect/>
          </a:stretch>
        </p:blipFill>
        <p:spPr>
          <a:xfrm>
            <a:off x="4880242" y="2673435"/>
            <a:ext cx="3841616" cy="2783780"/>
          </a:xfrm>
          <a:prstGeom prst="rect">
            <a:avLst/>
          </a:prstGeom>
        </p:spPr>
      </p:pic>
      <p:pic>
        <p:nvPicPr>
          <p:cNvPr id="6" name="Picture 5" descr="A cliff with grass and sand on a beach&#10;&#10;Description automatically generated">
            <a:extLst>
              <a:ext uri="{FF2B5EF4-FFF2-40B4-BE49-F238E27FC236}">
                <a16:creationId xmlns:a16="http://schemas.microsoft.com/office/drawing/2014/main" id="{A41343C6-FA4E-47B5-8905-CA00E24D9A35}"/>
              </a:ext>
            </a:extLst>
          </p:cNvPr>
          <p:cNvPicPr>
            <a:picLocks noChangeAspect="1"/>
          </p:cNvPicPr>
          <p:nvPr/>
        </p:nvPicPr>
        <p:blipFill>
          <a:blip r:embed="rId6"/>
          <a:stretch>
            <a:fillRect/>
          </a:stretch>
        </p:blipFill>
        <p:spPr>
          <a:xfrm>
            <a:off x="422142" y="2810518"/>
            <a:ext cx="3652441" cy="2646697"/>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25e11802ac4_0_222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424" name="Google Shape;424;g25e11802ac4_0_22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g28d0a459bb7_0_12"/>
          <p:cNvSpPr txBox="1"/>
          <p:nvPr/>
        </p:nvSpPr>
        <p:spPr>
          <a:xfrm>
            <a:off x="2234397" y="87086"/>
            <a:ext cx="46752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839" name="Google Shape;839;g28d0a459bb7_0_12" descr="Classroom"/>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139;gdbff74d4ed_1_1109">
            <a:extLst>
              <a:ext uri="{FF2B5EF4-FFF2-40B4-BE49-F238E27FC236}">
                <a16:creationId xmlns:a16="http://schemas.microsoft.com/office/drawing/2014/main" id="{2B2E0716-CA7A-3ABD-33F2-EBAA32E145D8}"/>
              </a:ext>
            </a:extLst>
          </p:cNvPr>
          <p:cNvSpPr txBox="1"/>
          <p:nvPr/>
        </p:nvSpPr>
        <p:spPr>
          <a:xfrm>
            <a:off x="124754" y="1041386"/>
            <a:ext cx="5250810" cy="4351338"/>
          </a:xfrm>
          <a:prstGeom prst="rect">
            <a:avLst/>
          </a:prstGeom>
        </p:spPr>
        <p:txBody>
          <a:bodyPr spcFirstLastPara="1" vert="horz" lIns="91440" tIns="45720" rIns="91440" bIns="45720" rtlCol="0" anchorCtr="0">
            <a:noAutofit/>
          </a:bodyPr>
          <a:lstStyle/>
          <a:p>
            <a:pPr marR="0" lvl="0" algn="ctr">
              <a:lnSpc>
                <a:spcPct val="90000"/>
              </a:lnSpc>
              <a:spcBef>
                <a:spcPts val="0"/>
              </a:spcBef>
              <a:spcAft>
                <a:spcPts val="600"/>
              </a:spcAft>
              <a:buClr>
                <a:srgbClr val="000000"/>
              </a:buClr>
              <a:buSzPts val="2400"/>
            </a:pPr>
            <a:r>
              <a:rPr lang="en-US" sz="2200" b="1" u="none" strike="noStrike" kern="1200" cap="none" dirty="0">
                <a:solidFill>
                  <a:schemeClr val="tx1"/>
                </a:solidFill>
                <a:latin typeface="Helvetica" pitchFamily="2" charset="0"/>
                <a:ea typeface="+mn-ea"/>
                <a:cs typeface="Calibri" panose="020F0502020204030204" pitchFamily="34" charset="0"/>
                <a:sym typeface="Calibri"/>
              </a:rPr>
              <a:t>TEACHER DIRECTIONS:</a:t>
            </a:r>
          </a:p>
          <a:p>
            <a:pPr marR="0" lvl="0">
              <a:lnSpc>
                <a:spcPct val="90000"/>
              </a:lnSpc>
              <a:spcBef>
                <a:spcPts val="0"/>
              </a:spcBef>
              <a:spcAft>
                <a:spcPts val="600"/>
              </a:spcAft>
              <a:buClr>
                <a:srgbClr val="000000"/>
              </a:buClr>
              <a:buSzPts val="2000"/>
            </a:pPr>
            <a:r>
              <a:rPr lang="en-US" sz="2200" b="1" u="sng" strike="noStrike" kern="1200" cap="none" dirty="0">
                <a:solidFill>
                  <a:schemeClr val="tx1"/>
                </a:solidFill>
                <a:latin typeface="Helvetica" pitchFamily="2" charset="0"/>
                <a:ea typeface="+mn-ea"/>
                <a:cs typeface="Calibri" panose="020F0502020204030204" pitchFamily="34" charset="0"/>
                <a:sym typeface="Calibri"/>
              </a:rPr>
              <a:t>Before viewing</a:t>
            </a:r>
            <a:r>
              <a:rPr lang="en-US" sz="2200" u="none" strike="noStrike" kern="1200" cap="none" dirty="0">
                <a:solidFill>
                  <a:schemeClr val="tx1"/>
                </a:solidFill>
                <a:latin typeface="Helvetica" pitchFamily="2" charset="0"/>
                <a:ea typeface="+mn-ea"/>
                <a:cs typeface="Calibri" panose="020F0502020204030204" pitchFamily="34" charset="0"/>
                <a:sym typeface="Calibri"/>
              </a:rPr>
              <a:t>: Ask students what they already know about epicenters. Tell students today they will be learning about </a:t>
            </a:r>
            <a:r>
              <a:rPr lang="en-US" sz="2200" kern="1200" dirty="0">
                <a:solidFill>
                  <a:schemeClr val="tx1"/>
                </a:solidFill>
                <a:latin typeface="Helvetica" pitchFamily="2" charset="0"/>
                <a:ea typeface="+mn-ea"/>
                <a:cs typeface="Calibri" panose="020F0502020204030204" pitchFamily="34" charset="0"/>
                <a:sym typeface="Calibri"/>
              </a:rPr>
              <a:t>the term deposition.</a:t>
            </a:r>
            <a:endParaRPr lang="en-US" sz="800" u="none" strike="noStrike" kern="1200" cap="none" dirty="0">
              <a:solidFill>
                <a:schemeClr val="tx1"/>
              </a:solidFill>
              <a:latin typeface="Helvetica" pitchFamily="2" charset="0"/>
              <a:ea typeface="+mn-ea"/>
              <a:cs typeface="Calibri" panose="020F0502020204030204" pitchFamily="34" charset="0"/>
              <a:sym typeface="Calibri"/>
            </a:endParaRPr>
          </a:p>
          <a:p>
            <a:pPr rtl="0" fontAlgn="base">
              <a:spcBef>
                <a:spcPts val="0"/>
              </a:spcBef>
              <a:spcAft>
                <a:spcPts val="0"/>
              </a:spcAft>
            </a:pPr>
            <a:r>
              <a:rPr lang="en-US" sz="2200" b="1" u="sng" strike="noStrike" kern="1200" cap="none" dirty="0">
                <a:solidFill>
                  <a:schemeClr val="tx1"/>
                </a:solidFill>
                <a:latin typeface="Helvetica" pitchFamily="2" charset="0"/>
                <a:ea typeface="+mn-ea"/>
                <a:cs typeface="Calibri" panose="020F0502020204030204" pitchFamily="34" charset="0"/>
                <a:sym typeface="Calibri"/>
              </a:rPr>
              <a:t>During</a:t>
            </a:r>
            <a:r>
              <a:rPr lang="en-US" sz="2200" u="none" strike="noStrike" kern="1200" cap="none" dirty="0">
                <a:solidFill>
                  <a:schemeClr val="tx1"/>
                </a:solidFill>
                <a:latin typeface="Helvetica" pitchFamily="2" charset="0"/>
                <a:ea typeface="+mn-ea"/>
                <a:cs typeface="Calibri" panose="020F0502020204030204" pitchFamily="34" charset="0"/>
                <a:sym typeface="Calibri"/>
              </a:rPr>
              <a:t>: </a:t>
            </a:r>
            <a:r>
              <a:rPr lang="en-US" sz="2200" b="0" i="0" u="none" strike="noStrike" dirty="0">
                <a:solidFill>
                  <a:schemeClr val="tx1"/>
                </a:solidFill>
                <a:effectLst/>
                <a:latin typeface="Helvetica" pitchFamily="2" charset="0"/>
                <a:cs typeface="Calibri" panose="020F0502020204030204" pitchFamily="34" charset="0"/>
              </a:rPr>
              <a:t>Encourage students to </a:t>
            </a:r>
            <a:r>
              <a:rPr lang="en-US" sz="2200" dirty="0">
                <a:solidFill>
                  <a:schemeClr val="tx1"/>
                </a:solidFill>
                <a:latin typeface="Helvetica" pitchFamily="2" charset="0"/>
                <a:cs typeface="Calibri" panose="020F0502020204030204" pitchFamily="34" charset="0"/>
              </a:rPr>
              <a:t>d</a:t>
            </a:r>
            <a:r>
              <a:rPr lang="en-US" sz="2200" b="0" i="0" u="none" strike="noStrike" dirty="0">
                <a:solidFill>
                  <a:schemeClr val="tx1"/>
                </a:solidFill>
                <a:effectLst/>
                <a:latin typeface="Helvetica" pitchFamily="2" charset="0"/>
              </a:rPr>
              <a:t>iscuss how this simple model represents natural processes like the formation of river deltas or sandbanks. Ask students to think about how deposition changes the landscape over time, such as creating new landforms or fertile soil for plants.</a:t>
            </a:r>
          </a:p>
          <a:p>
            <a:pPr rtl="0" fontAlgn="base">
              <a:spcBef>
                <a:spcPts val="0"/>
              </a:spcBef>
              <a:spcAft>
                <a:spcPts val="0"/>
              </a:spcAft>
            </a:pPr>
            <a:endParaRPr lang="en-US" sz="800" b="0" i="0" u="none" strike="noStrike" dirty="0">
              <a:solidFill>
                <a:schemeClr val="tx1"/>
              </a:solidFill>
              <a:effectLst/>
              <a:latin typeface="Helvetica" pitchFamily="2" charset="0"/>
            </a:endParaRPr>
          </a:p>
          <a:p>
            <a:pPr marR="0" lvl="0">
              <a:lnSpc>
                <a:spcPct val="90000"/>
              </a:lnSpc>
              <a:spcBef>
                <a:spcPts val="0"/>
              </a:spcBef>
              <a:spcAft>
                <a:spcPts val="600"/>
              </a:spcAft>
              <a:buClr>
                <a:srgbClr val="000000"/>
              </a:buClr>
              <a:buSzPts val="2000"/>
            </a:pPr>
            <a:r>
              <a:rPr lang="en-US" sz="2200" b="1" u="sng" strike="noStrike" kern="1200" cap="none" dirty="0">
                <a:solidFill>
                  <a:schemeClr val="tx1"/>
                </a:solidFill>
                <a:latin typeface="Helvetica" pitchFamily="2" charset="0"/>
                <a:ea typeface="+mn-ea"/>
                <a:cs typeface="Calibri" panose="020F0502020204030204" pitchFamily="34" charset="0"/>
                <a:sym typeface="Calibri"/>
              </a:rPr>
              <a:t>After</a:t>
            </a:r>
            <a:r>
              <a:rPr lang="en-US" sz="2200" u="none" strike="noStrike" kern="1200" cap="none" dirty="0">
                <a:solidFill>
                  <a:schemeClr val="tx1"/>
                </a:solidFill>
                <a:latin typeface="Helvetica" pitchFamily="2" charset="0"/>
                <a:ea typeface="+mn-ea"/>
                <a:cs typeface="Calibri" panose="020F0502020204030204" pitchFamily="34" charset="0"/>
                <a:sym typeface="Calibri"/>
              </a:rPr>
              <a:t>: Tell students that today they will be learning more about </a:t>
            </a:r>
            <a:r>
              <a:rPr lang="en-US" sz="2200" kern="1200" dirty="0">
                <a:solidFill>
                  <a:schemeClr val="tx1"/>
                </a:solidFill>
                <a:latin typeface="Helvetica" pitchFamily="2" charset="0"/>
                <a:ea typeface="+mn-ea"/>
                <a:cs typeface="Calibri" panose="020F0502020204030204" pitchFamily="34" charset="0"/>
                <a:sym typeface="Calibri"/>
              </a:rPr>
              <a:t>the term deposition.</a:t>
            </a:r>
            <a:endParaRPr lang="en-US" sz="2200" u="none" strike="noStrike" kern="1200" cap="none" dirty="0">
              <a:solidFill>
                <a:schemeClr val="tx1"/>
              </a:solidFill>
              <a:latin typeface="Helvetica" pitchFamily="2" charset="0"/>
              <a:ea typeface="+mn-ea"/>
              <a:cs typeface="Calibri" panose="020F0502020204030204" pitchFamily="34" charset="0"/>
              <a:sym typeface="Calibri"/>
            </a:endParaRPr>
          </a:p>
        </p:txBody>
      </p:sp>
      <p:pic>
        <p:nvPicPr>
          <p:cNvPr id="5" name="Picture 4" descr="A person pouring water into a tray of sand&#10;&#10;Description automatically generated">
            <a:extLst>
              <a:ext uri="{FF2B5EF4-FFF2-40B4-BE49-F238E27FC236}">
                <a16:creationId xmlns:a16="http://schemas.microsoft.com/office/drawing/2014/main" id="{8F6EFE5F-8A61-D1B3-6370-3E3FB1AA758C}"/>
              </a:ext>
            </a:extLst>
          </p:cNvPr>
          <p:cNvPicPr>
            <a:picLocks noChangeAspect="1"/>
          </p:cNvPicPr>
          <p:nvPr/>
        </p:nvPicPr>
        <p:blipFill>
          <a:blip r:embed="rId4"/>
          <a:stretch>
            <a:fillRect/>
          </a:stretch>
        </p:blipFill>
        <p:spPr>
          <a:xfrm>
            <a:off x="5355907" y="2452254"/>
            <a:ext cx="3663339" cy="2745509"/>
          </a:xfrm>
          <a:prstGeom prst="rect">
            <a:avLst/>
          </a:prstGeom>
        </p:spPr>
      </p:pic>
    </p:spTree>
    <p:extLst>
      <p:ext uri="{BB962C8B-B14F-4D97-AF65-F5344CB8AC3E}">
        <p14:creationId xmlns:p14="http://schemas.microsoft.com/office/powerpoint/2010/main" val="3220229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8c7b7e697c_0_49"/>
          <p:cNvSpPr txBox="1">
            <a:spLocks noGrp="1"/>
          </p:cNvSpPr>
          <p:nvPr>
            <p:ph type="ctrTitle"/>
          </p:nvPr>
        </p:nvSpPr>
        <p:spPr>
          <a:xfrm>
            <a:off x="849542" y="222126"/>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dirty="0">
                <a:latin typeface="Helvetica" pitchFamily="2" charset="0"/>
              </a:rPr>
              <a:t>Deposition:</a:t>
            </a:r>
            <a:r>
              <a:rPr lang="en-US" sz="3600" b="1" dirty="0">
                <a:latin typeface="Helvetica" pitchFamily="2" charset="0"/>
              </a:rPr>
              <a:t> </a:t>
            </a:r>
            <a:r>
              <a:rPr lang="en-US" sz="3600" b="0" i="0" dirty="0">
                <a:solidFill>
                  <a:srgbClr val="000000"/>
                </a:solidFill>
                <a:effectLst/>
                <a:latin typeface="Helvetica" pitchFamily="2" charset="0"/>
              </a:rPr>
              <a:t>dropping of sediment to a new location</a:t>
            </a:r>
            <a:endParaRPr sz="3600" dirty="0">
              <a:latin typeface="Helvetica" pitchFamily="2" charset="0"/>
            </a:endParaRPr>
          </a:p>
        </p:txBody>
      </p:sp>
      <p:pic>
        <p:nvPicPr>
          <p:cNvPr id="3" name="Picture 2" descr="A diagram of a weathering erosion&#10;&#10;Description automatically generated">
            <a:extLst>
              <a:ext uri="{FF2B5EF4-FFF2-40B4-BE49-F238E27FC236}">
                <a16:creationId xmlns:a16="http://schemas.microsoft.com/office/drawing/2014/main" id="{20504663-B4BD-DE72-70E4-A9056AD393F8}"/>
              </a:ext>
            </a:extLst>
          </p:cNvPr>
          <p:cNvPicPr>
            <a:picLocks noChangeAspect="1"/>
          </p:cNvPicPr>
          <p:nvPr/>
        </p:nvPicPr>
        <p:blipFill>
          <a:blip r:embed="rId3"/>
          <a:stretch>
            <a:fillRect/>
          </a:stretch>
        </p:blipFill>
        <p:spPr>
          <a:xfrm>
            <a:off x="1267691" y="1847020"/>
            <a:ext cx="6608618" cy="4788854"/>
          </a:xfrm>
          <a:prstGeom prst="rect">
            <a:avLst/>
          </a:prstGeom>
        </p:spPr>
      </p:pic>
      <p:sp>
        <p:nvSpPr>
          <p:cNvPr id="4" name="Oval 3">
            <a:extLst>
              <a:ext uri="{FF2B5EF4-FFF2-40B4-BE49-F238E27FC236}">
                <a16:creationId xmlns:a16="http://schemas.microsoft.com/office/drawing/2014/main" id="{0E5661D9-D1EF-5281-1BA4-F58EB212B143}"/>
              </a:ext>
            </a:extLst>
          </p:cNvPr>
          <p:cNvSpPr/>
          <p:nvPr/>
        </p:nvSpPr>
        <p:spPr>
          <a:xfrm>
            <a:off x="5098473" y="4690892"/>
            <a:ext cx="2119746" cy="103103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431;p26" descr="Rewind">
            <a:extLst>
              <a:ext uri="{FF2B5EF4-FFF2-40B4-BE49-F238E27FC236}">
                <a16:creationId xmlns:a16="http://schemas.microsoft.com/office/drawing/2014/main" id="{7BB9BC01-7D73-0A5E-4596-C91D082CF456}"/>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13779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39" name="Google Shape;439;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440" name="Google Shape;440;g25e11802ac4_0_1976"/>
          <p:cNvCxnSpPr>
            <a:stCxn id="441" idx="4"/>
            <a:endCxn id="438"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442" name="Google Shape;442;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443" name="Google Shape;443;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441" name="Google Shape;441;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2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0" name="Google Shape;450;p2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1" name="Google Shape;451;p27"/>
          <p:cNvCxnSpPr>
            <a:stCxn id="452" idx="4"/>
            <a:endCxn id="44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p2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4" name="Google Shape;454;p2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2" name="Google Shape;452;p2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5" name="Google Shape;455;p27"/>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6" name="Google Shape;456;p27"/>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57" name="Google Shape;457;p27"/>
          <p:cNvCxnSpPr>
            <a:stCxn id="458" idx="4"/>
            <a:endCxn id="45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59" name="Google Shape;459;p27"/>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60" name="Google Shape;460;p27"/>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61" name="Google Shape;461;p27"/>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62" name="Google Shape;462;p27"/>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58" name="Google Shape;458;p27"/>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 name="Google Shape;463;p27"/>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64" name="Google Shape;464;p27"/>
          <p:cNvSpPr txBox="1"/>
          <p:nvPr/>
        </p:nvSpPr>
        <p:spPr>
          <a:xfrm>
            <a:off x="4385295" y="5900435"/>
            <a:ext cx="4301381"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does deposition impact my life?</a:t>
            </a:r>
            <a:endParaRPr sz="1800" b="0" i="0" u="none" strike="noStrike" cap="none" dirty="0">
              <a:solidFill>
                <a:srgbClr val="000000"/>
              </a:solidFill>
              <a:latin typeface="Arial"/>
              <a:ea typeface="Arial"/>
              <a:cs typeface="Arial"/>
              <a:sym typeface="Arial"/>
            </a:endParaRPr>
          </a:p>
        </p:txBody>
      </p:sp>
      <p:sp>
        <p:nvSpPr>
          <p:cNvPr id="465" name="Google Shape;465;p27"/>
          <p:cNvSpPr txBox="1"/>
          <p:nvPr/>
        </p:nvSpPr>
        <p:spPr>
          <a:xfrm>
            <a:off x="2990072" y="3333020"/>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dirty="0">
                <a:solidFill>
                  <a:srgbClr val="000000"/>
                </a:solidFill>
                <a:latin typeface="Poppins"/>
                <a:ea typeface="Poppins"/>
                <a:cs typeface="Poppins"/>
                <a:sym typeface="Poppins"/>
              </a:rPr>
              <a:t>Deposition</a:t>
            </a:r>
            <a:endParaRPr sz="700" b="0" i="0" u="none" strike="noStrike" cap="none" dirty="0">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2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72" name="Google Shape;472;p2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73" name="Google Shape;473;p28"/>
          <p:cNvCxnSpPr>
            <a:stCxn id="474" idx="4"/>
            <a:endCxn id="47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75" name="Google Shape;475;p2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76" name="Google Shape;476;p2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74" name="Google Shape;474;p2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77" name="Google Shape;477;p28"/>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deposition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478" name="Google Shape;478;p28"/>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79" name="Google Shape;479;p28"/>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80" name="Google Shape;480;p28"/>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81" name="Google Shape;481;p28"/>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3" name="Picture 2" descr="A yellow arrow in the desert&#10;&#10;Description automatically generated">
            <a:extLst>
              <a:ext uri="{FF2B5EF4-FFF2-40B4-BE49-F238E27FC236}">
                <a16:creationId xmlns:a16="http://schemas.microsoft.com/office/drawing/2014/main" id="{600BA0D8-35BF-7F8A-EE8A-100882BAE893}"/>
              </a:ext>
            </a:extLst>
          </p:cNvPr>
          <p:cNvPicPr>
            <a:picLocks noChangeAspect="1"/>
          </p:cNvPicPr>
          <p:nvPr/>
        </p:nvPicPr>
        <p:blipFill>
          <a:blip r:embed="rId3"/>
          <a:stretch>
            <a:fillRect/>
          </a:stretch>
        </p:blipFill>
        <p:spPr>
          <a:xfrm>
            <a:off x="991648" y="4789865"/>
            <a:ext cx="3913756" cy="1798782"/>
          </a:xfrm>
          <a:prstGeom prst="rect">
            <a:avLst/>
          </a:prstGeom>
        </p:spPr>
      </p:pic>
      <p:pic>
        <p:nvPicPr>
          <p:cNvPr id="5" name="Picture 4" descr="A broken road with yellow line&#10;&#10;Description automatically generated">
            <a:extLst>
              <a:ext uri="{FF2B5EF4-FFF2-40B4-BE49-F238E27FC236}">
                <a16:creationId xmlns:a16="http://schemas.microsoft.com/office/drawing/2014/main" id="{DC3E1938-435A-B262-9DC5-19D0758842A9}"/>
              </a:ext>
            </a:extLst>
          </p:cNvPr>
          <p:cNvPicPr>
            <a:picLocks noChangeAspect="1"/>
          </p:cNvPicPr>
          <p:nvPr/>
        </p:nvPicPr>
        <p:blipFill>
          <a:blip r:embed="rId4"/>
          <a:stretch>
            <a:fillRect/>
          </a:stretch>
        </p:blipFill>
        <p:spPr>
          <a:xfrm>
            <a:off x="5516546" y="1706225"/>
            <a:ext cx="3390900" cy="2371777"/>
          </a:xfrm>
          <a:prstGeom prst="rect">
            <a:avLst/>
          </a:prstGeom>
        </p:spPr>
      </p:pic>
      <p:pic>
        <p:nvPicPr>
          <p:cNvPr id="7" name="Picture 6" descr="A large round rock with a few large rocks&#10;&#10;Description automatically generated with medium confidence">
            <a:extLst>
              <a:ext uri="{FF2B5EF4-FFF2-40B4-BE49-F238E27FC236}">
                <a16:creationId xmlns:a16="http://schemas.microsoft.com/office/drawing/2014/main" id="{36D6E0D5-A89E-C1D4-6769-3DCA3820E2FD}"/>
              </a:ext>
            </a:extLst>
          </p:cNvPr>
          <p:cNvPicPr>
            <a:picLocks noChangeAspect="1"/>
          </p:cNvPicPr>
          <p:nvPr/>
        </p:nvPicPr>
        <p:blipFill>
          <a:blip r:embed="rId5"/>
          <a:stretch>
            <a:fillRect/>
          </a:stretch>
        </p:blipFill>
        <p:spPr>
          <a:xfrm>
            <a:off x="5609588" y="4287834"/>
            <a:ext cx="2904064" cy="2504986"/>
          </a:xfrm>
          <a:prstGeom prst="rect">
            <a:avLst/>
          </a:prstGeom>
        </p:spPr>
      </p:pic>
      <p:pic>
        <p:nvPicPr>
          <p:cNvPr id="9" name="Picture 8" descr="A large wave in the ocean&#10;&#10;Description automatically generated">
            <a:extLst>
              <a:ext uri="{FF2B5EF4-FFF2-40B4-BE49-F238E27FC236}">
                <a16:creationId xmlns:a16="http://schemas.microsoft.com/office/drawing/2014/main" id="{6A6A7D01-862B-3D88-EF26-5E1EFAC83CF6}"/>
              </a:ext>
            </a:extLst>
          </p:cNvPr>
          <p:cNvPicPr>
            <a:picLocks noChangeAspect="1"/>
          </p:cNvPicPr>
          <p:nvPr/>
        </p:nvPicPr>
        <p:blipFill>
          <a:blip r:embed="rId6"/>
          <a:stretch>
            <a:fillRect/>
          </a:stretch>
        </p:blipFill>
        <p:spPr>
          <a:xfrm>
            <a:off x="872447" y="1636295"/>
            <a:ext cx="4074970" cy="2601778"/>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2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72" name="Google Shape;472;p2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73" name="Google Shape;473;p28"/>
          <p:cNvCxnSpPr>
            <a:stCxn id="474" idx="4"/>
            <a:endCxn id="47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75" name="Google Shape;475;p2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76" name="Google Shape;476;p2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74" name="Google Shape;474;p2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77" name="Google Shape;477;p28"/>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deposition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478" name="Google Shape;478;p28"/>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79" name="Google Shape;479;p28"/>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80" name="Google Shape;480;p28"/>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81" name="Google Shape;481;p28"/>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3" name="Picture 2" descr="A yellow arrow in the desert&#10;&#10;Description automatically generated">
            <a:extLst>
              <a:ext uri="{FF2B5EF4-FFF2-40B4-BE49-F238E27FC236}">
                <a16:creationId xmlns:a16="http://schemas.microsoft.com/office/drawing/2014/main" id="{600BA0D8-35BF-7F8A-EE8A-100882BAE893}"/>
              </a:ext>
            </a:extLst>
          </p:cNvPr>
          <p:cNvPicPr>
            <a:picLocks noChangeAspect="1"/>
          </p:cNvPicPr>
          <p:nvPr/>
        </p:nvPicPr>
        <p:blipFill>
          <a:blip r:embed="rId3"/>
          <a:stretch>
            <a:fillRect/>
          </a:stretch>
        </p:blipFill>
        <p:spPr>
          <a:xfrm>
            <a:off x="991648" y="4789865"/>
            <a:ext cx="3913756" cy="1798782"/>
          </a:xfrm>
          <a:prstGeom prst="rect">
            <a:avLst/>
          </a:prstGeom>
        </p:spPr>
      </p:pic>
      <p:pic>
        <p:nvPicPr>
          <p:cNvPr id="5" name="Picture 4" descr="A broken road with yellow line&#10;&#10;Description automatically generated">
            <a:extLst>
              <a:ext uri="{FF2B5EF4-FFF2-40B4-BE49-F238E27FC236}">
                <a16:creationId xmlns:a16="http://schemas.microsoft.com/office/drawing/2014/main" id="{DC3E1938-435A-B262-9DC5-19D0758842A9}"/>
              </a:ext>
            </a:extLst>
          </p:cNvPr>
          <p:cNvPicPr>
            <a:picLocks noChangeAspect="1"/>
          </p:cNvPicPr>
          <p:nvPr/>
        </p:nvPicPr>
        <p:blipFill>
          <a:blip r:embed="rId4"/>
          <a:stretch>
            <a:fillRect/>
          </a:stretch>
        </p:blipFill>
        <p:spPr>
          <a:xfrm>
            <a:off x="5516546" y="1706225"/>
            <a:ext cx="3390900" cy="2371777"/>
          </a:xfrm>
          <a:prstGeom prst="rect">
            <a:avLst/>
          </a:prstGeom>
        </p:spPr>
      </p:pic>
      <p:pic>
        <p:nvPicPr>
          <p:cNvPr id="7" name="Picture 6" descr="A large round rock with a few large rocks&#10;&#10;Description automatically generated with medium confidence">
            <a:extLst>
              <a:ext uri="{FF2B5EF4-FFF2-40B4-BE49-F238E27FC236}">
                <a16:creationId xmlns:a16="http://schemas.microsoft.com/office/drawing/2014/main" id="{36D6E0D5-A89E-C1D4-6769-3DCA3820E2FD}"/>
              </a:ext>
            </a:extLst>
          </p:cNvPr>
          <p:cNvPicPr>
            <a:picLocks noChangeAspect="1"/>
          </p:cNvPicPr>
          <p:nvPr/>
        </p:nvPicPr>
        <p:blipFill>
          <a:blip r:embed="rId5"/>
          <a:stretch>
            <a:fillRect/>
          </a:stretch>
        </p:blipFill>
        <p:spPr>
          <a:xfrm>
            <a:off x="5609588" y="4287834"/>
            <a:ext cx="2904064" cy="2504986"/>
          </a:xfrm>
          <a:prstGeom prst="rect">
            <a:avLst/>
          </a:prstGeom>
        </p:spPr>
      </p:pic>
      <p:pic>
        <p:nvPicPr>
          <p:cNvPr id="9" name="Picture 8" descr="A large wave in the ocean&#10;&#10;Description automatically generated">
            <a:extLst>
              <a:ext uri="{FF2B5EF4-FFF2-40B4-BE49-F238E27FC236}">
                <a16:creationId xmlns:a16="http://schemas.microsoft.com/office/drawing/2014/main" id="{6A6A7D01-862B-3D88-EF26-5E1EFAC83CF6}"/>
              </a:ext>
            </a:extLst>
          </p:cNvPr>
          <p:cNvPicPr>
            <a:picLocks noChangeAspect="1"/>
          </p:cNvPicPr>
          <p:nvPr/>
        </p:nvPicPr>
        <p:blipFill>
          <a:blip r:embed="rId6"/>
          <a:stretch>
            <a:fillRect/>
          </a:stretch>
        </p:blipFill>
        <p:spPr>
          <a:xfrm>
            <a:off x="872447" y="1636295"/>
            <a:ext cx="4074970" cy="2601778"/>
          </a:xfrm>
          <a:prstGeom prst="rect">
            <a:avLst/>
          </a:prstGeom>
        </p:spPr>
      </p:pic>
      <p:sp>
        <p:nvSpPr>
          <p:cNvPr id="2" name="Google Shape;502;p29">
            <a:extLst>
              <a:ext uri="{FF2B5EF4-FFF2-40B4-BE49-F238E27FC236}">
                <a16:creationId xmlns:a16="http://schemas.microsoft.com/office/drawing/2014/main" id="{829BBC38-C032-4FF5-F6BB-D7359FF127C7}"/>
              </a:ext>
            </a:extLst>
          </p:cNvPr>
          <p:cNvSpPr/>
          <p:nvPr/>
        </p:nvSpPr>
        <p:spPr>
          <a:xfrm>
            <a:off x="913105" y="4669004"/>
            <a:ext cx="4098166" cy="2123816"/>
          </a:xfrm>
          <a:prstGeom prst="roundRect">
            <a:avLst>
              <a:gd name="adj" fmla="val 16667"/>
            </a:avLst>
          </a:prstGeom>
          <a:noFill/>
          <a:ln w="635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1295712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2" name="Picture 1" descr="A yellow arrow in the desert&#10;&#10;Description automatically generated">
            <a:extLst>
              <a:ext uri="{FF2B5EF4-FFF2-40B4-BE49-F238E27FC236}">
                <a16:creationId xmlns:a16="http://schemas.microsoft.com/office/drawing/2014/main" id="{D61A1812-6DFE-AEE1-D97F-CC629524C9C2}"/>
              </a:ext>
            </a:extLst>
          </p:cNvPr>
          <p:cNvPicPr>
            <a:picLocks noChangeAspect="1"/>
          </p:cNvPicPr>
          <p:nvPr/>
        </p:nvPicPr>
        <p:blipFill>
          <a:blip r:embed="rId3"/>
          <a:stretch>
            <a:fillRect/>
          </a:stretch>
        </p:blipFill>
        <p:spPr>
          <a:xfrm>
            <a:off x="4772907" y="1271713"/>
            <a:ext cx="3913756" cy="1798782"/>
          </a:xfrm>
          <a:prstGeom prst="rect">
            <a:avLst/>
          </a:prstGeom>
        </p:spPr>
      </p:pic>
      <p:sp>
        <p:nvSpPr>
          <p:cNvPr id="449" name="Google Shape;449;p2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0" name="Google Shape;450;p2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1" name="Google Shape;451;p27"/>
          <p:cNvCxnSpPr>
            <a:stCxn id="452" idx="4"/>
            <a:endCxn id="44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p2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4" name="Google Shape;454;p2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2" name="Google Shape;452;p2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5" name="Google Shape;455;p27"/>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6" name="Google Shape;456;p27"/>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57" name="Google Shape;457;p27"/>
          <p:cNvCxnSpPr>
            <a:stCxn id="458" idx="4"/>
            <a:endCxn id="45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59" name="Google Shape;459;p27"/>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60" name="Google Shape;460;p27"/>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61" name="Google Shape;461;p27"/>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62" name="Google Shape;462;p27"/>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58" name="Google Shape;458;p27"/>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 name="Google Shape;463;p27"/>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64" name="Google Shape;464;p27"/>
          <p:cNvSpPr txBox="1"/>
          <p:nvPr/>
        </p:nvSpPr>
        <p:spPr>
          <a:xfrm>
            <a:off x="4385295" y="5900435"/>
            <a:ext cx="4301381"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does deposition impact my life?</a:t>
            </a:r>
            <a:endParaRPr sz="1800" b="0" i="0" u="none" strike="noStrike" cap="none" dirty="0">
              <a:solidFill>
                <a:srgbClr val="000000"/>
              </a:solidFill>
              <a:latin typeface="Arial"/>
              <a:ea typeface="Arial"/>
              <a:cs typeface="Arial"/>
              <a:sym typeface="Arial"/>
            </a:endParaRPr>
          </a:p>
        </p:txBody>
      </p:sp>
      <p:sp>
        <p:nvSpPr>
          <p:cNvPr id="465" name="Google Shape;465;p27"/>
          <p:cNvSpPr txBox="1"/>
          <p:nvPr/>
        </p:nvSpPr>
        <p:spPr>
          <a:xfrm>
            <a:off x="2990072" y="3333020"/>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dirty="0">
                <a:solidFill>
                  <a:srgbClr val="000000"/>
                </a:solidFill>
                <a:latin typeface="Poppins"/>
                <a:ea typeface="Poppins"/>
                <a:cs typeface="Poppins"/>
                <a:sym typeface="Poppins"/>
              </a:rPr>
              <a:t>Deposition</a:t>
            </a:r>
            <a:endParaRPr sz="7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6283955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36" name="Google Shape;536;p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37" name="Google Shape;537;p30"/>
          <p:cNvCxnSpPr>
            <a:stCxn id="538" idx="4"/>
            <a:endCxn id="53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39" name="Google Shape;539;p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0" name="Google Shape;540;p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38" name="Google Shape;538;p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41" name="Google Shape;541;p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deposition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42" name="Google Shape;542;p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43" name="Google Shape;543;p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44" name="Google Shape;544;p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45" name="Google Shape;545;p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46" name="Google Shape;546;p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47" name="Google Shape;547;p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48" name="Google Shape;548;p30"/>
          <p:cNvSpPr txBox="1"/>
          <p:nvPr/>
        </p:nvSpPr>
        <p:spPr>
          <a:xfrm>
            <a:off x="1073532" y="5298713"/>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latin typeface="Helvetica" pitchFamily="2" charset="0"/>
              </a:rPr>
              <a:t>The d</a:t>
            </a:r>
            <a:r>
              <a:rPr lang="en-US" sz="2400" b="0" i="0" dirty="0">
                <a:solidFill>
                  <a:srgbClr val="000000"/>
                </a:solidFill>
                <a:effectLst/>
                <a:latin typeface="Helvetica" pitchFamily="2" charset="0"/>
              </a:rPr>
              <a:t>ropping of sediment to a new location</a:t>
            </a:r>
            <a:endParaRPr dirty="0"/>
          </a:p>
        </p:txBody>
      </p:sp>
      <p:sp>
        <p:nvSpPr>
          <p:cNvPr id="549" name="Google Shape;549;p30"/>
          <p:cNvSpPr txBox="1"/>
          <p:nvPr/>
        </p:nvSpPr>
        <p:spPr>
          <a:xfrm>
            <a:off x="1073532" y="4108004"/>
            <a:ext cx="7874100" cy="90482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solidFill>
                  <a:schemeClr val="dk1"/>
                </a:solidFill>
              </a:rPr>
              <a:t>T</a:t>
            </a:r>
            <a:r>
              <a:rPr lang="en-US" sz="2400" b="0" i="0" u="none" strike="noStrike" cap="none" dirty="0">
                <a:solidFill>
                  <a:schemeClr val="dk1"/>
                </a:solidFill>
                <a:latin typeface="Arial"/>
                <a:ea typeface="Arial"/>
                <a:cs typeface="Arial"/>
                <a:sym typeface="Arial"/>
              </a:rPr>
              <a:t>he process of breaking down rock over long periods of time</a:t>
            </a:r>
            <a:endParaRPr dirty="0"/>
          </a:p>
        </p:txBody>
      </p:sp>
      <p:sp>
        <p:nvSpPr>
          <p:cNvPr id="550" name="Google Shape;550;p30"/>
          <p:cNvSpPr txBox="1"/>
          <p:nvPr/>
        </p:nvSpPr>
        <p:spPr>
          <a:xfrm>
            <a:off x="1073532" y="1881353"/>
            <a:ext cx="7874100" cy="90482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t>Substances that do not come from an animal or plant, the building blocks that make up rocks</a:t>
            </a:r>
            <a:endParaRPr sz="2400" b="0" i="0" u="none" strike="noStrike" cap="none" dirty="0">
              <a:solidFill>
                <a:srgbClr val="434343"/>
              </a:solidFill>
              <a:latin typeface="Arial"/>
              <a:ea typeface="Arial"/>
              <a:cs typeface="Arial"/>
              <a:sym typeface="Arial"/>
            </a:endParaRPr>
          </a:p>
        </p:txBody>
      </p:sp>
      <p:sp>
        <p:nvSpPr>
          <p:cNvPr id="551" name="Google Shape;551;p30"/>
          <p:cNvSpPr txBox="1"/>
          <p:nvPr/>
        </p:nvSpPr>
        <p:spPr>
          <a:xfrm>
            <a:off x="1073532" y="3129682"/>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A solid collection of crystals</a:t>
            </a: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36" name="Google Shape;536;p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37" name="Google Shape;537;p30"/>
          <p:cNvCxnSpPr>
            <a:stCxn id="538" idx="4"/>
            <a:endCxn id="53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39" name="Google Shape;539;p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0" name="Google Shape;540;p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38" name="Google Shape;538;p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41" name="Google Shape;541;p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deposition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42" name="Google Shape;542;p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43" name="Google Shape;543;p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44" name="Google Shape;544;p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45" name="Google Shape;545;p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46" name="Google Shape;546;p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47" name="Google Shape;547;p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48" name="Google Shape;548;p30"/>
          <p:cNvSpPr txBox="1"/>
          <p:nvPr/>
        </p:nvSpPr>
        <p:spPr>
          <a:xfrm>
            <a:off x="1073532" y="5306939"/>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latin typeface="Helvetica" pitchFamily="2" charset="0"/>
              </a:rPr>
              <a:t>The d</a:t>
            </a:r>
            <a:r>
              <a:rPr lang="en-US" sz="2400" b="0" i="0" dirty="0">
                <a:solidFill>
                  <a:srgbClr val="000000"/>
                </a:solidFill>
                <a:effectLst/>
                <a:latin typeface="Helvetica" pitchFamily="2" charset="0"/>
              </a:rPr>
              <a:t>ropping of sediment to a new location</a:t>
            </a:r>
            <a:endParaRPr dirty="0"/>
          </a:p>
        </p:txBody>
      </p:sp>
      <p:sp>
        <p:nvSpPr>
          <p:cNvPr id="549" name="Google Shape;549;p30"/>
          <p:cNvSpPr txBox="1"/>
          <p:nvPr/>
        </p:nvSpPr>
        <p:spPr>
          <a:xfrm>
            <a:off x="1073532" y="4108004"/>
            <a:ext cx="7874100" cy="90482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solidFill>
                  <a:schemeClr val="dk1"/>
                </a:solidFill>
              </a:rPr>
              <a:t>T</a:t>
            </a:r>
            <a:r>
              <a:rPr lang="en-US" sz="2400" b="0" i="0" u="none" strike="noStrike" cap="none" dirty="0">
                <a:solidFill>
                  <a:schemeClr val="dk1"/>
                </a:solidFill>
                <a:latin typeface="Arial"/>
                <a:ea typeface="Arial"/>
                <a:cs typeface="Arial"/>
                <a:sym typeface="Arial"/>
              </a:rPr>
              <a:t>he process of breaking down rock over long periods of time</a:t>
            </a:r>
            <a:endParaRPr dirty="0"/>
          </a:p>
        </p:txBody>
      </p:sp>
      <p:sp>
        <p:nvSpPr>
          <p:cNvPr id="550" name="Google Shape;550;p30"/>
          <p:cNvSpPr txBox="1"/>
          <p:nvPr/>
        </p:nvSpPr>
        <p:spPr>
          <a:xfrm>
            <a:off x="1073532" y="1881353"/>
            <a:ext cx="7874100" cy="90482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t>Substances that do not come from an animal or plant, the building blocks that make up rocks</a:t>
            </a:r>
            <a:endParaRPr sz="2400" b="0" i="0" u="none" strike="noStrike" cap="none" dirty="0">
              <a:solidFill>
                <a:srgbClr val="434343"/>
              </a:solidFill>
              <a:latin typeface="Arial"/>
              <a:ea typeface="Arial"/>
              <a:cs typeface="Arial"/>
              <a:sym typeface="Arial"/>
            </a:endParaRPr>
          </a:p>
        </p:txBody>
      </p:sp>
      <p:sp>
        <p:nvSpPr>
          <p:cNvPr id="551" name="Google Shape;551;p30"/>
          <p:cNvSpPr txBox="1"/>
          <p:nvPr/>
        </p:nvSpPr>
        <p:spPr>
          <a:xfrm>
            <a:off x="1073532" y="3129682"/>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A solid collection of crystals</a:t>
            </a:r>
            <a:endParaRPr dirty="0"/>
          </a:p>
        </p:txBody>
      </p:sp>
      <p:sp>
        <p:nvSpPr>
          <p:cNvPr id="2" name="Google Shape;574;p31">
            <a:extLst>
              <a:ext uri="{FF2B5EF4-FFF2-40B4-BE49-F238E27FC236}">
                <a16:creationId xmlns:a16="http://schemas.microsoft.com/office/drawing/2014/main" id="{94313B5D-4C06-19EE-285C-2BACFC69DAD7}"/>
              </a:ext>
            </a:extLst>
          </p:cNvPr>
          <p:cNvSpPr/>
          <p:nvPr/>
        </p:nvSpPr>
        <p:spPr>
          <a:xfrm>
            <a:off x="362269" y="5009962"/>
            <a:ext cx="8443500" cy="101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541479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2" name="Picture 1" descr="A yellow arrow in the desert&#10;&#10;Description automatically generated">
            <a:extLst>
              <a:ext uri="{FF2B5EF4-FFF2-40B4-BE49-F238E27FC236}">
                <a16:creationId xmlns:a16="http://schemas.microsoft.com/office/drawing/2014/main" id="{D61A1812-6DFE-AEE1-D97F-CC629524C9C2}"/>
              </a:ext>
            </a:extLst>
          </p:cNvPr>
          <p:cNvPicPr>
            <a:picLocks noChangeAspect="1"/>
          </p:cNvPicPr>
          <p:nvPr/>
        </p:nvPicPr>
        <p:blipFill>
          <a:blip r:embed="rId3"/>
          <a:stretch>
            <a:fillRect/>
          </a:stretch>
        </p:blipFill>
        <p:spPr>
          <a:xfrm>
            <a:off x="4772907" y="1271713"/>
            <a:ext cx="3913756" cy="1798782"/>
          </a:xfrm>
          <a:prstGeom prst="rect">
            <a:avLst/>
          </a:prstGeom>
        </p:spPr>
      </p:pic>
      <p:sp>
        <p:nvSpPr>
          <p:cNvPr id="449" name="Google Shape;449;p2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0" name="Google Shape;450;p2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1" name="Google Shape;451;p27"/>
          <p:cNvCxnSpPr>
            <a:stCxn id="452" idx="4"/>
            <a:endCxn id="44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p2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4" name="Google Shape;454;p2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2" name="Google Shape;452;p2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5" name="Google Shape;455;p27"/>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6" name="Google Shape;456;p27"/>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57" name="Google Shape;457;p27"/>
          <p:cNvCxnSpPr>
            <a:stCxn id="458" idx="4"/>
            <a:endCxn id="45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59" name="Google Shape;459;p27"/>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60" name="Google Shape;460;p27"/>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61" name="Google Shape;461;p27"/>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62" name="Google Shape;462;p27"/>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58" name="Google Shape;458;p27"/>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 name="Google Shape;463;p27"/>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64" name="Google Shape;464;p27"/>
          <p:cNvSpPr txBox="1"/>
          <p:nvPr/>
        </p:nvSpPr>
        <p:spPr>
          <a:xfrm>
            <a:off x="4385295" y="5900435"/>
            <a:ext cx="4301381"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does deposition impact my life?</a:t>
            </a:r>
            <a:endParaRPr sz="1800" b="0" i="0" u="none" strike="noStrike" cap="none" dirty="0">
              <a:solidFill>
                <a:srgbClr val="000000"/>
              </a:solidFill>
              <a:latin typeface="Arial"/>
              <a:ea typeface="Arial"/>
              <a:cs typeface="Arial"/>
              <a:sym typeface="Arial"/>
            </a:endParaRPr>
          </a:p>
        </p:txBody>
      </p:sp>
      <p:sp>
        <p:nvSpPr>
          <p:cNvPr id="465" name="Google Shape;465;p27"/>
          <p:cNvSpPr txBox="1"/>
          <p:nvPr/>
        </p:nvSpPr>
        <p:spPr>
          <a:xfrm>
            <a:off x="2990072" y="3333020"/>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dirty="0">
                <a:solidFill>
                  <a:srgbClr val="000000"/>
                </a:solidFill>
                <a:latin typeface="Poppins"/>
                <a:ea typeface="Poppins"/>
                <a:cs typeface="Poppins"/>
                <a:sym typeface="Poppins"/>
              </a:rPr>
              <a:t>Deposition</a:t>
            </a:r>
            <a:endParaRPr sz="700" b="0" i="0" u="none" strike="noStrike" cap="none" dirty="0">
              <a:solidFill>
                <a:srgbClr val="000000"/>
              </a:solidFill>
              <a:latin typeface="Arial"/>
              <a:ea typeface="Arial"/>
              <a:cs typeface="Arial"/>
              <a:sym typeface="Arial"/>
            </a:endParaRPr>
          </a:p>
        </p:txBody>
      </p:sp>
      <p:sp>
        <p:nvSpPr>
          <p:cNvPr id="3" name="Google Shape;548;p30">
            <a:extLst>
              <a:ext uri="{FF2B5EF4-FFF2-40B4-BE49-F238E27FC236}">
                <a16:creationId xmlns:a16="http://schemas.microsoft.com/office/drawing/2014/main" id="{8DD43AA1-2579-6D8A-E0E1-F5A1EEB2A1C3}"/>
              </a:ext>
            </a:extLst>
          </p:cNvPr>
          <p:cNvSpPr txBox="1"/>
          <p:nvPr/>
        </p:nvSpPr>
        <p:spPr>
          <a:xfrm>
            <a:off x="736380" y="1474045"/>
            <a:ext cx="2706351"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latin typeface="Helvetica" pitchFamily="2" charset="0"/>
              </a:rPr>
              <a:t>The d</a:t>
            </a:r>
            <a:r>
              <a:rPr lang="en-US" sz="2400" b="0" i="0" dirty="0">
                <a:solidFill>
                  <a:srgbClr val="000000"/>
                </a:solidFill>
                <a:effectLst/>
                <a:latin typeface="Helvetica" pitchFamily="2" charset="0"/>
              </a:rPr>
              <a:t>ropping of sediment to a new location</a:t>
            </a:r>
            <a:endParaRPr dirty="0"/>
          </a:p>
        </p:txBody>
      </p:sp>
    </p:spTree>
    <p:extLst>
      <p:ext uri="{BB962C8B-B14F-4D97-AF65-F5344CB8AC3E}">
        <p14:creationId xmlns:p14="http://schemas.microsoft.com/office/powerpoint/2010/main" val="23318581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34"/>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05" name="Google Shape;605;p34"/>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06" name="Google Shape;606;p34"/>
          <p:cNvCxnSpPr>
            <a:stCxn id="607" idx="4"/>
            <a:endCxn id="60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08" name="Google Shape;608;p34"/>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09" name="Google Shape;609;p34"/>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07" name="Google Shape;607;p34"/>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10" name="Google Shape;610;p34"/>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deposition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11" name="Google Shape;611;p34"/>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12" name="Google Shape;612;p34"/>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13" name="Google Shape;613;p34"/>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14" name="Google Shape;614;p34"/>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15" name="Google Shape;615;p34"/>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16" name="Google Shape;616;p34"/>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17" name="Google Shape;617;p34"/>
          <p:cNvSpPr txBox="1"/>
          <p:nvPr/>
        </p:nvSpPr>
        <p:spPr>
          <a:xfrm>
            <a:off x="1073532" y="1939581"/>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River Deltas</a:t>
            </a:r>
            <a:endParaRPr dirty="0"/>
          </a:p>
        </p:txBody>
      </p:sp>
      <p:sp>
        <p:nvSpPr>
          <p:cNvPr id="618" name="Google Shape;618;p34"/>
          <p:cNvSpPr txBox="1"/>
          <p:nvPr/>
        </p:nvSpPr>
        <p:spPr>
          <a:xfrm>
            <a:off x="1073532" y="294417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Volcanic Eruption</a:t>
            </a:r>
            <a:endParaRPr sz="2400" b="0" i="0" u="none" strike="noStrike" cap="none" dirty="0">
              <a:solidFill>
                <a:schemeClr val="dk1"/>
              </a:solidFill>
              <a:latin typeface="Arial"/>
              <a:ea typeface="Arial"/>
              <a:cs typeface="Arial"/>
              <a:sym typeface="Arial"/>
            </a:endParaRPr>
          </a:p>
        </p:txBody>
      </p:sp>
      <p:sp>
        <p:nvSpPr>
          <p:cNvPr id="619" name="Google Shape;619;p34"/>
          <p:cNvSpPr txBox="1"/>
          <p:nvPr/>
        </p:nvSpPr>
        <p:spPr>
          <a:xfrm>
            <a:off x="1073532" y="4883993"/>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Weathering</a:t>
            </a:r>
            <a:endParaRPr sz="2400" b="0" i="0" u="none" strike="noStrike" cap="none" dirty="0">
              <a:solidFill>
                <a:schemeClr val="dk1"/>
              </a:solidFill>
              <a:latin typeface="Arial"/>
              <a:ea typeface="Arial"/>
              <a:cs typeface="Arial"/>
              <a:sym typeface="Arial"/>
            </a:endParaRPr>
          </a:p>
        </p:txBody>
      </p:sp>
      <p:sp>
        <p:nvSpPr>
          <p:cNvPr id="620" name="Google Shape;620;p34"/>
          <p:cNvSpPr txBox="1"/>
          <p:nvPr/>
        </p:nvSpPr>
        <p:spPr>
          <a:xfrm>
            <a:off x="1073532" y="3879404"/>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Landslides cause by earthquakes</a:t>
            </a: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34"/>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05" name="Google Shape;605;p34"/>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06" name="Google Shape;606;p34"/>
          <p:cNvCxnSpPr>
            <a:stCxn id="607" idx="4"/>
            <a:endCxn id="60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08" name="Google Shape;608;p34"/>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09" name="Google Shape;609;p34"/>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07" name="Google Shape;607;p34"/>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10" name="Google Shape;610;p34"/>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deposition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11" name="Google Shape;611;p34"/>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12" name="Google Shape;612;p34"/>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13" name="Google Shape;613;p34"/>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14" name="Google Shape;614;p34"/>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15" name="Google Shape;615;p34"/>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16" name="Google Shape;616;p34"/>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17" name="Google Shape;617;p34"/>
          <p:cNvSpPr txBox="1"/>
          <p:nvPr/>
        </p:nvSpPr>
        <p:spPr>
          <a:xfrm>
            <a:off x="1073532" y="1939581"/>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River Deltas</a:t>
            </a:r>
            <a:endParaRPr dirty="0"/>
          </a:p>
        </p:txBody>
      </p:sp>
      <p:sp>
        <p:nvSpPr>
          <p:cNvPr id="618" name="Google Shape;618;p34"/>
          <p:cNvSpPr txBox="1"/>
          <p:nvPr/>
        </p:nvSpPr>
        <p:spPr>
          <a:xfrm>
            <a:off x="1073532" y="294417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Volcanic Eruption</a:t>
            </a:r>
            <a:endParaRPr sz="2400" b="0" i="0" u="none" strike="noStrike" cap="none" dirty="0">
              <a:solidFill>
                <a:schemeClr val="dk1"/>
              </a:solidFill>
              <a:latin typeface="Arial"/>
              <a:ea typeface="Arial"/>
              <a:cs typeface="Arial"/>
              <a:sym typeface="Arial"/>
            </a:endParaRPr>
          </a:p>
        </p:txBody>
      </p:sp>
      <p:sp>
        <p:nvSpPr>
          <p:cNvPr id="619" name="Google Shape;619;p34"/>
          <p:cNvSpPr txBox="1"/>
          <p:nvPr/>
        </p:nvSpPr>
        <p:spPr>
          <a:xfrm>
            <a:off x="1073532" y="4883993"/>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Weathering</a:t>
            </a:r>
            <a:endParaRPr sz="2400" b="0" i="0" u="none" strike="noStrike" cap="none" dirty="0">
              <a:solidFill>
                <a:schemeClr val="dk1"/>
              </a:solidFill>
              <a:latin typeface="Arial"/>
              <a:ea typeface="Arial"/>
              <a:cs typeface="Arial"/>
              <a:sym typeface="Arial"/>
            </a:endParaRPr>
          </a:p>
        </p:txBody>
      </p:sp>
      <p:sp>
        <p:nvSpPr>
          <p:cNvPr id="620" name="Google Shape;620;p34"/>
          <p:cNvSpPr txBox="1"/>
          <p:nvPr/>
        </p:nvSpPr>
        <p:spPr>
          <a:xfrm>
            <a:off x="1073532" y="3879404"/>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Landslides cause by earthquakes</a:t>
            </a:r>
            <a:endParaRPr sz="2400" b="0" i="0" u="none" strike="noStrike" cap="none" dirty="0">
              <a:solidFill>
                <a:schemeClr val="dk1"/>
              </a:solidFill>
              <a:latin typeface="Arial"/>
              <a:ea typeface="Arial"/>
              <a:cs typeface="Arial"/>
              <a:sym typeface="Arial"/>
            </a:endParaRPr>
          </a:p>
        </p:txBody>
      </p:sp>
      <p:sp>
        <p:nvSpPr>
          <p:cNvPr id="2" name="Google Shape;643;p35">
            <a:extLst>
              <a:ext uri="{FF2B5EF4-FFF2-40B4-BE49-F238E27FC236}">
                <a16:creationId xmlns:a16="http://schemas.microsoft.com/office/drawing/2014/main" id="{80F459E1-412A-C1F3-D034-F5D49AF45F85}"/>
              </a:ext>
            </a:extLst>
          </p:cNvPr>
          <p:cNvSpPr/>
          <p:nvPr/>
        </p:nvSpPr>
        <p:spPr>
          <a:xfrm>
            <a:off x="189137" y="1757760"/>
            <a:ext cx="4021500" cy="831000"/>
          </a:xfrm>
          <a:prstGeom prst="roundRect">
            <a:avLst>
              <a:gd name="adj" fmla="val 16667"/>
            </a:avLst>
          </a:prstGeom>
          <a:noFill/>
          <a:ln w="666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3270714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2" name="Picture 1" descr="A yellow arrow in the desert&#10;&#10;Description automatically generated">
            <a:extLst>
              <a:ext uri="{FF2B5EF4-FFF2-40B4-BE49-F238E27FC236}">
                <a16:creationId xmlns:a16="http://schemas.microsoft.com/office/drawing/2014/main" id="{D61A1812-6DFE-AEE1-D97F-CC629524C9C2}"/>
              </a:ext>
            </a:extLst>
          </p:cNvPr>
          <p:cNvPicPr>
            <a:picLocks noChangeAspect="1"/>
          </p:cNvPicPr>
          <p:nvPr/>
        </p:nvPicPr>
        <p:blipFill>
          <a:blip r:embed="rId3"/>
          <a:stretch>
            <a:fillRect/>
          </a:stretch>
        </p:blipFill>
        <p:spPr>
          <a:xfrm>
            <a:off x="4772907" y="1271713"/>
            <a:ext cx="3913756" cy="1798782"/>
          </a:xfrm>
          <a:prstGeom prst="rect">
            <a:avLst/>
          </a:prstGeom>
        </p:spPr>
      </p:pic>
      <p:sp>
        <p:nvSpPr>
          <p:cNvPr id="449" name="Google Shape;449;p2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0" name="Google Shape;450;p2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1" name="Google Shape;451;p27"/>
          <p:cNvCxnSpPr>
            <a:stCxn id="452" idx="4"/>
            <a:endCxn id="44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p2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4" name="Google Shape;454;p2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2" name="Google Shape;452;p2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5" name="Google Shape;455;p27"/>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6" name="Google Shape;456;p27"/>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57" name="Google Shape;457;p27"/>
          <p:cNvCxnSpPr>
            <a:stCxn id="458" idx="4"/>
            <a:endCxn id="45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59" name="Google Shape;459;p27"/>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60" name="Google Shape;460;p27"/>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61" name="Google Shape;461;p27"/>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62" name="Google Shape;462;p27"/>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58" name="Google Shape;458;p27"/>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 name="Google Shape;463;p27"/>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64" name="Google Shape;464;p27"/>
          <p:cNvSpPr txBox="1"/>
          <p:nvPr/>
        </p:nvSpPr>
        <p:spPr>
          <a:xfrm>
            <a:off x="4385295" y="5900435"/>
            <a:ext cx="4301381"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does deposition impact my life?</a:t>
            </a:r>
            <a:endParaRPr sz="1800" b="0" i="0" u="none" strike="noStrike" cap="none" dirty="0">
              <a:solidFill>
                <a:srgbClr val="000000"/>
              </a:solidFill>
              <a:latin typeface="Arial"/>
              <a:ea typeface="Arial"/>
              <a:cs typeface="Arial"/>
              <a:sym typeface="Arial"/>
            </a:endParaRPr>
          </a:p>
        </p:txBody>
      </p:sp>
      <p:sp>
        <p:nvSpPr>
          <p:cNvPr id="465" name="Google Shape;465;p27"/>
          <p:cNvSpPr txBox="1"/>
          <p:nvPr/>
        </p:nvSpPr>
        <p:spPr>
          <a:xfrm>
            <a:off x="2990072" y="3333020"/>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dirty="0">
                <a:solidFill>
                  <a:srgbClr val="000000"/>
                </a:solidFill>
                <a:latin typeface="Poppins"/>
                <a:ea typeface="Poppins"/>
                <a:cs typeface="Poppins"/>
                <a:sym typeface="Poppins"/>
              </a:rPr>
              <a:t>Deposition</a:t>
            </a:r>
            <a:endParaRPr sz="700" b="0" i="0" u="none" strike="noStrike" cap="none" dirty="0">
              <a:solidFill>
                <a:srgbClr val="000000"/>
              </a:solidFill>
              <a:latin typeface="Arial"/>
              <a:ea typeface="Arial"/>
              <a:cs typeface="Arial"/>
              <a:sym typeface="Arial"/>
            </a:endParaRPr>
          </a:p>
        </p:txBody>
      </p:sp>
      <p:sp>
        <p:nvSpPr>
          <p:cNvPr id="3" name="Google Shape;548;p30">
            <a:extLst>
              <a:ext uri="{FF2B5EF4-FFF2-40B4-BE49-F238E27FC236}">
                <a16:creationId xmlns:a16="http://schemas.microsoft.com/office/drawing/2014/main" id="{8DD43AA1-2579-6D8A-E0E1-F5A1EEB2A1C3}"/>
              </a:ext>
            </a:extLst>
          </p:cNvPr>
          <p:cNvSpPr txBox="1"/>
          <p:nvPr/>
        </p:nvSpPr>
        <p:spPr>
          <a:xfrm>
            <a:off x="736380" y="1474045"/>
            <a:ext cx="2706351"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latin typeface="Helvetica" pitchFamily="2" charset="0"/>
              </a:rPr>
              <a:t>The d</a:t>
            </a:r>
            <a:r>
              <a:rPr lang="en-US" sz="2400" b="0" i="0" dirty="0">
                <a:solidFill>
                  <a:srgbClr val="000000"/>
                </a:solidFill>
                <a:effectLst/>
                <a:latin typeface="Helvetica" pitchFamily="2" charset="0"/>
              </a:rPr>
              <a:t>ropping of sediment to a new location</a:t>
            </a:r>
            <a:endParaRPr dirty="0"/>
          </a:p>
        </p:txBody>
      </p:sp>
      <p:sp>
        <p:nvSpPr>
          <p:cNvPr id="5" name="Google Shape;617;p34">
            <a:extLst>
              <a:ext uri="{FF2B5EF4-FFF2-40B4-BE49-F238E27FC236}">
                <a16:creationId xmlns:a16="http://schemas.microsoft.com/office/drawing/2014/main" id="{CCDFAC38-4D62-0873-73DE-30AB78BC5C2E}"/>
              </a:ext>
            </a:extLst>
          </p:cNvPr>
          <p:cNvSpPr txBox="1"/>
          <p:nvPr/>
        </p:nvSpPr>
        <p:spPr>
          <a:xfrm>
            <a:off x="1067663" y="4776549"/>
            <a:ext cx="21828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River Deltas</a:t>
            </a:r>
            <a:endParaRPr dirty="0"/>
          </a:p>
        </p:txBody>
      </p:sp>
    </p:spTree>
    <p:extLst>
      <p:ext uri="{BB962C8B-B14F-4D97-AF65-F5344CB8AC3E}">
        <p14:creationId xmlns:p14="http://schemas.microsoft.com/office/powerpoint/2010/main" val="33174287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g27e576c1a67_0_124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75" name="Google Shape;675;g27e576c1a67_0_124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76" name="Google Shape;676;g27e576c1a67_0_1241"/>
          <p:cNvCxnSpPr>
            <a:stCxn id="677" idx="4"/>
            <a:endCxn id="67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78" name="Google Shape;678;g27e576c1a67_0_124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79" name="Google Shape;679;g27e576c1a67_0_124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77" name="Google Shape;677;g27e576c1a67_0_124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80" name="Google Shape;680;g27e576c1a67_0_1241"/>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81" name="Google Shape;681;g27e576c1a67_0_1241"/>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82" name="Google Shape;682;g27e576c1a67_0_1241"/>
          <p:cNvSpPr txBox="1"/>
          <p:nvPr/>
        </p:nvSpPr>
        <p:spPr>
          <a:xfrm>
            <a:off x="1073532" y="4001771"/>
            <a:ext cx="78741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400" b="0" i="0" u="none" strike="noStrike" dirty="0">
                <a:solidFill>
                  <a:srgbClr val="374151"/>
                </a:solidFill>
                <a:effectLst/>
                <a:latin typeface="Arial" panose="020B0604020202020204" pitchFamily="34" charset="0"/>
                <a:cs typeface="Arial" panose="020B0604020202020204" pitchFamily="34" charset="0"/>
              </a:rPr>
              <a:t>Deposition shapes the land where we play and live, like forming beaches where we can build sandcastles or creating fertile soil in gardens where our food grows. </a:t>
            </a:r>
            <a:endParaRPr sz="2400" dirty="0">
              <a:latin typeface="Arial" panose="020B0604020202020204" pitchFamily="34" charset="0"/>
              <a:cs typeface="Arial" panose="020B0604020202020204" pitchFamily="34" charset="0"/>
            </a:endParaRPr>
          </a:p>
        </p:txBody>
      </p:sp>
      <p:sp>
        <p:nvSpPr>
          <p:cNvPr id="683" name="Google Shape;683;g27e576c1a67_0_1241"/>
          <p:cNvSpPr txBox="1"/>
          <p:nvPr/>
        </p:nvSpPr>
        <p:spPr>
          <a:xfrm>
            <a:off x="1073532" y="3179721"/>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400" b="0" i="0" u="none" strike="noStrike" cap="none" dirty="0">
                <a:solidFill>
                  <a:schemeClr val="dk1"/>
                </a:solidFill>
                <a:latin typeface="Arial"/>
                <a:ea typeface="Arial"/>
                <a:cs typeface="Arial"/>
                <a:sym typeface="Arial"/>
              </a:rPr>
              <a:t>Deposition influences our climate. </a:t>
            </a:r>
            <a:endParaRPr dirty="0"/>
          </a:p>
        </p:txBody>
      </p:sp>
      <p:sp>
        <p:nvSpPr>
          <p:cNvPr id="684" name="Google Shape;684;g27e576c1a67_0_1241"/>
          <p:cNvSpPr txBox="1"/>
          <p:nvPr/>
        </p:nvSpPr>
        <p:spPr>
          <a:xfrm>
            <a:off x="1073532" y="1792919"/>
            <a:ext cx="79770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Deposition contributes to our production of renewable energy sources like wind and solar power.</a:t>
            </a:r>
            <a:endParaRPr sz="2400" b="0" i="0" u="none" strike="noStrike" cap="none" dirty="0">
              <a:solidFill>
                <a:schemeClr val="dk1"/>
              </a:solidFill>
              <a:latin typeface="Arial"/>
              <a:ea typeface="Arial"/>
              <a:cs typeface="Arial"/>
              <a:sym typeface="Arial"/>
            </a:endParaRPr>
          </a:p>
        </p:txBody>
      </p:sp>
      <p:sp>
        <p:nvSpPr>
          <p:cNvPr id="685" name="Google Shape;685;g27e576c1a67_0_1241"/>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86" name="Google Shape;686;g27e576c1a67_0_1241"/>
          <p:cNvSpPr txBox="1"/>
          <p:nvPr/>
        </p:nvSpPr>
        <p:spPr>
          <a:xfrm>
            <a:off x="406230" y="3105750"/>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87" name="Google Shape;687;g27e576c1a67_0_1241"/>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88" name="Google Shape;688;g27e576c1a67_0_1241"/>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89" name="Google Shape;689;g27e576c1a67_0_1241"/>
          <p:cNvSpPr txBox="1"/>
          <p:nvPr/>
        </p:nvSpPr>
        <p:spPr>
          <a:xfrm>
            <a:off x="1073532" y="5525551"/>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400" b="0" i="0" u="none" strike="noStrike" cap="none" dirty="0">
                <a:solidFill>
                  <a:schemeClr val="dk1"/>
                </a:solidFill>
                <a:latin typeface="Arial"/>
                <a:ea typeface="Arial"/>
                <a:cs typeface="Arial"/>
                <a:sym typeface="Arial"/>
              </a:rPr>
              <a:t>Deposition wears down rocks and mountains to form new shapes that are fun to look at.  </a:t>
            </a:r>
            <a:endParaRPr dirty="0"/>
          </a:p>
        </p:txBody>
      </p:sp>
      <p:sp>
        <p:nvSpPr>
          <p:cNvPr id="690" name="Google Shape;690;g27e576c1a67_0_1241"/>
          <p:cNvSpPr txBox="1"/>
          <p:nvPr/>
        </p:nvSpPr>
        <p:spPr>
          <a:xfrm>
            <a:off x="626730" y="355701"/>
            <a:ext cx="8517269" cy="10002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does deposition 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g27e576c1a67_0_124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75" name="Google Shape;675;g27e576c1a67_0_124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76" name="Google Shape;676;g27e576c1a67_0_1241"/>
          <p:cNvCxnSpPr>
            <a:stCxn id="677" idx="4"/>
            <a:endCxn id="67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78" name="Google Shape;678;g27e576c1a67_0_124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79" name="Google Shape;679;g27e576c1a67_0_124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77" name="Google Shape;677;g27e576c1a67_0_124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80" name="Google Shape;680;g27e576c1a67_0_1241"/>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81" name="Google Shape;681;g27e576c1a67_0_1241"/>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82" name="Google Shape;682;g27e576c1a67_0_1241"/>
          <p:cNvSpPr txBox="1"/>
          <p:nvPr/>
        </p:nvSpPr>
        <p:spPr>
          <a:xfrm>
            <a:off x="1073532" y="4001771"/>
            <a:ext cx="78741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400" b="0" i="0" u="none" strike="noStrike" dirty="0">
                <a:solidFill>
                  <a:srgbClr val="374151"/>
                </a:solidFill>
                <a:effectLst/>
                <a:latin typeface="Arial" panose="020B0604020202020204" pitchFamily="34" charset="0"/>
                <a:cs typeface="Arial" panose="020B0604020202020204" pitchFamily="34" charset="0"/>
              </a:rPr>
              <a:t>Deposition shapes the land where we play and live, like forming beaches where we can build sandcastles or creating fertile soil in gardens where our food grows. </a:t>
            </a:r>
            <a:endParaRPr sz="2400" dirty="0">
              <a:latin typeface="Arial" panose="020B0604020202020204" pitchFamily="34" charset="0"/>
              <a:cs typeface="Arial" panose="020B0604020202020204" pitchFamily="34" charset="0"/>
            </a:endParaRPr>
          </a:p>
        </p:txBody>
      </p:sp>
      <p:sp>
        <p:nvSpPr>
          <p:cNvPr id="683" name="Google Shape;683;g27e576c1a67_0_1241"/>
          <p:cNvSpPr txBox="1"/>
          <p:nvPr/>
        </p:nvSpPr>
        <p:spPr>
          <a:xfrm>
            <a:off x="1073532" y="3179721"/>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400" b="0" i="0" u="none" strike="noStrike" cap="none" dirty="0">
                <a:solidFill>
                  <a:schemeClr val="dk1"/>
                </a:solidFill>
                <a:latin typeface="Arial"/>
                <a:ea typeface="Arial"/>
                <a:cs typeface="Arial"/>
                <a:sym typeface="Arial"/>
              </a:rPr>
              <a:t>Deposition influences our climate. </a:t>
            </a:r>
            <a:endParaRPr dirty="0"/>
          </a:p>
        </p:txBody>
      </p:sp>
      <p:sp>
        <p:nvSpPr>
          <p:cNvPr id="684" name="Google Shape;684;g27e576c1a67_0_1241"/>
          <p:cNvSpPr txBox="1"/>
          <p:nvPr/>
        </p:nvSpPr>
        <p:spPr>
          <a:xfrm>
            <a:off x="1073532" y="1792919"/>
            <a:ext cx="79770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Deposition contributes to our production of renewable energy sources like wind and solar power.</a:t>
            </a:r>
            <a:endParaRPr sz="2400" b="0" i="0" u="none" strike="noStrike" cap="none" dirty="0">
              <a:solidFill>
                <a:schemeClr val="dk1"/>
              </a:solidFill>
              <a:latin typeface="Arial"/>
              <a:ea typeface="Arial"/>
              <a:cs typeface="Arial"/>
              <a:sym typeface="Arial"/>
            </a:endParaRPr>
          </a:p>
        </p:txBody>
      </p:sp>
      <p:sp>
        <p:nvSpPr>
          <p:cNvPr id="685" name="Google Shape;685;g27e576c1a67_0_1241"/>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86" name="Google Shape;686;g27e576c1a67_0_1241"/>
          <p:cNvSpPr txBox="1"/>
          <p:nvPr/>
        </p:nvSpPr>
        <p:spPr>
          <a:xfrm>
            <a:off x="406230" y="3105750"/>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87" name="Google Shape;687;g27e576c1a67_0_1241"/>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88" name="Google Shape;688;g27e576c1a67_0_1241"/>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89" name="Google Shape;689;g27e576c1a67_0_1241"/>
          <p:cNvSpPr txBox="1"/>
          <p:nvPr/>
        </p:nvSpPr>
        <p:spPr>
          <a:xfrm>
            <a:off x="1073532" y="5525551"/>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400" b="0" i="0" u="none" strike="noStrike" cap="none" dirty="0">
                <a:solidFill>
                  <a:schemeClr val="dk1"/>
                </a:solidFill>
                <a:latin typeface="Arial"/>
                <a:ea typeface="Arial"/>
                <a:cs typeface="Arial"/>
                <a:sym typeface="Arial"/>
              </a:rPr>
              <a:t>Deposition wears down rocks and mountains to form new shapes that are fun to look at.  </a:t>
            </a:r>
            <a:endParaRPr dirty="0"/>
          </a:p>
        </p:txBody>
      </p:sp>
      <p:sp>
        <p:nvSpPr>
          <p:cNvPr id="690" name="Google Shape;690;g27e576c1a67_0_1241"/>
          <p:cNvSpPr txBox="1"/>
          <p:nvPr/>
        </p:nvSpPr>
        <p:spPr>
          <a:xfrm>
            <a:off x="626730" y="355701"/>
            <a:ext cx="8517269" cy="10002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does deposition 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2" name="Google Shape;713;p37">
            <a:extLst>
              <a:ext uri="{FF2B5EF4-FFF2-40B4-BE49-F238E27FC236}">
                <a16:creationId xmlns:a16="http://schemas.microsoft.com/office/drawing/2014/main" id="{E4088D69-508A-E268-101B-1C2071891B70}"/>
              </a:ext>
            </a:extLst>
          </p:cNvPr>
          <p:cNvSpPr/>
          <p:nvPr/>
        </p:nvSpPr>
        <p:spPr>
          <a:xfrm>
            <a:off x="239387" y="3946258"/>
            <a:ext cx="8585363" cy="1311313"/>
          </a:xfrm>
          <a:prstGeom prst="roundRect">
            <a:avLst>
              <a:gd name="adj" fmla="val 16667"/>
            </a:avLst>
          </a:prstGeom>
          <a:noFill/>
          <a:ln w="666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0801128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2" name="Picture 1" descr="A yellow arrow in the desert&#10;&#10;Description automatically generated">
            <a:extLst>
              <a:ext uri="{FF2B5EF4-FFF2-40B4-BE49-F238E27FC236}">
                <a16:creationId xmlns:a16="http://schemas.microsoft.com/office/drawing/2014/main" id="{D61A1812-6DFE-AEE1-D97F-CC629524C9C2}"/>
              </a:ext>
            </a:extLst>
          </p:cNvPr>
          <p:cNvPicPr>
            <a:picLocks noChangeAspect="1"/>
          </p:cNvPicPr>
          <p:nvPr/>
        </p:nvPicPr>
        <p:blipFill>
          <a:blip r:embed="rId3"/>
          <a:stretch>
            <a:fillRect/>
          </a:stretch>
        </p:blipFill>
        <p:spPr>
          <a:xfrm>
            <a:off x="4772907" y="1271713"/>
            <a:ext cx="3913756" cy="1798782"/>
          </a:xfrm>
          <a:prstGeom prst="rect">
            <a:avLst/>
          </a:prstGeom>
        </p:spPr>
      </p:pic>
      <p:sp>
        <p:nvSpPr>
          <p:cNvPr id="449" name="Google Shape;449;p2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0" name="Google Shape;450;p2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1" name="Google Shape;451;p27"/>
          <p:cNvCxnSpPr>
            <a:stCxn id="452" idx="4"/>
            <a:endCxn id="44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p2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4" name="Google Shape;454;p2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2" name="Google Shape;452;p2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5" name="Google Shape;455;p27"/>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6" name="Google Shape;456;p27"/>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57" name="Google Shape;457;p27"/>
          <p:cNvCxnSpPr>
            <a:stCxn id="458" idx="4"/>
            <a:endCxn id="45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59" name="Google Shape;459;p27"/>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60" name="Google Shape;460;p27"/>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61" name="Google Shape;461;p27"/>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62" name="Google Shape;462;p27"/>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58" name="Google Shape;458;p27"/>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 name="Google Shape;463;p27"/>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64" name="Google Shape;464;p27"/>
          <p:cNvSpPr txBox="1"/>
          <p:nvPr/>
        </p:nvSpPr>
        <p:spPr>
          <a:xfrm>
            <a:off x="4385295" y="6082281"/>
            <a:ext cx="4301381"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does deposition impact my life?</a:t>
            </a:r>
            <a:endParaRPr sz="1800" b="0" i="0" u="none" strike="noStrike" cap="none" dirty="0">
              <a:solidFill>
                <a:srgbClr val="000000"/>
              </a:solidFill>
              <a:latin typeface="Arial"/>
              <a:ea typeface="Arial"/>
              <a:cs typeface="Arial"/>
              <a:sym typeface="Arial"/>
            </a:endParaRPr>
          </a:p>
        </p:txBody>
      </p:sp>
      <p:sp>
        <p:nvSpPr>
          <p:cNvPr id="465" name="Google Shape;465;p27"/>
          <p:cNvSpPr txBox="1"/>
          <p:nvPr/>
        </p:nvSpPr>
        <p:spPr>
          <a:xfrm>
            <a:off x="2990072" y="3333020"/>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dirty="0">
                <a:solidFill>
                  <a:srgbClr val="000000"/>
                </a:solidFill>
                <a:latin typeface="Poppins"/>
                <a:ea typeface="Poppins"/>
                <a:cs typeface="Poppins"/>
                <a:sym typeface="Poppins"/>
              </a:rPr>
              <a:t>Deposition</a:t>
            </a:r>
            <a:endParaRPr sz="700" b="0" i="0" u="none" strike="noStrike" cap="none" dirty="0">
              <a:solidFill>
                <a:srgbClr val="000000"/>
              </a:solidFill>
              <a:latin typeface="Arial"/>
              <a:ea typeface="Arial"/>
              <a:cs typeface="Arial"/>
              <a:sym typeface="Arial"/>
            </a:endParaRPr>
          </a:p>
        </p:txBody>
      </p:sp>
      <p:sp>
        <p:nvSpPr>
          <p:cNvPr id="3" name="Google Shape;548;p30">
            <a:extLst>
              <a:ext uri="{FF2B5EF4-FFF2-40B4-BE49-F238E27FC236}">
                <a16:creationId xmlns:a16="http://schemas.microsoft.com/office/drawing/2014/main" id="{8DD43AA1-2579-6D8A-E0E1-F5A1EEB2A1C3}"/>
              </a:ext>
            </a:extLst>
          </p:cNvPr>
          <p:cNvSpPr txBox="1"/>
          <p:nvPr/>
        </p:nvSpPr>
        <p:spPr>
          <a:xfrm>
            <a:off x="736380" y="1474045"/>
            <a:ext cx="2706351"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latin typeface="Helvetica" pitchFamily="2" charset="0"/>
              </a:rPr>
              <a:t>The d</a:t>
            </a:r>
            <a:r>
              <a:rPr lang="en-US" sz="2400" b="0" i="0" dirty="0">
                <a:solidFill>
                  <a:srgbClr val="000000"/>
                </a:solidFill>
                <a:effectLst/>
                <a:latin typeface="Helvetica" pitchFamily="2" charset="0"/>
              </a:rPr>
              <a:t>ropping of sediment to a new location</a:t>
            </a:r>
            <a:endParaRPr dirty="0"/>
          </a:p>
        </p:txBody>
      </p:sp>
      <p:sp>
        <p:nvSpPr>
          <p:cNvPr id="5" name="Google Shape;617;p34">
            <a:extLst>
              <a:ext uri="{FF2B5EF4-FFF2-40B4-BE49-F238E27FC236}">
                <a16:creationId xmlns:a16="http://schemas.microsoft.com/office/drawing/2014/main" id="{CCDFAC38-4D62-0873-73DE-30AB78BC5C2E}"/>
              </a:ext>
            </a:extLst>
          </p:cNvPr>
          <p:cNvSpPr txBox="1"/>
          <p:nvPr/>
        </p:nvSpPr>
        <p:spPr>
          <a:xfrm>
            <a:off x="1067663" y="4776549"/>
            <a:ext cx="21828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River Deltas</a:t>
            </a:r>
            <a:endParaRPr dirty="0"/>
          </a:p>
        </p:txBody>
      </p:sp>
      <p:sp>
        <p:nvSpPr>
          <p:cNvPr id="4" name="Google Shape;682;g27e576c1a67_0_1241">
            <a:extLst>
              <a:ext uri="{FF2B5EF4-FFF2-40B4-BE49-F238E27FC236}">
                <a16:creationId xmlns:a16="http://schemas.microsoft.com/office/drawing/2014/main" id="{27554181-EF74-A1AB-5D5F-E721F60221BD}"/>
              </a:ext>
            </a:extLst>
          </p:cNvPr>
          <p:cNvSpPr txBox="1"/>
          <p:nvPr/>
        </p:nvSpPr>
        <p:spPr>
          <a:xfrm>
            <a:off x="5991916" y="3675761"/>
            <a:ext cx="2673965" cy="230828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200"/>
              <a:buFont typeface="Arial"/>
              <a:buNone/>
            </a:pPr>
            <a:r>
              <a:rPr lang="en-US" sz="1800" b="0" i="0" u="none" strike="noStrike" dirty="0">
                <a:solidFill>
                  <a:srgbClr val="374151"/>
                </a:solidFill>
                <a:effectLst/>
                <a:latin typeface="Arial" panose="020B0604020202020204" pitchFamily="34" charset="0"/>
                <a:cs typeface="Arial" panose="020B0604020202020204" pitchFamily="34" charset="0"/>
              </a:rPr>
              <a:t>Deposition shapes the land where we play and live, like forming beaches where we can build sandcastles or creating fertile soil in gardens where our food grows. </a:t>
            </a:r>
            <a:endParaRPr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37519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746" name="Google Shape;746;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8c7b7e697c_0_49"/>
          <p:cNvSpPr txBox="1">
            <a:spLocks noGrp="1"/>
          </p:cNvSpPr>
          <p:nvPr>
            <p:ph type="ctrTitle"/>
          </p:nvPr>
        </p:nvSpPr>
        <p:spPr>
          <a:xfrm>
            <a:off x="849542" y="222126"/>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dirty="0">
                <a:latin typeface="Helvetica" pitchFamily="2" charset="0"/>
              </a:rPr>
              <a:t>Deposition:</a:t>
            </a:r>
            <a:r>
              <a:rPr lang="en-US" sz="3600" b="1" dirty="0">
                <a:latin typeface="Helvetica" pitchFamily="2" charset="0"/>
              </a:rPr>
              <a:t> </a:t>
            </a:r>
            <a:r>
              <a:rPr lang="en-US" sz="3600" b="0" i="0" dirty="0">
                <a:solidFill>
                  <a:srgbClr val="000000"/>
                </a:solidFill>
                <a:effectLst/>
                <a:latin typeface="Helvetica" pitchFamily="2" charset="0"/>
              </a:rPr>
              <a:t>dropping of sediment to a new location</a:t>
            </a:r>
            <a:endParaRPr sz="3600" dirty="0">
              <a:latin typeface="Helvetica" pitchFamily="2" charset="0"/>
            </a:endParaRPr>
          </a:p>
        </p:txBody>
      </p:sp>
      <p:pic>
        <p:nvPicPr>
          <p:cNvPr id="3" name="Picture 2" descr="A diagram of a weathering erosion&#10;&#10;Description automatically generated">
            <a:extLst>
              <a:ext uri="{FF2B5EF4-FFF2-40B4-BE49-F238E27FC236}">
                <a16:creationId xmlns:a16="http://schemas.microsoft.com/office/drawing/2014/main" id="{20504663-B4BD-DE72-70E4-A9056AD393F8}"/>
              </a:ext>
            </a:extLst>
          </p:cNvPr>
          <p:cNvPicPr>
            <a:picLocks noChangeAspect="1"/>
          </p:cNvPicPr>
          <p:nvPr/>
        </p:nvPicPr>
        <p:blipFill>
          <a:blip r:embed="rId3"/>
          <a:stretch>
            <a:fillRect/>
          </a:stretch>
        </p:blipFill>
        <p:spPr>
          <a:xfrm>
            <a:off x="1267691" y="1847020"/>
            <a:ext cx="6608618" cy="4788854"/>
          </a:xfrm>
          <a:prstGeom prst="rect">
            <a:avLst/>
          </a:prstGeom>
        </p:spPr>
      </p:pic>
      <p:sp>
        <p:nvSpPr>
          <p:cNvPr id="4" name="Oval 3">
            <a:extLst>
              <a:ext uri="{FF2B5EF4-FFF2-40B4-BE49-F238E27FC236}">
                <a16:creationId xmlns:a16="http://schemas.microsoft.com/office/drawing/2014/main" id="{0E5661D9-D1EF-5281-1BA4-F58EB212B143}"/>
              </a:ext>
            </a:extLst>
          </p:cNvPr>
          <p:cNvSpPr/>
          <p:nvPr/>
        </p:nvSpPr>
        <p:spPr>
          <a:xfrm>
            <a:off x="5098473" y="4690892"/>
            <a:ext cx="2119746" cy="103103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431;p26" descr="Rewind">
            <a:extLst>
              <a:ext uri="{FF2B5EF4-FFF2-40B4-BE49-F238E27FC236}">
                <a16:creationId xmlns:a16="http://schemas.microsoft.com/office/drawing/2014/main" id="{7BB9BC01-7D73-0A5E-4596-C91D082CF456}"/>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292180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3" descr="A light bulb with a gear inside&#10;&#10;Description automatically generated"/>
          <p:cNvPicPr preferRelativeResize="0"/>
          <p:nvPr/>
        </p:nvPicPr>
        <p:blipFill rotWithShape="1">
          <a:blip r:embed="rId3">
            <a:alphaModFix/>
          </a:blip>
          <a:srcRect/>
          <a:stretch/>
        </p:blipFill>
        <p:spPr>
          <a:xfrm>
            <a:off x="115200" y="235700"/>
            <a:ext cx="721150" cy="733800"/>
          </a:xfrm>
          <a:prstGeom prst="rect">
            <a:avLst/>
          </a:prstGeom>
          <a:noFill/>
          <a:ln>
            <a:noFill/>
          </a:ln>
        </p:spPr>
      </p:pic>
      <p:sp>
        <p:nvSpPr>
          <p:cNvPr id="128" name="Google Shape;128;p3"/>
          <p:cNvSpPr txBox="1"/>
          <p:nvPr/>
        </p:nvSpPr>
        <p:spPr>
          <a:xfrm>
            <a:off x="728816" y="235700"/>
            <a:ext cx="8053800" cy="1883562"/>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None/>
            </a:pPr>
            <a:r>
              <a:rPr lang="en-US" sz="2400" b="1" i="0" u="none" strike="noStrike" cap="none" dirty="0">
                <a:solidFill>
                  <a:schemeClr val="dk1"/>
                </a:solidFill>
                <a:latin typeface="Calibri"/>
                <a:ea typeface="Calibri"/>
                <a:cs typeface="Calibri"/>
                <a:sym typeface="Calibri"/>
              </a:rPr>
              <a:t>Big Question: </a:t>
            </a:r>
            <a:r>
              <a:rPr lang="en-US" sz="2400" b="0" i="0" u="none" strike="noStrike" dirty="0">
                <a:solidFill>
                  <a:srgbClr val="374151"/>
                </a:solidFill>
                <a:effectLst/>
                <a:latin typeface="Roboto" panose="02000000000000000000" pitchFamily="2" charset="0"/>
              </a:rPr>
              <a:t>How does deposition change the landscape of our beaches, rivers, and parks, and what effects does that have on our environment and the activities we enjoy in these places?</a:t>
            </a:r>
            <a:endParaRPr sz="2400" dirty="0"/>
          </a:p>
        </p:txBody>
      </p:sp>
      <p:pic>
        <p:nvPicPr>
          <p:cNvPr id="3" name="Picture 2" descr="A white and blue landscape&#10;&#10;Description automatically generated with medium confidence">
            <a:extLst>
              <a:ext uri="{FF2B5EF4-FFF2-40B4-BE49-F238E27FC236}">
                <a16:creationId xmlns:a16="http://schemas.microsoft.com/office/drawing/2014/main" id="{83C1A1F1-7556-D2DA-BD4D-9204F6F8AB99}"/>
              </a:ext>
            </a:extLst>
          </p:cNvPr>
          <p:cNvPicPr>
            <a:picLocks noChangeAspect="1"/>
          </p:cNvPicPr>
          <p:nvPr/>
        </p:nvPicPr>
        <p:blipFill>
          <a:blip r:embed="rId4"/>
          <a:stretch>
            <a:fillRect/>
          </a:stretch>
        </p:blipFill>
        <p:spPr>
          <a:xfrm>
            <a:off x="685800" y="2222033"/>
            <a:ext cx="7772400" cy="4635967"/>
          </a:xfrm>
          <a:prstGeom prst="rect">
            <a:avLst/>
          </a:prstGeom>
        </p:spPr>
      </p:pic>
    </p:spTree>
    <p:extLst>
      <p:ext uri="{BB962C8B-B14F-4D97-AF65-F5344CB8AC3E}">
        <p14:creationId xmlns:p14="http://schemas.microsoft.com/office/powerpoint/2010/main" val="37955422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pic>
        <p:nvPicPr>
          <p:cNvPr id="777" name="Google Shape;777;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pic>
        <p:nvPicPr>
          <p:cNvPr id="782" name="Google Shape;782;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783" name="Google Shape;783;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784" name="Google Shape;784;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785" name="Google Shape;785;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786" name="Google Shape;786;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27e576c1a67_0_0"/>
          <p:cNvSpPr txBox="1">
            <a:spLocks noGrp="1"/>
          </p:cNvSpPr>
          <p:nvPr>
            <p:ph type="ctrTitle"/>
          </p:nvPr>
        </p:nvSpPr>
        <p:spPr>
          <a:xfrm>
            <a:off x="792450" y="318641"/>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a:t>The Layers of the Earth</a:t>
            </a:r>
            <a:endParaRPr sz="3600" b="1"/>
          </a:p>
        </p:txBody>
      </p:sp>
      <p:sp>
        <p:nvSpPr>
          <p:cNvPr id="151" name="Google Shape;151;g27e576c1a67_0_0"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g27e576c1a67_0_0" descr="Ecosystem - Toppr-guides"/>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53" name="Google Shape;153;g27e576c1a67_0_0" descr="The Earth's Core Is Still A Big Mystery And Here Is What We Don't Know  About It."/>
          <p:cNvPicPr preferRelativeResize="0"/>
          <p:nvPr/>
        </p:nvPicPr>
        <p:blipFill rotWithShape="1">
          <a:blip r:embed="rId4">
            <a:alphaModFix/>
          </a:blip>
          <a:srcRect/>
          <a:stretch/>
        </p:blipFill>
        <p:spPr>
          <a:xfrm>
            <a:off x="1346235" y="1971675"/>
            <a:ext cx="6451531" cy="456768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6"/>
          <p:cNvSpPr txBox="1">
            <a:spLocks noGrp="1"/>
          </p:cNvSpPr>
          <p:nvPr>
            <p:ph type="ctrTitle"/>
          </p:nvPr>
        </p:nvSpPr>
        <p:spPr>
          <a:xfrm>
            <a:off x="1061801" y="318641"/>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dirty="0"/>
              <a:t>Mineral</a:t>
            </a:r>
            <a:r>
              <a:rPr lang="en-US" sz="3600" b="1" dirty="0"/>
              <a:t>: </a:t>
            </a:r>
            <a:r>
              <a:rPr lang="en-US" sz="3600" dirty="0"/>
              <a:t>Substances that do not come from an animal or plant, the building blocks that make up rocks</a:t>
            </a:r>
            <a:endParaRPr dirty="0"/>
          </a:p>
        </p:txBody>
      </p:sp>
      <p:sp>
        <p:nvSpPr>
          <p:cNvPr id="160" name="Google Shape;160;p6"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1" name="Google Shape;161;p6" descr="How to Identify Common Minerals? - Geology In"/>
          <p:cNvPicPr preferRelativeResize="0"/>
          <p:nvPr/>
        </p:nvPicPr>
        <p:blipFill rotWithShape="1">
          <a:blip r:embed="rId4">
            <a:alphaModFix/>
          </a:blip>
          <a:srcRect/>
          <a:stretch/>
        </p:blipFill>
        <p:spPr>
          <a:xfrm>
            <a:off x="1615441" y="2590800"/>
            <a:ext cx="5913118" cy="36956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7"/>
          <p:cNvSpPr txBox="1">
            <a:spLocks noGrp="1"/>
          </p:cNvSpPr>
          <p:nvPr>
            <p:ph type="ctrTitle"/>
          </p:nvPr>
        </p:nvSpPr>
        <p:spPr>
          <a:xfrm>
            <a:off x="792450" y="318641"/>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dirty="0"/>
              <a:t>Rock</a:t>
            </a:r>
            <a:r>
              <a:rPr lang="en-US" sz="3600" b="1" dirty="0"/>
              <a:t>: </a:t>
            </a:r>
            <a:r>
              <a:rPr lang="en-US" sz="3600" dirty="0"/>
              <a:t>A solid collection of minerals.</a:t>
            </a:r>
            <a:endParaRPr dirty="0"/>
          </a:p>
        </p:txBody>
      </p:sp>
      <p:sp>
        <p:nvSpPr>
          <p:cNvPr id="168" name="Google Shape;168;p7"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9" name="Google Shape;169;p7" descr="What is the Difference Between a Rock and a Mineral? - WorldAtlas"/>
          <p:cNvPicPr preferRelativeResize="0"/>
          <p:nvPr/>
        </p:nvPicPr>
        <p:blipFill rotWithShape="1">
          <a:blip r:embed="rId4">
            <a:alphaModFix/>
          </a:blip>
          <a:srcRect/>
          <a:stretch/>
        </p:blipFill>
        <p:spPr>
          <a:xfrm>
            <a:off x="1149350" y="1913466"/>
            <a:ext cx="6845300" cy="456353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8"/>
          <p:cNvSpPr txBox="1"/>
          <p:nvPr/>
        </p:nvSpPr>
        <p:spPr>
          <a:xfrm>
            <a:off x="1465825" y="526375"/>
            <a:ext cx="63606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There are three types of rocks. Each type forms differently. </a:t>
            </a:r>
            <a:endParaRPr sz="3600" b="0" i="0" u="none" strike="noStrike" cap="none">
              <a:solidFill>
                <a:schemeClr val="dk1"/>
              </a:solidFill>
              <a:latin typeface="Calibri"/>
              <a:ea typeface="Calibri"/>
              <a:cs typeface="Calibri"/>
              <a:sym typeface="Calibri"/>
            </a:endParaRPr>
          </a:p>
        </p:txBody>
      </p:sp>
      <p:pic>
        <p:nvPicPr>
          <p:cNvPr id="175" name="Google Shape;175;p8" descr="What is Igneous Rock?"/>
          <p:cNvPicPr preferRelativeResize="0"/>
          <p:nvPr/>
        </p:nvPicPr>
        <p:blipFill rotWithShape="1">
          <a:blip r:embed="rId3">
            <a:alphaModFix/>
          </a:blip>
          <a:srcRect/>
          <a:stretch/>
        </p:blipFill>
        <p:spPr>
          <a:xfrm>
            <a:off x="77580" y="2169253"/>
            <a:ext cx="2754182" cy="1760094"/>
          </a:xfrm>
          <a:prstGeom prst="rect">
            <a:avLst/>
          </a:prstGeom>
          <a:noFill/>
          <a:ln>
            <a:noFill/>
          </a:ln>
        </p:spPr>
      </p:pic>
      <p:sp>
        <p:nvSpPr>
          <p:cNvPr id="176" name="Google Shape;176;p8"/>
          <p:cNvSpPr txBox="1"/>
          <p:nvPr/>
        </p:nvSpPr>
        <p:spPr>
          <a:xfrm>
            <a:off x="163947" y="4238182"/>
            <a:ext cx="2816176"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Igneous – </a:t>
            </a:r>
            <a:r>
              <a:rPr lang="en-US" sz="2200" b="0" i="0" u="none" strike="noStrike" cap="none">
                <a:solidFill>
                  <a:srgbClr val="000000"/>
                </a:solidFill>
                <a:latin typeface="Arial"/>
                <a:ea typeface="Arial"/>
                <a:cs typeface="Arial"/>
                <a:sym typeface="Arial"/>
              </a:rPr>
              <a:t>when lava cools down and solidifies </a:t>
            </a:r>
            <a:endParaRPr/>
          </a:p>
        </p:txBody>
      </p:sp>
      <p:sp>
        <p:nvSpPr>
          <p:cNvPr id="177" name="Google Shape;177;p8"/>
          <p:cNvSpPr txBox="1"/>
          <p:nvPr/>
        </p:nvSpPr>
        <p:spPr>
          <a:xfrm>
            <a:off x="2980122" y="4238182"/>
            <a:ext cx="3183756" cy="17851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1" i="0" u="none" strike="noStrike" cap="none" dirty="0">
                <a:solidFill>
                  <a:srgbClr val="000000"/>
                </a:solidFill>
                <a:latin typeface="Arial"/>
                <a:ea typeface="Arial"/>
                <a:cs typeface="Arial"/>
                <a:sym typeface="Arial"/>
              </a:rPr>
              <a:t>Sedimentary – </a:t>
            </a:r>
            <a:r>
              <a:rPr lang="en-US" sz="2200" b="0" i="0" u="none" strike="noStrike" cap="none" dirty="0">
                <a:solidFill>
                  <a:srgbClr val="000000"/>
                </a:solidFill>
                <a:latin typeface="Arial"/>
                <a:ea typeface="Arial"/>
                <a:cs typeface="Arial"/>
                <a:sym typeface="Arial"/>
              </a:rPr>
              <a:t>when small particles e.g., minerals, organic materials, sand, stick together over time </a:t>
            </a:r>
            <a:endParaRPr dirty="0"/>
          </a:p>
        </p:txBody>
      </p:sp>
      <p:sp>
        <p:nvSpPr>
          <p:cNvPr id="178" name="Google Shape;178;p8"/>
          <p:cNvSpPr txBox="1"/>
          <p:nvPr/>
        </p:nvSpPr>
        <p:spPr>
          <a:xfrm>
            <a:off x="6316858" y="4238182"/>
            <a:ext cx="2522341" cy="21236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Metamorphic – </a:t>
            </a:r>
            <a:r>
              <a:rPr lang="en-US" sz="2200" b="0" i="0" u="none" strike="noStrike" cap="none">
                <a:solidFill>
                  <a:srgbClr val="000000"/>
                </a:solidFill>
                <a:latin typeface="Arial"/>
                <a:ea typeface="Arial"/>
                <a:cs typeface="Arial"/>
                <a:sym typeface="Arial"/>
              </a:rPr>
              <a:t>when existing rocks undergo temperature, pressure, or chemical change</a:t>
            </a:r>
            <a:endParaRPr/>
          </a:p>
        </p:txBody>
      </p:sp>
      <p:pic>
        <p:nvPicPr>
          <p:cNvPr id="179" name="Google Shape;179;p8" descr="How Are Metamorphic Rocks Formed? (Full Explanation)"/>
          <p:cNvPicPr preferRelativeResize="0"/>
          <p:nvPr/>
        </p:nvPicPr>
        <p:blipFill rotWithShape="1">
          <a:blip r:embed="rId4">
            <a:alphaModFix/>
          </a:blip>
          <a:srcRect/>
          <a:stretch/>
        </p:blipFill>
        <p:spPr>
          <a:xfrm>
            <a:off x="6163878" y="2075817"/>
            <a:ext cx="2777189" cy="1855317"/>
          </a:xfrm>
          <a:prstGeom prst="rect">
            <a:avLst/>
          </a:prstGeom>
          <a:noFill/>
          <a:ln>
            <a:noFill/>
          </a:ln>
        </p:spPr>
      </p:pic>
      <p:pic>
        <p:nvPicPr>
          <p:cNvPr id="180" name="Google Shape;180;p8" descr="Sedimentary Rocks"/>
          <p:cNvPicPr preferRelativeResize="0"/>
          <p:nvPr/>
        </p:nvPicPr>
        <p:blipFill rotWithShape="1">
          <a:blip r:embed="rId5">
            <a:alphaModFix/>
          </a:blip>
          <a:srcRect/>
          <a:stretch/>
        </p:blipFill>
        <p:spPr>
          <a:xfrm>
            <a:off x="2980122" y="1948238"/>
            <a:ext cx="3020756" cy="1982896"/>
          </a:xfrm>
          <a:prstGeom prst="rect">
            <a:avLst/>
          </a:prstGeom>
          <a:noFill/>
          <a:ln>
            <a:noFill/>
          </a:ln>
        </p:spPr>
      </p:pic>
      <p:sp>
        <p:nvSpPr>
          <p:cNvPr id="181" name="Google Shape;181;p8" descr="Rewind"/>
          <p:cNvSpPr/>
          <p:nvPr/>
        </p:nvSpPr>
        <p:spPr>
          <a:xfrm>
            <a:off x="0" y="0"/>
            <a:ext cx="849600" cy="8496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TotalTime>
  <Words>2991</Words>
  <Application>Microsoft Macintosh PowerPoint</Application>
  <PresentationFormat>On-screen Show (4:3)</PresentationFormat>
  <Paragraphs>322</Paragraphs>
  <Slides>59</Slides>
  <Notes>59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Roboto</vt:lpstr>
      <vt:lpstr>Söhne</vt:lpstr>
      <vt:lpstr>Helvetica Neue</vt:lpstr>
      <vt:lpstr>Arial</vt:lpstr>
      <vt:lpstr>Poppins</vt:lpstr>
      <vt:lpstr>Helvetica</vt:lpstr>
      <vt:lpstr>Helvetica Neue Light</vt:lpstr>
      <vt:lpstr>Calibri</vt:lpstr>
      <vt:lpstr>Office Theme</vt:lpstr>
      <vt:lpstr>PowerPoint Presentation</vt:lpstr>
      <vt:lpstr>PowerPoint Presentation</vt:lpstr>
      <vt:lpstr>PowerPoint Presentation</vt:lpstr>
      <vt:lpstr>PowerPoint Presentation</vt:lpstr>
      <vt:lpstr>PowerPoint Presentation</vt:lpstr>
      <vt:lpstr>The Layers of the Earth</vt:lpstr>
      <vt:lpstr>Mineral: Substances that do not come from an animal or plant, the building blocks that make up rocks</vt:lpstr>
      <vt:lpstr>Rock: A solid collection of minerals.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Deposition: dropping of sediment to a new location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Deposition: dropping of sediment to a new location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Deposition: dropping of sediment to a new location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14</cp:revision>
  <dcterms:created xsi:type="dcterms:W3CDTF">2017-05-16T13:21:17Z</dcterms:created>
  <dcterms:modified xsi:type="dcterms:W3CDTF">2023-12-18T14:53:46Z</dcterms:modified>
</cp:coreProperties>
</file>