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5"/>
  </p:notesMasterIdLst>
  <p:sldIdLst>
    <p:sldId id="513" r:id="rId2"/>
    <p:sldId id="257" r:id="rId3"/>
    <p:sldId id="258" r:id="rId4"/>
    <p:sldId id="516" r:id="rId5"/>
    <p:sldId id="259" r:id="rId6"/>
    <p:sldId id="432" r:id="rId7"/>
    <p:sldId id="433" r:id="rId8"/>
    <p:sldId id="506" r:id="rId9"/>
    <p:sldId id="264" r:id="rId10"/>
    <p:sldId id="439" r:id="rId11"/>
    <p:sldId id="440" r:id="rId12"/>
    <p:sldId id="263" r:id="rId13"/>
    <p:sldId id="471" r:id="rId14"/>
    <p:sldId id="273" r:id="rId15"/>
    <p:sldId id="260" r:id="rId16"/>
    <p:sldId id="275" r:id="rId17"/>
    <p:sldId id="276" r:id="rId18"/>
    <p:sldId id="277" r:id="rId19"/>
    <p:sldId id="515" r:id="rId20"/>
    <p:sldId id="514" r:id="rId21"/>
    <p:sldId id="281" r:id="rId22"/>
    <p:sldId id="285" r:id="rId23"/>
    <p:sldId id="286" r:id="rId24"/>
    <p:sldId id="287" r:id="rId25"/>
    <p:sldId id="288" r:id="rId26"/>
    <p:sldId id="289" r:id="rId27"/>
    <p:sldId id="290" r:id="rId28"/>
    <p:sldId id="291" r:id="rId29"/>
    <p:sldId id="292" r:id="rId30"/>
    <p:sldId id="293" r:id="rId31"/>
    <p:sldId id="517" r:id="rId32"/>
    <p:sldId id="295" r:id="rId33"/>
    <p:sldId id="518" r:id="rId34"/>
    <p:sldId id="297" r:id="rId35"/>
    <p:sldId id="298" r:id="rId36"/>
    <p:sldId id="299" r:id="rId37"/>
    <p:sldId id="519" r:id="rId38"/>
    <p:sldId id="520" r:id="rId39"/>
    <p:sldId id="302" r:id="rId40"/>
    <p:sldId id="521" r:id="rId41"/>
    <p:sldId id="522" r:id="rId42"/>
    <p:sldId id="305" r:id="rId43"/>
    <p:sldId id="523" r:id="rId44"/>
    <p:sldId id="524" r:id="rId45"/>
    <p:sldId id="308" r:id="rId46"/>
    <p:sldId id="525" r:id="rId47"/>
    <p:sldId id="526" r:id="rId48"/>
    <p:sldId id="311" r:id="rId49"/>
    <p:sldId id="527" r:id="rId50"/>
    <p:sldId id="313" r:id="rId51"/>
    <p:sldId id="314" r:id="rId52"/>
    <p:sldId id="315" r:id="rId53"/>
    <p:sldId id="316" r:id="rId54"/>
  </p:sldIdLst>
  <p:sldSz cx="9144000" cy="6858000" type="screen4x3"/>
  <p:notesSz cx="6858000" cy="9144000"/>
  <p:embeddedFontLst>
    <p:embeddedFont>
      <p:font typeface="Calibri" panose="020F0502020204030204" pitchFamily="34" charset="0"/>
      <p:regular r:id="rId56"/>
      <p:bold r:id="rId57"/>
      <p:italic r:id="rId58"/>
      <p:boldItalic r:id="rId59"/>
    </p:embeddedFont>
    <p:embeddedFont>
      <p:font typeface="Calibri Light" panose="020F0302020204030204" pitchFamily="34" charset="0"/>
      <p:regular r:id="rId60"/>
      <p:italic r:id="rId61"/>
    </p:embeddedFont>
    <p:embeddedFont>
      <p:font typeface="Helvetica Neue Light" panose="02000403000000020004" pitchFamily="2" charset="0"/>
      <p:regular r:id=""/>
      <p:bold r:id=""/>
      <p:italic r:id=""/>
      <p:boldItalic r:id=""/>
    </p:embeddedFont>
    <p:embeddedFont>
      <p:font typeface="Helvetica Neue Light" panose="02000403000000020004" pitchFamily="2" charset="0"/>
      <p:regular r:id=""/>
      <p:bold r:id=""/>
      <p:italic r:id=""/>
      <p:boldItalic r:id=""/>
    </p:embeddedFont>
    <p:embeddedFont>
      <p:font typeface="Poppins" pitchFamily="2" charset="77"/>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5" roundtripDataSignature="AMtx7miSEhSYLxjFzn0rA8DwKpq+zGkff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27"/>
    <p:restoredTop sz="81412"/>
  </p:normalViewPr>
  <p:slideViewPr>
    <p:cSldViewPr snapToGrid="0">
      <p:cViewPr varScale="1">
        <p:scale>
          <a:sx n="68" d="100"/>
          <a:sy n="68" d="100"/>
        </p:scale>
        <p:origin x="2296"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font" Target="fonts/font9.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 Id="rId75"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font" Target="fonts/font10.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notesMaster" Target="notesMasters/notesMaster1.xml"/><Relationship Id="rId7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8"/>
        <p:cNvGrpSpPr/>
        <p:nvPr/>
      </p:nvGrpSpPr>
      <p:grpSpPr>
        <a:xfrm>
          <a:off x="0" y="0"/>
          <a:ext cx="0" cy="0"/>
          <a:chOff x="0" y="0"/>
          <a:chExt cx="0" cy="0"/>
        </a:xfrm>
      </p:grpSpPr>
      <p:sp>
        <p:nvSpPr>
          <p:cNvPr id="2039" name="Google Shape;2039;p1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0" name="Google Shape;2040;p1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are the two qualities of matter?</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t>
            </a:r>
            <a:r>
              <a:rPr lang="en-US" sz="1200"/>
              <a:t>Matter has mass and takes up space]</a:t>
            </a:r>
            <a:endParaRPr sz="1200"/>
          </a:p>
        </p:txBody>
      </p:sp>
      <p:sp>
        <p:nvSpPr>
          <p:cNvPr id="2041" name="Google Shape;2041;p1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8"/>
        <p:cNvGrpSpPr/>
        <p:nvPr/>
      </p:nvGrpSpPr>
      <p:grpSpPr>
        <a:xfrm>
          <a:off x="0" y="0"/>
          <a:ext cx="0" cy="0"/>
          <a:chOff x="0" y="0"/>
          <a:chExt cx="0" cy="0"/>
        </a:xfrm>
      </p:grpSpPr>
      <p:sp>
        <p:nvSpPr>
          <p:cNvPr id="2049" name="Google Shape;2049;p19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0" name="Google Shape;2050;p1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an atom?</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[An atom is the smallest whole unit of matter.]</a:t>
            </a:r>
            <a:endParaRPr/>
          </a:p>
          <a:p>
            <a:pPr marL="0" lvl="0" indent="0" algn="l" rtl="0">
              <a:spcBef>
                <a:spcPts val="0"/>
              </a:spcBef>
              <a:spcAft>
                <a:spcPts val="0"/>
              </a:spcAft>
              <a:buNone/>
            </a:pPr>
            <a:endParaRPr/>
          </a:p>
        </p:txBody>
      </p:sp>
      <p:sp>
        <p:nvSpPr>
          <p:cNvPr id="2051" name="Google Shape;2051;p1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7e576c1a67_0_1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27e576c1a67_0_1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latin typeface="Calibri"/>
                <a:cs typeface="Calibri"/>
                <a:sym typeface="Calibri"/>
              </a:rPr>
              <a:t>What charge does an electron have? </a:t>
            </a:r>
            <a:r>
              <a:rPr lang="en-US" sz="1200" b="1" i="0" u="none" strike="noStrike" cap="none" dirty="0">
                <a:solidFill>
                  <a:schemeClr val="dk1"/>
                </a:solidFill>
                <a:latin typeface="Calibri"/>
                <a:cs typeface="Calibri"/>
                <a:sym typeface="Calibri"/>
              </a:rPr>
              <a:t>[A. Negative charge]</a:t>
            </a:r>
            <a:endParaRPr lang="en-US" b="1" dirty="0"/>
          </a:p>
        </p:txBody>
      </p:sp>
      <p:sp>
        <p:nvSpPr>
          <p:cNvPr id="169" name="Google Shape;169;g27e576c1a67_0_1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7e576c1a67_0_1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27e576c1a67_0_1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latin typeface="Calibri"/>
                <a:cs typeface="Calibri"/>
                <a:sym typeface="Calibri"/>
              </a:rPr>
              <a:t>What charge does an electron have? </a:t>
            </a:r>
            <a:r>
              <a:rPr lang="en-US" sz="1200" b="1" i="0" u="none" strike="noStrike" cap="none" dirty="0">
                <a:solidFill>
                  <a:schemeClr val="dk1"/>
                </a:solidFill>
                <a:latin typeface="Calibri"/>
                <a:cs typeface="Calibri"/>
                <a:sym typeface="Calibri"/>
              </a:rPr>
              <a:t>[A. Negative charge]</a:t>
            </a:r>
            <a:endParaRPr lang="en-US" b="1" dirty="0"/>
          </a:p>
        </p:txBody>
      </p:sp>
      <p:sp>
        <p:nvSpPr>
          <p:cNvPr id="169" name="Google Shape;169;g27e576c1a67_0_1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2897282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the phrase </a:t>
            </a:r>
            <a:r>
              <a:rPr lang="en-US" b="1"/>
              <a:t>Resistance.</a:t>
            </a:r>
            <a:endParaRPr/>
          </a:p>
        </p:txBody>
      </p:sp>
      <p:sp>
        <p:nvSpPr>
          <p:cNvPr id="248" name="Google Shape;248;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936c336ece_0_7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2936c336ece_0_7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Electricity</a:t>
            </a:r>
            <a:r>
              <a:rPr lang="en-US" dirty="0"/>
              <a:t> is </a:t>
            </a:r>
            <a:r>
              <a:rPr lang="en-US" dirty="0">
                <a:solidFill>
                  <a:srgbClr val="000000"/>
                </a:solidFill>
                <a:latin typeface="Arial" panose="020B0604020202020204" pitchFamily="34" charset="0"/>
              </a:rPr>
              <a:t>t</a:t>
            </a:r>
            <a:r>
              <a:rPr lang="en-US" b="0" i="0" dirty="0">
                <a:solidFill>
                  <a:srgbClr val="000000"/>
                </a:solidFill>
                <a:effectLst/>
                <a:latin typeface="Arial" panose="020B0604020202020204" pitchFamily="34" charset="0"/>
              </a:rPr>
              <a:t>he movement of electrons between atoms</a:t>
            </a:r>
            <a:endParaRPr dirty="0"/>
          </a:p>
        </p:txBody>
      </p:sp>
      <p:sp>
        <p:nvSpPr>
          <p:cNvPr id="146" name="Google Shape;146;g2936c336ece_0_7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1079879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65" name="Google Shape;265;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936c336ece_0_11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g2936c336ece_0_11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Electricity</a:t>
            </a:r>
            <a:r>
              <a:rPr lang="en-US" dirty="0"/>
              <a:t> is </a:t>
            </a:r>
            <a:r>
              <a:rPr lang="en-US" dirty="0">
                <a:solidFill>
                  <a:srgbClr val="000000"/>
                </a:solidFill>
                <a:latin typeface="Arial" panose="020B0604020202020204" pitchFamily="34" charset="0"/>
              </a:rPr>
              <a:t>t</a:t>
            </a:r>
            <a:r>
              <a:rPr lang="en-US" b="0" i="0" dirty="0">
                <a:solidFill>
                  <a:srgbClr val="000000"/>
                </a:solidFill>
                <a:effectLst/>
                <a:latin typeface="Arial" panose="020B0604020202020204" pitchFamily="34" charset="0"/>
              </a:rPr>
              <a:t>he movement of electrons between atoms</a:t>
            </a:r>
            <a:endParaRPr lang="en-US" dirty="0"/>
          </a:p>
        </p:txBody>
      </p:sp>
      <p:sp>
        <p:nvSpPr>
          <p:cNvPr id="271" name="Google Shape;271;g2936c336ece_0_11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279" name="Google Shape;279;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F0F0F"/>
                </a:solidFill>
                <a:effectLst/>
                <a:latin typeface="Söhne"/>
              </a:rPr>
              <a:t>When you flip a switch, it's the invisible force that turns on the lights, allowing you to read your favorite books or play games after sunset. It's the reason your computer screen lights up with information and</a:t>
            </a:r>
          </a:p>
          <a:p>
            <a:r>
              <a:rPr lang="en-US" b="0" i="0" dirty="0">
                <a:solidFill>
                  <a:srgbClr val="0F0F0F"/>
                </a:solidFill>
                <a:effectLst/>
                <a:latin typeface="Söhne"/>
              </a:rPr>
              <a:t>your refrigerator keeps your snacks cool.</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3623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Today, we’ll be learning about the word: </a:t>
            </a:r>
            <a:r>
              <a:rPr lang="en-US" b="1"/>
              <a:t>Resistance</a:t>
            </a:r>
            <a:r>
              <a:rPr lang="en-US"/>
              <a:t>.</a:t>
            </a:r>
            <a:endParaRPr/>
          </a:p>
        </p:txBody>
      </p:sp>
      <p:sp>
        <p:nvSpPr>
          <p:cNvPr id="123" name="Google Shape;123;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F0F0F"/>
                </a:solidFill>
                <a:effectLst/>
                <a:latin typeface="Söhne"/>
              </a:rPr>
              <a:t>Electricity is also a master communicator. It's what makes your doorbell ring, your phone buzz with messages, and your TV screen come to life with</a:t>
            </a:r>
          </a:p>
          <a:p>
            <a:r>
              <a:rPr lang="en-US" b="0" i="0" dirty="0">
                <a:solidFill>
                  <a:srgbClr val="0F0F0F"/>
                </a:solidFill>
                <a:effectLst/>
                <a:latin typeface="Söhne"/>
              </a:rPr>
              <a:t>shows and movies. It's the force behind the scenes that keeps us in touch with friends and family, even when they're far away.</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261453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d96993b0a5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gd96993b0a5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09" name="Google Shape;309;gd96993b0a5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9c31cddc2b_0_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g29c31cddc2b_0_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400"/>
              <a:buFont typeface="Calibri"/>
              <a:buNone/>
            </a:pPr>
            <a:r>
              <a:rPr lang="en-US" sz="1200" dirty="0">
                <a:solidFill>
                  <a:schemeClr val="dk1"/>
                </a:solidFill>
                <a:latin typeface="Calibri"/>
                <a:ea typeface="Calibri"/>
                <a:cs typeface="Calibri"/>
                <a:sym typeface="Calibri"/>
              </a:rPr>
              <a:t>Name two examples of how electricity helps us in our daily lives.</a:t>
            </a:r>
            <a:endParaRPr lang="en-US" sz="1200" b="1" i="0" u="none" strike="noStrike" cap="none" dirty="0">
              <a:solidFill>
                <a:srgbClr val="FF0000"/>
              </a:solidFill>
              <a:latin typeface="Calibri"/>
              <a:ea typeface="Calibri"/>
              <a:cs typeface="Calibri"/>
              <a:sym typeface="Calibri"/>
            </a:endParaRPr>
          </a:p>
        </p:txBody>
      </p:sp>
      <p:sp>
        <p:nvSpPr>
          <p:cNvPr id="344" name="Google Shape;344;g29c31cddc2b_0_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5e11802ac4_0_4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g25e11802ac4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resistance</a:t>
            </a:r>
            <a:r>
              <a:rPr lang="en-US"/>
              <a:t>.</a:t>
            </a:r>
            <a:endParaRPr/>
          </a:p>
        </p:txBody>
      </p:sp>
      <p:sp>
        <p:nvSpPr>
          <p:cNvPr id="353" name="Google Shape;353;g25e11802ac4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936c336ece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g2936c336ece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a:lnSpc>
                <a:spcPct val="90000"/>
              </a:lnSpc>
              <a:spcBef>
                <a:spcPct val="0"/>
              </a:spcBef>
              <a:spcAft>
                <a:spcPts val="600"/>
              </a:spcAft>
              <a:buClr>
                <a:srgbClr val="000000"/>
              </a:buClr>
              <a:buSzPts val="2400"/>
            </a:pPr>
            <a:r>
              <a:rPr lang="en-US" sz="1100" kern="1200" dirty="0">
                <a:solidFill>
                  <a:schemeClr val="tx1">
                    <a:lumMod val="85000"/>
                    <a:lumOff val="15000"/>
                  </a:schemeClr>
                </a:solidFill>
                <a:latin typeface="Calibri" panose="020F0502020204030204" pitchFamily="34" charset="0"/>
                <a:ea typeface="+mj-ea"/>
                <a:cs typeface="Calibri" panose="020F0502020204030204" pitchFamily="34" charset="0"/>
                <a:sym typeface="Calibri"/>
              </a:rPr>
              <a:t>When it is turned on, a lightbulb is an example of electricity flowing to it to produce light</a:t>
            </a:r>
            <a:endParaRPr lang="en-US" sz="1100" b="0" i="0" u="none" strike="noStrike" kern="1200" cap="none" dirty="0">
              <a:solidFill>
                <a:schemeClr val="tx1">
                  <a:lumMod val="85000"/>
                  <a:lumOff val="15000"/>
                </a:schemeClr>
              </a:solidFill>
              <a:latin typeface="Calibri" panose="020F0502020204030204" pitchFamily="34" charset="0"/>
              <a:ea typeface="+mj-ea"/>
              <a:cs typeface="Calibri" panose="020F0502020204030204" pitchFamily="34" charset="0"/>
              <a:sym typeface="Arial"/>
            </a:endParaRPr>
          </a:p>
        </p:txBody>
      </p:sp>
      <p:sp>
        <p:nvSpPr>
          <p:cNvPr id="360" name="Google Shape;360;g2936c336ece_0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936c336ece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g2936c336ece_0_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sz="1600" b="0" i="0" dirty="0">
                <a:solidFill>
                  <a:srgbClr val="0F0F0F"/>
                </a:solidFill>
                <a:effectLst/>
                <a:latin typeface="Söhne"/>
              </a:rPr>
              <a:t>Computers and laptops run on electricity. When you press the power button, electricity flows through circuits, allowing you to browse the internet, play games, and do schoolwork.</a:t>
            </a:r>
            <a:endParaRPr sz="1100" dirty="0"/>
          </a:p>
        </p:txBody>
      </p:sp>
      <p:sp>
        <p:nvSpPr>
          <p:cNvPr id="371" name="Google Shape;371;g2936c336ece_0_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25e11802ac4_0_6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g25e11802ac4_0_6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non-examples of </a:t>
            </a:r>
            <a:r>
              <a:rPr lang="en-US" b="1"/>
              <a:t>resistance.</a:t>
            </a:r>
            <a:endParaRPr/>
          </a:p>
        </p:txBody>
      </p:sp>
      <p:sp>
        <p:nvSpPr>
          <p:cNvPr id="380" name="Google Shape;380;g25e11802ac4_0_6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5e11802ac4_0_8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g25e11802ac4_0_8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2400"/>
              <a:buFont typeface="Arial"/>
              <a:buNone/>
              <a:tabLst/>
              <a:defRPr/>
            </a:pPr>
            <a:r>
              <a:rPr lang="en-US" sz="1100" dirty="0">
                <a:solidFill>
                  <a:schemeClr val="dk1"/>
                </a:solidFill>
                <a:latin typeface="Calibri"/>
                <a:ea typeface="Calibri"/>
                <a:cs typeface="Calibri"/>
                <a:sym typeface="Calibri"/>
              </a:rPr>
              <a:t>Using a bicycle is NOT an example of electricity. A bicycle uses </a:t>
            </a:r>
            <a:r>
              <a:rPr lang="en-US" sz="1600" b="0" i="0" dirty="0">
                <a:solidFill>
                  <a:srgbClr val="0F0F0F"/>
                </a:solidFill>
                <a:effectLst/>
                <a:latin typeface="Söhne"/>
              </a:rPr>
              <a:t>mechanical energy to move, it doesn't operate using electricity.</a:t>
            </a:r>
            <a:endParaRPr sz="1100" dirty="0"/>
          </a:p>
        </p:txBody>
      </p:sp>
      <p:sp>
        <p:nvSpPr>
          <p:cNvPr id="387" name="Google Shape;387;g25e11802ac4_0_8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5e11802ac4_0_7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g25e11802ac4_0_7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600" b="0" i="0" dirty="0">
                <a:solidFill>
                  <a:srgbClr val="0F0F0F"/>
                </a:solidFill>
                <a:effectLst/>
                <a:latin typeface="Söhne"/>
              </a:rPr>
              <a:t>A basketball is NOT an example of electricity. A basketball is made of materials like rubber and leather, which do not involve electricity in their basic properties. Bouncing a basketball doesn't generate an electric charge.</a:t>
            </a:r>
            <a:endParaRPr sz="1100" dirty="0"/>
          </a:p>
        </p:txBody>
      </p:sp>
      <p:sp>
        <p:nvSpPr>
          <p:cNvPr id="396" name="Google Shape;396;g25e11802ac4_0_7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5e11802ac4_0_8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g25e11802ac4_0_8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405" name="Google Shape;405;g25e11802ac4_0_8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936c336ece_0_3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g2936c336ece_0_3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How is electricity transmitted and used in daily life?</a:t>
            </a:r>
            <a:endParaRPr b="0"/>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Clr>
                <a:schemeClr val="dk1"/>
              </a:buClr>
              <a:buSzPts val="1400"/>
              <a:buFont typeface="Arial"/>
              <a:buNone/>
            </a:pPr>
            <a:r>
              <a:rPr lang="en-US"/>
              <a:t>I love all these thoughtful scientific hypotheses!  Be sure to keep this question and your predictions in mind as we move through these next few lessons, and we’ll continue to revisit it.</a:t>
            </a:r>
            <a:endParaRPr/>
          </a:p>
        </p:txBody>
      </p:sp>
      <p:sp>
        <p:nvSpPr>
          <p:cNvPr id="132" name="Google Shape;132;g2936c336ece_0_3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2936c336ece_0_2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g2936c336ece_0_2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1200" dirty="0">
                <a:solidFill>
                  <a:schemeClr val="dk1"/>
                </a:solidFill>
                <a:latin typeface="Calibri"/>
                <a:ea typeface="Calibri"/>
                <a:cs typeface="Calibri"/>
                <a:sym typeface="Calibri"/>
              </a:rPr>
              <a:t>Which is an example of something that uses electricity?</a:t>
            </a:r>
            <a:endParaRPr lang="en-US" sz="8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[Light bulb]</a:t>
            </a:r>
            <a:endParaRPr dirty="0"/>
          </a:p>
        </p:txBody>
      </p:sp>
      <p:sp>
        <p:nvSpPr>
          <p:cNvPr id="411" name="Google Shape;411;g2936c336ece_0_2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2936c336ece_0_2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g2936c336ece_0_2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1200" dirty="0">
                <a:solidFill>
                  <a:schemeClr val="dk1"/>
                </a:solidFill>
                <a:latin typeface="Calibri"/>
                <a:ea typeface="Calibri"/>
                <a:cs typeface="Calibri"/>
                <a:sym typeface="Calibri"/>
              </a:rPr>
              <a:t>Which is an example of something that uses electricity?</a:t>
            </a:r>
            <a:endParaRPr lang="en-US" sz="8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[Light bulb]</a:t>
            </a:r>
            <a:endParaRPr dirty="0"/>
          </a:p>
        </p:txBody>
      </p:sp>
      <p:sp>
        <p:nvSpPr>
          <p:cNvPr id="411" name="Google Shape;411;g2936c336ece_0_2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extLst>
      <p:ext uri="{BB962C8B-B14F-4D97-AF65-F5344CB8AC3E}">
        <p14:creationId xmlns:p14="http://schemas.microsoft.com/office/powerpoint/2010/main" val="15403468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5e11802ac4_0_2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g25e11802ac4_0_2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434" name="Google Shape;434;g25e11802ac4_0_2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936c336ece_0_7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2936c336ece_0_7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Electricity</a:t>
            </a:r>
            <a:r>
              <a:rPr lang="en-US" dirty="0"/>
              <a:t> is </a:t>
            </a:r>
            <a:r>
              <a:rPr lang="en-US" dirty="0">
                <a:solidFill>
                  <a:srgbClr val="000000"/>
                </a:solidFill>
                <a:latin typeface="Arial" panose="020B0604020202020204" pitchFamily="34" charset="0"/>
              </a:rPr>
              <a:t>t</a:t>
            </a:r>
            <a:r>
              <a:rPr lang="en-US" b="0" i="0" dirty="0">
                <a:solidFill>
                  <a:srgbClr val="000000"/>
                </a:solidFill>
                <a:effectLst/>
                <a:latin typeface="Arial" panose="020B0604020202020204" pitchFamily="34" charset="0"/>
              </a:rPr>
              <a:t>he movement of electrons between atoms</a:t>
            </a:r>
            <a:endParaRPr dirty="0"/>
          </a:p>
        </p:txBody>
      </p:sp>
      <p:sp>
        <p:nvSpPr>
          <p:cNvPr id="146" name="Google Shape;146;g2936c336ece_0_7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extLst>
      <p:ext uri="{BB962C8B-B14F-4D97-AF65-F5344CB8AC3E}">
        <p14:creationId xmlns:p14="http://schemas.microsoft.com/office/powerpoint/2010/main" val="36329318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5e11802ac4_0_19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g25e11802ac4_0_19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We will now complete this concept map, called a Frayer model, </a:t>
            </a:r>
            <a:r>
              <a:rPr lang="en-US" dirty="0">
                <a:solidFill>
                  <a:srgbClr val="242424"/>
                </a:solidFill>
              </a:rPr>
              <a:t>to summarize and further clarify what you have learned about the term</a:t>
            </a:r>
            <a:r>
              <a:rPr lang="en-US" dirty="0"/>
              <a:t> </a:t>
            </a:r>
            <a:r>
              <a:rPr lang="en-US" b="1" dirty="0"/>
              <a:t>electricity</a:t>
            </a:r>
            <a:r>
              <a:rPr lang="en-US" dirty="0">
                <a:solidFill>
                  <a:srgbClr val="242424"/>
                </a:solidFill>
              </a:rPr>
              <a:t>. </a:t>
            </a:r>
            <a:endParaRPr dirty="0"/>
          </a:p>
        </p:txBody>
      </p:sp>
      <p:sp>
        <p:nvSpPr>
          <p:cNvPr id="449" name="Google Shape;449;g25e11802ac4_0_19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To complete the Frayer model,</a:t>
            </a:r>
            <a:r>
              <a:rPr lang="en-US" dirty="0">
                <a:solidFill>
                  <a:srgbClr val="242424"/>
                </a:solidFill>
              </a:rPr>
              <a:t> we will choose from four choices the correct picture, definition, example, and response to the question, “How does </a:t>
            </a:r>
            <a:r>
              <a:rPr lang="en-US" b="1" dirty="0">
                <a:solidFill>
                  <a:srgbClr val="242424"/>
                </a:solidFill>
              </a:rPr>
              <a:t>electricity</a:t>
            </a:r>
            <a:r>
              <a:rPr lang="en-US" dirty="0">
                <a:solidFill>
                  <a:srgbClr val="242424"/>
                </a:solidFill>
              </a:rPr>
              <a:t> impact my life?”</a:t>
            </a:r>
            <a:r>
              <a:rPr lang="en-US" dirty="0">
                <a:solidFill>
                  <a:schemeClr val="dk1"/>
                </a:solidFill>
              </a:rPr>
              <a:t> </a:t>
            </a:r>
            <a:r>
              <a:rPr lang="en-US" dirty="0">
                <a:solidFill>
                  <a:srgbClr val="242424"/>
                </a:solidFill>
              </a:rPr>
              <a:t>Select the best response for each question </a:t>
            </a:r>
            <a:r>
              <a:rPr lang="en-US" dirty="0">
                <a:solidFill>
                  <a:schemeClr val="dk1"/>
                </a:solidFill>
              </a:rPr>
              <a:t>using the information you just learned. As </a:t>
            </a:r>
            <a:r>
              <a:rPr lang="en-US" dirty="0"/>
              <a:t>we </a:t>
            </a:r>
            <a:r>
              <a:rPr lang="en-US" dirty="0">
                <a:solidFill>
                  <a:schemeClr val="dk1"/>
                </a:solidFill>
              </a:rPr>
              <a:t>select responses, </a:t>
            </a:r>
            <a:r>
              <a:rPr lang="en-US" dirty="0"/>
              <a:t>we</a:t>
            </a:r>
            <a:r>
              <a:rPr lang="en-US" dirty="0">
                <a:solidFill>
                  <a:schemeClr val="dk1"/>
                </a:solidFill>
              </a:rPr>
              <a:t> will see how this model looks filled in for the term</a:t>
            </a:r>
            <a:r>
              <a:rPr lang="en-US" dirty="0"/>
              <a:t> </a:t>
            </a:r>
            <a:r>
              <a:rPr lang="en-US" b="1" dirty="0"/>
              <a:t>electricity.</a:t>
            </a:r>
            <a:endParaRPr dirty="0">
              <a:solidFill>
                <a:schemeClr val="dk1"/>
              </a:solidFill>
            </a:endParaRPr>
          </a:p>
        </p:txBody>
      </p:sp>
      <p:sp>
        <p:nvSpPr>
          <p:cNvPr id="460" name="Google Shape;460;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2928e35bcaa_0_6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g2928e35bcaa_0_6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Choose the one correct picture of electricity from these four choices.</a:t>
            </a:r>
            <a:endParaRPr dirty="0"/>
          </a:p>
        </p:txBody>
      </p:sp>
      <p:sp>
        <p:nvSpPr>
          <p:cNvPr id="482" name="Google Shape;482;g2928e35bcaa_0_6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2928e35bcaa_0_6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g2928e35bcaa_0_6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This is the picture that shows </a:t>
            </a:r>
            <a:r>
              <a:rPr lang="en-US" b="1" dirty="0"/>
              <a:t>electricity </a:t>
            </a:r>
            <a:r>
              <a:rPr lang="en-US" b="0" dirty="0"/>
              <a:t>being used</a:t>
            </a:r>
            <a:r>
              <a:rPr lang="en-US" b="1" dirty="0"/>
              <a:t>.</a:t>
            </a:r>
            <a:endParaRPr lang="en-US" dirty="0"/>
          </a:p>
        </p:txBody>
      </p:sp>
      <p:sp>
        <p:nvSpPr>
          <p:cNvPr id="482" name="Google Shape;482;g2928e35bcaa_0_6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515036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Here is the Frayer model filled in with a picture of electricity.</a:t>
            </a:r>
            <a:endParaRPr lang="en-US" dirty="0">
              <a:solidFill>
                <a:schemeClr val="dk1"/>
              </a:solidFill>
            </a:endParaRPr>
          </a:p>
        </p:txBody>
      </p:sp>
      <p:sp>
        <p:nvSpPr>
          <p:cNvPr id="460" name="Google Shape;460;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43706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2928e35bcaa_0_7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g2928e35bcaa_0_7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Choose the one correct definition of </a:t>
            </a:r>
            <a:r>
              <a:rPr lang="en-US" b="1" dirty="0"/>
              <a:t>electricity </a:t>
            </a:r>
            <a:r>
              <a:rPr lang="en-US" dirty="0"/>
              <a:t>from these four choices.</a:t>
            </a:r>
            <a:endParaRPr dirty="0"/>
          </a:p>
        </p:txBody>
      </p:sp>
      <p:sp>
        <p:nvSpPr>
          <p:cNvPr id="546" name="Google Shape;546;g2928e35bcaa_0_7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2936c336ece_0_12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1" name="Google Shape;721;g2936c336ece_0_12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b="1" i="0" dirty="0">
                <a:effectLst/>
                <a:latin typeface="Söhne"/>
              </a:rPr>
              <a:t>Materials:</a:t>
            </a:r>
            <a:endParaRPr lang="en-US" b="0" i="0" dirty="0">
              <a:effectLst/>
              <a:latin typeface="Söhne"/>
            </a:endParaRPr>
          </a:p>
          <a:p>
            <a:pPr algn="l">
              <a:buFont typeface="+mj-lt"/>
              <a:buAutoNum type="arabicPeriod"/>
            </a:pPr>
            <a:r>
              <a:rPr lang="en-US" b="0" i="0" dirty="0">
                <a:effectLst/>
                <a:latin typeface="Söhne"/>
              </a:rPr>
              <a:t>Various fruits (e.g., lemons, oranges, or potatoes)</a:t>
            </a:r>
          </a:p>
          <a:p>
            <a:pPr algn="l">
              <a:buFont typeface="+mj-lt"/>
              <a:buAutoNum type="arabicPeriod"/>
            </a:pPr>
            <a:r>
              <a:rPr lang="en-US" b="0" i="0" dirty="0">
                <a:effectLst/>
                <a:latin typeface="Söhne"/>
              </a:rPr>
              <a:t>Galvanized nails (available at hardware stores)</a:t>
            </a:r>
          </a:p>
          <a:p>
            <a:pPr algn="l">
              <a:buFont typeface="+mj-lt"/>
              <a:buAutoNum type="arabicPeriod"/>
            </a:pPr>
            <a:r>
              <a:rPr lang="en-US" b="0" i="0" dirty="0">
                <a:effectLst/>
                <a:latin typeface="Söhne"/>
              </a:rPr>
              <a:t>Copper wire</a:t>
            </a:r>
          </a:p>
          <a:p>
            <a:pPr algn="l">
              <a:buFont typeface="+mj-lt"/>
              <a:buAutoNum type="arabicPeriod"/>
            </a:pPr>
            <a:r>
              <a:rPr lang="en-US" b="0" i="0" dirty="0">
                <a:effectLst/>
                <a:latin typeface="Söhne"/>
              </a:rPr>
              <a:t>LED bulbs</a:t>
            </a:r>
          </a:p>
          <a:p>
            <a:pPr algn="l">
              <a:buFont typeface="+mj-lt"/>
              <a:buAutoNum type="arabicPeriod"/>
            </a:pPr>
            <a:r>
              <a:rPr lang="en-US" b="0" i="0" dirty="0">
                <a:effectLst/>
                <a:latin typeface="Söhne"/>
              </a:rPr>
              <a:t>Alligator clips</a:t>
            </a:r>
          </a:p>
          <a:p>
            <a:pPr algn="l">
              <a:buFont typeface="+mj-lt"/>
              <a:buAutoNum type="arabicPeriod"/>
            </a:pPr>
            <a:r>
              <a:rPr lang="en-US" b="0" i="0" dirty="0">
                <a:effectLst/>
                <a:latin typeface="Söhne"/>
              </a:rPr>
              <a:t>Knife (for adult use)</a:t>
            </a:r>
          </a:p>
          <a:p>
            <a:pPr algn="l">
              <a:buFont typeface="+mj-lt"/>
              <a:buAutoNum type="arabicPeriod"/>
            </a:pPr>
            <a:r>
              <a:rPr lang="en-US" b="0" i="0" dirty="0">
                <a:effectLst/>
                <a:latin typeface="Söhne"/>
              </a:rPr>
              <a:t>Safety goggles</a:t>
            </a:r>
          </a:p>
          <a:p>
            <a:pPr algn="l"/>
            <a:r>
              <a:rPr lang="en-US" b="1" i="0" dirty="0">
                <a:effectLst/>
                <a:latin typeface="Söhne"/>
              </a:rPr>
              <a:t>Procedure:</a:t>
            </a:r>
            <a:endParaRPr lang="en-US" b="0" i="0" dirty="0">
              <a:effectLst/>
              <a:latin typeface="Söhne"/>
            </a:endParaRPr>
          </a:p>
          <a:p>
            <a:pPr algn="l">
              <a:buFont typeface="+mj-lt"/>
              <a:buAutoNum type="arabicPeriod"/>
            </a:pPr>
            <a:r>
              <a:rPr lang="en-US" b="1" i="0" dirty="0">
                <a:effectLst/>
                <a:latin typeface="Söhne"/>
              </a:rPr>
              <a:t>Safety First:</a:t>
            </a:r>
            <a:r>
              <a:rPr lang="en-US" b="0" i="0" dirty="0">
                <a:effectLst/>
                <a:latin typeface="Söhne"/>
              </a:rPr>
              <a:t> Begin by emphasizing safety. Wear safety goggles and remind students to handle materials carefully.</a:t>
            </a:r>
          </a:p>
          <a:p>
            <a:pPr algn="l">
              <a:buFont typeface="+mj-lt"/>
              <a:buAutoNum type="arabicPeriod"/>
            </a:pPr>
            <a:r>
              <a:rPr lang="en-US" b="1" i="0" dirty="0">
                <a:effectLst/>
                <a:latin typeface="Söhne"/>
              </a:rPr>
              <a:t>Prepare the Fruits:</a:t>
            </a:r>
            <a:r>
              <a:rPr lang="en-US" b="0" i="0" dirty="0">
                <a:effectLst/>
                <a:latin typeface="Söhne"/>
              </a:rPr>
              <a:t> Cut the fruits in half. For example, if using lemons, cut them into halves.</a:t>
            </a:r>
          </a:p>
          <a:p>
            <a:pPr algn="l">
              <a:buFont typeface="+mj-lt"/>
              <a:buAutoNum type="arabicPeriod"/>
            </a:pPr>
            <a:r>
              <a:rPr lang="en-US" b="1" i="0" dirty="0">
                <a:effectLst/>
                <a:latin typeface="Söhne"/>
              </a:rPr>
              <a:t>Insert the Electrodes:</a:t>
            </a:r>
            <a:r>
              <a:rPr lang="en-US" b="0" i="0" dirty="0">
                <a:effectLst/>
                <a:latin typeface="Söhne"/>
              </a:rPr>
              <a:t> Insert a galvanized nail into one half of the fruit and a piece of copper wire into the other half. Make sure they are not touching inside the fruit.</a:t>
            </a:r>
          </a:p>
          <a:p>
            <a:pPr algn="l">
              <a:buFont typeface="+mj-lt"/>
              <a:buAutoNum type="arabicPeriod"/>
            </a:pPr>
            <a:r>
              <a:rPr lang="en-US" b="1" i="0" dirty="0">
                <a:effectLst/>
                <a:latin typeface="Söhne"/>
              </a:rPr>
              <a:t>Connect the Circuit:</a:t>
            </a:r>
            <a:r>
              <a:rPr lang="en-US" b="0" i="0" dirty="0">
                <a:effectLst/>
                <a:latin typeface="Söhne"/>
              </a:rPr>
              <a:t> Use alligator clips to connect the copper wire from one fruit to the galvanized nail of the next fruit. Continue this chain until you have several fruits connected.</a:t>
            </a:r>
          </a:p>
          <a:p>
            <a:pPr algn="l">
              <a:buFont typeface="+mj-lt"/>
              <a:buAutoNum type="arabicPeriod"/>
            </a:pPr>
            <a:r>
              <a:rPr lang="en-US" b="1" i="0" dirty="0">
                <a:effectLst/>
                <a:latin typeface="Söhne"/>
              </a:rPr>
              <a:t>Add the LED Bulb:</a:t>
            </a:r>
            <a:r>
              <a:rPr lang="en-US" b="0" i="0" dirty="0">
                <a:effectLst/>
                <a:latin typeface="Söhne"/>
              </a:rPr>
              <a:t> Connect the last fruit to an LED bulb using alligator clips. The bulb should light up if the circuit is complete.</a:t>
            </a:r>
          </a:p>
          <a:p>
            <a:pPr algn="l">
              <a:buFont typeface="+mj-lt"/>
              <a:buAutoNum type="arabicPeriod"/>
            </a:pPr>
            <a:endParaRPr lang="en-US" b="0" i="0" dirty="0">
              <a:effectLst/>
              <a:latin typeface="Söhne"/>
            </a:endParaRPr>
          </a:p>
          <a:p>
            <a:pPr algn="l"/>
            <a:r>
              <a:rPr lang="en-US" b="1" i="0" dirty="0">
                <a:solidFill>
                  <a:srgbClr val="000000"/>
                </a:solidFill>
                <a:effectLst/>
                <a:latin typeface="Söhne"/>
              </a:rPr>
              <a:t>Explanation:</a:t>
            </a:r>
            <a:r>
              <a:rPr lang="en-US" b="0" i="0" dirty="0">
                <a:solidFill>
                  <a:srgbClr val="000000"/>
                </a:solidFill>
                <a:effectLst/>
                <a:latin typeface="Söhne"/>
              </a:rPr>
              <a:t> This demonstration illustrates the basic principles of an electrical circuit. The fruits act as chemical cells, generating a small amount of electricity. When connected in a series, they create a circuit that allows the flow of electricity, lighting up the LED bulb.</a:t>
            </a:r>
          </a:p>
          <a:p>
            <a:pPr algn="l"/>
            <a:r>
              <a:rPr lang="en-US" b="0" i="0" dirty="0">
                <a:solidFill>
                  <a:srgbClr val="000000"/>
                </a:solidFill>
                <a:effectLst/>
                <a:latin typeface="Söhne"/>
              </a:rPr>
              <a:t>This activity not only showcases the generation of electricity but also introduces students to the concept of circuits and conductivity. It's a hands-on and engaging way to explore the basics of electrical circuits in a classroom setting.</a:t>
            </a:r>
          </a:p>
          <a:p>
            <a:pPr algn="l"/>
            <a:br>
              <a:rPr lang="en-US" b="0" i="0" dirty="0">
                <a:solidFill>
                  <a:srgbClr val="000000"/>
                </a:solidFill>
                <a:effectLst/>
                <a:latin typeface="Inter"/>
              </a:rPr>
            </a:br>
            <a:endParaRPr lang="en-US" b="0" i="0" dirty="0">
              <a:solidFill>
                <a:srgbClr val="000000"/>
              </a:solidFill>
              <a:effectLst/>
              <a:latin typeface="Inter"/>
            </a:endParaRPr>
          </a:p>
          <a:p>
            <a:pPr algn="l">
              <a:buFont typeface="+mj-lt"/>
              <a:buAutoNum type="arabicPeriod"/>
            </a:pPr>
            <a:endParaRPr lang="en-US" b="0" i="0" dirty="0">
              <a:effectLst/>
              <a:latin typeface="Söhne"/>
            </a:endParaRPr>
          </a:p>
        </p:txBody>
      </p:sp>
      <p:sp>
        <p:nvSpPr>
          <p:cNvPr id="722" name="Google Shape;722;g2936c336ece_0_12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17520895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2928e35bcaa_0_7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g2928e35bcaa_0_7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a:t>
            </a:r>
            <a:r>
              <a:rPr lang="en-US" sz="1200" dirty="0">
                <a:effectLst/>
                <a:latin typeface="Helvetica Neue Light" panose="02000403000000020004" pitchFamily="2" charset="0"/>
                <a:ea typeface="Helvetica Neue Light" panose="02000403000000020004" pitchFamily="2" charset="0"/>
                <a:cs typeface="Helvetica Neue" panose="02000503000000020004" pitchFamily="2" charset="0"/>
              </a:rPr>
              <a:t>T</a:t>
            </a:r>
            <a:r>
              <a:rPr lang="en-US" sz="12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he movement of electrons between atoms</a:t>
            </a:r>
            <a:r>
              <a:rPr lang="en-US" dirty="0"/>
              <a:t>” is correct! This is the definition of </a:t>
            </a:r>
            <a:r>
              <a:rPr lang="en-US" b="1" dirty="0"/>
              <a:t>electricity</a:t>
            </a:r>
            <a:r>
              <a:rPr lang="en-US" dirty="0"/>
              <a:t>.</a:t>
            </a:r>
          </a:p>
        </p:txBody>
      </p:sp>
      <p:sp>
        <p:nvSpPr>
          <p:cNvPr id="546" name="Google Shape;546;g2928e35bcaa_0_7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838455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Here is the Frayer Model with a picture and the definition filled in for </a:t>
            </a:r>
            <a:r>
              <a:rPr lang="en-US" b="1" dirty="0"/>
              <a:t>electricity: </a:t>
            </a:r>
            <a:r>
              <a:rPr lang="en-US" sz="1200" dirty="0">
                <a:effectLst/>
                <a:latin typeface="Helvetica Neue Light" panose="02000403000000020004" pitchFamily="2" charset="0"/>
                <a:ea typeface="Helvetica Neue Light" panose="02000403000000020004" pitchFamily="2" charset="0"/>
                <a:cs typeface="Helvetica Neue" panose="02000503000000020004" pitchFamily="2" charset="0"/>
              </a:rPr>
              <a:t>T</a:t>
            </a:r>
            <a:r>
              <a:rPr lang="en-US" sz="12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he movement of electrons between atoms</a:t>
            </a:r>
            <a:r>
              <a:rPr lang="en-US" sz="1200" dirty="0">
                <a:solidFill>
                  <a:schemeClr val="dk1"/>
                </a:solidFill>
                <a:effectLst/>
                <a:latin typeface="Helvetica Neue Light" panose="02000403000000020004" pitchFamily="2" charset="0"/>
                <a:ea typeface="Helvetica Neue Light" panose="02000403000000020004" pitchFamily="2" charset="0"/>
                <a:cs typeface="Helvetica Neue" panose="02000503000000020004" pitchFamily="2" charset="0"/>
              </a:rPr>
              <a:t>.</a:t>
            </a:r>
            <a:endParaRPr lang="en-US" sz="1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460" name="Google Shape;460;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12963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2928e35bcaa_0_9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0" name="Google Shape;610;g2928e35bcaa_0_9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Choose the one correct example of </a:t>
            </a:r>
            <a:r>
              <a:rPr lang="en-US" b="1" dirty="0"/>
              <a:t>electricity</a:t>
            </a:r>
            <a:r>
              <a:rPr lang="en-US" dirty="0"/>
              <a:t> from these four choices. </a:t>
            </a:r>
            <a:endParaRPr sz="1200" dirty="0">
              <a:latin typeface="Helvetica Neue Light"/>
              <a:ea typeface="Helvetica Neue Light"/>
              <a:cs typeface="Helvetica Neue Light"/>
              <a:sym typeface="Helvetica Neue Light"/>
            </a:endParaRPr>
          </a:p>
        </p:txBody>
      </p:sp>
      <p:sp>
        <p:nvSpPr>
          <p:cNvPr id="611" name="Google Shape;611;g2928e35bcaa_0_9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2928e35bcaa_0_9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0" name="Google Shape;610;g2928e35bcaa_0_9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a:t>
            </a:r>
            <a:r>
              <a:rPr lang="en-US" sz="1200" dirty="0">
                <a:solidFill>
                  <a:srgbClr val="43464D"/>
                </a:solidFill>
                <a:latin typeface="Helvetica Neue Light"/>
                <a:ea typeface="Helvetica Neue Light"/>
                <a:cs typeface="Helvetica Neue Light"/>
                <a:sym typeface="Helvetica Neue Light"/>
              </a:rPr>
              <a:t>A television that is turned on</a:t>
            </a:r>
            <a:r>
              <a:rPr lang="en-US" dirty="0"/>
              <a:t>” is correct! This is an example of </a:t>
            </a:r>
            <a:r>
              <a:rPr lang="en-US" b="1" dirty="0"/>
              <a:t>electricity.</a:t>
            </a:r>
            <a:endParaRPr lang="en-US" sz="1200" dirty="0">
              <a:latin typeface="Helvetica Neue Light"/>
              <a:ea typeface="Helvetica Neue Light"/>
              <a:cs typeface="Helvetica Neue Light"/>
              <a:sym typeface="Helvetica Neue Light"/>
            </a:endParaRPr>
          </a:p>
        </p:txBody>
      </p:sp>
      <p:sp>
        <p:nvSpPr>
          <p:cNvPr id="611" name="Google Shape;611;g2928e35bcaa_0_9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08582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200" dirty="0"/>
              <a:t>Here is the Frayer Model with a picture, definition, and an example of </a:t>
            </a:r>
            <a:r>
              <a:rPr lang="en-US" sz="1200" b="1" dirty="0"/>
              <a:t>electricity</a:t>
            </a:r>
            <a:r>
              <a:rPr lang="en-US" sz="1200" dirty="0"/>
              <a:t>: </a:t>
            </a:r>
            <a:r>
              <a:rPr lang="en-US" sz="1200" dirty="0">
                <a:solidFill>
                  <a:srgbClr val="43464D"/>
                </a:solidFill>
                <a:latin typeface="Helvetica Neue Light"/>
                <a:ea typeface="Helvetica Neue Light"/>
                <a:cs typeface="Helvetica Neue Light"/>
                <a:sym typeface="Helvetica Neue Light"/>
              </a:rPr>
              <a:t>A television that is turned on</a:t>
            </a:r>
            <a:r>
              <a:rPr lang="en-US" dirty="0"/>
              <a:t>.</a:t>
            </a:r>
            <a:endParaRPr lang="en-US" sz="1200" dirty="0">
              <a:solidFill>
                <a:schemeClr val="dk1"/>
              </a:solidFill>
            </a:endParaRPr>
          </a:p>
        </p:txBody>
      </p:sp>
      <p:sp>
        <p:nvSpPr>
          <p:cNvPr id="460" name="Google Shape;460;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50403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8" name="Google Shape;678;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Choose the one correct response for “how </a:t>
            </a:r>
            <a:r>
              <a:rPr lang="en-US" dirty="0"/>
              <a:t>does </a:t>
            </a:r>
            <a:r>
              <a:rPr lang="en-US" b="1" dirty="0"/>
              <a:t>electricity</a:t>
            </a:r>
            <a:r>
              <a:rPr lang="en-US" dirty="0"/>
              <a:t> impact</a:t>
            </a:r>
            <a:r>
              <a:rPr lang="en-US" sz="1200" dirty="0">
                <a:solidFill>
                  <a:schemeClr val="dk1"/>
                </a:solidFill>
                <a:latin typeface="Calibri"/>
                <a:ea typeface="Calibri"/>
                <a:cs typeface="Calibri"/>
                <a:sym typeface="Calibri"/>
              </a:rPr>
              <a:t> my life?” from these four choices. </a:t>
            </a:r>
            <a:endParaRPr sz="1200" dirty="0">
              <a:solidFill>
                <a:schemeClr val="dk1"/>
              </a:solidFill>
            </a:endParaRPr>
          </a:p>
        </p:txBody>
      </p:sp>
      <p:sp>
        <p:nvSpPr>
          <p:cNvPr id="679" name="Google Shape;679;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8" name="Google Shape;678;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a:t>
            </a:r>
            <a:r>
              <a:rPr lang="en-US" sz="1200" dirty="0">
                <a:solidFill>
                  <a:srgbClr val="434343"/>
                </a:solidFill>
                <a:latin typeface="Helvetica Neue Light"/>
                <a:ea typeface="Helvetica Neue Light"/>
                <a:cs typeface="Helvetica Neue Light"/>
                <a:sym typeface="Helvetica Neue Light"/>
              </a:rPr>
              <a:t>Electricity makes our lights shine, our computers work, and our food stays cool in the fridge, making everything easier and more fun every day</a:t>
            </a:r>
            <a:r>
              <a:rPr lang="en-US" dirty="0"/>
              <a:t>.” That is correct! This is an example of how </a:t>
            </a:r>
            <a:r>
              <a:rPr lang="en-US" b="1" dirty="0"/>
              <a:t>electricity</a:t>
            </a:r>
            <a:r>
              <a:rPr lang="en-US" dirty="0"/>
              <a:t> impacts your life.</a:t>
            </a:r>
          </a:p>
        </p:txBody>
      </p:sp>
      <p:sp>
        <p:nvSpPr>
          <p:cNvPr id="679" name="Google Shape;679;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821225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rPr>
              <a:t>Here is the Frayer Model with a picture, definition, example, and a correct response to “how d</a:t>
            </a:r>
            <a:r>
              <a:rPr lang="en-US" dirty="0"/>
              <a:t>oes </a:t>
            </a:r>
            <a:r>
              <a:rPr lang="en-US" b="1" dirty="0"/>
              <a:t>electricity</a:t>
            </a:r>
            <a:r>
              <a:rPr lang="en-US" sz="1200" b="1" dirty="0">
                <a:solidFill>
                  <a:schemeClr val="dk1"/>
                </a:solidFill>
              </a:rPr>
              <a:t> </a:t>
            </a:r>
            <a:r>
              <a:rPr lang="en-US" sz="1200" dirty="0">
                <a:solidFill>
                  <a:schemeClr val="dk1"/>
                </a:solidFill>
              </a:rPr>
              <a:t>impact my life?”:</a:t>
            </a:r>
            <a:r>
              <a:rPr lang="en-US" dirty="0"/>
              <a:t> </a:t>
            </a:r>
            <a:r>
              <a:rPr lang="en-US" sz="1200" dirty="0">
                <a:solidFill>
                  <a:srgbClr val="434343"/>
                </a:solidFill>
                <a:latin typeface="Helvetica Neue Light"/>
                <a:ea typeface="Helvetica Neue Light"/>
                <a:cs typeface="Helvetica Neue Light"/>
                <a:sym typeface="Helvetica Neue Light"/>
              </a:rPr>
              <a:t>Electricity makes our lights shine, our computers work, and our food stays cool in the fridge, making everything easier and more fun every day.</a:t>
            </a:r>
            <a:endParaRPr lang="en-US" sz="1200" b="0" i="0" u="none" strike="noStrike" cap="none" dirty="0">
              <a:solidFill>
                <a:srgbClr val="434343"/>
              </a:solidFill>
              <a:latin typeface="Arial"/>
              <a:ea typeface="Arial"/>
              <a:cs typeface="Arial"/>
              <a:sym typeface="Arial"/>
            </a:endParaRPr>
          </a:p>
          <a:p>
            <a:pPr marL="0" lvl="0" indent="0" algn="l" rtl="0">
              <a:lnSpc>
                <a:spcPct val="100000"/>
              </a:lnSpc>
              <a:spcBef>
                <a:spcPts val="0"/>
              </a:spcBef>
              <a:spcAft>
                <a:spcPts val="0"/>
              </a:spcAft>
              <a:buSzPts val="1400"/>
              <a:buNone/>
            </a:pPr>
            <a:endParaRPr lang="en-US" dirty="0"/>
          </a:p>
        </p:txBody>
      </p:sp>
      <p:sp>
        <p:nvSpPr>
          <p:cNvPr id="460" name="Google Shape;460;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109621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746" name="Google Shape;746;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936c336ece_0_7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2936c336ece_0_7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Electricity</a:t>
            </a:r>
            <a:r>
              <a:rPr lang="en-US" dirty="0"/>
              <a:t> is </a:t>
            </a:r>
            <a:r>
              <a:rPr lang="en-US" dirty="0">
                <a:solidFill>
                  <a:srgbClr val="000000"/>
                </a:solidFill>
                <a:latin typeface="Arial" panose="020B0604020202020204" pitchFamily="34" charset="0"/>
              </a:rPr>
              <a:t>t</a:t>
            </a:r>
            <a:r>
              <a:rPr lang="en-US" b="0" i="0" dirty="0">
                <a:solidFill>
                  <a:srgbClr val="000000"/>
                </a:solidFill>
                <a:effectLst/>
                <a:latin typeface="Arial" panose="020B0604020202020204" pitchFamily="34" charset="0"/>
              </a:rPr>
              <a:t>he movement of electrons between atoms</a:t>
            </a:r>
            <a:endParaRPr dirty="0"/>
          </a:p>
        </p:txBody>
      </p:sp>
      <p:sp>
        <p:nvSpPr>
          <p:cNvPr id="146" name="Google Shape;146;g2936c336ece_0_7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extLst>
      <p:ext uri="{BB962C8B-B14F-4D97-AF65-F5344CB8AC3E}">
        <p14:creationId xmlns:p14="http://schemas.microsoft.com/office/powerpoint/2010/main" val="1181921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0" name="Google Shape;140;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29a0e60ffa9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0" name="Google Shape;760;g29a0e60ffa9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Let’s reflect once more on our big question. Our “big question” is:</a:t>
            </a:r>
            <a:r>
              <a:rPr lang="en-US" b="1" dirty="0"/>
              <a:t>  </a:t>
            </a:r>
            <a:r>
              <a:rPr lang="en-US" sz="1200" b="1" i="0" u="none" strike="noStrike" cap="none" dirty="0">
                <a:solidFill>
                  <a:schemeClr val="dk1"/>
                </a:solidFill>
                <a:latin typeface="Calibri"/>
                <a:ea typeface="Calibri"/>
                <a:cs typeface="Calibri"/>
                <a:sym typeface="Calibri"/>
              </a:rPr>
              <a:t>How is electricity transmitted and used in daily life?</a:t>
            </a:r>
            <a:endParaRPr lang="en-US" sz="1200" b="1" i="0" u="none" strike="noStrike" kern="1200" cap="none" dirty="0">
              <a:solidFill>
                <a:schemeClr val="tx1"/>
              </a:solidFill>
              <a:latin typeface="Calibri" panose="020F0502020204030204" pitchFamily="34" charset="0"/>
              <a:ea typeface="+mj-ea"/>
              <a:cs typeface="Calibri" panose="020F0502020204030204" pitchFamily="34" charset="0"/>
              <a:sym typeface="Calibri"/>
            </a:endParaRPr>
          </a:p>
          <a:p>
            <a:pPr marL="0" lvl="0" indent="0" algn="l" rtl="0">
              <a:lnSpc>
                <a:spcPct val="100000"/>
              </a:lnSpc>
              <a:spcBef>
                <a:spcPts val="0"/>
              </a:spcBef>
              <a:spcAft>
                <a:spcPts val="0"/>
              </a:spcAft>
              <a:buClr>
                <a:schemeClr val="dk1"/>
              </a:buClr>
              <a:buSzPts val="1400"/>
              <a:buFont typeface="Arial"/>
              <a:buNone/>
            </a:pPr>
            <a:r>
              <a:rPr lang="en-US" b="1" dirty="0"/>
              <a:t> </a:t>
            </a:r>
          </a:p>
          <a:p>
            <a:pPr marL="0" lvl="0" indent="0" algn="l" rtl="0">
              <a:lnSpc>
                <a:spcPct val="100000"/>
              </a:lnSpc>
              <a:spcBef>
                <a:spcPts val="0"/>
              </a:spcBef>
              <a:spcAft>
                <a:spcPts val="0"/>
              </a:spcAft>
              <a:buClr>
                <a:schemeClr val="dk1"/>
              </a:buClr>
              <a:buSzPts val="1400"/>
              <a:buFont typeface="Arial"/>
              <a:buNone/>
            </a:pPr>
            <a:r>
              <a:rPr lang="en-US" dirty="0"/>
              <a:t>Does anyone have any additional examples to share that haven’t been discussed yet? </a:t>
            </a:r>
          </a:p>
        </p:txBody>
      </p:sp>
      <p:sp>
        <p:nvSpPr>
          <p:cNvPr id="761" name="Google Shape;761;g29a0e60ffa9_0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9a0e60ffa9_0_3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8" name="Google Shape;768;g29a0e60ffa9_0_3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9" name="Google Shape;769;g29a0e60ffa9_0_3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9" name="Google Shape;779;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and please continue watching and using CAPs available from this website.  </a:t>
            </a:r>
            <a:endParaRPr/>
          </a:p>
        </p:txBody>
      </p:sp>
      <p:sp>
        <p:nvSpPr>
          <p:cNvPr id="780" name="Google Shape;780;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5" name="Google Shape;785;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0"/>
        <p:cNvGrpSpPr/>
        <p:nvPr/>
      </p:nvGrpSpPr>
      <p:grpSpPr>
        <a:xfrm>
          <a:off x="0" y="0"/>
          <a:ext cx="0" cy="0"/>
          <a:chOff x="0" y="0"/>
          <a:chExt cx="0" cy="0"/>
        </a:xfrm>
      </p:grpSpPr>
      <p:sp>
        <p:nvSpPr>
          <p:cNvPr id="1951" name="Google Shape;1951;p1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2" name="Google Shape;1952;p1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M</a:t>
            </a:r>
            <a:r>
              <a:rPr lang="en-US" sz="1200"/>
              <a:t>atter is anything that has mass and takes up space.  </a:t>
            </a:r>
            <a:endParaRPr sz="1200"/>
          </a:p>
        </p:txBody>
      </p:sp>
      <p:sp>
        <p:nvSpPr>
          <p:cNvPr id="1953" name="Google Shape;1953;p1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p18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2" name="Google Shape;1962;p1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An atom is the smallest whole unit of matter.</a:t>
            </a:r>
            <a:endParaRPr/>
          </a:p>
          <a:p>
            <a:pPr marL="0" lvl="0" indent="0" algn="l" rtl="0">
              <a:spcBef>
                <a:spcPts val="0"/>
              </a:spcBef>
              <a:spcAft>
                <a:spcPts val="0"/>
              </a:spcAft>
              <a:buNone/>
            </a:pPr>
            <a:endParaRPr/>
          </a:p>
        </p:txBody>
      </p:sp>
      <p:sp>
        <p:nvSpPr>
          <p:cNvPr id="1963" name="Google Shape;1963;p1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9"/>
        <p:cNvGrpSpPr/>
        <p:nvPr/>
      </p:nvGrpSpPr>
      <p:grpSpPr>
        <a:xfrm>
          <a:off x="0" y="0"/>
          <a:ext cx="0" cy="0"/>
          <a:chOff x="0" y="0"/>
          <a:chExt cx="0" cy="0"/>
        </a:xfrm>
      </p:grpSpPr>
      <p:sp>
        <p:nvSpPr>
          <p:cNvPr id="2120" name="Google Shape;2120;p19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1" name="Google Shape;2121;p1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An electron is a </a:t>
            </a:r>
            <a:r>
              <a:rPr lang="en-US" sz="1200" b="0" i="0" u="none" strike="noStrike" cap="none" dirty="0">
                <a:solidFill>
                  <a:srgbClr val="0C0C0C"/>
                </a:solidFill>
                <a:latin typeface="Calibri"/>
                <a:ea typeface="Calibri"/>
                <a:cs typeface="Calibri"/>
                <a:sym typeface="Calibri"/>
              </a:rPr>
              <a:t>negatively charged particle that orbits the nucleus of an atom</a:t>
            </a:r>
            <a:endParaRPr lang="en-US" dirty="0"/>
          </a:p>
        </p:txBody>
      </p:sp>
      <p:sp>
        <p:nvSpPr>
          <p:cNvPr id="2122" name="Google Shape;2122;p1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review the information we have covered already.</a:t>
            </a:r>
            <a:endParaRPr b="0"/>
          </a:p>
        </p:txBody>
      </p:sp>
      <p:sp>
        <p:nvSpPr>
          <p:cNvPr id="178" name="Google Shape;178;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6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3" name="Google Shape;33;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6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9" name="Google Shape;39;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5" name="Google Shape;45;p6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6" name="Google Shape;46;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2" name="Google Shape;52;p7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3" name="Google Shape;53;p7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4" name="Google Shape;54;p7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5" name="Google Shape;55;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7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3"/>
          <p:cNvSpPr>
            <a:spLocks noGrp="1"/>
          </p:cNvSpPr>
          <p:nvPr>
            <p:ph type="pic" idx="2"/>
          </p:nvPr>
        </p:nvSpPr>
        <p:spPr>
          <a:xfrm>
            <a:off x="1792288" y="612775"/>
            <a:ext cx="5486400" cy="4114800"/>
          </a:xfrm>
          <a:prstGeom prst="rect">
            <a:avLst/>
          </a:prstGeom>
          <a:noFill/>
          <a:ln>
            <a:noFill/>
          </a:ln>
        </p:spPr>
      </p:sp>
      <p:sp>
        <p:nvSpPr>
          <p:cNvPr id="68" name="Google Shape;68;p7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51.xml.rels><?xml version="1.0" encoding="UTF-8" standalone="yes"?>
<Relationships xmlns="http://schemas.openxmlformats.org/package/2006/relationships"><Relationship Id="rId3" Type="http://schemas.openxmlformats.org/officeDocument/2006/relationships/hyperlink" Target="https://demo-clix.tiss.edu/softwares/DOER/PhET/sims/html/balloons-and-static-electricity/latest/balloons-and-static-electricity_all.html?locale=en"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325592" y="297175"/>
            <a:ext cx="6484572" cy="6404394"/>
            <a:chOff x="814636" y="0"/>
            <a:chExt cx="5854087" cy="6404394"/>
          </a:xfrm>
        </p:grpSpPr>
        <p:sp>
          <p:nvSpPr>
            <p:cNvPr id="102" name="Google Shape;102;p1"/>
            <p:cNvSpPr/>
            <p:nvPr/>
          </p:nvSpPr>
          <p:spPr>
            <a:xfrm rot="10800000">
              <a:off x="1480729" y="3753657"/>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Engagement</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99023" y="3753656"/>
              <a:ext cx="4769700" cy="1619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dirty="0">
                  <a:solidFill>
                    <a:schemeClr val="lt1"/>
                  </a:solidFill>
                  <a:latin typeface="Calibri"/>
                  <a:ea typeface="Calibri"/>
                  <a:cs typeface="Calibri"/>
                  <a:sym typeface="Calibri"/>
                </a:rPr>
                <a:t>Vocabulary</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dirty="0">
                  <a:solidFill>
                    <a:schemeClr val="lt1"/>
                  </a:solidFill>
                  <a:latin typeface="Calibri"/>
                  <a:ea typeface="Calibri"/>
                  <a:cs typeface="Calibri"/>
                  <a:sym typeface="Calibri"/>
                </a:rPr>
                <a:t>Student-Friendly Definition</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dirty="0">
                  <a:solidFill>
                    <a:schemeClr val="lt1"/>
                  </a:solidFill>
                  <a:latin typeface="Calibri"/>
                  <a:ea typeface="Calibri"/>
                  <a:cs typeface="Calibri"/>
                  <a:sym typeface="Calibri"/>
                </a:rPr>
                <a:t>Examples &amp; Non-Examples</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dirty="0">
                  <a:solidFill>
                    <a:schemeClr val="lt1"/>
                  </a:solidFill>
                  <a:latin typeface="Calibri"/>
                  <a:ea typeface="Calibri"/>
                  <a:cs typeface="Calibri"/>
                  <a:sym typeface="Calibri"/>
                </a:rPr>
                <a:t>Frayer Model</a:t>
              </a:r>
              <a:endParaRPr sz="1800" b="0" i="0" u="none" strike="noStrike" cap="none" dirty="0">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786600" y="4959804"/>
            <a:ext cx="385108"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6140137" y="4959804"/>
            <a:ext cx="385108"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913444" y="4638256"/>
            <a:ext cx="385108" cy="347619"/>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2" name="Google Shape;114;p1">
            <a:extLst>
              <a:ext uri="{FF2B5EF4-FFF2-40B4-BE49-F238E27FC236}">
                <a16:creationId xmlns:a16="http://schemas.microsoft.com/office/drawing/2014/main" id="{0090F39C-1450-A0BD-0C59-F4C554025718}"/>
              </a:ext>
            </a:extLst>
          </p:cNvPr>
          <p:cNvSpPr/>
          <p:nvPr/>
        </p:nvSpPr>
        <p:spPr>
          <a:xfrm>
            <a:off x="4452593" y="5254435"/>
            <a:ext cx="2709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15;p1">
            <a:extLst>
              <a:ext uri="{FF2B5EF4-FFF2-40B4-BE49-F238E27FC236}">
                <a16:creationId xmlns:a16="http://schemas.microsoft.com/office/drawing/2014/main" id="{B1DADD32-3BD5-3473-71EC-280529A586A0}"/>
              </a:ext>
            </a:extLst>
          </p:cNvPr>
          <p:cNvCxnSpPr/>
          <p:nvPr/>
        </p:nvCxnSpPr>
        <p:spPr>
          <a:xfrm>
            <a:off x="4588494" y="5254435"/>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16;p1">
            <a:extLst>
              <a:ext uri="{FF2B5EF4-FFF2-40B4-BE49-F238E27FC236}">
                <a16:creationId xmlns:a16="http://schemas.microsoft.com/office/drawing/2014/main" id="{71B5D812-9D84-5DAE-30A8-7A5FA375B516}"/>
              </a:ext>
            </a:extLst>
          </p:cNvPr>
          <p:cNvCxnSpPr>
            <a:stCxn id="7" idx="4"/>
            <a:endCxn id="2" idx="2"/>
          </p:cNvCxnSpPr>
          <p:nvPr/>
        </p:nvCxnSpPr>
        <p:spPr>
          <a:xfrm>
            <a:off x="4587304" y="5427726"/>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18;p1">
            <a:extLst>
              <a:ext uri="{FF2B5EF4-FFF2-40B4-BE49-F238E27FC236}">
                <a16:creationId xmlns:a16="http://schemas.microsoft.com/office/drawing/2014/main" id="{873FCBC9-77C1-1C2A-11A6-2E579E7DD386}"/>
              </a:ext>
            </a:extLst>
          </p:cNvPr>
          <p:cNvCxnSpPr/>
          <p:nvPr/>
        </p:nvCxnSpPr>
        <p:spPr>
          <a:xfrm>
            <a:off x="4452593" y="5379117"/>
            <a:ext cx="789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19;p1">
            <a:extLst>
              <a:ext uri="{FF2B5EF4-FFF2-40B4-BE49-F238E27FC236}">
                <a16:creationId xmlns:a16="http://schemas.microsoft.com/office/drawing/2014/main" id="{38B463FC-BF71-6587-2775-2FA217B930B8}"/>
              </a:ext>
            </a:extLst>
          </p:cNvPr>
          <p:cNvCxnSpPr/>
          <p:nvPr/>
        </p:nvCxnSpPr>
        <p:spPr>
          <a:xfrm>
            <a:off x="4643028" y="5377475"/>
            <a:ext cx="80400" cy="0"/>
          </a:xfrm>
          <a:prstGeom prst="straightConnector1">
            <a:avLst/>
          </a:prstGeom>
          <a:noFill/>
          <a:ln w="25400" cap="flat" cmpd="sng">
            <a:solidFill>
              <a:srgbClr val="FF932B"/>
            </a:solidFill>
            <a:prstDash val="solid"/>
            <a:round/>
            <a:headEnd type="none" w="sm" len="sm"/>
            <a:tailEnd type="none" w="sm" len="sm"/>
          </a:ln>
        </p:spPr>
      </p:cxnSp>
      <p:sp>
        <p:nvSpPr>
          <p:cNvPr id="7" name="Google Shape;117;p1">
            <a:extLst>
              <a:ext uri="{FF2B5EF4-FFF2-40B4-BE49-F238E27FC236}">
                <a16:creationId xmlns:a16="http://schemas.microsoft.com/office/drawing/2014/main" id="{E8201961-EE5F-D3C7-885D-5CDE65BED053}"/>
              </a:ext>
            </a:extLst>
          </p:cNvPr>
          <p:cNvSpPr/>
          <p:nvPr/>
        </p:nvSpPr>
        <p:spPr>
          <a:xfrm>
            <a:off x="4531654" y="5330526"/>
            <a:ext cx="111300" cy="97200"/>
          </a:xfrm>
          <a:prstGeom prst="ellipse">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42"/>
        <p:cNvGrpSpPr/>
        <p:nvPr/>
      </p:nvGrpSpPr>
      <p:grpSpPr>
        <a:xfrm>
          <a:off x="0" y="0"/>
          <a:ext cx="0" cy="0"/>
          <a:chOff x="0" y="0"/>
          <a:chExt cx="0" cy="0"/>
        </a:xfrm>
      </p:grpSpPr>
      <p:sp>
        <p:nvSpPr>
          <p:cNvPr id="2043" name="Google Shape;2043;p191"/>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 </a:t>
            </a:r>
            <a:endParaRPr/>
          </a:p>
        </p:txBody>
      </p:sp>
      <p:sp>
        <p:nvSpPr>
          <p:cNvPr id="2044" name="Google Shape;2044;p191"/>
          <p:cNvSpPr/>
          <p:nvPr/>
        </p:nvSpPr>
        <p:spPr>
          <a:xfrm>
            <a:off x="733703" y="728261"/>
            <a:ext cx="748641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 </a:t>
            </a:r>
            <a:endParaRPr/>
          </a:p>
        </p:txBody>
      </p:sp>
      <p:sp>
        <p:nvSpPr>
          <p:cNvPr id="2045" name="Google Shape;2045;p191"/>
          <p:cNvSpPr txBox="1"/>
          <p:nvPr/>
        </p:nvSpPr>
        <p:spPr>
          <a:xfrm>
            <a:off x="733703" y="666706"/>
            <a:ext cx="809566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What are the two qualities of matter?</a:t>
            </a:r>
            <a:endParaRPr sz="4000">
              <a:solidFill>
                <a:srgbClr val="FF0000"/>
              </a:solidFill>
              <a:latin typeface="Calibri"/>
              <a:ea typeface="Calibri"/>
              <a:cs typeface="Calibri"/>
              <a:sym typeface="Calibri"/>
            </a:endParaRPr>
          </a:p>
        </p:txBody>
      </p:sp>
      <p:pic>
        <p:nvPicPr>
          <p:cNvPr id="2046" name="Google Shape;2046;p191"/>
          <p:cNvPicPr preferRelativeResize="0"/>
          <p:nvPr/>
        </p:nvPicPr>
        <p:blipFill rotWithShape="1">
          <a:blip r:embed="rId3">
            <a:alphaModFix/>
          </a:blip>
          <a:srcRect/>
          <a:stretch/>
        </p:blipFill>
        <p:spPr>
          <a:xfrm>
            <a:off x="1786858" y="2247152"/>
            <a:ext cx="5451058" cy="3748127"/>
          </a:xfrm>
          <a:prstGeom prst="rect">
            <a:avLst/>
          </a:prstGeom>
          <a:noFill/>
          <a:ln>
            <a:noFill/>
          </a:ln>
        </p:spPr>
      </p:pic>
      <p:sp>
        <p:nvSpPr>
          <p:cNvPr id="2047" name="Google Shape;2047;p19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52"/>
        <p:cNvGrpSpPr/>
        <p:nvPr/>
      </p:nvGrpSpPr>
      <p:grpSpPr>
        <a:xfrm>
          <a:off x="0" y="0"/>
          <a:ext cx="0" cy="0"/>
          <a:chOff x="0" y="0"/>
          <a:chExt cx="0" cy="0"/>
        </a:xfrm>
      </p:grpSpPr>
      <p:grpSp>
        <p:nvGrpSpPr>
          <p:cNvPr id="2053" name="Google Shape;2053;p192"/>
          <p:cNvGrpSpPr/>
          <p:nvPr/>
        </p:nvGrpSpPr>
        <p:grpSpPr>
          <a:xfrm>
            <a:off x="2310340" y="270701"/>
            <a:ext cx="4564263" cy="5453166"/>
            <a:chOff x="2310340" y="270701"/>
            <a:chExt cx="4564263" cy="5453166"/>
          </a:xfrm>
        </p:grpSpPr>
        <p:pic>
          <p:nvPicPr>
            <p:cNvPr id="2054" name="Google Shape;2054;p192"/>
            <p:cNvPicPr preferRelativeResize="0"/>
            <p:nvPr/>
          </p:nvPicPr>
          <p:blipFill rotWithShape="1">
            <a:blip r:embed="rId3">
              <a:alphaModFix/>
            </a:blip>
            <a:srcRect l="13938" t="12281" r="15692" b="12281"/>
            <a:stretch/>
          </p:blipFill>
          <p:spPr>
            <a:xfrm>
              <a:off x="3418313" y="2288524"/>
              <a:ext cx="1115545" cy="1195889"/>
            </a:xfrm>
            <a:prstGeom prst="rect">
              <a:avLst/>
            </a:prstGeom>
            <a:noFill/>
            <a:ln>
              <a:noFill/>
            </a:ln>
          </p:spPr>
        </p:pic>
        <p:pic>
          <p:nvPicPr>
            <p:cNvPr id="2055" name="Google Shape;2055;p192"/>
            <p:cNvPicPr preferRelativeResize="0"/>
            <p:nvPr/>
          </p:nvPicPr>
          <p:blipFill rotWithShape="1">
            <a:blip r:embed="rId3">
              <a:alphaModFix/>
            </a:blip>
            <a:srcRect l="13938" t="12281" r="15692" b="12281"/>
            <a:stretch/>
          </p:blipFill>
          <p:spPr>
            <a:xfrm>
              <a:off x="4592472" y="2268737"/>
              <a:ext cx="1115545" cy="1195889"/>
            </a:xfrm>
            <a:prstGeom prst="rect">
              <a:avLst/>
            </a:prstGeom>
            <a:noFill/>
            <a:ln>
              <a:noFill/>
            </a:ln>
          </p:spPr>
        </p:pic>
        <p:pic>
          <p:nvPicPr>
            <p:cNvPr id="2056" name="Google Shape;2056;p192"/>
            <p:cNvPicPr preferRelativeResize="0"/>
            <p:nvPr/>
          </p:nvPicPr>
          <p:blipFill rotWithShape="1">
            <a:blip r:embed="rId3">
              <a:alphaModFix/>
            </a:blip>
            <a:srcRect l="13938" t="12281" r="15692" b="12281"/>
            <a:stretch/>
          </p:blipFill>
          <p:spPr>
            <a:xfrm>
              <a:off x="2987946" y="3425797"/>
              <a:ext cx="1115545" cy="1195889"/>
            </a:xfrm>
            <a:prstGeom prst="rect">
              <a:avLst/>
            </a:prstGeom>
            <a:noFill/>
            <a:ln>
              <a:noFill/>
            </a:ln>
          </p:spPr>
        </p:pic>
        <p:pic>
          <p:nvPicPr>
            <p:cNvPr id="2057" name="Google Shape;2057;p192"/>
            <p:cNvPicPr preferRelativeResize="0"/>
            <p:nvPr/>
          </p:nvPicPr>
          <p:blipFill rotWithShape="1">
            <a:blip r:embed="rId3">
              <a:alphaModFix/>
            </a:blip>
            <a:srcRect l="13938" t="12281" r="15692" b="12281"/>
            <a:stretch/>
          </p:blipFill>
          <p:spPr>
            <a:xfrm>
              <a:off x="4005799" y="4336109"/>
              <a:ext cx="1115545" cy="1195889"/>
            </a:xfrm>
            <a:prstGeom prst="rect">
              <a:avLst/>
            </a:prstGeom>
            <a:noFill/>
            <a:ln>
              <a:noFill/>
            </a:ln>
          </p:spPr>
        </p:pic>
        <p:pic>
          <p:nvPicPr>
            <p:cNvPr id="2058" name="Google Shape;2058;p192"/>
            <p:cNvPicPr preferRelativeResize="0"/>
            <p:nvPr/>
          </p:nvPicPr>
          <p:blipFill rotWithShape="1">
            <a:blip r:embed="rId3">
              <a:alphaModFix/>
            </a:blip>
            <a:srcRect l="13938" t="12281" r="15692" b="12281"/>
            <a:stretch/>
          </p:blipFill>
          <p:spPr>
            <a:xfrm>
              <a:off x="5121345" y="3491280"/>
              <a:ext cx="1115545" cy="1195889"/>
            </a:xfrm>
            <a:prstGeom prst="rect">
              <a:avLst/>
            </a:prstGeom>
            <a:noFill/>
            <a:ln>
              <a:noFill/>
            </a:ln>
          </p:spPr>
        </p:pic>
        <p:sp>
          <p:nvSpPr>
            <p:cNvPr id="2059" name="Google Shape;2059;p192"/>
            <p:cNvSpPr txBox="1"/>
            <p:nvPr/>
          </p:nvSpPr>
          <p:spPr>
            <a:xfrm>
              <a:off x="2310340" y="270701"/>
              <a:ext cx="456426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dk1"/>
                  </a:solidFill>
                  <a:latin typeface="Calibri"/>
                  <a:ea typeface="Calibri"/>
                  <a:cs typeface="Calibri"/>
                  <a:sym typeface="Calibri"/>
                </a:rPr>
                <a:t>What is an atom?</a:t>
              </a:r>
              <a:endParaRPr/>
            </a:p>
          </p:txBody>
        </p:sp>
        <p:sp>
          <p:nvSpPr>
            <p:cNvPr id="2060" name="Google Shape;2060;p192"/>
            <p:cNvSpPr/>
            <p:nvPr/>
          </p:nvSpPr>
          <p:spPr>
            <a:xfrm>
              <a:off x="2596491" y="2172015"/>
              <a:ext cx="3940292" cy="3551852"/>
            </a:xfrm>
            <a:prstGeom prst="ellipse">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grpSp>
      <p:sp>
        <p:nvSpPr>
          <p:cNvPr id="2061" name="Google Shape;2061;p19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27e576c1a67_0_165"/>
          <p:cNvSpPr txBox="1"/>
          <p:nvPr/>
        </p:nvSpPr>
        <p:spPr>
          <a:xfrm>
            <a:off x="849588" y="478672"/>
            <a:ext cx="7778700"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2800" b="0" i="0" u="none" strike="noStrike" cap="none" dirty="0">
                <a:solidFill>
                  <a:schemeClr val="dk1"/>
                </a:solidFill>
                <a:latin typeface="Calibri"/>
                <a:cs typeface="Calibri"/>
                <a:sym typeface="Calibri"/>
              </a:rPr>
              <a:t>What charge does an electron have?</a:t>
            </a:r>
            <a:endParaRPr lang="en-US" sz="2800" b="0" i="0" u="none" strike="noStrike" cap="none" dirty="0">
              <a:solidFill>
                <a:srgbClr val="000000"/>
              </a:solidFill>
              <a:latin typeface="Arial"/>
              <a:ea typeface="Arial"/>
              <a:cs typeface="Arial"/>
              <a:sym typeface="Arial"/>
            </a:endParaRPr>
          </a:p>
        </p:txBody>
      </p:sp>
      <p:sp>
        <p:nvSpPr>
          <p:cNvPr id="172" name="Google Shape;172;g27e576c1a67_0_16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g27e576c1a67_0_165"/>
          <p:cNvSpPr txBox="1"/>
          <p:nvPr/>
        </p:nvSpPr>
        <p:spPr>
          <a:xfrm>
            <a:off x="849588" y="1692370"/>
            <a:ext cx="38745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640"/>
              </a:spcBef>
              <a:spcAft>
                <a:spcPts val="0"/>
              </a:spcAft>
              <a:buClr>
                <a:schemeClr val="dk1"/>
              </a:buClr>
              <a:buSzPts val="3200"/>
              <a:buFont typeface="Calibri"/>
              <a:buAutoNum type="alphaUcPeriod"/>
            </a:pPr>
            <a:r>
              <a:rPr lang="en-US" sz="2800" b="0" i="0" u="none" strike="noStrike" cap="none" dirty="0">
                <a:solidFill>
                  <a:schemeClr val="dk1"/>
                </a:solidFill>
                <a:latin typeface="Calibri"/>
                <a:ea typeface="Calibri"/>
                <a:cs typeface="Calibri"/>
                <a:sym typeface="Calibri"/>
              </a:rPr>
              <a:t>Positive charge</a:t>
            </a:r>
          </a:p>
          <a:p>
            <a:pPr marL="457200" marR="0" lvl="0" indent="-431800" algn="l" rtl="0">
              <a:lnSpc>
                <a:spcPct val="115000"/>
              </a:lnSpc>
              <a:spcBef>
                <a:spcPts val="640"/>
              </a:spcBef>
              <a:spcAft>
                <a:spcPts val="0"/>
              </a:spcAft>
              <a:buClr>
                <a:schemeClr val="dk1"/>
              </a:buClr>
              <a:buSzPts val="3200"/>
              <a:buFont typeface="Calibri"/>
              <a:buAutoNum type="alphaUcPeriod"/>
            </a:pPr>
            <a:r>
              <a:rPr lang="en-US" sz="2800" dirty="0">
                <a:solidFill>
                  <a:schemeClr val="dk1"/>
                </a:solidFill>
                <a:latin typeface="Calibri"/>
                <a:ea typeface="Calibri"/>
                <a:cs typeface="Calibri"/>
                <a:sym typeface="Calibri"/>
              </a:rPr>
              <a:t>Negative charge</a:t>
            </a:r>
            <a:endParaRPr sz="2800" b="0" i="0" u="none" strike="noStrike" cap="none" dirty="0">
              <a:solidFill>
                <a:schemeClr val="dk1"/>
              </a:solidFill>
              <a:latin typeface="Calibri"/>
              <a:ea typeface="Calibri"/>
              <a:cs typeface="Calibri"/>
              <a:sym typeface="Calibri"/>
            </a:endParaRPr>
          </a:p>
        </p:txBody>
      </p:sp>
      <p:pic>
        <p:nvPicPr>
          <p:cNvPr id="4098" name="Picture 2" descr="All About Atoms Educational Resources K12 Learning, Chemistry, Science  Lesson Plans, Activities, Experiments, Homeschool Help">
            <a:extLst>
              <a:ext uri="{FF2B5EF4-FFF2-40B4-BE49-F238E27FC236}">
                <a16:creationId xmlns:a16="http://schemas.microsoft.com/office/drawing/2014/main" id="{308EB9C5-815C-B5CF-436A-4D1588774C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4869" y="1480524"/>
            <a:ext cx="4910953" cy="34438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27e576c1a67_0_165"/>
          <p:cNvSpPr txBox="1"/>
          <p:nvPr/>
        </p:nvSpPr>
        <p:spPr>
          <a:xfrm>
            <a:off x="849588" y="478672"/>
            <a:ext cx="7778700"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2800" b="0" i="0" u="none" strike="noStrike" cap="none" dirty="0">
                <a:solidFill>
                  <a:schemeClr val="dk1"/>
                </a:solidFill>
                <a:latin typeface="Calibri"/>
                <a:cs typeface="Calibri"/>
                <a:sym typeface="Calibri"/>
              </a:rPr>
              <a:t>What charge does an electron have?</a:t>
            </a:r>
            <a:endParaRPr lang="en-US" sz="2800" b="0" i="0" u="none" strike="noStrike" cap="none" dirty="0">
              <a:solidFill>
                <a:srgbClr val="000000"/>
              </a:solidFill>
              <a:latin typeface="Arial"/>
              <a:ea typeface="Arial"/>
              <a:cs typeface="Arial"/>
              <a:sym typeface="Arial"/>
            </a:endParaRPr>
          </a:p>
        </p:txBody>
      </p:sp>
      <p:sp>
        <p:nvSpPr>
          <p:cNvPr id="172" name="Google Shape;172;g27e576c1a67_0_16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g27e576c1a67_0_165"/>
          <p:cNvSpPr txBox="1"/>
          <p:nvPr/>
        </p:nvSpPr>
        <p:spPr>
          <a:xfrm>
            <a:off x="849588" y="1692370"/>
            <a:ext cx="38745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640"/>
              </a:spcBef>
              <a:spcAft>
                <a:spcPts val="0"/>
              </a:spcAft>
              <a:buClr>
                <a:schemeClr val="dk1"/>
              </a:buClr>
              <a:buSzPts val="3200"/>
              <a:buFont typeface="Calibri"/>
              <a:buAutoNum type="alphaUcPeriod"/>
            </a:pPr>
            <a:r>
              <a:rPr lang="en-US" sz="2800" b="0" i="0" u="none" strike="noStrike" cap="none" dirty="0">
                <a:solidFill>
                  <a:schemeClr val="dk1"/>
                </a:solidFill>
                <a:latin typeface="Calibri"/>
                <a:ea typeface="Calibri"/>
                <a:cs typeface="Calibri"/>
                <a:sym typeface="Calibri"/>
              </a:rPr>
              <a:t>Positive charge</a:t>
            </a:r>
          </a:p>
          <a:p>
            <a:pPr marL="457200" marR="0" lvl="0" indent="-431800" algn="l" rtl="0">
              <a:lnSpc>
                <a:spcPct val="115000"/>
              </a:lnSpc>
              <a:spcBef>
                <a:spcPts val="640"/>
              </a:spcBef>
              <a:spcAft>
                <a:spcPts val="0"/>
              </a:spcAft>
              <a:buClr>
                <a:srgbClr val="FF0000"/>
              </a:buClr>
              <a:buSzPts val="3200"/>
              <a:buFont typeface="Calibri"/>
              <a:buAutoNum type="alphaUcPeriod"/>
            </a:pPr>
            <a:r>
              <a:rPr lang="en-US" sz="2800" b="1" dirty="0">
                <a:solidFill>
                  <a:srgbClr val="FF0000"/>
                </a:solidFill>
                <a:latin typeface="Calibri"/>
                <a:ea typeface="Calibri"/>
                <a:cs typeface="Calibri"/>
                <a:sym typeface="Calibri"/>
              </a:rPr>
              <a:t>Negative charge</a:t>
            </a:r>
            <a:endParaRPr sz="2800" b="1" i="0" u="none" strike="noStrike" cap="none" dirty="0">
              <a:solidFill>
                <a:srgbClr val="FF0000"/>
              </a:solidFill>
              <a:latin typeface="Calibri"/>
              <a:ea typeface="Calibri"/>
              <a:cs typeface="Calibri"/>
              <a:sym typeface="Calibri"/>
            </a:endParaRPr>
          </a:p>
        </p:txBody>
      </p:sp>
      <p:pic>
        <p:nvPicPr>
          <p:cNvPr id="4098" name="Picture 2" descr="All About Atoms Educational Resources K12 Learning, Chemistry, Science  Lesson Plans, Activities, Experiments, Homeschool Help">
            <a:extLst>
              <a:ext uri="{FF2B5EF4-FFF2-40B4-BE49-F238E27FC236}">
                <a16:creationId xmlns:a16="http://schemas.microsoft.com/office/drawing/2014/main" id="{308EB9C5-815C-B5CF-436A-4D1588774C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4869" y="1480524"/>
            <a:ext cx="4910953" cy="3443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988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8"/>
          <p:cNvSpPr txBox="1"/>
          <p:nvPr/>
        </p:nvSpPr>
        <p:spPr>
          <a:xfrm>
            <a:off x="1342650" y="1334950"/>
            <a:ext cx="64587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dirty="0">
                <a:solidFill>
                  <a:schemeClr val="dk1"/>
                </a:solidFill>
                <a:latin typeface="Calibri"/>
                <a:ea typeface="Calibri"/>
                <a:cs typeface="Calibri"/>
                <a:sym typeface="Calibri"/>
              </a:rPr>
              <a:t>Electricity</a:t>
            </a:r>
            <a:endParaRPr sz="1400" b="0" i="0" u="none" strike="noStrike" cap="none" dirty="0">
              <a:solidFill>
                <a:srgbClr val="000000"/>
              </a:solidFill>
              <a:latin typeface="Arial"/>
              <a:ea typeface="Arial"/>
              <a:cs typeface="Arial"/>
              <a:sym typeface="Arial"/>
            </a:endParaRPr>
          </a:p>
        </p:txBody>
      </p:sp>
      <p:sp>
        <p:nvSpPr>
          <p:cNvPr id="251" name="Google Shape;251;p1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2" name="Google Shape;252;p1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2936c336ece_0_739"/>
          <p:cNvSpPr txBox="1">
            <a:spLocks noGrp="1"/>
          </p:cNvSpPr>
          <p:nvPr>
            <p:ph type="subTitle" idx="1"/>
          </p:nvPr>
        </p:nvSpPr>
        <p:spPr>
          <a:xfrm>
            <a:off x="436418" y="834432"/>
            <a:ext cx="8271164"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sz="4000" b="1" u="sng" dirty="0">
                <a:solidFill>
                  <a:schemeClr val="dk1"/>
                </a:solidFill>
                <a:latin typeface="Calibri" panose="020F0502020204030204" pitchFamily="34" charset="0"/>
                <a:cs typeface="Calibri" panose="020F0502020204030204" pitchFamily="34" charset="0"/>
              </a:rPr>
              <a:t>Electricity</a:t>
            </a:r>
            <a:r>
              <a:rPr lang="en-US" sz="4000" b="1" dirty="0">
                <a:solidFill>
                  <a:schemeClr val="dk1"/>
                </a:solidFill>
                <a:latin typeface="Calibri" panose="020F0502020204030204" pitchFamily="34" charset="0"/>
                <a:cs typeface="Calibri" panose="020F0502020204030204" pitchFamily="34" charset="0"/>
              </a:rPr>
              <a:t>: </a:t>
            </a:r>
            <a:r>
              <a:rPr lang="en-US" sz="4000" dirty="0">
                <a:solidFill>
                  <a:srgbClr val="000000"/>
                </a:solidFill>
                <a:latin typeface="Calibri" panose="020F0502020204030204" pitchFamily="34" charset="0"/>
                <a:cs typeface="Calibri" panose="020F0502020204030204" pitchFamily="34" charset="0"/>
              </a:rPr>
              <a:t>t</a:t>
            </a:r>
            <a:r>
              <a:rPr lang="en-US" sz="4000" b="0" i="0" dirty="0">
                <a:solidFill>
                  <a:srgbClr val="000000"/>
                </a:solidFill>
                <a:effectLst/>
                <a:latin typeface="Calibri" panose="020F0502020204030204" pitchFamily="34" charset="0"/>
                <a:cs typeface="Calibri" panose="020F0502020204030204" pitchFamily="34" charset="0"/>
              </a:rPr>
              <a:t>he movement of electrons between atoms</a:t>
            </a:r>
            <a:endParaRPr sz="4000" dirty="0">
              <a:latin typeface="Calibri" panose="020F0502020204030204" pitchFamily="34" charset="0"/>
              <a:cs typeface="Calibri" panose="020F0502020204030204" pitchFamily="34" charset="0"/>
            </a:endParaRPr>
          </a:p>
        </p:txBody>
      </p:sp>
      <p:pic>
        <p:nvPicPr>
          <p:cNvPr id="150" name="Google Shape;150;g2936c336ece_0_739"/>
          <p:cNvPicPr preferRelativeResize="0"/>
          <p:nvPr/>
        </p:nvPicPr>
        <p:blipFill rotWithShape="1">
          <a:blip r:embed="rId3">
            <a:alphaModFix/>
          </a:blip>
          <a:srcRect/>
          <a:stretch/>
        </p:blipFill>
        <p:spPr>
          <a:xfrm>
            <a:off x="0" y="2419033"/>
            <a:ext cx="9144000" cy="3265342"/>
          </a:xfrm>
          <a:prstGeom prst="rect">
            <a:avLst/>
          </a:prstGeom>
          <a:noFill/>
          <a:ln>
            <a:noFill/>
          </a:ln>
        </p:spPr>
      </p:pic>
      <p:sp>
        <p:nvSpPr>
          <p:cNvPr id="2" name="Google Shape;259;g27e576c1a67_0_281" descr="Artificial Intelligence">
            <a:extLst>
              <a:ext uri="{FF2B5EF4-FFF2-40B4-BE49-F238E27FC236}">
                <a16:creationId xmlns:a16="http://schemas.microsoft.com/office/drawing/2014/main" id="{74567F91-C0F3-D03E-E1BF-BF7705B4CB2C}"/>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Google Shape;260;g27e576c1a67_0_281" descr="Blog">
            <a:extLst>
              <a:ext uri="{FF2B5EF4-FFF2-40B4-BE49-F238E27FC236}">
                <a16:creationId xmlns:a16="http://schemas.microsoft.com/office/drawing/2014/main" id="{7BA13870-8977-1F68-277A-77F4A122934D}"/>
              </a:ext>
            </a:extLst>
          </p:cNvPr>
          <p:cNvPicPr preferRelativeResize="0"/>
          <p:nvPr/>
        </p:nvPicPr>
        <p:blipFill rotWithShape="1">
          <a:blip r:embed="rId5">
            <a:alphaModFix/>
          </a:blip>
          <a:srcRect/>
          <a:stretch/>
        </p:blipFill>
        <p:spPr>
          <a:xfrm>
            <a:off x="849542" y="222126"/>
            <a:ext cx="465357" cy="465357"/>
          </a:xfrm>
          <a:prstGeom prst="rect">
            <a:avLst/>
          </a:prstGeom>
          <a:noFill/>
          <a:ln>
            <a:noFill/>
          </a:ln>
        </p:spPr>
      </p:pic>
    </p:spTree>
    <p:extLst>
      <p:ext uri="{BB962C8B-B14F-4D97-AF65-F5344CB8AC3E}">
        <p14:creationId xmlns:p14="http://schemas.microsoft.com/office/powerpoint/2010/main" val="35114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2936c336ece_0_1123"/>
          <p:cNvSpPr txBox="1">
            <a:spLocks noGrp="1"/>
          </p:cNvSpPr>
          <p:nvPr>
            <p:ph type="ctrTitle"/>
          </p:nvPr>
        </p:nvSpPr>
        <p:spPr>
          <a:xfrm>
            <a:off x="685800" y="485480"/>
            <a:ext cx="7772400" cy="1470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dirty="0"/>
              <a:t>What is electricity?</a:t>
            </a:r>
            <a:endParaRPr sz="3600" dirty="0"/>
          </a:p>
        </p:txBody>
      </p:sp>
      <p:sp>
        <p:nvSpPr>
          <p:cNvPr id="274" name="Google Shape;274;g2936c336ece_0_1123"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Google Shape;150;g2936c336ece_0_739">
            <a:extLst>
              <a:ext uri="{FF2B5EF4-FFF2-40B4-BE49-F238E27FC236}">
                <a16:creationId xmlns:a16="http://schemas.microsoft.com/office/drawing/2014/main" id="{A88F6345-3359-9267-1E92-C03296CE44B4}"/>
              </a:ext>
            </a:extLst>
          </p:cNvPr>
          <p:cNvPicPr preferRelativeResize="0"/>
          <p:nvPr/>
        </p:nvPicPr>
        <p:blipFill rotWithShape="1">
          <a:blip r:embed="rId4">
            <a:alphaModFix/>
          </a:blip>
          <a:srcRect/>
          <a:stretch/>
        </p:blipFill>
        <p:spPr>
          <a:xfrm>
            <a:off x="152400" y="2256917"/>
            <a:ext cx="8839204" cy="315069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20"/>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282" name="Google Shape;282;p2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1AB65AE-A08D-4F43-8E53-5F1B8D8424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witch on the wall&#10;&#10;Description automatically generated">
            <a:extLst>
              <a:ext uri="{FF2B5EF4-FFF2-40B4-BE49-F238E27FC236}">
                <a16:creationId xmlns:a16="http://schemas.microsoft.com/office/drawing/2014/main" id="{444F3668-B101-735F-38D5-900E16619437}"/>
              </a:ext>
            </a:extLst>
          </p:cNvPr>
          <p:cNvPicPr>
            <a:picLocks noChangeAspect="1"/>
          </p:cNvPicPr>
          <p:nvPr/>
        </p:nvPicPr>
        <p:blipFill rotWithShape="1">
          <a:blip r:embed="rId3"/>
          <a:srcRect t="277" r="-1" b="6136"/>
          <a:stretch/>
        </p:blipFill>
        <p:spPr>
          <a:xfrm>
            <a:off x="628649" y="536943"/>
            <a:ext cx="3115318" cy="3900336"/>
          </a:xfrm>
          <a:prstGeom prst="rect">
            <a:avLst/>
          </a:prstGeom>
        </p:spPr>
      </p:pic>
      <p:pic>
        <p:nvPicPr>
          <p:cNvPr id="7" name="Picture 6" descr="A person reading a book&#10;&#10;Description automatically generated">
            <a:extLst>
              <a:ext uri="{FF2B5EF4-FFF2-40B4-BE49-F238E27FC236}">
                <a16:creationId xmlns:a16="http://schemas.microsoft.com/office/drawing/2014/main" id="{68516326-9E7C-EA5F-A639-085F8F91D3F9}"/>
              </a:ext>
            </a:extLst>
          </p:cNvPr>
          <p:cNvPicPr>
            <a:picLocks noChangeAspect="1"/>
          </p:cNvPicPr>
          <p:nvPr/>
        </p:nvPicPr>
        <p:blipFill rotWithShape="1">
          <a:blip r:embed="rId4"/>
          <a:srcRect t="980" b="527"/>
          <a:stretch/>
        </p:blipFill>
        <p:spPr>
          <a:xfrm>
            <a:off x="3887529" y="536943"/>
            <a:ext cx="4728404" cy="3900336"/>
          </a:xfrm>
          <a:prstGeom prst="rect">
            <a:avLst/>
          </a:prstGeom>
        </p:spPr>
      </p:pic>
      <p:sp>
        <p:nvSpPr>
          <p:cNvPr id="3" name="TextBox 2">
            <a:extLst>
              <a:ext uri="{FF2B5EF4-FFF2-40B4-BE49-F238E27FC236}">
                <a16:creationId xmlns:a16="http://schemas.microsoft.com/office/drawing/2014/main" id="{6C6F88BF-1AE2-ACE0-C774-108C026F3C73}"/>
              </a:ext>
            </a:extLst>
          </p:cNvPr>
          <p:cNvSpPr txBox="1"/>
          <p:nvPr/>
        </p:nvSpPr>
        <p:spPr>
          <a:xfrm>
            <a:off x="2186308" y="4813652"/>
            <a:ext cx="6579316" cy="1667975"/>
          </a:xfrm>
          <a:prstGeom prst="rect">
            <a:avLst/>
          </a:prstGeom>
        </p:spPr>
        <p:txBody>
          <a:bodyPr vert="horz" lIns="91440" tIns="45720" rIns="91440" bIns="45720" rtlCol="0" anchor="ctr">
            <a:noAutofit/>
          </a:bodyPr>
          <a:lstStyle/>
          <a:p>
            <a:pPr>
              <a:lnSpc>
                <a:spcPct val="90000"/>
              </a:lnSpc>
              <a:spcAft>
                <a:spcPts val="600"/>
              </a:spcAft>
            </a:pPr>
            <a:r>
              <a:rPr lang="en-US" sz="2800" b="0" i="0" kern="1200" dirty="0">
                <a:solidFill>
                  <a:schemeClr val="tx1"/>
                </a:solidFill>
                <a:effectLst/>
                <a:latin typeface="Calibri" panose="020F0502020204030204" pitchFamily="34" charset="0"/>
                <a:ea typeface="+mn-ea"/>
                <a:cs typeface="Calibri" panose="020F0502020204030204" pitchFamily="34" charset="0"/>
              </a:rPr>
              <a:t>When you flip a switch, electricity is the invisible force that turns on the lights, allowing you to read your favorite books or play games after sunset. </a:t>
            </a:r>
            <a:endParaRPr lang="en-US" sz="2800" kern="1200" dirty="0">
              <a:solidFill>
                <a:schemeClr val="tx1"/>
              </a:solidFill>
              <a:latin typeface="Calibri" panose="020F0502020204030204" pitchFamily="34" charset="0"/>
              <a:ea typeface="+mn-ea"/>
              <a:cs typeface="Calibri" panose="020F0502020204030204" pitchFamily="34" charset="0"/>
            </a:endParaRPr>
          </a:p>
        </p:txBody>
      </p:sp>
      <p:sp>
        <p:nvSpPr>
          <p:cNvPr id="2" name="Google Shape;287;g29a0e60ffa9_0_32" descr="Artificial Intelligence">
            <a:extLst>
              <a:ext uri="{FF2B5EF4-FFF2-40B4-BE49-F238E27FC236}">
                <a16:creationId xmlns:a16="http://schemas.microsoft.com/office/drawing/2014/main" id="{F2B00246-D945-2CC9-FAF9-BCF4CE6FD88C}"/>
              </a:ext>
            </a:extLst>
          </p:cNvPr>
          <p:cNvSpPr/>
          <p:nvPr/>
        </p:nvSpPr>
        <p:spPr>
          <a:xfrm>
            <a:off x="0"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75454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019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27" name="Google Shape;127;p2"/>
          <p:cNvSpPr txBox="1"/>
          <p:nvPr/>
        </p:nvSpPr>
        <p:spPr>
          <a:xfrm>
            <a:off x="1828800" y="287215"/>
            <a:ext cx="54864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6000" b="1" dirty="0">
                <a:latin typeface="Calibri"/>
                <a:ea typeface="Calibri"/>
                <a:cs typeface="Calibri"/>
                <a:sym typeface="Calibri"/>
              </a:rPr>
              <a:t>Electricity</a:t>
            </a:r>
            <a:endParaRPr sz="1800" b="0" i="0" u="none" strike="noStrike" cap="none" dirty="0">
              <a:solidFill>
                <a:srgbClr val="000000"/>
              </a:solidFill>
              <a:latin typeface="Calibri"/>
              <a:ea typeface="Calibri"/>
              <a:cs typeface="Calibri"/>
              <a:sym typeface="Calibri"/>
            </a:endParaRPr>
          </a:p>
        </p:txBody>
      </p:sp>
      <p:pic>
        <p:nvPicPr>
          <p:cNvPr id="3" name="Picture 2" descr="Lightning lighting in the sky above power lines&#10;&#10;Description automatically generated">
            <a:extLst>
              <a:ext uri="{FF2B5EF4-FFF2-40B4-BE49-F238E27FC236}">
                <a16:creationId xmlns:a16="http://schemas.microsoft.com/office/drawing/2014/main" id="{7B3AEF20-6BBC-5B7E-4C24-E91EA0BB7666}"/>
              </a:ext>
            </a:extLst>
          </p:cNvPr>
          <p:cNvPicPr>
            <a:picLocks noChangeAspect="1"/>
          </p:cNvPicPr>
          <p:nvPr/>
        </p:nvPicPr>
        <p:blipFill>
          <a:blip r:embed="rId3"/>
          <a:stretch>
            <a:fillRect/>
          </a:stretch>
        </p:blipFill>
        <p:spPr>
          <a:xfrm>
            <a:off x="1388696" y="1596848"/>
            <a:ext cx="6366608" cy="526115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4218905"/>
            <a:ext cx="8375585"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hand pressing a button on a brick wall&#10;&#10;Description automatically generated">
            <a:extLst>
              <a:ext uri="{FF2B5EF4-FFF2-40B4-BE49-F238E27FC236}">
                <a16:creationId xmlns:a16="http://schemas.microsoft.com/office/drawing/2014/main" id="{84823350-A350-91A9-AD62-F60D801AEA57}"/>
              </a:ext>
            </a:extLst>
          </p:cNvPr>
          <p:cNvPicPr>
            <a:picLocks noChangeAspect="1"/>
          </p:cNvPicPr>
          <p:nvPr/>
        </p:nvPicPr>
        <p:blipFill rotWithShape="1">
          <a:blip r:embed="rId3"/>
          <a:srcRect l="22886" r="32384" b="1"/>
          <a:stretch/>
        </p:blipFill>
        <p:spPr>
          <a:xfrm>
            <a:off x="20" y="-6"/>
            <a:ext cx="2948920" cy="4005072"/>
          </a:xfrm>
          <a:prstGeom prst="rect">
            <a:avLst/>
          </a:prstGeom>
        </p:spPr>
      </p:pic>
      <p:pic>
        <p:nvPicPr>
          <p:cNvPr id="7" name="Picture 6" descr="A person holding a phone and making a fist up&#10;&#10;Description automatically generated">
            <a:extLst>
              <a:ext uri="{FF2B5EF4-FFF2-40B4-BE49-F238E27FC236}">
                <a16:creationId xmlns:a16="http://schemas.microsoft.com/office/drawing/2014/main" id="{EE944DA7-148A-AAC6-52E1-08674737CAE2}"/>
              </a:ext>
            </a:extLst>
          </p:cNvPr>
          <p:cNvPicPr>
            <a:picLocks noChangeAspect="1"/>
          </p:cNvPicPr>
          <p:nvPr/>
        </p:nvPicPr>
        <p:blipFill rotWithShape="1">
          <a:blip r:embed="rId4"/>
          <a:srcRect l="5513" r="10100" b="3"/>
          <a:stretch/>
        </p:blipFill>
        <p:spPr>
          <a:xfrm>
            <a:off x="3097530" y="6"/>
            <a:ext cx="2948940" cy="4005071"/>
          </a:xfrm>
          <a:prstGeom prst="rect">
            <a:avLst/>
          </a:prstGeom>
        </p:spPr>
      </p:pic>
      <p:pic>
        <p:nvPicPr>
          <p:cNvPr id="9" name="Picture 8" descr="A hand holding a remote control&#10;&#10;Description automatically generated">
            <a:extLst>
              <a:ext uri="{FF2B5EF4-FFF2-40B4-BE49-F238E27FC236}">
                <a16:creationId xmlns:a16="http://schemas.microsoft.com/office/drawing/2014/main" id="{A889B8B1-090E-D62E-DC84-D50738A7DB4F}"/>
              </a:ext>
            </a:extLst>
          </p:cNvPr>
          <p:cNvPicPr>
            <a:picLocks noChangeAspect="1"/>
          </p:cNvPicPr>
          <p:nvPr/>
        </p:nvPicPr>
        <p:blipFill rotWithShape="1">
          <a:blip r:embed="rId5"/>
          <a:srcRect l="5813" r="38230" b="3"/>
          <a:stretch/>
        </p:blipFill>
        <p:spPr>
          <a:xfrm>
            <a:off x="6195060" y="-1"/>
            <a:ext cx="2948940" cy="4005072"/>
          </a:xfrm>
          <a:prstGeom prst="rect">
            <a:avLst/>
          </a:prstGeom>
        </p:spPr>
      </p:pic>
      <p:sp>
        <p:nvSpPr>
          <p:cNvPr id="18" name="Rectangle 17">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491151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66010" y="525670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2732DD5-AB2C-0E5C-FB70-288F25783E6F}"/>
              </a:ext>
            </a:extLst>
          </p:cNvPr>
          <p:cNvSpPr txBox="1"/>
          <p:nvPr/>
        </p:nvSpPr>
        <p:spPr>
          <a:xfrm>
            <a:off x="3285199" y="4435052"/>
            <a:ext cx="5328141" cy="1645920"/>
          </a:xfrm>
          <a:prstGeom prst="rect">
            <a:avLst/>
          </a:prstGeom>
        </p:spPr>
        <p:txBody>
          <a:bodyPr vert="horz" lIns="91440" tIns="45720" rIns="91440" bIns="45720" rtlCol="0" anchor="ctr">
            <a:noAutofit/>
          </a:bodyPr>
          <a:lstStyle/>
          <a:p>
            <a:pPr>
              <a:lnSpc>
                <a:spcPct val="90000"/>
              </a:lnSpc>
              <a:spcAft>
                <a:spcPts val="600"/>
              </a:spcAft>
            </a:pPr>
            <a:r>
              <a:rPr lang="en-US" sz="2800" b="0" i="0" kern="1200" dirty="0">
                <a:solidFill>
                  <a:schemeClr val="tx1"/>
                </a:solidFill>
                <a:effectLst/>
                <a:latin typeface="Calibri" panose="020F0502020204030204" pitchFamily="34" charset="0"/>
                <a:ea typeface="+mn-ea"/>
                <a:cs typeface="Calibri" panose="020F0502020204030204" pitchFamily="34" charset="0"/>
              </a:rPr>
              <a:t>Electricity is what makes your doorbell ring, your phone buzz with messages, and your TV screen come to life with shows and movies. </a:t>
            </a:r>
            <a:endParaRPr lang="en-US" sz="2800" kern="1200" dirty="0">
              <a:solidFill>
                <a:schemeClr val="tx1"/>
              </a:solidFill>
              <a:latin typeface="Calibri" panose="020F0502020204030204" pitchFamily="34" charset="0"/>
              <a:ea typeface="+mn-ea"/>
              <a:cs typeface="Calibri" panose="020F0502020204030204" pitchFamily="34" charset="0"/>
            </a:endParaRPr>
          </a:p>
        </p:txBody>
      </p:sp>
      <p:sp>
        <p:nvSpPr>
          <p:cNvPr id="2" name="Google Shape;287;g29a0e60ffa9_0_32" descr="Artificial Intelligence">
            <a:extLst>
              <a:ext uri="{FF2B5EF4-FFF2-40B4-BE49-F238E27FC236}">
                <a16:creationId xmlns:a16="http://schemas.microsoft.com/office/drawing/2014/main" id="{FC4D78D0-937A-B881-8D4C-A85F9BC20594}"/>
              </a:ext>
            </a:extLst>
          </p:cNvPr>
          <p:cNvSpPr/>
          <p:nvPr/>
        </p:nvSpPr>
        <p:spPr>
          <a:xfrm>
            <a:off x="0" y="0"/>
            <a:ext cx="735300" cy="7353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8181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gd96993b0a5_0_44"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45"/>
        <p:cNvGrpSpPr/>
        <p:nvPr/>
      </p:nvGrpSpPr>
      <p:grpSpPr>
        <a:xfrm>
          <a:off x="0" y="0"/>
          <a:ext cx="0" cy="0"/>
          <a:chOff x="0" y="0"/>
          <a:chExt cx="0" cy="0"/>
        </a:xfrm>
      </p:grpSpPr>
      <p:sp useBgFill="1">
        <p:nvSpPr>
          <p:cNvPr id="354" name="Rectangle 353">
            <a:extLst>
              <a:ext uri="{FF2B5EF4-FFF2-40B4-BE49-F238E27FC236}">
                <a16:creationId xmlns:a16="http://schemas.microsoft.com/office/drawing/2014/main" id="{679245A0-EF2A-46FE-AC09-8CD34B1972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Google Shape;347;g29c31cddc2b_0_76"/>
          <p:cNvSpPr txBox="1"/>
          <p:nvPr/>
        </p:nvSpPr>
        <p:spPr>
          <a:xfrm>
            <a:off x="1113558" y="178670"/>
            <a:ext cx="7074478" cy="1488086"/>
          </a:xfrm>
          <a:prstGeom prst="rect">
            <a:avLst/>
          </a:prstGeom>
        </p:spPr>
        <p:txBody>
          <a:bodyPr spcFirstLastPara="1" vert="horz" lIns="91440" tIns="45720" rIns="91440" bIns="45720" rtlCol="0" anchor="ctr" anchorCtr="0">
            <a:normAutofit/>
          </a:bodyPr>
          <a:lstStyle/>
          <a:p>
            <a:pPr marL="0" marR="0" lvl="0" indent="0">
              <a:lnSpc>
                <a:spcPct val="90000"/>
              </a:lnSpc>
              <a:spcBef>
                <a:spcPct val="0"/>
              </a:spcBef>
              <a:spcAft>
                <a:spcPts val="600"/>
              </a:spcAft>
              <a:buClr>
                <a:schemeClr val="dk1"/>
              </a:buClr>
              <a:buSzPts val="4400"/>
            </a:pPr>
            <a:r>
              <a:rPr lang="en-US" sz="3100" kern="1200" dirty="0">
                <a:solidFill>
                  <a:schemeClr val="tx1"/>
                </a:solidFill>
                <a:latin typeface="+mj-lt"/>
                <a:ea typeface="+mj-ea"/>
                <a:cs typeface="+mj-cs"/>
                <a:sym typeface="Calibri"/>
              </a:rPr>
              <a:t>Name two examples of how electricity helps us in our daily lives.</a:t>
            </a:r>
            <a:endParaRPr lang="en-US" sz="3100" b="1" i="0" u="none" strike="noStrike" kern="1200" cap="none" dirty="0">
              <a:solidFill>
                <a:schemeClr val="tx1"/>
              </a:solidFill>
              <a:latin typeface="+mj-lt"/>
              <a:ea typeface="+mj-ea"/>
              <a:cs typeface="+mj-cs"/>
              <a:sym typeface="Calibri"/>
            </a:endParaRPr>
          </a:p>
        </p:txBody>
      </p:sp>
      <p:pic>
        <p:nvPicPr>
          <p:cNvPr id="5" name="Picture 4" descr="A traffic lights in a city&#10;&#10;Description automatically generated">
            <a:extLst>
              <a:ext uri="{FF2B5EF4-FFF2-40B4-BE49-F238E27FC236}">
                <a16:creationId xmlns:a16="http://schemas.microsoft.com/office/drawing/2014/main" id="{0C2B607A-7E69-DA17-F0E2-0524A5FB9E0E}"/>
              </a:ext>
            </a:extLst>
          </p:cNvPr>
          <p:cNvPicPr>
            <a:picLocks noChangeAspect="1"/>
          </p:cNvPicPr>
          <p:nvPr/>
        </p:nvPicPr>
        <p:blipFill rotWithShape="1">
          <a:blip r:embed="rId3"/>
          <a:srcRect t="117" r="-1" b="-1"/>
          <a:stretch/>
        </p:blipFill>
        <p:spPr>
          <a:xfrm>
            <a:off x="132042" y="1845426"/>
            <a:ext cx="5120828" cy="4283668"/>
          </a:xfrm>
          <a:prstGeom prst="rect">
            <a:avLst/>
          </a:prstGeom>
        </p:spPr>
      </p:pic>
      <p:pic>
        <p:nvPicPr>
          <p:cNvPr id="3" name="Picture 2" descr="A child reading a book with a teddy bear&#10;&#10;Description automatically generated">
            <a:extLst>
              <a:ext uri="{FF2B5EF4-FFF2-40B4-BE49-F238E27FC236}">
                <a16:creationId xmlns:a16="http://schemas.microsoft.com/office/drawing/2014/main" id="{48B3F4E9-2EDA-D544-582D-8E45CC213DAD}"/>
              </a:ext>
            </a:extLst>
          </p:cNvPr>
          <p:cNvPicPr>
            <a:picLocks noChangeAspect="1"/>
          </p:cNvPicPr>
          <p:nvPr/>
        </p:nvPicPr>
        <p:blipFill rotWithShape="1">
          <a:blip r:embed="rId4"/>
          <a:srcRect l="4796" r="24670"/>
          <a:stretch/>
        </p:blipFill>
        <p:spPr>
          <a:xfrm>
            <a:off x="5384913" y="1845426"/>
            <a:ext cx="3607656" cy="4283664"/>
          </a:xfrm>
          <a:prstGeom prst="rect">
            <a:avLst/>
          </a:prstGeom>
        </p:spPr>
      </p:pic>
      <p:sp>
        <p:nvSpPr>
          <p:cNvPr id="346" name="Google Shape;346;g29c31cddc2b_0_76" descr="Questions"/>
          <p:cNvSpPr/>
          <p:nvPr/>
        </p:nvSpPr>
        <p:spPr>
          <a:xfrm>
            <a:off x="0" y="0"/>
            <a:ext cx="983700" cy="9540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g25e11802ac4_0_41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6" name="Google Shape;356;g25e11802ac4_0_419"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1"/>
        <p:cNvGrpSpPr/>
        <p:nvPr/>
      </p:nvGrpSpPr>
      <p:grpSpPr>
        <a:xfrm>
          <a:off x="0" y="0"/>
          <a:ext cx="0" cy="0"/>
          <a:chOff x="0" y="0"/>
          <a:chExt cx="0" cy="0"/>
        </a:xfrm>
      </p:grpSpPr>
      <p:pic>
        <p:nvPicPr>
          <p:cNvPr id="3" name="Picture 2" descr="A light bulb with a glowing light&#10;&#10;Description automatically generated">
            <a:extLst>
              <a:ext uri="{FF2B5EF4-FFF2-40B4-BE49-F238E27FC236}">
                <a16:creationId xmlns:a16="http://schemas.microsoft.com/office/drawing/2014/main" id="{FE6EE0A3-4793-B41C-812A-8CC61D37BFC6}"/>
              </a:ext>
            </a:extLst>
          </p:cNvPr>
          <p:cNvPicPr>
            <a:picLocks noChangeAspect="1"/>
          </p:cNvPicPr>
          <p:nvPr/>
        </p:nvPicPr>
        <p:blipFill rotWithShape="1">
          <a:blip r:embed="rId3"/>
          <a:srcRect l="4333" r="-2" b="-2"/>
          <a:stretch/>
        </p:blipFill>
        <p:spPr>
          <a:xfrm>
            <a:off x="20" y="10"/>
            <a:ext cx="9143980" cy="6857990"/>
          </a:xfrm>
          <a:prstGeom prst="rect">
            <a:avLst/>
          </a:prstGeom>
        </p:spPr>
      </p:pic>
      <p:sp>
        <p:nvSpPr>
          <p:cNvPr id="369" name="Rectangle 36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Google Shape;362;g2936c336ece_0_1"/>
          <p:cNvSpPr txBox="1"/>
          <p:nvPr/>
        </p:nvSpPr>
        <p:spPr>
          <a:xfrm>
            <a:off x="392906" y="5372660"/>
            <a:ext cx="8408194" cy="744836"/>
          </a:xfrm>
          <a:prstGeom prst="rect">
            <a:avLst/>
          </a:prstGeom>
        </p:spPr>
        <p:txBody>
          <a:bodyPr spcFirstLastPara="1" vert="horz" lIns="91440" tIns="45720" rIns="91440" bIns="45720" rtlCol="0" anchor="ctr" anchorCtr="0">
            <a:noAutofit/>
          </a:bodyPr>
          <a:lstStyle/>
          <a:p>
            <a:pPr marL="0" marR="0" lvl="0" indent="0" algn="ctr">
              <a:lnSpc>
                <a:spcPct val="90000"/>
              </a:lnSpc>
              <a:spcBef>
                <a:spcPct val="0"/>
              </a:spcBef>
              <a:spcAft>
                <a:spcPts val="600"/>
              </a:spcAft>
              <a:buClr>
                <a:srgbClr val="000000"/>
              </a:buClr>
              <a:buSzPts val="2400"/>
            </a:pPr>
            <a:r>
              <a:rPr lang="en-US" sz="2600" kern="1200" dirty="0">
                <a:solidFill>
                  <a:schemeClr val="tx1">
                    <a:lumMod val="85000"/>
                    <a:lumOff val="15000"/>
                  </a:schemeClr>
                </a:solidFill>
                <a:latin typeface="Calibri" panose="020F0502020204030204" pitchFamily="34" charset="0"/>
                <a:ea typeface="+mj-ea"/>
                <a:cs typeface="Calibri" panose="020F0502020204030204" pitchFamily="34" charset="0"/>
                <a:sym typeface="Calibri"/>
              </a:rPr>
              <a:t>When it is turned on, a lightbulb is an example of electricity flowing to it to produce light</a:t>
            </a:r>
            <a:endParaRPr lang="en-US" sz="2600" b="0" i="0" u="none" strike="noStrike" kern="1200" cap="none" dirty="0">
              <a:solidFill>
                <a:schemeClr val="tx1">
                  <a:lumMod val="85000"/>
                  <a:lumOff val="15000"/>
                </a:schemeClr>
              </a:solidFill>
              <a:latin typeface="Calibri" panose="020F0502020204030204" pitchFamily="34" charset="0"/>
              <a:ea typeface="+mj-ea"/>
              <a:cs typeface="Calibri" panose="020F0502020204030204" pitchFamily="34" charset="0"/>
              <a:sym typeface="Arial"/>
            </a:endParaRPr>
          </a:p>
        </p:txBody>
      </p:sp>
      <p:cxnSp>
        <p:nvCxnSpPr>
          <p:cNvPr id="371" name="Straight Connector 37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63" name="Google Shape;363;g2936c336ece_0_1"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4" name="Google Shape;364;g2936c336ece_0_1"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72"/>
        <p:cNvGrpSpPr/>
        <p:nvPr/>
      </p:nvGrpSpPr>
      <p:grpSpPr>
        <a:xfrm>
          <a:off x="0" y="0"/>
          <a:ext cx="0" cy="0"/>
          <a:chOff x="0" y="0"/>
          <a:chExt cx="0" cy="0"/>
        </a:xfrm>
      </p:grpSpPr>
      <p:pic>
        <p:nvPicPr>
          <p:cNvPr id="3" name="Picture 2" descr="A computer and computer on a desk&#10;&#10;Description automatically generated">
            <a:extLst>
              <a:ext uri="{FF2B5EF4-FFF2-40B4-BE49-F238E27FC236}">
                <a16:creationId xmlns:a16="http://schemas.microsoft.com/office/drawing/2014/main" id="{EACCC537-3F22-905C-1ED1-35074A7DA1DB}"/>
              </a:ext>
            </a:extLst>
          </p:cNvPr>
          <p:cNvPicPr>
            <a:picLocks noChangeAspect="1"/>
          </p:cNvPicPr>
          <p:nvPr/>
        </p:nvPicPr>
        <p:blipFill rotWithShape="1">
          <a:blip r:embed="rId3"/>
          <a:srcRect l="17334" r="-1" b="-1"/>
          <a:stretch/>
        </p:blipFill>
        <p:spPr>
          <a:xfrm>
            <a:off x="20" y="10"/>
            <a:ext cx="9143980" cy="6857990"/>
          </a:xfrm>
          <a:prstGeom prst="rect">
            <a:avLst/>
          </a:prstGeom>
        </p:spPr>
      </p:pic>
      <p:sp>
        <p:nvSpPr>
          <p:cNvPr id="380" name="Rectangle 37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Google Shape;373;g2936c336ece_0_8"/>
          <p:cNvSpPr txBox="1"/>
          <p:nvPr/>
        </p:nvSpPr>
        <p:spPr>
          <a:xfrm>
            <a:off x="392906" y="5372660"/>
            <a:ext cx="8408194" cy="744836"/>
          </a:xfrm>
          <a:prstGeom prst="rect">
            <a:avLst/>
          </a:prstGeom>
        </p:spPr>
        <p:txBody>
          <a:bodyPr spcFirstLastPara="1" vert="horz" lIns="91440" tIns="45720" rIns="91440" bIns="45720" rtlCol="0" anchor="ctr" anchorCtr="0">
            <a:noAutofit/>
          </a:bodyPr>
          <a:lstStyle/>
          <a:p>
            <a:pPr marL="0" marR="0" lvl="0" indent="0" algn="ctr">
              <a:lnSpc>
                <a:spcPct val="90000"/>
              </a:lnSpc>
              <a:spcBef>
                <a:spcPct val="0"/>
              </a:spcBef>
              <a:spcAft>
                <a:spcPts val="600"/>
              </a:spcAft>
              <a:buClr>
                <a:schemeClr val="dk1"/>
              </a:buClr>
              <a:buSzPts val="1200"/>
            </a:pPr>
            <a:r>
              <a:rPr lang="en-US" sz="2800" b="0" i="0" kern="1200" dirty="0">
                <a:solidFill>
                  <a:schemeClr val="tx1">
                    <a:lumMod val="85000"/>
                    <a:lumOff val="15000"/>
                  </a:schemeClr>
                </a:solidFill>
                <a:effectLst/>
                <a:latin typeface="Calibri" panose="020F0502020204030204" pitchFamily="34" charset="0"/>
                <a:ea typeface="+mj-ea"/>
                <a:cs typeface="Calibri" panose="020F0502020204030204" pitchFamily="34" charset="0"/>
              </a:rPr>
              <a:t>Computers and laptops are </a:t>
            </a:r>
            <a:r>
              <a:rPr lang="en-US" sz="2800" kern="1200" dirty="0">
                <a:solidFill>
                  <a:schemeClr val="tx1">
                    <a:lumMod val="85000"/>
                    <a:lumOff val="15000"/>
                  </a:schemeClr>
                </a:solidFill>
                <a:latin typeface="Calibri" panose="020F0502020204030204" pitchFamily="34" charset="0"/>
                <a:ea typeface="+mj-ea"/>
                <a:cs typeface="Calibri" panose="020F0502020204030204" pitchFamily="34" charset="0"/>
              </a:rPr>
              <a:t>examples of things that </a:t>
            </a:r>
            <a:r>
              <a:rPr lang="en-US" sz="2800" b="0" i="0" kern="1200" dirty="0">
                <a:solidFill>
                  <a:schemeClr val="tx1">
                    <a:lumMod val="85000"/>
                    <a:lumOff val="15000"/>
                  </a:schemeClr>
                </a:solidFill>
                <a:effectLst/>
                <a:latin typeface="Calibri" panose="020F0502020204030204" pitchFamily="34" charset="0"/>
                <a:ea typeface="+mj-ea"/>
                <a:cs typeface="Calibri" panose="020F0502020204030204" pitchFamily="34" charset="0"/>
              </a:rPr>
              <a:t>run on electricity. </a:t>
            </a:r>
            <a:endParaRPr lang="en-US" sz="2800" b="0" i="0" u="none" strike="noStrike" kern="1200" cap="none" dirty="0">
              <a:solidFill>
                <a:schemeClr val="tx1">
                  <a:lumMod val="85000"/>
                  <a:lumOff val="15000"/>
                </a:schemeClr>
              </a:solidFill>
              <a:latin typeface="Calibri" panose="020F0502020204030204" pitchFamily="34" charset="0"/>
              <a:ea typeface="+mj-ea"/>
              <a:cs typeface="Calibri" panose="020F0502020204030204" pitchFamily="34" charset="0"/>
              <a:sym typeface="Calibri"/>
            </a:endParaRPr>
          </a:p>
        </p:txBody>
      </p:sp>
      <p:cxnSp>
        <p:nvCxnSpPr>
          <p:cNvPr id="382" name="Straight Connector 38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74" name="Google Shape;374;g2936c336ece_0_8"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5" name="Google Shape;375;g2936c336ece_0_8"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g25e11802ac4_0_69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3" name="Google Shape;383;g25e11802ac4_0_699"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88"/>
        <p:cNvGrpSpPr/>
        <p:nvPr/>
      </p:nvGrpSpPr>
      <p:grpSpPr>
        <a:xfrm>
          <a:off x="0" y="0"/>
          <a:ext cx="0" cy="0"/>
          <a:chOff x="0" y="0"/>
          <a:chExt cx="0" cy="0"/>
        </a:xfrm>
      </p:grpSpPr>
      <p:pic>
        <p:nvPicPr>
          <p:cNvPr id="2" name="Picture 1" descr="A child riding a bike&#10;&#10;Description automatically generated">
            <a:extLst>
              <a:ext uri="{FF2B5EF4-FFF2-40B4-BE49-F238E27FC236}">
                <a16:creationId xmlns:a16="http://schemas.microsoft.com/office/drawing/2014/main" id="{D3CC7916-78DF-89F5-D760-BAF8CE5FB32B}"/>
              </a:ext>
            </a:extLst>
          </p:cNvPr>
          <p:cNvPicPr>
            <a:picLocks noChangeAspect="1"/>
          </p:cNvPicPr>
          <p:nvPr/>
        </p:nvPicPr>
        <p:blipFill rotWithShape="1">
          <a:blip r:embed="rId3"/>
          <a:srcRect t="11748" b="6509"/>
          <a:stretch/>
        </p:blipFill>
        <p:spPr>
          <a:xfrm>
            <a:off x="20" y="10"/>
            <a:ext cx="9143980" cy="6857990"/>
          </a:xfrm>
          <a:prstGeom prst="rect">
            <a:avLst/>
          </a:prstGeom>
        </p:spPr>
      </p:pic>
      <p:sp>
        <p:nvSpPr>
          <p:cNvPr id="396" name="Rectangle 39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Google Shape;391;g25e11802ac4_0_864"/>
          <p:cNvSpPr txBox="1"/>
          <p:nvPr/>
        </p:nvSpPr>
        <p:spPr>
          <a:xfrm>
            <a:off x="392906" y="5317240"/>
            <a:ext cx="8408194" cy="744836"/>
          </a:xfrm>
          <a:prstGeom prst="rect">
            <a:avLst/>
          </a:prstGeom>
        </p:spPr>
        <p:txBody>
          <a:bodyPr spcFirstLastPara="1" vert="horz" lIns="91440" tIns="45720" rIns="91440" bIns="45720" rtlCol="0" anchor="ctr" anchorCtr="0">
            <a:normAutofit/>
          </a:bodyPr>
          <a:lstStyle/>
          <a:p>
            <a:pPr marL="0" marR="0" lvl="0" indent="0" algn="ctr">
              <a:lnSpc>
                <a:spcPct val="90000"/>
              </a:lnSpc>
              <a:spcBef>
                <a:spcPct val="0"/>
              </a:spcBef>
              <a:spcAft>
                <a:spcPts val="600"/>
              </a:spcAft>
              <a:buClr>
                <a:srgbClr val="000000"/>
              </a:buClr>
              <a:buSzPts val="2400"/>
            </a:pPr>
            <a:r>
              <a:rPr lang="en-US" sz="2900" kern="1200">
                <a:solidFill>
                  <a:schemeClr val="tx1">
                    <a:lumMod val="85000"/>
                    <a:lumOff val="15000"/>
                  </a:schemeClr>
                </a:solidFill>
                <a:latin typeface="+mj-lt"/>
                <a:ea typeface="+mj-ea"/>
                <a:cs typeface="+mj-cs"/>
                <a:sym typeface="Calibri"/>
              </a:rPr>
              <a:t>Using a bicycle is NOT an example of electricity</a:t>
            </a:r>
            <a:endParaRPr lang="en-US" sz="2900" b="0" i="0" u="none" strike="noStrike" kern="1200" cap="none">
              <a:solidFill>
                <a:schemeClr val="tx1">
                  <a:lumMod val="85000"/>
                  <a:lumOff val="15000"/>
                </a:schemeClr>
              </a:solidFill>
              <a:latin typeface="+mj-lt"/>
              <a:ea typeface="+mj-ea"/>
              <a:cs typeface="+mj-cs"/>
              <a:sym typeface="Arial"/>
            </a:endParaRPr>
          </a:p>
        </p:txBody>
      </p:sp>
      <p:cxnSp>
        <p:nvCxnSpPr>
          <p:cNvPr id="398" name="Straight Connector 39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89" name="Google Shape;389;g25e11802ac4_0_864"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0" name="Google Shape;390;g25e11802ac4_0_864"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97"/>
        <p:cNvGrpSpPr/>
        <p:nvPr/>
      </p:nvGrpSpPr>
      <p:grpSpPr>
        <a:xfrm>
          <a:off x="0" y="0"/>
          <a:ext cx="0" cy="0"/>
          <a:chOff x="0" y="0"/>
          <a:chExt cx="0" cy="0"/>
        </a:xfrm>
      </p:grpSpPr>
      <p:pic>
        <p:nvPicPr>
          <p:cNvPr id="5" name="Picture 4" descr="A basketball going into a hoop&#10;&#10;Description automatically generated">
            <a:extLst>
              <a:ext uri="{FF2B5EF4-FFF2-40B4-BE49-F238E27FC236}">
                <a16:creationId xmlns:a16="http://schemas.microsoft.com/office/drawing/2014/main" id="{C164FD3A-596B-08B0-7F5A-E2DE4E4E3705}"/>
              </a:ext>
            </a:extLst>
          </p:cNvPr>
          <p:cNvPicPr>
            <a:picLocks noChangeAspect="1"/>
          </p:cNvPicPr>
          <p:nvPr/>
        </p:nvPicPr>
        <p:blipFill rotWithShape="1">
          <a:blip r:embed="rId3"/>
          <a:srcRect t="6189" b="6092"/>
          <a:stretch/>
        </p:blipFill>
        <p:spPr>
          <a:xfrm>
            <a:off x="20" y="10"/>
            <a:ext cx="9143980" cy="6857990"/>
          </a:xfrm>
          <a:prstGeom prst="rect">
            <a:avLst/>
          </a:prstGeom>
        </p:spPr>
      </p:pic>
      <p:sp>
        <p:nvSpPr>
          <p:cNvPr id="405" name="Rectangle 40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Google Shape;400;g25e11802ac4_0_780"/>
          <p:cNvSpPr txBox="1"/>
          <p:nvPr/>
        </p:nvSpPr>
        <p:spPr>
          <a:xfrm>
            <a:off x="392906" y="5317240"/>
            <a:ext cx="8408194" cy="744836"/>
          </a:xfrm>
          <a:prstGeom prst="rect">
            <a:avLst/>
          </a:prstGeom>
        </p:spPr>
        <p:txBody>
          <a:bodyPr spcFirstLastPara="1" vert="horz" lIns="91440" tIns="45720" rIns="91440" bIns="45720" rtlCol="0" anchor="ctr" anchorCtr="0">
            <a:normAutofit/>
          </a:bodyPr>
          <a:lstStyle/>
          <a:p>
            <a:pPr marL="0" marR="0" lvl="0" indent="0" algn="ctr">
              <a:lnSpc>
                <a:spcPct val="90000"/>
              </a:lnSpc>
              <a:spcBef>
                <a:spcPct val="0"/>
              </a:spcBef>
              <a:spcAft>
                <a:spcPts val="600"/>
              </a:spcAft>
              <a:buClr>
                <a:srgbClr val="000000"/>
              </a:buClr>
              <a:buSzPts val="2400"/>
            </a:pPr>
            <a:r>
              <a:rPr lang="en-US" sz="3100" b="0" i="0" kern="1200">
                <a:solidFill>
                  <a:schemeClr val="tx1">
                    <a:lumMod val="85000"/>
                    <a:lumOff val="15000"/>
                  </a:schemeClr>
                </a:solidFill>
                <a:effectLst/>
                <a:latin typeface="+mj-lt"/>
                <a:ea typeface="+mj-ea"/>
                <a:cs typeface="+mj-cs"/>
              </a:rPr>
              <a:t>A basketball is NOT an example of electricity</a:t>
            </a:r>
            <a:endParaRPr lang="en-US" sz="3100" b="0" i="0" u="none" strike="noStrike" kern="1200" cap="none">
              <a:solidFill>
                <a:schemeClr val="tx1">
                  <a:lumMod val="85000"/>
                  <a:lumOff val="15000"/>
                </a:schemeClr>
              </a:solidFill>
              <a:latin typeface="+mj-lt"/>
              <a:ea typeface="+mj-ea"/>
              <a:cs typeface="+mj-cs"/>
              <a:sym typeface="Calibri"/>
            </a:endParaRPr>
          </a:p>
        </p:txBody>
      </p:sp>
      <p:cxnSp>
        <p:nvCxnSpPr>
          <p:cNvPr id="407" name="Straight Connector 40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09" name="Straight Connector 40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98" name="Google Shape;398;g25e11802ac4_0_780"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9" name="Google Shape;399;g25e11802ac4_0_780"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g25e11802ac4_0_873"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g2936c336ece_0_300"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g2936c336ece_0_300"/>
          <p:cNvSpPr txBox="1"/>
          <p:nvPr/>
        </p:nvSpPr>
        <p:spPr>
          <a:xfrm>
            <a:off x="722555" y="298084"/>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How is electricity transmitted and used in daily life?</a:t>
            </a:r>
            <a:endParaRPr sz="1400" b="0" i="0" u="none" strike="noStrike" cap="none">
              <a:solidFill>
                <a:srgbClr val="000000"/>
              </a:solidFill>
              <a:latin typeface="Arial"/>
              <a:ea typeface="Arial"/>
              <a:cs typeface="Arial"/>
              <a:sym typeface="Arial"/>
            </a:endParaRPr>
          </a:p>
        </p:txBody>
      </p:sp>
      <p:pic>
        <p:nvPicPr>
          <p:cNvPr id="136" name="Google Shape;136;g2936c336ece_0_300"/>
          <p:cNvPicPr preferRelativeResize="0"/>
          <p:nvPr/>
        </p:nvPicPr>
        <p:blipFill rotWithShape="1">
          <a:blip r:embed="rId4">
            <a:alphaModFix/>
          </a:blip>
          <a:srcRect/>
          <a:stretch/>
        </p:blipFill>
        <p:spPr>
          <a:xfrm>
            <a:off x="152400" y="1466284"/>
            <a:ext cx="8839204" cy="403346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g2936c336ece_0_209"/>
          <p:cNvSpPr txBox="1"/>
          <p:nvPr/>
        </p:nvSpPr>
        <p:spPr>
          <a:xfrm>
            <a:off x="1028700" y="424771"/>
            <a:ext cx="76773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dirty="0">
                <a:solidFill>
                  <a:schemeClr val="dk1"/>
                </a:solidFill>
                <a:latin typeface="Calibri"/>
                <a:ea typeface="Calibri"/>
                <a:cs typeface="Calibri"/>
                <a:sym typeface="Calibri"/>
              </a:rPr>
              <a:t>Which is an example of something that uses electricity?</a:t>
            </a:r>
            <a:endParaRPr sz="1400" b="0" i="0" u="none" strike="noStrike" cap="none" dirty="0">
              <a:solidFill>
                <a:srgbClr val="000000"/>
              </a:solidFill>
              <a:latin typeface="Arial"/>
              <a:ea typeface="Arial"/>
              <a:cs typeface="Arial"/>
              <a:sym typeface="Arial"/>
            </a:endParaRPr>
          </a:p>
        </p:txBody>
      </p:sp>
      <p:sp>
        <p:nvSpPr>
          <p:cNvPr id="414" name="Google Shape;414;g2936c336ece_0_20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5" name="Google Shape;415;g2936c336ece_0_209"/>
          <p:cNvPicPr preferRelativeResize="0"/>
          <p:nvPr/>
        </p:nvPicPr>
        <p:blipFill rotWithShape="1">
          <a:blip r:embed="rId4">
            <a:alphaModFix/>
          </a:blip>
          <a:srcRect/>
          <a:stretch/>
        </p:blipFill>
        <p:spPr>
          <a:xfrm>
            <a:off x="200050" y="1703375"/>
            <a:ext cx="4196350" cy="4723900"/>
          </a:xfrm>
          <a:prstGeom prst="rect">
            <a:avLst/>
          </a:prstGeom>
          <a:noFill/>
          <a:ln>
            <a:noFill/>
          </a:ln>
        </p:spPr>
      </p:pic>
      <p:pic>
        <p:nvPicPr>
          <p:cNvPr id="416" name="Google Shape;416;g2936c336ece_0_209"/>
          <p:cNvPicPr preferRelativeResize="0"/>
          <p:nvPr/>
        </p:nvPicPr>
        <p:blipFill rotWithShape="1">
          <a:blip r:embed="rId4">
            <a:alphaModFix/>
          </a:blip>
          <a:srcRect/>
          <a:stretch/>
        </p:blipFill>
        <p:spPr>
          <a:xfrm>
            <a:off x="4702875" y="1703375"/>
            <a:ext cx="4196350" cy="4723900"/>
          </a:xfrm>
          <a:prstGeom prst="rect">
            <a:avLst/>
          </a:prstGeom>
          <a:noFill/>
          <a:ln>
            <a:noFill/>
          </a:ln>
        </p:spPr>
      </p:pic>
      <p:pic>
        <p:nvPicPr>
          <p:cNvPr id="417" name="Google Shape;417;g2936c336ece_0_209"/>
          <p:cNvPicPr preferRelativeResize="0"/>
          <p:nvPr/>
        </p:nvPicPr>
        <p:blipFill>
          <a:blip r:embed="rId5">
            <a:alphaModFix/>
          </a:blip>
          <a:stretch>
            <a:fillRect/>
          </a:stretch>
        </p:blipFill>
        <p:spPr>
          <a:xfrm>
            <a:off x="592475" y="2661162"/>
            <a:ext cx="3411500" cy="2808325"/>
          </a:xfrm>
          <a:prstGeom prst="rect">
            <a:avLst/>
          </a:prstGeom>
          <a:noFill/>
          <a:ln>
            <a:noFill/>
          </a:ln>
        </p:spPr>
      </p:pic>
      <p:pic>
        <p:nvPicPr>
          <p:cNvPr id="3" name="Picture 2" descr="A red wagon with black wheels&#10;&#10;Description automatically generated">
            <a:extLst>
              <a:ext uri="{FF2B5EF4-FFF2-40B4-BE49-F238E27FC236}">
                <a16:creationId xmlns:a16="http://schemas.microsoft.com/office/drawing/2014/main" id="{A28B82C9-11AB-95E5-E050-C37466322CE5}"/>
              </a:ext>
            </a:extLst>
          </p:cNvPr>
          <p:cNvPicPr>
            <a:picLocks noChangeAspect="1"/>
          </p:cNvPicPr>
          <p:nvPr/>
        </p:nvPicPr>
        <p:blipFill>
          <a:blip r:embed="rId6"/>
          <a:stretch>
            <a:fillRect/>
          </a:stretch>
        </p:blipFill>
        <p:spPr>
          <a:xfrm>
            <a:off x="4941062" y="2450725"/>
            <a:ext cx="3610463" cy="322919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2" name="Google Shape;424;g29c31cddc2b_0_98">
            <a:extLst>
              <a:ext uri="{FF2B5EF4-FFF2-40B4-BE49-F238E27FC236}">
                <a16:creationId xmlns:a16="http://schemas.microsoft.com/office/drawing/2014/main" id="{5325FFFA-78DE-E913-FB1A-FE5AD3BEEDFE}"/>
              </a:ext>
            </a:extLst>
          </p:cNvPr>
          <p:cNvSpPr/>
          <p:nvPr/>
        </p:nvSpPr>
        <p:spPr>
          <a:xfrm>
            <a:off x="115275" y="1549925"/>
            <a:ext cx="4365900" cy="5156700"/>
          </a:xfrm>
          <a:prstGeom prst="roundRect">
            <a:avLst>
              <a:gd name="adj" fmla="val 16667"/>
            </a:avLst>
          </a:prstGeom>
          <a:solidFill>
            <a:schemeClr val="lt1"/>
          </a:solidFill>
          <a:ln w="698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13" name="Google Shape;413;g2936c336ece_0_209"/>
          <p:cNvSpPr txBox="1"/>
          <p:nvPr/>
        </p:nvSpPr>
        <p:spPr>
          <a:xfrm>
            <a:off x="1028700" y="424771"/>
            <a:ext cx="76773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dirty="0">
                <a:solidFill>
                  <a:schemeClr val="dk1"/>
                </a:solidFill>
                <a:latin typeface="Calibri"/>
                <a:ea typeface="Calibri"/>
                <a:cs typeface="Calibri"/>
                <a:sym typeface="Calibri"/>
              </a:rPr>
              <a:t>Which is an example of something that uses electricity?</a:t>
            </a:r>
            <a:endParaRPr sz="1400" b="0" i="0" u="none" strike="noStrike" cap="none" dirty="0">
              <a:solidFill>
                <a:srgbClr val="000000"/>
              </a:solidFill>
              <a:latin typeface="Arial"/>
              <a:ea typeface="Arial"/>
              <a:cs typeface="Arial"/>
              <a:sym typeface="Arial"/>
            </a:endParaRPr>
          </a:p>
        </p:txBody>
      </p:sp>
      <p:sp>
        <p:nvSpPr>
          <p:cNvPr id="414" name="Google Shape;414;g2936c336ece_0_20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5" name="Google Shape;415;g2936c336ece_0_209"/>
          <p:cNvPicPr preferRelativeResize="0"/>
          <p:nvPr/>
        </p:nvPicPr>
        <p:blipFill rotWithShape="1">
          <a:blip r:embed="rId4">
            <a:alphaModFix/>
          </a:blip>
          <a:srcRect/>
          <a:stretch/>
        </p:blipFill>
        <p:spPr>
          <a:xfrm>
            <a:off x="200050" y="1703375"/>
            <a:ext cx="4196350" cy="4723900"/>
          </a:xfrm>
          <a:prstGeom prst="rect">
            <a:avLst/>
          </a:prstGeom>
          <a:noFill/>
          <a:ln>
            <a:noFill/>
          </a:ln>
        </p:spPr>
      </p:pic>
      <p:pic>
        <p:nvPicPr>
          <p:cNvPr id="416" name="Google Shape;416;g2936c336ece_0_209"/>
          <p:cNvPicPr preferRelativeResize="0"/>
          <p:nvPr/>
        </p:nvPicPr>
        <p:blipFill rotWithShape="1">
          <a:blip r:embed="rId4">
            <a:alphaModFix/>
          </a:blip>
          <a:srcRect/>
          <a:stretch/>
        </p:blipFill>
        <p:spPr>
          <a:xfrm>
            <a:off x="4702875" y="1703375"/>
            <a:ext cx="4196350" cy="4723900"/>
          </a:xfrm>
          <a:prstGeom prst="rect">
            <a:avLst/>
          </a:prstGeom>
          <a:noFill/>
          <a:ln>
            <a:noFill/>
          </a:ln>
        </p:spPr>
      </p:pic>
      <p:pic>
        <p:nvPicPr>
          <p:cNvPr id="417" name="Google Shape;417;g2936c336ece_0_209"/>
          <p:cNvPicPr preferRelativeResize="0"/>
          <p:nvPr/>
        </p:nvPicPr>
        <p:blipFill>
          <a:blip r:embed="rId5">
            <a:alphaModFix/>
          </a:blip>
          <a:stretch>
            <a:fillRect/>
          </a:stretch>
        </p:blipFill>
        <p:spPr>
          <a:xfrm>
            <a:off x="592475" y="2661162"/>
            <a:ext cx="3411500" cy="2808325"/>
          </a:xfrm>
          <a:prstGeom prst="rect">
            <a:avLst/>
          </a:prstGeom>
          <a:noFill/>
          <a:ln>
            <a:noFill/>
          </a:ln>
        </p:spPr>
      </p:pic>
      <p:pic>
        <p:nvPicPr>
          <p:cNvPr id="3" name="Picture 2" descr="A red wagon with black wheels&#10;&#10;Description automatically generated">
            <a:extLst>
              <a:ext uri="{FF2B5EF4-FFF2-40B4-BE49-F238E27FC236}">
                <a16:creationId xmlns:a16="http://schemas.microsoft.com/office/drawing/2014/main" id="{A28B82C9-11AB-95E5-E050-C37466322CE5}"/>
              </a:ext>
            </a:extLst>
          </p:cNvPr>
          <p:cNvPicPr>
            <a:picLocks noChangeAspect="1"/>
          </p:cNvPicPr>
          <p:nvPr/>
        </p:nvPicPr>
        <p:blipFill>
          <a:blip r:embed="rId6"/>
          <a:stretch>
            <a:fillRect/>
          </a:stretch>
        </p:blipFill>
        <p:spPr>
          <a:xfrm>
            <a:off x="4941062" y="2450725"/>
            <a:ext cx="3610463" cy="3229198"/>
          </a:xfrm>
          <a:prstGeom prst="rect">
            <a:avLst/>
          </a:prstGeom>
        </p:spPr>
      </p:pic>
    </p:spTree>
    <p:extLst>
      <p:ext uri="{BB962C8B-B14F-4D97-AF65-F5344CB8AC3E}">
        <p14:creationId xmlns:p14="http://schemas.microsoft.com/office/powerpoint/2010/main" val="936087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g25e11802ac4_0_2229"/>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437" name="Google Shape;437;g25e11802ac4_0_2229"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2936c336ece_0_739"/>
          <p:cNvSpPr txBox="1">
            <a:spLocks noGrp="1"/>
          </p:cNvSpPr>
          <p:nvPr>
            <p:ph type="subTitle" idx="1"/>
          </p:nvPr>
        </p:nvSpPr>
        <p:spPr>
          <a:xfrm>
            <a:off x="436418" y="834432"/>
            <a:ext cx="8271164"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sz="4000" b="1" u="sng" dirty="0">
                <a:solidFill>
                  <a:schemeClr val="dk1"/>
                </a:solidFill>
                <a:latin typeface="Calibri" panose="020F0502020204030204" pitchFamily="34" charset="0"/>
                <a:cs typeface="Calibri" panose="020F0502020204030204" pitchFamily="34" charset="0"/>
              </a:rPr>
              <a:t>Electricity</a:t>
            </a:r>
            <a:r>
              <a:rPr lang="en-US" sz="4000" b="1" dirty="0">
                <a:solidFill>
                  <a:schemeClr val="dk1"/>
                </a:solidFill>
                <a:latin typeface="Calibri" panose="020F0502020204030204" pitchFamily="34" charset="0"/>
                <a:cs typeface="Calibri" panose="020F0502020204030204" pitchFamily="34" charset="0"/>
              </a:rPr>
              <a:t>: </a:t>
            </a:r>
            <a:r>
              <a:rPr lang="en-US" sz="4000" dirty="0">
                <a:solidFill>
                  <a:srgbClr val="000000"/>
                </a:solidFill>
                <a:latin typeface="Calibri" panose="020F0502020204030204" pitchFamily="34" charset="0"/>
                <a:cs typeface="Calibri" panose="020F0502020204030204" pitchFamily="34" charset="0"/>
              </a:rPr>
              <a:t>t</a:t>
            </a:r>
            <a:r>
              <a:rPr lang="en-US" sz="4000" b="0" i="0" dirty="0">
                <a:solidFill>
                  <a:srgbClr val="000000"/>
                </a:solidFill>
                <a:effectLst/>
                <a:latin typeface="Calibri" panose="020F0502020204030204" pitchFamily="34" charset="0"/>
                <a:cs typeface="Calibri" panose="020F0502020204030204" pitchFamily="34" charset="0"/>
              </a:rPr>
              <a:t>he movement of electrons between atoms</a:t>
            </a:r>
            <a:endParaRPr sz="4000" dirty="0">
              <a:latin typeface="Calibri" panose="020F0502020204030204" pitchFamily="34" charset="0"/>
              <a:cs typeface="Calibri" panose="020F0502020204030204" pitchFamily="34" charset="0"/>
            </a:endParaRPr>
          </a:p>
        </p:txBody>
      </p:sp>
      <p:pic>
        <p:nvPicPr>
          <p:cNvPr id="150" name="Google Shape;150;g2936c336ece_0_739"/>
          <p:cNvPicPr preferRelativeResize="0"/>
          <p:nvPr/>
        </p:nvPicPr>
        <p:blipFill rotWithShape="1">
          <a:blip r:embed="rId3">
            <a:alphaModFix/>
          </a:blip>
          <a:srcRect/>
          <a:stretch/>
        </p:blipFill>
        <p:spPr>
          <a:xfrm>
            <a:off x="0" y="2419033"/>
            <a:ext cx="9144000" cy="3265342"/>
          </a:xfrm>
          <a:prstGeom prst="rect">
            <a:avLst/>
          </a:prstGeom>
          <a:noFill/>
          <a:ln>
            <a:noFill/>
          </a:ln>
        </p:spPr>
      </p:pic>
      <p:sp>
        <p:nvSpPr>
          <p:cNvPr id="4" name="Google Shape;443;g2936c336ece_0_1288" descr="Rewind">
            <a:extLst>
              <a:ext uri="{FF2B5EF4-FFF2-40B4-BE49-F238E27FC236}">
                <a16:creationId xmlns:a16="http://schemas.microsoft.com/office/drawing/2014/main" id="{1C059BDF-601D-A2DF-E2C6-B1BA3577D751}"/>
              </a:ext>
            </a:extLst>
          </p:cNvPr>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323309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g25e11802ac4_0_1976"/>
          <p:cNvSpPr/>
          <p:nvPr/>
        </p:nvSpPr>
        <p:spPr>
          <a:xfrm>
            <a:off x="169647" y="319225"/>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52" name="Google Shape;452;g25e11802ac4_0_1976"/>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453" name="Google Shape;453;g25e11802ac4_0_1976"/>
          <p:cNvCxnSpPr>
            <a:stCxn id="454" idx="4"/>
            <a:endCxn id="451" idx="2"/>
          </p:cNvCxnSpPr>
          <p:nvPr/>
        </p:nvCxnSpPr>
        <p:spPr>
          <a:xfrm>
            <a:off x="4549192" y="4400219"/>
            <a:ext cx="22800" cy="1818600"/>
          </a:xfrm>
          <a:prstGeom prst="straightConnector1">
            <a:avLst/>
          </a:prstGeom>
          <a:noFill/>
          <a:ln w="25400" cap="flat" cmpd="sng">
            <a:solidFill>
              <a:srgbClr val="FF932B"/>
            </a:solidFill>
            <a:prstDash val="solid"/>
            <a:round/>
            <a:headEnd type="none" w="sm" len="sm"/>
            <a:tailEnd type="none" w="sm" len="sm"/>
          </a:ln>
        </p:spPr>
      </p:cxnSp>
      <p:cxnSp>
        <p:nvCxnSpPr>
          <p:cNvPr id="455" name="Google Shape;455;g25e11802ac4_0_1976"/>
          <p:cNvCxnSpPr/>
          <p:nvPr/>
        </p:nvCxnSpPr>
        <p:spPr>
          <a:xfrm>
            <a:off x="169647" y="3255554"/>
            <a:ext cx="2571300" cy="0"/>
          </a:xfrm>
          <a:prstGeom prst="straightConnector1">
            <a:avLst/>
          </a:prstGeom>
          <a:noFill/>
          <a:ln w="25400" cap="flat" cmpd="sng">
            <a:solidFill>
              <a:srgbClr val="FF932B"/>
            </a:solidFill>
            <a:prstDash val="solid"/>
            <a:round/>
            <a:headEnd type="none" w="sm" len="sm"/>
            <a:tailEnd type="none" w="sm" len="sm"/>
          </a:ln>
        </p:spPr>
      </p:cxnSp>
      <p:cxnSp>
        <p:nvCxnSpPr>
          <p:cNvPr id="456" name="Google Shape;456;g25e11802ac4_0_1976"/>
          <p:cNvCxnSpPr/>
          <p:nvPr/>
        </p:nvCxnSpPr>
        <p:spPr>
          <a:xfrm>
            <a:off x="6359863" y="3216898"/>
            <a:ext cx="2614500" cy="0"/>
          </a:xfrm>
          <a:prstGeom prst="straightConnector1">
            <a:avLst/>
          </a:prstGeom>
          <a:noFill/>
          <a:ln w="25400" cap="flat" cmpd="sng">
            <a:solidFill>
              <a:srgbClr val="FF932B"/>
            </a:solidFill>
            <a:prstDash val="solid"/>
            <a:round/>
            <a:headEnd type="none" w="sm" len="sm"/>
            <a:tailEnd type="none" w="sm" len="sm"/>
          </a:ln>
        </p:spPr>
      </p:cxnSp>
      <p:sp>
        <p:nvSpPr>
          <p:cNvPr id="454" name="Google Shape;454;g25e11802ac4_0_1976"/>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63" name="Google Shape;463;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64" name="Google Shape;464;g25e11802ac4_0_1886"/>
          <p:cNvCxnSpPr>
            <a:stCxn id="465" idx="4"/>
            <a:endCxn id="462"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66" name="Google Shape;466;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67" name="Google Shape;467;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65" name="Google Shape;465;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8" name="Google Shape;468;g25e11802ac4_0_1886"/>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Electricity</a:t>
            </a:r>
            <a:endParaRPr sz="700" b="0" i="0" u="none" strike="noStrike" cap="none" dirty="0">
              <a:solidFill>
                <a:srgbClr val="000000"/>
              </a:solidFill>
              <a:latin typeface="Arial"/>
              <a:ea typeface="Arial"/>
              <a:cs typeface="Arial"/>
              <a:sym typeface="Arial"/>
            </a:endParaRPr>
          </a:p>
        </p:txBody>
      </p:sp>
      <p:sp>
        <p:nvSpPr>
          <p:cNvPr id="469" name="Google Shape;469;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70" name="Google Shape;470;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71" name="Google Shape;471;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72" name="Google Shape;472;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a:t>
            </a:r>
            <a:r>
              <a:rPr lang="en-US" sz="1700" dirty="0">
                <a:latin typeface="Helvetica Neue Light"/>
                <a:ea typeface="Helvetica Neue Light"/>
                <a:cs typeface="Helvetica Neue Light"/>
                <a:sym typeface="Helvetica Neue Light"/>
              </a:rPr>
              <a:t>es electricity</a:t>
            </a:r>
            <a:r>
              <a:rPr lang="en-US" sz="1700" b="0" i="0" u="none" strike="noStrike" cap="none" dirty="0">
                <a:solidFill>
                  <a:srgbClr val="000000"/>
                </a:solidFill>
                <a:latin typeface="Helvetica Neue Light"/>
                <a:ea typeface="Helvetica Neue Light"/>
                <a:cs typeface="Helvetica Neue Light"/>
                <a:sym typeface="Helvetica Neue Light"/>
              </a:rPr>
              <a:t> impact my life?</a:t>
            </a:r>
            <a:endParaRPr sz="1700" b="0" i="0" u="none" strike="noStrike" cap="none" dirty="0">
              <a:solidFill>
                <a:srgbClr val="000000"/>
              </a:solidFill>
              <a:latin typeface="Arial"/>
              <a:ea typeface="Arial"/>
              <a:cs typeface="Arial"/>
              <a:sym typeface="Arial"/>
            </a:endParaRPr>
          </a:p>
        </p:txBody>
      </p:sp>
      <p:sp>
        <p:nvSpPr>
          <p:cNvPr id="473" name="Google Shape;473;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74" name="Google Shape;474;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75" name="Google Shape;475;g25e11802ac4_0_1886"/>
          <p:cNvCxnSpPr>
            <a:stCxn id="476" idx="4"/>
            <a:endCxn id="47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77" name="Google Shape;477;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78" name="Google Shape;478;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76" name="Google Shape;476;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g2928e35bcaa_0_616"/>
          <p:cNvSpPr txBox="1"/>
          <p:nvPr/>
        </p:nvSpPr>
        <p:spPr>
          <a:xfrm>
            <a:off x="549264" y="555125"/>
            <a:ext cx="78906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t>
            </a:r>
            <a:r>
              <a:rPr lang="en-US" sz="3000" b="1" dirty="0">
                <a:latin typeface="Calibri"/>
                <a:ea typeface="Calibri"/>
                <a:cs typeface="Calibri"/>
                <a:sym typeface="Calibri"/>
              </a:rPr>
              <a:t>electricity</a:t>
            </a:r>
            <a:r>
              <a:rPr lang="en-US" sz="3000" b="0" i="0" u="none" strike="noStrike" cap="none" dirty="0">
                <a:solidFill>
                  <a:srgbClr val="000000"/>
                </a:solidFill>
                <a:latin typeface="Calibri"/>
                <a:ea typeface="Calibri"/>
                <a:cs typeface="Calibri"/>
                <a:sym typeface="Calibri"/>
              </a:rPr>
              <a:t> from the choices below. </a:t>
            </a:r>
            <a:endParaRPr sz="1400" b="0" i="0" u="none" strike="noStrike" cap="none" dirty="0">
              <a:solidFill>
                <a:srgbClr val="000000"/>
              </a:solidFill>
              <a:latin typeface="Arial"/>
              <a:ea typeface="Arial"/>
              <a:cs typeface="Arial"/>
              <a:sym typeface="Arial"/>
            </a:endParaRPr>
          </a:p>
        </p:txBody>
      </p:sp>
      <p:sp>
        <p:nvSpPr>
          <p:cNvPr id="485" name="Google Shape;485;g2928e35bcaa_0_61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86" name="Google Shape;486;g2928e35bcaa_0_61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87" name="Google Shape;487;g2928e35bcaa_0_616"/>
          <p:cNvCxnSpPr>
            <a:stCxn id="488" idx="4"/>
            <a:endCxn id="48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89" name="Google Shape;489;g2928e35bcaa_0_61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90" name="Google Shape;490;g2928e35bcaa_0_61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88" name="Google Shape;488;g2928e35bcaa_0_61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91" name="Google Shape;491;g2928e35bcaa_0_616"/>
          <p:cNvSpPr txBox="1"/>
          <p:nvPr/>
        </p:nvSpPr>
        <p:spPr>
          <a:xfrm>
            <a:off x="393330" y="19739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492" name="Google Shape;492;g2928e35bcaa_0_616"/>
          <p:cNvSpPr txBox="1"/>
          <p:nvPr/>
        </p:nvSpPr>
        <p:spPr>
          <a:xfrm>
            <a:off x="5011271" y="19618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493" name="Google Shape;493;g2928e35bcaa_0_616"/>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494" name="Google Shape;494;g2928e35bcaa_0_616"/>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3" name="Picture 2" descr="A horse running in a field&#10;&#10;Description automatically generated">
            <a:extLst>
              <a:ext uri="{FF2B5EF4-FFF2-40B4-BE49-F238E27FC236}">
                <a16:creationId xmlns:a16="http://schemas.microsoft.com/office/drawing/2014/main" id="{247EAE15-C98D-B330-5BA3-8F08E33255D2}"/>
              </a:ext>
            </a:extLst>
          </p:cNvPr>
          <p:cNvPicPr>
            <a:picLocks noChangeAspect="1"/>
          </p:cNvPicPr>
          <p:nvPr/>
        </p:nvPicPr>
        <p:blipFill>
          <a:blip r:embed="rId3"/>
          <a:stretch>
            <a:fillRect/>
          </a:stretch>
        </p:blipFill>
        <p:spPr>
          <a:xfrm>
            <a:off x="5527364" y="1871448"/>
            <a:ext cx="3035341" cy="2300984"/>
          </a:xfrm>
          <a:prstGeom prst="rect">
            <a:avLst/>
          </a:prstGeom>
        </p:spPr>
      </p:pic>
      <p:pic>
        <p:nvPicPr>
          <p:cNvPr id="7" name="Picture 6" descr="A covered wagon in a field&#10;&#10;Description automatically generated">
            <a:extLst>
              <a:ext uri="{FF2B5EF4-FFF2-40B4-BE49-F238E27FC236}">
                <a16:creationId xmlns:a16="http://schemas.microsoft.com/office/drawing/2014/main" id="{A5FCDD09-351C-7ABA-AB7E-445C36FCE552}"/>
              </a:ext>
            </a:extLst>
          </p:cNvPr>
          <p:cNvPicPr>
            <a:picLocks noChangeAspect="1"/>
          </p:cNvPicPr>
          <p:nvPr/>
        </p:nvPicPr>
        <p:blipFill>
          <a:blip r:embed="rId4"/>
          <a:stretch>
            <a:fillRect/>
          </a:stretch>
        </p:blipFill>
        <p:spPr>
          <a:xfrm>
            <a:off x="5799217" y="4345754"/>
            <a:ext cx="2491636" cy="2383855"/>
          </a:xfrm>
          <a:prstGeom prst="rect">
            <a:avLst/>
          </a:prstGeom>
        </p:spPr>
      </p:pic>
      <p:pic>
        <p:nvPicPr>
          <p:cNvPr id="11" name="Picture 10" descr="A white candle with a flame&#10;&#10;Description automatically generated">
            <a:extLst>
              <a:ext uri="{FF2B5EF4-FFF2-40B4-BE49-F238E27FC236}">
                <a16:creationId xmlns:a16="http://schemas.microsoft.com/office/drawing/2014/main" id="{88C07828-C6FC-9ACE-AEEB-D0D5682A706D}"/>
              </a:ext>
            </a:extLst>
          </p:cNvPr>
          <p:cNvPicPr>
            <a:picLocks noChangeAspect="1"/>
          </p:cNvPicPr>
          <p:nvPr/>
        </p:nvPicPr>
        <p:blipFill>
          <a:blip r:embed="rId5"/>
          <a:stretch>
            <a:fillRect/>
          </a:stretch>
        </p:blipFill>
        <p:spPr>
          <a:xfrm>
            <a:off x="1063031" y="4261997"/>
            <a:ext cx="2281753" cy="2589470"/>
          </a:xfrm>
          <a:prstGeom prst="rect">
            <a:avLst/>
          </a:prstGeom>
        </p:spPr>
      </p:pic>
      <p:pic>
        <p:nvPicPr>
          <p:cNvPr id="13" name="Picture 12" descr="A person holding a tablet&#10;&#10;Description automatically generated">
            <a:extLst>
              <a:ext uri="{FF2B5EF4-FFF2-40B4-BE49-F238E27FC236}">
                <a16:creationId xmlns:a16="http://schemas.microsoft.com/office/drawing/2014/main" id="{AA01C993-1237-FE0C-69A8-32916FCE3399}"/>
              </a:ext>
            </a:extLst>
          </p:cNvPr>
          <p:cNvPicPr>
            <a:picLocks noChangeAspect="1"/>
          </p:cNvPicPr>
          <p:nvPr/>
        </p:nvPicPr>
        <p:blipFill>
          <a:blip r:embed="rId6"/>
          <a:stretch>
            <a:fillRect/>
          </a:stretch>
        </p:blipFill>
        <p:spPr>
          <a:xfrm>
            <a:off x="1062566" y="1871448"/>
            <a:ext cx="3069699" cy="2300984"/>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g2928e35bcaa_0_616"/>
          <p:cNvSpPr txBox="1"/>
          <p:nvPr/>
        </p:nvSpPr>
        <p:spPr>
          <a:xfrm>
            <a:off x="549264" y="555125"/>
            <a:ext cx="78906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t>
            </a:r>
            <a:r>
              <a:rPr lang="en-US" sz="3000" b="1" dirty="0">
                <a:latin typeface="Calibri"/>
                <a:ea typeface="Calibri"/>
                <a:cs typeface="Calibri"/>
                <a:sym typeface="Calibri"/>
              </a:rPr>
              <a:t>electricity</a:t>
            </a:r>
            <a:r>
              <a:rPr lang="en-US" sz="3000" b="0" i="0" u="none" strike="noStrike" cap="none" dirty="0">
                <a:solidFill>
                  <a:srgbClr val="000000"/>
                </a:solidFill>
                <a:latin typeface="Calibri"/>
                <a:ea typeface="Calibri"/>
                <a:cs typeface="Calibri"/>
                <a:sym typeface="Calibri"/>
              </a:rPr>
              <a:t> from the choices below. </a:t>
            </a:r>
            <a:endParaRPr sz="1400" b="0" i="0" u="none" strike="noStrike" cap="none" dirty="0">
              <a:solidFill>
                <a:srgbClr val="000000"/>
              </a:solidFill>
              <a:latin typeface="Arial"/>
              <a:ea typeface="Arial"/>
              <a:cs typeface="Arial"/>
              <a:sym typeface="Arial"/>
            </a:endParaRPr>
          </a:p>
        </p:txBody>
      </p:sp>
      <p:sp>
        <p:nvSpPr>
          <p:cNvPr id="485" name="Google Shape;485;g2928e35bcaa_0_61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86" name="Google Shape;486;g2928e35bcaa_0_61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87" name="Google Shape;487;g2928e35bcaa_0_616"/>
          <p:cNvCxnSpPr>
            <a:stCxn id="488" idx="4"/>
            <a:endCxn id="48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89" name="Google Shape;489;g2928e35bcaa_0_61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90" name="Google Shape;490;g2928e35bcaa_0_61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88" name="Google Shape;488;g2928e35bcaa_0_61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91" name="Google Shape;491;g2928e35bcaa_0_616"/>
          <p:cNvSpPr txBox="1"/>
          <p:nvPr/>
        </p:nvSpPr>
        <p:spPr>
          <a:xfrm>
            <a:off x="393330" y="19739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492" name="Google Shape;492;g2928e35bcaa_0_616"/>
          <p:cNvSpPr txBox="1"/>
          <p:nvPr/>
        </p:nvSpPr>
        <p:spPr>
          <a:xfrm>
            <a:off x="5011271" y="19618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493" name="Google Shape;493;g2928e35bcaa_0_616"/>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494" name="Google Shape;494;g2928e35bcaa_0_616"/>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3" name="Picture 2" descr="A horse running in a field&#10;&#10;Description automatically generated">
            <a:extLst>
              <a:ext uri="{FF2B5EF4-FFF2-40B4-BE49-F238E27FC236}">
                <a16:creationId xmlns:a16="http://schemas.microsoft.com/office/drawing/2014/main" id="{247EAE15-C98D-B330-5BA3-8F08E33255D2}"/>
              </a:ext>
            </a:extLst>
          </p:cNvPr>
          <p:cNvPicPr>
            <a:picLocks noChangeAspect="1"/>
          </p:cNvPicPr>
          <p:nvPr/>
        </p:nvPicPr>
        <p:blipFill>
          <a:blip r:embed="rId3"/>
          <a:stretch>
            <a:fillRect/>
          </a:stretch>
        </p:blipFill>
        <p:spPr>
          <a:xfrm>
            <a:off x="5527364" y="1871448"/>
            <a:ext cx="3035341" cy="2300984"/>
          </a:xfrm>
          <a:prstGeom prst="rect">
            <a:avLst/>
          </a:prstGeom>
        </p:spPr>
      </p:pic>
      <p:pic>
        <p:nvPicPr>
          <p:cNvPr id="7" name="Picture 6" descr="A covered wagon in a field&#10;&#10;Description automatically generated">
            <a:extLst>
              <a:ext uri="{FF2B5EF4-FFF2-40B4-BE49-F238E27FC236}">
                <a16:creationId xmlns:a16="http://schemas.microsoft.com/office/drawing/2014/main" id="{A5FCDD09-351C-7ABA-AB7E-445C36FCE552}"/>
              </a:ext>
            </a:extLst>
          </p:cNvPr>
          <p:cNvPicPr>
            <a:picLocks noChangeAspect="1"/>
          </p:cNvPicPr>
          <p:nvPr/>
        </p:nvPicPr>
        <p:blipFill>
          <a:blip r:embed="rId4"/>
          <a:stretch>
            <a:fillRect/>
          </a:stretch>
        </p:blipFill>
        <p:spPr>
          <a:xfrm>
            <a:off x="5799217" y="4345754"/>
            <a:ext cx="2491636" cy="2383855"/>
          </a:xfrm>
          <a:prstGeom prst="rect">
            <a:avLst/>
          </a:prstGeom>
        </p:spPr>
      </p:pic>
      <p:pic>
        <p:nvPicPr>
          <p:cNvPr id="11" name="Picture 10" descr="A white candle with a flame&#10;&#10;Description automatically generated">
            <a:extLst>
              <a:ext uri="{FF2B5EF4-FFF2-40B4-BE49-F238E27FC236}">
                <a16:creationId xmlns:a16="http://schemas.microsoft.com/office/drawing/2014/main" id="{88C07828-C6FC-9ACE-AEEB-D0D5682A706D}"/>
              </a:ext>
            </a:extLst>
          </p:cNvPr>
          <p:cNvPicPr>
            <a:picLocks noChangeAspect="1"/>
          </p:cNvPicPr>
          <p:nvPr/>
        </p:nvPicPr>
        <p:blipFill>
          <a:blip r:embed="rId5"/>
          <a:stretch>
            <a:fillRect/>
          </a:stretch>
        </p:blipFill>
        <p:spPr>
          <a:xfrm>
            <a:off x="1063031" y="4261997"/>
            <a:ext cx="2281753" cy="2589470"/>
          </a:xfrm>
          <a:prstGeom prst="rect">
            <a:avLst/>
          </a:prstGeom>
        </p:spPr>
      </p:pic>
      <p:pic>
        <p:nvPicPr>
          <p:cNvPr id="13" name="Picture 12" descr="A person holding a tablet&#10;&#10;Description automatically generated">
            <a:extLst>
              <a:ext uri="{FF2B5EF4-FFF2-40B4-BE49-F238E27FC236}">
                <a16:creationId xmlns:a16="http://schemas.microsoft.com/office/drawing/2014/main" id="{AA01C993-1237-FE0C-69A8-32916FCE3399}"/>
              </a:ext>
            </a:extLst>
          </p:cNvPr>
          <p:cNvPicPr>
            <a:picLocks noChangeAspect="1"/>
          </p:cNvPicPr>
          <p:nvPr/>
        </p:nvPicPr>
        <p:blipFill>
          <a:blip r:embed="rId6"/>
          <a:stretch>
            <a:fillRect/>
          </a:stretch>
        </p:blipFill>
        <p:spPr>
          <a:xfrm>
            <a:off x="1062566" y="1871448"/>
            <a:ext cx="3069699" cy="2300984"/>
          </a:xfrm>
          <a:prstGeom prst="rect">
            <a:avLst/>
          </a:prstGeom>
        </p:spPr>
      </p:pic>
      <p:sp>
        <p:nvSpPr>
          <p:cNvPr id="2" name="Google Shape;519;g29c31cddc2b_0_114">
            <a:extLst>
              <a:ext uri="{FF2B5EF4-FFF2-40B4-BE49-F238E27FC236}">
                <a16:creationId xmlns:a16="http://schemas.microsoft.com/office/drawing/2014/main" id="{9EBD4A74-0633-383D-7C4E-35C6EE5D1063}"/>
              </a:ext>
            </a:extLst>
          </p:cNvPr>
          <p:cNvSpPr/>
          <p:nvPr/>
        </p:nvSpPr>
        <p:spPr>
          <a:xfrm>
            <a:off x="848368" y="1770790"/>
            <a:ext cx="3465353" cy="2491207"/>
          </a:xfrm>
          <a:prstGeom prst="roundRect">
            <a:avLst>
              <a:gd name="adj" fmla="val 16667"/>
            </a:avLst>
          </a:prstGeom>
          <a:noFill/>
          <a:ln w="539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0026913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2" name="Picture 1" descr="A person holding a tablet&#10;&#10;Description automatically generated">
            <a:extLst>
              <a:ext uri="{FF2B5EF4-FFF2-40B4-BE49-F238E27FC236}">
                <a16:creationId xmlns:a16="http://schemas.microsoft.com/office/drawing/2014/main" id="{F625C02F-6E3C-4551-4DF0-87F7D1F4BA94}"/>
              </a:ext>
            </a:extLst>
          </p:cNvPr>
          <p:cNvPicPr>
            <a:picLocks noChangeAspect="1"/>
          </p:cNvPicPr>
          <p:nvPr/>
        </p:nvPicPr>
        <p:blipFill>
          <a:blip r:embed="rId3"/>
          <a:stretch>
            <a:fillRect/>
          </a:stretch>
        </p:blipFill>
        <p:spPr>
          <a:xfrm>
            <a:off x="5616964" y="1237959"/>
            <a:ext cx="3069699" cy="2300984"/>
          </a:xfrm>
          <a:prstGeom prst="rect">
            <a:avLst/>
          </a:prstGeom>
        </p:spPr>
      </p:pic>
      <p:sp>
        <p:nvSpPr>
          <p:cNvPr id="462" name="Google Shape;462;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63" name="Google Shape;463;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64" name="Google Shape;464;g25e11802ac4_0_1886"/>
          <p:cNvCxnSpPr>
            <a:stCxn id="465" idx="4"/>
            <a:endCxn id="462"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66" name="Google Shape;466;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67" name="Google Shape;467;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65" name="Google Shape;465;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8" name="Google Shape;468;g25e11802ac4_0_1886"/>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Electricity</a:t>
            </a:r>
            <a:endParaRPr sz="700" b="0" i="0" u="none" strike="noStrike" cap="none" dirty="0">
              <a:solidFill>
                <a:srgbClr val="000000"/>
              </a:solidFill>
              <a:latin typeface="Arial"/>
              <a:ea typeface="Arial"/>
              <a:cs typeface="Arial"/>
              <a:sym typeface="Arial"/>
            </a:endParaRPr>
          </a:p>
        </p:txBody>
      </p:sp>
      <p:sp>
        <p:nvSpPr>
          <p:cNvPr id="469" name="Google Shape;469;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70" name="Google Shape;470;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71" name="Google Shape;471;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72" name="Google Shape;472;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a:t>
            </a:r>
            <a:r>
              <a:rPr lang="en-US" sz="1700" dirty="0">
                <a:latin typeface="Helvetica Neue Light"/>
                <a:ea typeface="Helvetica Neue Light"/>
                <a:cs typeface="Helvetica Neue Light"/>
                <a:sym typeface="Helvetica Neue Light"/>
              </a:rPr>
              <a:t>es electricity</a:t>
            </a:r>
            <a:r>
              <a:rPr lang="en-US" sz="1700" b="0" i="0" u="none" strike="noStrike" cap="none" dirty="0">
                <a:solidFill>
                  <a:srgbClr val="000000"/>
                </a:solidFill>
                <a:latin typeface="Helvetica Neue Light"/>
                <a:ea typeface="Helvetica Neue Light"/>
                <a:cs typeface="Helvetica Neue Light"/>
                <a:sym typeface="Helvetica Neue Light"/>
              </a:rPr>
              <a:t> impact my life?</a:t>
            </a:r>
            <a:endParaRPr sz="1700" b="0" i="0" u="none" strike="noStrike" cap="none" dirty="0">
              <a:solidFill>
                <a:srgbClr val="000000"/>
              </a:solidFill>
              <a:latin typeface="Arial"/>
              <a:ea typeface="Arial"/>
              <a:cs typeface="Arial"/>
              <a:sym typeface="Arial"/>
            </a:endParaRPr>
          </a:p>
        </p:txBody>
      </p:sp>
      <p:sp>
        <p:nvSpPr>
          <p:cNvPr id="473" name="Google Shape;473;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74" name="Google Shape;474;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75" name="Google Shape;475;g25e11802ac4_0_1886"/>
          <p:cNvCxnSpPr>
            <a:stCxn id="476" idx="4"/>
            <a:endCxn id="47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77" name="Google Shape;477;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78" name="Google Shape;478;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76" name="Google Shape;476;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20323471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g2928e35bcaa_0_7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49" name="Google Shape;549;g2928e35bcaa_0_7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50" name="Google Shape;550;g2928e35bcaa_0_736"/>
          <p:cNvCxnSpPr>
            <a:stCxn id="551" idx="4"/>
            <a:endCxn id="548"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52" name="Google Shape;552;g2928e35bcaa_0_7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53" name="Google Shape;553;g2928e35bcaa_0_7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51" name="Google Shape;551;g2928e35bcaa_0_7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54" name="Google Shape;554;g2928e35bcaa_0_736"/>
          <p:cNvSpPr txBox="1"/>
          <p:nvPr/>
        </p:nvSpPr>
        <p:spPr>
          <a:xfrm>
            <a:off x="187350" y="346150"/>
            <a:ext cx="87693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t>
            </a:r>
            <a:r>
              <a:rPr lang="en-US" sz="3000" b="1" dirty="0">
                <a:latin typeface="Calibri"/>
                <a:ea typeface="Calibri"/>
                <a:cs typeface="Calibri"/>
                <a:sym typeface="Calibri"/>
              </a:rPr>
              <a:t>electricity</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55" name="Google Shape;555;g2928e35bcaa_0_736"/>
          <p:cNvSpPr txBox="1"/>
          <p:nvPr/>
        </p:nvSpPr>
        <p:spPr>
          <a:xfrm>
            <a:off x="1166882" y="5355040"/>
            <a:ext cx="7874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343"/>
                </a:solidFill>
                <a:latin typeface="Helvetica Neue Light"/>
                <a:ea typeface="Helvetica Neue Light"/>
                <a:cs typeface="Helvetica Neue Light"/>
                <a:sym typeface="Helvetica Neue Light"/>
              </a:rPr>
              <a:t>The measure of how difficult it is for an electric current to flow in a material  </a:t>
            </a:r>
            <a:endParaRPr sz="1400" b="0" i="0" u="none" strike="noStrike" cap="none" dirty="0">
              <a:solidFill>
                <a:srgbClr val="434343"/>
              </a:solidFill>
              <a:latin typeface="Arial"/>
              <a:ea typeface="Arial"/>
              <a:cs typeface="Arial"/>
              <a:sym typeface="Arial"/>
            </a:endParaRPr>
          </a:p>
        </p:txBody>
      </p:sp>
      <p:sp>
        <p:nvSpPr>
          <p:cNvPr id="557" name="Google Shape;557;g2928e35bcaa_0_736"/>
          <p:cNvSpPr txBox="1"/>
          <p:nvPr/>
        </p:nvSpPr>
        <p:spPr>
          <a:xfrm>
            <a:off x="1073532" y="1853247"/>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64D"/>
                </a:solidFill>
                <a:latin typeface="Helvetica Neue Light"/>
                <a:ea typeface="Helvetica Neue Light"/>
                <a:cs typeface="Helvetica Neue Light"/>
                <a:sym typeface="Helvetica Neue Light"/>
              </a:rPr>
              <a:t>The measure of how easy it is to grow a plant</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558" name="Google Shape;558;g2928e35bcaa_0_736"/>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59" name="Google Shape;559;g2928e35bcaa_0_736"/>
          <p:cNvSpPr txBox="1"/>
          <p:nvPr/>
        </p:nvSpPr>
        <p:spPr>
          <a:xfrm>
            <a:off x="380508" y="29628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60" name="Google Shape;560;g2928e35bcaa_0_736"/>
          <p:cNvSpPr txBox="1"/>
          <p:nvPr/>
        </p:nvSpPr>
        <p:spPr>
          <a:xfrm>
            <a:off x="367607" y="412411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61" name="Google Shape;561;g2928e35bcaa_0_736"/>
          <p:cNvSpPr txBox="1"/>
          <p:nvPr/>
        </p:nvSpPr>
        <p:spPr>
          <a:xfrm>
            <a:off x="393330" y="5285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62" name="Google Shape;562;g2928e35bcaa_0_736"/>
          <p:cNvSpPr txBox="1"/>
          <p:nvPr/>
        </p:nvSpPr>
        <p:spPr>
          <a:xfrm>
            <a:off x="1073532" y="30133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latin typeface="Helvetica Neue Light" panose="02000403000000020004" pitchFamily="2" charset="0"/>
                <a:ea typeface="Helvetica Neue Light" panose="02000403000000020004" pitchFamily="2" charset="0"/>
                <a:cs typeface="Calibri"/>
                <a:sym typeface="Calibri"/>
              </a:rPr>
              <a:t>The smallest whole unit of matter</a:t>
            </a:r>
            <a:endParaRPr sz="2400" u="none" strike="noStrike" cap="none" dirty="0">
              <a:solidFill>
                <a:srgbClr val="000000"/>
              </a:solidFill>
              <a:latin typeface="Helvetica Neue Light" panose="02000403000000020004" pitchFamily="2" charset="0"/>
              <a:ea typeface="Helvetica Neue Light" panose="02000403000000020004" pitchFamily="2" charset="0"/>
              <a:cs typeface="Helvetica Neue Light"/>
              <a:sym typeface="Helvetica Neue Light"/>
            </a:endParaRPr>
          </a:p>
        </p:txBody>
      </p:sp>
      <p:sp>
        <p:nvSpPr>
          <p:cNvPr id="2" name="TextBox 1">
            <a:extLst>
              <a:ext uri="{FF2B5EF4-FFF2-40B4-BE49-F238E27FC236}">
                <a16:creationId xmlns:a16="http://schemas.microsoft.com/office/drawing/2014/main" id="{D7749A1C-C12F-8E1C-5C55-FD46CCAFB8FD}"/>
              </a:ext>
            </a:extLst>
          </p:cNvPr>
          <p:cNvSpPr txBox="1"/>
          <p:nvPr/>
        </p:nvSpPr>
        <p:spPr>
          <a:xfrm>
            <a:off x="1073532" y="4216534"/>
            <a:ext cx="7461605" cy="461665"/>
          </a:xfrm>
          <a:prstGeom prst="rect">
            <a:avLst/>
          </a:prstGeom>
          <a:noFill/>
        </p:spPr>
        <p:txBody>
          <a:bodyPr wrap="square">
            <a:spAutoFit/>
          </a:bodyPr>
          <a:lstStyle/>
          <a:p>
            <a:r>
              <a:rPr lang="en-US" sz="2400" dirty="0">
                <a:effectLst/>
                <a:latin typeface="Helvetica Neue Light" panose="02000403000000020004" pitchFamily="2" charset="0"/>
                <a:ea typeface="Helvetica Neue Light" panose="02000403000000020004" pitchFamily="2" charset="0"/>
                <a:cs typeface="Helvetica Neue" panose="02000503000000020004" pitchFamily="2" charset="0"/>
              </a:rPr>
              <a:t>T</a:t>
            </a:r>
            <a:r>
              <a:rPr lang="en-US" sz="24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he movement of electrons between atoms</a:t>
            </a:r>
            <a:endParaRPr lang="en-US" sz="24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g2936c336ece_0_1205"/>
          <p:cNvSpPr txBox="1"/>
          <p:nvPr/>
        </p:nvSpPr>
        <p:spPr>
          <a:xfrm>
            <a:off x="2301071" y="481461"/>
            <a:ext cx="46956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Demonstration</a:t>
            </a:r>
            <a:endParaRPr lang="en-US" sz="1400" b="0" i="0" u="none" strike="noStrike" cap="none">
              <a:solidFill>
                <a:srgbClr val="000000"/>
              </a:solidFill>
              <a:latin typeface="Arial"/>
              <a:ea typeface="Arial"/>
              <a:cs typeface="Arial"/>
              <a:sym typeface="Arial"/>
            </a:endParaRPr>
          </a:p>
        </p:txBody>
      </p:sp>
      <p:sp>
        <p:nvSpPr>
          <p:cNvPr id="725" name="Google Shape;725;g2936c336ece_0_1205" descr="Classroom"/>
          <p:cNvSpPr/>
          <p:nvPr/>
        </p:nvSpPr>
        <p:spPr>
          <a:xfrm>
            <a:off x="-1" y="-5"/>
            <a:ext cx="9963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Google Shape;139;gdbff74d4ed_1_1109">
            <a:extLst>
              <a:ext uri="{FF2B5EF4-FFF2-40B4-BE49-F238E27FC236}">
                <a16:creationId xmlns:a16="http://schemas.microsoft.com/office/drawing/2014/main" id="{E4B3286B-58C2-F387-2557-0506F04C2CA7}"/>
              </a:ext>
            </a:extLst>
          </p:cNvPr>
          <p:cNvSpPr txBox="1"/>
          <p:nvPr/>
        </p:nvSpPr>
        <p:spPr>
          <a:xfrm>
            <a:off x="205272" y="1532561"/>
            <a:ext cx="4878054" cy="44627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Calibri"/>
              <a:buNone/>
            </a:pPr>
            <a:r>
              <a:rPr lang="en-US" sz="2400" b="1" u="none" strike="noStrike" cap="none">
                <a:solidFill>
                  <a:srgbClr val="000000"/>
                </a:solidFill>
                <a:latin typeface="Calibri Light" panose="020F0302020204030204" pitchFamily="34" charset="0"/>
                <a:ea typeface="Calibri"/>
                <a:cs typeface="Calibri Light" panose="020F0302020204030204" pitchFamily="34" charset="0"/>
                <a:sym typeface="Calibri"/>
              </a:rPr>
              <a:t>TEACHER DIRECTIONS:</a:t>
            </a:r>
          </a:p>
          <a:p>
            <a:pPr marL="0" marR="0" lvl="0" indent="0" algn="l" rtl="0">
              <a:lnSpc>
                <a:spcPct val="100000"/>
              </a:lnSpc>
              <a:spcBef>
                <a:spcPts val="0"/>
              </a:spcBef>
              <a:spcAft>
                <a:spcPts val="0"/>
              </a:spcAft>
              <a:buClr>
                <a:srgbClr val="000000"/>
              </a:buClr>
              <a:buSzPts val="2000"/>
              <a:buFont typeface="Calibri"/>
              <a:buNone/>
            </a:pPr>
            <a:r>
              <a:rPr lang="en-US" sz="2000" b="1" u="sng" strike="noStrike" cap="none">
                <a:solidFill>
                  <a:srgbClr val="000000"/>
                </a:solidFill>
                <a:latin typeface="Calibri Light" panose="020F0302020204030204" pitchFamily="34" charset="0"/>
                <a:ea typeface="Calibri"/>
                <a:cs typeface="Calibri Light" panose="020F0302020204030204" pitchFamily="34" charset="0"/>
                <a:sym typeface="Calibri"/>
              </a:rPr>
              <a:t>Before viewing</a:t>
            </a:r>
            <a:r>
              <a:rPr lang="en-US" sz="2000" u="none" strike="noStrike" cap="none">
                <a:solidFill>
                  <a:srgbClr val="000000"/>
                </a:solidFill>
                <a:latin typeface="Calibri Light" panose="020F0302020204030204" pitchFamily="34" charset="0"/>
                <a:ea typeface="Calibri"/>
                <a:cs typeface="Calibri Light" panose="020F0302020204030204" pitchFamily="34" charset="0"/>
                <a:sym typeface="Calibri"/>
              </a:rPr>
              <a:t>: Ask students what they already know about </a:t>
            </a:r>
            <a:r>
              <a:rPr lang="en-US" sz="2000">
                <a:latin typeface="Calibri Light" panose="020F0302020204030204" pitchFamily="34" charset="0"/>
                <a:ea typeface="Calibri"/>
                <a:cs typeface="Calibri Light" panose="020F0302020204030204" pitchFamily="34" charset="0"/>
                <a:sym typeface="Calibri"/>
              </a:rPr>
              <a:t>electricity</a:t>
            </a:r>
            <a:r>
              <a:rPr lang="en-US" sz="2000" u="none" strike="noStrike" cap="none">
                <a:solidFill>
                  <a:srgbClr val="000000"/>
                </a:solidFill>
                <a:latin typeface="Calibri Light" panose="020F0302020204030204" pitchFamily="34" charset="0"/>
                <a:ea typeface="Calibri"/>
                <a:cs typeface="Calibri Light" panose="020F0302020204030204" pitchFamily="34" charset="0"/>
                <a:sym typeface="Calibri"/>
              </a:rPr>
              <a:t>. Tell students today they will be learning about </a:t>
            </a:r>
            <a:r>
              <a:rPr lang="en-US" sz="2000">
                <a:latin typeface="Calibri Light" panose="020F0302020204030204" pitchFamily="34" charset="0"/>
                <a:ea typeface="Calibri"/>
                <a:cs typeface="Calibri Light" panose="020F0302020204030204" pitchFamily="34" charset="0"/>
                <a:sym typeface="Calibri"/>
              </a:rPr>
              <a:t>electricity.</a:t>
            </a:r>
            <a:endParaRPr lang="en-US" sz="1400" u="none" strike="noStrike" cap="none">
              <a:solidFill>
                <a:srgbClr val="000000"/>
              </a:solidFill>
              <a:latin typeface="Calibri Light" panose="020F0302020204030204" pitchFamily="34" charset="0"/>
              <a:cs typeface="Calibri Light" panose="020F0302020204030204" pitchFamily="34" charset="0"/>
              <a:sym typeface="Arial"/>
            </a:endParaRPr>
          </a:p>
          <a:p>
            <a:pPr marL="0" marR="0" lvl="0" indent="0" algn="l" rtl="0">
              <a:lnSpc>
                <a:spcPct val="100000"/>
              </a:lnSpc>
              <a:spcBef>
                <a:spcPts val="0"/>
              </a:spcBef>
              <a:spcAft>
                <a:spcPts val="0"/>
              </a:spcAft>
              <a:buClr>
                <a:srgbClr val="000000"/>
              </a:buClr>
              <a:buSzPts val="2000"/>
              <a:buFont typeface="Calibri"/>
              <a:buNone/>
            </a:pPr>
            <a:endParaRPr lang="en-US" sz="2000" u="none" strike="noStrike" cap="none">
              <a:solidFill>
                <a:srgbClr val="000000"/>
              </a:solidFill>
              <a:latin typeface="Calibri Light" panose="020F0302020204030204" pitchFamily="34" charset="0"/>
              <a:ea typeface="Calibri"/>
              <a:cs typeface="Calibri Light" panose="020F0302020204030204" pitchFamily="34" charset="0"/>
              <a:sym typeface="Calibri"/>
            </a:endParaRPr>
          </a:p>
          <a:p>
            <a:r>
              <a:rPr lang="en-US" sz="2000" b="1" u="sng" strike="noStrike" cap="none">
                <a:solidFill>
                  <a:srgbClr val="000000"/>
                </a:solidFill>
                <a:latin typeface="Calibri Light" panose="020F0302020204030204" pitchFamily="34" charset="0"/>
                <a:ea typeface="Calibri"/>
                <a:cs typeface="Calibri Light" panose="020F0302020204030204" pitchFamily="34" charset="0"/>
                <a:sym typeface="Calibri"/>
              </a:rPr>
              <a:t>During</a:t>
            </a:r>
            <a:r>
              <a:rPr lang="en-US" sz="2000" u="none" strike="noStrike" cap="none">
                <a:solidFill>
                  <a:srgbClr val="000000"/>
                </a:solidFill>
                <a:latin typeface="Calibri Light" panose="020F0302020204030204" pitchFamily="34" charset="0"/>
                <a:ea typeface="Calibri"/>
                <a:cs typeface="Calibri Light" panose="020F0302020204030204" pitchFamily="34" charset="0"/>
                <a:sym typeface="Calibri"/>
              </a:rPr>
              <a:t>: </a:t>
            </a:r>
            <a:r>
              <a:rPr lang="en-US" sz="2000">
                <a:solidFill>
                  <a:srgbClr val="374151"/>
                </a:solidFill>
                <a:effectLst/>
                <a:latin typeface="Calibri Light" panose="020F0302020204030204" pitchFamily="34" charset="0"/>
                <a:cs typeface="Calibri Light" panose="020F0302020204030204" pitchFamily="34" charset="0"/>
              </a:rPr>
              <a:t>Ask students to think about what is happening and what the fruit battery </a:t>
            </a:r>
            <a:r>
              <a:rPr lang="en-US" sz="2000">
                <a:solidFill>
                  <a:srgbClr val="374151"/>
                </a:solidFill>
                <a:latin typeface="Calibri Light" panose="020F0302020204030204" pitchFamily="34" charset="0"/>
                <a:cs typeface="Calibri Light" panose="020F0302020204030204" pitchFamily="34" charset="0"/>
              </a:rPr>
              <a:t>is producing (electricity) and how. </a:t>
            </a:r>
            <a:endParaRPr lang="en-US" sz="2000">
              <a:solidFill>
                <a:srgbClr val="374151"/>
              </a:solidFill>
              <a:effectLst/>
              <a:latin typeface="Calibri Light" panose="020F0302020204030204" pitchFamily="34" charset="0"/>
              <a:cs typeface="Calibri Light" panose="020F0302020204030204" pitchFamily="34" charset="0"/>
            </a:endParaRPr>
          </a:p>
          <a:p>
            <a:r>
              <a:rPr lang="en-US" sz="2000">
                <a:solidFill>
                  <a:srgbClr val="374151"/>
                </a:solidFill>
                <a:effectLst/>
                <a:latin typeface="Calibri Light" panose="020F0302020204030204" pitchFamily="34" charset="0"/>
                <a:cs typeface="Calibri Light" panose="020F0302020204030204" pitchFamily="34" charset="0"/>
              </a:rPr>
              <a:t>Encourage students to come up with questions they might have about electricity based on the experiment.</a:t>
            </a:r>
          </a:p>
          <a:p>
            <a:endParaRPr lang="en-US" sz="2000">
              <a:solidFill>
                <a:srgbClr val="374151"/>
              </a:solidFill>
              <a:effectLst/>
              <a:latin typeface="Calibri Light" panose="020F0302020204030204" pitchFamily="34" charset="0"/>
              <a:cs typeface="Calibri Light" panose="020F0302020204030204" pitchFamily="34" charset="0"/>
            </a:endParaRPr>
          </a:p>
          <a:p>
            <a:pPr marL="0" marR="0" lvl="0" indent="0" algn="l" rtl="0">
              <a:lnSpc>
                <a:spcPct val="100000"/>
              </a:lnSpc>
              <a:spcBef>
                <a:spcPts val="0"/>
              </a:spcBef>
              <a:spcAft>
                <a:spcPts val="0"/>
              </a:spcAft>
              <a:buClr>
                <a:srgbClr val="000000"/>
              </a:buClr>
              <a:buSzPts val="2000"/>
              <a:buFont typeface="Calibri"/>
              <a:buNone/>
            </a:pPr>
            <a:r>
              <a:rPr lang="en-US" sz="2000" b="1" u="sng" strike="noStrike" cap="none">
                <a:solidFill>
                  <a:srgbClr val="000000"/>
                </a:solidFill>
                <a:latin typeface="Calibri Light" panose="020F0302020204030204" pitchFamily="34" charset="0"/>
                <a:ea typeface="Calibri"/>
                <a:cs typeface="Calibri Light" panose="020F0302020204030204" pitchFamily="34" charset="0"/>
                <a:sym typeface="Calibri"/>
              </a:rPr>
              <a:t>After</a:t>
            </a:r>
            <a:r>
              <a:rPr lang="en-US" sz="2000" u="none" strike="noStrike" cap="none">
                <a:solidFill>
                  <a:srgbClr val="000000"/>
                </a:solidFill>
                <a:latin typeface="Calibri Light" panose="020F0302020204030204" pitchFamily="34" charset="0"/>
                <a:ea typeface="Calibri"/>
                <a:cs typeface="Calibri Light" panose="020F0302020204030204" pitchFamily="34" charset="0"/>
                <a:sym typeface="Calibri"/>
              </a:rPr>
              <a:t>: Tell students that today they will be learning more about </a:t>
            </a:r>
            <a:r>
              <a:rPr lang="en-US" sz="2000">
                <a:latin typeface="Calibri Light" panose="020F0302020204030204" pitchFamily="34" charset="0"/>
                <a:ea typeface="Calibri"/>
                <a:cs typeface="Calibri Light" panose="020F0302020204030204" pitchFamily="34" charset="0"/>
                <a:sym typeface="Calibri"/>
              </a:rPr>
              <a:t>the term electricity.</a:t>
            </a:r>
            <a:endParaRPr lang="en-US" sz="2400"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p:txBody>
      </p:sp>
      <p:pic>
        <p:nvPicPr>
          <p:cNvPr id="4" name="Picture 3" descr="A lemon and a light bulb next to wires&#10;&#10;Description automatically generated">
            <a:extLst>
              <a:ext uri="{FF2B5EF4-FFF2-40B4-BE49-F238E27FC236}">
                <a16:creationId xmlns:a16="http://schemas.microsoft.com/office/drawing/2014/main" id="{B5542802-6C8E-D935-8C7C-A390886FE887}"/>
              </a:ext>
            </a:extLst>
          </p:cNvPr>
          <p:cNvPicPr>
            <a:picLocks noChangeAspect="1"/>
          </p:cNvPicPr>
          <p:nvPr/>
        </p:nvPicPr>
        <p:blipFill>
          <a:blip r:embed="rId4"/>
          <a:stretch>
            <a:fillRect/>
          </a:stretch>
        </p:blipFill>
        <p:spPr>
          <a:xfrm>
            <a:off x="5083327" y="1622690"/>
            <a:ext cx="4060674" cy="3205795"/>
          </a:xfrm>
          <a:prstGeom prst="rect">
            <a:avLst/>
          </a:prstGeom>
        </p:spPr>
      </p:pic>
    </p:spTree>
    <p:extLst>
      <p:ext uri="{BB962C8B-B14F-4D97-AF65-F5344CB8AC3E}">
        <p14:creationId xmlns:p14="http://schemas.microsoft.com/office/powerpoint/2010/main" val="13635820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g2928e35bcaa_0_7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49" name="Google Shape;549;g2928e35bcaa_0_7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50" name="Google Shape;550;g2928e35bcaa_0_736"/>
          <p:cNvCxnSpPr>
            <a:stCxn id="551" idx="4"/>
            <a:endCxn id="548"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52" name="Google Shape;552;g2928e35bcaa_0_7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53" name="Google Shape;553;g2928e35bcaa_0_7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51" name="Google Shape;551;g2928e35bcaa_0_7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54" name="Google Shape;554;g2928e35bcaa_0_736"/>
          <p:cNvSpPr txBox="1"/>
          <p:nvPr/>
        </p:nvSpPr>
        <p:spPr>
          <a:xfrm>
            <a:off x="187350" y="346150"/>
            <a:ext cx="87693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t>
            </a:r>
            <a:r>
              <a:rPr lang="en-US" sz="3000" b="1" dirty="0">
                <a:latin typeface="Calibri"/>
                <a:ea typeface="Calibri"/>
                <a:cs typeface="Calibri"/>
                <a:sym typeface="Calibri"/>
              </a:rPr>
              <a:t>electricity</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55" name="Google Shape;555;g2928e35bcaa_0_736"/>
          <p:cNvSpPr txBox="1"/>
          <p:nvPr/>
        </p:nvSpPr>
        <p:spPr>
          <a:xfrm>
            <a:off x="1166882" y="5355040"/>
            <a:ext cx="7874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343"/>
                </a:solidFill>
                <a:latin typeface="Helvetica Neue Light"/>
                <a:ea typeface="Helvetica Neue Light"/>
                <a:cs typeface="Helvetica Neue Light"/>
                <a:sym typeface="Helvetica Neue Light"/>
              </a:rPr>
              <a:t>The measure of how difficult it is for an electric current to flow in a material  </a:t>
            </a:r>
            <a:endParaRPr sz="1400" b="0" i="0" u="none" strike="noStrike" cap="none" dirty="0">
              <a:solidFill>
                <a:srgbClr val="434343"/>
              </a:solidFill>
              <a:latin typeface="Arial"/>
              <a:ea typeface="Arial"/>
              <a:cs typeface="Arial"/>
              <a:sym typeface="Arial"/>
            </a:endParaRPr>
          </a:p>
        </p:txBody>
      </p:sp>
      <p:sp>
        <p:nvSpPr>
          <p:cNvPr id="557" name="Google Shape;557;g2928e35bcaa_0_736"/>
          <p:cNvSpPr txBox="1"/>
          <p:nvPr/>
        </p:nvSpPr>
        <p:spPr>
          <a:xfrm>
            <a:off x="1073532" y="1853247"/>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64D"/>
                </a:solidFill>
                <a:latin typeface="Helvetica Neue Light"/>
                <a:ea typeface="Helvetica Neue Light"/>
                <a:cs typeface="Helvetica Neue Light"/>
                <a:sym typeface="Helvetica Neue Light"/>
              </a:rPr>
              <a:t>The measure of how easy it is to grow a plant</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558" name="Google Shape;558;g2928e35bcaa_0_736"/>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59" name="Google Shape;559;g2928e35bcaa_0_736"/>
          <p:cNvSpPr txBox="1"/>
          <p:nvPr/>
        </p:nvSpPr>
        <p:spPr>
          <a:xfrm>
            <a:off x="380508" y="29628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60" name="Google Shape;560;g2928e35bcaa_0_736"/>
          <p:cNvSpPr txBox="1"/>
          <p:nvPr/>
        </p:nvSpPr>
        <p:spPr>
          <a:xfrm>
            <a:off x="367607" y="412411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61" name="Google Shape;561;g2928e35bcaa_0_736"/>
          <p:cNvSpPr txBox="1"/>
          <p:nvPr/>
        </p:nvSpPr>
        <p:spPr>
          <a:xfrm>
            <a:off x="393330" y="5285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62" name="Google Shape;562;g2928e35bcaa_0_736"/>
          <p:cNvSpPr txBox="1"/>
          <p:nvPr/>
        </p:nvSpPr>
        <p:spPr>
          <a:xfrm>
            <a:off x="1073532" y="30133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latin typeface="Helvetica Neue Light" panose="02000403000000020004" pitchFamily="2" charset="0"/>
                <a:ea typeface="Helvetica Neue Light" panose="02000403000000020004" pitchFamily="2" charset="0"/>
                <a:cs typeface="Calibri"/>
                <a:sym typeface="Calibri"/>
              </a:rPr>
              <a:t>The smallest whole unit of matter</a:t>
            </a:r>
            <a:endParaRPr sz="2400" u="none" strike="noStrike" cap="none" dirty="0">
              <a:solidFill>
                <a:srgbClr val="000000"/>
              </a:solidFill>
              <a:latin typeface="Helvetica Neue Light" panose="02000403000000020004" pitchFamily="2" charset="0"/>
              <a:ea typeface="Helvetica Neue Light" panose="02000403000000020004" pitchFamily="2" charset="0"/>
              <a:cs typeface="Helvetica Neue Light"/>
              <a:sym typeface="Helvetica Neue Light"/>
            </a:endParaRPr>
          </a:p>
        </p:txBody>
      </p:sp>
      <p:sp>
        <p:nvSpPr>
          <p:cNvPr id="2" name="TextBox 1">
            <a:extLst>
              <a:ext uri="{FF2B5EF4-FFF2-40B4-BE49-F238E27FC236}">
                <a16:creationId xmlns:a16="http://schemas.microsoft.com/office/drawing/2014/main" id="{D7749A1C-C12F-8E1C-5C55-FD46CCAFB8FD}"/>
              </a:ext>
            </a:extLst>
          </p:cNvPr>
          <p:cNvSpPr txBox="1"/>
          <p:nvPr/>
        </p:nvSpPr>
        <p:spPr>
          <a:xfrm>
            <a:off x="1073532" y="4216534"/>
            <a:ext cx="7461605" cy="461665"/>
          </a:xfrm>
          <a:prstGeom prst="rect">
            <a:avLst/>
          </a:prstGeom>
          <a:noFill/>
        </p:spPr>
        <p:txBody>
          <a:bodyPr wrap="square">
            <a:spAutoFit/>
          </a:bodyPr>
          <a:lstStyle/>
          <a:p>
            <a:r>
              <a:rPr lang="en-US" sz="2400" dirty="0">
                <a:effectLst/>
                <a:latin typeface="Helvetica Neue Light" panose="02000403000000020004" pitchFamily="2" charset="0"/>
                <a:ea typeface="Helvetica Neue Light" panose="02000403000000020004" pitchFamily="2" charset="0"/>
                <a:cs typeface="Helvetica Neue" panose="02000503000000020004" pitchFamily="2" charset="0"/>
              </a:rPr>
              <a:t>T</a:t>
            </a:r>
            <a:r>
              <a:rPr lang="en-US" sz="24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he movement of electrons between atoms</a:t>
            </a:r>
            <a:endParaRPr lang="en-US" sz="24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3" name="Google Shape;583;g29c31cddc2b_0_135">
            <a:extLst>
              <a:ext uri="{FF2B5EF4-FFF2-40B4-BE49-F238E27FC236}">
                <a16:creationId xmlns:a16="http://schemas.microsoft.com/office/drawing/2014/main" id="{4F4B48E6-6E0B-42A1-53B3-E4BB6CAF9C0C}"/>
              </a:ext>
            </a:extLst>
          </p:cNvPr>
          <p:cNvSpPr/>
          <p:nvPr/>
        </p:nvSpPr>
        <p:spPr>
          <a:xfrm>
            <a:off x="393330" y="4031866"/>
            <a:ext cx="8382600" cy="831000"/>
          </a:xfrm>
          <a:prstGeom prst="roundRect">
            <a:avLst>
              <a:gd name="adj" fmla="val 16667"/>
            </a:avLst>
          </a:prstGeom>
          <a:noFill/>
          <a:ln w="508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1810249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2" name="Picture 1" descr="A person holding a tablet&#10;&#10;Description automatically generated">
            <a:extLst>
              <a:ext uri="{FF2B5EF4-FFF2-40B4-BE49-F238E27FC236}">
                <a16:creationId xmlns:a16="http://schemas.microsoft.com/office/drawing/2014/main" id="{F625C02F-6E3C-4551-4DF0-87F7D1F4BA94}"/>
              </a:ext>
            </a:extLst>
          </p:cNvPr>
          <p:cNvPicPr>
            <a:picLocks noChangeAspect="1"/>
          </p:cNvPicPr>
          <p:nvPr/>
        </p:nvPicPr>
        <p:blipFill>
          <a:blip r:embed="rId3"/>
          <a:stretch>
            <a:fillRect/>
          </a:stretch>
        </p:blipFill>
        <p:spPr>
          <a:xfrm>
            <a:off x="5616964" y="1237959"/>
            <a:ext cx="3069699" cy="2300984"/>
          </a:xfrm>
          <a:prstGeom prst="rect">
            <a:avLst/>
          </a:prstGeom>
        </p:spPr>
      </p:pic>
      <p:sp>
        <p:nvSpPr>
          <p:cNvPr id="462" name="Google Shape;462;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63" name="Google Shape;463;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64" name="Google Shape;464;g25e11802ac4_0_1886"/>
          <p:cNvCxnSpPr>
            <a:stCxn id="465" idx="4"/>
            <a:endCxn id="462"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66" name="Google Shape;466;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67" name="Google Shape;467;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65" name="Google Shape;465;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8" name="Google Shape;468;g25e11802ac4_0_1886"/>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Electricity</a:t>
            </a:r>
            <a:endParaRPr sz="700" b="0" i="0" u="none" strike="noStrike" cap="none" dirty="0">
              <a:solidFill>
                <a:srgbClr val="000000"/>
              </a:solidFill>
              <a:latin typeface="Arial"/>
              <a:ea typeface="Arial"/>
              <a:cs typeface="Arial"/>
              <a:sym typeface="Arial"/>
            </a:endParaRPr>
          </a:p>
        </p:txBody>
      </p:sp>
      <p:sp>
        <p:nvSpPr>
          <p:cNvPr id="469" name="Google Shape;469;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70" name="Google Shape;470;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71" name="Google Shape;471;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72" name="Google Shape;472;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a:t>
            </a:r>
            <a:r>
              <a:rPr lang="en-US" sz="1700" dirty="0">
                <a:latin typeface="Helvetica Neue Light"/>
                <a:ea typeface="Helvetica Neue Light"/>
                <a:cs typeface="Helvetica Neue Light"/>
                <a:sym typeface="Helvetica Neue Light"/>
              </a:rPr>
              <a:t>es electricity</a:t>
            </a:r>
            <a:r>
              <a:rPr lang="en-US" sz="1700" b="0" i="0" u="none" strike="noStrike" cap="none" dirty="0">
                <a:solidFill>
                  <a:srgbClr val="000000"/>
                </a:solidFill>
                <a:latin typeface="Helvetica Neue Light"/>
                <a:ea typeface="Helvetica Neue Light"/>
                <a:cs typeface="Helvetica Neue Light"/>
                <a:sym typeface="Helvetica Neue Light"/>
              </a:rPr>
              <a:t> impact my life?</a:t>
            </a:r>
            <a:endParaRPr sz="1700" b="0" i="0" u="none" strike="noStrike" cap="none" dirty="0">
              <a:solidFill>
                <a:srgbClr val="000000"/>
              </a:solidFill>
              <a:latin typeface="Arial"/>
              <a:ea typeface="Arial"/>
              <a:cs typeface="Arial"/>
              <a:sym typeface="Arial"/>
            </a:endParaRPr>
          </a:p>
        </p:txBody>
      </p:sp>
      <p:sp>
        <p:nvSpPr>
          <p:cNvPr id="473" name="Google Shape;473;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74" name="Google Shape;474;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75" name="Google Shape;475;g25e11802ac4_0_1886"/>
          <p:cNvCxnSpPr>
            <a:stCxn id="476" idx="4"/>
            <a:endCxn id="47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77" name="Google Shape;477;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78" name="Google Shape;478;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76" name="Google Shape;476;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 name="TextBox 3">
            <a:extLst>
              <a:ext uri="{FF2B5EF4-FFF2-40B4-BE49-F238E27FC236}">
                <a16:creationId xmlns:a16="http://schemas.microsoft.com/office/drawing/2014/main" id="{A0D80022-090C-6F02-A9B8-5C55694905AD}"/>
              </a:ext>
            </a:extLst>
          </p:cNvPr>
          <p:cNvSpPr txBox="1"/>
          <p:nvPr/>
        </p:nvSpPr>
        <p:spPr>
          <a:xfrm>
            <a:off x="676782" y="1540645"/>
            <a:ext cx="3533318" cy="830997"/>
          </a:xfrm>
          <a:prstGeom prst="rect">
            <a:avLst/>
          </a:prstGeom>
          <a:noFill/>
        </p:spPr>
        <p:txBody>
          <a:bodyPr wrap="square">
            <a:spAutoFit/>
          </a:bodyPr>
          <a:lstStyle/>
          <a:p>
            <a:r>
              <a:rPr lang="en-US" sz="2400" dirty="0">
                <a:effectLst/>
                <a:latin typeface="Helvetica Neue Light" panose="02000403000000020004" pitchFamily="2" charset="0"/>
                <a:ea typeface="Helvetica Neue Light" panose="02000403000000020004" pitchFamily="2" charset="0"/>
                <a:cs typeface="Helvetica Neue" panose="02000503000000020004" pitchFamily="2" charset="0"/>
              </a:rPr>
              <a:t>T</a:t>
            </a:r>
            <a:r>
              <a:rPr lang="en-US" sz="24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he movement of electrons between atoms</a:t>
            </a:r>
            <a:endParaRPr lang="en-US" sz="24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Tree>
    <p:extLst>
      <p:ext uri="{BB962C8B-B14F-4D97-AF65-F5344CB8AC3E}">
        <p14:creationId xmlns:p14="http://schemas.microsoft.com/office/powerpoint/2010/main" val="23038656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g2928e35bcaa_0_915"/>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14" name="Google Shape;614;g2928e35bcaa_0_915"/>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15" name="Google Shape;615;g2928e35bcaa_0_915"/>
          <p:cNvCxnSpPr>
            <a:stCxn id="616" idx="4"/>
            <a:endCxn id="61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17" name="Google Shape;617;g2928e35bcaa_0_915"/>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18" name="Google Shape;618;g2928e35bcaa_0_915"/>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16" name="Google Shape;616;g2928e35bcaa_0_915"/>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19" name="Google Shape;619;g2928e35bcaa_0_915"/>
          <p:cNvSpPr txBox="1"/>
          <p:nvPr/>
        </p:nvSpPr>
        <p:spPr>
          <a:xfrm>
            <a:off x="269300" y="355700"/>
            <a:ext cx="87519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example</a:t>
            </a:r>
            <a:r>
              <a:rPr lang="en-US" sz="3000" b="0" i="0" u="none" strike="noStrike" cap="none" dirty="0">
                <a:solidFill>
                  <a:srgbClr val="000000"/>
                </a:solidFill>
                <a:latin typeface="Calibri"/>
                <a:ea typeface="Calibri"/>
                <a:cs typeface="Calibri"/>
                <a:sym typeface="Calibri"/>
              </a:rPr>
              <a:t> of </a:t>
            </a:r>
            <a:r>
              <a:rPr lang="en-US" sz="3000" b="1" dirty="0">
                <a:latin typeface="Calibri"/>
                <a:ea typeface="Calibri"/>
                <a:cs typeface="Calibri"/>
                <a:sym typeface="Calibri"/>
              </a:rPr>
              <a:t>electricity</a:t>
            </a:r>
            <a:r>
              <a:rPr lang="en-US" sz="3000" dirty="0">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620" name="Google Shape;620;g2928e35bcaa_0_915"/>
          <p:cNvSpPr txBox="1"/>
          <p:nvPr/>
        </p:nvSpPr>
        <p:spPr>
          <a:xfrm>
            <a:off x="1073532" y="5345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343"/>
                </a:solidFill>
                <a:latin typeface="Helvetica Neue Light"/>
                <a:ea typeface="Helvetica Neue Light"/>
                <a:cs typeface="Helvetica Neue Light"/>
                <a:sym typeface="Helvetica Neue Light"/>
              </a:rPr>
              <a:t>Roller skating</a:t>
            </a:r>
            <a:endParaRPr sz="1400" b="0" i="0" u="none" strike="noStrike" cap="none" dirty="0">
              <a:solidFill>
                <a:srgbClr val="434343"/>
              </a:solidFill>
              <a:latin typeface="Arial"/>
              <a:ea typeface="Arial"/>
              <a:cs typeface="Arial"/>
              <a:sym typeface="Arial"/>
            </a:endParaRPr>
          </a:p>
        </p:txBody>
      </p:sp>
      <p:sp>
        <p:nvSpPr>
          <p:cNvPr id="621" name="Google Shape;621;g2928e35bcaa_0_915"/>
          <p:cNvSpPr txBox="1"/>
          <p:nvPr/>
        </p:nvSpPr>
        <p:spPr>
          <a:xfrm>
            <a:off x="1073532" y="3131464"/>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dirty="0">
                <a:solidFill>
                  <a:srgbClr val="43464D"/>
                </a:solidFill>
                <a:latin typeface="Helvetica Neue Light"/>
                <a:ea typeface="Helvetica Neue Light"/>
                <a:cs typeface="Helvetica Neue Light"/>
                <a:sym typeface="Helvetica Neue Light"/>
              </a:rPr>
              <a:t>A television that is turned on</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22" name="Google Shape;622;g2928e35bcaa_0_915"/>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23" name="Google Shape;623;g2928e35bcaa_0_915"/>
          <p:cNvSpPr txBox="1"/>
          <p:nvPr/>
        </p:nvSpPr>
        <p:spPr>
          <a:xfrm>
            <a:off x="1073532" y="20160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flame burning</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24" name="Google Shape;624;g2928e35bcaa_0_915"/>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25" name="Google Shape;625;g2928e35bcaa_0_915"/>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26" name="Google Shape;626;g2928e35bcaa_0_915"/>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27" name="Google Shape;627;g2928e35bcaa_0_915"/>
          <p:cNvSpPr txBox="1"/>
          <p:nvPr/>
        </p:nvSpPr>
        <p:spPr>
          <a:xfrm>
            <a:off x="393330" y="5285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28" name="Google Shape;628;g2928e35bcaa_0_915"/>
          <p:cNvSpPr txBox="1"/>
          <p:nvPr/>
        </p:nvSpPr>
        <p:spPr>
          <a:xfrm>
            <a:off x="1073532" y="4255199"/>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latin typeface="Helvetica Neue Light"/>
                <a:ea typeface="Helvetica Neue Light"/>
                <a:cs typeface="Helvetica Neue Light"/>
                <a:sym typeface="Helvetica Neue Light"/>
              </a:rPr>
              <a:t>Riding a bicycle</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g2928e35bcaa_0_915"/>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14" name="Google Shape;614;g2928e35bcaa_0_915"/>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15" name="Google Shape;615;g2928e35bcaa_0_915"/>
          <p:cNvCxnSpPr>
            <a:stCxn id="616" idx="4"/>
            <a:endCxn id="61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17" name="Google Shape;617;g2928e35bcaa_0_915"/>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18" name="Google Shape;618;g2928e35bcaa_0_915"/>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16" name="Google Shape;616;g2928e35bcaa_0_915"/>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19" name="Google Shape;619;g2928e35bcaa_0_915"/>
          <p:cNvSpPr txBox="1"/>
          <p:nvPr/>
        </p:nvSpPr>
        <p:spPr>
          <a:xfrm>
            <a:off x="269300" y="355700"/>
            <a:ext cx="87519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example</a:t>
            </a:r>
            <a:r>
              <a:rPr lang="en-US" sz="3000" b="0" i="0" u="none" strike="noStrike" cap="none" dirty="0">
                <a:solidFill>
                  <a:srgbClr val="000000"/>
                </a:solidFill>
                <a:latin typeface="Calibri"/>
                <a:ea typeface="Calibri"/>
                <a:cs typeface="Calibri"/>
                <a:sym typeface="Calibri"/>
              </a:rPr>
              <a:t> of </a:t>
            </a:r>
            <a:r>
              <a:rPr lang="en-US" sz="3000" b="1" dirty="0">
                <a:latin typeface="Calibri"/>
                <a:ea typeface="Calibri"/>
                <a:cs typeface="Calibri"/>
                <a:sym typeface="Calibri"/>
              </a:rPr>
              <a:t>electricity</a:t>
            </a:r>
            <a:r>
              <a:rPr lang="en-US" sz="3000" dirty="0">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620" name="Google Shape;620;g2928e35bcaa_0_915"/>
          <p:cNvSpPr txBox="1"/>
          <p:nvPr/>
        </p:nvSpPr>
        <p:spPr>
          <a:xfrm>
            <a:off x="1073532" y="5345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343"/>
                </a:solidFill>
                <a:latin typeface="Helvetica Neue Light"/>
                <a:ea typeface="Helvetica Neue Light"/>
                <a:cs typeface="Helvetica Neue Light"/>
                <a:sym typeface="Helvetica Neue Light"/>
              </a:rPr>
              <a:t>Roller skating</a:t>
            </a:r>
            <a:endParaRPr sz="1400" b="0" i="0" u="none" strike="noStrike" cap="none" dirty="0">
              <a:solidFill>
                <a:srgbClr val="434343"/>
              </a:solidFill>
              <a:latin typeface="Arial"/>
              <a:ea typeface="Arial"/>
              <a:cs typeface="Arial"/>
              <a:sym typeface="Arial"/>
            </a:endParaRPr>
          </a:p>
        </p:txBody>
      </p:sp>
      <p:sp>
        <p:nvSpPr>
          <p:cNvPr id="621" name="Google Shape;621;g2928e35bcaa_0_915"/>
          <p:cNvSpPr txBox="1"/>
          <p:nvPr/>
        </p:nvSpPr>
        <p:spPr>
          <a:xfrm>
            <a:off x="1073532" y="3131464"/>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dirty="0">
                <a:solidFill>
                  <a:srgbClr val="43464D"/>
                </a:solidFill>
                <a:latin typeface="Helvetica Neue Light"/>
                <a:ea typeface="Helvetica Neue Light"/>
                <a:cs typeface="Helvetica Neue Light"/>
                <a:sym typeface="Helvetica Neue Light"/>
              </a:rPr>
              <a:t>A television that is turned on</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22" name="Google Shape;622;g2928e35bcaa_0_915"/>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23" name="Google Shape;623;g2928e35bcaa_0_915"/>
          <p:cNvSpPr txBox="1"/>
          <p:nvPr/>
        </p:nvSpPr>
        <p:spPr>
          <a:xfrm>
            <a:off x="1073532" y="20160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flame burning</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24" name="Google Shape;624;g2928e35bcaa_0_915"/>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25" name="Google Shape;625;g2928e35bcaa_0_915"/>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26" name="Google Shape;626;g2928e35bcaa_0_915"/>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27" name="Google Shape;627;g2928e35bcaa_0_915"/>
          <p:cNvSpPr txBox="1"/>
          <p:nvPr/>
        </p:nvSpPr>
        <p:spPr>
          <a:xfrm>
            <a:off x="393330" y="5285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28" name="Google Shape;628;g2928e35bcaa_0_915"/>
          <p:cNvSpPr txBox="1"/>
          <p:nvPr/>
        </p:nvSpPr>
        <p:spPr>
          <a:xfrm>
            <a:off x="1073532" y="4255199"/>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latin typeface="Helvetica Neue Light"/>
                <a:ea typeface="Helvetica Neue Light"/>
                <a:cs typeface="Helvetica Neue Light"/>
                <a:sym typeface="Helvetica Neue Light"/>
              </a:rPr>
              <a:t>Riding a bicycle</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2" name="Google Shape;650;g29c31cddc2b_0_158">
            <a:extLst>
              <a:ext uri="{FF2B5EF4-FFF2-40B4-BE49-F238E27FC236}">
                <a16:creationId xmlns:a16="http://schemas.microsoft.com/office/drawing/2014/main" id="{559F8B71-A005-9F95-4AB6-A62D0E3F4A10}"/>
              </a:ext>
            </a:extLst>
          </p:cNvPr>
          <p:cNvSpPr/>
          <p:nvPr/>
        </p:nvSpPr>
        <p:spPr>
          <a:xfrm>
            <a:off x="393330" y="2898718"/>
            <a:ext cx="6402300" cy="961500"/>
          </a:xfrm>
          <a:prstGeom prst="roundRect">
            <a:avLst>
              <a:gd name="adj" fmla="val 16667"/>
            </a:avLst>
          </a:prstGeom>
          <a:noFill/>
          <a:ln w="508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1542853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2" name="Picture 1" descr="A person holding a tablet&#10;&#10;Description automatically generated">
            <a:extLst>
              <a:ext uri="{FF2B5EF4-FFF2-40B4-BE49-F238E27FC236}">
                <a16:creationId xmlns:a16="http://schemas.microsoft.com/office/drawing/2014/main" id="{F625C02F-6E3C-4551-4DF0-87F7D1F4BA94}"/>
              </a:ext>
            </a:extLst>
          </p:cNvPr>
          <p:cNvPicPr>
            <a:picLocks noChangeAspect="1"/>
          </p:cNvPicPr>
          <p:nvPr/>
        </p:nvPicPr>
        <p:blipFill>
          <a:blip r:embed="rId3"/>
          <a:stretch>
            <a:fillRect/>
          </a:stretch>
        </p:blipFill>
        <p:spPr>
          <a:xfrm>
            <a:off x="5616964" y="1237959"/>
            <a:ext cx="3069699" cy="2300984"/>
          </a:xfrm>
          <a:prstGeom prst="rect">
            <a:avLst/>
          </a:prstGeom>
        </p:spPr>
      </p:pic>
      <p:sp>
        <p:nvSpPr>
          <p:cNvPr id="462" name="Google Shape;462;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63" name="Google Shape;463;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64" name="Google Shape;464;g25e11802ac4_0_1886"/>
          <p:cNvCxnSpPr>
            <a:stCxn id="465" idx="4"/>
            <a:endCxn id="462"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66" name="Google Shape;466;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67" name="Google Shape;467;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65" name="Google Shape;465;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8" name="Google Shape;468;g25e11802ac4_0_1886"/>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Electricity</a:t>
            </a:r>
            <a:endParaRPr sz="700" b="0" i="0" u="none" strike="noStrike" cap="none" dirty="0">
              <a:solidFill>
                <a:srgbClr val="000000"/>
              </a:solidFill>
              <a:latin typeface="Arial"/>
              <a:ea typeface="Arial"/>
              <a:cs typeface="Arial"/>
              <a:sym typeface="Arial"/>
            </a:endParaRPr>
          </a:p>
        </p:txBody>
      </p:sp>
      <p:sp>
        <p:nvSpPr>
          <p:cNvPr id="469" name="Google Shape;469;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70" name="Google Shape;470;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71" name="Google Shape;471;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72" name="Google Shape;472;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a:t>
            </a:r>
            <a:r>
              <a:rPr lang="en-US" sz="1700" dirty="0">
                <a:latin typeface="Helvetica Neue Light"/>
                <a:ea typeface="Helvetica Neue Light"/>
                <a:cs typeface="Helvetica Neue Light"/>
                <a:sym typeface="Helvetica Neue Light"/>
              </a:rPr>
              <a:t>es electricity</a:t>
            </a:r>
            <a:r>
              <a:rPr lang="en-US" sz="1700" b="0" i="0" u="none" strike="noStrike" cap="none" dirty="0">
                <a:solidFill>
                  <a:srgbClr val="000000"/>
                </a:solidFill>
                <a:latin typeface="Helvetica Neue Light"/>
                <a:ea typeface="Helvetica Neue Light"/>
                <a:cs typeface="Helvetica Neue Light"/>
                <a:sym typeface="Helvetica Neue Light"/>
              </a:rPr>
              <a:t> impact my life?</a:t>
            </a:r>
            <a:endParaRPr sz="1700" b="0" i="0" u="none" strike="noStrike" cap="none" dirty="0">
              <a:solidFill>
                <a:srgbClr val="000000"/>
              </a:solidFill>
              <a:latin typeface="Arial"/>
              <a:ea typeface="Arial"/>
              <a:cs typeface="Arial"/>
              <a:sym typeface="Arial"/>
            </a:endParaRPr>
          </a:p>
        </p:txBody>
      </p:sp>
      <p:sp>
        <p:nvSpPr>
          <p:cNvPr id="473" name="Google Shape;473;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74" name="Google Shape;474;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75" name="Google Shape;475;g25e11802ac4_0_1886"/>
          <p:cNvCxnSpPr>
            <a:stCxn id="476" idx="4"/>
            <a:endCxn id="47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77" name="Google Shape;477;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78" name="Google Shape;478;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76" name="Google Shape;476;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 name="TextBox 3">
            <a:extLst>
              <a:ext uri="{FF2B5EF4-FFF2-40B4-BE49-F238E27FC236}">
                <a16:creationId xmlns:a16="http://schemas.microsoft.com/office/drawing/2014/main" id="{A0D80022-090C-6F02-A9B8-5C55694905AD}"/>
              </a:ext>
            </a:extLst>
          </p:cNvPr>
          <p:cNvSpPr txBox="1"/>
          <p:nvPr/>
        </p:nvSpPr>
        <p:spPr>
          <a:xfrm>
            <a:off x="676782" y="1540645"/>
            <a:ext cx="3533318" cy="830997"/>
          </a:xfrm>
          <a:prstGeom prst="rect">
            <a:avLst/>
          </a:prstGeom>
          <a:noFill/>
        </p:spPr>
        <p:txBody>
          <a:bodyPr wrap="square">
            <a:spAutoFit/>
          </a:bodyPr>
          <a:lstStyle/>
          <a:p>
            <a:r>
              <a:rPr lang="en-US" sz="2400" dirty="0">
                <a:effectLst/>
                <a:latin typeface="Helvetica Neue Light" panose="02000403000000020004" pitchFamily="2" charset="0"/>
                <a:ea typeface="Helvetica Neue Light" panose="02000403000000020004" pitchFamily="2" charset="0"/>
                <a:cs typeface="Helvetica Neue" panose="02000503000000020004" pitchFamily="2" charset="0"/>
              </a:rPr>
              <a:t>T</a:t>
            </a:r>
            <a:r>
              <a:rPr lang="en-US" sz="24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he movement of electrons between atoms</a:t>
            </a:r>
            <a:endParaRPr lang="en-US" sz="24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3" name="Google Shape;621;g2928e35bcaa_0_915">
            <a:extLst>
              <a:ext uri="{FF2B5EF4-FFF2-40B4-BE49-F238E27FC236}">
                <a16:creationId xmlns:a16="http://schemas.microsoft.com/office/drawing/2014/main" id="{0C12DF95-0F21-3C88-AA82-1FF7935FAA5C}"/>
              </a:ext>
            </a:extLst>
          </p:cNvPr>
          <p:cNvSpPr txBox="1"/>
          <p:nvPr/>
        </p:nvSpPr>
        <p:spPr>
          <a:xfrm>
            <a:off x="494363" y="5055444"/>
            <a:ext cx="4204937"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dirty="0">
                <a:solidFill>
                  <a:srgbClr val="43464D"/>
                </a:solidFill>
                <a:latin typeface="Helvetica Neue Light"/>
                <a:ea typeface="Helvetica Neue Light"/>
                <a:cs typeface="Helvetica Neue Light"/>
                <a:sym typeface="Helvetica Neue Light"/>
              </a:rPr>
              <a:t>A television that is turned on</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34677491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82" name="Google Shape;682;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83" name="Google Shape;683;g25e11802ac4_0_2536"/>
          <p:cNvCxnSpPr>
            <a:stCxn id="684" idx="4"/>
            <a:endCxn id="68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85" name="Google Shape;685;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86" name="Google Shape;686;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84" name="Google Shape;684;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87" name="Google Shape;687;g25e11802ac4_0_2536"/>
          <p:cNvSpPr txBox="1"/>
          <p:nvPr/>
        </p:nvSpPr>
        <p:spPr>
          <a:xfrm>
            <a:off x="228900" y="203300"/>
            <a:ext cx="8840400" cy="892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2600" b="1" i="0" u="sng" strike="noStrike" cap="none" dirty="0">
                <a:solidFill>
                  <a:srgbClr val="000000"/>
                </a:solidFill>
                <a:latin typeface="Calibri"/>
                <a:ea typeface="Calibri"/>
                <a:cs typeface="Calibri"/>
                <a:sym typeface="Calibri"/>
              </a:rPr>
              <a:t>Directions:</a:t>
            </a:r>
            <a:r>
              <a:rPr lang="en-US" sz="2600" b="1" i="0" u="none" strike="noStrike" cap="none" dirty="0">
                <a:solidFill>
                  <a:srgbClr val="000000"/>
                </a:solidFill>
                <a:latin typeface="Calibri"/>
                <a:ea typeface="Calibri"/>
                <a:cs typeface="Calibri"/>
                <a:sym typeface="Calibri"/>
              </a:rPr>
              <a:t> </a:t>
            </a:r>
            <a:r>
              <a:rPr lang="en-US" sz="2600" b="0" i="0" u="none" strike="noStrike" cap="none" dirty="0">
                <a:solidFill>
                  <a:srgbClr val="000000"/>
                </a:solidFill>
                <a:latin typeface="Calibri"/>
                <a:ea typeface="Calibri"/>
                <a:cs typeface="Calibri"/>
                <a:sym typeface="Calibri"/>
              </a:rPr>
              <a:t>Choose the correct response for </a:t>
            </a:r>
            <a:r>
              <a:rPr lang="en-US" sz="2600" b="0" i="1" u="none" strike="noStrike" cap="none" dirty="0">
                <a:solidFill>
                  <a:srgbClr val="000000"/>
                </a:solidFill>
                <a:latin typeface="Calibri"/>
                <a:ea typeface="Calibri"/>
                <a:cs typeface="Calibri"/>
                <a:sym typeface="Calibri"/>
              </a:rPr>
              <a:t>“how does </a:t>
            </a:r>
            <a:r>
              <a:rPr lang="en-US" sz="2600" i="1" dirty="0">
                <a:latin typeface="Calibri"/>
                <a:ea typeface="Calibri"/>
                <a:cs typeface="Calibri"/>
                <a:sym typeface="Calibri"/>
              </a:rPr>
              <a:t>electricity</a:t>
            </a:r>
            <a:r>
              <a:rPr lang="en-US" sz="2600" b="0" i="1" u="none" strike="noStrike" cap="none" dirty="0">
                <a:solidFill>
                  <a:srgbClr val="000000"/>
                </a:solidFill>
                <a:latin typeface="Calibri"/>
                <a:ea typeface="Calibri"/>
                <a:cs typeface="Calibri"/>
                <a:sym typeface="Calibri"/>
              </a:rPr>
              <a:t> impact my life?” </a:t>
            </a:r>
            <a:r>
              <a:rPr lang="en-US" sz="2600" b="0" i="0" u="none" strike="noStrike" cap="none" dirty="0">
                <a:solidFill>
                  <a:srgbClr val="000000"/>
                </a:solidFill>
                <a:latin typeface="Calibri"/>
                <a:ea typeface="Calibri"/>
                <a:cs typeface="Calibri"/>
                <a:sym typeface="Calibri"/>
              </a:rPr>
              <a:t>from the choices below.</a:t>
            </a:r>
            <a:endParaRPr sz="2600" b="0" i="0" u="none" strike="noStrike" cap="none" dirty="0">
              <a:solidFill>
                <a:srgbClr val="000000"/>
              </a:solidFill>
              <a:latin typeface="Arial"/>
              <a:ea typeface="Arial"/>
              <a:cs typeface="Arial"/>
              <a:sym typeface="Arial"/>
            </a:endParaRPr>
          </a:p>
        </p:txBody>
      </p:sp>
      <p:sp>
        <p:nvSpPr>
          <p:cNvPr id="688" name="Google Shape;688;g25e11802ac4_0_2536"/>
          <p:cNvSpPr txBox="1"/>
          <p:nvPr/>
        </p:nvSpPr>
        <p:spPr>
          <a:xfrm>
            <a:off x="976400" y="5285345"/>
            <a:ext cx="7874100" cy="1107955"/>
          </a:xfrm>
          <a:prstGeom prst="rect">
            <a:avLst/>
          </a:prstGeom>
          <a:noFill/>
          <a:ln>
            <a:noFill/>
          </a:ln>
        </p:spPr>
        <p:txBody>
          <a:bodyPr spcFirstLastPara="1" wrap="square" lIns="91425" tIns="45700" rIns="91425" bIns="45700" anchor="t" anchorCtr="0">
            <a:spAutoFit/>
          </a:bodyPr>
          <a:lstStyle/>
          <a:p>
            <a:pPr>
              <a:buSzPts val="2200"/>
            </a:pPr>
            <a:r>
              <a:rPr lang="en-US" sz="2200" dirty="0">
                <a:solidFill>
                  <a:srgbClr val="434343"/>
                </a:solidFill>
                <a:latin typeface="Helvetica Neue Light"/>
                <a:ea typeface="Helvetica Neue Light"/>
                <a:cs typeface="Helvetica Neue Light"/>
                <a:sym typeface="Helvetica Neue Light"/>
              </a:rPr>
              <a:t>Electricity makes our lights shine, our computers work, and our food stays cool in the fridge, making everything easier and more fun every day.</a:t>
            </a:r>
            <a:endParaRPr sz="1200" b="0" i="0" u="none" strike="noStrike" cap="none" dirty="0">
              <a:solidFill>
                <a:srgbClr val="434343"/>
              </a:solidFill>
              <a:latin typeface="Arial"/>
              <a:ea typeface="Arial"/>
              <a:cs typeface="Arial"/>
              <a:sym typeface="Arial"/>
            </a:endParaRPr>
          </a:p>
        </p:txBody>
      </p:sp>
      <p:sp>
        <p:nvSpPr>
          <p:cNvPr id="689" name="Google Shape;689;g25e11802ac4_0_2536"/>
          <p:cNvSpPr txBox="1"/>
          <p:nvPr/>
        </p:nvSpPr>
        <p:spPr>
          <a:xfrm>
            <a:off x="924957" y="1579208"/>
            <a:ext cx="7874100" cy="83711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Electricity makes my house dark which helps me to sleep better. </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690" name="Google Shape;690;g25e11802ac4_0_2536"/>
          <p:cNvSpPr txBox="1"/>
          <p:nvPr/>
        </p:nvSpPr>
        <p:spPr>
          <a:xfrm>
            <a:off x="924950" y="4154938"/>
            <a:ext cx="79770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Electricity is the power that we use to pull a wagon or run up a hill. Making us sweat from the energy we exert. </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691" name="Google Shape;691;g25e11802ac4_0_2536"/>
          <p:cNvSpPr txBox="1"/>
          <p:nvPr/>
        </p:nvSpPr>
        <p:spPr>
          <a:xfrm>
            <a:off x="380509" y="1456047"/>
            <a:ext cx="492300" cy="67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rgbClr val="000000"/>
                </a:solidFill>
                <a:latin typeface="Arial"/>
                <a:ea typeface="Arial"/>
                <a:cs typeface="Arial"/>
                <a:sym typeface="Arial"/>
              </a:rPr>
              <a:t>A</a:t>
            </a:r>
            <a:endParaRPr sz="1600" b="0" i="0" u="none" strike="noStrike" cap="none">
              <a:solidFill>
                <a:srgbClr val="000000"/>
              </a:solidFill>
              <a:latin typeface="Arial"/>
              <a:ea typeface="Arial"/>
              <a:cs typeface="Arial"/>
              <a:sym typeface="Arial"/>
            </a:endParaRPr>
          </a:p>
        </p:txBody>
      </p:sp>
      <p:sp>
        <p:nvSpPr>
          <p:cNvPr id="692" name="Google Shape;692;g25e11802ac4_0_2536"/>
          <p:cNvSpPr txBox="1"/>
          <p:nvPr/>
        </p:nvSpPr>
        <p:spPr>
          <a:xfrm>
            <a:off x="380508" y="2734264"/>
            <a:ext cx="492300" cy="67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rgbClr val="000000"/>
                </a:solidFill>
                <a:latin typeface="Arial"/>
                <a:ea typeface="Arial"/>
                <a:cs typeface="Arial"/>
                <a:sym typeface="Arial"/>
              </a:rPr>
              <a:t>B</a:t>
            </a:r>
            <a:endParaRPr sz="1600" b="0" i="0" u="none" strike="noStrike" cap="none">
              <a:solidFill>
                <a:srgbClr val="000000"/>
              </a:solidFill>
              <a:latin typeface="Arial"/>
              <a:ea typeface="Arial"/>
              <a:cs typeface="Arial"/>
              <a:sym typeface="Arial"/>
            </a:endParaRPr>
          </a:p>
        </p:txBody>
      </p:sp>
      <p:sp>
        <p:nvSpPr>
          <p:cNvPr id="693" name="Google Shape;693;g25e11802ac4_0_2536"/>
          <p:cNvSpPr txBox="1"/>
          <p:nvPr/>
        </p:nvSpPr>
        <p:spPr>
          <a:xfrm>
            <a:off x="393332" y="4031804"/>
            <a:ext cx="518100" cy="67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rgbClr val="000000"/>
                </a:solidFill>
                <a:latin typeface="Arial"/>
                <a:ea typeface="Arial"/>
                <a:cs typeface="Arial"/>
                <a:sym typeface="Arial"/>
              </a:rPr>
              <a:t>C</a:t>
            </a:r>
            <a:endParaRPr sz="1600" b="0" i="0" u="none" strike="noStrike" cap="none">
              <a:solidFill>
                <a:srgbClr val="000000"/>
              </a:solidFill>
              <a:latin typeface="Arial"/>
              <a:ea typeface="Arial"/>
              <a:cs typeface="Arial"/>
              <a:sym typeface="Arial"/>
            </a:endParaRPr>
          </a:p>
        </p:txBody>
      </p:sp>
      <p:sp>
        <p:nvSpPr>
          <p:cNvPr id="694" name="Google Shape;694;g25e11802ac4_0_2536"/>
          <p:cNvSpPr txBox="1"/>
          <p:nvPr/>
        </p:nvSpPr>
        <p:spPr>
          <a:xfrm>
            <a:off x="393330" y="5285345"/>
            <a:ext cx="518100" cy="67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rgbClr val="000000"/>
                </a:solidFill>
                <a:latin typeface="Arial"/>
                <a:ea typeface="Arial"/>
                <a:cs typeface="Arial"/>
                <a:sym typeface="Arial"/>
              </a:rPr>
              <a:t>D</a:t>
            </a:r>
            <a:endParaRPr sz="1600" b="0" i="0" u="none" strike="noStrike" cap="none">
              <a:solidFill>
                <a:srgbClr val="000000"/>
              </a:solidFill>
              <a:latin typeface="Arial"/>
              <a:ea typeface="Arial"/>
              <a:cs typeface="Arial"/>
              <a:sym typeface="Arial"/>
            </a:endParaRPr>
          </a:p>
        </p:txBody>
      </p:sp>
      <p:sp>
        <p:nvSpPr>
          <p:cNvPr id="695" name="Google Shape;695;g25e11802ac4_0_2536"/>
          <p:cNvSpPr txBox="1"/>
          <p:nvPr/>
        </p:nvSpPr>
        <p:spPr>
          <a:xfrm>
            <a:off x="924957" y="2822721"/>
            <a:ext cx="78741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Electricity is the energy that causes the tides in the oceans. This impacts the weather and how we dress for the day. </a:t>
            </a:r>
            <a:endParaRPr sz="2200" b="0" i="0" u="none" strike="noStrike" cap="none" dirty="0">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82" name="Google Shape;682;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83" name="Google Shape;683;g25e11802ac4_0_2536"/>
          <p:cNvCxnSpPr>
            <a:stCxn id="684" idx="4"/>
            <a:endCxn id="68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85" name="Google Shape;685;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86" name="Google Shape;686;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84" name="Google Shape;684;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87" name="Google Shape;687;g25e11802ac4_0_2536"/>
          <p:cNvSpPr txBox="1"/>
          <p:nvPr/>
        </p:nvSpPr>
        <p:spPr>
          <a:xfrm>
            <a:off x="228900" y="203300"/>
            <a:ext cx="8840400" cy="892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2600" b="1" i="0" u="sng" strike="noStrike" cap="none" dirty="0">
                <a:solidFill>
                  <a:srgbClr val="000000"/>
                </a:solidFill>
                <a:latin typeface="Calibri"/>
                <a:ea typeface="Calibri"/>
                <a:cs typeface="Calibri"/>
                <a:sym typeface="Calibri"/>
              </a:rPr>
              <a:t>Directions:</a:t>
            </a:r>
            <a:r>
              <a:rPr lang="en-US" sz="2600" b="1" i="0" u="none" strike="noStrike" cap="none" dirty="0">
                <a:solidFill>
                  <a:srgbClr val="000000"/>
                </a:solidFill>
                <a:latin typeface="Calibri"/>
                <a:ea typeface="Calibri"/>
                <a:cs typeface="Calibri"/>
                <a:sym typeface="Calibri"/>
              </a:rPr>
              <a:t> </a:t>
            </a:r>
            <a:r>
              <a:rPr lang="en-US" sz="2600" b="0" i="0" u="none" strike="noStrike" cap="none" dirty="0">
                <a:solidFill>
                  <a:srgbClr val="000000"/>
                </a:solidFill>
                <a:latin typeface="Calibri"/>
                <a:ea typeface="Calibri"/>
                <a:cs typeface="Calibri"/>
                <a:sym typeface="Calibri"/>
              </a:rPr>
              <a:t>Choose the correct response for </a:t>
            </a:r>
            <a:r>
              <a:rPr lang="en-US" sz="2600" b="0" i="1" u="none" strike="noStrike" cap="none" dirty="0">
                <a:solidFill>
                  <a:srgbClr val="000000"/>
                </a:solidFill>
                <a:latin typeface="Calibri"/>
                <a:ea typeface="Calibri"/>
                <a:cs typeface="Calibri"/>
                <a:sym typeface="Calibri"/>
              </a:rPr>
              <a:t>“how does </a:t>
            </a:r>
            <a:r>
              <a:rPr lang="en-US" sz="2600" i="1" dirty="0">
                <a:latin typeface="Calibri"/>
                <a:ea typeface="Calibri"/>
                <a:cs typeface="Calibri"/>
                <a:sym typeface="Calibri"/>
              </a:rPr>
              <a:t>electricity</a:t>
            </a:r>
            <a:r>
              <a:rPr lang="en-US" sz="2600" b="0" i="1" u="none" strike="noStrike" cap="none" dirty="0">
                <a:solidFill>
                  <a:srgbClr val="000000"/>
                </a:solidFill>
                <a:latin typeface="Calibri"/>
                <a:ea typeface="Calibri"/>
                <a:cs typeface="Calibri"/>
                <a:sym typeface="Calibri"/>
              </a:rPr>
              <a:t> impact my life?” </a:t>
            </a:r>
            <a:r>
              <a:rPr lang="en-US" sz="2600" b="0" i="0" u="none" strike="noStrike" cap="none" dirty="0">
                <a:solidFill>
                  <a:srgbClr val="000000"/>
                </a:solidFill>
                <a:latin typeface="Calibri"/>
                <a:ea typeface="Calibri"/>
                <a:cs typeface="Calibri"/>
                <a:sym typeface="Calibri"/>
              </a:rPr>
              <a:t>from the choices below.</a:t>
            </a:r>
            <a:endParaRPr sz="2600" b="0" i="0" u="none" strike="noStrike" cap="none" dirty="0">
              <a:solidFill>
                <a:srgbClr val="000000"/>
              </a:solidFill>
              <a:latin typeface="Arial"/>
              <a:ea typeface="Arial"/>
              <a:cs typeface="Arial"/>
              <a:sym typeface="Arial"/>
            </a:endParaRPr>
          </a:p>
        </p:txBody>
      </p:sp>
      <p:sp>
        <p:nvSpPr>
          <p:cNvPr id="688" name="Google Shape;688;g25e11802ac4_0_2536"/>
          <p:cNvSpPr txBox="1"/>
          <p:nvPr/>
        </p:nvSpPr>
        <p:spPr>
          <a:xfrm>
            <a:off x="976400" y="5285345"/>
            <a:ext cx="7874100" cy="1107955"/>
          </a:xfrm>
          <a:prstGeom prst="rect">
            <a:avLst/>
          </a:prstGeom>
          <a:noFill/>
          <a:ln>
            <a:noFill/>
          </a:ln>
        </p:spPr>
        <p:txBody>
          <a:bodyPr spcFirstLastPara="1" wrap="square" lIns="91425" tIns="45700" rIns="91425" bIns="45700" anchor="t" anchorCtr="0">
            <a:spAutoFit/>
          </a:bodyPr>
          <a:lstStyle/>
          <a:p>
            <a:pPr>
              <a:buSzPts val="2200"/>
            </a:pPr>
            <a:r>
              <a:rPr lang="en-US" sz="2200" dirty="0">
                <a:solidFill>
                  <a:srgbClr val="434343"/>
                </a:solidFill>
                <a:latin typeface="Helvetica Neue Light"/>
                <a:ea typeface="Helvetica Neue Light"/>
                <a:cs typeface="Helvetica Neue Light"/>
                <a:sym typeface="Helvetica Neue Light"/>
              </a:rPr>
              <a:t>Electricity makes our lights shine, our computers work, and our food stays cool in the fridge, making everything easier and more fun every day.</a:t>
            </a:r>
            <a:endParaRPr sz="1200" b="0" i="0" u="none" strike="noStrike" cap="none" dirty="0">
              <a:solidFill>
                <a:srgbClr val="434343"/>
              </a:solidFill>
              <a:latin typeface="Arial"/>
              <a:ea typeface="Arial"/>
              <a:cs typeface="Arial"/>
              <a:sym typeface="Arial"/>
            </a:endParaRPr>
          </a:p>
        </p:txBody>
      </p:sp>
      <p:sp>
        <p:nvSpPr>
          <p:cNvPr id="689" name="Google Shape;689;g25e11802ac4_0_2536"/>
          <p:cNvSpPr txBox="1"/>
          <p:nvPr/>
        </p:nvSpPr>
        <p:spPr>
          <a:xfrm>
            <a:off x="924957" y="1579208"/>
            <a:ext cx="7874100" cy="83711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Electricity makes my house dark which helps me to sleep better. </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690" name="Google Shape;690;g25e11802ac4_0_2536"/>
          <p:cNvSpPr txBox="1"/>
          <p:nvPr/>
        </p:nvSpPr>
        <p:spPr>
          <a:xfrm>
            <a:off x="924950" y="4154938"/>
            <a:ext cx="79770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Electricity is the power that we use to pull a wagon or run up a hill. Making us sweat from the energy we exert. </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691" name="Google Shape;691;g25e11802ac4_0_2536"/>
          <p:cNvSpPr txBox="1"/>
          <p:nvPr/>
        </p:nvSpPr>
        <p:spPr>
          <a:xfrm>
            <a:off x="380509" y="1456047"/>
            <a:ext cx="492300" cy="67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rgbClr val="000000"/>
                </a:solidFill>
                <a:latin typeface="Arial"/>
                <a:ea typeface="Arial"/>
                <a:cs typeface="Arial"/>
                <a:sym typeface="Arial"/>
              </a:rPr>
              <a:t>A</a:t>
            </a:r>
            <a:endParaRPr sz="1600" b="0" i="0" u="none" strike="noStrike" cap="none">
              <a:solidFill>
                <a:srgbClr val="000000"/>
              </a:solidFill>
              <a:latin typeface="Arial"/>
              <a:ea typeface="Arial"/>
              <a:cs typeface="Arial"/>
              <a:sym typeface="Arial"/>
            </a:endParaRPr>
          </a:p>
        </p:txBody>
      </p:sp>
      <p:sp>
        <p:nvSpPr>
          <p:cNvPr id="692" name="Google Shape;692;g25e11802ac4_0_2536"/>
          <p:cNvSpPr txBox="1"/>
          <p:nvPr/>
        </p:nvSpPr>
        <p:spPr>
          <a:xfrm>
            <a:off x="380508" y="2734264"/>
            <a:ext cx="492300" cy="67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rgbClr val="000000"/>
                </a:solidFill>
                <a:latin typeface="Arial"/>
                <a:ea typeface="Arial"/>
                <a:cs typeface="Arial"/>
                <a:sym typeface="Arial"/>
              </a:rPr>
              <a:t>B</a:t>
            </a:r>
            <a:endParaRPr sz="1600" b="0" i="0" u="none" strike="noStrike" cap="none">
              <a:solidFill>
                <a:srgbClr val="000000"/>
              </a:solidFill>
              <a:latin typeface="Arial"/>
              <a:ea typeface="Arial"/>
              <a:cs typeface="Arial"/>
              <a:sym typeface="Arial"/>
            </a:endParaRPr>
          </a:p>
        </p:txBody>
      </p:sp>
      <p:sp>
        <p:nvSpPr>
          <p:cNvPr id="693" name="Google Shape;693;g25e11802ac4_0_2536"/>
          <p:cNvSpPr txBox="1"/>
          <p:nvPr/>
        </p:nvSpPr>
        <p:spPr>
          <a:xfrm>
            <a:off x="393332" y="4031804"/>
            <a:ext cx="518100" cy="67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rgbClr val="000000"/>
                </a:solidFill>
                <a:latin typeface="Arial"/>
                <a:ea typeface="Arial"/>
                <a:cs typeface="Arial"/>
                <a:sym typeface="Arial"/>
              </a:rPr>
              <a:t>C</a:t>
            </a:r>
            <a:endParaRPr sz="1600" b="0" i="0" u="none" strike="noStrike" cap="none">
              <a:solidFill>
                <a:srgbClr val="000000"/>
              </a:solidFill>
              <a:latin typeface="Arial"/>
              <a:ea typeface="Arial"/>
              <a:cs typeface="Arial"/>
              <a:sym typeface="Arial"/>
            </a:endParaRPr>
          </a:p>
        </p:txBody>
      </p:sp>
      <p:sp>
        <p:nvSpPr>
          <p:cNvPr id="694" name="Google Shape;694;g25e11802ac4_0_2536"/>
          <p:cNvSpPr txBox="1"/>
          <p:nvPr/>
        </p:nvSpPr>
        <p:spPr>
          <a:xfrm>
            <a:off x="393330" y="5285345"/>
            <a:ext cx="518100" cy="67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rgbClr val="000000"/>
                </a:solidFill>
                <a:latin typeface="Arial"/>
                <a:ea typeface="Arial"/>
                <a:cs typeface="Arial"/>
                <a:sym typeface="Arial"/>
              </a:rPr>
              <a:t>D</a:t>
            </a:r>
            <a:endParaRPr sz="1600" b="0" i="0" u="none" strike="noStrike" cap="none">
              <a:solidFill>
                <a:srgbClr val="000000"/>
              </a:solidFill>
              <a:latin typeface="Arial"/>
              <a:ea typeface="Arial"/>
              <a:cs typeface="Arial"/>
              <a:sym typeface="Arial"/>
            </a:endParaRPr>
          </a:p>
        </p:txBody>
      </p:sp>
      <p:sp>
        <p:nvSpPr>
          <p:cNvPr id="695" name="Google Shape;695;g25e11802ac4_0_2536"/>
          <p:cNvSpPr txBox="1"/>
          <p:nvPr/>
        </p:nvSpPr>
        <p:spPr>
          <a:xfrm>
            <a:off x="924957" y="2822721"/>
            <a:ext cx="78741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Electricity is the energy that causes the tides in the oceans. This impacts the weather and how we dress for the day. </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2" name="Google Shape;716;g29c31cddc2b_0_183">
            <a:extLst>
              <a:ext uri="{FF2B5EF4-FFF2-40B4-BE49-F238E27FC236}">
                <a16:creationId xmlns:a16="http://schemas.microsoft.com/office/drawing/2014/main" id="{C7CEF141-E258-CF62-E11D-97A998F927A8}"/>
              </a:ext>
            </a:extLst>
          </p:cNvPr>
          <p:cNvSpPr/>
          <p:nvPr/>
        </p:nvSpPr>
        <p:spPr>
          <a:xfrm>
            <a:off x="289636" y="5217420"/>
            <a:ext cx="8612313" cy="1310406"/>
          </a:xfrm>
          <a:prstGeom prst="roundRect">
            <a:avLst>
              <a:gd name="adj" fmla="val 16667"/>
            </a:avLst>
          </a:prstGeom>
          <a:noFill/>
          <a:ln w="508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6859568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2" name="Picture 1" descr="A person holding a tablet&#10;&#10;Description automatically generated">
            <a:extLst>
              <a:ext uri="{FF2B5EF4-FFF2-40B4-BE49-F238E27FC236}">
                <a16:creationId xmlns:a16="http://schemas.microsoft.com/office/drawing/2014/main" id="{F625C02F-6E3C-4551-4DF0-87F7D1F4BA94}"/>
              </a:ext>
            </a:extLst>
          </p:cNvPr>
          <p:cNvPicPr>
            <a:picLocks noChangeAspect="1"/>
          </p:cNvPicPr>
          <p:nvPr/>
        </p:nvPicPr>
        <p:blipFill>
          <a:blip r:embed="rId3"/>
          <a:stretch>
            <a:fillRect/>
          </a:stretch>
        </p:blipFill>
        <p:spPr>
          <a:xfrm>
            <a:off x="5616964" y="1237959"/>
            <a:ext cx="3069699" cy="2300984"/>
          </a:xfrm>
          <a:prstGeom prst="rect">
            <a:avLst/>
          </a:prstGeom>
        </p:spPr>
      </p:pic>
      <p:sp>
        <p:nvSpPr>
          <p:cNvPr id="462" name="Google Shape;462;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63" name="Google Shape;463;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64" name="Google Shape;464;g25e11802ac4_0_1886"/>
          <p:cNvCxnSpPr>
            <a:stCxn id="465" idx="4"/>
            <a:endCxn id="462"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66" name="Google Shape;466;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67" name="Google Shape;467;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65" name="Google Shape;465;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8" name="Google Shape;468;g25e11802ac4_0_1886"/>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Electricity</a:t>
            </a:r>
            <a:endParaRPr sz="700" b="0" i="0" u="none" strike="noStrike" cap="none" dirty="0">
              <a:solidFill>
                <a:srgbClr val="000000"/>
              </a:solidFill>
              <a:latin typeface="Arial"/>
              <a:ea typeface="Arial"/>
              <a:cs typeface="Arial"/>
              <a:sym typeface="Arial"/>
            </a:endParaRPr>
          </a:p>
        </p:txBody>
      </p:sp>
      <p:sp>
        <p:nvSpPr>
          <p:cNvPr id="469" name="Google Shape;469;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70" name="Google Shape;470;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71" name="Google Shape;471;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72" name="Google Shape;472;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a:t>
            </a:r>
            <a:r>
              <a:rPr lang="en-US" sz="1700" dirty="0">
                <a:latin typeface="Helvetica Neue Light"/>
                <a:ea typeface="Helvetica Neue Light"/>
                <a:cs typeface="Helvetica Neue Light"/>
                <a:sym typeface="Helvetica Neue Light"/>
              </a:rPr>
              <a:t>es electricity</a:t>
            </a:r>
            <a:r>
              <a:rPr lang="en-US" sz="1700" b="0" i="0" u="none" strike="noStrike" cap="none" dirty="0">
                <a:solidFill>
                  <a:srgbClr val="000000"/>
                </a:solidFill>
                <a:latin typeface="Helvetica Neue Light"/>
                <a:ea typeface="Helvetica Neue Light"/>
                <a:cs typeface="Helvetica Neue Light"/>
                <a:sym typeface="Helvetica Neue Light"/>
              </a:rPr>
              <a:t> impact my life?</a:t>
            </a:r>
            <a:endParaRPr sz="1700" b="0" i="0" u="none" strike="noStrike" cap="none" dirty="0">
              <a:solidFill>
                <a:srgbClr val="000000"/>
              </a:solidFill>
              <a:latin typeface="Arial"/>
              <a:ea typeface="Arial"/>
              <a:cs typeface="Arial"/>
              <a:sym typeface="Arial"/>
            </a:endParaRPr>
          </a:p>
        </p:txBody>
      </p:sp>
      <p:sp>
        <p:nvSpPr>
          <p:cNvPr id="473" name="Google Shape;473;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74" name="Google Shape;474;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75" name="Google Shape;475;g25e11802ac4_0_1886"/>
          <p:cNvCxnSpPr>
            <a:stCxn id="476" idx="4"/>
            <a:endCxn id="47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77" name="Google Shape;477;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78" name="Google Shape;478;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76" name="Google Shape;476;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 name="TextBox 3">
            <a:extLst>
              <a:ext uri="{FF2B5EF4-FFF2-40B4-BE49-F238E27FC236}">
                <a16:creationId xmlns:a16="http://schemas.microsoft.com/office/drawing/2014/main" id="{A0D80022-090C-6F02-A9B8-5C55694905AD}"/>
              </a:ext>
            </a:extLst>
          </p:cNvPr>
          <p:cNvSpPr txBox="1"/>
          <p:nvPr/>
        </p:nvSpPr>
        <p:spPr>
          <a:xfrm>
            <a:off x="676782" y="1540645"/>
            <a:ext cx="3533318" cy="830997"/>
          </a:xfrm>
          <a:prstGeom prst="rect">
            <a:avLst/>
          </a:prstGeom>
          <a:noFill/>
        </p:spPr>
        <p:txBody>
          <a:bodyPr wrap="square">
            <a:spAutoFit/>
          </a:bodyPr>
          <a:lstStyle/>
          <a:p>
            <a:r>
              <a:rPr lang="en-US" sz="2400" dirty="0">
                <a:effectLst/>
                <a:latin typeface="Helvetica Neue Light" panose="02000403000000020004" pitchFamily="2" charset="0"/>
                <a:ea typeface="Helvetica Neue Light" panose="02000403000000020004" pitchFamily="2" charset="0"/>
                <a:cs typeface="Helvetica Neue" panose="02000503000000020004" pitchFamily="2" charset="0"/>
              </a:rPr>
              <a:t>T</a:t>
            </a:r>
            <a:r>
              <a:rPr lang="en-US" sz="24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he movement of electrons between atoms</a:t>
            </a:r>
            <a:endParaRPr lang="en-US" sz="24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3" name="Google Shape;621;g2928e35bcaa_0_915">
            <a:extLst>
              <a:ext uri="{FF2B5EF4-FFF2-40B4-BE49-F238E27FC236}">
                <a16:creationId xmlns:a16="http://schemas.microsoft.com/office/drawing/2014/main" id="{0C12DF95-0F21-3C88-AA82-1FF7935FAA5C}"/>
              </a:ext>
            </a:extLst>
          </p:cNvPr>
          <p:cNvSpPr txBox="1"/>
          <p:nvPr/>
        </p:nvSpPr>
        <p:spPr>
          <a:xfrm>
            <a:off x="494363" y="5055444"/>
            <a:ext cx="4204937"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dirty="0">
                <a:solidFill>
                  <a:srgbClr val="43464D"/>
                </a:solidFill>
                <a:latin typeface="Helvetica Neue Light"/>
                <a:ea typeface="Helvetica Neue Light"/>
                <a:cs typeface="Helvetica Neue Light"/>
                <a:sym typeface="Helvetica Neue Light"/>
              </a:rPr>
              <a:t>A television that is turned on</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5" name="Google Shape;688;g25e11802ac4_0_2536">
            <a:extLst>
              <a:ext uri="{FF2B5EF4-FFF2-40B4-BE49-F238E27FC236}">
                <a16:creationId xmlns:a16="http://schemas.microsoft.com/office/drawing/2014/main" id="{BAD3116B-8CF5-2C06-72C6-3CA6A0E00878}"/>
              </a:ext>
            </a:extLst>
          </p:cNvPr>
          <p:cNvSpPr txBox="1"/>
          <p:nvPr/>
        </p:nvSpPr>
        <p:spPr>
          <a:xfrm>
            <a:off x="6066088" y="3880200"/>
            <a:ext cx="2579093" cy="2246729"/>
          </a:xfrm>
          <a:prstGeom prst="rect">
            <a:avLst/>
          </a:prstGeom>
          <a:noFill/>
          <a:ln>
            <a:noFill/>
          </a:ln>
        </p:spPr>
        <p:txBody>
          <a:bodyPr spcFirstLastPara="1" wrap="square" lIns="91425" tIns="45700" rIns="91425" bIns="45700" anchor="t" anchorCtr="0">
            <a:spAutoFit/>
          </a:bodyPr>
          <a:lstStyle/>
          <a:p>
            <a:pPr algn="r">
              <a:buSzPts val="2200"/>
            </a:pPr>
            <a:r>
              <a:rPr lang="en-US" sz="2000" dirty="0">
                <a:solidFill>
                  <a:srgbClr val="434343"/>
                </a:solidFill>
                <a:latin typeface="Helvetica Neue Light"/>
                <a:ea typeface="Helvetica Neue Light"/>
                <a:cs typeface="Helvetica Neue Light"/>
                <a:sym typeface="Helvetica Neue Light"/>
              </a:rPr>
              <a:t>Electricity makes our lights shine, our computers work, and our food stays cool in the fridge, making everything easier and more fun every day.</a:t>
            </a:r>
            <a:endParaRPr sz="2000" b="0" i="0" u="none" strike="noStrike" cap="none" dirty="0">
              <a:solidFill>
                <a:srgbClr val="434343"/>
              </a:solidFill>
              <a:latin typeface="Arial"/>
              <a:ea typeface="Arial"/>
              <a:cs typeface="Arial"/>
              <a:sym typeface="Arial"/>
            </a:endParaRPr>
          </a:p>
        </p:txBody>
      </p:sp>
    </p:spTree>
    <p:extLst>
      <p:ext uri="{BB962C8B-B14F-4D97-AF65-F5344CB8AC3E}">
        <p14:creationId xmlns:p14="http://schemas.microsoft.com/office/powerpoint/2010/main" val="38941850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52"/>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749" name="Google Shape;749;p52"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2936c336ece_0_739"/>
          <p:cNvSpPr txBox="1">
            <a:spLocks noGrp="1"/>
          </p:cNvSpPr>
          <p:nvPr>
            <p:ph type="subTitle" idx="1"/>
          </p:nvPr>
        </p:nvSpPr>
        <p:spPr>
          <a:xfrm>
            <a:off x="436418" y="834432"/>
            <a:ext cx="8271164"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sz="4000" b="1" u="sng" dirty="0">
                <a:solidFill>
                  <a:schemeClr val="dk1"/>
                </a:solidFill>
                <a:latin typeface="Calibri" panose="020F0502020204030204" pitchFamily="34" charset="0"/>
                <a:cs typeface="Calibri" panose="020F0502020204030204" pitchFamily="34" charset="0"/>
              </a:rPr>
              <a:t>Electricity</a:t>
            </a:r>
            <a:r>
              <a:rPr lang="en-US" sz="4000" b="1" dirty="0">
                <a:solidFill>
                  <a:schemeClr val="dk1"/>
                </a:solidFill>
                <a:latin typeface="Calibri" panose="020F0502020204030204" pitchFamily="34" charset="0"/>
                <a:cs typeface="Calibri" panose="020F0502020204030204" pitchFamily="34" charset="0"/>
              </a:rPr>
              <a:t>: </a:t>
            </a:r>
            <a:r>
              <a:rPr lang="en-US" sz="4000" dirty="0">
                <a:solidFill>
                  <a:srgbClr val="000000"/>
                </a:solidFill>
                <a:latin typeface="Calibri" panose="020F0502020204030204" pitchFamily="34" charset="0"/>
                <a:cs typeface="Calibri" panose="020F0502020204030204" pitchFamily="34" charset="0"/>
              </a:rPr>
              <a:t>t</a:t>
            </a:r>
            <a:r>
              <a:rPr lang="en-US" sz="4000" b="0" i="0" dirty="0">
                <a:solidFill>
                  <a:srgbClr val="000000"/>
                </a:solidFill>
                <a:effectLst/>
                <a:latin typeface="Calibri" panose="020F0502020204030204" pitchFamily="34" charset="0"/>
                <a:cs typeface="Calibri" panose="020F0502020204030204" pitchFamily="34" charset="0"/>
              </a:rPr>
              <a:t>he movement of electrons between atoms</a:t>
            </a:r>
            <a:endParaRPr sz="4000" dirty="0">
              <a:latin typeface="Calibri" panose="020F0502020204030204" pitchFamily="34" charset="0"/>
              <a:cs typeface="Calibri" panose="020F0502020204030204" pitchFamily="34" charset="0"/>
            </a:endParaRPr>
          </a:p>
        </p:txBody>
      </p:sp>
      <p:pic>
        <p:nvPicPr>
          <p:cNvPr id="150" name="Google Shape;150;g2936c336ece_0_739"/>
          <p:cNvPicPr preferRelativeResize="0"/>
          <p:nvPr/>
        </p:nvPicPr>
        <p:blipFill rotWithShape="1">
          <a:blip r:embed="rId3">
            <a:alphaModFix/>
          </a:blip>
          <a:srcRect/>
          <a:stretch/>
        </p:blipFill>
        <p:spPr>
          <a:xfrm>
            <a:off x="0" y="2419033"/>
            <a:ext cx="9144000" cy="3265342"/>
          </a:xfrm>
          <a:prstGeom prst="rect">
            <a:avLst/>
          </a:prstGeom>
          <a:noFill/>
          <a:ln>
            <a:noFill/>
          </a:ln>
        </p:spPr>
      </p:pic>
      <p:sp>
        <p:nvSpPr>
          <p:cNvPr id="4" name="Google Shape;443;g2936c336ece_0_1288" descr="Rewind">
            <a:extLst>
              <a:ext uri="{FF2B5EF4-FFF2-40B4-BE49-F238E27FC236}">
                <a16:creationId xmlns:a16="http://schemas.microsoft.com/office/drawing/2014/main" id="{1C059BDF-601D-A2DF-E2C6-B1BA3577D751}"/>
              </a:ext>
            </a:extLst>
          </p:cNvPr>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14068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g29a0e60ffa9_0_1"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 name="Google Shape;764;g29a0e60ffa9_0_1"/>
          <p:cNvSpPr txBox="1"/>
          <p:nvPr/>
        </p:nvSpPr>
        <p:spPr>
          <a:xfrm>
            <a:off x="722555" y="298084"/>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dirty="0">
                <a:solidFill>
                  <a:schemeClr val="dk1"/>
                </a:solidFill>
                <a:latin typeface="Calibri"/>
                <a:ea typeface="Calibri"/>
                <a:cs typeface="Calibri"/>
                <a:sym typeface="Calibri"/>
              </a:rPr>
              <a:t>Big Question: </a:t>
            </a:r>
            <a:r>
              <a:rPr lang="en-US" sz="3000" b="0" i="0" u="none" strike="noStrike" cap="none" dirty="0">
                <a:solidFill>
                  <a:schemeClr val="dk1"/>
                </a:solidFill>
                <a:latin typeface="Calibri"/>
                <a:ea typeface="Calibri"/>
                <a:cs typeface="Calibri"/>
                <a:sym typeface="Calibri"/>
              </a:rPr>
              <a:t>How is electricity transmitted and used in daily life?</a:t>
            </a:r>
            <a:endParaRPr sz="1400" b="0" i="0" u="none" strike="noStrike" cap="none" dirty="0">
              <a:solidFill>
                <a:srgbClr val="000000"/>
              </a:solidFill>
              <a:latin typeface="Arial"/>
              <a:ea typeface="Arial"/>
              <a:cs typeface="Arial"/>
              <a:sym typeface="Arial"/>
            </a:endParaRPr>
          </a:p>
        </p:txBody>
      </p:sp>
      <p:pic>
        <p:nvPicPr>
          <p:cNvPr id="765" name="Google Shape;765;g29a0e60ffa9_0_1"/>
          <p:cNvPicPr preferRelativeResize="0"/>
          <p:nvPr/>
        </p:nvPicPr>
        <p:blipFill rotWithShape="1">
          <a:blip r:embed="rId4">
            <a:alphaModFix/>
          </a:blip>
          <a:srcRect/>
          <a:stretch/>
        </p:blipFill>
        <p:spPr>
          <a:xfrm>
            <a:off x="152400" y="1466284"/>
            <a:ext cx="8839204" cy="4033468"/>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g29a0e60ffa9_0_371"/>
          <p:cNvSpPr txBox="1"/>
          <p:nvPr/>
        </p:nvSpPr>
        <p:spPr>
          <a:xfrm>
            <a:off x="1768509" y="111160"/>
            <a:ext cx="56070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772" name="Google Shape;772;g29a0e60ffa9_0_371"/>
          <p:cNvSpPr txBox="1"/>
          <p:nvPr/>
        </p:nvSpPr>
        <p:spPr>
          <a:xfrm>
            <a:off x="2270926" y="900404"/>
            <a:ext cx="46020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sng" strike="noStrike" cap="none" dirty="0">
                <a:solidFill>
                  <a:schemeClr val="hlink"/>
                </a:solidFill>
                <a:latin typeface="Calibri"/>
                <a:ea typeface="Calibri"/>
                <a:cs typeface="Calibri"/>
                <a:sym typeface="Calibri"/>
                <a:hlinkClick r:id="rId3"/>
              </a:rPr>
              <a:t>Static Electricity</a:t>
            </a:r>
            <a:endParaRPr sz="1400" b="0" i="0" u="none" strike="noStrike" cap="none" dirty="0">
              <a:solidFill>
                <a:srgbClr val="000000"/>
              </a:solidFill>
              <a:latin typeface="Arial"/>
              <a:ea typeface="Arial"/>
              <a:cs typeface="Arial"/>
              <a:sym typeface="Arial"/>
            </a:endParaRPr>
          </a:p>
        </p:txBody>
      </p:sp>
      <p:pic>
        <p:nvPicPr>
          <p:cNvPr id="773" name="Google Shape;773;g29a0e60ffa9_0_371"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774" name="Google Shape;774;g29a0e60ffa9_0_371"/>
          <p:cNvSpPr txBox="1"/>
          <p:nvPr/>
        </p:nvSpPr>
        <p:spPr>
          <a:xfrm>
            <a:off x="411982" y="2230734"/>
            <a:ext cx="255240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dirty="0">
                <a:solidFill>
                  <a:schemeClr val="dk1"/>
                </a:solidFill>
                <a:latin typeface="Calibri"/>
                <a:ea typeface="Calibri"/>
                <a:cs typeface="Calibri"/>
                <a:sym typeface="Calibri"/>
              </a:rPr>
              <a:t>Click the link above for a simulation to deepen your understanding of electricity.</a:t>
            </a:r>
            <a:endParaRPr sz="1800" b="0" i="1" u="none" strike="noStrike" cap="none" dirty="0">
              <a:solidFill>
                <a:schemeClr val="dk1"/>
              </a:solidFill>
              <a:latin typeface="Calibri"/>
              <a:ea typeface="Calibri"/>
              <a:cs typeface="Calibri"/>
              <a:sym typeface="Calibri"/>
            </a:endParaRPr>
          </a:p>
        </p:txBody>
      </p:sp>
      <p:sp>
        <p:nvSpPr>
          <p:cNvPr id="775" name="Google Shape;775;g29a0e60ffa9_0_371" descr="Laptop"/>
          <p:cNvSpPr/>
          <p:nvPr/>
        </p:nvSpPr>
        <p:spPr>
          <a:xfrm>
            <a:off x="44367"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Picture 2" descr="A screenshot of a video game&#10;&#10;Description automatically generated">
            <a:extLst>
              <a:ext uri="{FF2B5EF4-FFF2-40B4-BE49-F238E27FC236}">
                <a16:creationId xmlns:a16="http://schemas.microsoft.com/office/drawing/2014/main" id="{CDDC46BD-F2B1-6F29-6958-4527407C797D}"/>
              </a:ext>
            </a:extLst>
          </p:cNvPr>
          <p:cNvPicPr>
            <a:picLocks noChangeAspect="1"/>
          </p:cNvPicPr>
          <p:nvPr/>
        </p:nvPicPr>
        <p:blipFill>
          <a:blip r:embed="rId6"/>
          <a:stretch>
            <a:fillRect/>
          </a:stretch>
        </p:blipFill>
        <p:spPr>
          <a:xfrm>
            <a:off x="3542980" y="1974350"/>
            <a:ext cx="5273280" cy="3887469"/>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pic>
        <p:nvPicPr>
          <p:cNvPr id="782" name="Google Shape;782;p6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pic>
        <p:nvPicPr>
          <p:cNvPr id="787" name="Google Shape;787;p14"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788" name="Google Shape;788;p14"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789" name="Google Shape;789;p14"/>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790" name="Google Shape;790;p14"/>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This Was Created With Resources From:</a:t>
            </a:r>
            <a:endParaRPr sz="1400" b="0" i="0" u="none" strike="noStrike" cap="none">
              <a:solidFill>
                <a:srgbClr val="000000"/>
              </a:solidFill>
              <a:latin typeface="Arial"/>
              <a:ea typeface="Arial"/>
              <a:cs typeface="Arial"/>
              <a:sym typeface="Arial"/>
            </a:endParaRPr>
          </a:p>
        </p:txBody>
      </p:sp>
      <p:sp>
        <p:nvSpPr>
          <p:cNvPr id="791" name="Google Shape;791;p14"/>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50"/>
              <a:buFont typeface="Arial"/>
              <a:buNone/>
            </a:pPr>
            <a:r>
              <a:rPr lang="en-US" sz="1450" b="1" i="0" u="none" strike="noStrike" cap="none">
                <a:solidFill>
                  <a:srgbClr val="000000"/>
                </a:solidFill>
                <a:latin typeface="Calibri"/>
                <a:ea typeface="Calibri"/>
                <a:cs typeface="Calibri"/>
                <a:sym typeface="Calibri"/>
              </a:rPr>
              <a:t>Questions or Comments</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endParaRPr sz="145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 Michael Kennedy, Ph.D.          MKennedy@Virginia.edu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Rachel L Kunemund, Ph.D.	             rk8vm@virginia.edu</a:t>
            </a:r>
            <a:endParaRPr sz="1500" b="0" i="0" u="none" strike="noStrike" cap="non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54"/>
        <p:cNvGrpSpPr/>
        <p:nvPr/>
      </p:nvGrpSpPr>
      <p:grpSpPr>
        <a:xfrm>
          <a:off x="0" y="0"/>
          <a:ext cx="0" cy="0"/>
          <a:chOff x="0" y="0"/>
          <a:chExt cx="0" cy="0"/>
        </a:xfrm>
      </p:grpSpPr>
      <p:sp>
        <p:nvSpPr>
          <p:cNvPr id="1955" name="Google Shape;1955;p186"/>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 </a:t>
            </a:r>
            <a:endParaRPr/>
          </a:p>
        </p:txBody>
      </p:sp>
      <p:sp>
        <p:nvSpPr>
          <p:cNvPr id="1956" name="Google Shape;1956;p186"/>
          <p:cNvSpPr/>
          <p:nvPr/>
        </p:nvSpPr>
        <p:spPr>
          <a:xfrm>
            <a:off x="733703" y="728261"/>
            <a:ext cx="748641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 </a:t>
            </a:r>
            <a:endParaRPr/>
          </a:p>
        </p:txBody>
      </p:sp>
      <p:sp>
        <p:nvSpPr>
          <p:cNvPr id="1957" name="Google Shape;1957;p186"/>
          <p:cNvSpPr txBox="1"/>
          <p:nvPr/>
        </p:nvSpPr>
        <p:spPr>
          <a:xfrm>
            <a:off x="733703" y="495599"/>
            <a:ext cx="809566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u="sng" dirty="0">
                <a:solidFill>
                  <a:schemeClr val="dk1"/>
                </a:solidFill>
                <a:latin typeface="Calibri"/>
                <a:ea typeface="Calibri"/>
                <a:cs typeface="Calibri"/>
                <a:sym typeface="Calibri"/>
              </a:rPr>
              <a:t>Matter</a:t>
            </a:r>
            <a:r>
              <a:rPr lang="en-US" sz="4000" dirty="0">
                <a:solidFill>
                  <a:schemeClr val="dk1"/>
                </a:solidFill>
                <a:latin typeface="Calibri"/>
                <a:ea typeface="Calibri"/>
                <a:cs typeface="Calibri"/>
                <a:sym typeface="Calibri"/>
              </a:rPr>
              <a:t>: has mass and takes up space</a:t>
            </a:r>
            <a:endParaRPr dirty="0">
              <a:solidFill>
                <a:schemeClr val="dk1"/>
              </a:solidFill>
            </a:endParaRPr>
          </a:p>
        </p:txBody>
      </p:sp>
      <p:pic>
        <p:nvPicPr>
          <p:cNvPr id="1958" name="Google Shape;1958;p186"/>
          <p:cNvPicPr preferRelativeResize="0"/>
          <p:nvPr/>
        </p:nvPicPr>
        <p:blipFill rotWithShape="1">
          <a:blip r:embed="rId3">
            <a:alphaModFix/>
          </a:blip>
          <a:srcRect/>
          <a:stretch/>
        </p:blipFill>
        <p:spPr>
          <a:xfrm>
            <a:off x="1786858" y="2247152"/>
            <a:ext cx="5451058" cy="3748127"/>
          </a:xfrm>
          <a:prstGeom prst="rect">
            <a:avLst/>
          </a:prstGeom>
          <a:noFill/>
          <a:ln>
            <a:noFill/>
          </a:ln>
        </p:spPr>
      </p:pic>
      <p:sp>
        <p:nvSpPr>
          <p:cNvPr id="1959" name="Google Shape;1959;p18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64"/>
        <p:cNvGrpSpPr/>
        <p:nvPr/>
      </p:nvGrpSpPr>
      <p:grpSpPr>
        <a:xfrm>
          <a:off x="0" y="0"/>
          <a:ext cx="0" cy="0"/>
          <a:chOff x="0" y="0"/>
          <a:chExt cx="0" cy="0"/>
        </a:xfrm>
      </p:grpSpPr>
      <p:cxnSp>
        <p:nvCxnSpPr>
          <p:cNvPr id="1965" name="Google Shape;1965;p187"/>
          <p:cNvCxnSpPr>
            <a:stCxn id="1966" idx="3"/>
          </p:cNvCxnSpPr>
          <p:nvPr/>
        </p:nvCxnSpPr>
        <p:spPr>
          <a:xfrm>
            <a:off x="2305538" y="2751293"/>
            <a:ext cx="1071300" cy="150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grpSp>
        <p:nvGrpSpPr>
          <p:cNvPr id="1967" name="Google Shape;1967;p187"/>
          <p:cNvGrpSpPr/>
          <p:nvPr/>
        </p:nvGrpSpPr>
        <p:grpSpPr>
          <a:xfrm>
            <a:off x="465016" y="909132"/>
            <a:ext cx="8178800" cy="5269486"/>
            <a:chOff x="465016" y="909132"/>
            <a:chExt cx="8178800" cy="5269486"/>
          </a:xfrm>
        </p:grpSpPr>
        <p:pic>
          <p:nvPicPr>
            <p:cNvPr id="1968" name="Google Shape;1968;p187"/>
            <p:cNvPicPr preferRelativeResize="0"/>
            <p:nvPr/>
          </p:nvPicPr>
          <p:blipFill rotWithShape="1">
            <a:blip r:embed="rId3">
              <a:alphaModFix/>
            </a:blip>
            <a:srcRect l="13938" t="12281" r="15692" b="12281"/>
            <a:stretch/>
          </p:blipFill>
          <p:spPr>
            <a:xfrm>
              <a:off x="3418313" y="2288524"/>
              <a:ext cx="1115545" cy="1195889"/>
            </a:xfrm>
            <a:prstGeom prst="rect">
              <a:avLst/>
            </a:prstGeom>
            <a:noFill/>
            <a:ln>
              <a:noFill/>
            </a:ln>
          </p:spPr>
        </p:pic>
        <p:pic>
          <p:nvPicPr>
            <p:cNvPr id="1969" name="Google Shape;1969;p187"/>
            <p:cNvPicPr preferRelativeResize="0"/>
            <p:nvPr/>
          </p:nvPicPr>
          <p:blipFill rotWithShape="1">
            <a:blip r:embed="rId3">
              <a:alphaModFix/>
            </a:blip>
            <a:srcRect l="13938" t="12281" r="15692" b="12281"/>
            <a:stretch/>
          </p:blipFill>
          <p:spPr>
            <a:xfrm>
              <a:off x="4592472" y="2268737"/>
              <a:ext cx="1115545" cy="1195889"/>
            </a:xfrm>
            <a:prstGeom prst="rect">
              <a:avLst/>
            </a:prstGeom>
            <a:noFill/>
            <a:ln>
              <a:noFill/>
            </a:ln>
          </p:spPr>
        </p:pic>
        <p:pic>
          <p:nvPicPr>
            <p:cNvPr id="1970" name="Google Shape;1970;p187"/>
            <p:cNvPicPr preferRelativeResize="0"/>
            <p:nvPr/>
          </p:nvPicPr>
          <p:blipFill rotWithShape="1">
            <a:blip r:embed="rId3">
              <a:alphaModFix/>
            </a:blip>
            <a:srcRect l="13938" t="12281" r="15692" b="12281"/>
            <a:stretch/>
          </p:blipFill>
          <p:spPr>
            <a:xfrm>
              <a:off x="2987946" y="3425797"/>
              <a:ext cx="1115545" cy="1195889"/>
            </a:xfrm>
            <a:prstGeom prst="rect">
              <a:avLst/>
            </a:prstGeom>
            <a:noFill/>
            <a:ln>
              <a:noFill/>
            </a:ln>
          </p:spPr>
        </p:pic>
        <p:pic>
          <p:nvPicPr>
            <p:cNvPr id="1971" name="Google Shape;1971;p187"/>
            <p:cNvPicPr preferRelativeResize="0"/>
            <p:nvPr/>
          </p:nvPicPr>
          <p:blipFill rotWithShape="1">
            <a:blip r:embed="rId3">
              <a:alphaModFix/>
            </a:blip>
            <a:srcRect l="13938" t="12281" r="15692" b="12281"/>
            <a:stretch/>
          </p:blipFill>
          <p:spPr>
            <a:xfrm>
              <a:off x="4005799" y="4336109"/>
              <a:ext cx="1115545" cy="1195889"/>
            </a:xfrm>
            <a:prstGeom prst="rect">
              <a:avLst/>
            </a:prstGeom>
            <a:noFill/>
            <a:ln>
              <a:noFill/>
            </a:ln>
          </p:spPr>
        </p:pic>
        <p:pic>
          <p:nvPicPr>
            <p:cNvPr id="1972" name="Google Shape;1972;p187"/>
            <p:cNvPicPr preferRelativeResize="0"/>
            <p:nvPr/>
          </p:nvPicPr>
          <p:blipFill rotWithShape="1">
            <a:blip r:embed="rId3">
              <a:alphaModFix/>
            </a:blip>
            <a:srcRect l="13938" t="12281" r="15692" b="12281"/>
            <a:stretch/>
          </p:blipFill>
          <p:spPr>
            <a:xfrm>
              <a:off x="5121345" y="3491280"/>
              <a:ext cx="1115545" cy="1195889"/>
            </a:xfrm>
            <a:prstGeom prst="rect">
              <a:avLst/>
            </a:prstGeom>
            <a:noFill/>
            <a:ln>
              <a:noFill/>
            </a:ln>
          </p:spPr>
        </p:pic>
        <p:sp>
          <p:nvSpPr>
            <p:cNvPr id="1973" name="Google Shape;1973;p187"/>
            <p:cNvSpPr txBox="1"/>
            <p:nvPr/>
          </p:nvSpPr>
          <p:spPr>
            <a:xfrm>
              <a:off x="1401500" y="909132"/>
              <a:ext cx="6558911" cy="6001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300" b="1" u="sng" dirty="0">
                  <a:solidFill>
                    <a:schemeClr val="dk1"/>
                  </a:solidFill>
                  <a:latin typeface="Calibri"/>
                  <a:ea typeface="Calibri"/>
                  <a:cs typeface="Calibri"/>
                  <a:sym typeface="Calibri"/>
                </a:rPr>
                <a:t>Atom</a:t>
              </a:r>
              <a:r>
                <a:rPr lang="en-US" sz="3300" dirty="0">
                  <a:solidFill>
                    <a:schemeClr val="dk1"/>
                  </a:solidFill>
                  <a:latin typeface="Calibri"/>
                  <a:ea typeface="Calibri"/>
                  <a:cs typeface="Calibri"/>
                  <a:sym typeface="Calibri"/>
                </a:rPr>
                <a:t>: smallest whole unit of matter</a:t>
              </a:r>
              <a:endParaRPr dirty="0"/>
            </a:p>
          </p:txBody>
        </p:sp>
        <p:sp>
          <p:nvSpPr>
            <p:cNvPr id="1974" name="Google Shape;1974;p187"/>
            <p:cNvSpPr/>
            <p:nvPr/>
          </p:nvSpPr>
          <p:spPr>
            <a:xfrm>
              <a:off x="2596491" y="2172015"/>
              <a:ext cx="3940292" cy="3551852"/>
            </a:xfrm>
            <a:prstGeom prst="ellipse">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cxnSp>
          <p:nvCxnSpPr>
            <p:cNvPr id="1975" name="Google Shape;1975;p187"/>
            <p:cNvCxnSpPr>
              <a:stCxn id="1976" idx="1"/>
            </p:cNvCxnSpPr>
            <p:nvPr/>
          </p:nvCxnSpPr>
          <p:spPr>
            <a:xfrm flipH="1">
              <a:off x="5764232" y="2763016"/>
              <a:ext cx="1261800" cy="72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977" name="Google Shape;1977;p187"/>
            <p:cNvCxnSpPr>
              <a:stCxn id="1978" idx="1"/>
            </p:cNvCxnSpPr>
            <p:nvPr/>
          </p:nvCxnSpPr>
          <p:spPr>
            <a:xfrm rot="10800000">
              <a:off x="6291378" y="4005409"/>
              <a:ext cx="1062900" cy="237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979" name="Google Shape;1979;p187"/>
            <p:cNvCxnSpPr>
              <a:stCxn id="1980" idx="1"/>
            </p:cNvCxnSpPr>
            <p:nvPr/>
          </p:nvCxnSpPr>
          <p:spPr>
            <a:xfrm rot="10800000">
              <a:off x="5060363" y="5353486"/>
              <a:ext cx="1320900" cy="5943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981" name="Google Shape;1981;p187"/>
            <p:cNvCxnSpPr/>
            <p:nvPr/>
          </p:nvCxnSpPr>
          <p:spPr>
            <a:xfrm>
              <a:off x="1758462" y="4044462"/>
              <a:ext cx="1133230" cy="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sp>
          <p:nvSpPr>
            <p:cNvPr id="1966" name="Google Shape;1966;p187"/>
            <p:cNvSpPr txBox="1"/>
            <p:nvPr/>
          </p:nvSpPr>
          <p:spPr>
            <a:xfrm>
              <a:off x="1016000" y="2520461"/>
              <a:ext cx="1289538" cy="46166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Atom</a:t>
              </a:r>
              <a:endParaRPr/>
            </a:p>
          </p:txBody>
        </p:sp>
        <p:sp>
          <p:nvSpPr>
            <p:cNvPr id="1982" name="Google Shape;1982;p187"/>
            <p:cNvSpPr txBox="1"/>
            <p:nvPr/>
          </p:nvSpPr>
          <p:spPr>
            <a:xfrm>
              <a:off x="465016" y="3786553"/>
              <a:ext cx="1289538" cy="46166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Atom</a:t>
              </a:r>
              <a:endParaRPr/>
            </a:p>
          </p:txBody>
        </p:sp>
        <p:sp>
          <p:nvSpPr>
            <p:cNvPr id="1976" name="Google Shape;1976;p187"/>
            <p:cNvSpPr txBox="1"/>
            <p:nvPr/>
          </p:nvSpPr>
          <p:spPr>
            <a:xfrm>
              <a:off x="7026032" y="2532184"/>
              <a:ext cx="1289538" cy="46166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Atom</a:t>
              </a:r>
              <a:endParaRPr/>
            </a:p>
          </p:txBody>
        </p:sp>
        <p:sp>
          <p:nvSpPr>
            <p:cNvPr id="1980" name="Google Shape;1980;p187"/>
            <p:cNvSpPr txBox="1"/>
            <p:nvPr/>
          </p:nvSpPr>
          <p:spPr>
            <a:xfrm>
              <a:off x="6381263" y="5716953"/>
              <a:ext cx="1289538" cy="46166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Atom</a:t>
              </a:r>
              <a:endParaRPr/>
            </a:p>
          </p:txBody>
        </p:sp>
        <p:sp>
          <p:nvSpPr>
            <p:cNvPr id="1978" name="Google Shape;1978;p187"/>
            <p:cNvSpPr txBox="1"/>
            <p:nvPr/>
          </p:nvSpPr>
          <p:spPr>
            <a:xfrm>
              <a:off x="7354278" y="3798277"/>
              <a:ext cx="1289538" cy="46166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Atom</a:t>
              </a:r>
              <a:endParaRPr/>
            </a:p>
          </p:txBody>
        </p:sp>
      </p:grpSp>
      <p:sp>
        <p:nvSpPr>
          <p:cNvPr id="1983" name="Google Shape;1983;p18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23"/>
        <p:cNvGrpSpPr/>
        <p:nvPr/>
      </p:nvGrpSpPr>
      <p:grpSpPr>
        <a:xfrm>
          <a:off x="0" y="0"/>
          <a:ext cx="0" cy="0"/>
          <a:chOff x="0" y="0"/>
          <a:chExt cx="0" cy="0"/>
        </a:xfrm>
      </p:grpSpPr>
      <p:pic>
        <p:nvPicPr>
          <p:cNvPr id="2" name="Google Shape;208;p37">
            <a:extLst>
              <a:ext uri="{FF2B5EF4-FFF2-40B4-BE49-F238E27FC236}">
                <a16:creationId xmlns:a16="http://schemas.microsoft.com/office/drawing/2014/main" id="{E14021BC-F1AB-5841-0742-DDA5CD5AF9D3}"/>
              </a:ext>
            </a:extLst>
          </p:cNvPr>
          <p:cNvPicPr preferRelativeResize="0"/>
          <p:nvPr/>
        </p:nvPicPr>
        <p:blipFill>
          <a:blip r:embed="rId3">
            <a:alphaModFix/>
          </a:blip>
          <a:stretch>
            <a:fillRect/>
          </a:stretch>
        </p:blipFill>
        <p:spPr>
          <a:xfrm>
            <a:off x="2543424" y="2182878"/>
            <a:ext cx="4057149" cy="3878001"/>
          </a:xfrm>
          <a:prstGeom prst="rect">
            <a:avLst/>
          </a:prstGeom>
          <a:noFill/>
          <a:ln>
            <a:noFill/>
          </a:ln>
        </p:spPr>
      </p:pic>
      <p:sp>
        <p:nvSpPr>
          <p:cNvPr id="3" name="Google Shape;230;p40">
            <a:extLst>
              <a:ext uri="{FF2B5EF4-FFF2-40B4-BE49-F238E27FC236}">
                <a16:creationId xmlns:a16="http://schemas.microsoft.com/office/drawing/2014/main" id="{9B8BB7AA-420F-5539-391D-B60DF2548871}"/>
              </a:ext>
            </a:extLst>
          </p:cNvPr>
          <p:cNvSpPr txBox="1"/>
          <p:nvPr/>
        </p:nvSpPr>
        <p:spPr>
          <a:xfrm>
            <a:off x="668848" y="447000"/>
            <a:ext cx="7806300" cy="805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 sz="3600" b="1" i="0" u="sng" strike="noStrike" cap="none" dirty="0">
                <a:solidFill>
                  <a:srgbClr val="0C0C0C"/>
                </a:solidFill>
                <a:latin typeface="Calibri"/>
                <a:ea typeface="Calibri"/>
                <a:cs typeface="Calibri"/>
                <a:sym typeface="Calibri"/>
              </a:rPr>
              <a:t>Electron</a:t>
            </a:r>
            <a:r>
              <a:rPr lang="en" sz="3600" b="1" i="0" u="none" strike="noStrike" cap="none" dirty="0">
                <a:solidFill>
                  <a:srgbClr val="0C0C0C"/>
                </a:solidFill>
                <a:latin typeface="Calibri"/>
                <a:ea typeface="Calibri"/>
                <a:cs typeface="Calibri"/>
                <a:sym typeface="Calibri"/>
              </a:rPr>
              <a:t>: </a:t>
            </a:r>
            <a:r>
              <a:rPr lang="en" sz="3600" b="0" i="0" u="none" strike="noStrike" cap="none" dirty="0">
                <a:solidFill>
                  <a:srgbClr val="0C0C0C"/>
                </a:solidFill>
                <a:latin typeface="Calibri"/>
                <a:ea typeface="Calibri"/>
                <a:cs typeface="Calibri"/>
                <a:sym typeface="Calibri"/>
              </a:rPr>
              <a:t>negatively charged particle that orbits the nucleus of an atom</a:t>
            </a:r>
            <a:endParaRPr sz="3600" b="1" i="0" u="none" strike="noStrike" cap="none" dirty="0">
              <a:solidFill>
                <a:srgbClr val="FF0000"/>
              </a:solidFill>
              <a:latin typeface="Calibri"/>
              <a:ea typeface="Calibri"/>
              <a:cs typeface="Calibri"/>
              <a:sym typeface="Calibri"/>
            </a:endParaRPr>
          </a:p>
        </p:txBody>
      </p:sp>
      <p:sp>
        <p:nvSpPr>
          <p:cNvPr id="4" name="Rectangle 3">
            <a:extLst>
              <a:ext uri="{FF2B5EF4-FFF2-40B4-BE49-F238E27FC236}">
                <a16:creationId xmlns:a16="http://schemas.microsoft.com/office/drawing/2014/main" id="{69F06DA6-D640-0655-0BD4-8BE4B345E5F7}"/>
              </a:ext>
            </a:extLst>
          </p:cNvPr>
          <p:cNvSpPr/>
          <p:nvPr/>
        </p:nvSpPr>
        <p:spPr>
          <a:xfrm>
            <a:off x="2855742" y="2771335"/>
            <a:ext cx="1167618" cy="365760"/>
          </a:xfrm>
          <a:prstGeom prst="rect">
            <a:avLst/>
          </a:prstGeom>
          <a:solidFill>
            <a:srgbClr val="FFFF00">
              <a:alpha val="2413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83852421-4DC8-C94C-ABE6-A25F36F7F166}"/>
              </a:ext>
            </a:extLst>
          </p:cNvPr>
          <p:cNvCxnSpPr>
            <a:cxnSpLocks/>
          </p:cNvCxnSpPr>
          <p:nvPr/>
        </p:nvCxnSpPr>
        <p:spPr>
          <a:xfrm flipH="1">
            <a:off x="3221501" y="3137095"/>
            <a:ext cx="189914" cy="50643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Google Shape;149;g2936c336ece_0_739" descr="Rewind">
            <a:extLst>
              <a:ext uri="{FF2B5EF4-FFF2-40B4-BE49-F238E27FC236}">
                <a16:creationId xmlns:a16="http://schemas.microsoft.com/office/drawing/2014/main" id="{7FF0452C-EFB9-8BF7-E059-CAD3F34A3A01}"/>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2"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TotalTime>
  <Words>2329</Words>
  <Application>Microsoft Macintosh PowerPoint</Application>
  <PresentationFormat>On-screen Show (4:3)</PresentationFormat>
  <Paragraphs>296</Paragraphs>
  <Slides>53</Slides>
  <Notes>53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Helvetica Neue Light</vt:lpstr>
      <vt:lpstr>Calibri</vt:lpstr>
      <vt:lpstr>Inter</vt:lpstr>
      <vt:lpstr>Helvetica Neue Light</vt:lpstr>
      <vt:lpstr>Calibri Light</vt:lpstr>
      <vt:lpstr>Söhne</vt:lpstr>
      <vt:lpstr>Arial</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electricity?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Coleman, Olivia Fudge (rhz9xk)</cp:lastModifiedBy>
  <cp:revision>18</cp:revision>
  <dcterms:created xsi:type="dcterms:W3CDTF">2017-05-16T13:21:17Z</dcterms:created>
  <dcterms:modified xsi:type="dcterms:W3CDTF">2023-11-17T18:06:53Z</dcterms:modified>
</cp:coreProperties>
</file>