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259" r:id="rId5"/>
    <p:sldId id="433" r:id="rId6"/>
    <p:sldId id="506" r:id="rId7"/>
    <p:sldId id="514" r:id="rId8"/>
    <p:sldId id="519" r:id="rId9"/>
    <p:sldId id="263" r:id="rId10"/>
    <p:sldId id="264" r:id="rId11"/>
    <p:sldId id="516" r:id="rId12"/>
    <p:sldId id="517" r:id="rId13"/>
    <p:sldId id="518" r:id="rId14"/>
    <p:sldId id="471" r:id="rId15"/>
    <p:sldId id="520"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8" r:id="rId41"/>
    <p:sldId id="521"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Lst>
  <p:sldSz cx="9144000" cy="6858000" type="screen4x3"/>
  <p:notesSz cx="6858000" cy="9144000"/>
  <p:embeddedFontLst>
    <p:embeddedFont>
      <p:font typeface="Calibri" panose="020F0502020204030204" pitchFamily="34" charset="0"/>
      <p:regular r:id="rId64"/>
      <p:bold r:id="rId65"/>
      <p:italic r:id="rId66"/>
      <p:boldItalic r:id="rId67"/>
    </p:embeddedFont>
    <p:embeddedFont>
      <p:font typeface="Helvetica Neue Light" panose="02000403000000020004" pitchFamily="2" charset="0"/>
      <p:regular r:id="rId68"/>
      <p:bold r:id="rId69"/>
      <p:italic r:id="rId69"/>
      <p:boldItalic r:id="rId69"/>
    </p:embeddedFont>
    <p:embeddedFont>
      <p:font typeface="Helvetica Neue Light" panose="02000403000000020004" pitchFamily="2" charset="0"/>
      <p:regular r:id="rId68"/>
      <p:bold r:id="rId69"/>
      <p:italic r:id="rId69"/>
      <p:boldItalic r:id="rId69"/>
    </p:embeddedFont>
    <p:embeddedFont>
      <p:font typeface="Poppins" pitchFamily="2" charset="77"/>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iCb5km1Qg041nGb35K1V4ZAFtiV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952"/>
  </p:normalViewPr>
  <p:slideViewPr>
    <p:cSldViewPr snapToGrid="0">
      <p:cViewPr varScale="1">
        <p:scale>
          <a:sx n="111" d="100"/>
          <a:sy n="111" d="100"/>
        </p:scale>
        <p:origin x="16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9" name="Google Shape;17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a:t>
            </a:r>
            <a:r>
              <a:rPr lang="en-US" b="0" i="0" u="sng"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 between atoms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00000"/>
              </a:solidFill>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b="0" i="0" dirty="0">
                <a:solidFill>
                  <a:srgbClr val="000000"/>
                </a:solidFill>
                <a:effectLst/>
                <a:latin typeface="Arial" panose="020B0604020202020204" pitchFamily="34" charset="0"/>
              </a:rPr>
              <a:t>[electrons]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406509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a:t>
            </a:r>
            <a:r>
              <a:rPr lang="en-US" b="1" i="0" dirty="0">
                <a:solidFill>
                  <a:srgbClr val="000000"/>
                </a:solidFill>
                <a:effectLst/>
                <a:latin typeface="Arial" panose="020B0604020202020204" pitchFamily="34" charset="0"/>
              </a:rPr>
              <a:t>electrons </a:t>
            </a:r>
            <a:r>
              <a:rPr lang="en-US" b="0" i="0" dirty="0">
                <a:solidFill>
                  <a:srgbClr val="000000"/>
                </a:solidFill>
                <a:effectLst/>
                <a:latin typeface="Arial" panose="020B0604020202020204" pitchFamily="34" charset="0"/>
              </a:rPr>
              <a:t>between atoms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00000"/>
              </a:solidFill>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b="0" i="0" dirty="0">
                <a:solidFill>
                  <a:srgbClr val="000000"/>
                </a:solidFill>
                <a:effectLst/>
                <a:latin typeface="Arial" panose="020B0604020202020204" pitchFamily="34" charset="0"/>
              </a:rPr>
              <a:t>[electrons]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10395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cs typeface="Calibri"/>
                <a:sym typeface="Calibri"/>
              </a:rPr>
              <a:t>What charge does an electron have? </a:t>
            </a:r>
            <a:r>
              <a:rPr lang="en-US" sz="1200" b="1" i="0" u="none" strike="noStrike" cap="none" dirty="0">
                <a:solidFill>
                  <a:schemeClr val="dk1"/>
                </a:solidFill>
                <a:latin typeface="Calibri"/>
                <a:cs typeface="Calibri"/>
                <a:sym typeface="Calibri"/>
              </a:rPr>
              <a:t>[A. Negative charge]</a:t>
            </a:r>
            <a:endParaRPr lang="en-US" b="1" dirty="0"/>
          </a:p>
        </p:txBody>
      </p:sp>
      <p:sp>
        <p:nvSpPr>
          <p:cNvPr id="169" name="Google Shape;169;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cs typeface="Calibri"/>
                <a:sym typeface="Calibri"/>
              </a:rPr>
              <a:t>What charge does an electron have? </a:t>
            </a:r>
            <a:r>
              <a:rPr lang="en-US" sz="1200" b="1" i="0" u="none" strike="noStrike" cap="none" dirty="0">
                <a:solidFill>
                  <a:schemeClr val="dk1"/>
                </a:solidFill>
                <a:latin typeface="Calibri"/>
                <a:cs typeface="Calibri"/>
                <a:sym typeface="Calibri"/>
              </a:rPr>
              <a:t>[A. Negative charge]</a:t>
            </a:r>
            <a:endParaRPr lang="en-US" b="1" dirty="0"/>
          </a:p>
        </p:txBody>
      </p:sp>
      <p:sp>
        <p:nvSpPr>
          <p:cNvPr id="169" name="Google Shape;169;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89728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t>
            </a:r>
            <a:r>
              <a:rPr lang="en-US" dirty="0"/>
              <a:t>a magnet</a:t>
            </a:r>
            <a:r>
              <a:rPr lang="en-US" b="0" dirty="0"/>
              <a:t>? </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t>
            </a:r>
            <a:r>
              <a:rPr lang="en-US" dirty="0">
                <a:solidFill>
                  <a:schemeClr val="dk1"/>
                </a:solidFill>
              </a:rPr>
              <a:t>a material or object that can attract certain metals</a:t>
            </a:r>
            <a:r>
              <a:rPr lang="en-US" dirty="0"/>
              <a:t>]</a:t>
            </a:r>
            <a:endParaRPr dirty="0"/>
          </a:p>
        </p:txBody>
      </p:sp>
      <p:sp>
        <p:nvSpPr>
          <p:cNvPr id="244" name="Google Shape;244;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cb189b958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9cb189b958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is a magnetic field?</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 magnetic field is a force that surrounds all magnets, that moves electrically charged particles in a circular path.]</a:t>
            </a:r>
            <a:endParaRPr/>
          </a:p>
          <a:p>
            <a:pPr marL="0" lvl="0" indent="0" algn="l" rtl="0">
              <a:lnSpc>
                <a:spcPct val="100000"/>
              </a:lnSpc>
              <a:spcBef>
                <a:spcPts val="0"/>
              </a:spcBef>
              <a:spcAft>
                <a:spcPts val="0"/>
              </a:spcAft>
              <a:buSzPts val="1400"/>
              <a:buNone/>
            </a:pPr>
            <a:endParaRPr/>
          </a:p>
        </p:txBody>
      </p:sp>
      <p:sp>
        <p:nvSpPr>
          <p:cNvPr id="202" name="Google Shape;202;g29cb189b958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Electromagnet.</a:t>
            </a:r>
            <a:endParaRPr/>
          </a:p>
        </p:txBody>
      </p:sp>
      <p:sp>
        <p:nvSpPr>
          <p:cNvPr id="210" name="Google Shape;21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An electromagnet is a type of magnet where the magnetic field is produced by an electric current. </a:t>
            </a:r>
            <a:endParaRPr/>
          </a:p>
        </p:txBody>
      </p:sp>
      <p:sp>
        <p:nvSpPr>
          <p:cNvPr id="218" name="Google Shape;2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27" name="Google Shape;22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Electromagnet</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36c336ece_0_1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2936c336ece_0_1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is an electromagnet?</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[An electromagnet is a type of magnet in which the magnetic field is produced by an electric field is produced by an electric current.]</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33" name="Google Shape;233;g2936c336ece_0_1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41" name="Google Shape;2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9a0e60ffa9_0_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9a0e60ffa9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 build an electromagnet, you need four parts. First, you need a battery - this provides a power source.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9cddd93efd_0_3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9cddd93efd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The second part is an iron core. A nail is often used as an iron core.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cddd93efd_0_4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9cddd93efd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The third part is wire. The wire conducts electricity from the battery.</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9cddd93efd_0_5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29cddd93efd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The fourth part is a coiled wire around the iron nail. This provides strength to the electromagnet - the more coils, the stronger the magnet!</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82" name="Google Shape;282;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8c7b7e697c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8c7b7e697c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What are the four parts to an electromagnet?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[Battery, iron core [nail], wire, coiled wire]</a:t>
            </a:r>
            <a:endParaRPr/>
          </a:p>
        </p:txBody>
      </p:sp>
      <p:sp>
        <p:nvSpPr>
          <p:cNvPr id="288" name="Google Shape;288;g28c7b7e697c_0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9cddd93efd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9cddd93efd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What are the four parts to an electromagnet?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[Battery, iron core [nail], wire, coiled wire]</a:t>
            </a:r>
            <a:endParaRPr/>
          </a:p>
        </p:txBody>
      </p:sp>
      <p:sp>
        <p:nvSpPr>
          <p:cNvPr id="302" name="Google Shape;302;g29cddd93efd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c31cddc2b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9c31cddc2b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True or false: The more coils in the wire, the weaker the electromagnet.</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[B. False]</a:t>
            </a:r>
            <a:endParaRPr/>
          </a:p>
        </p:txBody>
      </p:sp>
      <p:sp>
        <p:nvSpPr>
          <p:cNvPr id="311" name="Google Shape;311;g29c31cddc2b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36c336ece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936c336ece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is the relationship between magnetic fields and electromagnets?</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p:txBody>
      </p:sp>
      <p:sp>
        <p:nvSpPr>
          <p:cNvPr id="132" name="Google Shape;132;g2936c336ece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cddd93efd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9cddd93efd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True or false: The more coils in the wire, the weaker the electromagnet. </a:t>
            </a:r>
            <a:r>
              <a:rPr lang="en-US" b="1"/>
              <a:t>False</a:t>
            </a:r>
            <a:r>
              <a:rPr lang="en-US"/>
              <a:t>. The more coils in the wire, the </a:t>
            </a:r>
            <a:r>
              <a:rPr lang="en-US" u="sng"/>
              <a:t>stronger</a:t>
            </a:r>
            <a:r>
              <a:rPr lang="en-US" b="1"/>
              <a:t> </a:t>
            </a:r>
            <a:r>
              <a:rPr lang="en-US"/>
              <a:t>the electromagnet.</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[B. False]</a:t>
            </a:r>
            <a:endParaRPr/>
          </a:p>
        </p:txBody>
      </p:sp>
      <p:sp>
        <p:nvSpPr>
          <p:cNvPr id="320" name="Google Shape;320;g29cddd93efd_0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electromagnet</a:t>
            </a:r>
            <a:r>
              <a:rPr lang="en-US"/>
              <a:t>.</a:t>
            </a:r>
            <a:endParaRPr/>
          </a:p>
        </p:txBody>
      </p:sp>
      <p:sp>
        <p:nvSpPr>
          <p:cNvPr id="329" name="Google Shape;329;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936c336ec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936c336ec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an example of an electromagnet - it has all 4 parts.</a:t>
            </a:r>
            <a:endParaRPr/>
          </a:p>
          <a:p>
            <a:pPr marL="0" lvl="0" indent="0" algn="l" rtl="0">
              <a:lnSpc>
                <a:spcPct val="100000"/>
              </a:lnSpc>
              <a:spcBef>
                <a:spcPts val="0"/>
              </a:spcBef>
              <a:spcAft>
                <a:spcPts val="0"/>
              </a:spcAft>
              <a:buClr>
                <a:schemeClr val="dk1"/>
              </a:buClr>
              <a:buSzPts val="2400"/>
              <a:buFont typeface="Arial"/>
              <a:buNone/>
            </a:pPr>
            <a:endParaRPr sz="1100"/>
          </a:p>
        </p:txBody>
      </p:sp>
      <p:sp>
        <p:nvSpPr>
          <p:cNvPr id="336" name="Google Shape;336;g2936c336ece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9cb189b958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9cb189b958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also an example of an electromagnet - it has all four parts.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2400"/>
              <a:buFont typeface="Arial"/>
              <a:buNone/>
            </a:pPr>
            <a:endParaRPr sz="1100"/>
          </a:p>
        </p:txBody>
      </p:sp>
      <p:sp>
        <p:nvSpPr>
          <p:cNvPr id="345" name="Google Shape;345;g29cb189b958_0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electromagnet.</a:t>
            </a:r>
            <a:endParaRPr/>
          </a:p>
        </p:txBody>
      </p:sp>
      <p:sp>
        <p:nvSpPr>
          <p:cNvPr id="354" name="Google Shape;354;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100"/>
              <a:t>This is a non-example of an electromagnet. This is an open circuit.</a:t>
            </a:r>
            <a:endParaRPr sz="1100"/>
          </a:p>
        </p:txBody>
      </p:sp>
      <p:sp>
        <p:nvSpPr>
          <p:cNvPr id="361" name="Google Shape;361;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t>This is also a non-example of an electromagnet. Though there is a closed circuit, there is no iron core or coils.</a:t>
            </a:r>
            <a:endParaRPr sz="1100"/>
          </a:p>
        </p:txBody>
      </p:sp>
      <p:sp>
        <p:nvSpPr>
          <p:cNvPr id="370" name="Google Shape;370;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79" name="Google Shape;379;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936c336ece_0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936c336ece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an example of an electromagnet?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[Right picture]</a:t>
            </a:r>
            <a:endParaRPr/>
          </a:p>
        </p:txBody>
      </p:sp>
      <p:sp>
        <p:nvSpPr>
          <p:cNvPr id="385" name="Google Shape;385;g2936c336ece_0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9cddd93efd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9cddd93efd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an example of an electromagnet?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[Right picture]</a:t>
            </a:r>
            <a:endParaRPr/>
          </a:p>
        </p:txBody>
      </p:sp>
      <p:sp>
        <p:nvSpPr>
          <p:cNvPr id="396" name="Google Shape;396;g29cddd93efd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78" name="Google Shape;478;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An electromagnet is a type of magnet where the magnetic field is produced by an electric current. </a:t>
            </a:r>
            <a:endParaRPr/>
          </a:p>
        </p:txBody>
      </p:sp>
      <p:sp>
        <p:nvSpPr>
          <p:cNvPr id="218" name="Google Shape;21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493930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electromagnet</a:t>
            </a:r>
            <a:r>
              <a:rPr lang="en-US">
                <a:solidFill>
                  <a:srgbClr val="242424"/>
                </a:solidFill>
              </a:rPr>
              <a:t>. </a:t>
            </a:r>
            <a:endParaRPr/>
          </a:p>
        </p:txBody>
      </p:sp>
      <p:sp>
        <p:nvSpPr>
          <p:cNvPr id="493" name="Google Shape;493;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lang="en-US" b="1">
                <a:solidFill>
                  <a:srgbClr val="242424"/>
                </a:solidFill>
              </a:rPr>
              <a:t>electromagnets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electromagnet.</a:t>
            </a:r>
            <a:endParaRPr>
              <a:solidFill>
                <a:schemeClr val="dk1"/>
              </a:solidFill>
            </a:endParaRPr>
          </a:p>
        </p:txBody>
      </p:sp>
      <p:sp>
        <p:nvSpPr>
          <p:cNvPr id="504" name="Google Shape;504;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928e35bcaa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2928e35bcaa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Choose the one correct picture of electromagnet from these four choices.</a:t>
            </a:r>
            <a:endParaRPr/>
          </a:p>
        </p:txBody>
      </p:sp>
      <p:sp>
        <p:nvSpPr>
          <p:cNvPr id="526" name="Google Shape;526;g2928e35bcaa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9cddd93efd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9cddd93efd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t>
            </a:r>
            <a:r>
              <a:rPr lang="en-US" b="1" dirty="0"/>
              <a:t>an electromagnet.</a:t>
            </a:r>
            <a:endParaRPr lang="en-US" dirty="0"/>
          </a:p>
        </p:txBody>
      </p:sp>
      <p:sp>
        <p:nvSpPr>
          <p:cNvPr id="546" name="Google Shape;546;g29cddd93efd_0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electromagnet.</a:t>
            </a:r>
            <a:endParaRPr dirty="0">
              <a:solidFill>
                <a:schemeClr val="dk1"/>
              </a:solidFill>
            </a:endParaRPr>
          </a:p>
        </p:txBody>
      </p:sp>
      <p:sp>
        <p:nvSpPr>
          <p:cNvPr id="567" name="Google Shape;567;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928e35bcaa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2928e35bcaa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Choose the one correct definition of </a:t>
            </a:r>
            <a:r>
              <a:rPr lang="en-US" b="1"/>
              <a:t>electromagnet </a:t>
            </a:r>
            <a:r>
              <a:rPr lang="en-US"/>
              <a:t>from these four choices.</a:t>
            </a:r>
            <a:endParaRPr/>
          </a:p>
        </p:txBody>
      </p:sp>
      <p:sp>
        <p:nvSpPr>
          <p:cNvPr id="590" name="Google Shape;590;g2928e35bcaa_0_7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9cddd93efd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29cddd93efd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 type of magnet where the magnetic field is produced by an electric current” is correct! This is the definition of </a:t>
            </a:r>
            <a:r>
              <a:rPr lang="en-US" b="1"/>
              <a:t>electromagnet</a:t>
            </a:r>
            <a:r>
              <a:rPr lang="en-US"/>
              <a:t>.</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610" name="Google Shape;610;g29cddd93efd_0_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electromagnet: </a:t>
            </a:r>
            <a:r>
              <a:rPr lang="en-US"/>
              <a:t>A type of magnet where the magnetic field is produced by an electric current.</a:t>
            </a:r>
            <a:endParaRPr>
              <a:solidFill>
                <a:schemeClr val="dk1"/>
              </a:solidFill>
            </a:endParaRPr>
          </a:p>
        </p:txBody>
      </p:sp>
      <p:sp>
        <p:nvSpPr>
          <p:cNvPr id="631" name="Google Shape;631;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2" name="Google Shape;1962;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a:t>
            </a:r>
            <a:endParaRPr/>
          </a:p>
          <a:p>
            <a:pPr marL="0" lvl="0" indent="0" algn="l" rtl="0">
              <a:spcBef>
                <a:spcPts val="0"/>
              </a:spcBef>
              <a:spcAft>
                <a:spcPts val="0"/>
              </a:spcAft>
              <a:buNone/>
            </a:pPr>
            <a:endParaRPr/>
          </a:p>
        </p:txBody>
      </p:sp>
      <p:sp>
        <p:nvSpPr>
          <p:cNvPr id="1963" name="Google Shape;1963;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928e35bcaa_0_9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2928e35bcaa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Choose the one correct example of </a:t>
            </a:r>
            <a:r>
              <a:rPr lang="en-US" b="1"/>
              <a:t>electromagnet</a:t>
            </a:r>
            <a:r>
              <a:rPr lang="en-US"/>
              <a:t> from these four choices. </a:t>
            </a:r>
            <a:endParaRPr sz="1200">
              <a:latin typeface="Helvetica Neue Light"/>
              <a:ea typeface="Helvetica Neue Light"/>
              <a:cs typeface="Helvetica Neue Light"/>
              <a:sym typeface="Helvetica Neue Light"/>
            </a:endParaRPr>
          </a:p>
        </p:txBody>
      </p:sp>
      <p:sp>
        <p:nvSpPr>
          <p:cNvPr id="655" name="Google Shape;655;g2928e35bcaa_0_9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9cddd93efd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9cddd93efd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 closed circuit with a battery, iron core, and coiled wire” is correct! This is an example of </a:t>
            </a:r>
            <a:r>
              <a:rPr lang="en-US" b="1"/>
              <a:t>electromagnet.</a:t>
            </a:r>
            <a:endParaRPr>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a:p>
        </p:txBody>
      </p:sp>
      <p:sp>
        <p:nvSpPr>
          <p:cNvPr id="676" name="Google Shape;676;g29cddd93efd_0_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5e11802ac4_0_2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electromagnet</a:t>
            </a:r>
            <a:r>
              <a:rPr lang="en-US" sz="1100"/>
              <a:t>: </a:t>
            </a:r>
            <a:r>
              <a:rPr lang="en-US"/>
              <a:t>A closed circuit with a battery, iron core, and coiled wire.</a:t>
            </a:r>
            <a:endParaRPr sz="1100">
              <a:solidFill>
                <a:schemeClr val="dk1"/>
              </a:solidFill>
            </a:endParaRPr>
          </a:p>
        </p:txBody>
      </p:sp>
      <p:sp>
        <p:nvSpPr>
          <p:cNvPr id="698" name="Google Shape;698;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lang="en-US" b="1"/>
              <a:t>electromagnets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23" name="Google Shape;72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9cddd93efd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29cddd93efd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You chose “Electromagnets help electronics to function properly.” That is correct! This is an example of how </a:t>
            </a:r>
            <a:r>
              <a:rPr lang="en-US" b="1"/>
              <a:t>electromagnets </a:t>
            </a:r>
            <a:r>
              <a:rPr lang="en-US"/>
              <a:t>impacts your life.</a:t>
            </a:r>
            <a:endParaRPr/>
          </a:p>
          <a:p>
            <a:pPr marL="0" lvl="0" indent="0" algn="l" rtl="0">
              <a:lnSpc>
                <a:spcPct val="100000"/>
              </a:lnSpc>
              <a:spcBef>
                <a:spcPts val="0"/>
              </a:spcBef>
              <a:spcAft>
                <a:spcPts val="0"/>
              </a:spcAft>
              <a:buSzPts val="1400"/>
              <a:buNone/>
            </a:pPr>
            <a:endParaRPr/>
          </a:p>
        </p:txBody>
      </p:sp>
      <p:sp>
        <p:nvSpPr>
          <p:cNvPr id="743" name="Google Shape;743;g29cddd93efd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5e11802ac4_0_2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lang="en-US" b="1"/>
              <a:t>electromagnets</a:t>
            </a:r>
            <a:r>
              <a:rPr lang="en-US" sz="1200" b="1">
                <a:solidFill>
                  <a:schemeClr val="dk1"/>
                </a:solidFill>
              </a:rPr>
              <a:t> </a:t>
            </a:r>
            <a:r>
              <a:rPr lang="en-US" sz="1200">
                <a:solidFill>
                  <a:schemeClr val="dk1"/>
                </a:solidFill>
              </a:rPr>
              <a:t>impact my life?”:</a:t>
            </a:r>
            <a:r>
              <a:rPr lang="en-US"/>
              <a:t> Electromagnets help electronic to function properly.</a:t>
            </a:r>
            <a:endParaRPr/>
          </a:p>
        </p:txBody>
      </p:sp>
      <p:sp>
        <p:nvSpPr>
          <p:cNvPr id="764" name="Google Shape;764;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90" name="Google Shape;79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9a0e60ffa9_0_3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g29a0e60ffa9_0_3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An electromagnet is a type of magnet where the magnetic field is produced by an electric current. </a:t>
            </a:r>
            <a:endParaRPr/>
          </a:p>
          <a:p>
            <a:pPr marL="0" lvl="0" indent="0" algn="l" rtl="0">
              <a:lnSpc>
                <a:spcPct val="100000"/>
              </a:lnSpc>
              <a:spcBef>
                <a:spcPts val="0"/>
              </a:spcBef>
              <a:spcAft>
                <a:spcPts val="0"/>
              </a:spcAft>
              <a:buSzPts val="1400"/>
              <a:buNone/>
            </a:pPr>
            <a:endParaRPr/>
          </a:p>
        </p:txBody>
      </p:sp>
      <p:sp>
        <p:nvSpPr>
          <p:cNvPr id="797" name="Google Shape;797;g29a0e60ffa9_0_3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9a0e60ffa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g29a0e60ffa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is the relationship between magnetic fields and electromagnets?</a:t>
            </a:r>
            <a:endParaRPr b="0"/>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05" name="Google Shape;805;g29a0e60ffa9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9cddd93efd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29cddd93efd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Providing a simulation activity is a great way to make science thinking visible.</a:t>
            </a:r>
            <a:endParaRPr/>
          </a:p>
        </p:txBody>
      </p:sp>
      <p:sp>
        <p:nvSpPr>
          <p:cNvPr id="814" name="Google Shape;814;g29cddd93efd_0_3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 electron is a </a:t>
            </a:r>
            <a:r>
              <a:rPr lang="en-US" sz="1200" b="0" i="0" u="none" strike="noStrike" cap="none" dirty="0">
                <a:solidFill>
                  <a:srgbClr val="0C0C0C"/>
                </a:solidFill>
                <a:latin typeface="Calibri"/>
                <a:ea typeface="Calibri"/>
                <a:cs typeface="Calibri"/>
                <a:sym typeface="Calibri"/>
              </a:rPr>
              <a:t>negatively charged particle that orbits the nucleus of an atom</a:t>
            </a:r>
            <a:endParaRPr lang="en-US" dirty="0"/>
          </a:p>
        </p:txBody>
      </p:sp>
      <p:sp>
        <p:nvSpPr>
          <p:cNvPr id="2122" name="Google Shape;2122;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and please continue watching and using CAPs available from this website.  </a:t>
            </a:r>
            <a:endParaRPr/>
          </a:p>
        </p:txBody>
      </p:sp>
      <p:sp>
        <p:nvSpPr>
          <p:cNvPr id="825" name="Google Shape;82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electrons between atoms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07987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Magnet: </a:t>
            </a:r>
            <a:r>
              <a:rPr lang="en-US" dirty="0">
                <a:solidFill>
                  <a:schemeClr val="dk1"/>
                </a:solidFill>
              </a:rPr>
              <a:t>a material or object that can attract certain metals</a:t>
            </a:r>
            <a:endParaRPr dirty="0"/>
          </a:p>
        </p:txBody>
      </p:sp>
      <p:sp>
        <p:nvSpPr>
          <p:cNvPr id="229" name="Google Shape;229;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9cddd93efd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29cddd93ef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 magnetic field is a force that surrounds all magnets, that moves electrically charged particles in a circular path.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71" name="Google Shape;171;g29cddd93efd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3.jpg"/></Relationships>
</file>

<file path=ppt/slides/_rels/slide59.xml.rels><?xml version="1.0" encoding="UTF-8" standalone="yes"?>
<Relationships xmlns="http://schemas.openxmlformats.org/package/2006/relationships"><Relationship Id="rId3" Type="http://schemas.openxmlformats.org/officeDocument/2006/relationships/hyperlink" Target="https://phet.colorado.edu/sims/cheerpj/faraday/latest/faraday.html?simulation=magnets-and-electromagnet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a:t>
            </a:r>
          </a:p>
          <a:p>
            <a:pPr marL="0" lvl="0" indent="0" algn="ctr" rtl="0">
              <a:lnSpc>
                <a:spcPct val="100000"/>
              </a:lnSpc>
              <a:spcBef>
                <a:spcPts val="0"/>
              </a:spcBef>
              <a:spcAft>
                <a:spcPts val="0"/>
              </a:spcAft>
              <a:buClr>
                <a:schemeClr val="dk1"/>
              </a:buClr>
              <a:buSzPts val="3200"/>
              <a:buNone/>
            </a:pPr>
            <a:r>
              <a:rPr lang="en-US" sz="4000" u="sng" dirty="0">
                <a:solidFill>
                  <a:srgbClr val="000000"/>
                </a:solidFill>
                <a:latin typeface="Calibri" panose="020F0502020204030204" pitchFamily="34" charset="0"/>
                <a:cs typeface="Calibri" panose="020F0502020204030204" pitchFamily="34" charset="0"/>
              </a:rPr>
              <a:t>                       </a:t>
            </a:r>
            <a:r>
              <a:rPr lang="en-US" sz="4000" b="0" i="0" dirty="0">
                <a:solidFill>
                  <a:srgbClr val="000000"/>
                </a:solidFill>
                <a:effectLst/>
                <a:latin typeface="Calibri" panose="020F0502020204030204" pitchFamily="34" charset="0"/>
                <a:cs typeface="Calibri" panose="020F0502020204030204" pitchFamily="34" charset="0"/>
              </a:rPr>
              <a:t> 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2" name="Google Shape;216;g29c4e5c2037_6_43" descr="Questions">
            <a:extLst>
              <a:ext uri="{FF2B5EF4-FFF2-40B4-BE49-F238E27FC236}">
                <a16:creationId xmlns:a16="http://schemas.microsoft.com/office/drawing/2014/main" id="{B6D30624-7C54-6990-FEFC-11F56C106BA1}"/>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269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a:t>
            </a:r>
          </a:p>
          <a:p>
            <a:pPr marL="0" lvl="0" indent="0" algn="ctr" rtl="0">
              <a:lnSpc>
                <a:spcPct val="100000"/>
              </a:lnSpc>
              <a:spcBef>
                <a:spcPts val="0"/>
              </a:spcBef>
              <a:spcAft>
                <a:spcPts val="0"/>
              </a:spcAft>
              <a:buClr>
                <a:schemeClr val="dk1"/>
              </a:buClr>
              <a:buSzPts val="3200"/>
              <a:buNone/>
            </a:pPr>
            <a:r>
              <a:rPr lang="en-US" sz="4000" dirty="0">
                <a:solidFill>
                  <a:srgbClr val="FF0000"/>
                </a:solidFill>
                <a:latin typeface="Calibri" panose="020F0502020204030204" pitchFamily="34" charset="0"/>
                <a:cs typeface="Calibri" panose="020F0502020204030204" pitchFamily="34" charset="0"/>
              </a:rPr>
              <a:t>electrons </a:t>
            </a:r>
            <a:r>
              <a:rPr lang="en-US" sz="4000" b="0" i="0" dirty="0">
                <a:solidFill>
                  <a:srgbClr val="000000"/>
                </a:solidFill>
                <a:effectLst/>
                <a:latin typeface="Calibri" panose="020F0502020204030204" pitchFamily="34" charset="0"/>
                <a:cs typeface="Calibri" panose="020F0502020204030204" pitchFamily="34" charset="0"/>
              </a:rPr>
              <a:t>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2" name="Google Shape;216;g29c4e5c2037_6_43" descr="Questions">
            <a:extLst>
              <a:ext uri="{FF2B5EF4-FFF2-40B4-BE49-F238E27FC236}">
                <a16:creationId xmlns:a16="http://schemas.microsoft.com/office/drawing/2014/main" id="{B6D30624-7C54-6990-FEFC-11F56C106BA1}"/>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8184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7e576c1a67_0_165"/>
          <p:cNvSpPr txBox="1"/>
          <p:nvPr/>
        </p:nvSpPr>
        <p:spPr>
          <a:xfrm>
            <a:off x="849588" y="478672"/>
            <a:ext cx="77787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dirty="0">
                <a:solidFill>
                  <a:schemeClr val="dk1"/>
                </a:solidFill>
                <a:latin typeface="Calibri"/>
                <a:cs typeface="Calibri"/>
                <a:sym typeface="Calibri"/>
              </a:rPr>
              <a:t>What charge does an electron have?</a:t>
            </a:r>
            <a:endParaRPr lang="en-US" sz="2800" b="0" i="0" u="none" strike="noStrike" cap="none" dirty="0">
              <a:solidFill>
                <a:srgbClr val="000000"/>
              </a:solidFill>
              <a:latin typeface="Arial"/>
              <a:ea typeface="Arial"/>
              <a:cs typeface="Arial"/>
              <a:sym typeface="Arial"/>
            </a:endParaRPr>
          </a:p>
        </p:txBody>
      </p:sp>
      <p:sp>
        <p:nvSpPr>
          <p:cNvPr id="172" name="Google Shape;172;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7e576c1a67_0_165"/>
          <p:cNvSpPr txBox="1"/>
          <p:nvPr/>
        </p:nvSpPr>
        <p:spPr>
          <a:xfrm>
            <a:off x="849588" y="1692370"/>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dirty="0">
                <a:solidFill>
                  <a:schemeClr val="dk1"/>
                </a:solidFill>
                <a:latin typeface="Calibri"/>
                <a:ea typeface="Calibri"/>
                <a:cs typeface="Calibri"/>
                <a:sym typeface="Calibri"/>
              </a:rPr>
              <a:t>Positive charge</a:t>
            </a: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dirty="0">
                <a:solidFill>
                  <a:schemeClr val="dk1"/>
                </a:solidFill>
                <a:latin typeface="Calibri"/>
                <a:ea typeface="Calibri"/>
                <a:cs typeface="Calibri"/>
                <a:sym typeface="Calibri"/>
              </a:rPr>
              <a:t>Negative charge</a:t>
            </a:r>
            <a:endParaRPr sz="2800" b="0" i="0" u="none" strike="noStrike" cap="none" dirty="0">
              <a:solidFill>
                <a:schemeClr val="dk1"/>
              </a:solidFill>
              <a:latin typeface="Calibri"/>
              <a:ea typeface="Calibri"/>
              <a:cs typeface="Calibri"/>
              <a:sym typeface="Calibri"/>
            </a:endParaRPr>
          </a:p>
        </p:txBody>
      </p:sp>
      <p:pic>
        <p:nvPicPr>
          <p:cNvPr id="4098" name="Picture 2" descr="All About Atoms Educational Resources K12 Learning, Chemistry, Science  Lesson Plans, Activities, Experiments, Homeschool Help">
            <a:extLst>
              <a:ext uri="{FF2B5EF4-FFF2-40B4-BE49-F238E27FC236}">
                <a16:creationId xmlns:a16="http://schemas.microsoft.com/office/drawing/2014/main" id="{308EB9C5-815C-B5CF-436A-4D1588774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69" y="1480524"/>
            <a:ext cx="4910953" cy="3443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7e576c1a67_0_165"/>
          <p:cNvSpPr txBox="1"/>
          <p:nvPr/>
        </p:nvSpPr>
        <p:spPr>
          <a:xfrm>
            <a:off x="849588" y="478672"/>
            <a:ext cx="77787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dirty="0">
                <a:solidFill>
                  <a:schemeClr val="dk1"/>
                </a:solidFill>
                <a:latin typeface="Calibri"/>
                <a:cs typeface="Calibri"/>
                <a:sym typeface="Calibri"/>
              </a:rPr>
              <a:t>What charge does an electron have?</a:t>
            </a:r>
            <a:endParaRPr lang="en-US" sz="2800" b="0" i="0" u="none" strike="noStrike" cap="none" dirty="0">
              <a:solidFill>
                <a:srgbClr val="000000"/>
              </a:solidFill>
              <a:latin typeface="Arial"/>
              <a:ea typeface="Arial"/>
              <a:cs typeface="Arial"/>
              <a:sym typeface="Arial"/>
            </a:endParaRPr>
          </a:p>
        </p:txBody>
      </p:sp>
      <p:sp>
        <p:nvSpPr>
          <p:cNvPr id="172" name="Google Shape;172;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7e576c1a67_0_165"/>
          <p:cNvSpPr txBox="1"/>
          <p:nvPr/>
        </p:nvSpPr>
        <p:spPr>
          <a:xfrm>
            <a:off x="849588" y="1692370"/>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dirty="0">
                <a:solidFill>
                  <a:schemeClr val="dk1"/>
                </a:solidFill>
                <a:latin typeface="Calibri"/>
                <a:ea typeface="Calibri"/>
                <a:cs typeface="Calibri"/>
                <a:sym typeface="Calibri"/>
              </a:rPr>
              <a:t>Positive charge</a:t>
            </a: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dirty="0">
                <a:solidFill>
                  <a:srgbClr val="FF0000"/>
                </a:solidFill>
                <a:latin typeface="Calibri"/>
                <a:ea typeface="Calibri"/>
                <a:cs typeface="Calibri"/>
                <a:sym typeface="Calibri"/>
              </a:rPr>
              <a:t>Negative charge</a:t>
            </a:r>
            <a:endParaRPr sz="2800" b="1" i="0" u="none" strike="noStrike" cap="none" dirty="0">
              <a:solidFill>
                <a:srgbClr val="FF0000"/>
              </a:solidFill>
              <a:latin typeface="Calibri"/>
              <a:ea typeface="Calibri"/>
              <a:cs typeface="Calibri"/>
              <a:sym typeface="Calibri"/>
            </a:endParaRPr>
          </a:p>
        </p:txBody>
      </p:sp>
      <p:pic>
        <p:nvPicPr>
          <p:cNvPr id="4098" name="Picture 2" descr="All About Atoms Educational Resources K12 Learning, Chemistry, Science  Lesson Plans, Activities, Experiments, Homeschool Help">
            <a:extLst>
              <a:ext uri="{FF2B5EF4-FFF2-40B4-BE49-F238E27FC236}">
                <a16:creationId xmlns:a16="http://schemas.microsoft.com/office/drawing/2014/main" id="{308EB9C5-815C-B5CF-436A-4D1588774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69" y="1480524"/>
            <a:ext cx="4910953" cy="344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88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7e576c1a67_0_364"/>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a magnet</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247" name="Google Shape;247;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 name="Google Shape;248;g27e576c1a67_0_364"/>
          <p:cNvPicPr preferRelativeResize="0"/>
          <p:nvPr/>
        </p:nvPicPr>
        <p:blipFill>
          <a:blip r:embed="rId4">
            <a:alphaModFix/>
          </a:blip>
          <a:stretch>
            <a:fillRect/>
          </a:stretch>
        </p:blipFill>
        <p:spPr>
          <a:xfrm>
            <a:off x="849600" y="1861417"/>
            <a:ext cx="7618808" cy="44486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9cb189b958_0_2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29cb189b958_0_24"/>
          <p:cNvSpPr txBox="1"/>
          <p:nvPr/>
        </p:nvSpPr>
        <p:spPr>
          <a:xfrm>
            <a:off x="850232" y="255320"/>
            <a:ext cx="800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What is a magnetic field?</a:t>
            </a:r>
            <a:endParaRPr sz="1400" b="0" i="0" u="none" strike="noStrike" cap="none">
              <a:solidFill>
                <a:srgbClr val="000000"/>
              </a:solidFill>
              <a:latin typeface="Arial"/>
              <a:ea typeface="Arial"/>
              <a:cs typeface="Arial"/>
              <a:sym typeface="Arial"/>
            </a:endParaRPr>
          </a:p>
        </p:txBody>
      </p:sp>
      <p:pic>
        <p:nvPicPr>
          <p:cNvPr id="206" name="Google Shape;206;g29cb189b958_0_24" descr="magneticfield.jpg"/>
          <p:cNvPicPr preferRelativeResize="0"/>
          <p:nvPr/>
        </p:nvPicPr>
        <p:blipFill rotWithShape="1">
          <a:blip r:embed="rId4">
            <a:alphaModFix/>
          </a:blip>
          <a:srcRect l="-10342" r="-10342"/>
          <a:stretch/>
        </p:blipFill>
        <p:spPr>
          <a:xfrm>
            <a:off x="735230" y="1545912"/>
            <a:ext cx="7638586" cy="42009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Electromagnet</a:t>
            </a:r>
            <a:endParaRPr sz="1400" b="0" i="0" u="none" strike="noStrike" cap="none">
              <a:solidFill>
                <a:srgbClr val="000000"/>
              </a:solidFill>
              <a:latin typeface="Arial"/>
              <a:ea typeface="Arial"/>
              <a:cs typeface="Arial"/>
              <a:sym typeface="Arial"/>
            </a:endParaRPr>
          </a:p>
        </p:txBody>
      </p:sp>
      <p:sp>
        <p:nvSpPr>
          <p:cNvPr id="213" name="Google Shape;213;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 name="Google Shape;214;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1" name="Google Shape;221;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sp>
        <p:nvSpPr>
          <p:cNvPr id="222" name="Google Shape;222;g27e576c1a67_0_281"/>
          <p:cNvSpPr txBox="1"/>
          <p:nvPr/>
        </p:nvSpPr>
        <p:spPr>
          <a:xfrm>
            <a:off x="1191476" y="462066"/>
            <a:ext cx="7363800" cy="1470000"/>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spcBef>
                <a:spcPts val="0"/>
              </a:spcBef>
              <a:spcAft>
                <a:spcPts val="0"/>
              </a:spcAft>
              <a:buNone/>
            </a:pPr>
            <a:r>
              <a:rPr lang="en-US" sz="3400" b="1" u="sng">
                <a:solidFill>
                  <a:srgbClr val="000000"/>
                </a:solidFill>
                <a:latin typeface="Calibri"/>
                <a:ea typeface="Calibri"/>
                <a:cs typeface="Calibri"/>
                <a:sym typeface="Calibri"/>
              </a:rPr>
              <a:t>Electromagnet</a:t>
            </a:r>
            <a:r>
              <a:rPr lang="en-US" sz="3400" b="1">
                <a:solidFill>
                  <a:srgbClr val="000000"/>
                </a:solidFill>
                <a:latin typeface="Calibri"/>
                <a:ea typeface="Calibri"/>
                <a:cs typeface="Calibri"/>
                <a:sym typeface="Calibri"/>
              </a:rPr>
              <a:t>: </a:t>
            </a:r>
            <a:r>
              <a:rPr lang="en-US" sz="3400">
                <a:solidFill>
                  <a:srgbClr val="000000"/>
                </a:solidFill>
                <a:latin typeface="Calibri"/>
                <a:ea typeface="Calibri"/>
                <a:cs typeface="Calibri"/>
                <a:sym typeface="Calibri"/>
              </a:rPr>
              <a:t>a type of magnet </a:t>
            </a:r>
            <a:r>
              <a:rPr lang="en-US" sz="3400">
                <a:latin typeface="Calibri"/>
                <a:ea typeface="Calibri"/>
                <a:cs typeface="Calibri"/>
                <a:sym typeface="Calibri"/>
              </a:rPr>
              <a:t>where</a:t>
            </a:r>
            <a:r>
              <a:rPr lang="en-US" sz="3400">
                <a:solidFill>
                  <a:srgbClr val="000000"/>
                </a:solidFill>
                <a:latin typeface="Calibri"/>
                <a:ea typeface="Calibri"/>
                <a:cs typeface="Calibri"/>
                <a:sym typeface="Calibri"/>
              </a:rPr>
              <a:t> the magnetic field is produced by an electric current</a:t>
            </a:r>
            <a:endParaRPr sz="3400" b="1">
              <a:solidFill>
                <a:srgbClr val="000000"/>
              </a:solidFill>
              <a:latin typeface="Calibri"/>
              <a:ea typeface="Calibri"/>
              <a:cs typeface="Calibri"/>
              <a:sym typeface="Calibri"/>
            </a:endParaRPr>
          </a:p>
        </p:txBody>
      </p:sp>
      <p:pic>
        <p:nvPicPr>
          <p:cNvPr id="2" name="Picture 1" descr="A coil with blue lines around it&#10;&#10;Description automatically generated">
            <a:extLst>
              <a:ext uri="{FF2B5EF4-FFF2-40B4-BE49-F238E27FC236}">
                <a16:creationId xmlns:a16="http://schemas.microsoft.com/office/drawing/2014/main" id="{38B19812-563D-D1A9-4068-F6B96F7A403C}"/>
              </a:ext>
            </a:extLst>
          </p:cNvPr>
          <p:cNvPicPr>
            <a:picLocks noChangeAspect="1"/>
          </p:cNvPicPr>
          <p:nvPr/>
        </p:nvPicPr>
        <p:blipFill>
          <a:blip r:embed="rId5"/>
          <a:stretch>
            <a:fillRect/>
          </a:stretch>
        </p:blipFill>
        <p:spPr>
          <a:xfrm>
            <a:off x="685800" y="2238817"/>
            <a:ext cx="7772400" cy="445318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Electromagnet</a:t>
            </a:r>
            <a:endParaRPr sz="1800" b="0" i="0" u="none" strike="noStrike" cap="none">
              <a:solidFill>
                <a:srgbClr val="000000"/>
              </a:solidFill>
              <a:latin typeface="Calibri"/>
              <a:ea typeface="Calibri"/>
              <a:cs typeface="Calibri"/>
              <a:sym typeface="Calibri"/>
            </a:endParaRPr>
          </a:p>
        </p:txBody>
      </p:sp>
      <p:pic>
        <p:nvPicPr>
          <p:cNvPr id="128" name="Google Shape;128;p2" descr="electromagnet.jpg"/>
          <p:cNvPicPr preferRelativeResize="0"/>
          <p:nvPr/>
        </p:nvPicPr>
        <p:blipFill rotWithShape="1">
          <a:blip r:embed="rId3">
            <a:alphaModFix/>
          </a:blip>
          <a:srcRect t="5736" b="5736"/>
          <a:stretch/>
        </p:blipFill>
        <p:spPr>
          <a:xfrm>
            <a:off x="366765" y="1770898"/>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936c336ece_0_112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2936c336ece_0_1123"/>
          <p:cNvSpPr txBox="1"/>
          <p:nvPr/>
        </p:nvSpPr>
        <p:spPr>
          <a:xfrm>
            <a:off x="1842825" y="412075"/>
            <a:ext cx="5231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What is a</a:t>
            </a:r>
            <a:r>
              <a:rPr lang="en-US" sz="3600">
                <a:latin typeface="Calibri"/>
                <a:ea typeface="Calibri"/>
                <a:cs typeface="Calibri"/>
                <a:sym typeface="Calibri"/>
              </a:rPr>
              <a:t>n electromagnet</a:t>
            </a:r>
            <a:r>
              <a:rPr lang="en-US" sz="36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2" name="Picture 1" descr="A coil with blue lines around it&#10;&#10;Description automatically generated">
            <a:extLst>
              <a:ext uri="{FF2B5EF4-FFF2-40B4-BE49-F238E27FC236}">
                <a16:creationId xmlns:a16="http://schemas.microsoft.com/office/drawing/2014/main" id="{061DEA8F-0974-A783-835E-F49CC3133F12}"/>
              </a:ext>
            </a:extLst>
          </p:cNvPr>
          <p:cNvPicPr>
            <a:picLocks noChangeAspect="1"/>
          </p:cNvPicPr>
          <p:nvPr/>
        </p:nvPicPr>
        <p:blipFill>
          <a:blip r:embed="rId4"/>
          <a:stretch>
            <a:fillRect/>
          </a:stretch>
        </p:blipFill>
        <p:spPr>
          <a:xfrm>
            <a:off x="685800" y="1822128"/>
            <a:ext cx="7772400" cy="445318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44" name="Google Shape;244;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9a0e60ffa9_0_3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29a0e60ffa9_0_32"/>
          <p:cNvSpPr txBox="1"/>
          <p:nvPr/>
        </p:nvSpPr>
        <p:spPr>
          <a:xfrm>
            <a:off x="930450" y="617000"/>
            <a:ext cx="8037600" cy="139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3300">
                <a:solidFill>
                  <a:schemeClr val="dk1"/>
                </a:solidFill>
                <a:latin typeface="Calibri"/>
                <a:ea typeface="Calibri"/>
                <a:cs typeface="Calibri"/>
                <a:sym typeface="Calibri"/>
              </a:rPr>
              <a:t>To build an electromagnet, you need four parts. First, you need a battery - this provides a power source.</a:t>
            </a:r>
            <a:endParaRPr sz="65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Arial"/>
              <a:buNone/>
            </a:pPr>
            <a:endParaRPr sz="3300">
              <a:solidFill>
                <a:schemeClr val="dk1"/>
              </a:solidFill>
              <a:latin typeface="Calibri"/>
              <a:ea typeface="Calibri"/>
              <a:cs typeface="Calibri"/>
              <a:sym typeface="Calibri"/>
            </a:endParaRPr>
          </a:p>
        </p:txBody>
      </p:sp>
      <p:pic>
        <p:nvPicPr>
          <p:cNvPr id="251" name="Google Shape;251;g29a0e60ffa9_0_32"/>
          <p:cNvPicPr preferRelativeResize="0"/>
          <p:nvPr/>
        </p:nvPicPr>
        <p:blipFill>
          <a:blip r:embed="rId4">
            <a:alphaModFix/>
          </a:blip>
          <a:stretch>
            <a:fillRect/>
          </a:stretch>
        </p:blipFill>
        <p:spPr>
          <a:xfrm>
            <a:off x="1974250" y="2683700"/>
            <a:ext cx="5195500" cy="4052500"/>
          </a:xfrm>
          <a:prstGeom prst="rect">
            <a:avLst/>
          </a:prstGeom>
          <a:noFill/>
          <a:ln>
            <a:noFill/>
          </a:ln>
        </p:spPr>
      </p:pic>
      <p:sp>
        <p:nvSpPr>
          <p:cNvPr id="252" name="Google Shape;252;g29a0e60ffa9_0_32"/>
          <p:cNvSpPr txBox="1"/>
          <p:nvPr/>
        </p:nvSpPr>
        <p:spPr>
          <a:xfrm>
            <a:off x="6353875" y="4742400"/>
            <a:ext cx="924600" cy="32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53" name="Google Shape;253;g29a0e60ffa9_0_32"/>
          <p:cNvSpPr txBox="1"/>
          <p:nvPr/>
        </p:nvSpPr>
        <p:spPr>
          <a:xfrm>
            <a:off x="6394525" y="3380975"/>
            <a:ext cx="924600" cy="32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54" name="Google Shape;254;g29a0e60ffa9_0_32"/>
          <p:cNvSpPr txBox="1"/>
          <p:nvPr/>
        </p:nvSpPr>
        <p:spPr>
          <a:xfrm>
            <a:off x="3793575" y="4051525"/>
            <a:ext cx="924600" cy="32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9cddd93efd_0_3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29cddd93efd_0_33"/>
          <p:cNvSpPr txBox="1"/>
          <p:nvPr/>
        </p:nvSpPr>
        <p:spPr>
          <a:xfrm>
            <a:off x="930450" y="617000"/>
            <a:ext cx="8037600" cy="139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3300">
                <a:solidFill>
                  <a:schemeClr val="dk1"/>
                </a:solidFill>
                <a:latin typeface="Calibri"/>
                <a:ea typeface="Calibri"/>
                <a:cs typeface="Calibri"/>
                <a:sym typeface="Calibri"/>
              </a:rPr>
              <a:t>The second part is an iron core. A nail is often used as an iron core.</a:t>
            </a:r>
            <a:endParaRPr sz="65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Arial"/>
              <a:buNone/>
            </a:pPr>
            <a:endParaRPr sz="3300">
              <a:solidFill>
                <a:schemeClr val="dk1"/>
              </a:solidFill>
              <a:latin typeface="Calibri"/>
              <a:ea typeface="Calibri"/>
              <a:cs typeface="Calibri"/>
              <a:sym typeface="Calibri"/>
            </a:endParaRPr>
          </a:p>
        </p:txBody>
      </p:sp>
      <p:pic>
        <p:nvPicPr>
          <p:cNvPr id="261" name="Google Shape;261;g29cddd93efd_0_33"/>
          <p:cNvPicPr preferRelativeResize="0"/>
          <p:nvPr/>
        </p:nvPicPr>
        <p:blipFill>
          <a:blip r:embed="rId4">
            <a:alphaModFix/>
          </a:blip>
          <a:stretch>
            <a:fillRect/>
          </a:stretch>
        </p:blipFill>
        <p:spPr>
          <a:xfrm>
            <a:off x="1974250" y="2683700"/>
            <a:ext cx="5195500" cy="4052500"/>
          </a:xfrm>
          <a:prstGeom prst="rect">
            <a:avLst/>
          </a:prstGeom>
          <a:noFill/>
          <a:ln>
            <a:noFill/>
          </a:ln>
        </p:spPr>
      </p:pic>
      <p:sp>
        <p:nvSpPr>
          <p:cNvPr id="262" name="Google Shape;262;g29cddd93efd_0_33"/>
          <p:cNvSpPr txBox="1"/>
          <p:nvPr/>
        </p:nvSpPr>
        <p:spPr>
          <a:xfrm>
            <a:off x="6353875" y="4742400"/>
            <a:ext cx="924600" cy="32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63" name="Google Shape;263;g29cddd93efd_0_33"/>
          <p:cNvSpPr txBox="1"/>
          <p:nvPr/>
        </p:nvSpPr>
        <p:spPr>
          <a:xfrm>
            <a:off x="3793575" y="4051525"/>
            <a:ext cx="924600" cy="32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9cddd93efd_0_4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29cddd93efd_0_42"/>
          <p:cNvSpPr txBox="1"/>
          <p:nvPr/>
        </p:nvSpPr>
        <p:spPr>
          <a:xfrm>
            <a:off x="930450" y="617000"/>
            <a:ext cx="8037600" cy="139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3300">
                <a:solidFill>
                  <a:schemeClr val="dk1"/>
                </a:solidFill>
                <a:latin typeface="Calibri"/>
                <a:ea typeface="Calibri"/>
                <a:cs typeface="Calibri"/>
                <a:sym typeface="Calibri"/>
              </a:rPr>
              <a:t>The third part is wire. The wire conducts electricity from the battery.</a:t>
            </a:r>
            <a:endParaRPr sz="65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Arial"/>
              <a:buNone/>
            </a:pPr>
            <a:endParaRPr sz="3300">
              <a:solidFill>
                <a:schemeClr val="dk1"/>
              </a:solidFill>
              <a:latin typeface="Calibri"/>
              <a:ea typeface="Calibri"/>
              <a:cs typeface="Calibri"/>
              <a:sym typeface="Calibri"/>
            </a:endParaRPr>
          </a:p>
        </p:txBody>
      </p:sp>
      <p:pic>
        <p:nvPicPr>
          <p:cNvPr id="270" name="Google Shape;270;g29cddd93efd_0_42"/>
          <p:cNvPicPr preferRelativeResize="0"/>
          <p:nvPr/>
        </p:nvPicPr>
        <p:blipFill>
          <a:blip r:embed="rId4">
            <a:alphaModFix/>
          </a:blip>
          <a:stretch>
            <a:fillRect/>
          </a:stretch>
        </p:blipFill>
        <p:spPr>
          <a:xfrm>
            <a:off x="1974250" y="2683700"/>
            <a:ext cx="5195500" cy="4052500"/>
          </a:xfrm>
          <a:prstGeom prst="rect">
            <a:avLst/>
          </a:prstGeom>
          <a:noFill/>
          <a:ln>
            <a:noFill/>
          </a:ln>
        </p:spPr>
      </p:pic>
      <p:sp>
        <p:nvSpPr>
          <p:cNvPr id="271" name="Google Shape;271;g29cddd93efd_0_42"/>
          <p:cNvSpPr txBox="1"/>
          <p:nvPr/>
        </p:nvSpPr>
        <p:spPr>
          <a:xfrm>
            <a:off x="3793575" y="4051525"/>
            <a:ext cx="924600" cy="32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9cddd93efd_0_5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29cddd93efd_0_50"/>
          <p:cNvSpPr txBox="1"/>
          <p:nvPr/>
        </p:nvSpPr>
        <p:spPr>
          <a:xfrm>
            <a:off x="930450" y="972600"/>
            <a:ext cx="8037600" cy="139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3300">
                <a:solidFill>
                  <a:schemeClr val="dk1"/>
                </a:solidFill>
                <a:latin typeface="Calibri"/>
                <a:ea typeface="Calibri"/>
                <a:cs typeface="Calibri"/>
                <a:sym typeface="Calibri"/>
              </a:rPr>
              <a:t>The fourth part is a coiled wire around the iron nail. This provides strength to the electromagnet - the more coils, the stronger the magnet!</a:t>
            </a:r>
            <a:endParaRPr sz="65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Arial"/>
              <a:buNone/>
            </a:pPr>
            <a:endParaRPr sz="3300">
              <a:solidFill>
                <a:schemeClr val="dk1"/>
              </a:solidFill>
              <a:latin typeface="Calibri"/>
              <a:ea typeface="Calibri"/>
              <a:cs typeface="Calibri"/>
              <a:sym typeface="Calibri"/>
            </a:endParaRPr>
          </a:p>
        </p:txBody>
      </p:sp>
      <p:pic>
        <p:nvPicPr>
          <p:cNvPr id="278" name="Google Shape;278;g29cddd93efd_0_50"/>
          <p:cNvPicPr preferRelativeResize="0"/>
          <p:nvPr/>
        </p:nvPicPr>
        <p:blipFill>
          <a:blip r:embed="rId4">
            <a:alphaModFix/>
          </a:blip>
          <a:stretch>
            <a:fillRect/>
          </a:stretch>
        </p:blipFill>
        <p:spPr>
          <a:xfrm>
            <a:off x="1974250" y="2683700"/>
            <a:ext cx="5195500" cy="4052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8c7b7e697c_0_7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28c7b7e697c_0_78"/>
          <p:cNvSpPr txBox="1"/>
          <p:nvPr/>
        </p:nvSpPr>
        <p:spPr>
          <a:xfrm>
            <a:off x="897776" y="412064"/>
            <a:ext cx="79302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are the four parts to an electromagnet?</a:t>
            </a:r>
            <a:endParaRPr sz="1400" b="0" i="0" u="none" strike="noStrike" cap="none">
              <a:solidFill>
                <a:srgbClr val="000000"/>
              </a:solidFill>
              <a:latin typeface="Arial"/>
              <a:ea typeface="Arial"/>
              <a:cs typeface="Arial"/>
              <a:sym typeface="Arial"/>
            </a:endParaRPr>
          </a:p>
        </p:txBody>
      </p:sp>
      <p:pic>
        <p:nvPicPr>
          <p:cNvPr id="292" name="Google Shape;292;g28c7b7e697c_0_78"/>
          <p:cNvPicPr preferRelativeResize="0"/>
          <p:nvPr/>
        </p:nvPicPr>
        <p:blipFill>
          <a:blip r:embed="rId4">
            <a:alphaModFix/>
          </a:blip>
          <a:stretch>
            <a:fillRect/>
          </a:stretch>
        </p:blipFill>
        <p:spPr>
          <a:xfrm>
            <a:off x="4473600" y="3208125"/>
            <a:ext cx="4471050" cy="3487425"/>
          </a:xfrm>
          <a:prstGeom prst="rect">
            <a:avLst/>
          </a:prstGeom>
          <a:noFill/>
          <a:ln>
            <a:noFill/>
          </a:ln>
        </p:spPr>
      </p:pic>
      <p:sp>
        <p:nvSpPr>
          <p:cNvPr id="293" name="Google Shape;293;g28c7b7e697c_0_78"/>
          <p:cNvSpPr txBox="1"/>
          <p:nvPr/>
        </p:nvSpPr>
        <p:spPr>
          <a:xfrm>
            <a:off x="6059225" y="4407125"/>
            <a:ext cx="792600" cy="233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94" name="Google Shape;294;g28c7b7e697c_0_78"/>
          <p:cNvSpPr txBox="1"/>
          <p:nvPr/>
        </p:nvSpPr>
        <p:spPr>
          <a:xfrm>
            <a:off x="8284250" y="3838150"/>
            <a:ext cx="792600" cy="233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95" name="Google Shape;295;g28c7b7e697c_0_78"/>
          <p:cNvSpPr txBox="1"/>
          <p:nvPr/>
        </p:nvSpPr>
        <p:spPr>
          <a:xfrm>
            <a:off x="8233475" y="4996425"/>
            <a:ext cx="792600" cy="233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96" name="Google Shape;296;g28c7b7e697c_0_78"/>
          <p:cNvSpPr txBox="1"/>
          <p:nvPr/>
        </p:nvSpPr>
        <p:spPr>
          <a:xfrm>
            <a:off x="8284250" y="6246100"/>
            <a:ext cx="792600" cy="233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97" name="Google Shape;297;g28c7b7e697c_0_78"/>
          <p:cNvSpPr txBox="1"/>
          <p:nvPr/>
        </p:nvSpPr>
        <p:spPr>
          <a:xfrm>
            <a:off x="6059225" y="5971750"/>
            <a:ext cx="792600" cy="233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98" name="Google Shape;298;g28c7b7e697c_0_78"/>
          <p:cNvSpPr txBox="1"/>
          <p:nvPr/>
        </p:nvSpPr>
        <p:spPr>
          <a:xfrm>
            <a:off x="735400" y="2212550"/>
            <a:ext cx="3240900" cy="37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B________</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I_____ C_____</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W_____</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C_____ W____</a:t>
            </a:r>
            <a:endParaRPr sz="3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9cddd93efd_0_6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29cddd93efd_0_65"/>
          <p:cNvSpPr txBox="1"/>
          <p:nvPr/>
        </p:nvSpPr>
        <p:spPr>
          <a:xfrm>
            <a:off x="897776" y="412064"/>
            <a:ext cx="79302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are the four parts to an electromagnet?</a:t>
            </a:r>
            <a:endParaRPr sz="1400" b="0" i="0" u="none" strike="noStrike" cap="none">
              <a:solidFill>
                <a:srgbClr val="000000"/>
              </a:solidFill>
              <a:latin typeface="Arial"/>
              <a:ea typeface="Arial"/>
              <a:cs typeface="Arial"/>
              <a:sym typeface="Arial"/>
            </a:endParaRPr>
          </a:p>
        </p:txBody>
      </p:sp>
      <p:pic>
        <p:nvPicPr>
          <p:cNvPr id="306" name="Google Shape;306;g29cddd93efd_0_65"/>
          <p:cNvPicPr preferRelativeResize="0"/>
          <p:nvPr/>
        </p:nvPicPr>
        <p:blipFill>
          <a:blip r:embed="rId4">
            <a:alphaModFix/>
          </a:blip>
          <a:stretch>
            <a:fillRect/>
          </a:stretch>
        </p:blipFill>
        <p:spPr>
          <a:xfrm>
            <a:off x="4473600" y="3208125"/>
            <a:ext cx="4471050" cy="3487425"/>
          </a:xfrm>
          <a:prstGeom prst="rect">
            <a:avLst/>
          </a:prstGeom>
          <a:noFill/>
          <a:ln>
            <a:noFill/>
          </a:ln>
        </p:spPr>
      </p:pic>
      <p:sp>
        <p:nvSpPr>
          <p:cNvPr id="307" name="Google Shape;307;g29cddd93efd_0_65"/>
          <p:cNvSpPr txBox="1"/>
          <p:nvPr/>
        </p:nvSpPr>
        <p:spPr>
          <a:xfrm>
            <a:off x="735400" y="2212550"/>
            <a:ext cx="3240900" cy="37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rgbClr val="FF0000"/>
                </a:solidFill>
                <a:latin typeface="Calibri"/>
                <a:ea typeface="Calibri"/>
                <a:cs typeface="Calibri"/>
                <a:sym typeface="Calibri"/>
              </a:rPr>
              <a:t>Battery</a:t>
            </a:r>
            <a:endParaRPr sz="3200">
              <a:solidFill>
                <a:srgbClr val="FF0000"/>
              </a:solidFill>
              <a:latin typeface="Calibri"/>
              <a:ea typeface="Calibri"/>
              <a:cs typeface="Calibri"/>
              <a:sym typeface="Calibri"/>
            </a:endParaRPr>
          </a:p>
          <a:p>
            <a:pPr marL="0" lvl="0" indent="0" algn="l" rtl="0">
              <a:spcBef>
                <a:spcPts val="0"/>
              </a:spcBef>
              <a:spcAft>
                <a:spcPts val="0"/>
              </a:spcAft>
              <a:buNone/>
            </a:pPr>
            <a:r>
              <a:rPr lang="en-US" sz="3200">
                <a:solidFill>
                  <a:srgbClr val="FF0000"/>
                </a:solidFill>
                <a:latin typeface="Calibri"/>
                <a:ea typeface="Calibri"/>
                <a:cs typeface="Calibri"/>
                <a:sym typeface="Calibri"/>
              </a:rPr>
              <a:t>Iron Core</a:t>
            </a:r>
            <a:endParaRPr sz="3200">
              <a:solidFill>
                <a:srgbClr val="FF0000"/>
              </a:solidFill>
              <a:latin typeface="Calibri"/>
              <a:ea typeface="Calibri"/>
              <a:cs typeface="Calibri"/>
              <a:sym typeface="Calibri"/>
            </a:endParaRPr>
          </a:p>
          <a:p>
            <a:pPr marL="0" lvl="0" indent="0" algn="l" rtl="0">
              <a:spcBef>
                <a:spcPts val="0"/>
              </a:spcBef>
              <a:spcAft>
                <a:spcPts val="0"/>
              </a:spcAft>
              <a:buNone/>
            </a:pPr>
            <a:r>
              <a:rPr lang="en-US" sz="3200">
                <a:solidFill>
                  <a:srgbClr val="FF0000"/>
                </a:solidFill>
                <a:latin typeface="Calibri"/>
                <a:ea typeface="Calibri"/>
                <a:cs typeface="Calibri"/>
                <a:sym typeface="Calibri"/>
              </a:rPr>
              <a:t>Wire</a:t>
            </a:r>
            <a:endParaRPr sz="3200">
              <a:solidFill>
                <a:srgbClr val="FF0000"/>
              </a:solidFill>
              <a:latin typeface="Calibri"/>
              <a:ea typeface="Calibri"/>
              <a:cs typeface="Calibri"/>
              <a:sym typeface="Calibri"/>
            </a:endParaRPr>
          </a:p>
          <a:p>
            <a:pPr marL="0" lvl="0" indent="0" algn="l" rtl="0">
              <a:spcBef>
                <a:spcPts val="0"/>
              </a:spcBef>
              <a:spcAft>
                <a:spcPts val="0"/>
              </a:spcAft>
              <a:buNone/>
            </a:pPr>
            <a:r>
              <a:rPr lang="en-US" sz="3200">
                <a:solidFill>
                  <a:srgbClr val="FF0000"/>
                </a:solidFill>
                <a:latin typeface="Calibri"/>
                <a:ea typeface="Calibri"/>
                <a:cs typeface="Calibri"/>
                <a:sym typeface="Calibri"/>
              </a:rPr>
              <a:t>Coiled Wire</a:t>
            </a:r>
            <a:endParaRPr sz="3200">
              <a:solidFill>
                <a:srgbClr val="FF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9c31cddc2b_0_7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29c31cddc2b_0_76"/>
          <p:cNvSpPr txBox="1"/>
          <p:nvPr/>
        </p:nvSpPr>
        <p:spPr>
          <a:xfrm>
            <a:off x="506625" y="912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True or false: The </a:t>
            </a:r>
            <a:r>
              <a:rPr lang="en-US" sz="3000" u="sng">
                <a:solidFill>
                  <a:schemeClr val="dk1"/>
                </a:solidFill>
                <a:latin typeface="Calibri"/>
                <a:ea typeface="Calibri"/>
                <a:cs typeface="Calibri"/>
                <a:sym typeface="Calibri"/>
              </a:rPr>
              <a:t>more</a:t>
            </a:r>
            <a:r>
              <a:rPr lang="en-US" sz="3000">
                <a:solidFill>
                  <a:schemeClr val="dk1"/>
                </a:solidFill>
                <a:latin typeface="Calibri"/>
                <a:ea typeface="Calibri"/>
                <a:cs typeface="Calibri"/>
                <a:sym typeface="Calibri"/>
              </a:rPr>
              <a:t> coils in the wire, the </a:t>
            </a:r>
            <a:r>
              <a:rPr lang="en-US" sz="3000" u="sng">
                <a:solidFill>
                  <a:schemeClr val="dk1"/>
                </a:solidFill>
                <a:latin typeface="Calibri"/>
                <a:ea typeface="Calibri"/>
                <a:cs typeface="Calibri"/>
                <a:sym typeface="Calibri"/>
              </a:rPr>
              <a:t>weaker</a:t>
            </a:r>
            <a:r>
              <a:rPr lang="en-US" sz="3000">
                <a:solidFill>
                  <a:schemeClr val="dk1"/>
                </a:solidFill>
                <a:latin typeface="Calibri"/>
                <a:ea typeface="Calibri"/>
                <a:cs typeface="Calibri"/>
                <a:sym typeface="Calibri"/>
              </a:rPr>
              <a:t> the electromagnet.</a:t>
            </a:r>
            <a:endParaRPr sz="3000" b="1" i="0" strike="noStrike" cap="none">
              <a:solidFill>
                <a:srgbClr val="FF0000"/>
              </a:solidFill>
              <a:latin typeface="Calibri"/>
              <a:ea typeface="Calibri"/>
              <a:cs typeface="Calibri"/>
              <a:sym typeface="Calibri"/>
            </a:endParaRPr>
          </a:p>
        </p:txBody>
      </p:sp>
      <p:sp>
        <p:nvSpPr>
          <p:cNvPr id="315" name="Google Shape;315;g29c31cddc2b_0_76"/>
          <p:cNvSpPr txBox="1"/>
          <p:nvPr/>
        </p:nvSpPr>
        <p:spPr>
          <a:xfrm>
            <a:off x="889650" y="2492325"/>
            <a:ext cx="3146400" cy="32292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316" name="Google Shape;316;g29c31cddc2b_0_76"/>
          <p:cNvPicPr preferRelativeResize="0"/>
          <p:nvPr/>
        </p:nvPicPr>
        <p:blipFill>
          <a:blip r:embed="rId4">
            <a:alphaModFix/>
          </a:blip>
          <a:stretch>
            <a:fillRect/>
          </a:stretch>
        </p:blipFill>
        <p:spPr>
          <a:xfrm>
            <a:off x="4361825" y="3065875"/>
            <a:ext cx="4471050" cy="3487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936c336ece_0_30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936c336ece_0_300"/>
          <p:cNvSpPr txBox="1"/>
          <p:nvPr/>
        </p:nvSpPr>
        <p:spPr>
          <a:xfrm>
            <a:off x="72255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magnetic fields and electromagnets?</a:t>
            </a:r>
            <a:endParaRPr sz="1400" b="0" i="0" u="none" strike="noStrike" cap="none">
              <a:solidFill>
                <a:srgbClr val="000000"/>
              </a:solidFill>
              <a:latin typeface="Arial"/>
              <a:ea typeface="Arial"/>
              <a:cs typeface="Arial"/>
              <a:sym typeface="Arial"/>
            </a:endParaRPr>
          </a:p>
        </p:txBody>
      </p:sp>
      <p:pic>
        <p:nvPicPr>
          <p:cNvPr id="136" name="Google Shape;136;g2936c336ece_0_300" descr="magneticfield.jpg"/>
          <p:cNvPicPr preferRelativeResize="0"/>
          <p:nvPr/>
        </p:nvPicPr>
        <p:blipFill rotWithShape="1">
          <a:blip r:embed="rId4">
            <a:alphaModFix/>
          </a:blip>
          <a:srcRect l="-10341" r="-10342"/>
          <a:stretch/>
        </p:blipFill>
        <p:spPr>
          <a:xfrm>
            <a:off x="0" y="2394066"/>
            <a:ext cx="4587384" cy="2522885"/>
          </a:xfrm>
          <a:prstGeom prst="rect">
            <a:avLst/>
          </a:prstGeom>
          <a:noFill/>
          <a:ln>
            <a:noFill/>
          </a:ln>
        </p:spPr>
      </p:pic>
      <p:pic>
        <p:nvPicPr>
          <p:cNvPr id="137" name="Google Shape;137;g2936c336ece_0_300" descr="electromagnet.jpg"/>
          <p:cNvPicPr preferRelativeResize="0"/>
          <p:nvPr/>
        </p:nvPicPr>
        <p:blipFill rotWithShape="1">
          <a:blip r:embed="rId5">
            <a:alphaModFix/>
          </a:blip>
          <a:srcRect t="5736" b="5735"/>
          <a:stretch/>
        </p:blipFill>
        <p:spPr>
          <a:xfrm>
            <a:off x="4376538" y="2408551"/>
            <a:ext cx="4534706" cy="24939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9cddd93efd_0_7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29cddd93efd_0_79"/>
          <p:cNvSpPr txBox="1"/>
          <p:nvPr/>
        </p:nvSpPr>
        <p:spPr>
          <a:xfrm>
            <a:off x="506625" y="912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True or false: The </a:t>
            </a:r>
            <a:r>
              <a:rPr lang="en-US" sz="3000" u="sng">
                <a:solidFill>
                  <a:schemeClr val="dk1"/>
                </a:solidFill>
                <a:latin typeface="Calibri"/>
                <a:ea typeface="Calibri"/>
                <a:cs typeface="Calibri"/>
                <a:sym typeface="Calibri"/>
              </a:rPr>
              <a:t>more</a:t>
            </a:r>
            <a:r>
              <a:rPr lang="en-US" sz="3000">
                <a:solidFill>
                  <a:schemeClr val="dk1"/>
                </a:solidFill>
                <a:latin typeface="Calibri"/>
                <a:ea typeface="Calibri"/>
                <a:cs typeface="Calibri"/>
                <a:sym typeface="Calibri"/>
              </a:rPr>
              <a:t> coils in the wire, the </a:t>
            </a:r>
            <a:r>
              <a:rPr lang="en-US" sz="3000" u="sng">
                <a:solidFill>
                  <a:schemeClr val="dk1"/>
                </a:solidFill>
                <a:latin typeface="Calibri"/>
                <a:ea typeface="Calibri"/>
                <a:cs typeface="Calibri"/>
                <a:sym typeface="Calibri"/>
              </a:rPr>
              <a:t>weaker</a:t>
            </a:r>
            <a:r>
              <a:rPr lang="en-US" sz="3000">
                <a:solidFill>
                  <a:schemeClr val="dk1"/>
                </a:solidFill>
                <a:latin typeface="Calibri"/>
                <a:ea typeface="Calibri"/>
                <a:cs typeface="Calibri"/>
                <a:sym typeface="Calibri"/>
              </a:rPr>
              <a:t> the electromagnet.</a:t>
            </a:r>
            <a:endParaRPr sz="3000" b="1" i="0" strike="noStrike" cap="none">
              <a:solidFill>
                <a:srgbClr val="FF0000"/>
              </a:solidFill>
              <a:latin typeface="Calibri"/>
              <a:ea typeface="Calibri"/>
              <a:cs typeface="Calibri"/>
              <a:sym typeface="Calibri"/>
            </a:endParaRPr>
          </a:p>
        </p:txBody>
      </p:sp>
      <p:sp>
        <p:nvSpPr>
          <p:cNvPr id="324" name="Google Shape;324;g29cddd93efd_0_79"/>
          <p:cNvSpPr txBox="1"/>
          <p:nvPr/>
        </p:nvSpPr>
        <p:spPr>
          <a:xfrm>
            <a:off x="889650" y="2492325"/>
            <a:ext cx="3146400" cy="32292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False</a:t>
            </a:r>
            <a:endParaRPr sz="3200">
              <a:solidFill>
                <a:srgbClr val="FF0000"/>
              </a:solidFill>
              <a:latin typeface="Calibri"/>
              <a:ea typeface="Calibri"/>
              <a:cs typeface="Calibri"/>
              <a:sym typeface="Calibri"/>
            </a:endParaRPr>
          </a:p>
        </p:txBody>
      </p:sp>
      <p:pic>
        <p:nvPicPr>
          <p:cNvPr id="325" name="Google Shape;325;g29cddd93efd_0_79"/>
          <p:cNvPicPr preferRelativeResize="0"/>
          <p:nvPr/>
        </p:nvPicPr>
        <p:blipFill>
          <a:blip r:embed="rId4">
            <a:alphaModFix/>
          </a:blip>
          <a:stretch>
            <a:fillRect/>
          </a:stretch>
        </p:blipFill>
        <p:spPr>
          <a:xfrm>
            <a:off x="4361825" y="3065875"/>
            <a:ext cx="4471050" cy="3487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2" name="Google Shape;332;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936c336ece_0_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g2936c336ece_0_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340" name="Google Shape;340;g2936c336ece_0_1"/>
          <p:cNvSpPr txBox="1"/>
          <p:nvPr/>
        </p:nvSpPr>
        <p:spPr>
          <a:xfrm>
            <a:off x="1645650" y="310725"/>
            <a:ext cx="6220800" cy="205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This is </a:t>
            </a:r>
            <a:r>
              <a:rPr lang="en-US" sz="3200">
                <a:solidFill>
                  <a:schemeClr val="dk1"/>
                </a:solidFill>
                <a:latin typeface="Calibri"/>
                <a:ea typeface="Calibri"/>
                <a:cs typeface="Calibri"/>
                <a:sym typeface="Calibri"/>
              </a:rPr>
              <a:t>an example of an electromagnet - it has all four parts.</a:t>
            </a:r>
            <a:endParaRPr sz="3200" b="0" i="0" u="none" strike="noStrike" cap="none">
              <a:solidFill>
                <a:schemeClr val="dk1"/>
              </a:solidFill>
              <a:latin typeface="Calibri"/>
              <a:ea typeface="Calibri"/>
              <a:cs typeface="Calibri"/>
              <a:sym typeface="Calibri"/>
            </a:endParaRPr>
          </a:p>
        </p:txBody>
      </p:sp>
      <p:pic>
        <p:nvPicPr>
          <p:cNvPr id="341" name="Google Shape;341;g2936c336ece_0_1"/>
          <p:cNvPicPr preferRelativeResize="0"/>
          <p:nvPr/>
        </p:nvPicPr>
        <p:blipFill>
          <a:blip r:embed="rId5">
            <a:alphaModFix/>
          </a:blip>
          <a:stretch>
            <a:fillRect/>
          </a:stretch>
        </p:blipFill>
        <p:spPr>
          <a:xfrm>
            <a:off x="1778350" y="1966500"/>
            <a:ext cx="5587302" cy="41904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9cb189b958_0_7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8" name="Google Shape;348;g29cb189b958_0_72"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349" name="Google Shape;349;g29cb189b958_0_72"/>
          <p:cNvSpPr txBox="1"/>
          <p:nvPr/>
        </p:nvSpPr>
        <p:spPr>
          <a:xfrm>
            <a:off x="1645650" y="310725"/>
            <a:ext cx="6220800" cy="205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This is also an example of an electromagnet - it has all four parts.</a:t>
            </a:r>
            <a:endParaRPr sz="3200" b="0" i="0" u="none" strike="noStrike" cap="none">
              <a:solidFill>
                <a:schemeClr val="dk1"/>
              </a:solidFill>
              <a:latin typeface="Calibri"/>
              <a:ea typeface="Calibri"/>
              <a:cs typeface="Calibri"/>
              <a:sym typeface="Calibri"/>
            </a:endParaRPr>
          </a:p>
        </p:txBody>
      </p:sp>
      <p:pic>
        <p:nvPicPr>
          <p:cNvPr id="350" name="Google Shape;350;g29cb189b958_0_72"/>
          <p:cNvPicPr preferRelativeResize="0"/>
          <p:nvPr/>
        </p:nvPicPr>
        <p:blipFill>
          <a:blip r:embed="rId5">
            <a:alphaModFix/>
          </a:blip>
          <a:stretch>
            <a:fillRect/>
          </a:stretch>
        </p:blipFill>
        <p:spPr>
          <a:xfrm>
            <a:off x="1428375" y="1834400"/>
            <a:ext cx="6287247" cy="4190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7" name="Google Shape;357;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365" name="Google Shape;365;g25e11802ac4_0_864"/>
          <p:cNvSpPr txBox="1"/>
          <p:nvPr/>
        </p:nvSpPr>
        <p:spPr>
          <a:xfrm>
            <a:off x="644750" y="626350"/>
            <a:ext cx="79884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000" dirty="0">
                <a:solidFill>
                  <a:schemeClr val="dk1"/>
                </a:solidFill>
                <a:latin typeface="Calibri"/>
                <a:ea typeface="Calibri"/>
                <a:cs typeface="Calibri"/>
                <a:sym typeface="Calibri"/>
              </a:rPr>
              <a:t>This is </a:t>
            </a:r>
            <a:r>
              <a:rPr lang="en-US" sz="3000" b="1" dirty="0">
                <a:solidFill>
                  <a:schemeClr val="dk1"/>
                </a:solidFill>
                <a:latin typeface="Calibri"/>
                <a:ea typeface="Calibri"/>
                <a:cs typeface="Calibri"/>
                <a:sym typeface="Calibri"/>
              </a:rPr>
              <a:t>NOT</a:t>
            </a:r>
            <a:r>
              <a:rPr lang="en-US" sz="3000" dirty="0">
                <a:solidFill>
                  <a:schemeClr val="dk1"/>
                </a:solidFill>
                <a:latin typeface="Calibri"/>
                <a:ea typeface="Calibri"/>
                <a:cs typeface="Calibri"/>
                <a:sym typeface="Calibri"/>
              </a:rPr>
              <a:t> an example of an electromagnet. </a:t>
            </a:r>
          </a:p>
          <a:p>
            <a:pPr marL="0" marR="0" lvl="0" indent="0" algn="ctr" rtl="0">
              <a:lnSpc>
                <a:spcPct val="100000"/>
              </a:lnSpc>
              <a:spcBef>
                <a:spcPts val="0"/>
              </a:spcBef>
              <a:spcAft>
                <a:spcPts val="0"/>
              </a:spcAft>
              <a:buClr>
                <a:srgbClr val="000000"/>
              </a:buClr>
              <a:buSzPts val="2400"/>
              <a:buFont typeface="Arial"/>
              <a:buNone/>
            </a:pPr>
            <a:r>
              <a:rPr lang="en-US" sz="3000" dirty="0">
                <a:solidFill>
                  <a:schemeClr val="dk1"/>
                </a:solidFill>
                <a:latin typeface="Calibri"/>
                <a:ea typeface="Calibri"/>
                <a:cs typeface="Calibri"/>
                <a:sym typeface="Calibri"/>
              </a:rPr>
              <a:t>This is an open circuit.</a:t>
            </a:r>
            <a:endParaRPr sz="3000" b="0" i="0" u="none" strike="noStrike" cap="none" dirty="0">
              <a:solidFill>
                <a:srgbClr val="000000"/>
              </a:solidFill>
              <a:latin typeface="Arial"/>
              <a:ea typeface="Arial"/>
              <a:cs typeface="Arial"/>
              <a:sym typeface="Arial"/>
            </a:endParaRPr>
          </a:p>
        </p:txBody>
      </p:sp>
      <p:pic>
        <p:nvPicPr>
          <p:cNvPr id="366" name="Google Shape;366;g25e11802ac4_0_864"/>
          <p:cNvPicPr preferRelativeResize="0"/>
          <p:nvPr/>
        </p:nvPicPr>
        <p:blipFill>
          <a:blip r:embed="rId5">
            <a:alphaModFix/>
          </a:blip>
          <a:stretch>
            <a:fillRect/>
          </a:stretch>
        </p:blipFill>
        <p:spPr>
          <a:xfrm>
            <a:off x="2562500" y="2257200"/>
            <a:ext cx="4152900" cy="3943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3" name="Google Shape;373;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374" name="Google Shape;374;g25e11802ac4_0_780"/>
          <p:cNvSpPr txBox="1"/>
          <p:nvPr/>
        </p:nvSpPr>
        <p:spPr>
          <a:xfrm>
            <a:off x="267300" y="651225"/>
            <a:ext cx="8609400" cy="14700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100000"/>
              </a:lnSpc>
              <a:spcBef>
                <a:spcPts val="0"/>
              </a:spcBef>
              <a:spcAft>
                <a:spcPts val="0"/>
              </a:spcAft>
              <a:buClr>
                <a:srgbClr val="000000"/>
              </a:buClr>
              <a:buSzPts val="2400"/>
              <a:buFont typeface="Arial"/>
              <a:buNone/>
            </a:pPr>
            <a:r>
              <a:rPr lang="en-US" sz="3200" dirty="0">
                <a:latin typeface="Calibri"/>
                <a:ea typeface="Calibri"/>
                <a:cs typeface="Calibri"/>
                <a:sym typeface="Calibri"/>
              </a:rPr>
              <a:t>This is also </a:t>
            </a:r>
            <a:r>
              <a:rPr lang="en-US" sz="3200" b="1" dirty="0">
                <a:latin typeface="Calibri"/>
                <a:ea typeface="Calibri"/>
                <a:cs typeface="Calibri"/>
                <a:sym typeface="Calibri"/>
              </a:rPr>
              <a:t>NOT</a:t>
            </a:r>
            <a:r>
              <a:rPr lang="en-US" sz="3200" dirty="0">
                <a:latin typeface="Calibri"/>
                <a:ea typeface="Calibri"/>
                <a:cs typeface="Calibri"/>
                <a:sym typeface="Calibri"/>
              </a:rPr>
              <a:t> an example of an electromagnet. Though there is a closed circuit, there is no iron core or coils.</a:t>
            </a:r>
            <a:endParaRPr sz="3200" b="0" i="0" u="none" strike="noStrike" cap="none" dirty="0">
              <a:solidFill>
                <a:srgbClr val="000000"/>
              </a:solidFill>
              <a:latin typeface="Calibri"/>
              <a:ea typeface="Calibri"/>
              <a:cs typeface="Calibri"/>
              <a:sym typeface="Calibri"/>
            </a:endParaRPr>
          </a:p>
        </p:txBody>
      </p:sp>
      <p:pic>
        <p:nvPicPr>
          <p:cNvPr id="375" name="Google Shape;375;g25e11802ac4_0_780"/>
          <p:cNvPicPr preferRelativeResize="0"/>
          <p:nvPr/>
        </p:nvPicPr>
        <p:blipFill>
          <a:blip r:embed="rId5">
            <a:alphaModFix/>
          </a:blip>
          <a:stretch>
            <a:fillRect/>
          </a:stretch>
        </p:blipFill>
        <p:spPr>
          <a:xfrm>
            <a:off x="2792063" y="2409675"/>
            <a:ext cx="3559875" cy="4001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936c336ece_0_209"/>
          <p:cNvSpPr txBox="1"/>
          <p:nvPr/>
        </p:nvSpPr>
        <p:spPr>
          <a:xfrm>
            <a:off x="1028700" y="424771"/>
            <a:ext cx="76773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500" b="0" i="0" u="none" strike="noStrike" cap="none">
                <a:solidFill>
                  <a:schemeClr val="dk1"/>
                </a:solidFill>
                <a:latin typeface="Calibri"/>
                <a:ea typeface="Calibri"/>
                <a:cs typeface="Calibri"/>
                <a:sym typeface="Calibri"/>
              </a:rPr>
              <a:t>Which is an example of a</a:t>
            </a:r>
            <a:r>
              <a:rPr lang="en-US" sz="3500">
                <a:solidFill>
                  <a:schemeClr val="dk1"/>
                </a:solidFill>
                <a:latin typeface="Calibri"/>
                <a:ea typeface="Calibri"/>
                <a:cs typeface="Calibri"/>
                <a:sym typeface="Calibri"/>
              </a:rPr>
              <a:t>n electromagnet</a:t>
            </a:r>
            <a:r>
              <a:rPr lang="en-US" sz="3500" b="0" i="0" u="none" strike="noStrike" cap="none">
                <a:solidFill>
                  <a:schemeClr val="dk1"/>
                </a:solidFill>
                <a:latin typeface="Calibri"/>
                <a:ea typeface="Calibri"/>
                <a:cs typeface="Calibri"/>
                <a:sym typeface="Calibri"/>
              </a:rPr>
              <a:t>?</a:t>
            </a:r>
            <a:endParaRPr sz="1300" b="0" i="0" u="none" strike="noStrike" cap="none">
              <a:solidFill>
                <a:srgbClr val="000000"/>
              </a:solidFill>
              <a:latin typeface="Arial"/>
              <a:ea typeface="Arial"/>
              <a:cs typeface="Arial"/>
              <a:sym typeface="Arial"/>
            </a:endParaRPr>
          </a:p>
        </p:txBody>
      </p:sp>
      <p:sp>
        <p:nvSpPr>
          <p:cNvPr id="388" name="Google Shape;388;g2936c336ece_0_20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 name="Google Shape;389;g2936c336ece_0_20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390" name="Google Shape;390;g2936c336ece_0_20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391" name="Google Shape;391;g2936c336ece_0_209"/>
          <p:cNvPicPr preferRelativeResize="0"/>
          <p:nvPr/>
        </p:nvPicPr>
        <p:blipFill>
          <a:blip r:embed="rId5">
            <a:alphaModFix/>
          </a:blip>
          <a:stretch>
            <a:fillRect/>
          </a:stretch>
        </p:blipFill>
        <p:spPr>
          <a:xfrm>
            <a:off x="730686" y="2303400"/>
            <a:ext cx="3135075" cy="3523850"/>
          </a:xfrm>
          <a:prstGeom prst="rect">
            <a:avLst/>
          </a:prstGeom>
          <a:noFill/>
          <a:ln>
            <a:noFill/>
          </a:ln>
        </p:spPr>
      </p:pic>
      <p:pic>
        <p:nvPicPr>
          <p:cNvPr id="392" name="Google Shape;392;g2936c336ece_0_209"/>
          <p:cNvPicPr preferRelativeResize="0"/>
          <p:nvPr/>
        </p:nvPicPr>
        <p:blipFill>
          <a:blip r:embed="rId6">
            <a:alphaModFix/>
          </a:blip>
          <a:stretch>
            <a:fillRect/>
          </a:stretch>
        </p:blipFill>
        <p:spPr>
          <a:xfrm>
            <a:off x="4995398" y="2528950"/>
            <a:ext cx="3611300" cy="3072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9cddd93efd_0_93"/>
          <p:cNvSpPr/>
          <p:nvPr/>
        </p:nvSpPr>
        <p:spPr>
          <a:xfrm>
            <a:off x="4618100" y="1529600"/>
            <a:ext cx="4365900" cy="5156700"/>
          </a:xfrm>
          <a:prstGeom prst="roundRect">
            <a:avLst>
              <a:gd name="adj" fmla="val 16667"/>
            </a:avLst>
          </a:prstGeom>
          <a:solidFill>
            <a:schemeClr val="lt1"/>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9" name="Google Shape;399;g29cddd93efd_0_93"/>
          <p:cNvSpPr txBox="1"/>
          <p:nvPr/>
        </p:nvSpPr>
        <p:spPr>
          <a:xfrm>
            <a:off x="1028700" y="424771"/>
            <a:ext cx="76773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500" b="0" i="0" u="none" strike="noStrike" cap="none">
                <a:solidFill>
                  <a:schemeClr val="dk1"/>
                </a:solidFill>
                <a:latin typeface="Calibri"/>
                <a:ea typeface="Calibri"/>
                <a:cs typeface="Calibri"/>
                <a:sym typeface="Calibri"/>
              </a:rPr>
              <a:t>Which is an example of a</a:t>
            </a:r>
            <a:r>
              <a:rPr lang="en-US" sz="3500">
                <a:solidFill>
                  <a:schemeClr val="dk1"/>
                </a:solidFill>
                <a:latin typeface="Calibri"/>
                <a:ea typeface="Calibri"/>
                <a:cs typeface="Calibri"/>
                <a:sym typeface="Calibri"/>
              </a:rPr>
              <a:t>n electromagnet</a:t>
            </a:r>
            <a:r>
              <a:rPr lang="en-US" sz="3500" b="0" i="0" u="none" strike="noStrike" cap="none">
                <a:solidFill>
                  <a:schemeClr val="dk1"/>
                </a:solidFill>
                <a:latin typeface="Calibri"/>
                <a:ea typeface="Calibri"/>
                <a:cs typeface="Calibri"/>
                <a:sym typeface="Calibri"/>
              </a:rPr>
              <a:t>?</a:t>
            </a:r>
            <a:endParaRPr sz="1300" b="0" i="0" u="none" strike="noStrike" cap="none">
              <a:solidFill>
                <a:srgbClr val="000000"/>
              </a:solidFill>
              <a:latin typeface="Arial"/>
              <a:ea typeface="Arial"/>
              <a:cs typeface="Arial"/>
              <a:sym typeface="Arial"/>
            </a:endParaRPr>
          </a:p>
        </p:txBody>
      </p:sp>
      <p:sp>
        <p:nvSpPr>
          <p:cNvPr id="400" name="Google Shape;400;g29cddd93efd_0_9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 name="Google Shape;401;g29cddd93efd_0_93"/>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02" name="Google Shape;402;g29cddd93efd_0_93"/>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03" name="Google Shape;403;g29cddd93efd_0_93"/>
          <p:cNvPicPr preferRelativeResize="0"/>
          <p:nvPr/>
        </p:nvPicPr>
        <p:blipFill>
          <a:blip r:embed="rId5">
            <a:alphaModFix/>
          </a:blip>
          <a:stretch>
            <a:fillRect/>
          </a:stretch>
        </p:blipFill>
        <p:spPr>
          <a:xfrm>
            <a:off x="730686" y="2303400"/>
            <a:ext cx="3135075" cy="3523850"/>
          </a:xfrm>
          <a:prstGeom prst="rect">
            <a:avLst/>
          </a:prstGeom>
          <a:noFill/>
          <a:ln>
            <a:noFill/>
          </a:ln>
        </p:spPr>
      </p:pic>
      <p:pic>
        <p:nvPicPr>
          <p:cNvPr id="404" name="Google Shape;404;g29cddd93efd_0_93"/>
          <p:cNvPicPr preferRelativeResize="0"/>
          <p:nvPr/>
        </p:nvPicPr>
        <p:blipFill>
          <a:blip r:embed="rId6">
            <a:alphaModFix/>
          </a:blip>
          <a:stretch>
            <a:fillRect/>
          </a:stretch>
        </p:blipFill>
        <p:spPr>
          <a:xfrm>
            <a:off x="4995398" y="2528950"/>
            <a:ext cx="3611300" cy="3072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81" name="Google Shape;481;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2" name="Google Shape;222;g27e576c1a67_0_281"/>
          <p:cNvSpPr txBox="1"/>
          <p:nvPr/>
        </p:nvSpPr>
        <p:spPr>
          <a:xfrm>
            <a:off x="1191476" y="462066"/>
            <a:ext cx="7363800" cy="1470000"/>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spcBef>
                <a:spcPts val="0"/>
              </a:spcBef>
              <a:spcAft>
                <a:spcPts val="0"/>
              </a:spcAft>
              <a:buNone/>
            </a:pPr>
            <a:r>
              <a:rPr lang="en-US" sz="3400" b="1" u="sng">
                <a:solidFill>
                  <a:srgbClr val="000000"/>
                </a:solidFill>
                <a:latin typeface="Calibri"/>
                <a:ea typeface="Calibri"/>
                <a:cs typeface="Calibri"/>
                <a:sym typeface="Calibri"/>
              </a:rPr>
              <a:t>Electromagnet</a:t>
            </a:r>
            <a:r>
              <a:rPr lang="en-US" sz="3400" b="1">
                <a:solidFill>
                  <a:srgbClr val="000000"/>
                </a:solidFill>
                <a:latin typeface="Calibri"/>
                <a:ea typeface="Calibri"/>
                <a:cs typeface="Calibri"/>
                <a:sym typeface="Calibri"/>
              </a:rPr>
              <a:t>: </a:t>
            </a:r>
            <a:r>
              <a:rPr lang="en-US" sz="3400">
                <a:solidFill>
                  <a:srgbClr val="000000"/>
                </a:solidFill>
                <a:latin typeface="Calibri"/>
                <a:ea typeface="Calibri"/>
                <a:cs typeface="Calibri"/>
                <a:sym typeface="Calibri"/>
              </a:rPr>
              <a:t>a type of magnet </a:t>
            </a:r>
            <a:r>
              <a:rPr lang="en-US" sz="3400">
                <a:latin typeface="Calibri"/>
                <a:ea typeface="Calibri"/>
                <a:cs typeface="Calibri"/>
                <a:sym typeface="Calibri"/>
              </a:rPr>
              <a:t>where</a:t>
            </a:r>
            <a:r>
              <a:rPr lang="en-US" sz="3400">
                <a:solidFill>
                  <a:srgbClr val="000000"/>
                </a:solidFill>
                <a:latin typeface="Calibri"/>
                <a:ea typeface="Calibri"/>
                <a:cs typeface="Calibri"/>
                <a:sym typeface="Calibri"/>
              </a:rPr>
              <a:t> the magnetic field is produced by an electric current</a:t>
            </a:r>
            <a:endParaRPr sz="3400" b="1">
              <a:solidFill>
                <a:srgbClr val="000000"/>
              </a:solidFill>
              <a:latin typeface="Calibri"/>
              <a:ea typeface="Calibri"/>
              <a:cs typeface="Calibri"/>
              <a:sym typeface="Calibri"/>
            </a:endParaRPr>
          </a:p>
        </p:txBody>
      </p:sp>
      <p:pic>
        <p:nvPicPr>
          <p:cNvPr id="2" name="Picture 1" descr="A coil with blue lines around it&#10;&#10;Description automatically generated">
            <a:extLst>
              <a:ext uri="{FF2B5EF4-FFF2-40B4-BE49-F238E27FC236}">
                <a16:creationId xmlns:a16="http://schemas.microsoft.com/office/drawing/2014/main" id="{38B19812-563D-D1A9-4068-F6B96F7A403C}"/>
              </a:ext>
            </a:extLst>
          </p:cNvPr>
          <p:cNvPicPr>
            <a:picLocks noChangeAspect="1"/>
          </p:cNvPicPr>
          <p:nvPr/>
        </p:nvPicPr>
        <p:blipFill>
          <a:blip r:embed="rId3"/>
          <a:stretch>
            <a:fillRect/>
          </a:stretch>
        </p:blipFill>
        <p:spPr>
          <a:xfrm>
            <a:off x="685800" y="2238817"/>
            <a:ext cx="7772400" cy="4453183"/>
          </a:xfrm>
          <a:prstGeom prst="rect">
            <a:avLst/>
          </a:prstGeom>
        </p:spPr>
      </p:pic>
      <p:sp>
        <p:nvSpPr>
          <p:cNvPr id="3" name="Google Shape;487;g2936c336ece_0_1288" descr="Rewind">
            <a:extLst>
              <a:ext uri="{FF2B5EF4-FFF2-40B4-BE49-F238E27FC236}">
                <a16:creationId xmlns:a16="http://schemas.microsoft.com/office/drawing/2014/main" id="{7A9174C4-AF81-6157-F173-81C9A797542D}"/>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4129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6" name="Google Shape;496;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1976"/>
          <p:cNvCxnSpPr>
            <a:stCxn id="498" idx="4"/>
            <a:endCxn id="495"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99" name="Google Shape;499;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98" name="Google Shape;498;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07" name="Google Shape;507;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8" name="Google Shape;508;g25e11802ac4_0_1886"/>
          <p:cNvCxnSpPr>
            <a:stCxn id="509" idx="4"/>
            <a:endCxn id="50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10" name="Google Shape;510;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11" name="Google Shape;511;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9" name="Google Shape;509;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2" name="Google Shape;512;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Electromagnet</a:t>
            </a:r>
            <a:endParaRPr sz="700" b="0" i="0" u="none" strike="noStrike" cap="none">
              <a:solidFill>
                <a:srgbClr val="000000"/>
              </a:solidFill>
              <a:latin typeface="Arial"/>
              <a:ea typeface="Arial"/>
              <a:cs typeface="Arial"/>
              <a:sym typeface="Arial"/>
            </a:endParaRPr>
          </a:p>
        </p:txBody>
      </p:sp>
      <p:sp>
        <p:nvSpPr>
          <p:cNvPr id="513" name="Google Shape;513;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14" name="Google Shape;514;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15" name="Google Shape;515;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16" name="Google Shape;516;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electromagnets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517" name="Google Shape;517;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8" name="Google Shape;518;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1886"/>
          <p:cNvCxnSpPr>
            <a:stCxn id="520" idx="4"/>
            <a:endCxn id="51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21" name="Google Shape;521;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2" name="Google Shape;522;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20" name="Google Shape;520;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928e35bcaa_0_616"/>
          <p:cNvSpPr txBox="1"/>
          <p:nvPr/>
        </p:nvSpPr>
        <p:spPr>
          <a:xfrm>
            <a:off x="549264" y="555125"/>
            <a:ext cx="7890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electromagnet</a:t>
            </a:r>
            <a:r>
              <a:rPr lang="en-US" sz="3000" b="0" i="0" u="none" strike="noStrike" cap="none">
                <a:solidFill>
                  <a:srgbClr val="000000"/>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529" name="Google Shape;529;g2928e35bcaa_0_61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0" name="Google Shape;530;g2928e35bcaa_0_61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1" name="Google Shape;531;g2928e35bcaa_0_616"/>
          <p:cNvCxnSpPr>
            <a:stCxn id="532" idx="4"/>
            <a:endCxn id="52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3" name="Google Shape;533;g2928e35bcaa_0_61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34" name="Google Shape;534;g2928e35bcaa_0_61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2" name="Google Shape;532;g2928e35bcaa_0_61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5" name="Google Shape;535;g2928e35bcaa_0_616"/>
          <p:cNvSpPr txBox="1"/>
          <p:nvPr/>
        </p:nvSpPr>
        <p:spPr>
          <a:xfrm>
            <a:off x="393330" y="19739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36" name="Google Shape;536;g2928e35bcaa_0_616"/>
          <p:cNvSpPr txBox="1"/>
          <p:nvPr/>
        </p:nvSpPr>
        <p:spPr>
          <a:xfrm>
            <a:off x="5011271" y="19618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37" name="Google Shape;537;g2928e35bcaa_0_616"/>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38" name="Google Shape;538;g2928e35bcaa_0_616"/>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39" name="Google Shape;539;g2928e35bcaa_0_616"/>
          <p:cNvPicPr preferRelativeResize="0"/>
          <p:nvPr/>
        </p:nvPicPr>
        <p:blipFill rotWithShape="1">
          <a:blip r:embed="rId3">
            <a:alphaModFix/>
          </a:blip>
          <a:srcRect/>
          <a:stretch/>
        </p:blipFill>
        <p:spPr>
          <a:xfrm>
            <a:off x="5757626" y="1961900"/>
            <a:ext cx="2897224" cy="1975375"/>
          </a:xfrm>
          <a:prstGeom prst="rect">
            <a:avLst/>
          </a:prstGeom>
          <a:noFill/>
          <a:ln>
            <a:noFill/>
          </a:ln>
        </p:spPr>
      </p:pic>
      <p:pic>
        <p:nvPicPr>
          <p:cNvPr id="540" name="Google Shape;540;g2928e35bcaa_0_616"/>
          <p:cNvPicPr preferRelativeResize="0"/>
          <p:nvPr/>
        </p:nvPicPr>
        <p:blipFill rotWithShape="1">
          <a:blip r:embed="rId4">
            <a:alphaModFix/>
          </a:blip>
          <a:srcRect/>
          <a:stretch/>
        </p:blipFill>
        <p:spPr>
          <a:xfrm>
            <a:off x="6373275" y="4328250"/>
            <a:ext cx="1665914" cy="2388976"/>
          </a:xfrm>
          <a:prstGeom prst="rect">
            <a:avLst/>
          </a:prstGeom>
          <a:noFill/>
          <a:ln>
            <a:noFill/>
          </a:ln>
        </p:spPr>
      </p:pic>
      <p:pic>
        <p:nvPicPr>
          <p:cNvPr id="541" name="Google Shape;541;g2928e35bcaa_0_616"/>
          <p:cNvPicPr preferRelativeResize="0"/>
          <p:nvPr/>
        </p:nvPicPr>
        <p:blipFill>
          <a:blip r:embed="rId5">
            <a:alphaModFix/>
          </a:blip>
          <a:stretch>
            <a:fillRect/>
          </a:stretch>
        </p:blipFill>
        <p:spPr>
          <a:xfrm>
            <a:off x="1271701" y="1881588"/>
            <a:ext cx="1792450" cy="2124375"/>
          </a:xfrm>
          <a:prstGeom prst="rect">
            <a:avLst/>
          </a:prstGeom>
          <a:noFill/>
          <a:ln>
            <a:noFill/>
          </a:ln>
        </p:spPr>
      </p:pic>
      <p:pic>
        <p:nvPicPr>
          <p:cNvPr id="542" name="Google Shape;542;g2928e35bcaa_0_616"/>
          <p:cNvPicPr preferRelativeResize="0"/>
          <p:nvPr/>
        </p:nvPicPr>
        <p:blipFill>
          <a:blip r:embed="rId6">
            <a:alphaModFix/>
          </a:blip>
          <a:stretch>
            <a:fillRect/>
          </a:stretch>
        </p:blipFill>
        <p:spPr>
          <a:xfrm>
            <a:off x="1193251" y="4257725"/>
            <a:ext cx="2315800" cy="23157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9cddd93efd_0_108"/>
          <p:cNvSpPr txBox="1"/>
          <p:nvPr/>
        </p:nvSpPr>
        <p:spPr>
          <a:xfrm>
            <a:off x="549264" y="555125"/>
            <a:ext cx="7890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electromagnet</a:t>
            </a:r>
            <a:r>
              <a:rPr lang="en-US" sz="3000" b="0" i="0" u="none" strike="noStrike" cap="none">
                <a:solidFill>
                  <a:srgbClr val="000000"/>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549" name="Google Shape;549;g29cddd93efd_0_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50" name="Google Shape;550;g29cddd93efd_0_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1" name="Google Shape;551;g29cddd93efd_0_108"/>
          <p:cNvCxnSpPr>
            <a:stCxn id="552" idx="4"/>
            <a:endCxn id="5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3" name="Google Shape;553;g29cddd93efd_0_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4" name="Google Shape;554;g29cddd93efd_0_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2" name="Google Shape;552;g29cddd93efd_0_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5" name="Google Shape;555;g29cddd93efd_0_108"/>
          <p:cNvSpPr txBox="1"/>
          <p:nvPr/>
        </p:nvSpPr>
        <p:spPr>
          <a:xfrm>
            <a:off x="393330" y="19739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6" name="Google Shape;556;g29cddd93efd_0_108"/>
          <p:cNvSpPr txBox="1"/>
          <p:nvPr/>
        </p:nvSpPr>
        <p:spPr>
          <a:xfrm>
            <a:off x="5011271" y="19618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7" name="Google Shape;557;g29cddd93efd_0_108"/>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8" name="Google Shape;558;g29cddd93efd_0_108"/>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59" name="Google Shape;559;g29cddd93efd_0_108"/>
          <p:cNvPicPr preferRelativeResize="0"/>
          <p:nvPr/>
        </p:nvPicPr>
        <p:blipFill rotWithShape="1">
          <a:blip r:embed="rId3">
            <a:alphaModFix/>
          </a:blip>
          <a:srcRect/>
          <a:stretch/>
        </p:blipFill>
        <p:spPr>
          <a:xfrm>
            <a:off x="5757626" y="1961900"/>
            <a:ext cx="2897224" cy="1975375"/>
          </a:xfrm>
          <a:prstGeom prst="rect">
            <a:avLst/>
          </a:prstGeom>
          <a:noFill/>
          <a:ln>
            <a:noFill/>
          </a:ln>
        </p:spPr>
      </p:pic>
      <p:pic>
        <p:nvPicPr>
          <p:cNvPr id="560" name="Google Shape;560;g29cddd93efd_0_108"/>
          <p:cNvPicPr preferRelativeResize="0"/>
          <p:nvPr/>
        </p:nvPicPr>
        <p:blipFill rotWithShape="1">
          <a:blip r:embed="rId4">
            <a:alphaModFix/>
          </a:blip>
          <a:srcRect/>
          <a:stretch/>
        </p:blipFill>
        <p:spPr>
          <a:xfrm>
            <a:off x="6373275" y="4328250"/>
            <a:ext cx="1665914" cy="2388976"/>
          </a:xfrm>
          <a:prstGeom prst="rect">
            <a:avLst/>
          </a:prstGeom>
          <a:noFill/>
          <a:ln>
            <a:noFill/>
          </a:ln>
        </p:spPr>
      </p:pic>
      <p:pic>
        <p:nvPicPr>
          <p:cNvPr id="561" name="Google Shape;561;g29cddd93efd_0_108"/>
          <p:cNvPicPr preferRelativeResize="0"/>
          <p:nvPr/>
        </p:nvPicPr>
        <p:blipFill>
          <a:blip r:embed="rId5">
            <a:alphaModFix/>
          </a:blip>
          <a:stretch>
            <a:fillRect/>
          </a:stretch>
        </p:blipFill>
        <p:spPr>
          <a:xfrm>
            <a:off x="1271701" y="1881588"/>
            <a:ext cx="1792450" cy="2124375"/>
          </a:xfrm>
          <a:prstGeom prst="rect">
            <a:avLst/>
          </a:prstGeom>
          <a:noFill/>
          <a:ln>
            <a:noFill/>
          </a:ln>
        </p:spPr>
      </p:pic>
      <p:pic>
        <p:nvPicPr>
          <p:cNvPr id="562" name="Google Shape;562;g29cddd93efd_0_108"/>
          <p:cNvPicPr preferRelativeResize="0"/>
          <p:nvPr/>
        </p:nvPicPr>
        <p:blipFill>
          <a:blip r:embed="rId6">
            <a:alphaModFix/>
          </a:blip>
          <a:stretch>
            <a:fillRect/>
          </a:stretch>
        </p:blipFill>
        <p:spPr>
          <a:xfrm>
            <a:off x="1193251" y="4257725"/>
            <a:ext cx="2315800" cy="2315799"/>
          </a:xfrm>
          <a:prstGeom prst="rect">
            <a:avLst/>
          </a:prstGeom>
          <a:noFill/>
          <a:ln>
            <a:noFill/>
          </a:ln>
        </p:spPr>
      </p:pic>
      <p:sp>
        <p:nvSpPr>
          <p:cNvPr id="563" name="Google Shape;563;g29cddd93efd_0_108"/>
          <p:cNvSpPr/>
          <p:nvPr/>
        </p:nvSpPr>
        <p:spPr>
          <a:xfrm>
            <a:off x="369575" y="1690275"/>
            <a:ext cx="3596700" cy="23157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0" name="Google Shape;570;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71" name="Google Shape;571;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72" name="Google Shape;572;g25e11802ac4_0_2108"/>
          <p:cNvCxnSpPr>
            <a:stCxn id="573" idx="4"/>
            <a:endCxn id="57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74" name="Google Shape;574;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75" name="Google Shape;575;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73" name="Google Shape;573;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76" name="Google Shape;576;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77" name="Google Shape;577;g25e11802ac4_0_2108"/>
          <p:cNvCxnSpPr>
            <a:stCxn id="578" idx="4"/>
            <a:endCxn id="56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79" name="Google Shape;579;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80" name="Google Shape;580;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78" name="Google Shape;578;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1" name="Google Shape;581;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82" name="Google Shape;582;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83" name="Google Shape;583;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84" name="Google Shape;584;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Electromagnet</a:t>
            </a:r>
            <a:endParaRPr sz="700" b="0" i="0" u="none" strike="noStrike" cap="none">
              <a:solidFill>
                <a:srgbClr val="000000"/>
              </a:solidFill>
              <a:latin typeface="Arial"/>
              <a:ea typeface="Arial"/>
              <a:cs typeface="Arial"/>
              <a:sym typeface="Arial"/>
            </a:endParaRPr>
          </a:p>
        </p:txBody>
      </p:sp>
      <p:sp>
        <p:nvSpPr>
          <p:cNvPr id="585" name="Google Shape;585;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electromagnets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pic>
        <p:nvPicPr>
          <p:cNvPr id="586" name="Google Shape;586;g25e11802ac4_0_2108"/>
          <p:cNvPicPr preferRelativeResize="0"/>
          <p:nvPr/>
        </p:nvPicPr>
        <p:blipFill>
          <a:blip r:embed="rId3">
            <a:alphaModFix/>
          </a:blip>
          <a:stretch>
            <a:fillRect/>
          </a:stretch>
        </p:blipFill>
        <p:spPr>
          <a:xfrm>
            <a:off x="6372026" y="1139913"/>
            <a:ext cx="1792450" cy="2124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2928e35bcaa_0_7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3" name="Google Shape;593;g2928e35bcaa_0_7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4" name="Google Shape;594;g2928e35bcaa_0_736"/>
          <p:cNvCxnSpPr>
            <a:stCxn id="595" idx="4"/>
            <a:endCxn id="59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96" name="Google Shape;596;g2928e35bcaa_0_7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97" name="Google Shape;597;g2928e35bcaa_0_7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95" name="Google Shape;595;g2928e35bcaa_0_7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98" name="Google Shape;598;g2928e35bcaa_0_736"/>
          <p:cNvSpPr txBox="1"/>
          <p:nvPr/>
        </p:nvSpPr>
        <p:spPr>
          <a:xfrm>
            <a:off x="187350" y="346150"/>
            <a:ext cx="876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electromagnet</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99" name="Google Shape;599;g2928e35bcaa_0_736"/>
          <p:cNvSpPr txBox="1"/>
          <p:nvPr/>
        </p:nvSpPr>
        <p:spPr>
          <a:xfrm>
            <a:off x="1166882" y="535504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type of magnet where the magnetic field is produced by water</a:t>
            </a:r>
            <a:endParaRPr sz="1400" b="0" i="0" u="none" strike="noStrike" cap="none">
              <a:solidFill>
                <a:srgbClr val="434343"/>
              </a:solidFill>
              <a:latin typeface="Arial"/>
              <a:ea typeface="Arial"/>
              <a:cs typeface="Arial"/>
              <a:sym typeface="Arial"/>
            </a:endParaRPr>
          </a:p>
        </p:txBody>
      </p:sp>
      <p:sp>
        <p:nvSpPr>
          <p:cNvPr id="600" name="Google Shape;600;g2928e35bcaa_0_736"/>
          <p:cNvSpPr txBox="1"/>
          <p:nvPr/>
        </p:nvSpPr>
        <p:spPr>
          <a:xfrm>
            <a:off x="1073532" y="1837045"/>
            <a:ext cx="78741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type of magnet where the magnetic field is produced by wind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01" name="Google Shape;601;g2928e35bcaa_0_736"/>
          <p:cNvSpPr txBox="1"/>
          <p:nvPr/>
        </p:nvSpPr>
        <p:spPr>
          <a:xfrm>
            <a:off x="1166882" y="418420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type of magnet where the magnetic field is produced by an electric current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02" name="Google Shape;602;g2928e35bcaa_0_7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03" name="Google Shape;603;g2928e35bcaa_0_7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04" name="Google Shape;604;g2928e35bcaa_0_736"/>
          <p:cNvSpPr txBox="1"/>
          <p:nvPr/>
        </p:nvSpPr>
        <p:spPr>
          <a:xfrm>
            <a:off x="367607" y="412411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05" name="Google Shape;605;g2928e35bcaa_0_736"/>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06" name="Google Shape;606;g2928e35bcaa_0_736"/>
          <p:cNvSpPr txBox="1"/>
          <p:nvPr/>
        </p:nvSpPr>
        <p:spPr>
          <a:xfrm>
            <a:off x="1073532" y="301335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type of magnet where the magnetic field is produced by heat</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9cddd93efd_0_12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3" name="Google Shape;613;g29cddd93efd_0_12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4" name="Google Shape;614;g29cddd93efd_0_129"/>
          <p:cNvCxnSpPr>
            <a:stCxn id="615" idx="4"/>
            <a:endCxn id="61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6" name="Google Shape;616;g29cddd93efd_0_12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9cddd93efd_0_12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5" name="Google Shape;615;g29cddd93efd_0_12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8" name="Google Shape;618;g29cddd93efd_0_129"/>
          <p:cNvSpPr txBox="1"/>
          <p:nvPr/>
        </p:nvSpPr>
        <p:spPr>
          <a:xfrm>
            <a:off x="187350" y="346150"/>
            <a:ext cx="876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electromagnet</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19" name="Google Shape;619;g29cddd93efd_0_129"/>
          <p:cNvSpPr txBox="1"/>
          <p:nvPr/>
        </p:nvSpPr>
        <p:spPr>
          <a:xfrm>
            <a:off x="1166882" y="535504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type of magnet where the magnetic field is produced by water</a:t>
            </a:r>
            <a:endParaRPr sz="1400" b="0" i="0" u="none" strike="noStrike" cap="none">
              <a:solidFill>
                <a:srgbClr val="434343"/>
              </a:solidFill>
              <a:latin typeface="Arial"/>
              <a:ea typeface="Arial"/>
              <a:cs typeface="Arial"/>
              <a:sym typeface="Arial"/>
            </a:endParaRPr>
          </a:p>
        </p:txBody>
      </p:sp>
      <p:sp>
        <p:nvSpPr>
          <p:cNvPr id="620" name="Google Shape;620;g29cddd93efd_0_129"/>
          <p:cNvSpPr txBox="1"/>
          <p:nvPr/>
        </p:nvSpPr>
        <p:spPr>
          <a:xfrm>
            <a:off x="1073532" y="1837045"/>
            <a:ext cx="78741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type of magnet where the magnetic field is produced by wind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1" name="Google Shape;621;g29cddd93efd_0_129"/>
          <p:cNvSpPr txBox="1"/>
          <p:nvPr/>
        </p:nvSpPr>
        <p:spPr>
          <a:xfrm>
            <a:off x="1166882" y="418420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type of magnet where the magnetic field is produced by an electric current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2" name="Google Shape;622;g29cddd93efd_0_129"/>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9cddd93efd_0_129"/>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9cddd93efd_0_129"/>
          <p:cNvSpPr txBox="1"/>
          <p:nvPr/>
        </p:nvSpPr>
        <p:spPr>
          <a:xfrm>
            <a:off x="367607" y="412411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9cddd93efd_0_129"/>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6" name="Google Shape;626;g29cddd93efd_0_129"/>
          <p:cNvSpPr txBox="1"/>
          <p:nvPr/>
        </p:nvSpPr>
        <p:spPr>
          <a:xfrm>
            <a:off x="1073532" y="301335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type of magnet where the magnetic field is produced by heat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7" name="Google Shape;627;g29cddd93efd_0_129"/>
          <p:cNvSpPr/>
          <p:nvPr/>
        </p:nvSpPr>
        <p:spPr>
          <a:xfrm>
            <a:off x="433925" y="4057000"/>
            <a:ext cx="8513700" cy="958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4" name="Google Shape;634;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5" name="Google Shape;635;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6" name="Google Shape;636;g25e11802ac4_0_2343"/>
          <p:cNvCxnSpPr>
            <a:stCxn id="637" idx="4"/>
            <a:endCxn id="63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8" name="Google Shape;638;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9" name="Google Shape;639;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7" name="Google Shape;637;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0" name="Google Shape;640;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41" name="Google Shape;641;g25e11802ac4_0_2343"/>
          <p:cNvCxnSpPr>
            <a:stCxn id="642" idx="4"/>
            <a:endCxn id="6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43" name="Google Shape;643;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44" name="Google Shape;644;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42" name="Google Shape;642;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5" name="Google Shape;645;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46" name="Google Shape;646;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47" name="Google Shape;647;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48" name="Google Shape;648;g25e11802ac4_0_2343"/>
          <p:cNvSpPr txBox="1"/>
          <p:nvPr/>
        </p:nvSpPr>
        <p:spPr>
          <a:xfrm>
            <a:off x="547925" y="1123338"/>
            <a:ext cx="39432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A </a:t>
            </a:r>
            <a:r>
              <a:rPr lang="en-US" sz="2400" dirty="0">
                <a:solidFill>
                  <a:schemeClr val="dk1"/>
                </a:solidFill>
                <a:latin typeface="Helvetica Neue Light" panose="02000403000000020004" pitchFamily="2" charset="0"/>
                <a:ea typeface="Helvetica Neue Light" panose="02000403000000020004" pitchFamily="2" charset="0"/>
                <a:cs typeface="Calibri"/>
                <a:sym typeface="Calibri"/>
              </a:rPr>
              <a:t>type of magnet where the magnetic field is produced by an electric current </a:t>
            </a:r>
            <a:endParaRPr sz="2400" u="none" strike="noStrike" cap="none" dirty="0">
              <a:solidFill>
                <a:srgbClr val="000000"/>
              </a:solidFill>
              <a:latin typeface="Helvetica Neue Light" panose="02000403000000020004" pitchFamily="2" charset="0"/>
              <a:ea typeface="Helvetica Neue Light" panose="02000403000000020004" pitchFamily="2" charset="0"/>
              <a:sym typeface="Arial"/>
            </a:endParaRPr>
          </a:p>
        </p:txBody>
      </p:sp>
      <p:sp>
        <p:nvSpPr>
          <p:cNvPr id="649" name="Google Shape;649;g25e11802ac4_0_2343"/>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Electromagnet</a:t>
            </a:r>
            <a:endParaRPr sz="700" b="0" i="0" u="none" strike="noStrike" cap="none">
              <a:solidFill>
                <a:srgbClr val="000000"/>
              </a:solidFill>
              <a:latin typeface="Arial"/>
              <a:ea typeface="Arial"/>
              <a:cs typeface="Arial"/>
              <a:sym typeface="Arial"/>
            </a:endParaRPr>
          </a:p>
        </p:txBody>
      </p:sp>
      <p:sp>
        <p:nvSpPr>
          <p:cNvPr id="650" name="Google Shape;650;g25e11802ac4_0_2343"/>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electromagnets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pic>
        <p:nvPicPr>
          <p:cNvPr id="651" name="Google Shape;651;g25e11802ac4_0_2343"/>
          <p:cNvPicPr preferRelativeResize="0"/>
          <p:nvPr/>
        </p:nvPicPr>
        <p:blipFill>
          <a:blip r:embed="rId3">
            <a:alphaModFix/>
          </a:blip>
          <a:stretch>
            <a:fillRect/>
          </a:stretch>
        </p:blipFill>
        <p:spPr>
          <a:xfrm>
            <a:off x="6372026" y="1139913"/>
            <a:ext cx="1792450" cy="2124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cxnSp>
        <p:nvCxnSpPr>
          <p:cNvPr id="1965" name="Google Shape;1965;p187"/>
          <p:cNvCxnSpPr>
            <a:stCxn id="1966"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grpSp>
        <p:nvGrpSpPr>
          <p:cNvPr id="1967" name="Google Shape;1967;p187"/>
          <p:cNvGrpSpPr/>
          <p:nvPr/>
        </p:nvGrpSpPr>
        <p:grpSpPr>
          <a:xfrm>
            <a:off x="465016" y="909132"/>
            <a:ext cx="8178800" cy="5269486"/>
            <a:chOff x="465016" y="909132"/>
            <a:chExt cx="8178800" cy="5269486"/>
          </a:xfrm>
        </p:grpSpPr>
        <p:pic>
          <p:nvPicPr>
            <p:cNvPr id="1968" name="Google Shape;1968;p187"/>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1969" name="Google Shape;1969;p187"/>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1970" name="Google Shape;1970;p187"/>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1971" name="Google Shape;1971;p187"/>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1972" name="Google Shape;1972;p187"/>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1973" name="Google Shape;1973;p187"/>
            <p:cNvSpPr txBox="1"/>
            <p:nvPr/>
          </p:nvSpPr>
          <p:spPr>
            <a:xfrm>
              <a:off x="1401500" y="909132"/>
              <a:ext cx="6558911"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u="sng" dirty="0">
                  <a:solidFill>
                    <a:schemeClr val="dk1"/>
                  </a:solidFill>
                  <a:latin typeface="Calibri"/>
                  <a:ea typeface="Calibri"/>
                  <a:cs typeface="Calibri"/>
                  <a:sym typeface="Calibri"/>
                </a:rPr>
                <a:t>Atom</a:t>
              </a:r>
              <a:r>
                <a:rPr lang="en-US" sz="3300" dirty="0">
                  <a:solidFill>
                    <a:schemeClr val="dk1"/>
                  </a:solidFill>
                  <a:latin typeface="Calibri"/>
                  <a:ea typeface="Calibri"/>
                  <a:cs typeface="Calibri"/>
                  <a:sym typeface="Calibri"/>
                </a:rPr>
                <a:t>: smallest whole unit of matter</a:t>
              </a:r>
              <a:endParaRPr dirty="0"/>
            </a:p>
          </p:txBody>
        </p:sp>
        <p:sp>
          <p:nvSpPr>
            <p:cNvPr id="1974" name="Google Shape;1974;p187"/>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975" name="Google Shape;1975;p187"/>
            <p:cNvCxnSpPr>
              <a:stCxn id="1976"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77" name="Google Shape;1977;p187"/>
            <p:cNvCxnSpPr>
              <a:stCxn id="1978"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79" name="Google Shape;1979;p187"/>
            <p:cNvCxnSpPr>
              <a:stCxn id="1980"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81" name="Google Shape;1981;p187"/>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966" name="Google Shape;1966;p187"/>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82" name="Google Shape;1982;p187"/>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76" name="Google Shape;1976;p187"/>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80" name="Google Shape;1980;p187"/>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78" name="Google Shape;1978;p187"/>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grpSp>
      <p:sp>
        <p:nvSpPr>
          <p:cNvPr id="1983" name="Google Shape;1983;p1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928e35bcaa_0_91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8" name="Google Shape;658;g2928e35bcaa_0_91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9" name="Google Shape;659;g2928e35bcaa_0_915"/>
          <p:cNvCxnSpPr>
            <a:stCxn id="660" idx="4"/>
            <a:endCxn id="65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1" name="Google Shape;661;g2928e35bcaa_0_91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2" name="Google Shape;662;g2928e35bcaa_0_91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0" name="Google Shape;660;g2928e35bcaa_0_91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3" name="Google Shape;663;g2928e35bcaa_0_915"/>
          <p:cNvSpPr txBox="1"/>
          <p:nvPr/>
        </p:nvSpPr>
        <p:spPr>
          <a:xfrm>
            <a:off x="269300" y="355700"/>
            <a:ext cx="875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electromagnet</a:t>
            </a:r>
            <a:r>
              <a:rPr lang="en-US" sz="3000" b="0" i="0" u="none" strike="noStrike" cap="none">
                <a:solidFill>
                  <a:srgbClr val="000000"/>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664" name="Google Shape;664;g2928e35bcaa_0_915"/>
          <p:cNvSpPr txBox="1"/>
          <p:nvPr/>
        </p:nvSpPr>
        <p:spPr>
          <a:xfrm>
            <a:off x="1073532" y="5345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closed circuit with a battery, iron core, and coiled wire</a:t>
            </a:r>
            <a:endParaRPr sz="1400" b="0" i="0" u="none" strike="noStrike" cap="none">
              <a:solidFill>
                <a:srgbClr val="434343"/>
              </a:solidFill>
              <a:latin typeface="Arial"/>
              <a:ea typeface="Arial"/>
              <a:cs typeface="Arial"/>
              <a:sym typeface="Arial"/>
            </a:endParaRPr>
          </a:p>
        </p:txBody>
      </p:sp>
      <p:sp>
        <p:nvSpPr>
          <p:cNvPr id="665" name="Google Shape;665;g2928e35bcaa_0_915"/>
          <p:cNvSpPr txBox="1"/>
          <p:nvPr/>
        </p:nvSpPr>
        <p:spPr>
          <a:xfrm>
            <a:off x="1090682" y="4149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An open circuit with a battery and iron core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6" name="Google Shape;666;g2928e35bcaa_0_91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7" name="Google Shape;667;g2928e35bcaa_0_915"/>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An open circuit with a battery</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8" name="Google Shape;668;g2928e35bcaa_0_915"/>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9" name="Google Shape;669;g2928e35bcaa_0_915"/>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70" name="Google Shape;670;g2928e35bcaa_0_915"/>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71" name="Google Shape;671;g2928e35bcaa_0_915"/>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72" name="Google Shape;672;g2928e35bcaa_0_915"/>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 closed circuit with a silver core</a:t>
            </a:r>
            <a:endParaRPr sz="2400" b="0" i="0" u="none" strike="noStrike" cap="none" dirty="0">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9cddd93efd_0_15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9" name="Google Shape;679;g29cddd93efd_0_15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0" name="Google Shape;680;g29cddd93efd_0_152"/>
          <p:cNvCxnSpPr>
            <a:stCxn id="681" idx="4"/>
            <a:endCxn id="67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2" name="Google Shape;682;g29cddd93efd_0_15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9cddd93efd_0_15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1" name="Google Shape;681;g29cddd93efd_0_15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4" name="Google Shape;684;g29cddd93efd_0_152"/>
          <p:cNvSpPr txBox="1"/>
          <p:nvPr/>
        </p:nvSpPr>
        <p:spPr>
          <a:xfrm>
            <a:off x="269300" y="355700"/>
            <a:ext cx="875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electromagnet</a:t>
            </a:r>
            <a:r>
              <a:rPr lang="en-US" sz="3000" b="0" i="0" u="none" strike="noStrike" cap="none">
                <a:solidFill>
                  <a:srgbClr val="000000"/>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685" name="Google Shape;685;g29cddd93efd_0_152"/>
          <p:cNvSpPr txBox="1"/>
          <p:nvPr/>
        </p:nvSpPr>
        <p:spPr>
          <a:xfrm>
            <a:off x="1073532" y="5345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closed circuit with a battery, iron core, and coiled wire</a:t>
            </a:r>
            <a:endParaRPr sz="1400" b="0" i="0" u="none" strike="noStrike" cap="none">
              <a:solidFill>
                <a:srgbClr val="434343"/>
              </a:solidFill>
              <a:latin typeface="Arial"/>
              <a:ea typeface="Arial"/>
              <a:cs typeface="Arial"/>
              <a:sym typeface="Arial"/>
            </a:endParaRPr>
          </a:p>
        </p:txBody>
      </p:sp>
      <p:sp>
        <p:nvSpPr>
          <p:cNvPr id="686" name="Google Shape;686;g29cddd93efd_0_152"/>
          <p:cNvSpPr txBox="1"/>
          <p:nvPr/>
        </p:nvSpPr>
        <p:spPr>
          <a:xfrm>
            <a:off x="1090682" y="4149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An open circuit with a battery and iron core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7" name="Google Shape;687;g29cddd93efd_0_15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8" name="Google Shape;688;g29cddd93efd_0_152"/>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An open circuit with a battery</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29cddd93efd_0_15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0" name="Google Shape;690;g29cddd93efd_0_15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1" name="Google Shape;691;g29cddd93efd_0_15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2" name="Google Shape;692;g29cddd93efd_0_152"/>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3" name="Google Shape;693;g29cddd93efd_0_152"/>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A closed circuit with a silver core</a:t>
            </a:r>
            <a:endParaRPr sz="2400" b="0" i="0" u="none" strike="noStrike" cap="none" dirty="0">
              <a:solidFill>
                <a:srgbClr val="43464D"/>
              </a:solidFill>
              <a:latin typeface="Helvetica Neue Light"/>
              <a:ea typeface="Helvetica Neue Light"/>
              <a:cs typeface="Helvetica Neue Light"/>
              <a:sym typeface="Helvetica Neue Light"/>
            </a:endParaRPr>
          </a:p>
        </p:txBody>
      </p:sp>
      <p:sp>
        <p:nvSpPr>
          <p:cNvPr id="694" name="Google Shape;694;g29cddd93efd_0_152"/>
          <p:cNvSpPr/>
          <p:nvPr/>
        </p:nvSpPr>
        <p:spPr>
          <a:xfrm>
            <a:off x="380500" y="5095600"/>
            <a:ext cx="8188200" cy="961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25e11802ac4_0_251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1" name="Google Shape;701;g25e11802ac4_0_2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2" name="Google Shape;702;g25e11802ac4_0_2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03" name="Google Shape;703;g25e11802ac4_0_2511"/>
          <p:cNvCxnSpPr>
            <a:stCxn id="704" idx="4"/>
            <a:endCxn id="70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05" name="Google Shape;705;g25e11802ac4_0_2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6" name="Google Shape;706;g25e11802ac4_0_2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04" name="Google Shape;704;g25e11802ac4_0_2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7" name="Google Shape;707;g25e11802ac4_0_251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08" name="Google Shape;708;g25e11802ac4_0_2511"/>
          <p:cNvCxnSpPr>
            <a:stCxn id="709" idx="4"/>
            <a:endCxn id="70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10" name="Google Shape;710;g25e11802ac4_0_251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11" name="Google Shape;711;g25e11802ac4_0_251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09" name="Google Shape;709;g25e11802ac4_0_251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2" name="Google Shape;712;g25e11802ac4_0_251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13" name="Google Shape;713;g25e11802ac4_0_251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14" name="Google Shape;714;g25e11802ac4_0_251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15" name="Google Shape;715;g25e11802ac4_0_2511"/>
          <p:cNvSpPr txBox="1"/>
          <p:nvPr/>
        </p:nvSpPr>
        <p:spPr>
          <a:xfrm>
            <a:off x="547925" y="4521162"/>
            <a:ext cx="39432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cs typeface="Calibri"/>
                <a:sym typeface="Calibri"/>
              </a:rPr>
              <a:t>A closed circuit with a battery, iron core, and coiled wire</a:t>
            </a:r>
            <a:endParaRPr sz="2400" u="none" strike="noStrike" cap="none" dirty="0">
              <a:solidFill>
                <a:srgbClr val="000000"/>
              </a:solidFill>
              <a:latin typeface="Helvetica Neue Light" panose="02000403000000020004" pitchFamily="2" charset="0"/>
              <a:ea typeface="Helvetica Neue Light" panose="02000403000000020004" pitchFamily="2" charset="0"/>
              <a:sym typeface="Arial"/>
            </a:endParaRPr>
          </a:p>
        </p:txBody>
      </p:sp>
      <p:sp>
        <p:nvSpPr>
          <p:cNvPr id="716" name="Google Shape;716;g25e11802ac4_0_2511"/>
          <p:cNvSpPr txBox="1"/>
          <p:nvPr/>
        </p:nvSpPr>
        <p:spPr>
          <a:xfrm>
            <a:off x="547925" y="1123338"/>
            <a:ext cx="39432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Helvetica Neue Light" panose="02000403000000020004" pitchFamily="2" charset="0"/>
                <a:ea typeface="Helvetica Neue Light" panose="02000403000000020004" pitchFamily="2" charset="0"/>
                <a:cs typeface="Calibri"/>
                <a:sym typeface="Calibri"/>
              </a:rPr>
              <a:t>A </a:t>
            </a:r>
            <a:r>
              <a:rPr lang="en-US" sz="2400">
                <a:solidFill>
                  <a:schemeClr val="dk1"/>
                </a:solidFill>
                <a:latin typeface="Helvetica Neue Light" panose="02000403000000020004" pitchFamily="2" charset="0"/>
                <a:ea typeface="Helvetica Neue Light" panose="02000403000000020004" pitchFamily="2" charset="0"/>
                <a:cs typeface="Calibri"/>
                <a:sym typeface="Calibri"/>
              </a:rPr>
              <a:t>type of magnet where the magnetic field is produced by an electric current </a:t>
            </a:r>
            <a:endParaRPr sz="2400" u="none" strike="noStrike" cap="none">
              <a:solidFill>
                <a:srgbClr val="000000"/>
              </a:solidFill>
              <a:latin typeface="Helvetica Neue Light" panose="02000403000000020004" pitchFamily="2" charset="0"/>
              <a:ea typeface="Helvetica Neue Light" panose="02000403000000020004" pitchFamily="2" charset="0"/>
              <a:sym typeface="Arial"/>
            </a:endParaRPr>
          </a:p>
        </p:txBody>
      </p:sp>
      <p:sp>
        <p:nvSpPr>
          <p:cNvPr id="717" name="Google Shape;717;g25e11802ac4_0_2511"/>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Electromagnet</a:t>
            </a:r>
            <a:endParaRPr sz="700" b="0" i="0" u="none" strike="noStrike" cap="none">
              <a:solidFill>
                <a:srgbClr val="000000"/>
              </a:solidFill>
              <a:latin typeface="Arial"/>
              <a:ea typeface="Arial"/>
              <a:cs typeface="Arial"/>
              <a:sym typeface="Arial"/>
            </a:endParaRPr>
          </a:p>
        </p:txBody>
      </p:sp>
      <p:sp>
        <p:nvSpPr>
          <p:cNvPr id="718" name="Google Shape;718;g25e11802ac4_0_2511"/>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electromagnets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pic>
        <p:nvPicPr>
          <p:cNvPr id="719" name="Google Shape;719;g25e11802ac4_0_2511"/>
          <p:cNvPicPr preferRelativeResize="0"/>
          <p:nvPr/>
        </p:nvPicPr>
        <p:blipFill>
          <a:blip r:embed="rId3">
            <a:alphaModFix/>
          </a:blip>
          <a:stretch>
            <a:fillRect/>
          </a:stretch>
        </p:blipFill>
        <p:spPr>
          <a:xfrm>
            <a:off x="6372026" y="1139913"/>
            <a:ext cx="1792450" cy="21243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26" name="Google Shape;72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27" name="Google Shape;727;g25e11802ac4_0_2536"/>
          <p:cNvCxnSpPr>
            <a:stCxn id="728" idx="4"/>
            <a:endCxn id="72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9" name="Google Shape;72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30" name="Google Shape;73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28" name="Google Shape;72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31" name="Google Shape;731;g25e11802ac4_0_2536"/>
          <p:cNvSpPr txBox="1"/>
          <p:nvPr/>
        </p:nvSpPr>
        <p:spPr>
          <a:xfrm>
            <a:off x="228900" y="203300"/>
            <a:ext cx="8840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i="0" u="sng" strike="noStrike" cap="none">
                <a:solidFill>
                  <a:srgbClr val="000000"/>
                </a:solidFill>
                <a:latin typeface="Calibri"/>
                <a:ea typeface="Calibri"/>
                <a:cs typeface="Calibri"/>
                <a:sym typeface="Calibri"/>
              </a:rPr>
              <a:t>Directions:</a:t>
            </a:r>
            <a:r>
              <a:rPr lang="en-US" sz="2600" b="1" i="0" u="none" strike="noStrike" cap="none">
                <a:solidFill>
                  <a:srgbClr val="000000"/>
                </a:solidFill>
                <a:latin typeface="Calibri"/>
                <a:ea typeface="Calibri"/>
                <a:cs typeface="Calibri"/>
                <a:sym typeface="Calibri"/>
              </a:rPr>
              <a:t> </a:t>
            </a:r>
            <a:r>
              <a:rPr lang="en-US" sz="2600" b="0" i="0" u="none" strike="noStrike" cap="none">
                <a:solidFill>
                  <a:srgbClr val="000000"/>
                </a:solidFill>
                <a:latin typeface="Calibri"/>
                <a:ea typeface="Calibri"/>
                <a:cs typeface="Calibri"/>
                <a:sym typeface="Calibri"/>
              </a:rPr>
              <a:t>Choose the correct response for </a:t>
            </a:r>
            <a:r>
              <a:rPr lang="en-US" sz="2600" b="0" i="1" u="none" strike="noStrike" cap="none">
                <a:solidFill>
                  <a:srgbClr val="000000"/>
                </a:solidFill>
                <a:latin typeface="Calibri"/>
                <a:ea typeface="Calibri"/>
                <a:cs typeface="Calibri"/>
                <a:sym typeface="Calibri"/>
              </a:rPr>
              <a:t>“how do </a:t>
            </a:r>
            <a:r>
              <a:rPr lang="en-US" sz="2600" i="1">
                <a:latin typeface="Calibri"/>
                <a:ea typeface="Calibri"/>
                <a:cs typeface="Calibri"/>
                <a:sym typeface="Calibri"/>
              </a:rPr>
              <a:t>electromagnets</a:t>
            </a:r>
            <a:r>
              <a:rPr lang="en-US" sz="2600" b="0" i="1" u="none" strike="noStrike" cap="none">
                <a:solidFill>
                  <a:srgbClr val="000000"/>
                </a:solidFill>
                <a:latin typeface="Calibri"/>
                <a:ea typeface="Calibri"/>
                <a:cs typeface="Calibri"/>
                <a:sym typeface="Calibri"/>
              </a:rPr>
              <a:t> impact my life?” </a:t>
            </a:r>
            <a:r>
              <a:rPr lang="en-US" sz="2600" b="0" i="0" u="none" strike="noStrike" cap="none">
                <a:solidFill>
                  <a:srgbClr val="000000"/>
                </a:solidFill>
                <a:latin typeface="Calibri"/>
                <a:ea typeface="Calibri"/>
                <a:cs typeface="Calibri"/>
                <a:sym typeface="Calibri"/>
              </a:rPr>
              <a:t>from the choices below.</a:t>
            </a:r>
            <a:endParaRPr sz="2600" b="0" i="0" u="none" strike="noStrike" cap="none">
              <a:solidFill>
                <a:srgbClr val="000000"/>
              </a:solidFill>
              <a:latin typeface="Arial"/>
              <a:ea typeface="Arial"/>
              <a:cs typeface="Arial"/>
              <a:sym typeface="Arial"/>
            </a:endParaRPr>
          </a:p>
        </p:txBody>
      </p:sp>
      <p:sp>
        <p:nvSpPr>
          <p:cNvPr id="732" name="Google Shape;732;g25e11802ac4_0_2536"/>
          <p:cNvSpPr txBox="1"/>
          <p:nvPr/>
        </p:nvSpPr>
        <p:spPr>
          <a:xfrm>
            <a:off x="976407" y="54084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Electromagnets help balloons to float</a:t>
            </a:r>
            <a:r>
              <a:rPr lang="en-US" sz="2200" b="0" i="0" u="none" strike="noStrike" cap="none">
                <a:solidFill>
                  <a:srgbClr val="434343"/>
                </a:solidFill>
                <a:latin typeface="Helvetica Neue Light"/>
                <a:ea typeface="Helvetica Neue Light"/>
                <a:cs typeface="Helvetica Neue Light"/>
                <a:sym typeface="Helvetica Neue Light"/>
              </a:rPr>
              <a:t>.</a:t>
            </a:r>
            <a:endParaRPr sz="1200" b="0" i="0" u="none" strike="noStrike" cap="none">
              <a:solidFill>
                <a:srgbClr val="434343"/>
              </a:solidFill>
              <a:latin typeface="Arial"/>
              <a:ea typeface="Arial"/>
              <a:cs typeface="Arial"/>
              <a:sym typeface="Arial"/>
            </a:endParaRPr>
          </a:p>
        </p:txBody>
      </p:sp>
      <p:sp>
        <p:nvSpPr>
          <p:cNvPr id="733" name="Google Shape;733;g25e11802ac4_0_2536"/>
          <p:cNvSpPr txBox="1"/>
          <p:nvPr/>
        </p:nvSpPr>
        <p:spPr>
          <a:xfrm>
            <a:off x="924957" y="15792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Electromagnets allow candles to burn</a:t>
            </a:r>
            <a:r>
              <a:rPr lang="en-US" sz="2200" b="0" i="0" u="none" strike="noStrike" cap="none">
                <a:solidFill>
                  <a:srgbClr val="43464D"/>
                </a:solidFill>
                <a:latin typeface="Helvetica Neue Light"/>
                <a:ea typeface="Helvetica Neue Light"/>
                <a:cs typeface="Helvetica Neue Light"/>
                <a:sym typeface="Helvetica Neue Light"/>
              </a:rPr>
              <a: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34" name="Google Shape;734;g25e11802ac4_0_2536"/>
          <p:cNvSpPr txBox="1"/>
          <p:nvPr/>
        </p:nvSpPr>
        <p:spPr>
          <a:xfrm>
            <a:off x="924950" y="4154938"/>
            <a:ext cx="7977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Electromagnets help plants to produce food</a:t>
            </a:r>
            <a:r>
              <a:rPr lang="en-US" sz="2200" b="0" i="0" u="none" strike="noStrike" cap="none">
                <a:solidFill>
                  <a:srgbClr val="43464D"/>
                </a:solidFill>
                <a:latin typeface="Helvetica Neue Light"/>
                <a:ea typeface="Helvetica Neue Light"/>
                <a:cs typeface="Helvetica Neue Light"/>
                <a:sym typeface="Helvetica Neue Light"/>
              </a:rPr>
              <a: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35" name="Google Shape;735;g25e11802ac4_0_2536"/>
          <p:cNvSpPr txBox="1"/>
          <p:nvPr/>
        </p:nvSpPr>
        <p:spPr>
          <a:xfrm>
            <a:off x="380509" y="1456047"/>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A</a:t>
            </a:r>
            <a:endParaRPr sz="1600" b="0" i="0" u="none" strike="noStrike" cap="none">
              <a:solidFill>
                <a:srgbClr val="000000"/>
              </a:solidFill>
              <a:latin typeface="Arial"/>
              <a:ea typeface="Arial"/>
              <a:cs typeface="Arial"/>
              <a:sym typeface="Arial"/>
            </a:endParaRPr>
          </a:p>
        </p:txBody>
      </p:sp>
      <p:sp>
        <p:nvSpPr>
          <p:cNvPr id="736" name="Google Shape;736;g25e11802ac4_0_2536"/>
          <p:cNvSpPr txBox="1"/>
          <p:nvPr/>
        </p:nvSpPr>
        <p:spPr>
          <a:xfrm>
            <a:off x="380508" y="2734264"/>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B</a:t>
            </a:r>
            <a:endParaRPr sz="1600" b="0" i="0" u="none" strike="noStrike" cap="none">
              <a:solidFill>
                <a:srgbClr val="000000"/>
              </a:solidFill>
              <a:latin typeface="Arial"/>
              <a:ea typeface="Arial"/>
              <a:cs typeface="Arial"/>
              <a:sym typeface="Arial"/>
            </a:endParaRPr>
          </a:p>
        </p:txBody>
      </p:sp>
      <p:sp>
        <p:nvSpPr>
          <p:cNvPr id="737" name="Google Shape;737;g25e11802ac4_0_2536"/>
          <p:cNvSpPr txBox="1"/>
          <p:nvPr/>
        </p:nvSpPr>
        <p:spPr>
          <a:xfrm>
            <a:off x="393332" y="4031804"/>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C</a:t>
            </a:r>
            <a:endParaRPr sz="1600" b="0" i="0" u="none" strike="noStrike" cap="none">
              <a:solidFill>
                <a:srgbClr val="000000"/>
              </a:solidFill>
              <a:latin typeface="Arial"/>
              <a:ea typeface="Arial"/>
              <a:cs typeface="Arial"/>
              <a:sym typeface="Arial"/>
            </a:endParaRPr>
          </a:p>
        </p:txBody>
      </p:sp>
      <p:sp>
        <p:nvSpPr>
          <p:cNvPr id="738" name="Google Shape;738;g25e11802ac4_0_2536"/>
          <p:cNvSpPr txBox="1"/>
          <p:nvPr/>
        </p:nvSpPr>
        <p:spPr>
          <a:xfrm>
            <a:off x="393330" y="5285345"/>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D</a:t>
            </a:r>
            <a:endParaRPr sz="1600" b="0" i="0" u="none" strike="noStrike" cap="none">
              <a:solidFill>
                <a:srgbClr val="000000"/>
              </a:solidFill>
              <a:latin typeface="Arial"/>
              <a:ea typeface="Arial"/>
              <a:cs typeface="Arial"/>
              <a:sym typeface="Arial"/>
            </a:endParaRPr>
          </a:p>
        </p:txBody>
      </p:sp>
      <p:sp>
        <p:nvSpPr>
          <p:cNvPr id="739" name="Google Shape;739;g25e11802ac4_0_2536"/>
          <p:cNvSpPr txBox="1"/>
          <p:nvPr/>
        </p:nvSpPr>
        <p:spPr>
          <a:xfrm>
            <a:off x="924957" y="2822721"/>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Electromagnets help electronics to function properly</a:t>
            </a:r>
            <a:endParaRPr sz="22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29cddd93efd_0_17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6" name="Google Shape;746;g29cddd93efd_0_17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7" name="Google Shape;747;g29cddd93efd_0_177"/>
          <p:cNvCxnSpPr>
            <a:stCxn id="748" idx="4"/>
            <a:endCxn id="74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49" name="Google Shape;749;g29cddd93efd_0_17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9cddd93efd_0_17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8" name="Google Shape;748;g29cddd93efd_0_17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1" name="Google Shape;751;g29cddd93efd_0_177"/>
          <p:cNvSpPr txBox="1"/>
          <p:nvPr/>
        </p:nvSpPr>
        <p:spPr>
          <a:xfrm>
            <a:off x="228900" y="203300"/>
            <a:ext cx="8840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i="0" u="sng" strike="noStrike" cap="none">
                <a:solidFill>
                  <a:srgbClr val="000000"/>
                </a:solidFill>
                <a:latin typeface="Calibri"/>
                <a:ea typeface="Calibri"/>
                <a:cs typeface="Calibri"/>
                <a:sym typeface="Calibri"/>
              </a:rPr>
              <a:t>Directions:</a:t>
            </a:r>
            <a:r>
              <a:rPr lang="en-US" sz="2600" b="1" i="0" u="none" strike="noStrike" cap="none">
                <a:solidFill>
                  <a:srgbClr val="000000"/>
                </a:solidFill>
                <a:latin typeface="Calibri"/>
                <a:ea typeface="Calibri"/>
                <a:cs typeface="Calibri"/>
                <a:sym typeface="Calibri"/>
              </a:rPr>
              <a:t> </a:t>
            </a:r>
            <a:r>
              <a:rPr lang="en-US" sz="2600" b="0" i="0" u="none" strike="noStrike" cap="none">
                <a:solidFill>
                  <a:srgbClr val="000000"/>
                </a:solidFill>
                <a:latin typeface="Calibri"/>
                <a:ea typeface="Calibri"/>
                <a:cs typeface="Calibri"/>
                <a:sym typeface="Calibri"/>
              </a:rPr>
              <a:t>Choose the correct response for </a:t>
            </a:r>
            <a:r>
              <a:rPr lang="en-US" sz="2600" b="0" i="1" u="none" strike="noStrike" cap="none">
                <a:solidFill>
                  <a:srgbClr val="000000"/>
                </a:solidFill>
                <a:latin typeface="Calibri"/>
                <a:ea typeface="Calibri"/>
                <a:cs typeface="Calibri"/>
                <a:sym typeface="Calibri"/>
              </a:rPr>
              <a:t>“how do </a:t>
            </a:r>
            <a:r>
              <a:rPr lang="en-US" sz="2600" i="1">
                <a:latin typeface="Calibri"/>
                <a:ea typeface="Calibri"/>
                <a:cs typeface="Calibri"/>
                <a:sym typeface="Calibri"/>
              </a:rPr>
              <a:t>electromagnets</a:t>
            </a:r>
            <a:r>
              <a:rPr lang="en-US" sz="2600" b="0" i="1" u="none" strike="noStrike" cap="none">
                <a:solidFill>
                  <a:srgbClr val="000000"/>
                </a:solidFill>
                <a:latin typeface="Calibri"/>
                <a:ea typeface="Calibri"/>
                <a:cs typeface="Calibri"/>
                <a:sym typeface="Calibri"/>
              </a:rPr>
              <a:t> impact my life?” </a:t>
            </a:r>
            <a:r>
              <a:rPr lang="en-US" sz="2600" b="0" i="0" u="none" strike="noStrike" cap="none">
                <a:solidFill>
                  <a:srgbClr val="000000"/>
                </a:solidFill>
                <a:latin typeface="Calibri"/>
                <a:ea typeface="Calibri"/>
                <a:cs typeface="Calibri"/>
                <a:sym typeface="Calibri"/>
              </a:rPr>
              <a:t>from the choices below.</a:t>
            </a:r>
            <a:endParaRPr sz="2600" b="0" i="0" u="none" strike="noStrike" cap="none">
              <a:solidFill>
                <a:srgbClr val="000000"/>
              </a:solidFill>
              <a:latin typeface="Arial"/>
              <a:ea typeface="Arial"/>
              <a:cs typeface="Arial"/>
              <a:sym typeface="Arial"/>
            </a:endParaRPr>
          </a:p>
        </p:txBody>
      </p:sp>
      <p:sp>
        <p:nvSpPr>
          <p:cNvPr id="752" name="Google Shape;752;g29cddd93efd_0_177"/>
          <p:cNvSpPr txBox="1"/>
          <p:nvPr/>
        </p:nvSpPr>
        <p:spPr>
          <a:xfrm>
            <a:off x="976407" y="54084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Electromagnets help balloons to float</a:t>
            </a:r>
            <a:r>
              <a:rPr lang="en-US" sz="2200" b="0" i="0" u="none" strike="noStrike" cap="none">
                <a:solidFill>
                  <a:srgbClr val="434343"/>
                </a:solidFill>
                <a:latin typeface="Helvetica Neue Light"/>
                <a:ea typeface="Helvetica Neue Light"/>
                <a:cs typeface="Helvetica Neue Light"/>
                <a:sym typeface="Helvetica Neue Light"/>
              </a:rPr>
              <a:t>.</a:t>
            </a:r>
            <a:endParaRPr sz="1200" b="0" i="0" u="none" strike="noStrike" cap="none">
              <a:solidFill>
                <a:srgbClr val="434343"/>
              </a:solidFill>
              <a:latin typeface="Arial"/>
              <a:ea typeface="Arial"/>
              <a:cs typeface="Arial"/>
              <a:sym typeface="Arial"/>
            </a:endParaRPr>
          </a:p>
        </p:txBody>
      </p:sp>
      <p:sp>
        <p:nvSpPr>
          <p:cNvPr id="753" name="Google Shape;753;g29cddd93efd_0_177"/>
          <p:cNvSpPr txBox="1"/>
          <p:nvPr/>
        </p:nvSpPr>
        <p:spPr>
          <a:xfrm>
            <a:off x="924957" y="15792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Electromagnets allow candles to burn</a:t>
            </a:r>
            <a:r>
              <a:rPr lang="en-US" sz="2200" b="0" i="0" u="none" strike="noStrike" cap="none">
                <a:solidFill>
                  <a:srgbClr val="43464D"/>
                </a:solidFill>
                <a:latin typeface="Helvetica Neue Light"/>
                <a:ea typeface="Helvetica Neue Light"/>
                <a:cs typeface="Helvetica Neue Light"/>
                <a:sym typeface="Helvetica Neue Light"/>
              </a:rPr>
              <a: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54" name="Google Shape;754;g29cddd93efd_0_177"/>
          <p:cNvSpPr txBox="1"/>
          <p:nvPr/>
        </p:nvSpPr>
        <p:spPr>
          <a:xfrm>
            <a:off x="924950" y="4154938"/>
            <a:ext cx="7977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Electromagnets help plants to produce food</a:t>
            </a:r>
            <a:r>
              <a:rPr lang="en-US" sz="2200" b="0" i="0" u="none" strike="noStrike" cap="none">
                <a:solidFill>
                  <a:srgbClr val="43464D"/>
                </a:solidFill>
                <a:latin typeface="Helvetica Neue Light"/>
                <a:ea typeface="Helvetica Neue Light"/>
                <a:cs typeface="Helvetica Neue Light"/>
                <a:sym typeface="Helvetica Neue Light"/>
              </a:rPr>
              <a: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55" name="Google Shape;755;g29cddd93efd_0_177"/>
          <p:cNvSpPr txBox="1"/>
          <p:nvPr/>
        </p:nvSpPr>
        <p:spPr>
          <a:xfrm>
            <a:off x="380509" y="1456047"/>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A</a:t>
            </a:r>
            <a:endParaRPr sz="1600" b="0" i="0" u="none" strike="noStrike" cap="none">
              <a:solidFill>
                <a:srgbClr val="000000"/>
              </a:solidFill>
              <a:latin typeface="Arial"/>
              <a:ea typeface="Arial"/>
              <a:cs typeface="Arial"/>
              <a:sym typeface="Arial"/>
            </a:endParaRPr>
          </a:p>
        </p:txBody>
      </p:sp>
      <p:sp>
        <p:nvSpPr>
          <p:cNvPr id="756" name="Google Shape;756;g29cddd93efd_0_177"/>
          <p:cNvSpPr txBox="1"/>
          <p:nvPr/>
        </p:nvSpPr>
        <p:spPr>
          <a:xfrm>
            <a:off x="380508" y="2734264"/>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B</a:t>
            </a:r>
            <a:endParaRPr sz="1600" b="0" i="0" u="none" strike="noStrike" cap="none">
              <a:solidFill>
                <a:srgbClr val="000000"/>
              </a:solidFill>
              <a:latin typeface="Arial"/>
              <a:ea typeface="Arial"/>
              <a:cs typeface="Arial"/>
              <a:sym typeface="Arial"/>
            </a:endParaRPr>
          </a:p>
        </p:txBody>
      </p:sp>
      <p:sp>
        <p:nvSpPr>
          <p:cNvPr id="757" name="Google Shape;757;g29cddd93efd_0_177"/>
          <p:cNvSpPr txBox="1"/>
          <p:nvPr/>
        </p:nvSpPr>
        <p:spPr>
          <a:xfrm>
            <a:off x="393332" y="4031804"/>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C</a:t>
            </a:r>
            <a:endParaRPr sz="1600" b="0" i="0" u="none" strike="noStrike" cap="none">
              <a:solidFill>
                <a:srgbClr val="000000"/>
              </a:solidFill>
              <a:latin typeface="Arial"/>
              <a:ea typeface="Arial"/>
              <a:cs typeface="Arial"/>
              <a:sym typeface="Arial"/>
            </a:endParaRPr>
          </a:p>
        </p:txBody>
      </p:sp>
      <p:sp>
        <p:nvSpPr>
          <p:cNvPr id="758" name="Google Shape;758;g29cddd93efd_0_177"/>
          <p:cNvSpPr txBox="1"/>
          <p:nvPr/>
        </p:nvSpPr>
        <p:spPr>
          <a:xfrm>
            <a:off x="393330" y="5285345"/>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000000"/>
                </a:solidFill>
                <a:latin typeface="Arial"/>
                <a:ea typeface="Arial"/>
                <a:cs typeface="Arial"/>
                <a:sym typeface="Arial"/>
              </a:rPr>
              <a:t>D</a:t>
            </a:r>
            <a:endParaRPr sz="1600" b="0" i="0" u="none" strike="noStrike" cap="none">
              <a:solidFill>
                <a:srgbClr val="000000"/>
              </a:solidFill>
              <a:latin typeface="Arial"/>
              <a:ea typeface="Arial"/>
              <a:cs typeface="Arial"/>
              <a:sym typeface="Arial"/>
            </a:endParaRPr>
          </a:p>
        </p:txBody>
      </p:sp>
      <p:sp>
        <p:nvSpPr>
          <p:cNvPr id="759" name="Google Shape;759;g29cddd93efd_0_177"/>
          <p:cNvSpPr txBox="1"/>
          <p:nvPr/>
        </p:nvSpPr>
        <p:spPr>
          <a:xfrm>
            <a:off x="924957" y="2822721"/>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Electromagnets help electronics to function properly</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60" name="Google Shape;760;g29cddd93efd_0_177"/>
          <p:cNvSpPr/>
          <p:nvPr/>
        </p:nvSpPr>
        <p:spPr>
          <a:xfrm>
            <a:off x="380500" y="2601725"/>
            <a:ext cx="7070700" cy="961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25e11802ac4_0_2649"/>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7" name="Google Shape;767;g25e11802ac4_0_26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68" name="Google Shape;768;g25e11802ac4_0_26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69" name="Google Shape;769;g25e11802ac4_0_2649"/>
          <p:cNvCxnSpPr>
            <a:stCxn id="770" idx="4"/>
            <a:endCxn id="76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71" name="Google Shape;771;g25e11802ac4_0_26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72" name="Google Shape;772;g25e11802ac4_0_26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0" name="Google Shape;770;g25e11802ac4_0_26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3" name="Google Shape;773;g25e11802ac4_0_264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74" name="Google Shape;774;g25e11802ac4_0_2649"/>
          <p:cNvCxnSpPr>
            <a:stCxn id="775" idx="4"/>
            <a:endCxn id="76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76" name="Google Shape;776;g25e11802ac4_0_264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77" name="Google Shape;777;g25e11802ac4_0_264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75" name="Google Shape;775;g25e11802ac4_0_2649"/>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8" name="Google Shape;778;g25e11802ac4_0_264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79" name="Google Shape;779;g25e11802ac4_0_2649"/>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80" name="Google Shape;780;g25e11802ac4_0_264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81" name="Google Shape;781;g25e11802ac4_0_2649"/>
          <p:cNvSpPr txBox="1"/>
          <p:nvPr/>
        </p:nvSpPr>
        <p:spPr>
          <a:xfrm>
            <a:off x="4571950" y="4565953"/>
            <a:ext cx="4040400" cy="1292631"/>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2400" dirty="0">
                <a:solidFill>
                  <a:schemeClr val="dk1"/>
                </a:solidFill>
                <a:latin typeface="Helvetica Neue Light" panose="02000403000000020004" pitchFamily="2" charset="0"/>
                <a:ea typeface="Helvetica Neue Light" panose="02000403000000020004" pitchFamily="2" charset="0"/>
                <a:cs typeface="Calibri"/>
                <a:sym typeface="Calibri"/>
              </a:rPr>
              <a:t>Electromagnets help electronics to function properly  </a:t>
            </a:r>
            <a:r>
              <a:rPr lang="en-US" sz="2400" u="none"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 </a:t>
            </a:r>
            <a:endParaRPr sz="2400" u="none"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endParaRPr>
          </a:p>
        </p:txBody>
      </p:sp>
      <p:sp>
        <p:nvSpPr>
          <p:cNvPr id="782" name="Google Shape;782;g25e11802ac4_0_2649"/>
          <p:cNvSpPr txBox="1"/>
          <p:nvPr/>
        </p:nvSpPr>
        <p:spPr>
          <a:xfrm>
            <a:off x="547925" y="4627972"/>
            <a:ext cx="39432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cs typeface="Calibri"/>
                <a:sym typeface="Calibri"/>
              </a:rPr>
              <a:t>A closed circuit with a battery, iron core, and coiled wire</a:t>
            </a:r>
            <a:endParaRPr sz="2400" u="none" strike="noStrike" cap="none" dirty="0">
              <a:solidFill>
                <a:srgbClr val="000000"/>
              </a:solidFill>
              <a:latin typeface="Helvetica Neue Light" panose="02000403000000020004" pitchFamily="2" charset="0"/>
              <a:ea typeface="Helvetica Neue Light" panose="02000403000000020004" pitchFamily="2" charset="0"/>
              <a:sym typeface="Arial"/>
            </a:endParaRPr>
          </a:p>
        </p:txBody>
      </p:sp>
      <p:sp>
        <p:nvSpPr>
          <p:cNvPr id="783" name="Google Shape;783;g25e11802ac4_0_2649"/>
          <p:cNvSpPr txBox="1"/>
          <p:nvPr/>
        </p:nvSpPr>
        <p:spPr>
          <a:xfrm>
            <a:off x="547925" y="1123338"/>
            <a:ext cx="39432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Helvetica Neue Light" panose="02000403000000020004" pitchFamily="2" charset="0"/>
                <a:ea typeface="Helvetica Neue Light" panose="02000403000000020004" pitchFamily="2" charset="0"/>
                <a:cs typeface="Calibri"/>
                <a:sym typeface="Calibri"/>
              </a:rPr>
              <a:t>A </a:t>
            </a:r>
            <a:r>
              <a:rPr lang="en-US" sz="2400" dirty="0">
                <a:solidFill>
                  <a:schemeClr val="dk1"/>
                </a:solidFill>
                <a:latin typeface="Helvetica Neue Light" panose="02000403000000020004" pitchFamily="2" charset="0"/>
                <a:ea typeface="Helvetica Neue Light" panose="02000403000000020004" pitchFamily="2" charset="0"/>
                <a:cs typeface="Calibri"/>
                <a:sym typeface="Calibri"/>
              </a:rPr>
              <a:t>type of magnet where the magnetic field is produced by an electric current </a:t>
            </a:r>
            <a:endParaRPr sz="2400" u="none" strike="noStrike" cap="none" dirty="0">
              <a:solidFill>
                <a:srgbClr val="000000"/>
              </a:solidFill>
              <a:latin typeface="Helvetica Neue Light" panose="02000403000000020004" pitchFamily="2" charset="0"/>
              <a:ea typeface="Helvetica Neue Light" panose="02000403000000020004" pitchFamily="2" charset="0"/>
              <a:sym typeface="Arial"/>
            </a:endParaRPr>
          </a:p>
        </p:txBody>
      </p:sp>
      <p:sp>
        <p:nvSpPr>
          <p:cNvPr id="784" name="Google Shape;784;g25e11802ac4_0_2649"/>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Electromagnet</a:t>
            </a:r>
            <a:endParaRPr sz="700" b="0" i="0" u="none" strike="noStrike" cap="none">
              <a:solidFill>
                <a:srgbClr val="000000"/>
              </a:solidFill>
              <a:latin typeface="Arial"/>
              <a:ea typeface="Arial"/>
              <a:cs typeface="Arial"/>
              <a:sym typeface="Arial"/>
            </a:endParaRPr>
          </a:p>
        </p:txBody>
      </p:sp>
      <p:sp>
        <p:nvSpPr>
          <p:cNvPr id="785" name="Google Shape;785;g25e11802ac4_0_2649"/>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electromagnets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pic>
        <p:nvPicPr>
          <p:cNvPr id="786" name="Google Shape;786;g25e11802ac4_0_2649"/>
          <p:cNvPicPr preferRelativeResize="0"/>
          <p:nvPr/>
        </p:nvPicPr>
        <p:blipFill>
          <a:blip r:embed="rId3">
            <a:alphaModFix/>
          </a:blip>
          <a:stretch>
            <a:fillRect/>
          </a:stretch>
        </p:blipFill>
        <p:spPr>
          <a:xfrm>
            <a:off x="6372026" y="1139913"/>
            <a:ext cx="1792450" cy="21243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93" name="Google Shape;793;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29a0e60ffa9_0_363"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29a0e60ffa9_0_363"/>
          <p:cNvSpPr txBox="1"/>
          <p:nvPr/>
        </p:nvSpPr>
        <p:spPr>
          <a:xfrm>
            <a:off x="1191476" y="462066"/>
            <a:ext cx="7363800" cy="1470000"/>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spcBef>
                <a:spcPts val="0"/>
              </a:spcBef>
              <a:spcAft>
                <a:spcPts val="0"/>
              </a:spcAft>
              <a:buNone/>
            </a:pPr>
            <a:r>
              <a:rPr lang="en-US" sz="3400" b="1" u="sng">
                <a:solidFill>
                  <a:srgbClr val="000000"/>
                </a:solidFill>
                <a:latin typeface="Calibri"/>
                <a:ea typeface="Calibri"/>
                <a:cs typeface="Calibri"/>
                <a:sym typeface="Calibri"/>
              </a:rPr>
              <a:t>Electromagnet</a:t>
            </a:r>
            <a:r>
              <a:rPr lang="en-US" sz="3400" b="1">
                <a:solidFill>
                  <a:srgbClr val="000000"/>
                </a:solidFill>
                <a:latin typeface="Calibri"/>
                <a:ea typeface="Calibri"/>
                <a:cs typeface="Calibri"/>
                <a:sym typeface="Calibri"/>
              </a:rPr>
              <a:t>: </a:t>
            </a:r>
            <a:r>
              <a:rPr lang="en-US" sz="3400">
                <a:solidFill>
                  <a:srgbClr val="000000"/>
                </a:solidFill>
                <a:latin typeface="Calibri"/>
                <a:ea typeface="Calibri"/>
                <a:cs typeface="Calibri"/>
                <a:sym typeface="Calibri"/>
              </a:rPr>
              <a:t>a type of magnet </a:t>
            </a:r>
            <a:r>
              <a:rPr lang="en-US" sz="3400">
                <a:latin typeface="Calibri"/>
                <a:ea typeface="Calibri"/>
                <a:cs typeface="Calibri"/>
                <a:sym typeface="Calibri"/>
              </a:rPr>
              <a:t>where</a:t>
            </a:r>
            <a:r>
              <a:rPr lang="en-US" sz="3400">
                <a:solidFill>
                  <a:srgbClr val="000000"/>
                </a:solidFill>
                <a:latin typeface="Calibri"/>
                <a:ea typeface="Calibri"/>
                <a:cs typeface="Calibri"/>
                <a:sym typeface="Calibri"/>
              </a:rPr>
              <a:t> the magnetic field is produced by an electric current</a:t>
            </a:r>
            <a:endParaRPr sz="3400" b="1">
              <a:solidFill>
                <a:srgbClr val="000000"/>
              </a:solidFill>
              <a:latin typeface="Calibri"/>
              <a:ea typeface="Calibri"/>
              <a:cs typeface="Calibri"/>
              <a:sym typeface="Calibri"/>
            </a:endParaRPr>
          </a:p>
        </p:txBody>
      </p:sp>
      <p:pic>
        <p:nvPicPr>
          <p:cNvPr id="3" name="Picture 2" descr="A coil with blue lines around it&#10;&#10;Description automatically generated">
            <a:extLst>
              <a:ext uri="{FF2B5EF4-FFF2-40B4-BE49-F238E27FC236}">
                <a16:creationId xmlns:a16="http://schemas.microsoft.com/office/drawing/2014/main" id="{500A81D3-DFBB-8C2D-5F68-A4D77EF7802F}"/>
              </a:ext>
            </a:extLst>
          </p:cNvPr>
          <p:cNvPicPr>
            <a:picLocks noChangeAspect="1"/>
          </p:cNvPicPr>
          <p:nvPr/>
        </p:nvPicPr>
        <p:blipFill>
          <a:blip r:embed="rId4"/>
          <a:stretch>
            <a:fillRect/>
          </a:stretch>
        </p:blipFill>
        <p:spPr>
          <a:xfrm>
            <a:off x="685800" y="2238817"/>
            <a:ext cx="7772400" cy="4453183"/>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29a0e60ffa9_0_1"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g29a0e60ffa9_0_1"/>
          <p:cNvSpPr txBox="1"/>
          <p:nvPr/>
        </p:nvSpPr>
        <p:spPr>
          <a:xfrm>
            <a:off x="72255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magnetic fields and electromagnets?</a:t>
            </a:r>
            <a:endParaRPr sz="1400" b="0" i="0" u="none" strike="noStrike" cap="none">
              <a:solidFill>
                <a:srgbClr val="000000"/>
              </a:solidFill>
              <a:latin typeface="Arial"/>
              <a:ea typeface="Arial"/>
              <a:cs typeface="Arial"/>
              <a:sym typeface="Arial"/>
            </a:endParaRPr>
          </a:p>
        </p:txBody>
      </p:sp>
      <p:pic>
        <p:nvPicPr>
          <p:cNvPr id="809" name="Google Shape;809;g29a0e60ffa9_0_1" descr="magneticfield.jpg"/>
          <p:cNvPicPr preferRelativeResize="0"/>
          <p:nvPr/>
        </p:nvPicPr>
        <p:blipFill rotWithShape="1">
          <a:blip r:embed="rId4">
            <a:alphaModFix/>
          </a:blip>
          <a:srcRect l="-10341" r="-10342"/>
          <a:stretch/>
        </p:blipFill>
        <p:spPr>
          <a:xfrm>
            <a:off x="0" y="2394066"/>
            <a:ext cx="4587384" cy="2522885"/>
          </a:xfrm>
          <a:prstGeom prst="rect">
            <a:avLst/>
          </a:prstGeom>
          <a:noFill/>
          <a:ln>
            <a:noFill/>
          </a:ln>
        </p:spPr>
      </p:pic>
      <p:pic>
        <p:nvPicPr>
          <p:cNvPr id="3" name="Picture 2" descr="A coil with blue lines around it&#10;&#10;Description automatically generated">
            <a:extLst>
              <a:ext uri="{FF2B5EF4-FFF2-40B4-BE49-F238E27FC236}">
                <a16:creationId xmlns:a16="http://schemas.microsoft.com/office/drawing/2014/main" id="{79266393-E63A-9BD0-E85F-5B616E3FC16D}"/>
              </a:ext>
            </a:extLst>
          </p:cNvPr>
          <p:cNvPicPr>
            <a:picLocks noChangeAspect="1"/>
          </p:cNvPicPr>
          <p:nvPr/>
        </p:nvPicPr>
        <p:blipFill>
          <a:blip r:embed="rId5"/>
          <a:stretch>
            <a:fillRect/>
          </a:stretch>
        </p:blipFill>
        <p:spPr>
          <a:xfrm>
            <a:off x="4471637" y="2306246"/>
            <a:ext cx="4556616" cy="261070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29cddd93efd_0_355"/>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17" name="Google Shape;817;g29cddd93efd_0_355"/>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Electromagnets</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(Phet)</a:t>
            </a:r>
            <a:endParaRPr sz="1400" b="0" i="0" u="none" strike="noStrike" cap="none">
              <a:solidFill>
                <a:srgbClr val="000000"/>
              </a:solidFill>
              <a:latin typeface="Arial"/>
              <a:ea typeface="Arial"/>
              <a:cs typeface="Arial"/>
              <a:sym typeface="Arial"/>
            </a:endParaRPr>
          </a:p>
        </p:txBody>
      </p:sp>
      <p:pic>
        <p:nvPicPr>
          <p:cNvPr id="818" name="Google Shape;818;g29cddd93efd_0_355"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19" name="Google Shape;819;g29cddd93efd_0_355"/>
          <p:cNvSpPr txBox="1"/>
          <p:nvPr/>
        </p:nvSpPr>
        <p:spPr>
          <a:xfrm>
            <a:off x="411982" y="2230734"/>
            <a:ext cx="25524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 simulation to deepen your understanding of electromagnets. </a:t>
            </a:r>
            <a:endParaRPr sz="1400" b="0" i="0" u="none" strike="noStrike" cap="none">
              <a:solidFill>
                <a:srgbClr val="000000"/>
              </a:solidFill>
              <a:latin typeface="Arial"/>
              <a:ea typeface="Arial"/>
              <a:cs typeface="Arial"/>
              <a:sym typeface="Arial"/>
            </a:endParaRPr>
          </a:p>
        </p:txBody>
      </p:sp>
      <p:sp>
        <p:nvSpPr>
          <p:cNvPr id="820" name="Google Shape;820;g29cddd93efd_0_355" descr="Laptop"/>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1" name="Google Shape;821;g29cddd93efd_0_355"/>
          <p:cNvPicPr preferRelativeResize="0"/>
          <p:nvPr/>
        </p:nvPicPr>
        <p:blipFill rotWithShape="1">
          <a:blip r:embed="rId6">
            <a:alphaModFix/>
          </a:blip>
          <a:srcRect/>
          <a:stretch/>
        </p:blipFill>
        <p:spPr>
          <a:xfrm>
            <a:off x="3269007" y="2679032"/>
            <a:ext cx="5523791" cy="31209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pic>
        <p:nvPicPr>
          <p:cNvPr id="2" name="Google Shape;208;p37">
            <a:extLst>
              <a:ext uri="{FF2B5EF4-FFF2-40B4-BE49-F238E27FC236}">
                <a16:creationId xmlns:a16="http://schemas.microsoft.com/office/drawing/2014/main" id="{E14021BC-F1AB-5841-0742-DDA5CD5AF9D3}"/>
              </a:ext>
            </a:extLst>
          </p:cNvPr>
          <p:cNvPicPr preferRelativeResize="0"/>
          <p:nvPr/>
        </p:nvPicPr>
        <p:blipFill>
          <a:blip r:embed="rId3">
            <a:alphaModFix/>
          </a:blip>
          <a:stretch>
            <a:fillRect/>
          </a:stretch>
        </p:blipFill>
        <p:spPr>
          <a:xfrm>
            <a:off x="2543424" y="2182878"/>
            <a:ext cx="4057149" cy="3878001"/>
          </a:xfrm>
          <a:prstGeom prst="rect">
            <a:avLst/>
          </a:prstGeom>
          <a:noFill/>
          <a:ln>
            <a:noFill/>
          </a:ln>
        </p:spPr>
      </p:pic>
      <p:sp>
        <p:nvSpPr>
          <p:cNvPr id="3" name="Google Shape;230;p40">
            <a:extLst>
              <a:ext uri="{FF2B5EF4-FFF2-40B4-BE49-F238E27FC236}">
                <a16:creationId xmlns:a16="http://schemas.microsoft.com/office/drawing/2014/main" id="{9B8BB7AA-420F-5539-391D-B60DF2548871}"/>
              </a:ext>
            </a:extLst>
          </p:cNvPr>
          <p:cNvSpPr txBox="1"/>
          <p:nvPr/>
        </p:nvSpPr>
        <p:spPr>
          <a:xfrm>
            <a:off x="668848" y="447000"/>
            <a:ext cx="7806300" cy="80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 sz="3600" b="1" i="0" u="sng" strike="noStrike" cap="none" dirty="0">
                <a:solidFill>
                  <a:srgbClr val="0C0C0C"/>
                </a:solidFill>
                <a:latin typeface="Calibri"/>
                <a:ea typeface="Calibri"/>
                <a:cs typeface="Calibri"/>
                <a:sym typeface="Calibri"/>
              </a:rPr>
              <a:t>Electron</a:t>
            </a:r>
            <a:r>
              <a:rPr lang="en" sz="3600" b="1" i="0" u="none" strike="noStrike" cap="none" dirty="0">
                <a:solidFill>
                  <a:srgbClr val="0C0C0C"/>
                </a:solidFill>
                <a:latin typeface="Calibri"/>
                <a:ea typeface="Calibri"/>
                <a:cs typeface="Calibri"/>
                <a:sym typeface="Calibri"/>
              </a:rPr>
              <a:t>: </a:t>
            </a:r>
            <a:r>
              <a:rPr lang="en" sz="3600" b="0" i="0" u="none" strike="noStrike" cap="none" dirty="0">
                <a:solidFill>
                  <a:srgbClr val="0C0C0C"/>
                </a:solidFill>
                <a:latin typeface="Calibri"/>
                <a:ea typeface="Calibri"/>
                <a:cs typeface="Calibri"/>
                <a:sym typeface="Calibri"/>
              </a:rPr>
              <a:t>negatively charged particle that orbits the nucleus of an atom</a:t>
            </a:r>
            <a:endParaRPr sz="3600" b="1" i="0" u="none" strike="noStrike" cap="none" dirty="0">
              <a:solidFill>
                <a:srgbClr val="FF0000"/>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69F06DA6-D640-0655-0BD4-8BE4B345E5F7}"/>
              </a:ext>
            </a:extLst>
          </p:cNvPr>
          <p:cNvSpPr/>
          <p:nvPr/>
        </p:nvSpPr>
        <p:spPr>
          <a:xfrm>
            <a:off x="2855742" y="2771335"/>
            <a:ext cx="1167618" cy="365760"/>
          </a:xfrm>
          <a:prstGeom prst="rect">
            <a:avLst/>
          </a:prstGeom>
          <a:solidFill>
            <a:srgbClr val="FFFF00">
              <a:alpha val="241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3852421-4DC8-C94C-ABE6-A25F36F7F166}"/>
              </a:ext>
            </a:extLst>
          </p:cNvPr>
          <p:cNvCxnSpPr>
            <a:cxnSpLocks/>
          </p:cNvCxnSpPr>
          <p:nvPr/>
        </p:nvCxnSpPr>
        <p:spPr>
          <a:xfrm flipH="1">
            <a:off x="3221501" y="3137095"/>
            <a:ext cx="189914" cy="5064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149;g2936c336ece_0_739" descr="Rewind">
            <a:extLst>
              <a:ext uri="{FF2B5EF4-FFF2-40B4-BE49-F238E27FC236}">
                <a16:creationId xmlns:a16="http://schemas.microsoft.com/office/drawing/2014/main" id="{7FF0452C-EFB9-8BF7-E059-CAD3F34A3A01}"/>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33" name="Google Shape;833;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34" name="Google Shape;834;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35" name="Google Shape;835;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36" name="Google Shape;836;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 electrons 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4" name="Google Shape;158;g29c4e5c2037_6_0" descr="Rewind">
            <a:extLst>
              <a:ext uri="{FF2B5EF4-FFF2-40B4-BE49-F238E27FC236}">
                <a16:creationId xmlns:a16="http://schemas.microsoft.com/office/drawing/2014/main" id="{B536D303-FC62-6BD9-9495-D71D1D94D950}"/>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11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Magnet</a:t>
            </a:r>
            <a:r>
              <a:rPr lang="en-US" b="1" dirty="0">
                <a:solidFill>
                  <a:schemeClr val="dk1"/>
                </a:solidFill>
              </a:rPr>
              <a:t>: </a:t>
            </a:r>
            <a:r>
              <a:rPr lang="en-US" dirty="0">
                <a:solidFill>
                  <a:schemeClr val="dk1"/>
                </a:solidFill>
              </a:rPr>
              <a:t>a material or object that can attract certain metals</a:t>
            </a:r>
            <a:endParaRPr dirty="0"/>
          </a:p>
        </p:txBody>
      </p:sp>
      <p:sp>
        <p:nvSpPr>
          <p:cNvPr id="232" name="Google Shape;232;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3" name="Google Shape;233;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34" name="Google Shape;234;g27e576c1a67_0_281"/>
          <p:cNvPicPr preferRelativeResize="0"/>
          <p:nvPr/>
        </p:nvPicPr>
        <p:blipFill>
          <a:blip r:embed="rId5">
            <a:alphaModFix/>
          </a:blip>
          <a:stretch>
            <a:fillRect/>
          </a:stretch>
        </p:blipFill>
        <p:spPr>
          <a:xfrm>
            <a:off x="700675" y="2220942"/>
            <a:ext cx="7618808" cy="44486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9cddd93efd_0_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9cddd93efd_0_1"/>
          <p:cNvSpPr txBox="1"/>
          <p:nvPr/>
        </p:nvSpPr>
        <p:spPr>
          <a:xfrm>
            <a:off x="1198722" y="143401"/>
            <a:ext cx="7637700" cy="177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3400" b="1" u="sng">
                <a:solidFill>
                  <a:srgbClr val="000000"/>
                </a:solidFill>
                <a:latin typeface="Calibri"/>
                <a:ea typeface="Calibri"/>
                <a:cs typeface="Calibri"/>
                <a:sym typeface="Calibri"/>
              </a:rPr>
              <a:t>Magnetic Field</a:t>
            </a:r>
            <a:r>
              <a:rPr lang="en-US" sz="3400" b="1">
                <a:solidFill>
                  <a:srgbClr val="000000"/>
                </a:solidFill>
                <a:latin typeface="Calibri"/>
                <a:ea typeface="Calibri"/>
                <a:cs typeface="Calibri"/>
                <a:sym typeface="Calibri"/>
              </a:rPr>
              <a:t>: </a:t>
            </a:r>
            <a:r>
              <a:rPr lang="en-US" sz="3400">
                <a:solidFill>
                  <a:srgbClr val="000000"/>
                </a:solidFill>
                <a:latin typeface="Calibri"/>
                <a:ea typeface="Calibri"/>
                <a:cs typeface="Calibri"/>
                <a:sym typeface="Calibri"/>
              </a:rPr>
              <a:t>a force that surrounds all magnets, that moves electrically charged particles in a circular path</a:t>
            </a:r>
            <a:endParaRPr sz="3400" b="1">
              <a:solidFill>
                <a:srgbClr val="000000"/>
              </a:solidFill>
              <a:latin typeface="Calibri"/>
              <a:ea typeface="Calibri"/>
              <a:cs typeface="Calibri"/>
              <a:sym typeface="Calibri"/>
            </a:endParaRPr>
          </a:p>
        </p:txBody>
      </p:sp>
      <p:pic>
        <p:nvPicPr>
          <p:cNvPr id="175" name="Google Shape;175;g29cddd93efd_0_1" descr="magneticfield.jpg"/>
          <p:cNvPicPr preferRelativeResize="0"/>
          <p:nvPr/>
        </p:nvPicPr>
        <p:blipFill rotWithShape="1">
          <a:blip r:embed="rId4">
            <a:alphaModFix/>
          </a:blip>
          <a:srcRect l="-10342" r="-10342"/>
          <a:stretch/>
        </p:blipFill>
        <p:spPr>
          <a:xfrm>
            <a:off x="747629" y="2203638"/>
            <a:ext cx="7638586" cy="420092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2232</Words>
  <Application>Microsoft Macintosh PowerPoint</Application>
  <PresentationFormat>On-screen Show (4:3)</PresentationFormat>
  <Paragraphs>318</Paragraphs>
  <Slides>61</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Helvetica Neue Light</vt:lpstr>
      <vt:lpstr>Arial</vt:lpstr>
      <vt:lpstr>Poppins</vt:lpstr>
      <vt:lpstr>Helvetica Neue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6</cp:revision>
  <dcterms:created xsi:type="dcterms:W3CDTF">2017-05-16T13:21:17Z</dcterms:created>
  <dcterms:modified xsi:type="dcterms:W3CDTF">2023-11-28T20:20:22Z</dcterms:modified>
</cp:coreProperties>
</file>