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0"/>
  </p:notesMasterIdLst>
  <p:sldIdLst>
    <p:sldId id="256" r:id="rId2"/>
    <p:sldId id="429" r:id="rId3"/>
    <p:sldId id="494" r:id="rId4"/>
    <p:sldId id="431" r:id="rId5"/>
    <p:sldId id="432" r:id="rId6"/>
    <p:sldId id="433" r:id="rId7"/>
    <p:sldId id="435" r:id="rId8"/>
    <p:sldId id="436" r:id="rId9"/>
    <p:sldId id="437" r:id="rId10"/>
    <p:sldId id="438" r:id="rId11"/>
    <p:sldId id="439" r:id="rId12"/>
    <p:sldId id="440" r:id="rId13"/>
    <p:sldId id="441" r:id="rId14"/>
    <p:sldId id="443" r:id="rId15"/>
    <p:sldId id="444" r:id="rId16"/>
    <p:sldId id="445" r:id="rId17"/>
    <p:sldId id="446" r:id="rId18"/>
    <p:sldId id="447" r:id="rId19"/>
    <p:sldId id="448" r:id="rId20"/>
    <p:sldId id="449" r:id="rId21"/>
    <p:sldId id="497" r:id="rId22"/>
    <p:sldId id="498" r:id="rId23"/>
    <p:sldId id="499" r:id="rId24"/>
    <p:sldId id="502" r:id="rId25"/>
    <p:sldId id="500" r:id="rId26"/>
    <p:sldId id="501" r:id="rId27"/>
    <p:sldId id="505" r:id="rId28"/>
    <p:sldId id="506" r:id="rId29"/>
    <p:sldId id="507" r:id="rId30"/>
    <p:sldId id="508" r:id="rId31"/>
    <p:sldId id="461" r:id="rId32"/>
    <p:sldId id="529" r:id="rId33"/>
    <p:sldId id="530" r:id="rId34"/>
    <p:sldId id="531" r:id="rId35"/>
    <p:sldId id="532" r:id="rId36"/>
    <p:sldId id="469" r:id="rId37"/>
    <p:sldId id="470" r:id="rId38"/>
    <p:sldId id="471" r:id="rId39"/>
    <p:sldId id="491" r:id="rId40"/>
    <p:sldId id="492" r:id="rId41"/>
    <p:sldId id="493" r:id="rId42"/>
    <p:sldId id="473" r:id="rId43"/>
    <p:sldId id="474" r:id="rId44"/>
    <p:sldId id="510" r:id="rId45"/>
    <p:sldId id="511" r:id="rId46"/>
    <p:sldId id="512" r:id="rId47"/>
    <p:sldId id="482" r:id="rId48"/>
    <p:sldId id="513" r:id="rId49"/>
    <p:sldId id="514" r:id="rId50"/>
    <p:sldId id="515" r:id="rId51"/>
    <p:sldId id="516" r:id="rId52"/>
    <p:sldId id="523" r:id="rId53"/>
    <p:sldId id="518" r:id="rId54"/>
    <p:sldId id="519" r:id="rId55"/>
    <p:sldId id="524" r:id="rId56"/>
    <p:sldId id="299" r:id="rId57"/>
    <p:sldId id="300" r:id="rId58"/>
    <p:sldId id="525" r:id="rId59"/>
    <p:sldId id="526" r:id="rId60"/>
    <p:sldId id="303" r:id="rId61"/>
    <p:sldId id="527" r:id="rId62"/>
    <p:sldId id="528" r:id="rId63"/>
    <p:sldId id="521" r:id="rId64"/>
    <p:sldId id="522" r:id="rId65"/>
    <p:sldId id="496" r:id="rId66"/>
    <p:sldId id="484" r:id="rId67"/>
    <p:sldId id="486" r:id="rId68"/>
    <p:sldId id="490" r:id="rId69"/>
  </p:sldIdLst>
  <p:sldSz cx="9144000" cy="6858000" type="screen4x3"/>
  <p:notesSz cx="6858000" cy="9144000"/>
  <p:embeddedFontLst>
    <p:embeddedFont>
      <p:font typeface="Calibri" panose="020F0502020204030204" pitchFamily="34" charset="0"/>
      <p:regular r:id="rId71"/>
      <p:bold r:id="rId72"/>
      <p:italic r:id="rId73"/>
      <p:boldItalic r:id="rId74"/>
    </p:embeddedFont>
    <p:embeddedFont>
      <p:font typeface="Helvetica Neue Light" panose="02000403000000020004" pitchFamily="2" charset="0"/>
      <p:regular r:id="rId75"/>
      <p:bold r:id="rId76"/>
      <p:italic r:id="rId77"/>
      <p:boldItalic r:id="rId78"/>
    </p:embeddedFont>
    <p:embeddedFont>
      <p:font typeface="Helvetica Neue Light" panose="02000403000000020004" pitchFamily="2" charset="0"/>
      <p:regular r:id="rId75"/>
      <p:bold r:id="rId76"/>
      <p:italic r:id="rId77"/>
      <p:boldItalic r:id="rId78"/>
    </p:embeddedFont>
    <p:embeddedFont>
      <p:font typeface="Open Sans" panose="020B0606030504020204" pitchFamily="34" charset="0"/>
      <p:regular r:id="rId79"/>
      <p:bold r:id="rId80"/>
      <p:italic r:id="rId81"/>
      <p:boldItalic r:id="rId82"/>
    </p:embeddedFont>
    <p:embeddedFont>
      <p:font typeface="Poppins" pitchFamily="2" charset="77"/>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34" roundtripDataSignature="AMtx7mi5wYUHulgtzQ/UN/sNiboXWxai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9760"/>
  </p:normalViewPr>
  <p:slideViewPr>
    <p:cSldViewPr snapToGrid="0">
      <p:cViewPr varScale="1">
        <p:scale>
          <a:sx n="91" d="100"/>
          <a:sy n="91" d="100"/>
        </p:scale>
        <p:origin x="2240" y="176"/>
      </p:cViewPr>
      <p:guideLst>
        <p:guide orient="horz" pos="2160"/>
        <p:guide pos="2880"/>
      </p:guideLst>
    </p:cSldViewPr>
  </p:slideViewPr>
  <p:notesTextViewPr>
    <p:cViewPr>
      <p:scale>
        <a:sx n="1" d="1"/>
        <a:sy n="1" d="1"/>
      </p:scale>
      <p:origin x="0" y="-128"/>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138"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134"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13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2.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2"/>
        <p:cNvGrpSpPr/>
        <p:nvPr/>
      </p:nvGrpSpPr>
      <p:grpSpPr>
        <a:xfrm>
          <a:off x="0" y="0"/>
          <a:ext cx="0" cy="0"/>
          <a:chOff x="0" y="0"/>
          <a:chExt cx="0" cy="0"/>
        </a:xfrm>
      </p:grpSpPr>
      <p:sp>
        <p:nvSpPr>
          <p:cNvPr id="2033" name="Google Shape;2033;p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4" name="Google Shape;2034;p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Remember to make adjustments to your lesson and content if you see some students not demonstrating understanding, this can help them make connections and prevent frustration.</a:t>
            </a:r>
            <a:endParaRPr/>
          </a:p>
        </p:txBody>
      </p:sp>
      <p:sp>
        <p:nvSpPr>
          <p:cNvPr id="2035" name="Google Shape;2035;p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0" name="Google Shape;2040;p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the two qualities of matter?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Matter has mass and takes up space]</a:t>
            </a:r>
            <a:endParaRPr sz="1200"/>
          </a:p>
        </p:txBody>
      </p:sp>
      <p:sp>
        <p:nvSpPr>
          <p:cNvPr id="2041" name="Google Shape;2041;p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8"/>
        <p:cNvGrpSpPr/>
        <p:nvPr/>
      </p:nvGrpSpPr>
      <p:grpSpPr>
        <a:xfrm>
          <a:off x="0" y="0"/>
          <a:ext cx="0" cy="0"/>
          <a:chOff x="0" y="0"/>
          <a:chExt cx="0" cy="0"/>
        </a:xfrm>
      </p:grpSpPr>
      <p:sp>
        <p:nvSpPr>
          <p:cNvPr id="2049" name="Google Shape;2049;p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0" name="Google Shape;2050;p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an atom?</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[An atom is the smallest whole unit of matter.]</a:t>
            </a:r>
            <a:endParaRPr/>
          </a:p>
          <a:p>
            <a:pPr marL="0" lvl="0" indent="0" algn="l" rtl="0">
              <a:spcBef>
                <a:spcPts val="0"/>
              </a:spcBef>
              <a:spcAft>
                <a:spcPts val="0"/>
              </a:spcAft>
              <a:buNone/>
            </a:pPr>
            <a:endParaRPr/>
          </a:p>
        </p:txBody>
      </p:sp>
      <p:sp>
        <p:nvSpPr>
          <p:cNvPr id="2051" name="Google Shape;2051;p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2"/>
        <p:cNvGrpSpPr/>
        <p:nvPr/>
      </p:nvGrpSpPr>
      <p:grpSpPr>
        <a:xfrm>
          <a:off x="0" y="0"/>
          <a:ext cx="0" cy="0"/>
          <a:chOff x="0" y="0"/>
          <a:chExt cx="0" cy="0"/>
        </a:xfrm>
      </p:grpSpPr>
      <p:sp>
        <p:nvSpPr>
          <p:cNvPr id="2063" name="Google Shape;2063;p1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4" name="Google Shape;2064;p1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is the relationship between atoms and matter?</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[Matter is made up of atoms.]</a:t>
            </a:r>
            <a:endParaRPr/>
          </a:p>
          <a:p>
            <a:pPr marL="0" lvl="0" indent="0" algn="l" rtl="0">
              <a:spcBef>
                <a:spcPts val="0"/>
              </a:spcBef>
              <a:spcAft>
                <a:spcPts val="0"/>
              </a:spcAft>
              <a:buNone/>
            </a:pPr>
            <a:endParaRPr/>
          </a:p>
        </p:txBody>
      </p:sp>
      <p:sp>
        <p:nvSpPr>
          <p:cNvPr id="2065" name="Google Shape;2065;p1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5"/>
        <p:cNvGrpSpPr/>
        <p:nvPr/>
      </p:nvGrpSpPr>
      <p:grpSpPr>
        <a:xfrm>
          <a:off x="0" y="0"/>
          <a:ext cx="0" cy="0"/>
          <a:chOff x="0" y="0"/>
          <a:chExt cx="0" cy="0"/>
        </a:xfrm>
      </p:grpSpPr>
      <p:sp>
        <p:nvSpPr>
          <p:cNvPr id="2086" name="Google Shape;2086;p1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7" name="Google Shape;2087;p1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nucleus?</a:t>
            </a:r>
            <a:endParaRPr/>
          </a:p>
          <a:p>
            <a:pPr marL="0" lvl="0" indent="0" algn="l" rtl="0">
              <a:spcBef>
                <a:spcPts val="0"/>
              </a:spcBef>
              <a:spcAft>
                <a:spcPts val="0"/>
              </a:spcAft>
              <a:buNone/>
            </a:pPr>
            <a:endParaRPr/>
          </a:p>
          <a:p>
            <a:pPr marL="0" lvl="0" indent="0" algn="l" rtl="0">
              <a:spcBef>
                <a:spcPts val="0"/>
              </a:spcBef>
              <a:spcAft>
                <a:spcPts val="0"/>
              </a:spcAft>
              <a:buNone/>
            </a:pPr>
            <a:r>
              <a:rPr lang="en-US"/>
              <a:t>[The nucleus is the center of the atom that is made of protons and neutrons.]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You might need to move slower and more intentionally through the review of the previous day’s material. Use these checks for understanding to determine how well the students are doing with the content.</a:t>
            </a:r>
            <a:endParaRPr/>
          </a:p>
        </p:txBody>
      </p:sp>
      <p:sp>
        <p:nvSpPr>
          <p:cNvPr id="2088" name="Google Shape;2088;p1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6"/>
        <p:cNvGrpSpPr/>
        <p:nvPr/>
      </p:nvGrpSpPr>
      <p:grpSpPr>
        <a:xfrm>
          <a:off x="0" y="0"/>
          <a:ext cx="0" cy="0"/>
          <a:chOff x="0" y="0"/>
          <a:chExt cx="0" cy="0"/>
        </a:xfrm>
      </p:grpSpPr>
      <p:sp>
        <p:nvSpPr>
          <p:cNvPr id="2097" name="Google Shape;2097;gdae0965b00_0_1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8" name="Google Shape;2098;gdae0965b00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is the difference between protons and neutrons?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[Protons and neutrons are both particles found in the nucleus of an atom. However, protons have a positive charge and neutrons have no charge (neutral).]</a:t>
            </a:r>
            <a:endParaRPr dirty="0"/>
          </a:p>
        </p:txBody>
      </p:sp>
      <p:sp>
        <p:nvSpPr>
          <p:cNvPr id="2099" name="Google Shape;2099;gdae0965b00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1"/>
        <p:cNvGrpSpPr/>
        <p:nvPr/>
      </p:nvGrpSpPr>
      <p:grpSpPr>
        <a:xfrm>
          <a:off x="0" y="0"/>
          <a:ext cx="0" cy="0"/>
          <a:chOff x="0" y="0"/>
          <a:chExt cx="0" cy="0"/>
        </a:xfrm>
      </p:grpSpPr>
      <p:sp>
        <p:nvSpPr>
          <p:cNvPr id="2112" name="Google Shape;2112;p1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3" name="Google Shape;2113;p1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electron.</a:t>
            </a:r>
            <a:endParaRPr/>
          </a:p>
        </p:txBody>
      </p:sp>
      <p:sp>
        <p:nvSpPr>
          <p:cNvPr id="2114" name="Google Shape;2114;p1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p1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1" name="Google Shape;2121;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 electron is a </a:t>
            </a:r>
            <a:r>
              <a:rPr lang="en-US" sz="1200" b="0" i="0" u="none" strike="noStrike" cap="none" dirty="0">
                <a:solidFill>
                  <a:srgbClr val="0C0C0C"/>
                </a:solidFill>
                <a:latin typeface="Calibri"/>
                <a:ea typeface="Calibri"/>
                <a:cs typeface="Calibri"/>
                <a:sym typeface="Calibri"/>
              </a:rPr>
              <a:t>negatively charged particle that orbits the nucleus of an atom</a:t>
            </a:r>
            <a:endParaRPr lang="en-US" dirty="0"/>
          </a:p>
        </p:txBody>
      </p:sp>
      <p:sp>
        <p:nvSpPr>
          <p:cNvPr id="2122" name="Google Shape;2122;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dae0965b00_0_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4" name="Google Shape;2134;gdae0965b00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135" name="Google Shape;2135;gdae0965b00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dae0965b00_0_1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0" name="Google Shape;2140;gdae0965b00_0_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electrons?</a:t>
            </a:r>
            <a:endParaRPr/>
          </a:p>
          <a:p>
            <a:pPr marL="0" lvl="0" indent="0" algn="l" rtl="0">
              <a:spcBef>
                <a:spcPts val="0"/>
              </a:spcBef>
              <a:spcAft>
                <a:spcPts val="0"/>
              </a:spcAft>
              <a:buNone/>
            </a:pPr>
            <a:endParaRPr/>
          </a:p>
          <a:p>
            <a:pPr marL="0" lvl="0" indent="0" algn="l" rtl="0">
              <a:spcBef>
                <a:spcPts val="0"/>
              </a:spcBef>
              <a:spcAft>
                <a:spcPts val="0"/>
              </a:spcAft>
              <a:buNone/>
            </a:pPr>
            <a:r>
              <a:rPr lang="en-US"/>
              <a:t>[Electrons are negatively charged subatomic particles orbiting the nucleus.]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students might look like they are understanding the definition but it is important that you check for understanding yourself by asking questions or providing them with other opportunities to respond.</a:t>
            </a:r>
            <a:endParaRPr/>
          </a:p>
        </p:txBody>
      </p:sp>
      <p:sp>
        <p:nvSpPr>
          <p:cNvPr id="2141" name="Google Shape;2141;gdae0965b00_0_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p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7" name="Google Shape;1917;p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Today we are going to learn about electrons.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Feedback: Using clear and consistent language when introducing today's content helps students understand what is expected.</a:t>
            </a:r>
            <a:endParaRPr dirty="0"/>
          </a:p>
        </p:txBody>
      </p:sp>
      <p:sp>
        <p:nvSpPr>
          <p:cNvPr id="1918" name="Google Shape;1918;p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0"/>
        <p:cNvGrpSpPr/>
        <p:nvPr/>
      </p:nvGrpSpPr>
      <p:grpSpPr>
        <a:xfrm>
          <a:off x="0" y="0"/>
          <a:ext cx="0" cy="0"/>
          <a:chOff x="0" y="0"/>
          <a:chExt cx="0" cy="0"/>
        </a:xfrm>
      </p:grpSpPr>
      <p:sp>
        <p:nvSpPr>
          <p:cNvPr id="2151" name="Google Shape;2151;p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2" name="Google Shape;2152;p1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153" name="Google Shape;2153;p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Electrons are the carriers of electric charge. They have a negative charge, and it's their movement that creates the flow of electricity.</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9964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Electrons are part of atoms, which are the building blocks of everything around us. They orbit the nucleus of an atom, much like planets orbit the sun.</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9354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When we talk about electricity, we're talking about the movement of electrons. They leap from atom to atom, creating a chain reaction that powers our devices.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48500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Ever rubbed a balloon on your hair and watched it stick? That's electrons jumping from your hair to the balloon, creating static electricity.</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2646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Electrons are too small to see with our eyes, but their effects are mighty. They're responsible for the lights in our homes, the buzzing of electronics, and so much more.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93611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In electrical circuits, electrons form a current. They flow through wires, powering up gadgets, and making sure our devices work when we flip the switch.</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4429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Moving electrons create a magnetic field. This connection between electricity and magnetism is the basis of many technologies, from doorbells to MRI machines.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04184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The flow of electrons can be controlled, like turning on and off a tap. This control is what allows us to use electricity when and where we need it. Think of light switches.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1909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Have you ever touched a doorknob and felt a little shock? That's electrons moving between you and the doorknob, equalizing the charge.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46622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67a2086abc_0_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267a2086abc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dirty="0">
                <a:latin typeface="Calibri"/>
                <a:ea typeface="Calibri"/>
                <a:cs typeface="Calibri"/>
                <a:sym typeface="Calibri"/>
              </a:rPr>
              <a:t>Our “big question” is: </a:t>
            </a:r>
            <a:r>
              <a:rPr lang="en-US" sz="1200" b="1" i="0" dirty="0">
                <a:solidFill>
                  <a:srgbClr val="374151"/>
                </a:solidFill>
                <a:effectLst/>
                <a:latin typeface="Söhne"/>
              </a:rPr>
              <a:t>How do electrons affect our use of technology, power our homes, and add to our daily conveniences? </a:t>
            </a:r>
          </a:p>
          <a:p>
            <a:pPr marL="0" lvl="0" indent="0" algn="l" rtl="0">
              <a:lnSpc>
                <a:spcPct val="100000"/>
              </a:lnSpc>
              <a:spcBef>
                <a:spcPts val="0"/>
              </a:spcBef>
              <a:spcAft>
                <a:spcPts val="0"/>
              </a:spcAft>
              <a:buSzPts val="1400"/>
              <a:buNone/>
            </a:pPr>
            <a:r>
              <a:rPr lang="en" sz="1200" b="0" dirty="0">
                <a:latin typeface="Calibri"/>
                <a:ea typeface="Calibri"/>
                <a:cs typeface="Calibri"/>
                <a:sym typeface="Calibri"/>
              </a:rPr>
              <a:t>[</a:t>
            </a:r>
            <a:r>
              <a:rPr lang="en" sz="1200" b="0" dirty="0">
                <a:solidFill>
                  <a:schemeClr val="dk1"/>
                </a:solidFill>
                <a:latin typeface="Calibri"/>
                <a:ea typeface="Calibri"/>
                <a:cs typeface="Calibri"/>
                <a:sym typeface="Calibri"/>
              </a:rPr>
              <a:t>Pause and illicit predictions from students.]</a:t>
            </a:r>
            <a:endParaRPr sz="1200" b="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r>
              <a:rPr lang="en" sz="1200" dirty="0">
                <a:solidFill>
                  <a:schemeClr val="dk1"/>
                </a:solidFill>
                <a:latin typeface="Calibri"/>
                <a:ea typeface="Calibri"/>
                <a:cs typeface="Calibri"/>
                <a:sym typeface="Calibri"/>
              </a:rPr>
              <a:t>Be sure to keep this question and your predictions in mind as we move through this video and questions.</a:t>
            </a:r>
            <a:endParaRPr sz="1200" dirty="0">
              <a:latin typeface="Calibri"/>
              <a:ea typeface="Calibri"/>
              <a:cs typeface="Calibri"/>
              <a:sym typeface="Calibri"/>
            </a:endParaRPr>
          </a:p>
        </p:txBody>
      </p:sp>
      <p:sp>
        <p:nvSpPr>
          <p:cNvPr id="212" name="Google Shape;212;g267a2086abc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Electrons also play a role in renewable energy. In solar panels, sunlight knocks electrons loose, creating an electric current that we can use for power.</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3220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p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0" name="Google Shape;2270;p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271" name="Google Shape;2271;p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Electrons are part of </a:t>
            </a:r>
            <a:r>
              <a:rPr lang="en-US" b="0" i="0" u="sng" dirty="0">
                <a:solidFill>
                  <a:srgbClr val="374151"/>
                </a:solidFill>
                <a:effectLst/>
                <a:latin typeface="Söhne"/>
              </a:rPr>
              <a:t>                    </a:t>
            </a:r>
            <a:r>
              <a:rPr lang="en-US" b="0" i="0" dirty="0">
                <a:solidFill>
                  <a:srgbClr val="374151"/>
                </a:solidFill>
                <a:effectLst/>
                <a:latin typeface="Söhne"/>
              </a:rPr>
              <a:t>, which are the building blocks of everything around us. </a:t>
            </a:r>
          </a:p>
          <a:p>
            <a:endParaRPr lang="en-US" b="0" i="0" dirty="0">
              <a:solidFill>
                <a:srgbClr val="374151"/>
              </a:solidFill>
              <a:effectLst/>
              <a:latin typeface="Söhne"/>
            </a:endParaRPr>
          </a:p>
          <a:p>
            <a:r>
              <a:rPr lang="en-US" b="0" i="0" dirty="0">
                <a:solidFill>
                  <a:srgbClr val="374151"/>
                </a:solidFill>
                <a:effectLst/>
                <a:latin typeface="Söhne"/>
              </a:rPr>
              <a:t>[atoms]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99933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Electrons are part of </a:t>
            </a:r>
            <a:r>
              <a:rPr lang="en-US" b="1" i="0" dirty="0">
                <a:solidFill>
                  <a:srgbClr val="374151"/>
                </a:solidFill>
                <a:effectLst/>
                <a:latin typeface="Söhne"/>
              </a:rPr>
              <a:t>atoms</a:t>
            </a:r>
            <a:r>
              <a:rPr lang="en-US" b="0" i="0" dirty="0">
                <a:solidFill>
                  <a:srgbClr val="374151"/>
                </a:solidFill>
                <a:effectLst/>
                <a:latin typeface="Söhne"/>
              </a:rPr>
              <a:t>, which are the building blocks of everything around us. </a:t>
            </a:r>
          </a:p>
          <a:p>
            <a:endParaRPr lang="en-US" b="0" i="0" dirty="0">
              <a:solidFill>
                <a:srgbClr val="374151"/>
              </a:solidFill>
              <a:effectLst/>
              <a:latin typeface="Söhne"/>
            </a:endParaRPr>
          </a:p>
          <a:p>
            <a:r>
              <a:rPr lang="en-US" b="0" i="0" dirty="0">
                <a:solidFill>
                  <a:srgbClr val="374151"/>
                </a:solidFill>
                <a:effectLst/>
                <a:latin typeface="Söhne"/>
              </a:rPr>
              <a:t>[atoms]</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18821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True/False: In electrical circuits, electrons form a current..</a:t>
            </a:r>
          </a:p>
          <a:p>
            <a:endParaRPr lang="en-US" b="0" i="0" dirty="0">
              <a:solidFill>
                <a:srgbClr val="374151"/>
              </a:solidFill>
              <a:effectLst/>
              <a:latin typeface="Söhne"/>
            </a:endParaRPr>
          </a:p>
          <a:p>
            <a:r>
              <a:rPr lang="en-US" b="0" i="0" dirty="0">
                <a:solidFill>
                  <a:srgbClr val="374151"/>
                </a:solidFill>
                <a:effectLst/>
                <a:latin typeface="Söhne"/>
              </a:rPr>
              <a:t>[True]</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007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374151"/>
                </a:solidFill>
                <a:effectLst/>
                <a:latin typeface="Söhne"/>
              </a:rPr>
              <a:t>True</a:t>
            </a:r>
            <a:r>
              <a:rPr lang="en-US" b="0" i="0" dirty="0">
                <a:solidFill>
                  <a:srgbClr val="374151"/>
                </a:solidFill>
                <a:effectLst/>
                <a:latin typeface="Söhne"/>
              </a:rPr>
              <a:t>: In electrical circuits, electrons form a current..</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69338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1"/>
        <p:cNvGrpSpPr/>
        <p:nvPr/>
      </p:nvGrpSpPr>
      <p:grpSpPr>
        <a:xfrm>
          <a:off x="0" y="0"/>
          <a:ext cx="0" cy="0"/>
          <a:chOff x="0" y="0"/>
          <a:chExt cx="0" cy="0"/>
        </a:xfrm>
      </p:grpSpPr>
      <p:sp>
        <p:nvSpPr>
          <p:cNvPr id="2352" name="Google Shape;2352;p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3" name="Google Shape;2353;p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electrons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it is important to have an organized and smooth transition to limit wasted time and reduce any disruptions. By having materials ready in advance and working on a routine with students you can easily get this done!</a:t>
            </a:r>
            <a:endParaRPr/>
          </a:p>
        </p:txBody>
      </p:sp>
      <p:sp>
        <p:nvSpPr>
          <p:cNvPr id="2354" name="Google Shape;2354;p2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p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0" name="Google Shape;2360;p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Electrons are inside batteries. This is an example of how electrons are used. When you put a battery in a toy, the electrons start moving, creating an electric current that makes the toy work.</a:t>
            </a:r>
            <a:endParaRPr dirty="0"/>
          </a:p>
        </p:txBody>
      </p:sp>
      <p:sp>
        <p:nvSpPr>
          <p:cNvPr id="2361" name="Google Shape;2361;p2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8"/>
        <p:cNvGrpSpPr/>
        <p:nvPr/>
      </p:nvGrpSpPr>
      <p:grpSpPr>
        <a:xfrm>
          <a:off x="0" y="0"/>
          <a:ext cx="0" cy="0"/>
          <a:chOff x="0" y="0"/>
          <a:chExt cx="0" cy="0"/>
        </a:xfrm>
      </p:grpSpPr>
      <p:sp>
        <p:nvSpPr>
          <p:cNvPr id="2369" name="Google Shape;2369;p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0" name="Google Shape;2370;p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dirty="0">
                <a:solidFill>
                  <a:srgbClr val="374151"/>
                </a:solidFill>
                <a:effectLst/>
                <a:latin typeface="Söhne"/>
              </a:rPr>
              <a:t>During a thunderstorm, electrons move between clouds and the ground. This movement creates lightning, a powerful example of electrons in action.</a:t>
            </a:r>
            <a:endParaRPr dirty="0"/>
          </a:p>
        </p:txBody>
      </p:sp>
      <p:sp>
        <p:nvSpPr>
          <p:cNvPr id="2371" name="Google Shape;2371;p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non-examples of an </a:t>
            </a:r>
            <a:r>
              <a:rPr lang="en-US" b="1" dirty="0"/>
              <a:t>organism</a:t>
            </a:r>
            <a:r>
              <a:rPr lang="en-US" dirty="0"/>
              <a:t>.</a:t>
            </a:r>
            <a:endParaRPr dirty="0"/>
          </a:p>
        </p:txBody>
      </p:sp>
      <p:sp>
        <p:nvSpPr>
          <p:cNvPr id="452" name="Google Shape;452;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422149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6" name="Google Shape;1946;p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947" name="Google Shape;1947;p1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5e11802ac4_0_8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25e11802ac4_0_8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A p</a:t>
            </a:r>
            <a:r>
              <a:rPr lang="en-US" sz="1200" b="0" i="0" u="none" strike="noStrike" cap="none" dirty="0">
                <a:solidFill>
                  <a:schemeClr val="dk1"/>
                </a:solidFill>
                <a:latin typeface="Calibri"/>
                <a:ea typeface="Calibri"/>
                <a:cs typeface="Calibri"/>
                <a:sym typeface="Calibri"/>
              </a:rPr>
              <a:t>roton is NOT an example of an electron. A proton is </a:t>
            </a:r>
            <a:r>
              <a:rPr lang="en" sz="1200" b="0" i="0" u="none" strike="noStrike" cap="none" dirty="0">
                <a:solidFill>
                  <a:srgbClr val="0C0C0C"/>
                </a:solidFill>
                <a:latin typeface="Calibri"/>
                <a:ea typeface="Calibri"/>
                <a:cs typeface="Calibri"/>
                <a:sym typeface="Calibri"/>
              </a:rPr>
              <a:t>a positively charged particle that orbits the nucleus of an atom</a:t>
            </a:r>
            <a:endParaRPr dirty="0"/>
          </a:p>
        </p:txBody>
      </p:sp>
      <p:sp>
        <p:nvSpPr>
          <p:cNvPr id="459" name="Google Shape;459;g25e11802ac4_0_8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268087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25e11802ac4_0_7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25e11802ac4_0_7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A nucleus is NOT an example of an electron. A neutron is a </a:t>
            </a:r>
            <a:r>
              <a:rPr lang="en" sz="1200" b="0" i="0" u="none" strike="noStrike" cap="none" dirty="0">
                <a:solidFill>
                  <a:srgbClr val="0C0C0C"/>
                </a:solidFill>
                <a:latin typeface="Calibri"/>
                <a:ea typeface="Calibri"/>
                <a:cs typeface="Calibri"/>
                <a:sym typeface="Calibri"/>
              </a:rPr>
              <a:t>particle with no charge (neutral charge) that orbits the nucleus of an atom</a:t>
            </a:r>
            <a:r>
              <a:rPr lang="en-US" sz="1200" b="0" i="0" u="none" strike="noStrike" cap="none" dirty="0">
                <a:solidFill>
                  <a:schemeClr val="dk1"/>
                </a:solidFill>
                <a:latin typeface="Calibri"/>
                <a:ea typeface="Calibri"/>
                <a:cs typeface="Calibri"/>
                <a:sym typeface="Calibri"/>
              </a:rPr>
              <a:t>.</a:t>
            </a:r>
          </a:p>
        </p:txBody>
      </p:sp>
      <p:sp>
        <p:nvSpPr>
          <p:cNvPr id="468" name="Google Shape;468;g25e11802ac4_0_7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831858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8" name="Google Shape;2388;p2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389" name="Google Shape;2389;p2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p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4" name="Google Shape;2394;p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sng" dirty="0">
                <a:solidFill>
                  <a:schemeClr val="dk1"/>
                </a:solidFill>
                <a:latin typeface="Calibri"/>
                <a:ea typeface="Calibri"/>
                <a:cs typeface="Calibri"/>
                <a:sym typeface="Calibri"/>
              </a:rPr>
              <a:t>True/False</a:t>
            </a:r>
            <a:r>
              <a:rPr lang="en-US" sz="1200" dirty="0">
                <a:solidFill>
                  <a:schemeClr val="dk1"/>
                </a:solidFill>
                <a:latin typeface="Calibri"/>
                <a:ea typeface="Calibri"/>
                <a:cs typeface="Calibri"/>
                <a:sym typeface="Calibri"/>
              </a:rPr>
              <a:t>: Electrons are NOT inside of batteries</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[False]</a:t>
            </a:r>
            <a:endParaRPr dirty="0"/>
          </a:p>
        </p:txBody>
      </p:sp>
      <p:sp>
        <p:nvSpPr>
          <p:cNvPr id="2395" name="Google Shape;2395;p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p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4" name="Google Shape;2394;p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u="sng" dirty="0">
                <a:solidFill>
                  <a:schemeClr val="dk1"/>
                </a:solidFill>
                <a:latin typeface="Calibri"/>
                <a:ea typeface="Calibri"/>
                <a:cs typeface="Calibri"/>
                <a:sym typeface="Calibri"/>
              </a:rPr>
              <a:t>False</a:t>
            </a:r>
            <a:r>
              <a:rPr lang="en-US" sz="1200" dirty="0">
                <a:solidFill>
                  <a:schemeClr val="dk1"/>
                </a:solidFill>
                <a:latin typeface="Calibri"/>
                <a:ea typeface="Calibri"/>
                <a:cs typeface="Calibri"/>
                <a:sym typeface="Calibri"/>
              </a:rPr>
              <a:t>: Electrons ARE inside of batteries. When batteries are in use, electrons are moving around creating an electric current to power whatever the batteries are being used in.</a:t>
            </a:r>
            <a:endParaRPr lang="en-US" dirty="0"/>
          </a:p>
          <a:p>
            <a:pPr marL="0" lvl="0" indent="0" algn="l" rtl="0">
              <a:spcBef>
                <a:spcPts val="0"/>
              </a:spcBef>
              <a:spcAft>
                <a:spcPts val="0"/>
              </a:spcAft>
              <a:buNone/>
            </a:pPr>
            <a:endParaRPr lang="en-US" dirty="0"/>
          </a:p>
        </p:txBody>
      </p:sp>
      <p:sp>
        <p:nvSpPr>
          <p:cNvPr id="2395" name="Google Shape;2395;p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4860239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p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2" name="Google Shape;2402;p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dirty="0">
                <a:solidFill>
                  <a:srgbClr val="374151"/>
                </a:solidFill>
                <a:effectLst/>
                <a:latin typeface="Söhne"/>
              </a:rPr>
              <a:t>During a thunderstorm, </a:t>
            </a:r>
            <a:r>
              <a:rPr lang="en-US" sz="1200" b="0" i="0" u="sng" dirty="0">
                <a:solidFill>
                  <a:srgbClr val="374151"/>
                </a:solidFill>
                <a:effectLst/>
                <a:latin typeface="Söhne"/>
              </a:rPr>
              <a:t>                      </a:t>
            </a:r>
            <a:r>
              <a:rPr lang="en-US" sz="1200" b="0" i="0" u="none" dirty="0">
                <a:solidFill>
                  <a:srgbClr val="374151"/>
                </a:solidFill>
                <a:effectLst/>
                <a:latin typeface="Söhne"/>
              </a:rPr>
              <a:t> move </a:t>
            </a:r>
            <a:r>
              <a:rPr lang="en-US" sz="1200" b="0" i="0" dirty="0">
                <a:solidFill>
                  <a:srgbClr val="374151"/>
                </a:solidFill>
                <a:effectLst/>
                <a:latin typeface="Söhne"/>
              </a:rPr>
              <a:t>between clouds and the ground. </a:t>
            </a:r>
            <a:endParaRPr lang="en-US" sz="1200" dirty="0"/>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[electrons]</a:t>
            </a:r>
            <a:endParaRPr dirty="0"/>
          </a:p>
        </p:txBody>
      </p:sp>
      <p:sp>
        <p:nvSpPr>
          <p:cNvPr id="2403" name="Google Shape;2403;p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1578735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0"/>
        <p:cNvGrpSpPr/>
        <p:nvPr/>
      </p:nvGrpSpPr>
      <p:grpSpPr>
        <a:xfrm>
          <a:off x="0" y="0"/>
          <a:ext cx="0" cy="0"/>
          <a:chOff x="0" y="0"/>
          <a:chExt cx="0" cy="0"/>
        </a:xfrm>
      </p:grpSpPr>
      <p:sp>
        <p:nvSpPr>
          <p:cNvPr id="2401" name="Google Shape;2401;p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2" name="Google Shape;2402;p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0" i="0" dirty="0">
                <a:solidFill>
                  <a:srgbClr val="374151"/>
                </a:solidFill>
                <a:effectLst/>
                <a:latin typeface="Söhne"/>
              </a:rPr>
              <a:t>During a thunderstorm, </a:t>
            </a:r>
            <a:r>
              <a:rPr lang="en-US" sz="1200" b="1" i="0" dirty="0">
                <a:solidFill>
                  <a:srgbClr val="374151"/>
                </a:solidFill>
                <a:effectLst/>
                <a:latin typeface="Söhne"/>
              </a:rPr>
              <a:t>electrons</a:t>
            </a:r>
            <a:r>
              <a:rPr lang="en-US" sz="1200" b="0" i="0" u="none" dirty="0">
                <a:solidFill>
                  <a:srgbClr val="374151"/>
                </a:solidFill>
                <a:effectLst/>
                <a:latin typeface="Söhne"/>
              </a:rPr>
              <a:t> move </a:t>
            </a:r>
            <a:r>
              <a:rPr lang="en-US" sz="1200" b="0" i="0" dirty="0">
                <a:solidFill>
                  <a:srgbClr val="374151"/>
                </a:solidFill>
                <a:effectLst/>
                <a:latin typeface="Söhne"/>
              </a:rPr>
              <a:t>between clouds and the ground. </a:t>
            </a:r>
            <a:endParaRPr lang="en-US" sz="1200" dirty="0"/>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2403" name="Google Shape;2403;p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extLst>
      <p:ext uri="{BB962C8B-B14F-4D97-AF65-F5344CB8AC3E}">
        <p14:creationId xmlns:p14="http://schemas.microsoft.com/office/powerpoint/2010/main" val="3913234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3"/>
        <p:cNvGrpSpPr/>
        <p:nvPr/>
      </p:nvGrpSpPr>
      <p:grpSpPr>
        <a:xfrm>
          <a:off x="0" y="0"/>
          <a:ext cx="0" cy="0"/>
          <a:chOff x="0" y="0"/>
          <a:chExt cx="0" cy="0"/>
        </a:xfrm>
      </p:grpSpPr>
      <p:sp>
        <p:nvSpPr>
          <p:cNvPr id="2484" name="Google Shape;2484;p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5" name="Google Shape;2485;p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2486" name="Google Shape;2486;p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p1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1" name="Google Shape;2121;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 electron is a </a:t>
            </a:r>
            <a:r>
              <a:rPr lang="en" sz="1200" b="0" i="0" u="none" strike="noStrike" cap="none" dirty="0">
                <a:solidFill>
                  <a:srgbClr val="0C0C0C"/>
                </a:solidFill>
                <a:latin typeface="Calibri"/>
                <a:ea typeface="Calibri"/>
                <a:cs typeface="Calibri"/>
                <a:sym typeface="Calibri"/>
              </a:rPr>
              <a:t>negatively charged particle that orbits the nucleus of an atom</a:t>
            </a:r>
            <a:endParaRPr dirty="0"/>
          </a:p>
        </p:txBody>
      </p:sp>
      <p:sp>
        <p:nvSpPr>
          <p:cNvPr id="2122" name="Google Shape;2122;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extLst>
      <p:ext uri="{BB962C8B-B14F-4D97-AF65-F5344CB8AC3E}">
        <p14:creationId xmlns:p14="http://schemas.microsoft.com/office/powerpoint/2010/main" val="2449594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electron</a:t>
            </a:r>
            <a:r>
              <a:rPr lang="en-US" dirty="0">
                <a:solidFill>
                  <a:srgbClr val="242424"/>
                </a:solidFill>
              </a:rPr>
              <a:t>. </a:t>
            </a:r>
            <a:endParaRPr dirty="0"/>
          </a:p>
        </p:txBody>
      </p:sp>
      <p:sp>
        <p:nvSpPr>
          <p:cNvPr id="401" name="Google Shape;401;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2" name="Google Shape;1952;p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a:t>
            </a:r>
            <a:r>
              <a:rPr lang="en-US" sz="1200"/>
              <a:t>atter is anything that has mass and takes up space.  </a:t>
            </a:r>
            <a:endParaRPr sz="1200"/>
          </a:p>
        </p:txBody>
      </p:sp>
      <p:sp>
        <p:nvSpPr>
          <p:cNvPr id="1953" name="Google Shape;1953;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25e11802ac4_0_18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g25e11802ac4_0_18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To complete the Frayer model,</a:t>
            </a:r>
            <a:r>
              <a:rPr lang="en-US" dirty="0">
                <a:solidFill>
                  <a:srgbClr val="242424"/>
                </a:solidFill>
              </a:rPr>
              <a:t> we will choose from four choices the correct picture, definition, example, and response to the question, “How do </a:t>
            </a:r>
            <a:r>
              <a:rPr lang="en-US" b="1" dirty="0">
                <a:solidFill>
                  <a:srgbClr val="242424"/>
                </a:solidFill>
              </a:rPr>
              <a:t>electrons </a:t>
            </a:r>
            <a:r>
              <a:rPr lang="en-US" dirty="0">
                <a:solidFill>
                  <a:srgbClr val="242424"/>
                </a:solidFill>
              </a:rPr>
              <a:t>impact my life?”</a:t>
            </a:r>
            <a:r>
              <a:rPr lang="en-US" dirty="0">
                <a:solidFill>
                  <a:schemeClr val="dk1"/>
                </a:solidFill>
              </a:rPr>
              <a:t> </a:t>
            </a:r>
            <a:r>
              <a:rPr lang="en-US" dirty="0">
                <a:solidFill>
                  <a:srgbClr val="242424"/>
                </a:solidFill>
              </a:rPr>
              <a:t>Select the best response for each question </a:t>
            </a:r>
            <a:r>
              <a:rPr lang="en-US" dirty="0">
                <a:solidFill>
                  <a:schemeClr val="dk1"/>
                </a:solidFill>
              </a:rPr>
              <a:t>using the information you just learned. As </a:t>
            </a:r>
            <a:r>
              <a:rPr lang="en-US" dirty="0"/>
              <a:t>we </a:t>
            </a:r>
            <a:r>
              <a:rPr lang="en-US" dirty="0">
                <a:solidFill>
                  <a:schemeClr val="dk1"/>
                </a:solidFill>
              </a:rPr>
              <a:t>select responses, </a:t>
            </a:r>
            <a:r>
              <a:rPr lang="en-US" dirty="0"/>
              <a:t>we</a:t>
            </a:r>
            <a:r>
              <a:rPr lang="en-US" dirty="0">
                <a:solidFill>
                  <a:schemeClr val="dk1"/>
                </a:solidFill>
              </a:rPr>
              <a:t> will see how this model looks filled in for the term</a:t>
            </a:r>
            <a:r>
              <a:rPr lang="en-US" dirty="0"/>
              <a:t> </a:t>
            </a:r>
            <a:r>
              <a:rPr lang="en-US" b="1" dirty="0"/>
              <a:t>electron.</a:t>
            </a:r>
            <a:endParaRPr dirty="0">
              <a:solidFill>
                <a:schemeClr val="dk1"/>
              </a:solidFill>
            </a:endParaRPr>
          </a:p>
        </p:txBody>
      </p:sp>
      <p:sp>
        <p:nvSpPr>
          <p:cNvPr id="412" name="Google Shape;412;g25e11802ac4_0_18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928e35bcaa_0_6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928e35bcaa_0_6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picture of an </a:t>
            </a:r>
            <a:r>
              <a:rPr lang="en-US" b="1" dirty="0"/>
              <a:t>electron </a:t>
            </a:r>
            <a:r>
              <a:rPr lang="en-US" dirty="0"/>
              <a:t>from these four choices.</a:t>
            </a:r>
            <a:endParaRPr dirty="0"/>
          </a:p>
        </p:txBody>
      </p:sp>
      <p:sp>
        <p:nvSpPr>
          <p:cNvPr id="434" name="Google Shape;434;g2928e35bcaa_0_6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928e35bcaa_0_6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928e35bcaa_0_6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This is the picture that shows an </a:t>
            </a:r>
            <a:r>
              <a:rPr lang="en-US" b="1" dirty="0"/>
              <a:t>electron.</a:t>
            </a:r>
            <a:endParaRPr lang="en-US" dirty="0"/>
          </a:p>
        </p:txBody>
      </p:sp>
      <p:sp>
        <p:nvSpPr>
          <p:cNvPr id="434" name="Google Shape;434;g2928e35bcaa_0_6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4305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5e11802ac4_0_2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g25e11802ac4_0_2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Here is the Frayer model filled in with a picture of an </a:t>
            </a:r>
            <a:r>
              <a:rPr lang="en-US" b="1" dirty="0"/>
              <a:t>electron</a:t>
            </a:r>
            <a:r>
              <a:rPr lang="en-US" dirty="0"/>
              <a:t>.</a:t>
            </a:r>
            <a:endParaRPr dirty="0">
              <a:solidFill>
                <a:schemeClr val="dk1"/>
              </a:solidFill>
            </a:endParaRPr>
          </a:p>
        </p:txBody>
      </p:sp>
      <p:sp>
        <p:nvSpPr>
          <p:cNvPr id="475" name="Google Shape;475;g25e11802ac4_0_2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928e35bcaa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2928e35bcaa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definition of an </a:t>
            </a:r>
            <a:r>
              <a:rPr lang="en-US" b="1" dirty="0"/>
              <a:t>electron </a:t>
            </a:r>
            <a:r>
              <a:rPr lang="en-US" dirty="0"/>
              <a:t>from these four choices.</a:t>
            </a:r>
            <a:endParaRPr dirty="0"/>
          </a:p>
        </p:txBody>
      </p:sp>
      <p:sp>
        <p:nvSpPr>
          <p:cNvPr id="498" name="Google Shape;498;g2928e35bcaa_0_7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928e35bcaa_0_7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g2928e35bcaa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A </a:t>
            </a:r>
            <a:r>
              <a:rPr lang="en-US" sz="1200" u="none" strike="noStrike" cap="none"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negatively charged particle that orbits the nucleus of an atom</a:t>
            </a:r>
            <a:r>
              <a:rPr lang="en-US" dirty="0"/>
              <a:t>” is correct! This is the definition of an </a:t>
            </a:r>
            <a:r>
              <a:rPr lang="en-US" b="1" dirty="0"/>
              <a:t>electron</a:t>
            </a:r>
            <a:r>
              <a:rPr lang="en-US" dirty="0"/>
              <a:t>.</a:t>
            </a:r>
          </a:p>
        </p:txBody>
      </p:sp>
      <p:sp>
        <p:nvSpPr>
          <p:cNvPr id="498" name="Google Shape;498;g2928e35bcaa_0_7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93620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Here is the Frayer Model with a picture and the definition filled in for </a:t>
            </a:r>
            <a:r>
              <a:rPr lang="en-US" b="1" dirty="0"/>
              <a:t>electron: </a:t>
            </a:r>
            <a:r>
              <a:rPr lang="en-US" sz="12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A </a:t>
            </a:r>
            <a:r>
              <a:rPr lang="en-US" sz="1200" u="none" strike="noStrike" cap="none"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negatively charged particle that orbits the nucleus of an atom</a:t>
            </a:r>
            <a:endParaRPr lang="en-US" sz="12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539" name="Google Shape;539;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928e35bcaa_0_9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2928e35bcaa_0_9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Choose the one correct example of an </a:t>
            </a:r>
            <a:r>
              <a:rPr lang="en-US" b="1" dirty="0"/>
              <a:t>electrons </a:t>
            </a:r>
            <a:r>
              <a:rPr lang="en-US" b="0" dirty="0"/>
              <a:t>moving</a:t>
            </a:r>
            <a:r>
              <a:rPr lang="en-US" b="1" dirty="0"/>
              <a:t> </a:t>
            </a:r>
            <a:r>
              <a:rPr lang="en-US" dirty="0"/>
              <a:t>from these four choices. </a:t>
            </a:r>
            <a:endParaRPr sz="1200" dirty="0">
              <a:latin typeface="Helvetica Neue Light"/>
              <a:ea typeface="Helvetica Neue Light"/>
              <a:cs typeface="Helvetica Neue Light"/>
              <a:sym typeface="Helvetica Neue Light"/>
            </a:endParaRPr>
          </a:p>
        </p:txBody>
      </p:sp>
      <p:sp>
        <p:nvSpPr>
          <p:cNvPr id="563" name="Google Shape;563;g2928e35bcaa_0_9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928e35bcaa_0_9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g2928e35bcaa_0_9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dirty="0"/>
              <a:t>“A thunderstorm” is correct! This is an example of </a:t>
            </a:r>
            <a:r>
              <a:rPr lang="en-US" b="1" dirty="0"/>
              <a:t>electrons </a:t>
            </a:r>
            <a:r>
              <a:rPr lang="en-US" b="0" dirty="0"/>
              <a:t>moving</a:t>
            </a:r>
            <a:r>
              <a:rPr lang="en-US" b="1" dirty="0"/>
              <a:t>.</a:t>
            </a:r>
            <a:endParaRPr lang="en-US" sz="1200" dirty="0">
              <a:latin typeface="Helvetica Neue Light"/>
              <a:ea typeface="Helvetica Neue Light"/>
              <a:cs typeface="Helvetica Neue Light"/>
              <a:sym typeface="Helvetica Neue Light"/>
            </a:endParaRPr>
          </a:p>
        </p:txBody>
      </p:sp>
      <p:sp>
        <p:nvSpPr>
          <p:cNvPr id="563" name="Google Shape;563;g2928e35bcaa_0_9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1422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200" dirty="0"/>
              <a:t>Here is the Frayer Model with a picture, definition, and an example of </a:t>
            </a:r>
            <a:r>
              <a:rPr lang="en-US" sz="1200" b="1" dirty="0"/>
              <a:t>electrons </a:t>
            </a:r>
            <a:r>
              <a:rPr lang="en-US" sz="1200" b="0" dirty="0"/>
              <a:t>moving</a:t>
            </a:r>
            <a:r>
              <a:rPr lang="en-US" sz="1200" dirty="0"/>
              <a:t>: </a:t>
            </a:r>
            <a:r>
              <a:rPr lang="en-US" dirty="0"/>
              <a:t>A thunderstorm</a:t>
            </a:r>
            <a:endParaRPr lang="en-US" sz="1200" dirty="0">
              <a:solidFill>
                <a:schemeClr val="dk1"/>
              </a:solidFill>
            </a:endParaRPr>
          </a:p>
        </p:txBody>
      </p:sp>
      <p:sp>
        <p:nvSpPr>
          <p:cNvPr id="539" name="Google Shape;539;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5249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p1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2" name="Google Shape;1962;p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An atom is the smallest whole unit of matter.</a:t>
            </a:r>
            <a:endParaRPr/>
          </a:p>
          <a:p>
            <a:pPr marL="0" lvl="0" indent="0" algn="l" rtl="0">
              <a:spcBef>
                <a:spcPts val="0"/>
              </a:spcBef>
              <a:spcAft>
                <a:spcPts val="0"/>
              </a:spcAft>
              <a:buNone/>
            </a:pPr>
            <a:endParaRPr/>
          </a:p>
        </p:txBody>
      </p:sp>
      <p:sp>
        <p:nvSpPr>
          <p:cNvPr id="1963" name="Google Shape;1963;p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Choose the one correct response for “how </a:t>
            </a:r>
            <a:r>
              <a:rPr lang="en-US" dirty="0"/>
              <a:t>do </a:t>
            </a:r>
            <a:r>
              <a:rPr lang="en-US" b="1" dirty="0"/>
              <a:t>electrons </a:t>
            </a:r>
            <a:r>
              <a:rPr lang="en-US" dirty="0"/>
              <a:t>impact</a:t>
            </a:r>
            <a:r>
              <a:rPr lang="en-US" sz="1200" dirty="0">
                <a:solidFill>
                  <a:schemeClr val="dk1"/>
                </a:solidFill>
                <a:latin typeface="Calibri"/>
                <a:ea typeface="Calibri"/>
                <a:cs typeface="Calibri"/>
                <a:sym typeface="Calibri"/>
              </a:rPr>
              <a:t> my life?” from these four choices. </a:t>
            </a:r>
            <a:endParaRPr sz="1200" dirty="0">
              <a:solidFill>
                <a:schemeClr val="dk1"/>
              </a:solidFill>
            </a:endParaRPr>
          </a:p>
        </p:txBody>
      </p:sp>
      <p:sp>
        <p:nvSpPr>
          <p:cNvPr id="631" name="Google Shape;631;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5e11802ac4_0_25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5e11802ac4_0_25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a:t>
            </a:r>
            <a:r>
              <a:rPr lang="en-US" sz="1200" dirty="0">
                <a:solidFill>
                  <a:srgbClr val="374151"/>
                </a:solidFill>
                <a:effectLst/>
                <a:latin typeface="Helvetica Neue Light" panose="02000403000000020004" pitchFamily="2" charset="0"/>
                <a:ea typeface="Helvetica Neue Light" panose="02000403000000020004" pitchFamily="2" charset="0"/>
                <a:cs typeface="Helvetica Neue" panose="02000503000000020004" pitchFamily="2" charset="0"/>
              </a:rPr>
              <a:t>Electrons make things work. When we turn on the lights, play with toys, or watch TV, electrons are moving and creating electricity</a:t>
            </a:r>
            <a:r>
              <a:rPr lang="en-US" dirty="0"/>
              <a:t>.” That is correct! This is an example of how </a:t>
            </a:r>
            <a:r>
              <a:rPr lang="en-US" b="1" dirty="0"/>
              <a:t>electrons</a:t>
            </a:r>
            <a:r>
              <a:rPr lang="en-US" dirty="0"/>
              <a:t> impact your life.</a:t>
            </a:r>
            <a:endParaRPr lang="en-US" sz="1200" dirty="0">
              <a:solidFill>
                <a:schemeClr val="dk1"/>
              </a:solidFill>
            </a:endParaRPr>
          </a:p>
        </p:txBody>
      </p:sp>
      <p:sp>
        <p:nvSpPr>
          <p:cNvPr id="631" name="Google Shape;631;g25e11802ac4_0_25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69609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25e11802ac4_0_2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g25e11802ac4_0_23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chemeClr val="dk1"/>
                </a:solidFill>
              </a:rPr>
              <a:t>Here is the Frayer Model with a picture, definition, example, and a correct response to “how d</a:t>
            </a:r>
            <a:r>
              <a:rPr lang="en-US" dirty="0"/>
              <a:t>o </a:t>
            </a:r>
            <a:r>
              <a:rPr lang="en-US" b="1" dirty="0"/>
              <a:t>electrons</a:t>
            </a:r>
            <a:r>
              <a:rPr lang="en-US" sz="1200" b="1" dirty="0">
                <a:solidFill>
                  <a:schemeClr val="dk1"/>
                </a:solidFill>
              </a:rPr>
              <a:t> </a:t>
            </a:r>
            <a:r>
              <a:rPr lang="en-US" sz="1200" dirty="0">
                <a:solidFill>
                  <a:schemeClr val="dk1"/>
                </a:solidFill>
              </a:rPr>
              <a:t>impact my life?”: </a:t>
            </a:r>
            <a:r>
              <a:rPr lang="en-US" sz="1200" dirty="0">
                <a:solidFill>
                  <a:srgbClr val="374151"/>
                </a:solidFill>
                <a:effectLst/>
                <a:latin typeface="Helvetica Neue Light" panose="02000403000000020004" pitchFamily="2" charset="0"/>
                <a:ea typeface="Helvetica Neue Light" panose="02000403000000020004" pitchFamily="2" charset="0"/>
                <a:cs typeface="Helvetica Neue" panose="02000503000000020004" pitchFamily="2" charset="0"/>
              </a:rPr>
              <a:t>Electrons make things work. When we turn on the lights, play with toys, or watch TV, electrons are moving and creating electricity</a:t>
            </a:r>
            <a:endParaRPr lang="en-US" sz="12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539" name="Google Shape;539;g25e11802ac4_0_23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8630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3"/>
        <p:cNvGrpSpPr/>
        <p:nvPr/>
      </p:nvGrpSpPr>
      <p:grpSpPr>
        <a:xfrm>
          <a:off x="0" y="0"/>
          <a:ext cx="0" cy="0"/>
          <a:chOff x="0" y="0"/>
          <a:chExt cx="0" cy="0"/>
        </a:xfrm>
      </p:grpSpPr>
      <p:sp>
        <p:nvSpPr>
          <p:cNvPr id="2484" name="Google Shape;2484;p2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5" name="Google Shape;2485;p2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2486" name="Google Shape;2486;p2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extLst>
      <p:ext uri="{BB962C8B-B14F-4D97-AF65-F5344CB8AC3E}">
        <p14:creationId xmlns:p14="http://schemas.microsoft.com/office/powerpoint/2010/main" val="15244561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p19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1" name="Google Shape;2121;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An electron is a </a:t>
            </a:r>
            <a:r>
              <a:rPr lang="en-US" sz="1200" b="0" i="0" u="none" strike="noStrike" cap="none" dirty="0">
                <a:solidFill>
                  <a:srgbClr val="0C0C0C"/>
                </a:solidFill>
                <a:latin typeface="Calibri"/>
                <a:ea typeface="Calibri"/>
                <a:cs typeface="Calibri"/>
                <a:sym typeface="Calibri"/>
              </a:rPr>
              <a:t>negatively charged particle that orbits the nucleus of an atom</a:t>
            </a:r>
            <a:endParaRPr lang="en-US" dirty="0"/>
          </a:p>
        </p:txBody>
      </p:sp>
      <p:sp>
        <p:nvSpPr>
          <p:cNvPr id="2122" name="Google Shape;2122;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extLst>
      <p:ext uri="{BB962C8B-B14F-4D97-AF65-F5344CB8AC3E}">
        <p14:creationId xmlns:p14="http://schemas.microsoft.com/office/powerpoint/2010/main" val="35851923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67a2086abc_0_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267a2086abc_0_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dirty="0"/>
              <a:t>Let’s reflect once more on our big question. Our “big question” is:</a:t>
            </a:r>
            <a:r>
              <a:rPr lang="en-US" b="1" dirty="0"/>
              <a:t> </a:t>
            </a:r>
            <a:r>
              <a:rPr lang="en-US" sz="1200" b="1" i="0" dirty="0">
                <a:solidFill>
                  <a:srgbClr val="374151"/>
                </a:solidFill>
                <a:effectLst/>
                <a:latin typeface="Söhne"/>
              </a:rPr>
              <a:t>How do electrons affect our use of technology, power our homes, and add to our daily conveniences?</a:t>
            </a:r>
          </a:p>
          <a:p>
            <a:pPr marL="0" marR="0" lvl="0" indent="0" algn="l" defTabSz="914400" rtl="0" eaLnBrk="1" fontAlgn="auto" latinLnBrk="0" hangingPunct="1">
              <a:lnSpc>
                <a:spcPct val="100000"/>
              </a:lnSpc>
              <a:spcBef>
                <a:spcPts val="0"/>
              </a:spcBef>
              <a:spcAft>
                <a:spcPts val="0"/>
              </a:spcAft>
              <a:buClr>
                <a:schemeClr val="dk1"/>
              </a:buClr>
              <a:buSzPts val="1400"/>
              <a:buFont typeface="Arial"/>
              <a:buNone/>
              <a:tabLst/>
              <a:defRPr/>
            </a:pPr>
            <a:r>
              <a:rPr lang="en-US" b="1" dirty="0"/>
              <a:t> </a:t>
            </a:r>
          </a:p>
          <a:p>
            <a:pPr marL="0" lvl="0" indent="0" algn="l" rtl="0">
              <a:lnSpc>
                <a:spcPct val="100000"/>
              </a:lnSpc>
              <a:spcBef>
                <a:spcPts val="0"/>
              </a:spcBef>
              <a:spcAft>
                <a:spcPts val="0"/>
              </a:spcAft>
              <a:buClr>
                <a:schemeClr val="dk1"/>
              </a:buClr>
              <a:buSzPts val="1400"/>
              <a:buFont typeface="Arial"/>
              <a:buNone/>
            </a:pPr>
            <a:r>
              <a:rPr lang="en-US" dirty="0"/>
              <a:t>Does anyone have any additional examples to share that haven’t been discussed yet? </a:t>
            </a:r>
          </a:p>
        </p:txBody>
      </p:sp>
      <p:sp>
        <p:nvSpPr>
          <p:cNvPr id="212" name="Google Shape;212;g267a2086abc_0_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65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0313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3"/>
        <p:cNvGrpSpPr/>
        <p:nvPr/>
      </p:nvGrpSpPr>
      <p:grpSpPr>
        <a:xfrm>
          <a:off x="0" y="0"/>
          <a:ext cx="0" cy="0"/>
          <a:chOff x="0" y="0"/>
          <a:chExt cx="0" cy="0"/>
        </a:xfrm>
      </p:grpSpPr>
      <p:sp>
        <p:nvSpPr>
          <p:cNvPr id="2504" name="Google Shape;2504;p2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5" name="Google Shape;2505;p2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algn="l" fontAlgn="base"/>
            <a:r>
              <a:rPr lang="en-US" b="0" i="0" dirty="0">
                <a:solidFill>
                  <a:srgbClr val="666666"/>
                </a:solidFill>
                <a:effectLst/>
                <a:latin typeface="Open Sans" panose="020B0606030504020204" pitchFamily="34" charset="0"/>
              </a:rPr>
              <a:t>“Circuit Electron Flow” simulates the flow of electrons through a wire caused by electric fields created by surface charges.  Four different situations are presented, in order of increasing complexity:</a:t>
            </a:r>
          </a:p>
          <a:p>
            <a:pPr algn="l" fontAlgn="base">
              <a:buFont typeface="+mj-lt"/>
              <a:buAutoNum type="arabicPeriod"/>
            </a:pPr>
            <a:r>
              <a:rPr lang="en-US" b="0" i="0" dirty="0">
                <a:solidFill>
                  <a:srgbClr val="666666"/>
                </a:solidFill>
                <a:effectLst/>
                <a:latin typeface="inherit"/>
              </a:rPr>
              <a:t>Electron flow through a straight wire</a:t>
            </a:r>
          </a:p>
          <a:p>
            <a:pPr algn="l" fontAlgn="base">
              <a:buFont typeface="+mj-lt"/>
              <a:buAutoNum type="arabicPeriod"/>
            </a:pPr>
            <a:r>
              <a:rPr lang="en-US" b="0" i="0" dirty="0">
                <a:solidFill>
                  <a:srgbClr val="666666"/>
                </a:solidFill>
                <a:effectLst/>
                <a:latin typeface="inherit"/>
              </a:rPr>
              <a:t>Electron flow through a wire with a 90 degree bend</a:t>
            </a:r>
          </a:p>
          <a:p>
            <a:pPr algn="l" fontAlgn="base">
              <a:buFont typeface="+mj-lt"/>
              <a:buAutoNum type="arabicPeriod"/>
            </a:pPr>
            <a:r>
              <a:rPr lang="en-US" b="0" i="0" dirty="0">
                <a:solidFill>
                  <a:srgbClr val="666666"/>
                </a:solidFill>
                <a:effectLst/>
                <a:latin typeface="inherit"/>
              </a:rPr>
              <a:t>Electron flow through a simple circuit</a:t>
            </a:r>
          </a:p>
          <a:p>
            <a:pPr algn="l" fontAlgn="base">
              <a:buFont typeface="+mj-lt"/>
              <a:buAutoNum type="arabicPeriod"/>
            </a:pPr>
            <a:r>
              <a:rPr lang="en-US" b="0" i="0" dirty="0">
                <a:solidFill>
                  <a:srgbClr val="666666"/>
                </a:solidFill>
                <a:effectLst/>
                <a:latin typeface="inherit"/>
              </a:rPr>
              <a:t>Electron flow through a “snaky” circuit</a:t>
            </a:r>
          </a:p>
          <a:p>
            <a:pPr algn="l" fontAlgn="base"/>
            <a:r>
              <a:rPr lang="en-US" b="0" i="0" dirty="0">
                <a:solidFill>
                  <a:srgbClr val="666666"/>
                </a:solidFill>
                <a:effectLst/>
                <a:latin typeface="Open Sans" panose="020B0606030504020204" pitchFamily="34" charset="0"/>
              </a:rPr>
              <a:t>In the simulation and the corresponding worksheet (included below), students are encouraged to explore how the accumulation of electrons on the surface of a wire affects the surface charge, which in turn</a:t>
            </a:r>
          </a:p>
          <a:p>
            <a:pPr algn="l" fontAlgn="base"/>
            <a:r>
              <a:rPr lang="en-US" b="0" i="0" dirty="0">
                <a:solidFill>
                  <a:srgbClr val="666666"/>
                </a:solidFill>
                <a:effectLst/>
                <a:latin typeface="Open Sans" panose="020B0606030504020204" pitchFamily="34" charset="0"/>
              </a:rPr>
              <a:t>alters the electric fields throughout the circuit. </a:t>
            </a:r>
          </a:p>
          <a:p>
            <a:pPr algn="l" fontAlgn="base"/>
            <a:endParaRPr lang="en-US" b="0" i="0" dirty="0">
              <a:solidFill>
                <a:srgbClr val="666666"/>
              </a:solidFill>
              <a:effectLst/>
              <a:latin typeface="Open Sans" panose="020B0606030504020204" pitchFamily="34" charset="0"/>
            </a:endParaRPr>
          </a:p>
          <a:p>
            <a:pPr algn="l" fontAlgn="base"/>
            <a:r>
              <a:rPr lang="en-US" b="0" i="0" dirty="0">
                <a:solidFill>
                  <a:srgbClr val="666666"/>
                </a:solidFill>
                <a:effectLst/>
                <a:latin typeface="Open Sans" panose="020B0606030504020204" pitchFamily="34" charset="0"/>
              </a:rPr>
              <a:t>Go to website for simulations and worksheets: https://</a:t>
            </a:r>
            <a:r>
              <a:rPr lang="en-US" b="0" i="0" dirty="0" err="1">
                <a:solidFill>
                  <a:srgbClr val="666666"/>
                </a:solidFill>
                <a:effectLst/>
                <a:latin typeface="Open Sans" panose="020B0606030504020204" pitchFamily="34" charset="0"/>
              </a:rPr>
              <a:t>www.simbucket.com</a:t>
            </a:r>
            <a:r>
              <a:rPr lang="en-US" b="0" i="0" dirty="0">
                <a:solidFill>
                  <a:srgbClr val="666666"/>
                </a:solidFill>
                <a:effectLst/>
                <a:latin typeface="Open Sans" panose="020B0606030504020204" pitchFamily="34" charset="0"/>
              </a:rPr>
              <a:t>/simulation/circuit-electron-flow/</a:t>
            </a:r>
          </a:p>
        </p:txBody>
      </p:sp>
      <p:sp>
        <p:nvSpPr>
          <p:cNvPr id="2506" name="Google Shape;2506;p2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p2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3" name="Google Shape;2533;p2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2534" name="Google Shape;2534;p2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2" name="Google Shape;1282;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570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2"/>
        <p:cNvGrpSpPr/>
        <p:nvPr/>
      </p:nvGrpSpPr>
      <p:grpSpPr>
        <a:xfrm>
          <a:off x="0" y="0"/>
          <a:ext cx="0" cy="0"/>
          <a:chOff x="0" y="0"/>
          <a:chExt cx="0" cy="0"/>
        </a:xfrm>
      </p:grpSpPr>
      <p:sp>
        <p:nvSpPr>
          <p:cNvPr id="1993" name="Google Shape;1993;gdae0965b00_0_1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4" name="Google Shape;1994;gdae0965b00_0_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nucleus is the center of the atom that is made of protons and neutrons.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give some background information or a related natural phenomena related to the topic of the lesson. This helps students make connections.</a:t>
            </a:r>
            <a:endParaRPr/>
          </a:p>
        </p:txBody>
      </p:sp>
      <p:sp>
        <p:nvSpPr>
          <p:cNvPr id="1995" name="Google Shape;1995;gdae0965b00_0_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dae0965b00_0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5" name="Google Shape;2005;gdae0965b00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b="0" i="0" u="none" strike="noStrike" cap="none" dirty="0">
                <a:solidFill>
                  <a:srgbClr val="0C0C0C"/>
                </a:solidFill>
                <a:latin typeface="Calibri"/>
                <a:ea typeface="Calibri"/>
                <a:cs typeface="Calibri"/>
                <a:sym typeface="Calibri"/>
              </a:rPr>
              <a:t>A proton is a positively charged particle that orbits the nucleus of an atom</a:t>
            </a:r>
            <a:endParaRPr sz="1200" dirty="0"/>
          </a:p>
        </p:txBody>
      </p:sp>
      <p:sp>
        <p:nvSpPr>
          <p:cNvPr id="2006" name="Google Shape;2006;gdae0965b00_0_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8"/>
        <p:cNvGrpSpPr/>
        <p:nvPr/>
      </p:nvGrpSpPr>
      <p:grpSpPr>
        <a:xfrm>
          <a:off x="0" y="0"/>
          <a:ext cx="0" cy="0"/>
          <a:chOff x="0" y="0"/>
          <a:chExt cx="0" cy="0"/>
        </a:xfrm>
      </p:grpSpPr>
      <p:sp>
        <p:nvSpPr>
          <p:cNvPr id="2019" name="Google Shape;2019;p1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0" name="Google Shape;2020;p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A neutron is </a:t>
            </a:r>
            <a:r>
              <a:rPr lang="en-US" sz="1200" b="0" i="0" u="none" strike="noStrike" cap="none" dirty="0">
                <a:solidFill>
                  <a:schemeClr val="dk1"/>
                </a:solidFill>
                <a:latin typeface="Calibri"/>
                <a:ea typeface="Calibri"/>
                <a:cs typeface="Calibri"/>
                <a:sym typeface="Calibri"/>
              </a:rPr>
              <a:t>a </a:t>
            </a:r>
            <a:r>
              <a:rPr lang="en" sz="1200" b="0" i="0" u="none" strike="noStrike" cap="none" dirty="0">
                <a:solidFill>
                  <a:srgbClr val="0C0C0C"/>
                </a:solidFill>
                <a:latin typeface="Calibri"/>
                <a:ea typeface="Calibri"/>
                <a:cs typeface="Calibri"/>
                <a:sym typeface="Calibri"/>
              </a:rPr>
              <a:t>particle with no charge (neutral charge) that orbits the nucleus of an atom</a:t>
            </a:r>
            <a:r>
              <a:rPr lang="en-US" sz="1200" b="0" i="0" u="none" strike="noStrike" cap="none" dirty="0">
                <a:solidFill>
                  <a:schemeClr val="dk1"/>
                </a:solidFill>
                <a:latin typeface="Calibri"/>
                <a:ea typeface="Calibri"/>
                <a:cs typeface="Calibri"/>
                <a:sym typeface="Calibri"/>
              </a:rPr>
              <a:t>.</a:t>
            </a:r>
            <a:endParaRPr dirty="0"/>
          </a:p>
        </p:txBody>
      </p:sp>
      <p:sp>
        <p:nvSpPr>
          <p:cNvPr id="2021" name="Google Shape;2021;p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7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7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7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7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7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7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7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7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6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9" name="Google Shape;39;p6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6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5" name="Google Shape;45;p6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6" name="Google Shape;46;p6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7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2" name="Google Shape;52;p7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3" name="Google Shape;53;p7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54" name="Google Shape;54;p7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5" name="Google Shape;55;p7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7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7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7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7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7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7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7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73"/>
          <p:cNvSpPr>
            <a:spLocks noGrp="1"/>
          </p:cNvSpPr>
          <p:nvPr>
            <p:ph type="pic" idx="2"/>
          </p:nvPr>
        </p:nvSpPr>
        <p:spPr>
          <a:xfrm>
            <a:off x="1792288" y="612775"/>
            <a:ext cx="5486400" cy="4114800"/>
          </a:xfrm>
          <a:prstGeom prst="rect">
            <a:avLst/>
          </a:prstGeom>
          <a:noFill/>
          <a:ln>
            <a:noFill/>
          </a:ln>
        </p:spPr>
      </p:sp>
      <p:sp>
        <p:nvSpPr>
          <p:cNvPr id="68" name="Google Shape;68;p7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7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7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5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jp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www.simbucket.com/simulation/circuit-electron-flow/" TargetMode="Externa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325592" y="297175"/>
            <a:ext cx="6484572" cy="6404394"/>
            <a:chOff x="814636" y="0"/>
            <a:chExt cx="5854087" cy="6404394"/>
          </a:xfrm>
        </p:grpSpPr>
        <p:sp>
          <p:nvSpPr>
            <p:cNvPr id="102" name="Google Shape;102;p1"/>
            <p:cNvSpPr/>
            <p:nvPr/>
          </p:nvSpPr>
          <p:spPr>
            <a:xfrm rot="10800000">
              <a:off x="1480729" y="3753657"/>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Engagement</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99023" y="3753656"/>
              <a:ext cx="4769700" cy="1619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dirty="0">
                  <a:solidFill>
                    <a:schemeClr val="lt1"/>
                  </a:solidFill>
                  <a:latin typeface="Calibri"/>
                  <a:ea typeface="Calibri"/>
                  <a:cs typeface="Calibri"/>
                  <a:sym typeface="Calibri"/>
                </a:rPr>
                <a:t>Vocabulary</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Student-Friendly Definition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Examples &amp; Non-Examples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dirty="0">
                  <a:solidFill>
                    <a:schemeClr val="lt1"/>
                  </a:solidFill>
                  <a:latin typeface="Calibri"/>
                  <a:ea typeface="Calibri"/>
                  <a:cs typeface="Calibri"/>
                  <a:sym typeface="Calibri"/>
                </a:rPr>
                <a:t>Frayer Model</a:t>
              </a:r>
              <a:endParaRPr sz="1800" b="0" i="0" u="none" strike="noStrike" cap="none" dirty="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786600" y="4959804"/>
            <a:ext cx="385108"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6140137" y="4959804"/>
            <a:ext cx="385108"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913444" y="4638256"/>
            <a:ext cx="385108" cy="347619"/>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
        <p:nvSpPr>
          <p:cNvPr id="2" name="Google Shape;114;p1">
            <a:extLst>
              <a:ext uri="{FF2B5EF4-FFF2-40B4-BE49-F238E27FC236}">
                <a16:creationId xmlns:a16="http://schemas.microsoft.com/office/drawing/2014/main" id="{0090F39C-1450-A0BD-0C59-F4C554025718}"/>
              </a:ext>
            </a:extLst>
          </p:cNvPr>
          <p:cNvSpPr/>
          <p:nvPr/>
        </p:nvSpPr>
        <p:spPr>
          <a:xfrm>
            <a:off x="4452593" y="5254435"/>
            <a:ext cx="2709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3" name="Google Shape;115;p1">
            <a:extLst>
              <a:ext uri="{FF2B5EF4-FFF2-40B4-BE49-F238E27FC236}">
                <a16:creationId xmlns:a16="http://schemas.microsoft.com/office/drawing/2014/main" id="{B1DADD32-3BD5-3473-71EC-280529A586A0}"/>
              </a:ext>
            </a:extLst>
          </p:cNvPr>
          <p:cNvCxnSpPr/>
          <p:nvPr/>
        </p:nvCxnSpPr>
        <p:spPr>
          <a:xfrm>
            <a:off x="4588494" y="5254435"/>
            <a:ext cx="0" cy="76200"/>
          </a:xfrm>
          <a:prstGeom prst="straightConnector1">
            <a:avLst/>
          </a:prstGeom>
          <a:noFill/>
          <a:ln w="25400" cap="flat" cmpd="sng">
            <a:solidFill>
              <a:srgbClr val="FF932B"/>
            </a:solidFill>
            <a:prstDash val="solid"/>
            <a:round/>
            <a:headEnd type="none" w="sm" len="sm"/>
            <a:tailEnd type="none" w="sm" len="sm"/>
          </a:ln>
        </p:spPr>
      </p:cxnSp>
      <p:cxnSp>
        <p:nvCxnSpPr>
          <p:cNvPr id="4" name="Google Shape;116;p1">
            <a:extLst>
              <a:ext uri="{FF2B5EF4-FFF2-40B4-BE49-F238E27FC236}">
                <a16:creationId xmlns:a16="http://schemas.microsoft.com/office/drawing/2014/main" id="{71B5D812-9D84-5DAE-30A8-7A5FA375B516}"/>
              </a:ext>
            </a:extLst>
          </p:cNvPr>
          <p:cNvCxnSpPr>
            <a:stCxn id="7" idx="4"/>
            <a:endCxn id="2" idx="2"/>
          </p:cNvCxnSpPr>
          <p:nvPr/>
        </p:nvCxnSpPr>
        <p:spPr>
          <a:xfrm>
            <a:off x="4587304" y="5427726"/>
            <a:ext cx="600" cy="77100"/>
          </a:xfrm>
          <a:prstGeom prst="straightConnector1">
            <a:avLst/>
          </a:prstGeom>
          <a:noFill/>
          <a:ln w="25400" cap="flat" cmpd="sng">
            <a:solidFill>
              <a:srgbClr val="FF932B"/>
            </a:solidFill>
            <a:prstDash val="solid"/>
            <a:round/>
            <a:headEnd type="none" w="sm" len="sm"/>
            <a:tailEnd type="none" w="sm" len="sm"/>
          </a:ln>
        </p:spPr>
      </p:cxnSp>
      <p:cxnSp>
        <p:nvCxnSpPr>
          <p:cNvPr id="5" name="Google Shape;118;p1">
            <a:extLst>
              <a:ext uri="{FF2B5EF4-FFF2-40B4-BE49-F238E27FC236}">
                <a16:creationId xmlns:a16="http://schemas.microsoft.com/office/drawing/2014/main" id="{873FCBC9-77C1-1C2A-11A6-2E579E7DD386}"/>
              </a:ext>
            </a:extLst>
          </p:cNvPr>
          <p:cNvCxnSpPr/>
          <p:nvPr/>
        </p:nvCxnSpPr>
        <p:spPr>
          <a:xfrm>
            <a:off x="4452593" y="5379117"/>
            <a:ext cx="78900" cy="0"/>
          </a:xfrm>
          <a:prstGeom prst="straightConnector1">
            <a:avLst/>
          </a:prstGeom>
          <a:noFill/>
          <a:ln w="25400" cap="flat" cmpd="sng">
            <a:solidFill>
              <a:srgbClr val="FF932B"/>
            </a:solidFill>
            <a:prstDash val="solid"/>
            <a:round/>
            <a:headEnd type="none" w="sm" len="sm"/>
            <a:tailEnd type="none" w="sm" len="sm"/>
          </a:ln>
        </p:spPr>
      </p:cxnSp>
      <p:cxnSp>
        <p:nvCxnSpPr>
          <p:cNvPr id="6" name="Google Shape;119;p1">
            <a:extLst>
              <a:ext uri="{FF2B5EF4-FFF2-40B4-BE49-F238E27FC236}">
                <a16:creationId xmlns:a16="http://schemas.microsoft.com/office/drawing/2014/main" id="{38B463FC-BF71-6587-2775-2FA217B930B8}"/>
              </a:ext>
            </a:extLst>
          </p:cNvPr>
          <p:cNvCxnSpPr/>
          <p:nvPr/>
        </p:nvCxnSpPr>
        <p:spPr>
          <a:xfrm>
            <a:off x="4643028" y="5377475"/>
            <a:ext cx="80400" cy="0"/>
          </a:xfrm>
          <a:prstGeom prst="straightConnector1">
            <a:avLst/>
          </a:prstGeom>
          <a:noFill/>
          <a:ln w="25400" cap="flat" cmpd="sng">
            <a:solidFill>
              <a:srgbClr val="FF932B"/>
            </a:solidFill>
            <a:prstDash val="solid"/>
            <a:round/>
            <a:headEnd type="none" w="sm" len="sm"/>
            <a:tailEnd type="none" w="sm" len="sm"/>
          </a:ln>
        </p:spPr>
      </p:cxnSp>
      <p:sp>
        <p:nvSpPr>
          <p:cNvPr id="7" name="Google Shape;117;p1">
            <a:extLst>
              <a:ext uri="{FF2B5EF4-FFF2-40B4-BE49-F238E27FC236}">
                <a16:creationId xmlns:a16="http://schemas.microsoft.com/office/drawing/2014/main" id="{E8201961-EE5F-D3C7-885D-5CDE65BED053}"/>
              </a:ext>
            </a:extLst>
          </p:cNvPr>
          <p:cNvSpPr/>
          <p:nvPr/>
        </p:nvSpPr>
        <p:spPr>
          <a:xfrm>
            <a:off x="4531654" y="5330526"/>
            <a:ext cx="111300" cy="97200"/>
          </a:xfrm>
          <a:prstGeom prst="ellipse">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6"/>
        <p:cNvGrpSpPr/>
        <p:nvPr/>
      </p:nvGrpSpPr>
      <p:grpSpPr>
        <a:xfrm>
          <a:off x="0" y="0"/>
          <a:ext cx="0" cy="0"/>
          <a:chOff x="0" y="0"/>
          <a:chExt cx="0" cy="0"/>
        </a:xfrm>
      </p:grpSpPr>
      <p:sp>
        <p:nvSpPr>
          <p:cNvPr id="2037" name="Google Shape;2037;p19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2"/>
        <p:cNvGrpSpPr/>
        <p:nvPr/>
      </p:nvGrpSpPr>
      <p:grpSpPr>
        <a:xfrm>
          <a:off x="0" y="0"/>
          <a:ext cx="0" cy="0"/>
          <a:chOff x="0" y="0"/>
          <a:chExt cx="0" cy="0"/>
        </a:xfrm>
      </p:grpSpPr>
      <p:sp>
        <p:nvSpPr>
          <p:cNvPr id="2043" name="Google Shape;2043;p191"/>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2044" name="Google Shape;2044;p191"/>
          <p:cNvSpPr/>
          <p:nvPr/>
        </p:nvSpPr>
        <p:spPr>
          <a:xfrm>
            <a:off x="733703" y="728261"/>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2045" name="Google Shape;2045;p191"/>
          <p:cNvSpPr txBox="1"/>
          <p:nvPr/>
        </p:nvSpPr>
        <p:spPr>
          <a:xfrm>
            <a:off x="733703" y="666706"/>
            <a:ext cx="809566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are the two qualities of matter?</a:t>
            </a:r>
            <a:endParaRPr sz="4000">
              <a:solidFill>
                <a:srgbClr val="FF0000"/>
              </a:solidFill>
              <a:latin typeface="Calibri"/>
              <a:ea typeface="Calibri"/>
              <a:cs typeface="Calibri"/>
              <a:sym typeface="Calibri"/>
            </a:endParaRPr>
          </a:p>
        </p:txBody>
      </p:sp>
      <p:pic>
        <p:nvPicPr>
          <p:cNvPr id="2046" name="Google Shape;2046;p191"/>
          <p:cNvPicPr preferRelativeResize="0"/>
          <p:nvPr/>
        </p:nvPicPr>
        <p:blipFill rotWithShape="1">
          <a:blip r:embed="rId3">
            <a:alphaModFix/>
          </a:blip>
          <a:srcRect/>
          <a:stretch/>
        </p:blipFill>
        <p:spPr>
          <a:xfrm>
            <a:off x="1786858" y="2247152"/>
            <a:ext cx="5451058" cy="3748127"/>
          </a:xfrm>
          <a:prstGeom prst="rect">
            <a:avLst/>
          </a:prstGeom>
          <a:noFill/>
          <a:ln>
            <a:noFill/>
          </a:ln>
        </p:spPr>
      </p:pic>
      <p:sp>
        <p:nvSpPr>
          <p:cNvPr id="2047" name="Google Shape;2047;p19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2"/>
        <p:cNvGrpSpPr/>
        <p:nvPr/>
      </p:nvGrpSpPr>
      <p:grpSpPr>
        <a:xfrm>
          <a:off x="0" y="0"/>
          <a:ext cx="0" cy="0"/>
          <a:chOff x="0" y="0"/>
          <a:chExt cx="0" cy="0"/>
        </a:xfrm>
      </p:grpSpPr>
      <p:grpSp>
        <p:nvGrpSpPr>
          <p:cNvPr id="2053" name="Google Shape;2053;p192"/>
          <p:cNvGrpSpPr/>
          <p:nvPr/>
        </p:nvGrpSpPr>
        <p:grpSpPr>
          <a:xfrm>
            <a:off x="2310340" y="270701"/>
            <a:ext cx="4564263" cy="5453166"/>
            <a:chOff x="2310340" y="270701"/>
            <a:chExt cx="4564263" cy="5453166"/>
          </a:xfrm>
        </p:grpSpPr>
        <p:pic>
          <p:nvPicPr>
            <p:cNvPr id="2054" name="Google Shape;2054;p192"/>
            <p:cNvPicPr preferRelativeResize="0"/>
            <p:nvPr/>
          </p:nvPicPr>
          <p:blipFill rotWithShape="1">
            <a:blip r:embed="rId3">
              <a:alphaModFix/>
            </a:blip>
            <a:srcRect l="13938" t="12281" r="15692" b="12281"/>
            <a:stretch/>
          </p:blipFill>
          <p:spPr>
            <a:xfrm>
              <a:off x="3418313" y="2288524"/>
              <a:ext cx="1115545" cy="1195889"/>
            </a:xfrm>
            <a:prstGeom prst="rect">
              <a:avLst/>
            </a:prstGeom>
            <a:noFill/>
            <a:ln>
              <a:noFill/>
            </a:ln>
          </p:spPr>
        </p:pic>
        <p:pic>
          <p:nvPicPr>
            <p:cNvPr id="2055" name="Google Shape;2055;p192"/>
            <p:cNvPicPr preferRelativeResize="0"/>
            <p:nvPr/>
          </p:nvPicPr>
          <p:blipFill rotWithShape="1">
            <a:blip r:embed="rId3">
              <a:alphaModFix/>
            </a:blip>
            <a:srcRect l="13938" t="12281" r="15692" b="12281"/>
            <a:stretch/>
          </p:blipFill>
          <p:spPr>
            <a:xfrm>
              <a:off x="4592472" y="2268737"/>
              <a:ext cx="1115545" cy="1195889"/>
            </a:xfrm>
            <a:prstGeom prst="rect">
              <a:avLst/>
            </a:prstGeom>
            <a:noFill/>
            <a:ln>
              <a:noFill/>
            </a:ln>
          </p:spPr>
        </p:pic>
        <p:pic>
          <p:nvPicPr>
            <p:cNvPr id="2056" name="Google Shape;2056;p192"/>
            <p:cNvPicPr preferRelativeResize="0"/>
            <p:nvPr/>
          </p:nvPicPr>
          <p:blipFill rotWithShape="1">
            <a:blip r:embed="rId3">
              <a:alphaModFix/>
            </a:blip>
            <a:srcRect l="13938" t="12281" r="15692" b="12281"/>
            <a:stretch/>
          </p:blipFill>
          <p:spPr>
            <a:xfrm>
              <a:off x="2987946" y="3425797"/>
              <a:ext cx="1115545" cy="1195889"/>
            </a:xfrm>
            <a:prstGeom prst="rect">
              <a:avLst/>
            </a:prstGeom>
            <a:noFill/>
            <a:ln>
              <a:noFill/>
            </a:ln>
          </p:spPr>
        </p:pic>
        <p:pic>
          <p:nvPicPr>
            <p:cNvPr id="2057" name="Google Shape;2057;p192"/>
            <p:cNvPicPr preferRelativeResize="0"/>
            <p:nvPr/>
          </p:nvPicPr>
          <p:blipFill rotWithShape="1">
            <a:blip r:embed="rId3">
              <a:alphaModFix/>
            </a:blip>
            <a:srcRect l="13938" t="12281" r="15692" b="12281"/>
            <a:stretch/>
          </p:blipFill>
          <p:spPr>
            <a:xfrm>
              <a:off x="4005799" y="4336109"/>
              <a:ext cx="1115545" cy="1195889"/>
            </a:xfrm>
            <a:prstGeom prst="rect">
              <a:avLst/>
            </a:prstGeom>
            <a:noFill/>
            <a:ln>
              <a:noFill/>
            </a:ln>
          </p:spPr>
        </p:pic>
        <p:pic>
          <p:nvPicPr>
            <p:cNvPr id="2058" name="Google Shape;2058;p192"/>
            <p:cNvPicPr preferRelativeResize="0"/>
            <p:nvPr/>
          </p:nvPicPr>
          <p:blipFill rotWithShape="1">
            <a:blip r:embed="rId3">
              <a:alphaModFix/>
            </a:blip>
            <a:srcRect l="13938" t="12281" r="15692" b="12281"/>
            <a:stretch/>
          </p:blipFill>
          <p:spPr>
            <a:xfrm>
              <a:off x="5121345" y="3491280"/>
              <a:ext cx="1115545" cy="1195889"/>
            </a:xfrm>
            <a:prstGeom prst="rect">
              <a:avLst/>
            </a:prstGeom>
            <a:noFill/>
            <a:ln>
              <a:noFill/>
            </a:ln>
          </p:spPr>
        </p:pic>
        <p:sp>
          <p:nvSpPr>
            <p:cNvPr id="2059" name="Google Shape;2059;p192"/>
            <p:cNvSpPr txBox="1"/>
            <p:nvPr/>
          </p:nvSpPr>
          <p:spPr>
            <a:xfrm>
              <a:off x="2310340" y="270701"/>
              <a:ext cx="45642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chemeClr val="dk1"/>
                  </a:solidFill>
                  <a:latin typeface="Calibri"/>
                  <a:ea typeface="Calibri"/>
                  <a:cs typeface="Calibri"/>
                  <a:sym typeface="Calibri"/>
                </a:rPr>
                <a:t>What is an atom?</a:t>
              </a:r>
              <a:endParaRPr/>
            </a:p>
          </p:txBody>
        </p:sp>
        <p:sp>
          <p:nvSpPr>
            <p:cNvPr id="2060" name="Google Shape;2060;p192"/>
            <p:cNvSpPr/>
            <p:nvPr/>
          </p:nvSpPr>
          <p:spPr>
            <a:xfrm>
              <a:off x="2596491" y="2172015"/>
              <a:ext cx="3940292" cy="3551852"/>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sp>
        <p:nvSpPr>
          <p:cNvPr id="2061" name="Google Shape;2061;p192"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6"/>
        <p:cNvGrpSpPr/>
        <p:nvPr/>
      </p:nvGrpSpPr>
      <p:grpSpPr>
        <a:xfrm>
          <a:off x="0" y="0"/>
          <a:ext cx="0" cy="0"/>
          <a:chOff x="0" y="0"/>
          <a:chExt cx="0" cy="0"/>
        </a:xfrm>
      </p:grpSpPr>
      <p:pic>
        <p:nvPicPr>
          <p:cNvPr id="2067" name="Google Shape;2067;p193"/>
          <p:cNvPicPr preferRelativeResize="0"/>
          <p:nvPr/>
        </p:nvPicPr>
        <p:blipFill rotWithShape="1">
          <a:blip r:embed="rId3">
            <a:alphaModFix/>
          </a:blip>
          <a:srcRect/>
          <a:stretch/>
        </p:blipFill>
        <p:spPr>
          <a:xfrm>
            <a:off x="1786858" y="2247152"/>
            <a:ext cx="5451058" cy="3748127"/>
          </a:xfrm>
          <a:prstGeom prst="rect">
            <a:avLst/>
          </a:prstGeom>
          <a:noFill/>
          <a:ln>
            <a:noFill/>
          </a:ln>
        </p:spPr>
      </p:pic>
      <p:grpSp>
        <p:nvGrpSpPr>
          <p:cNvPr id="2068" name="Google Shape;2068;p193"/>
          <p:cNvGrpSpPr/>
          <p:nvPr/>
        </p:nvGrpSpPr>
        <p:grpSpPr>
          <a:xfrm>
            <a:off x="2230255" y="691119"/>
            <a:ext cx="3926550" cy="4698703"/>
            <a:chOff x="2310340" y="270701"/>
            <a:chExt cx="3926550" cy="4698703"/>
          </a:xfrm>
        </p:grpSpPr>
        <p:pic>
          <p:nvPicPr>
            <p:cNvPr id="2069" name="Google Shape;2069;p193"/>
            <p:cNvPicPr preferRelativeResize="0"/>
            <p:nvPr/>
          </p:nvPicPr>
          <p:blipFill rotWithShape="1">
            <a:blip r:embed="rId4">
              <a:alphaModFix/>
            </a:blip>
            <a:srcRect l="13938" t="12281" r="15692" b="12281"/>
            <a:stretch/>
          </p:blipFill>
          <p:spPr>
            <a:xfrm>
              <a:off x="2756182" y="2375287"/>
              <a:ext cx="590748" cy="633295"/>
            </a:xfrm>
            <a:prstGeom prst="rect">
              <a:avLst/>
            </a:prstGeom>
            <a:noFill/>
            <a:ln>
              <a:noFill/>
            </a:ln>
          </p:spPr>
        </p:pic>
        <p:pic>
          <p:nvPicPr>
            <p:cNvPr id="2070" name="Google Shape;2070;p193"/>
            <p:cNvPicPr preferRelativeResize="0"/>
            <p:nvPr/>
          </p:nvPicPr>
          <p:blipFill rotWithShape="1">
            <a:blip r:embed="rId4">
              <a:alphaModFix/>
            </a:blip>
            <a:srcRect l="13938" t="12281" r="15692" b="12281"/>
            <a:stretch/>
          </p:blipFill>
          <p:spPr>
            <a:xfrm>
              <a:off x="4247546" y="2448126"/>
              <a:ext cx="590748" cy="633295"/>
            </a:xfrm>
            <a:prstGeom prst="rect">
              <a:avLst/>
            </a:prstGeom>
            <a:noFill/>
            <a:ln>
              <a:noFill/>
            </a:ln>
          </p:spPr>
        </p:pic>
        <p:pic>
          <p:nvPicPr>
            <p:cNvPr id="2071" name="Google Shape;2071;p193"/>
            <p:cNvPicPr preferRelativeResize="0"/>
            <p:nvPr/>
          </p:nvPicPr>
          <p:blipFill rotWithShape="1">
            <a:blip r:embed="rId4">
              <a:alphaModFix/>
            </a:blip>
            <a:srcRect l="13938" t="12281" r="15692" b="12281"/>
            <a:stretch/>
          </p:blipFill>
          <p:spPr>
            <a:xfrm>
              <a:off x="3349473" y="3835309"/>
              <a:ext cx="488704" cy="523901"/>
            </a:xfrm>
            <a:prstGeom prst="rect">
              <a:avLst/>
            </a:prstGeom>
            <a:noFill/>
            <a:ln>
              <a:noFill/>
            </a:ln>
          </p:spPr>
        </p:pic>
        <p:pic>
          <p:nvPicPr>
            <p:cNvPr id="2072" name="Google Shape;2072;p193"/>
            <p:cNvPicPr preferRelativeResize="0"/>
            <p:nvPr/>
          </p:nvPicPr>
          <p:blipFill rotWithShape="1">
            <a:blip r:embed="rId4">
              <a:alphaModFix/>
            </a:blip>
            <a:srcRect l="13938" t="12281" r="15692" b="12281"/>
            <a:stretch/>
          </p:blipFill>
          <p:spPr>
            <a:xfrm>
              <a:off x="4530596" y="4336109"/>
              <a:ext cx="590748" cy="633295"/>
            </a:xfrm>
            <a:prstGeom prst="rect">
              <a:avLst/>
            </a:prstGeom>
            <a:noFill/>
            <a:ln>
              <a:noFill/>
            </a:ln>
          </p:spPr>
        </p:pic>
        <p:pic>
          <p:nvPicPr>
            <p:cNvPr id="2073" name="Google Shape;2073;p193"/>
            <p:cNvPicPr preferRelativeResize="0"/>
            <p:nvPr/>
          </p:nvPicPr>
          <p:blipFill rotWithShape="1">
            <a:blip r:embed="rId4">
              <a:alphaModFix/>
            </a:blip>
            <a:srcRect l="13938" t="12281" r="15692" b="12281"/>
            <a:stretch/>
          </p:blipFill>
          <p:spPr>
            <a:xfrm>
              <a:off x="5595060" y="3491281"/>
              <a:ext cx="641830" cy="688056"/>
            </a:xfrm>
            <a:prstGeom prst="rect">
              <a:avLst/>
            </a:prstGeom>
            <a:noFill/>
            <a:ln>
              <a:noFill/>
            </a:ln>
          </p:spPr>
        </p:pic>
        <p:sp>
          <p:nvSpPr>
            <p:cNvPr id="2074" name="Google Shape;2074;p193"/>
            <p:cNvSpPr txBox="1"/>
            <p:nvPr/>
          </p:nvSpPr>
          <p:spPr>
            <a:xfrm>
              <a:off x="2310340" y="270701"/>
              <a:ext cx="18473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800">
                <a:solidFill>
                  <a:schemeClr val="dk1"/>
                </a:solidFill>
                <a:latin typeface="Calibri"/>
                <a:ea typeface="Calibri"/>
                <a:cs typeface="Calibri"/>
                <a:sym typeface="Calibri"/>
              </a:endParaRPr>
            </a:p>
          </p:txBody>
        </p:sp>
      </p:grpSp>
      <p:sp>
        <p:nvSpPr>
          <p:cNvPr id="2075" name="Google Shape;2075;p193"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93"/>
          <p:cNvSpPr txBox="1"/>
          <p:nvPr/>
        </p:nvSpPr>
        <p:spPr>
          <a:xfrm>
            <a:off x="367516" y="860396"/>
            <a:ext cx="8756738"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the relationship between atoms and matter?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9"/>
        <p:cNvGrpSpPr/>
        <p:nvPr/>
      </p:nvGrpSpPr>
      <p:grpSpPr>
        <a:xfrm>
          <a:off x="0" y="0"/>
          <a:ext cx="0" cy="0"/>
          <a:chOff x="0" y="0"/>
          <a:chExt cx="0" cy="0"/>
        </a:xfrm>
      </p:grpSpPr>
      <p:sp>
        <p:nvSpPr>
          <p:cNvPr id="2090" name="Google Shape;2090;p195"/>
          <p:cNvSpPr txBox="1"/>
          <p:nvPr/>
        </p:nvSpPr>
        <p:spPr>
          <a:xfrm>
            <a:off x="790175" y="491675"/>
            <a:ext cx="80334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a nucleus?</a:t>
            </a:r>
            <a:endParaRPr sz="4000"/>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2091" name="Google Shape;2091;p19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2" name="Google Shape;2092;p195"/>
          <p:cNvGrpSpPr/>
          <p:nvPr/>
        </p:nvGrpSpPr>
        <p:grpSpPr>
          <a:xfrm>
            <a:off x="2749565" y="1968338"/>
            <a:ext cx="4002823" cy="4002823"/>
            <a:chOff x="2592402" y="1475050"/>
            <a:chExt cx="4002823" cy="4002823"/>
          </a:xfrm>
        </p:grpSpPr>
        <p:pic>
          <p:nvPicPr>
            <p:cNvPr id="2093" name="Google Shape;2093;p195"/>
            <p:cNvPicPr preferRelativeResize="0"/>
            <p:nvPr/>
          </p:nvPicPr>
          <p:blipFill rotWithShape="1">
            <a:blip r:embed="rId4">
              <a:alphaModFix/>
            </a:blip>
            <a:srcRect/>
            <a:stretch/>
          </p:blipFill>
          <p:spPr>
            <a:xfrm>
              <a:off x="2592402" y="1475050"/>
              <a:ext cx="4002823" cy="4002823"/>
            </a:xfrm>
            <a:prstGeom prst="rect">
              <a:avLst/>
            </a:prstGeom>
            <a:noFill/>
            <a:ln>
              <a:noFill/>
            </a:ln>
          </p:spPr>
        </p:pic>
        <p:sp>
          <p:nvSpPr>
            <p:cNvPr id="2094" name="Google Shape;2094;p195"/>
            <p:cNvSpPr/>
            <p:nvPr/>
          </p:nvSpPr>
          <p:spPr>
            <a:xfrm>
              <a:off x="3743312" y="2633422"/>
              <a:ext cx="1686300" cy="1673100"/>
            </a:xfrm>
            <a:prstGeom prst="ellipse">
              <a:avLst/>
            </a:prstGeom>
            <a:noFill/>
            <a:ln w="2857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95" name="Google Shape;2095;p195"/>
            <p:cNvSpPr/>
            <p:nvPr/>
          </p:nvSpPr>
          <p:spPr>
            <a:xfrm>
              <a:off x="3627854" y="2633422"/>
              <a:ext cx="1897800" cy="1673100"/>
            </a:xfrm>
            <a:prstGeom prst="rect">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00"/>
        <p:cNvGrpSpPr/>
        <p:nvPr/>
      </p:nvGrpSpPr>
      <p:grpSpPr>
        <a:xfrm>
          <a:off x="0" y="0"/>
          <a:ext cx="0" cy="0"/>
          <a:chOff x="0" y="0"/>
          <a:chExt cx="0" cy="0"/>
        </a:xfrm>
      </p:grpSpPr>
      <p:sp>
        <p:nvSpPr>
          <p:cNvPr id="2101" name="Google Shape;2101;gdae0965b00_0_127"/>
          <p:cNvSpPr txBox="1"/>
          <p:nvPr/>
        </p:nvSpPr>
        <p:spPr>
          <a:xfrm>
            <a:off x="790175" y="491675"/>
            <a:ext cx="8033400" cy="1785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is the difference between protons and neutrons?</a:t>
            </a:r>
            <a:endParaRPr sz="4000"/>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2102" name="Google Shape;2102;gdae0965b00_0_12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03" name="Google Shape;2103;gdae0965b00_0_127"/>
          <p:cNvPicPr preferRelativeResize="0"/>
          <p:nvPr/>
        </p:nvPicPr>
        <p:blipFill rotWithShape="1">
          <a:blip r:embed="rId4">
            <a:alphaModFix/>
          </a:blip>
          <a:srcRect/>
          <a:stretch/>
        </p:blipFill>
        <p:spPr>
          <a:xfrm>
            <a:off x="2646752" y="2246963"/>
            <a:ext cx="4002823" cy="4002823"/>
          </a:xfrm>
          <a:prstGeom prst="rect">
            <a:avLst/>
          </a:prstGeom>
          <a:noFill/>
          <a:ln>
            <a:noFill/>
          </a:ln>
        </p:spPr>
      </p:pic>
      <p:cxnSp>
        <p:nvCxnSpPr>
          <p:cNvPr id="2104" name="Google Shape;2104;gdae0965b00_0_127"/>
          <p:cNvCxnSpPr/>
          <p:nvPr/>
        </p:nvCxnSpPr>
        <p:spPr>
          <a:xfrm flipH="1">
            <a:off x="4724454" y="2634614"/>
            <a:ext cx="1238100" cy="10926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650"/>
              </a:srgbClr>
            </a:outerShdw>
          </a:effectLst>
        </p:spPr>
      </p:cxnSp>
      <p:cxnSp>
        <p:nvCxnSpPr>
          <p:cNvPr id="2105" name="Google Shape;2105;gdae0965b00_0_127"/>
          <p:cNvCxnSpPr/>
          <p:nvPr/>
        </p:nvCxnSpPr>
        <p:spPr>
          <a:xfrm rot="10800000">
            <a:off x="5041402" y="4603742"/>
            <a:ext cx="1837800" cy="1092600"/>
          </a:xfrm>
          <a:prstGeom prst="straightConnector1">
            <a:avLst/>
          </a:prstGeom>
          <a:noFill/>
          <a:ln w="76200" cap="flat" cmpd="sng">
            <a:solidFill>
              <a:srgbClr val="E36C09"/>
            </a:solidFill>
            <a:prstDash val="solid"/>
            <a:round/>
            <a:headEnd type="none" w="sm" len="sm"/>
            <a:tailEnd type="stealth" w="med" len="med"/>
          </a:ln>
          <a:effectLst>
            <a:outerShdw blurRad="40000" dist="20000" dir="5400000" rotWithShape="0">
              <a:srgbClr val="000000">
                <a:alpha val="37650"/>
              </a:srgbClr>
            </a:outerShdw>
          </a:effectLst>
        </p:spPr>
      </p:cxnSp>
      <p:sp>
        <p:nvSpPr>
          <p:cNvPr id="2106" name="Google Shape;2106;gdae0965b00_0_127"/>
          <p:cNvSpPr/>
          <p:nvPr/>
        </p:nvSpPr>
        <p:spPr>
          <a:xfrm>
            <a:off x="6432182" y="2611530"/>
            <a:ext cx="476400" cy="497700"/>
          </a:xfrm>
          <a:prstGeom prst="plus">
            <a:avLst>
              <a:gd name="adj" fmla="val 35811"/>
            </a:avLst>
          </a:prstGeom>
          <a:solidFill>
            <a:srgbClr val="FF0000"/>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07" name="Google Shape;2107;gdae0965b00_0_127"/>
          <p:cNvSpPr txBox="1"/>
          <p:nvPr/>
        </p:nvSpPr>
        <p:spPr>
          <a:xfrm>
            <a:off x="5974652" y="2197653"/>
            <a:ext cx="13497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FF0000"/>
                </a:solidFill>
                <a:latin typeface="Calibri"/>
                <a:ea typeface="Calibri"/>
                <a:cs typeface="Calibri"/>
                <a:sym typeface="Calibri"/>
              </a:rPr>
              <a:t>Proton</a:t>
            </a:r>
            <a:endParaRPr/>
          </a:p>
        </p:txBody>
      </p:sp>
      <p:sp>
        <p:nvSpPr>
          <p:cNvPr id="2108" name="Google Shape;2108;gdae0965b00_0_127"/>
          <p:cNvSpPr txBox="1"/>
          <p:nvPr/>
        </p:nvSpPr>
        <p:spPr>
          <a:xfrm>
            <a:off x="6574630" y="5796840"/>
            <a:ext cx="18378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rgbClr val="E36C09"/>
                </a:solidFill>
                <a:latin typeface="Calibri"/>
                <a:ea typeface="Calibri"/>
                <a:cs typeface="Calibri"/>
                <a:sym typeface="Calibri"/>
              </a:rPr>
              <a:t>Neutron</a:t>
            </a:r>
            <a:endParaRPr/>
          </a:p>
        </p:txBody>
      </p:sp>
      <p:sp>
        <p:nvSpPr>
          <p:cNvPr id="2109" name="Google Shape;2109;gdae0965b00_0_127"/>
          <p:cNvSpPr/>
          <p:nvPr/>
        </p:nvSpPr>
        <p:spPr>
          <a:xfrm>
            <a:off x="3797657" y="3433916"/>
            <a:ext cx="1686300" cy="1673100"/>
          </a:xfrm>
          <a:prstGeom prst="ellipse">
            <a:avLst/>
          </a:prstGeom>
          <a:noFill/>
          <a:ln w="2857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110" name="Google Shape;2110;gdae0965b00_0_127"/>
          <p:cNvSpPr/>
          <p:nvPr/>
        </p:nvSpPr>
        <p:spPr>
          <a:xfrm>
            <a:off x="3682199" y="3433916"/>
            <a:ext cx="1897800" cy="1673100"/>
          </a:xfrm>
          <a:prstGeom prst="rect">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Google Shape;2116;p196"/>
          <p:cNvSpPr txBox="1"/>
          <p:nvPr/>
        </p:nvSpPr>
        <p:spPr>
          <a:xfrm>
            <a:off x="3078536" y="869904"/>
            <a:ext cx="3080587"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chemeClr val="dk1"/>
                </a:solidFill>
                <a:latin typeface="Calibri"/>
                <a:ea typeface="Calibri"/>
                <a:cs typeface="Calibri"/>
                <a:sym typeface="Calibri"/>
              </a:rPr>
              <a:t>Electron</a:t>
            </a:r>
            <a:endParaRPr dirty="0"/>
          </a:p>
        </p:txBody>
      </p:sp>
      <p:sp>
        <p:nvSpPr>
          <p:cNvPr id="2117" name="Google Shape;2117;p196"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18" name="Google Shape;2118;p19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30" name="Google Shape;2130;p19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1" name="Google Shape;2131;p197"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2" name="Google Shape;208;p37">
            <a:extLst>
              <a:ext uri="{FF2B5EF4-FFF2-40B4-BE49-F238E27FC236}">
                <a16:creationId xmlns:a16="http://schemas.microsoft.com/office/drawing/2014/main" id="{E14021BC-F1AB-5841-0742-DDA5CD5AF9D3}"/>
              </a:ext>
            </a:extLst>
          </p:cNvPr>
          <p:cNvPicPr preferRelativeResize="0"/>
          <p:nvPr/>
        </p:nvPicPr>
        <p:blipFill>
          <a:blip r:embed="rId5">
            <a:alphaModFix/>
          </a:blip>
          <a:stretch>
            <a:fillRect/>
          </a:stretch>
        </p:blipFill>
        <p:spPr>
          <a:xfrm>
            <a:off x="2543424" y="2182878"/>
            <a:ext cx="4057149" cy="3878001"/>
          </a:xfrm>
          <a:prstGeom prst="rect">
            <a:avLst/>
          </a:prstGeom>
          <a:noFill/>
          <a:ln>
            <a:noFill/>
          </a:ln>
        </p:spPr>
      </p:pic>
      <p:sp>
        <p:nvSpPr>
          <p:cNvPr id="3" name="Google Shape;230;p40">
            <a:extLst>
              <a:ext uri="{FF2B5EF4-FFF2-40B4-BE49-F238E27FC236}">
                <a16:creationId xmlns:a16="http://schemas.microsoft.com/office/drawing/2014/main" id="{9B8BB7AA-420F-5539-391D-B60DF2548871}"/>
              </a:ext>
            </a:extLst>
          </p:cNvPr>
          <p:cNvSpPr txBox="1"/>
          <p:nvPr/>
        </p:nvSpPr>
        <p:spPr>
          <a:xfrm>
            <a:off x="668849" y="797121"/>
            <a:ext cx="7806300" cy="80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 sz="3600" b="1" i="0" u="sng" strike="noStrike" cap="none" dirty="0">
                <a:solidFill>
                  <a:srgbClr val="0C0C0C"/>
                </a:solidFill>
                <a:latin typeface="Calibri"/>
                <a:ea typeface="Calibri"/>
                <a:cs typeface="Calibri"/>
                <a:sym typeface="Calibri"/>
              </a:rPr>
              <a:t>Electron</a:t>
            </a:r>
            <a:r>
              <a:rPr lang="en" sz="3600" b="1" i="0" u="none" strike="noStrike" cap="none" dirty="0">
                <a:solidFill>
                  <a:srgbClr val="0C0C0C"/>
                </a:solidFill>
                <a:latin typeface="Calibri"/>
                <a:ea typeface="Calibri"/>
                <a:cs typeface="Calibri"/>
                <a:sym typeface="Calibri"/>
              </a:rPr>
              <a:t>: </a:t>
            </a:r>
            <a:r>
              <a:rPr lang="en" sz="3600" b="0" i="0" u="none" strike="noStrike" cap="none" dirty="0">
                <a:solidFill>
                  <a:srgbClr val="0C0C0C"/>
                </a:solidFill>
                <a:latin typeface="Calibri"/>
                <a:ea typeface="Calibri"/>
                <a:cs typeface="Calibri"/>
                <a:sym typeface="Calibri"/>
              </a:rPr>
              <a:t>negatively charged particle that orbits the nucleus of an atom</a:t>
            </a:r>
            <a:endParaRPr sz="3600" b="1" i="0" u="none" strike="noStrike" cap="none" dirty="0">
              <a:solidFill>
                <a:srgbClr val="FF0000"/>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69F06DA6-D640-0655-0BD4-8BE4B345E5F7}"/>
              </a:ext>
            </a:extLst>
          </p:cNvPr>
          <p:cNvSpPr/>
          <p:nvPr/>
        </p:nvSpPr>
        <p:spPr>
          <a:xfrm>
            <a:off x="2855742" y="2771335"/>
            <a:ext cx="1167618" cy="365760"/>
          </a:xfrm>
          <a:prstGeom prst="rect">
            <a:avLst/>
          </a:prstGeom>
          <a:solidFill>
            <a:srgbClr val="FFFF00">
              <a:alpha val="241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3852421-4DC8-C94C-ABE6-A25F36F7F166}"/>
              </a:ext>
            </a:extLst>
          </p:cNvPr>
          <p:cNvCxnSpPr>
            <a:cxnSpLocks/>
          </p:cNvCxnSpPr>
          <p:nvPr/>
        </p:nvCxnSpPr>
        <p:spPr>
          <a:xfrm flipH="1">
            <a:off x="3221501" y="3137095"/>
            <a:ext cx="189914" cy="50643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sp>
        <p:nvSpPr>
          <p:cNvPr id="2137" name="Google Shape;2137;gdae0965b00_0_146"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sp>
        <p:nvSpPr>
          <p:cNvPr id="2143" name="Google Shape;2143;gdae0965b00_0_151"/>
          <p:cNvSpPr txBox="1"/>
          <p:nvPr/>
        </p:nvSpPr>
        <p:spPr>
          <a:xfrm>
            <a:off x="790175" y="491675"/>
            <a:ext cx="80334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chemeClr val="dk1"/>
                </a:solidFill>
                <a:latin typeface="Calibri"/>
                <a:ea typeface="Calibri"/>
                <a:cs typeface="Calibri"/>
                <a:sym typeface="Calibri"/>
              </a:rPr>
              <a:t>What are electrons?</a:t>
            </a:r>
            <a:endParaRPr sz="4000"/>
          </a:p>
          <a:p>
            <a:pPr marL="0" marR="0" lvl="0" indent="0" algn="ctr" rtl="0">
              <a:spcBef>
                <a:spcPts val="0"/>
              </a:spcBef>
              <a:spcAft>
                <a:spcPts val="0"/>
              </a:spcAft>
              <a:buNone/>
            </a:pPr>
            <a:endParaRPr sz="3000">
              <a:solidFill>
                <a:schemeClr val="dk1"/>
              </a:solidFill>
              <a:latin typeface="Calibri"/>
              <a:ea typeface="Calibri"/>
              <a:cs typeface="Calibri"/>
              <a:sym typeface="Calibri"/>
            </a:endParaRPr>
          </a:p>
        </p:txBody>
      </p:sp>
      <p:sp>
        <p:nvSpPr>
          <p:cNvPr id="2144" name="Google Shape;2144;gdae0965b00_0_15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5" name="Google Shape;2145;gdae0965b00_0_151"/>
          <p:cNvGrpSpPr/>
          <p:nvPr/>
        </p:nvGrpSpPr>
        <p:grpSpPr>
          <a:xfrm>
            <a:off x="1121370" y="1443233"/>
            <a:ext cx="5733576" cy="4271003"/>
            <a:chOff x="2938367" y="1475049"/>
            <a:chExt cx="5733576" cy="4271003"/>
          </a:xfrm>
        </p:grpSpPr>
        <p:pic>
          <p:nvPicPr>
            <p:cNvPr id="2146" name="Google Shape;2146;gdae0965b00_0_151"/>
            <p:cNvPicPr preferRelativeResize="0"/>
            <p:nvPr/>
          </p:nvPicPr>
          <p:blipFill rotWithShape="1">
            <a:blip r:embed="rId4">
              <a:alphaModFix/>
            </a:blip>
            <a:srcRect/>
            <a:stretch/>
          </p:blipFill>
          <p:spPr>
            <a:xfrm>
              <a:off x="4669120" y="1475049"/>
              <a:ext cx="4002823" cy="4002823"/>
            </a:xfrm>
            <a:prstGeom prst="rect">
              <a:avLst/>
            </a:prstGeom>
            <a:noFill/>
            <a:ln>
              <a:noFill/>
            </a:ln>
          </p:spPr>
        </p:pic>
        <p:sp>
          <p:nvSpPr>
            <p:cNvPr id="2147" name="Google Shape;2147;gdae0965b00_0_151"/>
            <p:cNvSpPr txBox="1"/>
            <p:nvPr/>
          </p:nvSpPr>
          <p:spPr>
            <a:xfrm>
              <a:off x="3788373" y="5238152"/>
              <a:ext cx="1368300" cy="50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rgbClr val="3366FF"/>
                  </a:solidFill>
                  <a:latin typeface="Calibri"/>
                  <a:ea typeface="Calibri"/>
                  <a:cs typeface="Calibri"/>
                  <a:sym typeface="Calibri"/>
                </a:rPr>
                <a:t>Electron</a:t>
              </a:r>
              <a:endParaRPr sz="2700">
                <a:solidFill>
                  <a:srgbClr val="3366FF"/>
                </a:solidFill>
                <a:latin typeface="Calibri"/>
                <a:ea typeface="Calibri"/>
                <a:cs typeface="Calibri"/>
                <a:sym typeface="Calibri"/>
              </a:endParaRPr>
            </a:p>
          </p:txBody>
        </p:sp>
        <p:cxnSp>
          <p:nvCxnSpPr>
            <p:cNvPr id="2148" name="Google Shape;2148;gdae0965b00_0_151"/>
            <p:cNvCxnSpPr/>
            <p:nvPr/>
          </p:nvCxnSpPr>
          <p:spPr>
            <a:xfrm rot="10800000" flipH="1">
              <a:off x="4560241" y="4154300"/>
              <a:ext cx="217800" cy="1081200"/>
            </a:xfrm>
            <a:prstGeom prst="straightConnector1">
              <a:avLst/>
            </a:prstGeom>
            <a:noFill/>
            <a:ln w="76200" cap="flat" cmpd="sng">
              <a:solidFill>
                <a:srgbClr val="4F81BD"/>
              </a:solidFill>
              <a:prstDash val="solid"/>
              <a:round/>
              <a:headEnd type="none" w="sm" len="sm"/>
              <a:tailEnd type="stealth" w="med" len="med"/>
            </a:ln>
            <a:effectLst>
              <a:outerShdw blurRad="50800" dist="38100" dir="10800000" algn="r" rotWithShape="0">
                <a:srgbClr val="000000">
                  <a:alpha val="40000"/>
                </a:srgbClr>
              </a:outerShdw>
            </a:effectLst>
          </p:spPr>
        </p:cxnSp>
        <p:sp>
          <p:nvSpPr>
            <p:cNvPr id="2149" name="Google Shape;2149;gdae0965b00_0_151"/>
            <p:cNvSpPr/>
            <p:nvPr/>
          </p:nvSpPr>
          <p:spPr>
            <a:xfrm>
              <a:off x="2938367" y="5265373"/>
              <a:ext cx="849900" cy="457500"/>
            </a:xfrm>
            <a:prstGeom prst="mathMinus">
              <a:avLst>
                <a:gd name="adj1" fmla="val 2352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1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6000"/>
              <a:buFont typeface="Calibri"/>
              <a:buNone/>
            </a:pPr>
            <a:r>
              <a:rPr lang="en-US" sz="6000" dirty="0"/>
              <a:t>Electron</a:t>
            </a:r>
            <a:endParaRPr dirty="0"/>
          </a:p>
        </p:txBody>
      </p:sp>
      <p:sp>
        <p:nvSpPr>
          <p:cNvPr id="1921" name="Google Shape;1921;p18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22" name="Google Shape;1922;p18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923" name="Google Shape;1923;p181"/>
          <p:cNvPicPr preferRelativeResize="0"/>
          <p:nvPr/>
        </p:nvPicPr>
        <p:blipFill rotWithShape="1">
          <a:blip r:embed="rId3">
            <a:alphaModFix/>
          </a:blip>
          <a:srcRect/>
          <a:stretch/>
        </p:blipFill>
        <p:spPr>
          <a:xfrm>
            <a:off x="2620978" y="1589353"/>
            <a:ext cx="4002824" cy="4002824"/>
          </a:xfrm>
          <a:prstGeom prst="rect">
            <a:avLst/>
          </a:prstGeom>
          <a:noFill/>
          <a:ln>
            <a:noFill/>
          </a:ln>
        </p:spPr>
      </p:pic>
      <p:sp>
        <p:nvSpPr>
          <p:cNvPr id="1924" name="Google Shape;1924;p181"/>
          <p:cNvSpPr txBox="1"/>
          <p:nvPr/>
        </p:nvSpPr>
        <p:spPr>
          <a:xfrm>
            <a:off x="1742973" y="5385602"/>
            <a:ext cx="1368323"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dirty="0">
                <a:solidFill>
                  <a:srgbClr val="3366FF"/>
                </a:solidFill>
                <a:latin typeface="Calibri"/>
                <a:ea typeface="Calibri"/>
                <a:cs typeface="Calibri"/>
                <a:sym typeface="Calibri"/>
              </a:rPr>
              <a:t>Electron</a:t>
            </a:r>
            <a:endParaRPr sz="2700" dirty="0">
              <a:solidFill>
                <a:srgbClr val="3366FF"/>
              </a:solidFill>
              <a:latin typeface="Calibri"/>
              <a:ea typeface="Calibri"/>
              <a:cs typeface="Calibri"/>
              <a:sym typeface="Calibri"/>
            </a:endParaRPr>
          </a:p>
        </p:txBody>
      </p:sp>
      <p:cxnSp>
        <p:nvCxnSpPr>
          <p:cNvPr id="1925" name="Google Shape;1925;p181"/>
          <p:cNvCxnSpPr/>
          <p:nvPr/>
        </p:nvCxnSpPr>
        <p:spPr>
          <a:xfrm rot="10800000" flipH="1">
            <a:off x="2543417" y="4373242"/>
            <a:ext cx="217758" cy="1081148"/>
          </a:xfrm>
          <a:prstGeom prst="straightConnector1">
            <a:avLst/>
          </a:prstGeom>
          <a:noFill/>
          <a:ln w="76200" cap="flat" cmpd="sng">
            <a:solidFill>
              <a:srgbClr val="4F81BD"/>
            </a:solidFill>
            <a:prstDash val="solid"/>
            <a:round/>
            <a:headEnd type="none" w="sm" len="sm"/>
            <a:tailEnd type="stealth" w="med" len="med"/>
          </a:ln>
          <a:effectLst>
            <a:outerShdw blurRad="50800" dist="38100" dir="10800000" algn="r" rotWithShape="0">
              <a:srgbClr val="000000">
                <a:alpha val="40000"/>
              </a:srgbClr>
            </a:outerShdw>
          </a:effectLst>
        </p:spPr>
      </p:cxnSp>
      <p:sp>
        <p:nvSpPr>
          <p:cNvPr id="1926" name="Google Shape;1926;p181"/>
          <p:cNvSpPr/>
          <p:nvPr/>
        </p:nvSpPr>
        <p:spPr>
          <a:xfrm>
            <a:off x="892967" y="5412823"/>
            <a:ext cx="850006" cy="457527"/>
          </a:xfrm>
          <a:prstGeom prst="mathMinus">
            <a:avLst>
              <a:gd name="adj1" fmla="val 2352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pic>
        <p:nvPicPr>
          <p:cNvPr id="2155" name="Google Shape;2155;p198"/>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156" name="Google Shape;2156;p198"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E4D844-51F1-766D-13FB-D637DAD1066E}"/>
              </a:ext>
            </a:extLst>
          </p:cNvPr>
          <p:cNvSpPr txBox="1"/>
          <p:nvPr/>
        </p:nvSpPr>
        <p:spPr>
          <a:xfrm>
            <a:off x="804782" y="419056"/>
            <a:ext cx="7534435" cy="584775"/>
          </a:xfrm>
          <a:prstGeom prst="rect">
            <a:avLst/>
          </a:prstGeom>
          <a:noFill/>
        </p:spPr>
        <p:txBody>
          <a:bodyPr wrap="none" rtlCol="0">
            <a:spAutoFit/>
          </a:bodyPr>
          <a:lstStyle/>
          <a:p>
            <a:pPr algn="ctr"/>
            <a:r>
              <a:rPr lang="en-US" sz="3200" b="0" i="0" dirty="0">
                <a:solidFill>
                  <a:srgbClr val="374151"/>
                </a:solidFill>
                <a:effectLst/>
                <a:latin typeface="Calibri" panose="020F0502020204030204" pitchFamily="34" charset="0"/>
                <a:cs typeface="Calibri" panose="020F0502020204030204" pitchFamily="34" charset="0"/>
              </a:rPr>
              <a:t>Electrons are the carriers of electric charge. </a:t>
            </a:r>
            <a:endParaRPr lang="en-US" sz="3200" dirty="0">
              <a:latin typeface="Calibri" panose="020F0502020204030204" pitchFamily="34" charset="0"/>
              <a:cs typeface="Calibri" panose="020F0502020204030204" pitchFamily="34" charset="0"/>
            </a:endParaRPr>
          </a:p>
        </p:txBody>
      </p:sp>
      <p:sp>
        <p:nvSpPr>
          <p:cNvPr id="3" name="Google Shape;2156;p198" descr="Artificial Intelligence">
            <a:extLst>
              <a:ext uri="{FF2B5EF4-FFF2-40B4-BE49-F238E27FC236}">
                <a16:creationId xmlns:a16="http://schemas.microsoft.com/office/drawing/2014/main" id="{196E453B-A1EE-E11C-6C93-E961A4CFD82C}"/>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white cord plugged into a wall outlet&#10;&#10;Description automatically generated">
            <a:extLst>
              <a:ext uri="{FF2B5EF4-FFF2-40B4-BE49-F238E27FC236}">
                <a16:creationId xmlns:a16="http://schemas.microsoft.com/office/drawing/2014/main" id="{91097466-F2BA-5571-56D0-135E172A233B}"/>
              </a:ext>
            </a:extLst>
          </p:cNvPr>
          <p:cNvPicPr>
            <a:picLocks noChangeAspect="1"/>
          </p:cNvPicPr>
          <p:nvPr/>
        </p:nvPicPr>
        <p:blipFill>
          <a:blip r:embed="rId4"/>
          <a:stretch>
            <a:fillRect/>
          </a:stretch>
        </p:blipFill>
        <p:spPr>
          <a:xfrm>
            <a:off x="685799" y="1327402"/>
            <a:ext cx="7772400" cy="5530598"/>
          </a:xfrm>
          <a:prstGeom prst="rect">
            <a:avLst/>
          </a:prstGeom>
        </p:spPr>
      </p:pic>
    </p:spTree>
    <p:extLst>
      <p:ext uri="{BB962C8B-B14F-4D97-AF65-F5344CB8AC3E}">
        <p14:creationId xmlns:p14="http://schemas.microsoft.com/office/powerpoint/2010/main" val="1655205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727461-E5B9-41FF-042D-13034798E978}"/>
              </a:ext>
            </a:extLst>
          </p:cNvPr>
          <p:cNvSpPr txBox="1"/>
          <p:nvPr/>
        </p:nvSpPr>
        <p:spPr>
          <a:xfrm>
            <a:off x="393038" y="310991"/>
            <a:ext cx="8357919" cy="1077218"/>
          </a:xfrm>
          <a:prstGeom prst="rect">
            <a:avLst/>
          </a:prstGeom>
          <a:noFill/>
        </p:spPr>
        <p:txBody>
          <a:bodyPr wrap="square" rtlCol="0">
            <a:spAutoFit/>
          </a:bodyPr>
          <a:lstStyle/>
          <a:p>
            <a:pPr algn="ctr"/>
            <a:r>
              <a:rPr lang="en-US" sz="3200" b="0" i="0" dirty="0">
                <a:solidFill>
                  <a:srgbClr val="374151"/>
                </a:solidFill>
                <a:effectLst/>
                <a:latin typeface="Calibri" panose="020F0502020204030204" pitchFamily="34" charset="0"/>
                <a:cs typeface="Calibri" panose="020F0502020204030204" pitchFamily="34" charset="0"/>
              </a:rPr>
              <a:t>Electrons are part of atoms, which are the building blocks of everything around us. </a:t>
            </a:r>
            <a:endParaRPr lang="en-US" sz="3200" dirty="0">
              <a:latin typeface="Calibri" panose="020F0502020204030204" pitchFamily="34" charset="0"/>
              <a:cs typeface="Calibri" panose="020F0502020204030204" pitchFamily="34" charset="0"/>
            </a:endParaRPr>
          </a:p>
        </p:txBody>
      </p:sp>
      <p:sp>
        <p:nvSpPr>
          <p:cNvPr id="3" name="Google Shape;2156;p198" descr="Artificial Intelligence">
            <a:extLst>
              <a:ext uri="{FF2B5EF4-FFF2-40B4-BE49-F238E27FC236}">
                <a16:creationId xmlns:a16="http://schemas.microsoft.com/office/drawing/2014/main" id="{188DF224-C9BE-9F76-F041-D61023F9124E}"/>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model of a atom&#10;&#10;Description automatically generated">
            <a:extLst>
              <a:ext uri="{FF2B5EF4-FFF2-40B4-BE49-F238E27FC236}">
                <a16:creationId xmlns:a16="http://schemas.microsoft.com/office/drawing/2014/main" id="{7144C7EF-0A45-7EFA-3BA4-446165F91482}"/>
              </a:ext>
            </a:extLst>
          </p:cNvPr>
          <p:cNvPicPr>
            <a:picLocks noChangeAspect="1"/>
          </p:cNvPicPr>
          <p:nvPr/>
        </p:nvPicPr>
        <p:blipFill>
          <a:blip r:embed="rId4"/>
          <a:stretch>
            <a:fillRect/>
          </a:stretch>
        </p:blipFill>
        <p:spPr>
          <a:xfrm>
            <a:off x="727203" y="1766536"/>
            <a:ext cx="7689587" cy="5057335"/>
          </a:xfrm>
          <a:prstGeom prst="rect">
            <a:avLst/>
          </a:prstGeom>
        </p:spPr>
      </p:pic>
    </p:spTree>
    <p:extLst>
      <p:ext uri="{BB962C8B-B14F-4D97-AF65-F5344CB8AC3E}">
        <p14:creationId xmlns:p14="http://schemas.microsoft.com/office/powerpoint/2010/main" val="1599252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C2631A-6AE4-4BA8-9B62-044751A05726}"/>
              </a:ext>
            </a:extLst>
          </p:cNvPr>
          <p:cNvSpPr txBox="1"/>
          <p:nvPr/>
        </p:nvSpPr>
        <p:spPr>
          <a:xfrm>
            <a:off x="467003" y="310991"/>
            <a:ext cx="8209994" cy="1077218"/>
          </a:xfrm>
          <a:prstGeom prst="rect">
            <a:avLst/>
          </a:prstGeom>
          <a:noFill/>
        </p:spPr>
        <p:txBody>
          <a:bodyPr wrap="square" rtlCol="0">
            <a:spAutoFit/>
          </a:bodyPr>
          <a:lstStyle/>
          <a:p>
            <a:pPr algn="ctr"/>
            <a:r>
              <a:rPr lang="en-US" sz="3200" b="0" i="0" dirty="0">
                <a:solidFill>
                  <a:srgbClr val="374151"/>
                </a:solidFill>
                <a:effectLst/>
                <a:latin typeface="Calibri" panose="020F0502020204030204" pitchFamily="34" charset="0"/>
                <a:cs typeface="Calibri" panose="020F0502020204030204" pitchFamily="34" charset="0"/>
              </a:rPr>
              <a:t>When we talk about electricity, we're talking about the movement of electrons. </a:t>
            </a:r>
            <a:endParaRPr lang="en-US" sz="3200" dirty="0">
              <a:latin typeface="Calibri" panose="020F0502020204030204" pitchFamily="34" charset="0"/>
              <a:cs typeface="Calibri" panose="020F0502020204030204" pitchFamily="34" charset="0"/>
            </a:endParaRPr>
          </a:p>
        </p:txBody>
      </p:sp>
      <p:sp>
        <p:nvSpPr>
          <p:cNvPr id="3" name="Google Shape;2156;p198" descr="Artificial Intelligence">
            <a:extLst>
              <a:ext uri="{FF2B5EF4-FFF2-40B4-BE49-F238E27FC236}">
                <a16:creationId xmlns:a16="http://schemas.microsoft.com/office/drawing/2014/main" id="{E0814A3E-CBD8-0B93-2308-1F62A29903F7}"/>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light bulb with a purple light&#10;&#10;Description automatically generated">
            <a:extLst>
              <a:ext uri="{FF2B5EF4-FFF2-40B4-BE49-F238E27FC236}">
                <a16:creationId xmlns:a16="http://schemas.microsoft.com/office/drawing/2014/main" id="{043E2AF7-D60E-14DA-DD07-9970EDEF9189}"/>
              </a:ext>
            </a:extLst>
          </p:cNvPr>
          <p:cNvPicPr>
            <a:picLocks noChangeAspect="1"/>
          </p:cNvPicPr>
          <p:nvPr/>
        </p:nvPicPr>
        <p:blipFill>
          <a:blip r:embed="rId4"/>
          <a:stretch>
            <a:fillRect/>
          </a:stretch>
        </p:blipFill>
        <p:spPr>
          <a:xfrm>
            <a:off x="685800" y="1746200"/>
            <a:ext cx="7772400" cy="5111800"/>
          </a:xfrm>
          <a:prstGeom prst="rect">
            <a:avLst/>
          </a:prstGeom>
        </p:spPr>
      </p:pic>
    </p:spTree>
    <p:extLst>
      <p:ext uri="{BB962C8B-B14F-4D97-AF65-F5344CB8AC3E}">
        <p14:creationId xmlns:p14="http://schemas.microsoft.com/office/powerpoint/2010/main" val="79853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9F262F-FB07-B7B7-C9F2-FAE24E8CFCE7}"/>
              </a:ext>
            </a:extLst>
          </p:cNvPr>
          <p:cNvSpPr txBox="1"/>
          <p:nvPr/>
        </p:nvSpPr>
        <p:spPr>
          <a:xfrm>
            <a:off x="102076" y="849600"/>
            <a:ext cx="8939847" cy="553998"/>
          </a:xfrm>
          <a:prstGeom prst="rect">
            <a:avLst/>
          </a:prstGeom>
          <a:noFill/>
        </p:spPr>
        <p:txBody>
          <a:bodyPr wrap="square" rtlCol="0">
            <a:spAutoFit/>
          </a:bodyPr>
          <a:lstStyle/>
          <a:p>
            <a:pPr algn="ctr"/>
            <a:r>
              <a:rPr lang="en-US" sz="3000" b="0" i="0" dirty="0">
                <a:solidFill>
                  <a:srgbClr val="374151"/>
                </a:solidFill>
                <a:effectLst/>
                <a:latin typeface="Calibri" panose="020F0502020204030204" pitchFamily="34" charset="0"/>
                <a:cs typeface="Calibri" panose="020F0502020204030204" pitchFamily="34" charset="0"/>
              </a:rPr>
              <a:t>Ever rubbed a balloon on your hair and watched it stick?</a:t>
            </a:r>
            <a:endParaRPr lang="en-US" sz="3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3EAFCE7-30BA-C066-E977-6DDDA51C7424}"/>
              </a:ext>
            </a:extLst>
          </p:cNvPr>
          <p:cNvSpPr txBox="1"/>
          <p:nvPr/>
        </p:nvSpPr>
        <p:spPr>
          <a:xfrm>
            <a:off x="516262" y="5658632"/>
            <a:ext cx="8111473" cy="1015663"/>
          </a:xfrm>
          <a:prstGeom prst="rect">
            <a:avLst/>
          </a:prstGeom>
          <a:noFill/>
        </p:spPr>
        <p:txBody>
          <a:bodyPr wrap="square" rtlCol="0">
            <a:spAutoFit/>
          </a:bodyPr>
          <a:lstStyle/>
          <a:p>
            <a:pPr algn="ctr"/>
            <a:r>
              <a:rPr lang="en-US" sz="3000" b="0" i="0" dirty="0">
                <a:solidFill>
                  <a:srgbClr val="374151"/>
                </a:solidFill>
                <a:effectLst/>
                <a:latin typeface="Calibri" panose="020F0502020204030204" pitchFamily="34" charset="0"/>
                <a:cs typeface="Calibri" panose="020F0502020204030204" pitchFamily="34" charset="0"/>
              </a:rPr>
              <a:t>That's electrons jumping from your hair to the balloon, creating static electricity.</a:t>
            </a:r>
            <a:endParaRPr lang="en-US" sz="3000" dirty="0">
              <a:latin typeface="Calibri" panose="020F0502020204030204" pitchFamily="34" charset="0"/>
              <a:cs typeface="Calibri" panose="020F0502020204030204" pitchFamily="34" charset="0"/>
            </a:endParaRPr>
          </a:p>
        </p:txBody>
      </p:sp>
      <p:sp>
        <p:nvSpPr>
          <p:cNvPr id="4" name="Google Shape;2156;p198" descr="Artificial Intelligence">
            <a:extLst>
              <a:ext uri="{FF2B5EF4-FFF2-40B4-BE49-F238E27FC236}">
                <a16:creationId xmlns:a16="http://schemas.microsoft.com/office/drawing/2014/main" id="{E8108CAD-30D8-AC81-20DD-0C25AD394794}"/>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descr="A child with a hair blowing&#10;&#10;Description automatically generated with medium confidence">
            <a:extLst>
              <a:ext uri="{FF2B5EF4-FFF2-40B4-BE49-F238E27FC236}">
                <a16:creationId xmlns:a16="http://schemas.microsoft.com/office/drawing/2014/main" id="{72EA4936-9B40-F399-1B91-D51DEC780E1F}"/>
              </a:ext>
            </a:extLst>
          </p:cNvPr>
          <p:cNvPicPr>
            <a:picLocks noChangeAspect="1"/>
          </p:cNvPicPr>
          <p:nvPr/>
        </p:nvPicPr>
        <p:blipFill>
          <a:blip r:embed="rId4"/>
          <a:stretch>
            <a:fillRect/>
          </a:stretch>
        </p:blipFill>
        <p:spPr>
          <a:xfrm>
            <a:off x="4663320" y="1403598"/>
            <a:ext cx="3949954" cy="4272964"/>
          </a:xfrm>
          <a:prstGeom prst="rect">
            <a:avLst/>
          </a:prstGeom>
        </p:spPr>
      </p:pic>
      <p:pic>
        <p:nvPicPr>
          <p:cNvPr id="8" name="Picture 7" descr="A red balloon on a white background&#10;&#10;Description automatically generated">
            <a:extLst>
              <a:ext uri="{FF2B5EF4-FFF2-40B4-BE49-F238E27FC236}">
                <a16:creationId xmlns:a16="http://schemas.microsoft.com/office/drawing/2014/main" id="{81232F4B-F20E-580F-A61D-A1C3A664F942}"/>
              </a:ext>
            </a:extLst>
          </p:cNvPr>
          <p:cNvPicPr>
            <a:picLocks noChangeAspect="1"/>
          </p:cNvPicPr>
          <p:nvPr/>
        </p:nvPicPr>
        <p:blipFill>
          <a:blip r:embed="rId5"/>
          <a:stretch>
            <a:fillRect/>
          </a:stretch>
        </p:blipFill>
        <p:spPr>
          <a:xfrm>
            <a:off x="744798" y="1657132"/>
            <a:ext cx="3055134" cy="3747965"/>
          </a:xfrm>
          <a:prstGeom prst="rect">
            <a:avLst/>
          </a:prstGeom>
        </p:spPr>
      </p:pic>
    </p:spTree>
    <p:extLst>
      <p:ext uri="{BB962C8B-B14F-4D97-AF65-F5344CB8AC3E}">
        <p14:creationId xmlns:p14="http://schemas.microsoft.com/office/powerpoint/2010/main" val="764049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19D449-2FC2-1CF6-D7DF-3FFB44ED046A}"/>
              </a:ext>
            </a:extLst>
          </p:cNvPr>
          <p:cNvSpPr txBox="1"/>
          <p:nvPr/>
        </p:nvSpPr>
        <p:spPr>
          <a:xfrm>
            <a:off x="1035111" y="424800"/>
            <a:ext cx="7073778" cy="1015663"/>
          </a:xfrm>
          <a:prstGeom prst="rect">
            <a:avLst/>
          </a:prstGeom>
          <a:noFill/>
        </p:spPr>
        <p:txBody>
          <a:bodyPr wrap="square" rtlCol="0">
            <a:spAutoFit/>
          </a:bodyPr>
          <a:lstStyle/>
          <a:p>
            <a:pPr algn="ctr"/>
            <a:r>
              <a:rPr lang="en-US" sz="3000" b="0" i="0" dirty="0">
                <a:solidFill>
                  <a:srgbClr val="374151"/>
                </a:solidFill>
                <a:effectLst/>
                <a:latin typeface="Calibri" panose="020F0502020204030204" pitchFamily="34" charset="0"/>
                <a:cs typeface="Calibri" panose="020F0502020204030204" pitchFamily="34" charset="0"/>
              </a:rPr>
              <a:t>Electrons are too small to see with our eyes, but their effects are mighty. </a:t>
            </a:r>
            <a:endParaRPr lang="en-US" sz="3000" dirty="0">
              <a:latin typeface="Calibri" panose="020F0502020204030204" pitchFamily="34" charset="0"/>
              <a:cs typeface="Calibri" panose="020F0502020204030204" pitchFamily="34" charset="0"/>
            </a:endParaRPr>
          </a:p>
        </p:txBody>
      </p:sp>
      <p:sp>
        <p:nvSpPr>
          <p:cNvPr id="3" name="Google Shape;2156;p198" descr="Artificial Intelligence">
            <a:extLst>
              <a:ext uri="{FF2B5EF4-FFF2-40B4-BE49-F238E27FC236}">
                <a16:creationId xmlns:a16="http://schemas.microsoft.com/office/drawing/2014/main" id="{5494E235-CDEA-0DEB-7A0D-50297562063D}"/>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house with christmas lights&#10;&#10;Description automatically generated">
            <a:extLst>
              <a:ext uri="{FF2B5EF4-FFF2-40B4-BE49-F238E27FC236}">
                <a16:creationId xmlns:a16="http://schemas.microsoft.com/office/drawing/2014/main" id="{2A14FD36-DA56-6A48-6F52-286CA53E9E43}"/>
              </a:ext>
            </a:extLst>
          </p:cNvPr>
          <p:cNvPicPr>
            <a:picLocks noChangeAspect="1"/>
          </p:cNvPicPr>
          <p:nvPr/>
        </p:nvPicPr>
        <p:blipFill>
          <a:blip r:embed="rId4"/>
          <a:stretch>
            <a:fillRect/>
          </a:stretch>
        </p:blipFill>
        <p:spPr>
          <a:xfrm>
            <a:off x="404555" y="1772529"/>
            <a:ext cx="8334890" cy="5085471"/>
          </a:xfrm>
          <a:prstGeom prst="rect">
            <a:avLst/>
          </a:prstGeom>
        </p:spPr>
      </p:pic>
    </p:spTree>
    <p:extLst>
      <p:ext uri="{BB962C8B-B14F-4D97-AF65-F5344CB8AC3E}">
        <p14:creationId xmlns:p14="http://schemas.microsoft.com/office/powerpoint/2010/main" val="1532693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8ECC57-CCE5-6261-B7B9-3309E8F390CF}"/>
              </a:ext>
            </a:extLst>
          </p:cNvPr>
          <p:cNvSpPr txBox="1"/>
          <p:nvPr/>
        </p:nvSpPr>
        <p:spPr>
          <a:xfrm>
            <a:off x="888138" y="703385"/>
            <a:ext cx="7367723" cy="553998"/>
          </a:xfrm>
          <a:prstGeom prst="rect">
            <a:avLst/>
          </a:prstGeom>
          <a:noFill/>
        </p:spPr>
        <p:txBody>
          <a:bodyPr wrap="none" rtlCol="0">
            <a:spAutoFit/>
          </a:bodyPr>
          <a:lstStyle/>
          <a:p>
            <a:pPr algn="ctr"/>
            <a:r>
              <a:rPr lang="en-US" sz="3000" b="0" i="0" dirty="0">
                <a:solidFill>
                  <a:srgbClr val="374151"/>
                </a:solidFill>
                <a:effectLst/>
                <a:latin typeface="Calibri" panose="020F0502020204030204" pitchFamily="34" charset="0"/>
                <a:cs typeface="Calibri" panose="020F0502020204030204" pitchFamily="34" charset="0"/>
              </a:rPr>
              <a:t>In electrical circuits, electrons form a current. </a:t>
            </a:r>
            <a:endParaRPr lang="en-US" sz="3000" dirty="0">
              <a:latin typeface="Calibri" panose="020F0502020204030204" pitchFamily="34" charset="0"/>
              <a:cs typeface="Calibri" panose="020F0502020204030204" pitchFamily="34" charset="0"/>
            </a:endParaRPr>
          </a:p>
        </p:txBody>
      </p:sp>
      <p:sp>
        <p:nvSpPr>
          <p:cNvPr id="3" name="Google Shape;2156;p198" descr="Artificial Intelligence">
            <a:extLst>
              <a:ext uri="{FF2B5EF4-FFF2-40B4-BE49-F238E27FC236}">
                <a16:creationId xmlns:a16="http://schemas.microsoft.com/office/drawing/2014/main" id="{2A521287-9754-35C9-F992-D0CEF56F4650}"/>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wire with a spiral coming out of it&#10;&#10;Description automatically generated">
            <a:extLst>
              <a:ext uri="{FF2B5EF4-FFF2-40B4-BE49-F238E27FC236}">
                <a16:creationId xmlns:a16="http://schemas.microsoft.com/office/drawing/2014/main" id="{557A7AE1-2AEE-17C8-4B3B-FA984366BA37}"/>
              </a:ext>
            </a:extLst>
          </p:cNvPr>
          <p:cNvPicPr>
            <a:picLocks noChangeAspect="1"/>
          </p:cNvPicPr>
          <p:nvPr/>
        </p:nvPicPr>
        <p:blipFill>
          <a:blip r:embed="rId4"/>
          <a:stretch>
            <a:fillRect/>
          </a:stretch>
        </p:blipFill>
        <p:spPr>
          <a:xfrm>
            <a:off x="439139" y="1814732"/>
            <a:ext cx="8265721" cy="5043268"/>
          </a:xfrm>
          <a:prstGeom prst="rect">
            <a:avLst/>
          </a:prstGeom>
        </p:spPr>
      </p:pic>
    </p:spTree>
    <p:extLst>
      <p:ext uri="{BB962C8B-B14F-4D97-AF65-F5344CB8AC3E}">
        <p14:creationId xmlns:p14="http://schemas.microsoft.com/office/powerpoint/2010/main" val="3156078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378397-48A2-C5F5-0058-5D0C5731FFC8}"/>
              </a:ext>
            </a:extLst>
          </p:cNvPr>
          <p:cNvSpPr txBox="1"/>
          <p:nvPr/>
        </p:nvSpPr>
        <p:spPr>
          <a:xfrm>
            <a:off x="1204730" y="295602"/>
            <a:ext cx="6734537" cy="553998"/>
          </a:xfrm>
          <a:prstGeom prst="rect">
            <a:avLst/>
          </a:prstGeom>
          <a:noFill/>
        </p:spPr>
        <p:txBody>
          <a:bodyPr wrap="none" rtlCol="0">
            <a:spAutoFit/>
          </a:bodyPr>
          <a:lstStyle/>
          <a:p>
            <a:pPr algn="ctr"/>
            <a:r>
              <a:rPr lang="en-US" sz="3000" b="0" i="0" dirty="0">
                <a:solidFill>
                  <a:srgbClr val="374151"/>
                </a:solidFill>
                <a:effectLst/>
                <a:latin typeface="Calibri" panose="020F0502020204030204" pitchFamily="34" charset="0"/>
                <a:cs typeface="Calibri" panose="020F0502020204030204" pitchFamily="34" charset="0"/>
              </a:rPr>
              <a:t>Moving electrons create a magnetic field. </a:t>
            </a:r>
            <a:endParaRPr lang="en-US" sz="3000" dirty="0">
              <a:latin typeface="Calibri" panose="020F0502020204030204" pitchFamily="34" charset="0"/>
              <a:cs typeface="Calibri" panose="020F0502020204030204" pitchFamily="34" charset="0"/>
            </a:endParaRPr>
          </a:p>
        </p:txBody>
      </p:sp>
      <p:sp>
        <p:nvSpPr>
          <p:cNvPr id="3" name="Google Shape;2156;p198" descr="Artificial Intelligence">
            <a:extLst>
              <a:ext uri="{FF2B5EF4-FFF2-40B4-BE49-F238E27FC236}">
                <a16:creationId xmlns:a16="http://schemas.microsoft.com/office/drawing/2014/main" id="{D542D959-C72E-14DB-8683-1AC503501AC0}"/>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blue background with arrows and symbols&#10;&#10;Description automatically generated with medium confidence">
            <a:extLst>
              <a:ext uri="{FF2B5EF4-FFF2-40B4-BE49-F238E27FC236}">
                <a16:creationId xmlns:a16="http://schemas.microsoft.com/office/drawing/2014/main" id="{1A66C815-8298-1AF1-2A81-22B84794D937}"/>
              </a:ext>
            </a:extLst>
          </p:cNvPr>
          <p:cNvPicPr>
            <a:picLocks noChangeAspect="1"/>
          </p:cNvPicPr>
          <p:nvPr/>
        </p:nvPicPr>
        <p:blipFill>
          <a:blip r:embed="rId4"/>
          <a:stretch>
            <a:fillRect/>
          </a:stretch>
        </p:blipFill>
        <p:spPr>
          <a:xfrm>
            <a:off x="685798" y="1060650"/>
            <a:ext cx="7772400" cy="5797350"/>
          </a:xfrm>
          <a:prstGeom prst="rect">
            <a:avLst/>
          </a:prstGeom>
        </p:spPr>
      </p:pic>
    </p:spTree>
    <p:extLst>
      <p:ext uri="{BB962C8B-B14F-4D97-AF65-F5344CB8AC3E}">
        <p14:creationId xmlns:p14="http://schemas.microsoft.com/office/powerpoint/2010/main" val="3029717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C67F06-9CB2-B466-AC8C-9E5FE76981E6}"/>
              </a:ext>
            </a:extLst>
          </p:cNvPr>
          <p:cNvSpPr txBox="1"/>
          <p:nvPr/>
        </p:nvSpPr>
        <p:spPr>
          <a:xfrm>
            <a:off x="746972" y="341768"/>
            <a:ext cx="7650055" cy="1015663"/>
          </a:xfrm>
          <a:prstGeom prst="rect">
            <a:avLst/>
          </a:prstGeom>
          <a:noFill/>
        </p:spPr>
        <p:txBody>
          <a:bodyPr wrap="square" rtlCol="0">
            <a:spAutoFit/>
          </a:bodyPr>
          <a:lstStyle/>
          <a:p>
            <a:pPr algn="ctr"/>
            <a:r>
              <a:rPr lang="en-US" sz="3000" b="0" i="0" dirty="0">
                <a:solidFill>
                  <a:srgbClr val="374151"/>
                </a:solidFill>
                <a:effectLst/>
                <a:latin typeface="Calibri" panose="020F0502020204030204" pitchFamily="34" charset="0"/>
                <a:cs typeface="Calibri" panose="020F0502020204030204" pitchFamily="34" charset="0"/>
              </a:rPr>
              <a:t>The flow of electrons can be controlled, like turning on and off a tap. </a:t>
            </a:r>
            <a:endParaRPr lang="en-US" sz="3000" dirty="0">
              <a:latin typeface="Calibri" panose="020F0502020204030204" pitchFamily="34" charset="0"/>
              <a:cs typeface="Calibri" panose="020F0502020204030204" pitchFamily="34" charset="0"/>
            </a:endParaRPr>
          </a:p>
        </p:txBody>
      </p:sp>
      <p:sp>
        <p:nvSpPr>
          <p:cNvPr id="3" name="Google Shape;2156;p198" descr="Artificial Intelligence">
            <a:extLst>
              <a:ext uri="{FF2B5EF4-FFF2-40B4-BE49-F238E27FC236}">
                <a16:creationId xmlns:a16="http://schemas.microsoft.com/office/drawing/2014/main" id="{DA567CF3-35A4-F260-83DA-989CA1687DA9}"/>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light switch on a yellow wall&#10;&#10;Description automatically generated">
            <a:extLst>
              <a:ext uri="{FF2B5EF4-FFF2-40B4-BE49-F238E27FC236}">
                <a16:creationId xmlns:a16="http://schemas.microsoft.com/office/drawing/2014/main" id="{236845DC-F891-D065-1E48-CC21013C3AB9}"/>
              </a:ext>
            </a:extLst>
          </p:cNvPr>
          <p:cNvPicPr>
            <a:picLocks noChangeAspect="1"/>
          </p:cNvPicPr>
          <p:nvPr/>
        </p:nvPicPr>
        <p:blipFill>
          <a:blip r:embed="rId4"/>
          <a:stretch>
            <a:fillRect/>
          </a:stretch>
        </p:blipFill>
        <p:spPr>
          <a:xfrm>
            <a:off x="1375165" y="1659409"/>
            <a:ext cx="6393669" cy="5198591"/>
          </a:xfrm>
          <a:prstGeom prst="rect">
            <a:avLst/>
          </a:prstGeom>
        </p:spPr>
      </p:pic>
    </p:spTree>
    <p:extLst>
      <p:ext uri="{BB962C8B-B14F-4D97-AF65-F5344CB8AC3E}">
        <p14:creationId xmlns:p14="http://schemas.microsoft.com/office/powerpoint/2010/main" val="10642420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937DC6-68A6-F93B-D73B-A4F7BCEF9BDD}"/>
              </a:ext>
            </a:extLst>
          </p:cNvPr>
          <p:cNvSpPr txBox="1"/>
          <p:nvPr/>
        </p:nvSpPr>
        <p:spPr>
          <a:xfrm>
            <a:off x="764346" y="424800"/>
            <a:ext cx="7615308" cy="1015663"/>
          </a:xfrm>
          <a:prstGeom prst="rect">
            <a:avLst/>
          </a:prstGeom>
          <a:noFill/>
        </p:spPr>
        <p:txBody>
          <a:bodyPr wrap="square" rtlCol="0">
            <a:spAutoFit/>
          </a:bodyPr>
          <a:lstStyle/>
          <a:p>
            <a:pPr algn="ctr"/>
            <a:r>
              <a:rPr lang="en-US" sz="3000" b="0" i="0" dirty="0">
                <a:solidFill>
                  <a:srgbClr val="374151"/>
                </a:solidFill>
                <a:effectLst/>
                <a:latin typeface="Calibri" panose="020F0502020204030204" pitchFamily="34" charset="0"/>
                <a:cs typeface="Calibri" panose="020F0502020204030204" pitchFamily="34" charset="0"/>
              </a:rPr>
              <a:t>Have you ever touched a doorknob and felt a little shock? </a:t>
            </a:r>
            <a:endParaRPr lang="en-US" sz="30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E5E6D2C-FEEA-335F-242C-A60BB3B8FA54}"/>
              </a:ext>
            </a:extLst>
          </p:cNvPr>
          <p:cNvSpPr txBox="1"/>
          <p:nvPr/>
        </p:nvSpPr>
        <p:spPr>
          <a:xfrm>
            <a:off x="-65648" y="5750170"/>
            <a:ext cx="9275296" cy="1015663"/>
          </a:xfrm>
          <a:prstGeom prst="rect">
            <a:avLst/>
          </a:prstGeom>
          <a:noFill/>
        </p:spPr>
        <p:txBody>
          <a:bodyPr wrap="square" rtlCol="0">
            <a:spAutoFit/>
          </a:bodyPr>
          <a:lstStyle/>
          <a:p>
            <a:pPr algn="ctr"/>
            <a:r>
              <a:rPr lang="en-US" sz="3000" b="0" i="0" dirty="0">
                <a:solidFill>
                  <a:srgbClr val="374151"/>
                </a:solidFill>
                <a:effectLst/>
                <a:latin typeface="Calibri" panose="020F0502020204030204" pitchFamily="34" charset="0"/>
                <a:cs typeface="Calibri" panose="020F0502020204030204" pitchFamily="34" charset="0"/>
              </a:rPr>
              <a:t>That's electrons moving between you and the doorknob, equalizing the charge.</a:t>
            </a:r>
            <a:endParaRPr lang="en-US" sz="3000" dirty="0">
              <a:latin typeface="Calibri" panose="020F0502020204030204" pitchFamily="34" charset="0"/>
              <a:cs typeface="Calibri" panose="020F0502020204030204" pitchFamily="34" charset="0"/>
            </a:endParaRPr>
          </a:p>
        </p:txBody>
      </p:sp>
      <p:sp>
        <p:nvSpPr>
          <p:cNvPr id="4" name="Google Shape;2156;p198" descr="Artificial Intelligence">
            <a:extLst>
              <a:ext uri="{FF2B5EF4-FFF2-40B4-BE49-F238E27FC236}">
                <a16:creationId xmlns:a16="http://schemas.microsoft.com/office/drawing/2014/main" id="{B6D91CDD-1B4C-7BC1-C32F-F0BF66CE1889}"/>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descr="A hand pressing a key into a door knob&#10;&#10;Description automatically generated">
            <a:extLst>
              <a:ext uri="{FF2B5EF4-FFF2-40B4-BE49-F238E27FC236}">
                <a16:creationId xmlns:a16="http://schemas.microsoft.com/office/drawing/2014/main" id="{1EE262FF-0CD6-71FD-3743-FE6D0FCCF90F}"/>
              </a:ext>
            </a:extLst>
          </p:cNvPr>
          <p:cNvPicPr>
            <a:picLocks noChangeAspect="1"/>
          </p:cNvPicPr>
          <p:nvPr/>
        </p:nvPicPr>
        <p:blipFill>
          <a:blip r:embed="rId4"/>
          <a:stretch>
            <a:fillRect/>
          </a:stretch>
        </p:blipFill>
        <p:spPr>
          <a:xfrm>
            <a:off x="1863578" y="1440463"/>
            <a:ext cx="5029591" cy="4309707"/>
          </a:xfrm>
          <a:prstGeom prst="rect">
            <a:avLst/>
          </a:prstGeom>
        </p:spPr>
      </p:pic>
    </p:spTree>
    <p:extLst>
      <p:ext uri="{BB962C8B-B14F-4D97-AF65-F5344CB8AC3E}">
        <p14:creationId xmlns:p14="http://schemas.microsoft.com/office/powerpoint/2010/main" val="1606971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8"/>
          <p:cNvSpPr txBox="1"/>
          <p:nvPr/>
        </p:nvSpPr>
        <p:spPr>
          <a:xfrm>
            <a:off x="411424" y="554538"/>
            <a:ext cx="8321151" cy="1569620"/>
          </a:xfrm>
          <a:prstGeom prst="rect">
            <a:avLst/>
          </a:prstGeom>
          <a:noFill/>
          <a:ln>
            <a:noFill/>
          </a:ln>
        </p:spPr>
        <p:txBody>
          <a:bodyPr spcFirstLastPara="1" wrap="square" lIns="91425" tIns="45700" rIns="91425" bIns="45700" anchor="t" anchorCtr="0">
            <a:spAutoFit/>
          </a:bodyPr>
          <a:lstStyle/>
          <a:p>
            <a:pPr>
              <a:buSzPts val="3000"/>
            </a:pPr>
            <a:r>
              <a:rPr lang="en" sz="3200" b="1" dirty="0">
                <a:latin typeface="Calibri"/>
                <a:ea typeface="Calibri"/>
                <a:cs typeface="Calibri"/>
                <a:sym typeface="Calibri"/>
              </a:rPr>
              <a:t>Big Question: </a:t>
            </a:r>
            <a:r>
              <a:rPr lang="en-US" sz="3200" b="0" i="0" dirty="0">
                <a:solidFill>
                  <a:srgbClr val="374151"/>
                </a:solidFill>
                <a:effectLst/>
                <a:latin typeface="Söhne"/>
              </a:rPr>
              <a:t>How do electrons affect our use of technology, power our homes, and add to our daily conveniences?</a:t>
            </a:r>
            <a:endParaRPr sz="3200" dirty="0">
              <a:latin typeface="Calibri"/>
              <a:ea typeface="Calibri"/>
              <a:cs typeface="Calibri"/>
              <a:sym typeface="Calibri"/>
            </a:endParaRPr>
          </a:p>
        </p:txBody>
      </p:sp>
      <p:sp>
        <p:nvSpPr>
          <p:cNvPr id="216" name="Google Shape;216;p38" descr="Lightbulb and gear"/>
          <p:cNvSpPr/>
          <p:nvPr/>
        </p:nvSpPr>
        <p:spPr>
          <a:xfrm>
            <a:off x="59196" y="99266"/>
            <a:ext cx="573600" cy="5421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SzPts val="1400"/>
            </a:pPr>
            <a:endParaRPr/>
          </a:p>
        </p:txBody>
      </p:sp>
      <p:pic>
        <p:nvPicPr>
          <p:cNvPr id="3" name="Picture 2" descr="A person using a smart watch&#10;&#10;Description automatically generated">
            <a:extLst>
              <a:ext uri="{FF2B5EF4-FFF2-40B4-BE49-F238E27FC236}">
                <a16:creationId xmlns:a16="http://schemas.microsoft.com/office/drawing/2014/main" id="{F4F10F68-E3ED-BA4E-2E2C-4B05361BF32B}"/>
              </a:ext>
            </a:extLst>
          </p:cNvPr>
          <p:cNvPicPr>
            <a:picLocks noChangeAspect="1"/>
          </p:cNvPicPr>
          <p:nvPr/>
        </p:nvPicPr>
        <p:blipFill>
          <a:blip r:embed="rId4"/>
          <a:stretch>
            <a:fillRect/>
          </a:stretch>
        </p:blipFill>
        <p:spPr>
          <a:xfrm>
            <a:off x="1001388" y="2124158"/>
            <a:ext cx="7141224" cy="473384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D5086A-9520-682E-6375-FB347950F505}"/>
              </a:ext>
            </a:extLst>
          </p:cNvPr>
          <p:cNvSpPr txBox="1"/>
          <p:nvPr/>
        </p:nvSpPr>
        <p:spPr>
          <a:xfrm>
            <a:off x="810392" y="424800"/>
            <a:ext cx="7523213" cy="553998"/>
          </a:xfrm>
          <a:prstGeom prst="rect">
            <a:avLst/>
          </a:prstGeom>
          <a:noFill/>
        </p:spPr>
        <p:txBody>
          <a:bodyPr wrap="none" rtlCol="0">
            <a:spAutoFit/>
          </a:bodyPr>
          <a:lstStyle/>
          <a:p>
            <a:pPr algn="ctr"/>
            <a:r>
              <a:rPr lang="en-US" sz="3000" b="0" i="0" dirty="0">
                <a:solidFill>
                  <a:srgbClr val="374151"/>
                </a:solidFill>
                <a:effectLst/>
                <a:latin typeface="Calibri" panose="020F0502020204030204" pitchFamily="34" charset="0"/>
                <a:cs typeface="Calibri" panose="020F0502020204030204" pitchFamily="34" charset="0"/>
              </a:rPr>
              <a:t>Electrons also play a role in renewable energy. </a:t>
            </a:r>
            <a:endParaRPr lang="en-US" sz="3000" dirty="0">
              <a:latin typeface="Calibri" panose="020F0502020204030204" pitchFamily="34" charset="0"/>
              <a:cs typeface="Calibri" panose="020F0502020204030204" pitchFamily="34" charset="0"/>
            </a:endParaRPr>
          </a:p>
        </p:txBody>
      </p:sp>
      <p:sp>
        <p:nvSpPr>
          <p:cNvPr id="3" name="Google Shape;2156;p198" descr="Artificial Intelligence">
            <a:extLst>
              <a:ext uri="{FF2B5EF4-FFF2-40B4-BE49-F238E27FC236}">
                <a16:creationId xmlns:a16="http://schemas.microsoft.com/office/drawing/2014/main" id="{FC04D72F-A154-64EE-CB39-0B55145CC8B1}"/>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solar panels on the roof of a house&#10;&#10;Description automatically generated">
            <a:extLst>
              <a:ext uri="{FF2B5EF4-FFF2-40B4-BE49-F238E27FC236}">
                <a16:creationId xmlns:a16="http://schemas.microsoft.com/office/drawing/2014/main" id="{B6352333-1B8A-E95E-63D5-2FB8ED01FAF3}"/>
              </a:ext>
            </a:extLst>
          </p:cNvPr>
          <p:cNvPicPr>
            <a:picLocks noChangeAspect="1"/>
          </p:cNvPicPr>
          <p:nvPr/>
        </p:nvPicPr>
        <p:blipFill>
          <a:blip r:embed="rId4"/>
          <a:stretch>
            <a:fillRect/>
          </a:stretch>
        </p:blipFill>
        <p:spPr>
          <a:xfrm>
            <a:off x="685799" y="1327402"/>
            <a:ext cx="7772400" cy="5530598"/>
          </a:xfrm>
          <a:prstGeom prst="rect">
            <a:avLst/>
          </a:prstGeom>
        </p:spPr>
      </p:pic>
    </p:spTree>
    <p:extLst>
      <p:ext uri="{BB962C8B-B14F-4D97-AF65-F5344CB8AC3E}">
        <p14:creationId xmlns:p14="http://schemas.microsoft.com/office/powerpoint/2010/main" val="926884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2"/>
        <p:cNvGrpSpPr/>
        <p:nvPr/>
      </p:nvGrpSpPr>
      <p:grpSpPr>
        <a:xfrm>
          <a:off x="0" y="0"/>
          <a:ext cx="0" cy="0"/>
          <a:chOff x="0" y="0"/>
          <a:chExt cx="0" cy="0"/>
        </a:xfrm>
      </p:grpSpPr>
      <p:sp>
        <p:nvSpPr>
          <p:cNvPr id="2273" name="Google Shape;2273;p21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727461-E5B9-41FF-042D-13034798E978}"/>
              </a:ext>
            </a:extLst>
          </p:cNvPr>
          <p:cNvSpPr txBox="1"/>
          <p:nvPr/>
        </p:nvSpPr>
        <p:spPr>
          <a:xfrm>
            <a:off x="393038" y="310991"/>
            <a:ext cx="8357919" cy="1077218"/>
          </a:xfrm>
          <a:prstGeom prst="rect">
            <a:avLst/>
          </a:prstGeom>
          <a:noFill/>
        </p:spPr>
        <p:txBody>
          <a:bodyPr wrap="square" rtlCol="0">
            <a:spAutoFit/>
          </a:bodyPr>
          <a:lstStyle/>
          <a:p>
            <a:pPr algn="ctr"/>
            <a:r>
              <a:rPr lang="en-US" sz="3200" b="0" i="0" dirty="0">
                <a:solidFill>
                  <a:srgbClr val="374151"/>
                </a:solidFill>
                <a:effectLst/>
                <a:latin typeface="Calibri" panose="020F0502020204030204" pitchFamily="34" charset="0"/>
                <a:cs typeface="Calibri" panose="020F0502020204030204" pitchFamily="34" charset="0"/>
              </a:rPr>
              <a:t>Electrons are part of </a:t>
            </a:r>
            <a:r>
              <a:rPr lang="en-US" sz="3200" b="0" i="0" u="sng" dirty="0">
                <a:solidFill>
                  <a:srgbClr val="374151"/>
                </a:solidFill>
                <a:effectLst/>
                <a:latin typeface="Calibri" panose="020F0502020204030204" pitchFamily="34" charset="0"/>
                <a:cs typeface="Calibri" panose="020F0502020204030204" pitchFamily="34" charset="0"/>
              </a:rPr>
              <a:t>              </a:t>
            </a:r>
            <a:r>
              <a:rPr lang="en-US" sz="3200" b="0" i="0" dirty="0">
                <a:solidFill>
                  <a:srgbClr val="374151"/>
                </a:solidFill>
                <a:effectLst/>
                <a:latin typeface="Calibri" panose="020F0502020204030204" pitchFamily="34" charset="0"/>
                <a:cs typeface="Calibri" panose="020F0502020204030204" pitchFamily="34" charset="0"/>
              </a:rPr>
              <a:t>, which are the building blocks of everything around us. </a:t>
            </a:r>
            <a:endParaRPr lang="en-US" sz="3200" dirty="0">
              <a:latin typeface="Calibri" panose="020F0502020204030204" pitchFamily="34" charset="0"/>
              <a:cs typeface="Calibri" panose="020F0502020204030204" pitchFamily="34" charset="0"/>
            </a:endParaRPr>
          </a:p>
        </p:txBody>
      </p:sp>
      <p:pic>
        <p:nvPicPr>
          <p:cNvPr id="5" name="Picture 4" descr="A model of a atom&#10;&#10;Description automatically generated">
            <a:extLst>
              <a:ext uri="{FF2B5EF4-FFF2-40B4-BE49-F238E27FC236}">
                <a16:creationId xmlns:a16="http://schemas.microsoft.com/office/drawing/2014/main" id="{7144C7EF-0A45-7EFA-3BA4-446165F91482}"/>
              </a:ext>
            </a:extLst>
          </p:cNvPr>
          <p:cNvPicPr>
            <a:picLocks noChangeAspect="1"/>
          </p:cNvPicPr>
          <p:nvPr/>
        </p:nvPicPr>
        <p:blipFill>
          <a:blip r:embed="rId3"/>
          <a:stretch>
            <a:fillRect/>
          </a:stretch>
        </p:blipFill>
        <p:spPr>
          <a:xfrm>
            <a:off x="727203" y="1766536"/>
            <a:ext cx="7689587" cy="5057335"/>
          </a:xfrm>
          <a:prstGeom prst="rect">
            <a:avLst/>
          </a:prstGeom>
        </p:spPr>
      </p:pic>
      <p:sp>
        <p:nvSpPr>
          <p:cNvPr id="4" name="Google Shape;2305;p213" descr="Questions">
            <a:extLst>
              <a:ext uri="{FF2B5EF4-FFF2-40B4-BE49-F238E27FC236}">
                <a16:creationId xmlns:a16="http://schemas.microsoft.com/office/drawing/2014/main" id="{683290D7-C7D6-5B01-CE8A-17B0BD36CCE0}"/>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94796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727461-E5B9-41FF-042D-13034798E978}"/>
              </a:ext>
            </a:extLst>
          </p:cNvPr>
          <p:cNvSpPr txBox="1"/>
          <p:nvPr/>
        </p:nvSpPr>
        <p:spPr>
          <a:xfrm>
            <a:off x="393038" y="310991"/>
            <a:ext cx="8357919" cy="1077218"/>
          </a:xfrm>
          <a:prstGeom prst="rect">
            <a:avLst/>
          </a:prstGeom>
          <a:noFill/>
        </p:spPr>
        <p:txBody>
          <a:bodyPr wrap="square" rtlCol="0">
            <a:spAutoFit/>
          </a:bodyPr>
          <a:lstStyle/>
          <a:p>
            <a:pPr algn="ctr"/>
            <a:r>
              <a:rPr lang="en-US" sz="3200" b="0" i="0" dirty="0">
                <a:solidFill>
                  <a:srgbClr val="374151"/>
                </a:solidFill>
                <a:effectLst/>
                <a:latin typeface="Calibri" panose="020F0502020204030204" pitchFamily="34" charset="0"/>
                <a:cs typeface="Calibri" panose="020F0502020204030204" pitchFamily="34" charset="0"/>
              </a:rPr>
              <a:t>Electrons are part of </a:t>
            </a:r>
            <a:r>
              <a:rPr lang="en-US" sz="3200" b="0" i="0" dirty="0">
                <a:solidFill>
                  <a:srgbClr val="FF0000"/>
                </a:solidFill>
                <a:effectLst/>
                <a:latin typeface="Calibri" panose="020F0502020204030204" pitchFamily="34" charset="0"/>
                <a:cs typeface="Calibri" panose="020F0502020204030204" pitchFamily="34" charset="0"/>
              </a:rPr>
              <a:t>atoms</a:t>
            </a:r>
            <a:r>
              <a:rPr lang="en-US" sz="3200" b="0" i="0" dirty="0">
                <a:solidFill>
                  <a:srgbClr val="374151"/>
                </a:solidFill>
                <a:effectLst/>
                <a:latin typeface="Calibri" panose="020F0502020204030204" pitchFamily="34" charset="0"/>
                <a:cs typeface="Calibri" panose="020F0502020204030204" pitchFamily="34" charset="0"/>
              </a:rPr>
              <a:t>, which are the building blocks of everything around us. </a:t>
            </a:r>
            <a:endParaRPr lang="en-US" sz="3200" dirty="0">
              <a:latin typeface="Calibri" panose="020F0502020204030204" pitchFamily="34" charset="0"/>
              <a:cs typeface="Calibri" panose="020F0502020204030204" pitchFamily="34" charset="0"/>
            </a:endParaRPr>
          </a:p>
        </p:txBody>
      </p:sp>
      <p:pic>
        <p:nvPicPr>
          <p:cNvPr id="5" name="Picture 4" descr="A model of a atom&#10;&#10;Description automatically generated">
            <a:extLst>
              <a:ext uri="{FF2B5EF4-FFF2-40B4-BE49-F238E27FC236}">
                <a16:creationId xmlns:a16="http://schemas.microsoft.com/office/drawing/2014/main" id="{7144C7EF-0A45-7EFA-3BA4-446165F91482}"/>
              </a:ext>
            </a:extLst>
          </p:cNvPr>
          <p:cNvPicPr>
            <a:picLocks noChangeAspect="1"/>
          </p:cNvPicPr>
          <p:nvPr/>
        </p:nvPicPr>
        <p:blipFill>
          <a:blip r:embed="rId3"/>
          <a:stretch>
            <a:fillRect/>
          </a:stretch>
        </p:blipFill>
        <p:spPr>
          <a:xfrm>
            <a:off x="727203" y="1766536"/>
            <a:ext cx="7689587" cy="5057335"/>
          </a:xfrm>
          <a:prstGeom prst="rect">
            <a:avLst/>
          </a:prstGeom>
        </p:spPr>
      </p:pic>
      <p:sp>
        <p:nvSpPr>
          <p:cNvPr id="4" name="Google Shape;2305;p213" descr="Questions">
            <a:extLst>
              <a:ext uri="{FF2B5EF4-FFF2-40B4-BE49-F238E27FC236}">
                <a16:creationId xmlns:a16="http://schemas.microsoft.com/office/drawing/2014/main" id="{6C0ABFE8-C587-A42A-F441-6A0B010E80BC}"/>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211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8ECC57-CCE5-6261-B7B9-3309E8F390CF}"/>
              </a:ext>
            </a:extLst>
          </p:cNvPr>
          <p:cNvSpPr txBox="1"/>
          <p:nvPr/>
        </p:nvSpPr>
        <p:spPr>
          <a:xfrm>
            <a:off x="9692" y="849600"/>
            <a:ext cx="9124614" cy="553998"/>
          </a:xfrm>
          <a:prstGeom prst="rect">
            <a:avLst/>
          </a:prstGeom>
          <a:noFill/>
        </p:spPr>
        <p:txBody>
          <a:bodyPr wrap="none" rtlCol="0">
            <a:spAutoFit/>
          </a:bodyPr>
          <a:lstStyle/>
          <a:p>
            <a:pPr algn="ctr"/>
            <a:r>
              <a:rPr lang="en-US" sz="3000" b="0" i="0" u="sng" dirty="0">
                <a:solidFill>
                  <a:srgbClr val="374151"/>
                </a:solidFill>
                <a:effectLst/>
                <a:latin typeface="Calibri" panose="020F0502020204030204" pitchFamily="34" charset="0"/>
                <a:cs typeface="Calibri" panose="020F0502020204030204" pitchFamily="34" charset="0"/>
              </a:rPr>
              <a:t>True/False</a:t>
            </a:r>
            <a:r>
              <a:rPr lang="en-US" sz="3000" b="0" i="0" dirty="0">
                <a:solidFill>
                  <a:srgbClr val="374151"/>
                </a:solidFill>
                <a:effectLst/>
                <a:latin typeface="Calibri" panose="020F0502020204030204" pitchFamily="34" charset="0"/>
                <a:cs typeface="Calibri" panose="020F0502020204030204" pitchFamily="34" charset="0"/>
              </a:rPr>
              <a:t>: In electrical circuits, electrons form a current. </a:t>
            </a:r>
            <a:endParaRPr lang="en-US" sz="3000" dirty="0">
              <a:latin typeface="Calibri" panose="020F0502020204030204" pitchFamily="34" charset="0"/>
              <a:cs typeface="Calibri" panose="020F0502020204030204" pitchFamily="34" charset="0"/>
            </a:endParaRPr>
          </a:p>
        </p:txBody>
      </p:sp>
      <p:sp>
        <p:nvSpPr>
          <p:cNvPr id="3" name="Google Shape;2156;p198" descr="Artificial Intelligence">
            <a:extLst>
              <a:ext uri="{FF2B5EF4-FFF2-40B4-BE49-F238E27FC236}">
                <a16:creationId xmlns:a16="http://schemas.microsoft.com/office/drawing/2014/main" id="{2A521287-9754-35C9-F992-D0CEF56F4650}"/>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wire with a spiral coming out of it&#10;&#10;Description automatically generated">
            <a:extLst>
              <a:ext uri="{FF2B5EF4-FFF2-40B4-BE49-F238E27FC236}">
                <a16:creationId xmlns:a16="http://schemas.microsoft.com/office/drawing/2014/main" id="{557A7AE1-2AEE-17C8-4B3B-FA984366BA37}"/>
              </a:ext>
            </a:extLst>
          </p:cNvPr>
          <p:cNvPicPr>
            <a:picLocks noChangeAspect="1"/>
          </p:cNvPicPr>
          <p:nvPr/>
        </p:nvPicPr>
        <p:blipFill>
          <a:blip r:embed="rId4"/>
          <a:stretch>
            <a:fillRect/>
          </a:stretch>
        </p:blipFill>
        <p:spPr>
          <a:xfrm>
            <a:off x="439139" y="1814732"/>
            <a:ext cx="8265721" cy="5043268"/>
          </a:xfrm>
          <a:prstGeom prst="rect">
            <a:avLst/>
          </a:prstGeom>
        </p:spPr>
      </p:pic>
    </p:spTree>
    <p:extLst>
      <p:ext uri="{BB962C8B-B14F-4D97-AF65-F5344CB8AC3E}">
        <p14:creationId xmlns:p14="http://schemas.microsoft.com/office/powerpoint/2010/main" val="31395920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8ECC57-CCE5-6261-B7B9-3309E8F390CF}"/>
              </a:ext>
            </a:extLst>
          </p:cNvPr>
          <p:cNvSpPr txBox="1"/>
          <p:nvPr/>
        </p:nvSpPr>
        <p:spPr>
          <a:xfrm>
            <a:off x="9692" y="849600"/>
            <a:ext cx="9124614" cy="553998"/>
          </a:xfrm>
          <a:prstGeom prst="rect">
            <a:avLst/>
          </a:prstGeom>
          <a:noFill/>
        </p:spPr>
        <p:txBody>
          <a:bodyPr wrap="none" rtlCol="0">
            <a:spAutoFit/>
          </a:bodyPr>
          <a:lstStyle/>
          <a:p>
            <a:pPr algn="ctr"/>
            <a:r>
              <a:rPr lang="en-US" sz="3000" b="0" i="0" u="sng" dirty="0">
                <a:solidFill>
                  <a:srgbClr val="FF0000"/>
                </a:solidFill>
                <a:effectLst/>
                <a:latin typeface="Calibri" panose="020F0502020204030204" pitchFamily="34" charset="0"/>
                <a:cs typeface="Calibri" panose="020F0502020204030204" pitchFamily="34" charset="0"/>
              </a:rPr>
              <a:t>True</a:t>
            </a:r>
            <a:r>
              <a:rPr lang="en-US" sz="3000" b="0" i="0" u="sng" dirty="0">
                <a:solidFill>
                  <a:srgbClr val="374151"/>
                </a:solidFill>
                <a:effectLst/>
                <a:latin typeface="Calibri" panose="020F0502020204030204" pitchFamily="34" charset="0"/>
                <a:cs typeface="Calibri" panose="020F0502020204030204" pitchFamily="34" charset="0"/>
              </a:rPr>
              <a:t>/False</a:t>
            </a:r>
            <a:r>
              <a:rPr lang="en-US" sz="3000" b="0" i="0" dirty="0">
                <a:solidFill>
                  <a:srgbClr val="374151"/>
                </a:solidFill>
                <a:effectLst/>
                <a:latin typeface="Calibri" panose="020F0502020204030204" pitchFamily="34" charset="0"/>
                <a:cs typeface="Calibri" panose="020F0502020204030204" pitchFamily="34" charset="0"/>
              </a:rPr>
              <a:t>: In electrical circuits, electrons form a current. </a:t>
            </a:r>
            <a:endParaRPr lang="en-US" sz="3000" dirty="0">
              <a:latin typeface="Calibri" panose="020F0502020204030204" pitchFamily="34" charset="0"/>
              <a:cs typeface="Calibri" panose="020F0502020204030204" pitchFamily="34" charset="0"/>
            </a:endParaRPr>
          </a:p>
        </p:txBody>
      </p:sp>
      <p:sp>
        <p:nvSpPr>
          <p:cNvPr id="3" name="Google Shape;2156;p198" descr="Artificial Intelligence">
            <a:extLst>
              <a:ext uri="{FF2B5EF4-FFF2-40B4-BE49-F238E27FC236}">
                <a16:creationId xmlns:a16="http://schemas.microsoft.com/office/drawing/2014/main" id="{2A521287-9754-35C9-F992-D0CEF56F4650}"/>
              </a:ext>
            </a:extLst>
          </p:cNvPr>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descr="A wire with a spiral coming out of it&#10;&#10;Description automatically generated">
            <a:extLst>
              <a:ext uri="{FF2B5EF4-FFF2-40B4-BE49-F238E27FC236}">
                <a16:creationId xmlns:a16="http://schemas.microsoft.com/office/drawing/2014/main" id="{557A7AE1-2AEE-17C8-4B3B-FA984366BA37}"/>
              </a:ext>
            </a:extLst>
          </p:cNvPr>
          <p:cNvPicPr>
            <a:picLocks noChangeAspect="1"/>
          </p:cNvPicPr>
          <p:nvPr/>
        </p:nvPicPr>
        <p:blipFill>
          <a:blip r:embed="rId4"/>
          <a:stretch>
            <a:fillRect/>
          </a:stretch>
        </p:blipFill>
        <p:spPr>
          <a:xfrm>
            <a:off x="439139" y="1814732"/>
            <a:ext cx="8265721" cy="5043268"/>
          </a:xfrm>
          <a:prstGeom prst="rect">
            <a:avLst/>
          </a:prstGeom>
        </p:spPr>
      </p:pic>
    </p:spTree>
    <p:extLst>
      <p:ext uri="{BB962C8B-B14F-4D97-AF65-F5344CB8AC3E}">
        <p14:creationId xmlns:p14="http://schemas.microsoft.com/office/powerpoint/2010/main" val="2258291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2356" name="Google Shape;2356;p217"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57" name="Google Shape;2357;p217"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2366" name="Google Shape;2366;p21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67" name="Google Shape;2367;p21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2" name="TextBox 1">
            <a:extLst>
              <a:ext uri="{FF2B5EF4-FFF2-40B4-BE49-F238E27FC236}">
                <a16:creationId xmlns:a16="http://schemas.microsoft.com/office/drawing/2014/main" id="{ED97BACB-1E6A-C04B-4C00-FB8B781E7B00}"/>
              </a:ext>
            </a:extLst>
          </p:cNvPr>
          <p:cNvSpPr txBox="1"/>
          <p:nvPr/>
        </p:nvSpPr>
        <p:spPr>
          <a:xfrm>
            <a:off x="1647161" y="305263"/>
            <a:ext cx="5849679" cy="646331"/>
          </a:xfrm>
          <a:prstGeom prst="rect">
            <a:avLst/>
          </a:prstGeom>
          <a:noFill/>
        </p:spPr>
        <p:txBody>
          <a:bodyPr wrap="none" rtlCol="0">
            <a:spAutoFit/>
          </a:bodyPr>
          <a:lstStyle/>
          <a:p>
            <a:pPr algn="ctr"/>
            <a:r>
              <a:rPr lang="en-US" sz="3600" b="0" i="0" dirty="0">
                <a:solidFill>
                  <a:srgbClr val="374151"/>
                </a:solidFill>
                <a:effectLst/>
                <a:latin typeface="Calibri" panose="020F0502020204030204" pitchFamily="34" charset="0"/>
                <a:cs typeface="Calibri" panose="020F0502020204030204" pitchFamily="34" charset="0"/>
              </a:rPr>
              <a:t>Electrons are inside batteries. </a:t>
            </a:r>
            <a:endParaRPr lang="en-US" sz="3600" dirty="0">
              <a:latin typeface="Calibri" panose="020F0502020204030204" pitchFamily="34" charset="0"/>
              <a:cs typeface="Calibri" panose="020F0502020204030204" pitchFamily="34" charset="0"/>
            </a:endParaRPr>
          </a:p>
        </p:txBody>
      </p:sp>
      <p:pic>
        <p:nvPicPr>
          <p:cNvPr id="6" name="Picture 5" descr="A group of batteries with a cross on them&#10;&#10;Description automatically generated">
            <a:extLst>
              <a:ext uri="{FF2B5EF4-FFF2-40B4-BE49-F238E27FC236}">
                <a16:creationId xmlns:a16="http://schemas.microsoft.com/office/drawing/2014/main" id="{AD39B85C-D1E2-5DE1-EC02-791ECF579B79}"/>
              </a:ext>
            </a:extLst>
          </p:cNvPr>
          <p:cNvPicPr>
            <a:picLocks noChangeAspect="1"/>
          </p:cNvPicPr>
          <p:nvPr/>
        </p:nvPicPr>
        <p:blipFill>
          <a:blip r:embed="rId5"/>
          <a:stretch>
            <a:fillRect/>
          </a:stretch>
        </p:blipFill>
        <p:spPr>
          <a:xfrm>
            <a:off x="2040083" y="1406769"/>
            <a:ext cx="5063834" cy="545123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72"/>
        <p:cNvGrpSpPr/>
        <p:nvPr/>
      </p:nvGrpSpPr>
      <p:grpSpPr>
        <a:xfrm>
          <a:off x="0" y="0"/>
          <a:ext cx="0" cy="0"/>
          <a:chOff x="0" y="0"/>
          <a:chExt cx="0" cy="0"/>
        </a:xfrm>
      </p:grpSpPr>
      <p:sp>
        <p:nvSpPr>
          <p:cNvPr id="2376" name="Google Shape;2376;p21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7" name="Google Shape;2377;p219"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4" name="TextBox 3">
            <a:extLst>
              <a:ext uri="{FF2B5EF4-FFF2-40B4-BE49-F238E27FC236}">
                <a16:creationId xmlns:a16="http://schemas.microsoft.com/office/drawing/2014/main" id="{BC490D39-8E25-4BC0-2188-22691086CA58}"/>
              </a:ext>
            </a:extLst>
          </p:cNvPr>
          <p:cNvSpPr txBox="1"/>
          <p:nvPr/>
        </p:nvSpPr>
        <p:spPr>
          <a:xfrm>
            <a:off x="923168" y="339942"/>
            <a:ext cx="7297664" cy="1015663"/>
          </a:xfrm>
          <a:prstGeom prst="rect">
            <a:avLst/>
          </a:prstGeom>
          <a:noFill/>
        </p:spPr>
        <p:txBody>
          <a:bodyPr wrap="square" rtlCol="0">
            <a:spAutoFit/>
          </a:bodyPr>
          <a:lstStyle/>
          <a:p>
            <a:pPr algn="ctr"/>
            <a:r>
              <a:rPr lang="en-US" sz="3000" b="0" i="0" dirty="0">
                <a:solidFill>
                  <a:srgbClr val="374151"/>
                </a:solidFill>
                <a:effectLst/>
                <a:latin typeface="Calibri" panose="020F0502020204030204" pitchFamily="34" charset="0"/>
                <a:cs typeface="Calibri" panose="020F0502020204030204" pitchFamily="34" charset="0"/>
              </a:rPr>
              <a:t>During a thunderstorm, electrons move between clouds and the ground. </a:t>
            </a:r>
            <a:endParaRPr lang="en-US" sz="3000" dirty="0">
              <a:latin typeface="Calibri" panose="020F0502020204030204" pitchFamily="34" charset="0"/>
              <a:cs typeface="Calibri" panose="020F0502020204030204" pitchFamily="34" charset="0"/>
            </a:endParaRPr>
          </a:p>
        </p:txBody>
      </p:sp>
      <p:pic>
        <p:nvPicPr>
          <p:cNvPr id="6" name="Picture 5" descr="Lightning lighting striking a city&#10;&#10;Description automatically generated">
            <a:extLst>
              <a:ext uri="{FF2B5EF4-FFF2-40B4-BE49-F238E27FC236}">
                <a16:creationId xmlns:a16="http://schemas.microsoft.com/office/drawing/2014/main" id="{61CE1E5F-4B55-42B4-DD57-F858E7985F51}"/>
              </a:ext>
            </a:extLst>
          </p:cNvPr>
          <p:cNvPicPr>
            <a:picLocks noChangeAspect="1"/>
          </p:cNvPicPr>
          <p:nvPr/>
        </p:nvPicPr>
        <p:blipFill>
          <a:blip r:embed="rId5"/>
          <a:stretch>
            <a:fillRect/>
          </a:stretch>
        </p:blipFill>
        <p:spPr>
          <a:xfrm>
            <a:off x="685800" y="1661468"/>
            <a:ext cx="7772400" cy="519653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5e11802ac4_0_699"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55" name="Google Shape;455;g25e11802ac4_0_69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extLst>
      <p:ext uri="{BB962C8B-B14F-4D97-AF65-F5344CB8AC3E}">
        <p14:creationId xmlns:p14="http://schemas.microsoft.com/office/powerpoint/2010/main" val="3174999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48"/>
        <p:cNvGrpSpPr/>
        <p:nvPr/>
      </p:nvGrpSpPr>
      <p:grpSpPr>
        <a:xfrm>
          <a:off x="0" y="0"/>
          <a:ext cx="0" cy="0"/>
          <a:chOff x="0" y="0"/>
          <a:chExt cx="0" cy="0"/>
        </a:xfrm>
      </p:grpSpPr>
      <p:sp>
        <p:nvSpPr>
          <p:cNvPr id="1949" name="Google Shape;1949;p18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5e11802ac4_0_864"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2" name="Google Shape;462;g25e11802ac4_0_864"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sp>
        <p:nvSpPr>
          <p:cNvPr id="464" name="Google Shape;464;g25e11802ac4_0_864"/>
          <p:cNvSpPr txBox="1">
            <a:spLocks noGrp="1"/>
          </p:cNvSpPr>
          <p:nvPr>
            <p:ph type="ctrTitle" idx="4294967295"/>
          </p:nvPr>
        </p:nvSpPr>
        <p:spPr>
          <a:xfrm>
            <a:off x="548250" y="558817"/>
            <a:ext cx="8047500"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ct val="100000"/>
              <a:buFont typeface="Calibri"/>
              <a:buNone/>
            </a:pPr>
            <a:r>
              <a:rPr lang="en-US" dirty="0"/>
              <a:t>A p</a:t>
            </a:r>
            <a:r>
              <a:rPr lang="en-US" sz="4400" b="0" i="0" u="none" strike="noStrike" cap="none" dirty="0">
                <a:solidFill>
                  <a:schemeClr val="dk1"/>
                </a:solidFill>
                <a:latin typeface="Calibri"/>
                <a:ea typeface="Calibri"/>
                <a:cs typeface="Calibri"/>
                <a:sym typeface="Calibri"/>
              </a:rPr>
              <a:t>roton is NOT an example of an electron.</a:t>
            </a:r>
          </a:p>
        </p:txBody>
      </p:sp>
      <p:pic>
        <p:nvPicPr>
          <p:cNvPr id="2" name="Google Shape;1415;p132">
            <a:extLst>
              <a:ext uri="{FF2B5EF4-FFF2-40B4-BE49-F238E27FC236}">
                <a16:creationId xmlns:a16="http://schemas.microsoft.com/office/drawing/2014/main" id="{AF8C4433-C9B8-EFC3-63A1-BD014ACBEE55}"/>
              </a:ext>
            </a:extLst>
          </p:cNvPr>
          <p:cNvPicPr preferRelativeResize="0"/>
          <p:nvPr/>
        </p:nvPicPr>
        <p:blipFill rotWithShape="1">
          <a:blip r:embed="rId5">
            <a:alphaModFix/>
          </a:blip>
          <a:srcRect/>
          <a:stretch/>
        </p:blipFill>
        <p:spPr>
          <a:xfrm>
            <a:off x="2405629" y="2491041"/>
            <a:ext cx="4002824" cy="4002824"/>
          </a:xfrm>
          <a:prstGeom prst="rect">
            <a:avLst/>
          </a:prstGeom>
          <a:noFill/>
          <a:ln>
            <a:noFill/>
          </a:ln>
        </p:spPr>
      </p:pic>
      <p:sp>
        <p:nvSpPr>
          <p:cNvPr id="3" name="Google Shape;1416;p132">
            <a:extLst>
              <a:ext uri="{FF2B5EF4-FFF2-40B4-BE49-F238E27FC236}">
                <a16:creationId xmlns:a16="http://schemas.microsoft.com/office/drawing/2014/main" id="{C68865A9-6299-5785-6C7E-E3FFECAF8FC1}"/>
              </a:ext>
            </a:extLst>
          </p:cNvPr>
          <p:cNvSpPr txBox="1"/>
          <p:nvPr/>
        </p:nvSpPr>
        <p:spPr>
          <a:xfrm>
            <a:off x="5629065" y="2370861"/>
            <a:ext cx="1162882"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rgbClr val="FF0000"/>
                </a:solidFill>
                <a:latin typeface="Calibri"/>
                <a:ea typeface="Calibri"/>
                <a:cs typeface="Calibri"/>
                <a:sym typeface="Calibri"/>
              </a:rPr>
              <a:t>Proton</a:t>
            </a:r>
            <a:endParaRPr/>
          </a:p>
        </p:txBody>
      </p:sp>
      <p:cxnSp>
        <p:nvCxnSpPr>
          <p:cNvPr id="4" name="Google Shape;1418;p132">
            <a:extLst>
              <a:ext uri="{FF2B5EF4-FFF2-40B4-BE49-F238E27FC236}">
                <a16:creationId xmlns:a16="http://schemas.microsoft.com/office/drawing/2014/main" id="{47DBAFB3-37BA-9BA5-D7E7-CBB13F9B21C2}"/>
              </a:ext>
            </a:extLst>
          </p:cNvPr>
          <p:cNvCxnSpPr>
            <a:cxnSpLocks/>
            <a:stCxn id="3" idx="2"/>
          </p:cNvCxnSpPr>
          <p:nvPr/>
        </p:nvCxnSpPr>
        <p:spPr>
          <a:xfrm flipH="1">
            <a:off x="4670474" y="2878692"/>
            <a:ext cx="1540032" cy="989923"/>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sp>
        <p:nvSpPr>
          <p:cNvPr id="5" name="Google Shape;1419;p132">
            <a:extLst>
              <a:ext uri="{FF2B5EF4-FFF2-40B4-BE49-F238E27FC236}">
                <a16:creationId xmlns:a16="http://schemas.microsoft.com/office/drawing/2014/main" id="{717A9764-C476-65B8-79F8-2E5F07DA48AF}"/>
              </a:ext>
            </a:extLst>
          </p:cNvPr>
          <p:cNvSpPr/>
          <p:nvPr/>
        </p:nvSpPr>
        <p:spPr>
          <a:xfrm>
            <a:off x="6378471" y="2761865"/>
            <a:ext cx="476295" cy="497777"/>
          </a:xfrm>
          <a:prstGeom prst="plus">
            <a:avLst>
              <a:gd name="adj" fmla="val 35811"/>
            </a:avLst>
          </a:prstGeom>
          <a:solidFill>
            <a:srgbClr val="FF0000"/>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6" name="Google Shape;1420;p132">
            <a:extLst>
              <a:ext uri="{FF2B5EF4-FFF2-40B4-BE49-F238E27FC236}">
                <a16:creationId xmlns:a16="http://schemas.microsoft.com/office/drawing/2014/main" id="{609589AC-FBB6-A86A-4714-319138E4A25C}"/>
              </a:ext>
            </a:extLst>
          </p:cNvPr>
          <p:cNvCxnSpPr>
            <a:stCxn id="7" idx="0"/>
          </p:cNvCxnSpPr>
          <p:nvPr/>
        </p:nvCxnSpPr>
        <p:spPr>
          <a:xfrm rot="10800000">
            <a:off x="4914454" y="4972053"/>
            <a:ext cx="1499700" cy="966900"/>
          </a:xfrm>
          <a:prstGeom prst="straightConnector1">
            <a:avLst/>
          </a:prstGeom>
          <a:noFill/>
          <a:ln w="76200" cap="flat" cmpd="sng">
            <a:solidFill>
              <a:srgbClr val="000000"/>
            </a:solidFill>
            <a:prstDash val="solid"/>
            <a:round/>
            <a:headEnd type="none" w="sm" len="sm"/>
            <a:tailEnd type="stealth" w="med" len="med"/>
          </a:ln>
          <a:effectLst>
            <a:outerShdw blurRad="40000" dist="20000" dir="5400000" rotWithShape="0">
              <a:srgbClr val="000000">
                <a:alpha val="37647"/>
              </a:srgbClr>
            </a:outerShdw>
          </a:effectLst>
        </p:spPr>
      </p:cxnSp>
      <p:sp>
        <p:nvSpPr>
          <p:cNvPr id="7" name="Google Shape;1421;p132">
            <a:extLst>
              <a:ext uri="{FF2B5EF4-FFF2-40B4-BE49-F238E27FC236}">
                <a16:creationId xmlns:a16="http://schemas.microsoft.com/office/drawing/2014/main" id="{1EF4B450-1B8B-7EE5-9CAE-82D72C51B84C}"/>
              </a:ext>
            </a:extLst>
          </p:cNvPr>
          <p:cNvSpPr txBox="1"/>
          <p:nvPr/>
        </p:nvSpPr>
        <p:spPr>
          <a:xfrm>
            <a:off x="5751152" y="5938953"/>
            <a:ext cx="1326004"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dirty="0">
                <a:solidFill>
                  <a:schemeClr val="dk1"/>
                </a:solidFill>
                <a:latin typeface="Calibri"/>
                <a:ea typeface="Calibri"/>
                <a:cs typeface="Calibri"/>
                <a:sym typeface="Calibri"/>
              </a:rPr>
              <a:t>Nucleus</a:t>
            </a:r>
            <a:endParaRPr dirty="0"/>
          </a:p>
        </p:txBody>
      </p:sp>
      <p:sp>
        <p:nvSpPr>
          <p:cNvPr id="9" name="Right Brace 8">
            <a:extLst>
              <a:ext uri="{FF2B5EF4-FFF2-40B4-BE49-F238E27FC236}">
                <a16:creationId xmlns:a16="http://schemas.microsoft.com/office/drawing/2014/main" id="{F08BEB38-7041-A56E-7462-DCEE95697A07}"/>
              </a:ext>
            </a:extLst>
          </p:cNvPr>
          <p:cNvSpPr/>
          <p:nvPr/>
        </p:nvSpPr>
        <p:spPr>
          <a:xfrm rot="2617826">
            <a:off x="4682124" y="4315305"/>
            <a:ext cx="522707" cy="1305815"/>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75798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6" name="Google Shape;1521;p141">
            <a:extLst>
              <a:ext uri="{FF2B5EF4-FFF2-40B4-BE49-F238E27FC236}">
                <a16:creationId xmlns:a16="http://schemas.microsoft.com/office/drawing/2014/main" id="{D5EB5D95-1E7B-5599-B7BE-600ACB7AC3EB}"/>
              </a:ext>
            </a:extLst>
          </p:cNvPr>
          <p:cNvPicPr preferRelativeResize="0"/>
          <p:nvPr/>
        </p:nvPicPr>
        <p:blipFill rotWithShape="1">
          <a:blip r:embed="rId3">
            <a:alphaModFix/>
          </a:blip>
          <a:srcRect/>
          <a:stretch/>
        </p:blipFill>
        <p:spPr>
          <a:xfrm>
            <a:off x="2305959" y="2650929"/>
            <a:ext cx="4646382" cy="4002824"/>
          </a:xfrm>
          <a:prstGeom prst="rect">
            <a:avLst/>
          </a:prstGeom>
          <a:noFill/>
          <a:ln>
            <a:noFill/>
          </a:ln>
        </p:spPr>
      </p:pic>
      <p:sp>
        <p:nvSpPr>
          <p:cNvPr id="470" name="Google Shape;470;g25e11802ac4_0_780"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1" name="Google Shape;471;g25e11802ac4_0_780"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
        <p:nvSpPr>
          <p:cNvPr id="473" name="Google Shape;473;g25e11802ac4_0_780"/>
          <p:cNvSpPr txBox="1">
            <a:spLocks noGrp="1"/>
          </p:cNvSpPr>
          <p:nvPr>
            <p:ph type="ctrTitle" idx="4294967295"/>
          </p:nvPr>
        </p:nvSpPr>
        <p:spPr>
          <a:xfrm>
            <a:off x="548250" y="704589"/>
            <a:ext cx="8047500" cy="1470000"/>
          </a:xfrm>
          <a:prstGeom prst="rect">
            <a:avLst/>
          </a:prstGeom>
          <a:noFill/>
          <a:ln>
            <a:noFill/>
          </a:ln>
        </p:spPr>
        <p:txBody>
          <a:bodyPr spcFirstLastPara="1" wrap="square" lIns="91425" tIns="45700" rIns="91425" bIns="45700" anchor="ctr" anchorCtr="0">
            <a:normAutofit/>
          </a:bodyPr>
          <a:lstStyle/>
          <a:p>
            <a:pPr marL="0" marR="0" lvl="0" indent="0" algn="ctr" rtl="0">
              <a:lnSpc>
                <a:spcPct val="100000"/>
              </a:lnSpc>
              <a:spcBef>
                <a:spcPts val="0"/>
              </a:spcBef>
              <a:spcAft>
                <a:spcPts val="0"/>
              </a:spcAft>
              <a:buClr>
                <a:schemeClr val="dk1"/>
              </a:buClr>
              <a:buSzPct val="100000"/>
              <a:buFont typeface="Calibri"/>
              <a:buNone/>
            </a:pPr>
            <a:r>
              <a:rPr lang="en-US" sz="4400" b="0" i="0" u="none" strike="noStrike" cap="none" dirty="0">
                <a:solidFill>
                  <a:schemeClr val="dk1"/>
                </a:solidFill>
                <a:latin typeface="Calibri"/>
                <a:ea typeface="Calibri"/>
                <a:cs typeface="Calibri"/>
                <a:sym typeface="Calibri"/>
              </a:rPr>
              <a:t>A neutron is NOT an example of an electron.</a:t>
            </a:r>
            <a:endParaRPr sz="4400" b="0" i="0" u="none" strike="noStrike" cap="none" dirty="0">
              <a:solidFill>
                <a:schemeClr val="dk1"/>
              </a:solidFill>
              <a:latin typeface="Calibri"/>
              <a:ea typeface="Calibri"/>
              <a:cs typeface="Calibri"/>
              <a:sym typeface="Calibri"/>
            </a:endParaRPr>
          </a:p>
        </p:txBody>
      </p:sp>
      <p:sp>
        <p:nvSpPr>
          <p:cNvPr id="2" name="Google Shape;1522;p141">
            <a:extLst>
              <a:ext uri="{FF2B5EF4-FFF2-40B4-BE49-F238E27FC236}">
                <a16:creationId xmlns:a16="http://schemas.microsoft.com/office/drawing/2014/main" id="{985123EB-DB7B-D5ED-6CE4-23A28EEC8E4A}"/>
              </a:ext>
            </a:extLst>
          </p:cNvPr>
          <p:cNvSpPr txBox="1"/>
          <p:nvPr/>
        </p:nvSpPr>
        <p:spPr>
          <a:xfrm>
            <a:off x="6146570" y="2524233"/>
            <a:ext cx="1376821" cy="507831"/>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chemeClr val="dk1"/>
                </a:solidFill>
                <a:latin typeface="Calibri"/>
                <a:ea typeface="Calibri"/>
                <a:cs typeface="Calibri"/>
                <a:sym typeface="Calibri"/>
              </a:rPr>
              <a:t>Neutron</a:t>
            </a:r>
            <a:endParaRPr/>
          </a:p>
        </p:txBody>
      </p:sp>
      <p:cxnSp>
        <p:nvCxnSpPr>
          <p:cNvPr id="3" name="Google Shape;1524;p141">
            <a:extLst>
              <a:ext uri="{FF2B5EF4-FFF2-40B4-BE49-F238E27FC236}">
                <a16:creationId xmlns:a16="http://schemas.microsoft.com/office/drawing/2014/main" id="{5190C414-B652-84B8-4DC4-1AAC6B3312AE}"/>
              </a:ext>
            </a:extLst>
          </p:cNvPr>
          <p:cNvCxnSpPr/>
          <p:nvPr/>
        </p:nvCxnSpPr>
        <p:spPr>
          <a:xfrm flipH="1">
            <a:off x="4995037" y="3209402"/>
            <a:ext cx="1295464" cy="1092492"/>
          </a:xfrm>
          <a:prstGeom prst="straightConnector1">
            <a:avLst/>
          </a:prstGeom>
          <a:noFill/>
          <a:ln w="76200" cap="flat" cmpd="sng">
            <a:solidFill>
              <a:srgbClr val="FFFF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4" name="Google Shape;1525;p141">
            <a:extLst>
              <a:ext uri="{FF2B5EF4-FFF2-40B4-BE49-F238E27FC236}">
                <a16:creationId xmlns:a16="http://schemas.microsoft.com/office/drawing/2014/main" id="{1B6A805E-DC60-2E64-0E39-84E853CDE4D4}"/>
              </a:ext>
            </a:extLst>
          </p:cNvPr>
          <p:cNvCxnSpPr/>
          <p:nvPr/>
        </p:nvCxnSpPr>
        <p:spPr>
          <a:xfrm rot="10800000">
            <a:off x="5193988" y="5139893"/>
            <a:ext cx="1124801" cy="966850"/>
          </a:xfrm>
          <a:prstGeom prst="straightConnector1">
            <a:avLst/>
          </a:prstGeom>
          <a:noFill/>
          <a:ln w="76200" cap="flat" cmpd="sng">
            <a:solidFill>
              <a:srgbClr val="000000"/>
            </a:solidFill>
            <a:prstDash val="solid"/>
            <a:round/>
            <a:headEnd type="none" w="sm" len="sm"/>
            <a:tailEnd type="stealth" w="med" len="med"/>
          </a:ln>
          <a:effectLst>
            <a:outerShdw blurRad="40000" dist="20000" dir="5400000" rotWithShape="0">
              <a:srgbClr val="000000">
                <a:alpha val="37647"/>
              </a:srgbClr>
            </a:outerShdw>
          </a:effectLst>
        </p:spPr>
      </p:cxnSp>
      <p:sp>
        <p:nvSpPr>
          <p:cNvPr id="5" name="Google Shape;1526;p141">
            <a:extLst>
              <a:ext uri="{FF2B5EF4-FFF2-40B4-BE49-F238E27FC236}">
                <a16:creationId xmlns:a16="http://schemas.microsoft.com/office/drawing/2014/main" id="{6E67FEE5-08E5-ADA0-D781-ED1ED6089AE0}"/>
              </a:ext>
            </a:extLst>
          </p:cNvPr>
          <p:cNvSpPr txBox="1"/>
          <p:nvPr/>
        </p:nvSpPr>
        <p:spPr>
          <a:xfrm>
            <a:off x="5821537" y="6106745"/>
            <a:ext cx="1326712"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chemeClr val="dk1"/>
                </a:solidFill>
                <a:latin typeface="Calibri"/>
                <a:ea typeface="Calibri"/>
                <a:cs typeface="Calibri"/>
                <a:sym typeface="Calibri"/>
              </a:rPr>
              <a:t>Nucleus</a:t>
            </a:r>
            <a:endParaRPr sz="2700">
              <a:solidFill>
                <a:schemeClr val="dk1"/>
              </a:solidFill>
              <a:latin typeface="Calibri"/>
              <a:ea typeface="Calibri"/>
              <a:cs typeface="Calibri"/>
              <a:sym typeface="Calibri"/>
            </a:endParaRPr>
          </a:p>
        </p:txBody>
      </p:sp>
      <p:sp>
        <p:nvSpPr>
          <p:cNvPr id="7" name="Right Brace 6">
            <a:extLst>
              <a:ext uri="{FF2B5EF4-FFF2-40B4-BE49-F238E27FC236}">
                <a16:creationId xmlns:a16="http://schemas.microsoft.com/office/drawing/2014/main" id="{9716118A-E7B8-8E2C-2297-5439412D4252}"/>
              </a:ext>
            </a:extLst>
          </p:cNvPr>
          <p:cNvSpPr/>
          <p:nvPr/>
        </p:nvSpPr>
        <p:spPr>
          <a:xfrm rot="2617826">
            <a:off x="4886771" y="4465668"/>
            <a:ext cx="522707" cy="1305815"/>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539544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90"/>
        <p:cNvGrpSpPr/>
        <p:nvPr/>
      </p:nvGrpSpPr>
      <p:grpSpPr>
        <a:xfrm>
          <a:off x="0" y="0"/>
          <a:ext cx="0" cy="0"/>
          <a:chOff x="0" y="0"/>
          <a:chExt cx="0" cy="0"/>
        </a:xfrm>
      </p:grpSpPr>
      <p:sp>
        <p:nvSpPr>
          <p:cNvPr id="2391" name="Google Shape;2391;p22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22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22"/>
          <p:cNvSpPr txBox="1"/>
          <p:nvPr/>
        </p:nvSpPr>
        <p:spPr>
          <a:xfrm>
            <a:off x="700575" y="477175"/>
            <a:ext cx="815070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dirty="0">
                <a:solidFill>
                  <a:schemeClr val="dk1"/>
                </a:solidFill>
                <a:latin typeface="Calibri"/>
                <a:ea typeface="Calibri"/>
                <a:cs typeface="Calibri"/>
                <a:sym typeface="Calibri"/>
              </a:rPr>
              <a:t>True/False</a:t>
            </a:r>
            <a:r>
              <a:rPr lang="en-US" sz="3600" dirty="0">
                <a:solidFill>
                  <a:schemeClr val="dk1"/>
                </a:solidFill>
                <a:latin typeface="Calibri"/>
                <a:ea typeface="Calibri"/>
                <a:cs typeface="Calibri"/>
                <a:sym typeface="Calibri"/>
              </a:rPr>
              <a:t>: Electrons are NOT inside of batteries</a:t>
            </a:r>
            <a:endParaRPr dirty="0"/>
          </a:p>
        </p:txBody>
      </p:sp>
      <p:pic>
        <p:nvPicPr>
          <p:cNvPr id="3" name="Picture 2" descr="A close up of two batteries&#10;&#10;Description automatically generated">
            <a:extLst>
              <a:ext uri="{FF2B5EF4-FFF2-40B4-BE49-F238E27FC236}">
                <a16:creationId xmlns:a16="http://schemas.microsoft.com/office/drawing/2014/main" id="{A5AAE493-17A5-E1F3-D84D-C3A80D367075}"/>
              </a:ext>
            </a:extLst>
          </p:cNvPr>
          <p:cNvPicPr>
            <a:picLocks noChangeAspect="1"/>
          </p:cNvPicPr>
          <p:nvPr/>
        </p:nvPicPr>
        <p:blipFill>
          <a:blip r:embed="rId4"/>
          <a:stretch>
            <a:fillRect/>
          </a:stretch>
        </p:blipFill>
        <p:spPr>
          <a:xfrm>
            <a:off x="685800" y="2142290"/>
            <a:ext cx="7772400" cy="423853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22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22"/>
          <p:cNvSpPr txBox="1"/>
          <p:nvPr/>
        </p:nvSpPr>
        <p:spPr>
          <a:xfrm>
            <a:off x="700575" y="477175"/>
            <a:ext cx="815070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dirty="0">
                <a:solidFill>
                  <a:schemeClr val="dk1"/>
                </a:solidFill>
                <a:latin typeface="Calibri"/>
                <a:ea typeface="Calibri"/>
                <a:cs typeface="Calibri"/>
                <a:sym typeface="Calibri"/>
              </a:rPr>
              <a:t>True/</a:t>
            </a:r>
            <a:r>
              <a:rPr lang="en-US" sz="3600" u="sng" dirty="0">
                <a:solidFill>
                  <a:srgbClr val="FF0000"/>
                </a:solidFill>
                <a:latin typeface="Calibri"/>
                <a:ea typeface="Calibri"/>
                <a:cs typeface="Calibri"/>
                <a:sym typeface="Calibri"/>
              </a:rPr>
              <a:t>False</a:t>
            </a:r>
            <a:r>
              <a:rPr lang="en-US" sz="3600" dirty="0">
                <a:solidFill>
                  <a:schemeClr val="dk1"/>
                </a:solidFill>
                <a:latin typeface="Calibri"/>
                <a:ea typeface="Calibri"/>
                <a:cs typeface="Calibri"/>
                <a:sym typeface="Calibri"/>
              </a:rPr>
              <a:t>: Electrons are NOT inside of batteries</a:t>
            </a:r>
            <a:endParaRPr dirty="0"/>
          </a:p>
        </p:txBody>
      </p:sp>
      <p:pic>
        <p:nvPicPr>
          <p:cNvPr id="3" name="Picture 2" descr="A close up of two batteries&#10;&#10;Description automatically generated">
            <a:extLst>
              <a:ext uri="{FF2B5EF4-FFF2-40B4-BE49-F238E27FC236}">
                <a16:creationId xmlns:a16="http://schemas.microsoft.com/office/drawing/2014/main" id="{A5AAE493-17A5-E1F3-D84D-C3A80D367075}"/>
              </a:ext>
            </a:extLst>
          </p:cNvPr>
          <p:cNvPicPr>
            <a:picLocks noChangeAspect="1"/>
          </p:cNvPicPr>
          <p:nvPr/>
        </p:nvPicPr>
        <p:blipFill>
          <a:blip r:embed="rId4"/>
          <a:stretch>
            <a:fillRect/>
          </a:stretch>
        </p:blipFill>
        <p:spPr>
          <a:xfrm>
            <a:off x="685800" y="2142290"/>
            <a:ext cx="7772400" cy="4238535"/>
          </a:xfrm>
          <a:prstGeom prst="rect">
            <a:avLst/>
          </a:prstGeom>
        </p:spPr>
      </p:pic>
    </p:spTree>
    <p:extLst>
      <p:ext uri="{BB962C8B-B14F-4D97-AF65-F5344CB8AC3E}">
        <p14:creationId xmlns:p14="http://schemas.microsoft.com/office/powerpoint/2010/main" val="5432347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404"/>
        <p:cNvGrpSpPr/>
        <p:nvPr/>
      </p:nvGrpSpPr>
      <p:grpSpPr>
        <a:xfrm>
          <a:off x="0" y="0"/>
          <a:ext cx="0" cy="0"/>
          <a:chOff x="0" y="0"/>
          <a:chExt cx="0" cy="0"/>
        </a:xfrm>
      </p:grpSpPr>
      <p:sp>
        <p:nvSpPr>
          <p:cNvPr id="2406" name="Google Shape;2406;p22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23"/>
          <p:cNvSpPr txBox="1"/>
          <p:nvPr/>
        </p:nvSpPr>
        <p:spPr>
          <a:xfrm>
            <a:off x="881074" y="474475"/>
            <a:ext cx="7996200" cy="1200600"/>
          </a:xfrm>
          <a:prstGeom prst="rect">
            <a:avLst/>
          </a:prstGeom>
          <a:noFill/>
          <a:ln>
            <a:noFill/>
          </a:ln>
        </p:spPr>
        <p:txBody>
          <a:bodyPr spcFirstLastPara="1" wrap="square" lIns="91425" tIns="45700" rIns="91425" bIns="45700" anchor="t" anchorCtr="0">
            <a:spAutoFit/>
          </a:bodyPr>
          <a:lstStyle/>
          <a:p>
            <a:r>
              <a:rPr lang="en-US" sz="3600" b="0" i="0" dirty="0">
                <a:solidFill>
                  <a:srgbClr val="374151"/>
                </a:solidFill>
                <a:effectLst/>
                <a:latin typeface="Söhne"/>
              </a:rPr>
              <a:t>During a thunderstorm, </a:t>
            </a:r>
            <a:r>
              <a:rPr lang="en-US" sz="3600" b="0" i="0" u="sng" dirty="0">
                <a:solidFill>
                  <a:srgbClr val="374151"/>
                </a:solidFill>
                <a:effectLst/>
                <a:latin typeface="Söhne"/>
              </a:rPr>
              <a:t>                    </a:t>
            </a:r>
            <a:r>
              <a:rPr lang="en-US" sz="3600" b="0" i="0" dirty="0">
                <a:solidFill>
                  <a:srgbClr val="374151"/>
                </a:solidFill>
                <a:effectLst/>
                <a:latin typeface="Söhne"/>
              </a:rPr>
              <a:t>move between clouds and the ground. </a:t>
            </a:r>
            <a:endParaRPr lang="en-US" sz="3600" dirty="0"/>
          </a:p>
        </p:txBody>
      </p:sp>
      <p:pic>
        <p:nvPicPr>
          <p:cNvPr id="3" name="Picture 2" descr="Lightning bolts of lightning striking a city&#10;&#10;Description automatically generated">
            <a:extLst>
              <a:ext uri="{FF2B5EF4-FFF2-40B4-BE49-F238E27FC236}">
                <a16:creationId xmlns:a16="http://schemas.microsoft.com/office/drawing/2014/main" id="{4D0A77E0-2319-1A3C-7F83-417E274982AB}"/>
              </a:ext>
            </a:extLst>
          </p:cNvPr>
          <p:cNvPicPr>
            <a:picLocks noChangeAspect="1"/>
          </p:cNvPicPr>
          <p:nvPr/>
        </p:nvPicPr>
        <p:blipFill>
          <a:blip r:embed="rId4"/>
          <a:stretch>
            <a:fillRect/>
          </a:stretch>
        </p:blipFill>
        <p:spPr>
          <a:xfrm>
            <a:off x="351004" y="1920232"/>
            <a:ext cx="8441992" cy="4937768"/>
          </a:xfrm>
          <a:prstGeom prst="rect">
            <a:avLst/>
          </a:prstGeom>
        </p:spPr>
      </p:pic>
    </p:spTree>
    <p:extLst>
      <p:ext uri="{BB962C8B-B14F-4D97-AF65-F5344CB8AC3E}">
        <p14:creationId xmlns:p14="http://schemas.microsoft.com/office/powerpoint/2010/main" val="2696286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04"/>
        <p:cNvGrpSpPr/>
        <p:nvPr/>
      </p:nvGrpSpPr>
      <p:grpSpPr>
        <a:xfrm>
          <a:off x="0" y="0"/>
          <a:ext cx="0" cy="0"/>
          <a:chOff x="0" y="0"/>
          <a:chExt cx="0" cy="0"/>
        </a:xfrm>
      </p:grpSpPr>
      <p:sp>
        <p:nvSpPr>
          <p:cNvPr id="2406" name="Google Shape;2406;p22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23"/>
          <p:cNvSpPr txBox="1"/>
          <p:nvPr/>
        </p:nvSpPr>
        <p:spPr>
          <a:xfrm>
            <a:off x="881074" y="474475"/>
            <a:ext cx="7996200" cy="1200600"/>
          </a:xfrm>
          <a:prstGeom prst="rect">
            <a:avLst/>
          </a:prstGeom>
          <a:noFill/>
          <a:ln>
            <a:noFill/>
          </a:ln>
        </p:spPr>
        <p:txBody>
          <a:bodyPr spcFirstLastPara="1" wrap="square" lIns="91425" tIns="45700" rIns="91425" bIns="45700" anchor="t" anchorCtr="0">
            <a:spAutoFit/>
          </a:bodyPr>
          <a:lstStyle/>
          <a:p>
            <a:r>
              <a:rPr lang="en-US" sz="3600" b="0" i="0" dirty="0">
                <a:solidFill>
                  <a:srgbClr val="374151"/>
                </a:solidFill>
                <a:effectLst/>
                <a:latin typeface="Söhne"/>
              </a:rPr>
              <a:t>During a thunderstorm, </a:t>
            </a:r>
            <a:r>
              <a:rPr lang="en-US" sz="3600" b="0" i="0" dirty="0">
                <a:solidFill>
                  <a:srgbClr val="FF0000"/>
                </a:solidFill>
                <a:effectLst/>
                <a:latin typeface="Söhne"/>
              </a:rPr>
              <a:t>electrons </a:t>
            </a:r>
            <a:r>
              <a:rPr lang="en-US" sz="3600" b="0" i="0" dirty="0">
                <a:solidFill>
                  <a:srgbClr val="374151"/>
                </a:solidFill>
                <a:effectLst/>
                <a:latin typeface="Söhne"/>
              </a:rPr>
              <a:t>move between clouds and the ground. </a:t>
            </a:r>
            <a:endParaRPr lang="en-US" sz="3600" dirty="0"/>
          </a:p>
        </p:txBody>
      </p:sp>
      <p:pic>
        <p:nvPicPr>
          <p:cNvPr id="3" name="Picture 2" descr="Lightning bolts of lightning striking a city&#10;&#10;Description automatically generated">
            <a:extLst>
              <a:ext uri="{FF2B5EF4-FFF2-40B4-BE49-F238E27FC236}">
                <a16:creationId xmlns:a16="http://schemas.microsoft.com/office/drawing/2014/main" id="{4D0A77E0-2319-1A3C-7F83-417E274982AB}"/>
              </a:ext>
            </a:extLst>
          </p:cNvPr>
          <p:cNvPicPr>
            <a:picLocks noChangeAspect="1"/>
          </p:cNvPicPr>
          <p:nvPr/>
        </p:nvPicPr>
        <p:blipFill>
          <a:blip r:embed="rId4"/>
          <a:stretch>
            <a:fillRect/>
          </a:stretch>
        </p:blipFill>
        <p:spPr>
          <a:xfrm>
            <a:off x="351004" y="1920232"/>
            <a:ext cx="8441992" cy="4937768"/>
          </a:xfrm>
          <a:prstGeom prst="rect">
            <a:avLst/>
          </a:prstGeom>
        </p:spPr>
      </p:pic>
    </p:spTree>
    <p:extLst>
      <p:ext uri="{BB962C8B-B14F-4D97-AF65-F5344CB8AC3E}">
        <p14:creationId xmlns:p14="http://schemas.microsoft.com/office/powerpoint/2010/main" val="3583064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87"/>
        <p:cNvGrpSpPr/>
        <p:nvPr/>
      </p:nvGrpSpPr>
      <p:grpSpPr>
        <a:xfrm>
          <a:off x="0" y="0"/>
          <a:ext cx="0" cy="0"/>
          <a:chOff x="0" y="0"/>
          <a:chExt cx="0" cy="0"/>
        </a:xfrm>
      </p:grpSpPr>
      <p:sp>
        <p:nvSpPr>
          <p:cNvPr id="2488" name="Google Shape;2488;p237"/>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2489" name="Google Shape;2489;p237"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3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pic>
        <p:nvPicPr>
          <p:cNvPr id="2" name="Google Shape;208;p37">
            <a:extLst>
              <a:ext uri="{FF2B5EF4-FFF2-40B4-BE49-F238E27FC236}">
                <a16:creationId xmlns:a16="http://schemas.microsoft.com/office/drawing/2014/main" id="{E14021BC-F1AB-5841-0742-DDA5CD5AF9D3}"/>
              </a:ext>
            </a:extLst>
          </p:cNvPr>
          <p:cNvPicPr preferRelativeResize="0"/>
          <p:nvPr/>
        </p:nvPicPr>
        <p:blipFill>
          <a:blip r:embed="rId3">
            <a:alphaModFix/>
          </a:blip>
          <a:stretch>
            <a:fillRect/>
          </a:stretch>
        </p:blipFill>
        <p:spPr>
          <a:xfrm>
            <a:off x="2543424" y="2182878"/>
            <a:ext cx="4057149" cy="3878001"/>
          </a:xfrm>
          <a:prstGeom prst="rect">
            <a:avLst/>
          </a:prstGeom>
          <a:noFill/>
          <a:ln>
            <a:noFill/>
          </a:ln>
        </p:spPr>
      </p:pic>
      <p:sp>
        <p:nvSpPr>
          <p:cNvPr id="3" name="Google Shape;230;p40">
            <a:extLst>
              <a:ext uri="{FF2B5EF4-FFF2-40B4-BE49-F238E27FC236}">
                <a16:creationId xmlns:a16="http://schemas.microsoft.com/office/drawing/2014/main" id="{9B8BB7AA-420F-5539-391D-B60DF2548871}"/>
              </a:ext>
            </a:extLst>
          </p:cNvPr>
          <p:cNvSpPr txBox="1"/>
          <p:nvPr/>
        </p:nvSpPr>
        <p:spPr>
          <a:xfrm>
            <a:off x="668849" y="797121"/>
            <a:ext cx="7806300" cy="80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 sz="3600" b="1" i="0" u="sng" strike="noStrike" cap="none" dirty="0">
                <a:solidFill>
                  <a:srgbClr val="0C0C0C"/>
                </a:solidFill>
                <a:latin typeface="Calibri"/>
                <a:ea typeface="Calibri"/>
                <a:cs typeface="Calibri"/>
                <a:sym typeface="Calibri"/>
              </a:rPr>
              <a:t>Electron</a:t>
            </a:r>
            <a:r>
              <a:rPr lang="en" sz="3600" b="1" i="0" u="none" strike="noStrike" cap="none" dirty="0">
                <a:solidFill>
                  <a:srgbClr val="0C0C0C"/>
                </a:solidFill>
                <a:latin typeface="Calibri"/>
                <a:ea typeface="Calibri"/>
                <a:cs typeface="Calibri"/>
                <a:sym typeface="Calibri"/>
              </a:rPr>
              <a:t>: </a:t>
            </a:r>
            <a:r>
              <a:rPr lang="en" sz="3600" b="0" i="0" u="none" strike="noStrike" cap="none" dirty="0">
                <a:solidFill>
                  <a:srgbClr val="0C0C0C"/>
                </a:solidFill>
                <a:latin typeface="Calibri"/>
                <a:ea typeface="Calibri"/>
                <a:cs typeface="Calibri"/>
                <a:sym typeface="Calibri"/>
              </a:rPr>
              <a:t>negatively charged particle that orbits the nucleus of an atom</a:t>
            </a:r>
            <a:endParaRPr sz="3600" b="1" i="0" u="none" strike="noStrike" cap="none" dirty="0">
              <a:solidFill>
                <a:srgbClr val="FF0000"/>
              </a:solidFill>
              <a:latin typeface="Calibri"/>
              <a:ea typeface="Calibri"/>
              <a:cs typeface="Calibri"/>
              <a:sym typeface="Calibri"/>
            </a:endParaRPr>
          </a:p>
        </p:txBody>
      </p:sp>
      <p:sp>
        <p:nvSpPr>
          <p:cNvPr id="4" name="Google Shape;2502;p238" descr="Rewind">
            <a:extLst>
              <a:ext uri="{FF2B5EF4-FFF2-40B4-BE49-F238E27FC236}">
                <a16:creationId xmlns:a16="http://schemas.microsoft.com/office/drawing/2014/main" id="{0649CB5B-76EB-0A43-F2FB-525EECE63E07}"/>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a:extLst>
              <a:ext uri="{FF2B5EF4-FFF2-40B4-BE49-F238E27FC236}">
                <a16:creationId xmlns:a16="http://schemas.microsoft.com/office/drawing/2014/main" id="{2AD4BB96-DD63-C110-7C34-62FC334BE196}"/>
              </a:ext>
            </a:extLst>
          </p:cNvPr>
          <p:cNvSpPr/>
          <p:nvPr/>
        </p:nvSpPr>
        <p:spPr>
          <a:xfrm>
            <a:off x="2855742" y="2771335"/>
            <a:ext cx="1167618" cy="365760"/>
          </a:xfrm>
          <a:prstGeom prst="rect">
            <a:avLst/>
          </a:prstGeom>
          <a:solidFill>
            <a:srgbClr val="FFFF00">
              <a:alpha val="241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7B6310E1-A57D-62C2-4364-C765FE6E666D}"/>
              </a:ext>
            </a:extLst>
          </p:cNvPr>
          <p:cNvCxnSpPr>
            <a:cxnSpLocks/>
          </p:cNvCxnSpPr>
          <p:nvPr/>
        </p:nvCxnSpPr>
        <p:spPr>
          <a:xfrm flipH="1">
            <a:off x="3221501" y="3137095"/>
            <a:ext cx="189914" cy="50643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8080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25e11802ac4_0_1976"/>
          <p:cNvSpPr/>
          <p:nvPr/>
        </p:nvSpPr>
        <p:spPr>
          <a:xfrm>
            <a:off x="169647" y="319225"/>
            <a:ext cx="8804700" cy="5899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04" name="Google Shape;404;g25e11802ac4_0_1976"/>
          <p:cNvCxnSpPr/>
          <p:nvPr/>
        </p:nvCxnSpPr>
        <p:spPr>
          <a:xfrm>
            <a:off x="4587204" y="319225"/>
            <a:ext cx="0" cy="1794600"/>
          </a:xfrm>
          <a:prstGeom prst="straightConnector1">
            <a:avLst/>
          </a:prstGeom>
          <a:noFill/>
          <a:ln w="25400" cap="flat" cmpd="sng">
            <a:solidFill>
              <a:srgbClr val="FF932B"/>
            </a:solidFill>
            <a:prstDash val="solid"/>
            <a:round/>
            <a:headEnd type="none" w="sm" len="sm"/>
            <a:tailEnd type="none" w="sm" len="sm"/>
          </a:ln>
        </p:spPr>
      </p:cxnSp>
      <p:cxnSp>
        <p:nvCxnSpPr>
          <p:cNvPr id="405" name="Google Shape;405;g25e11802ac4_0_1976"/>
          <p:cNvCxnSpPr>
            <a:stCxn id="406" idx="4"/>
            <a:endCxn id="403" idx="2"/>
          </p:cNvCxnSpPr>
          <p:nvPr/>
        </p:nvCxnSpPr>
        <p:spPr>
          <a:xfrm>
            <a:off x="4549192" y="4400219"/>
            <a:ext cx="22800" cy="1818600"/>
          </a:xfrm>
          <a:prstGeom prst="straightConnector1">
            <a:avLst/>
          </a:prstGeom>
          <a:noFill/>
          <a:ln w="25400" cap="flat" cmpd="sng">
            <a:solidFill>
              <a:srgbClr val="FF932B"/>
            </a:solidFill>
            <a:prstDash val="solid"/>
            <a:round/>
            <a:headEnd type="none" w="sm" len="sm"/>
            <a:tailEnd type="none" w="sm" len="sm"/>
          </a:ln>
        </p:spPr>
      </p:cxnSp>
      <p:cxnSp>
        <p:nvCxnSpPr>
          <p:cNvPr id="407" name="Google Shape;407;g25e11802ac4_0_1976"/>
          <p:cNvCxnSpPr/>
          <p:nvPr/>
        </p:nvCxnSpPr>
        <p:spPr>
          <a:xfrm>
            <a:off x="169647" y="3255554"/>
            <a:ext cx="2571300" cy="0"/>
          </a:xfrm>
          <a:prstGeom prst="straightConnector1">
            <a:avLst/>
          </a:prstGeom>
          <a:noFill/>
          <a:ln w="25400" cap="flat" cmpd="sng">
            <a:solidFill>
              <a:srgbClr val="FF932B"/>
            </a:solidFill>
            <a:prstDash val="solid"/>
            <a:round/>
            <a:headEnd type="none" w="sm" len="sm"/>
            <a:tailEnd type="none" w="sm" len="sm"/>
          </a:ln>
        </p:spPr>
      </p:cxnSp>
      <p:cxnSp>
        <p:nvCxnSpPr>
          <p:cNvPr id="408" name="Google Shape;408;g25e11802ac4_0_1976"/>
          <p:cNvCxnSpPr/>
          <p:nvPr/>
        </p:nvCxnSpPr>
        <p:spPr>
          <a:xfrm>
            <a:off x="6359863" y="3216898"/>
            <a:ext cx="2614500" cy="0"/>
          </a:xfrm>
          <a:prstGeom prst="straightConnector1">
            <a:avLst/>
          </a:prstGeom>
          <a:noFill/>
          <a:ln w="25400" cap="flat" cmpd="sng">
            <a:solidFill>
              <a:srgbClr val="FF932B"/>
            </a:solidFill>
            <a:prstDash val="solid"/>
            <a:round/>
            <a:headEnd type="none" w="sm" len="sm"/>
            <a:tailEnd type="none" w="sm" len="sm"/>
          </a:ln>
        </p:spPr>
      </p:cxnSp>
      <p:sp>
        <p:nvSpPr>
          <p:cNvPr id="406" name="Google Shape;406;g25e11802ac4_0_1976"/>
          <p:cNvSpPr/>
          <p:nvPr/>
        </p:nvSpPr>
        <p:spPr>
          <a:xfrm>
            <a:off x="2739592" y="2111219"/>
            <a:ext cx="3619200" cy="22890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18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1956" name="Google Shape;1956;p186"/>
          <p:cNvSpPr/>
          <p:nvPr/>
        </p:nvSpPr>
        <p:spPr>
          <a:xfrm>
            <a:off x="733703" y="728261"/>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1957" name="Google Shape;1957;p186"/>
          <p:cNvSpPr txBox="1"/>
          <p:nvPr/>
        </p:nvSpPr>
        <p:spPr>
          <a:xfrm>
            <a:off x="733703" y="495599"/>
            <a:ext cx="809566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u="sng">
                <a:solidFill>
                  <a:schemeClr val="dk1"/>
                </a:solidFill>
                <a:latin typeface="Calibri"/>
                <a:ea typeface="Calibri"/>
                <a:cs typeface="Calibri"/>
                <a:sym typeface="Calibri"/>
              </a:rPr>
              <a:t>Matter</a:t>
            </a:r>
            <a:r>
              <a:rPr lang="en-US" sz="4000">
                <a:solidFill>
                  <a:schemeClr val="dk1"/>
                </a:solidFill>
                <a:latin typeface="Calibri"/>
                <a:ea typeface="Calibri"/>
                <a:cs typeface="Calibri"/>
                <a:sym typeface="Calibri"/>
              </a:rPr>
              <a:t>: has mass and takes up space</a:t>
            </a:r>
            <a:endParaRPr>
              <a:solidFill>
                <a:schemeClr val="dk1"/>
              </a:solidFill>
            </a:endParaRPr>
          </a:p>
        </p:txBody>
      </p:sp>
      <p:pic>
        <p:nvPicPr>
          <p:cNvPr id="1958" name="Google Shape;1958;p186"/>
          <p:cNvPicPr preferRelativeResize="0"/>
          <p:nvPr/>
        </p:nvPicPr>
        <p:blipFill rotWithShape="1">
          <a:blip r:embed="rId3">
            <a:alphaModFix/>
          </a:blip>
          <a:srcRect/>
          <a:stretch/>
        </p:blipFill>
        <p:spPr>
          <a:xfrm>
            <a:off x="1786858" y="2247152"/>
            <a:ext cx="5451058" cy="3748127"/>
          </a:xfrm>
          <a:prstGeom prst="rect">
            <a:avLst/>
          </a:prstGeom>
          <a:noFill/>
          <a:ln>
            <a:noFill/>
          </a:ln>
        </p:spPr>
      </p:pic>
      <p:sp>
        <p:nvSpPr>
          <p:cNvPr id="1959" name="Google Shape;1959;p18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25e11802ac4_0_1886"/>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15" name="Google Shape;415;g25e11802ac4_0_1886"/>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16" name="Google Shape;416;g25e11802ac4_0_1886"/>
          <p:cNvCxnSpPr>
            <a:stCxn id="417" idx="4"/>
            <a:endCxn id="41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18" name="Google Shape;418;g25e11802ac4_0_1886"/>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19" name="Google Shape;419;g25e11802ac4_0_1886"/>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17" name="Google Shape;417;g25e11802ac4_0_1886"/>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0" name="Google Shape;420;g25e11802ac4_0_1886"/>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Electron</a:t>
            </a:r>
            <a:endParaRPr sz="700" b="0" i="0" u="none" strike="noStrike" cap="none" dirty="0">
              <a:solidFill>
                <a:srgbClr val="000000"/>
              </a:solidFill>
              <a:latin typeface="Arial"/>
              <a:ea typeface="Arial"/>
              <a:cs typeface="Arial"/>
              <a:sym typeface="Arial"/>
            </a:endParaRPr>
          </a:p>
        </p:txBody>
      </p:sp>
      <p:sp>
        <p:nvSpPr>
          <p:cNvPr id="421" name="Google Shape;421;g25e11802ac4_0_1886"/>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22" name="Google Shape;422;g25e11802ac4_0_1886"/>
          <p:cNvSpPr txBox="1"/>
          <p:nvPr/>
        </p:nvSpPr>
        <p:spPr>
          <a:xfrm>
            <a:off x="498763" y="6056745"/>
            <a:ext cx="10824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Example</a:t>
            </a:r>
            <a:endParaRPr sz="1400" b="0" i="0" u="none" strike="noStrike" cap="none">
              <a:solidFill>
                <a:srgbClr val="000000"/>
              </a:solidFill>
              <a:latin typeface="Arial"/>
              <a:ea typeface="Arial"/>
              <a:cs typeface="Arial"/>
              <a:sym typeface="Arial"/>
            </a:endParaRPr>
          </a:p>
        </p:txBody>
      </p:sp>
      <p:sp>
        <p:nvSpPr>
          <p:cNvPr id="423" name="Google Shape;423;g25e11802ac4_0_1886"/>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24" name="Google Shape;424;g25e11802ac4_0_1886"/>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electrons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425" name="Google Shape;425;g25e11802ac4_0_188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26" name="Google Shape;426;g25e11802ac4_0_188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27" name="Google Shape;427;g25e11802ac4_0_1886"/>
          <p:cNvCxnSpPr>
            <a:stCxn id="428" idx="4"/>
            <a:endCxn id="42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29" name="Google Shape;429;g25e11802ac4_0_188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30" name="Google Shape;430;g25e11802ac4_0_188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28" name="Google Shape;428;g25e11802ac4_0_188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928e35bcaa_0_616"/>
          <p:cNvSpPr txBox="1"/>
          <p:nvPr/>
        </p:nvSpPr>
        <p:spPr>
          <a:xfrm>
            <a:off x="549264" y="555125"/>
            <a:ext cx="78906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electron</a:t>
            </a:r>
            <a:r>
              <a:rPr lang="en-US" sz="3000" b="0" i="0" u="none" strike="noStrike" cap="none" dirty="0">
                <a:solidFill>
                  <a:srgbClr val="000000"/>
                </a:solidFill>
                <a:latin typeface="Calibri"/>
                <a:ea typeface="Calibri"/>
                <a:cs typeface="Calibri"/>
                <a:sym typeface="Calibri"/>
              </a:rPr>
              <a:t> from the choices below. </a:t>
            </a:r>
            <a:endParaRPr sz="1400" b="0" i="0" u="none" strike="noStrike" cap="none" dirty="0">
              <a:solidFill>
                <a:srgbClr val="000000"/>
              </a:solidFill>
              <a:latin typeface="Arial"/>
              <a:ea typeface="Arial"/>
              <a:cs typeface="Arial"/>
              <a:sym typeface="Arial"/>
            </a:endParaRPr>
          </a:p>
        </p:txBody>
      </p:sp>
      <p:sp>
        <p:nvSpPr>
          <p:cNvPr id="437" name="Google Shape;437;g2928e35bcaa_0_61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38" name="Google Shape;438;g2928e35bcaa_0_61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39" name="Google Shape;439;g2928e35bcaa_0_616"/>
          <p:cNvCxnSpPr>
            <a:stCxn id="440" idx="4"/>
            <a:endCxn id="43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1" name="Google Shape;441;g2928e35bcaa_0_61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928e35bcaa_0_61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0" name="Google Shape;440;g2928e35bcaa_0_61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43" name="Google Shape;443;g2928e35bcaa_0_616"/>
          <p:cNvSpPr txBox="1"/>
          <p:nvPr/>
        </p:nvSpPr>
        <p:spPr>
          <a:xfrm>
            <a:off x="393330" y="19739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444" name="Google Shape;444;g2928e35bcaa_0_616"/>
          <p:cNvSpPr txBox="1"/>
          <p:nvPr/>
        </p:nvSpPr>
        <p:spPr>
          <a:xfrm>
            <a:off x="5011271" y="19618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445" name="Google Shape;445;g2928e35bcaa_0_616"/>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446" name="Google Shape;446;g2928e35bcaa_0_616"/>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pic>
        <p:nvPicPr>
          <p:cNvPr id="447" name="Google Shape;447;g2928e35bcaa_0_616"/>
          <p:cNvPicPr preferRelativeResize="0"/>
          <p:nvPr/>
        </p:nvPicPr>
        <p:blipFill>
          <a:blip r:embed="rId3">
            <a:alphaModFix/>
          </a:blip>
          <a:stretch>
            <a:fillRect/>
          </a:stretch>
        </p:blipFill>
        <p:spPr>
          <a:xfrm>
            <a:off x="1051002" y="4488400"/>
            <a:ext cx="2663000" cy="1775325"/>
          </a:xfrm>
          <a:prstGeom prst="rect">
            <a:avLst/>
          </a:prstGeom>
          <a:noFill/>
          <a:ln>
            <a:noFill/>
          </a:ln>
        </p:spPr>
      </p:pic>
      <p:pic>
        <p:nvPicPr>
          <p:cNvPr id="448" name="Google Shape;448;g2928e35bcaa_0_616"/>
          <p:cNvPicPr preferRelativeResize="0"/>
          <p:nvPr/>
        </p:nvPicPr>
        <p:blipFill>
          <a:blip r:embed="rId4">
            <a:alphaModFix/>
          </a:blip>
          <a:stretch>
            <a:fillRect/>
          </a:stretch>
        </p:blipFill>
        <p:spPr>
          <a:xfrm>
            <a:off x="5516550" y="2106000"/>
            <a:ext cx="2594088" cy="1775325"/>
          </a:xfrm>
          <a:prstGeom prst="rect">
            <a:avLst/>
          </a:prstGeom>
          <a:noFill/>
          <a:ln>
            <a:noFill/>
          </a:ln>
        </p:spPr>
      </p:pic>
      <p:pic>
        <p:nvPicPr>
          <p:cNvPr id="450" name="Google Shape;450;g2928e35bcaa_0_616"/>
          <p:cNvPicPr preferRelativeResize="0"/>
          <p:nvPr/>
        </p:nvPicPr>
        <p:blipFill>
          <a:blip r:embed="rId5">
            <a:alphaModFix/>
          </a:blip>
          <a:stretch>
            <a:fillRect/>
          </a:stretch>
        </p:blipFill>
        <p:spPr>
          <a:xfrm>
            <a:off x="950900" y="2106000"/>
            <a:ext cx="3226574" cy="1458674"/>
          </a:xfrm>
          <a:prstGeom prst="rect">
            <a:avLst/>
          </a:prstGeom>
          <a:noFill/>
          <a:ln>
            <a:noFill/>
          </a:ln>
        </p:spPr>
      </p:pic>
      <p:pic>
        <p:nvPicPr>
          <p:cNvPr id="3" name="Picture 2" descr="A diagram of a atom&#10;&#10;Description automatically generated">
            <a:extLst>
              <a:ext uri="{FF2B5EF4-FFF2-40B4-BE49-F238E27FC236}">
                <a16:creationId xmlns:a16="http://schemas.microsoft.com/office/drawing/2014/main" id="{3DAE77F6-4EC7-694E-18F5-B749EFB17A3B}"/>
              </a:ext>
            </a:extLst>
          </p:cNvPr>
          <p:cNvPicPr>
            <a:picLocks noChangeAspect="1"/>
          </p:cNvPicPr>
          <p:nvPr/>
        </p:nvPicPr>
        <p:blipFill>
          <a:blip r:embed="rId6"/>
          <a:stretch>
            <a:fillRect/>
          </a:stretch>
        </p:blipFill>
        <p:spPr>
          <a:xfrm>
            <a:off x="5629226" y="3980771"/>
            <a:ext cx="2688237" cy="2790581"/>
          </a:xfrm>
          <a:prstGeom prst="rect">
            <a:avLst/>
          </a:prstGeom>
        </p:spPr>
      </p:pic>
      <p:cxnSp>
        <p:nvCxnSpPr>
          <p:cNvPr id="5" name="Straight Arrow Connector 4">
            <a:extLst>
              <a:ext uri="{FF2B5EF4-FFF2-40B4-BE49-F238E27FC236}">
                <a16:creationId xmlns:a16="http://schemas.microsoft.com/office/drawing/2014/main" id="{B07FF7AF-7A98-DDC1-7D79-646650A47781}"/>
              </a:ext>
            </a:extLst>
          </p:cNvPr>
          <p:cNvCxnSpPr>
            <a:cxnSpLocks/>
          </p:cNvCxnSpPr>
          <p:nvPr/>
        </p:nvCxnSpPr>
        <p:spPr>
          <a:xfrm flipH="1">
            <a:off x="8110638" y="4992254"/>
            <a:ext cx="206825" cy="96058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928e35bcaa_0_616"/>
          <p:cNvSpPr txBox="1"/>
          <p:nvPr/>
        </p:nvSpPr>
        <p:spPr>
          <a:xfrm>
            <a:off x="549264" y="555125"/>
            <a:ext cx="78906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picture</a:t>
            </a:r>
            <a:r>
              <a:rPr lang="en-US" sz="3000" b="0" i="0" u="none" strike="noStrike" cap="none" dirty="0">
                <a:solidFill>
                  <a:srgbClr val="000000"/>
                </a:solidFill>
                <a:latin typeface="Calibri"/>
                <a:ea typeface="Calibri"/>
                <a:cs typeface="Calibri"/>
                <a:sym typeface="Calibri"/>
              </a:rPr>
              <a:t> of an </a:t>
            </a:r>
            <a:r>
              <a:rPr lang="en-US" sz="3000" b="1" dirty="0">
                <a:latin typeface="Calibri"/>
                <a:ea typeface="Calibri"/>
                <a:cs typeface="Calibri"/>
                <a:sym typeface="Calibri"/>
              </a:rPr>
              <a:t>electron</a:t>
            </a:r>
            <a:r>
              <a:rPr lang="en-US" sz="3000" b="0" i="0" u="none" strike="noStrike" cap="none" dirty="0">
                <a:solidFill>
                  <a:srgbClr val="000000"/>
                </a:solidFill>
                <a:latin typeface="Calibri"/>
                <a:ea typeface="Calibri"/>
                <a:cs typeface="Calibri"/>
                <a:sym typeface="Calibri"/>
              </a:rPr>
              <a:t> from the choices below. </a:t>
            </a:r>
            <a:endParaRPr sz="1400" b="0" i="0" u="none" strike="noStrike" cap="none" dirty="0">
              <a:solidFill>
                <a:srgbClr val="000000"/>
              </a:solidFill>
              <a:latin typeface="Arial"/>
              <a:ea typeface="Arial"/>
              <a:cs typeface="Arial"/>
              <a:sym typeface="Arial"/>
            </a:endParaRPr>
          </a:p>
        </p:txBody>
      </p:sp>
      <p:sp>
        <p:nvSpPr>
          <p:cNvPr id="437" name="Google Shape;437;g2928e35bcaa_0_61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38" name="Google Shape;438;g2928e35bcaa_0_61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39" name="Google Shape;439;g2928e35bcaa_0_616"/>
          <p:cNvCxnSpPr>
            <a:stCxn id="440" idx="4"/>
            <a:endCxn id="437"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41" name="Google Shape;441;g2928e35bcaa_0_61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42" name="Google Shape;442;g2928e35bcaa_0_61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40" name="Google Shape;440;g2928e35bcaa_0_61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43" name="Google Shape;443;g2928e35bcaa_0_616"/>
          <p:cNvSpPr txBox="1"/>
          <p:nvPr/>
        </p:nvSpPr>
        <p:spPr>
          <a:xfrm>
            <a:off x="393330" y="197397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444" name="Google Shape;444;g2928e35bcaa_0_616"/>
          <p:cNvSpPr txBox="1"/>
          <p:nvPr/>
        </p:nvSpPr>
        <p:spPr>
          <a:xfrm>
            <a:off x="5011271" y="1961899"/>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445" name="Google Shape;445;g2928e35bcaa_0_616"/>
          <p:cNvSpPr txBox="1"/>
          <p:nvPr/>
        </p:nvSpPr>
        <p:spPr>
          <a:xfrm>
            <a:off x="380507" y="434575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446" name="Google Shape;446;g2928e35bcaa_0_616"/>
          <p:cNvSpPr txBox="1"/>
          <p:nvPr/>
        </p:nvSpPr>
        <p:spPr>
          <a:xfrm>
            <a:off x="4998446" y="431662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pic>
        <p:nvPicPr>
          <p:cNvPr id="447" name="Google Shape;447;g2928e35bcaa_0_616"/>
          <p:cNvPicPr preferRelativeResize="0"/>
          <p:nvPr/>
        </p:nvPicPr>
        <p:blipFill>
          <a:blip r:embed="rId3">
            <a:alphaModFix/>
          </a:blip>
          <a:stretch>
            <a:fillRect/>
          </a:stretch>
        </p:blipFill>
        <p:spPr>
          <a:xfrm>
            <a:off x="1051002" y="4488400"/>
            <a:ext cx="2663000" cy="1775325"/>
          </a:xfrm>
          <a:prstGeom prst="rect">
            <a:avLst/>
          </a:prstGeom>
          <a:noFill/>
          <a:ln>
            <a:noFill/>
          </a:ln>
        </p:spPr>
      </p:pic>
      <p:pic>
        <p:nvPicPr>
          <p:cNvPr id="448" name="Google Shape;448;g2928e35bcaa_0_616"/>
          <p:cNvPicPr preferRelativeResize="0"/>
          <p:nvPr/>
        </p:nvPicPr>
        <p:blipFill>
          <a:blip r:embed="rId4">
            <a:alphaModFix/>
          </a:blip>
          <a:stretch>
            <a:fillRect/>
          </a:stretch>
        </p:blipFill>
        <p:spPr>
          <a:xfrm>
            <a:off x="5516550" y="2106000"/>
            <a:ext cx="2594088" cy="1775325"/>
          </a:xfrm>
          <a:prstGeom prst="rect">
            <a:avLst/>
          </a:prstGeom>
          <a:noFill/>
          <a:ln>
            <a:noFill/>
          </a:ln>
        </p:spPr>
      </p:pic>
      <p:pic>
        <p:nvPicPr>
          <p:cNvPr id="450" name="Google Shape;450;g2928e35bcaa_0_616"/>
          <p:cNvPicPr preferRelativeResize="0"/>
          <p:nvPr/>
        </p:nvPicPr>
        <p:blipFill>
          <a:blip r:embed="rId5">
            <a:alphaModFix/>
          </a:blip>
          <a:stretch>
            <a:fillRect/>
          </a:stretch>
        </p:blipFill>
        <p:spPr>
          <a:xfrm>
            <a:off x="950900" y="2106000"/>
            <a:ext cx="3226574" cy="1458674"/>
          </a:xfrm>
          <a:prstGeom prst="rect">
            <a:avLst/>
          </a:prstGeom>
          <a:noFill/>
          <a:ln>
            <a:noFill/>
          </a:ln>
        </p:spPr>
      </p:pic>
      <p:pic>
        <p:nvPicPr>
          <p:cNvPr id="3" name="Picture 2" descr="A diagram of a atom&#10;&#10;Description automatically generated">
            <a:extLst>
              <a:ext uri="{FF2B5EF4-FFF2-40B4-BE49-F238E27FC236}">
                <a16:creationId xmlns:a16="http://schemas.microsoft.com/office/drawing/2014/main" id="{3DAE77F6-4EC7-694E-18F5-B749EFB17A3B}"/>
              </a:ext>
            </a:extLst>
          </p:cNvPr>
          <p:cNvPicPr>
            <a:picLocks noChangeAspect="1"/>
          </p:cNvPicPr>
          <p:nvPr/>
        </p:nvPicPr>
        <p:blipFill>
          <a:blip r:embed="rId6"/>
          <a:stretch>
            <a:fillRect/>
          </a:stretch>
        </p:blipFill>
        <p:spPr>
          <a:xfrm>
            <a:off x="5629226" y="3980771"/>
            <a:ext cx="2688237" cy="2790581"/>
          </a:xfrm>
          <a:prstGeom prst="rect">
            <a:avLst/>
          </a:prstGeom>
        </p:spPr>
      </p:pic>
      <p:cxnSp>
        <p:nvCxnSpPr>
          <p:cNvPr id="5" name="Straight Arrow Connector 4">
            <a:extLst>
              <a:ext uri="{FF2B5EF4-FFF2-40B4-BE49-F238E27FC236}">
                <a16:creationId xmlns:a16="http://schemas.microsoft.com/office/drawing/2014/main" id="{B07FF7AF-7A98-DDC1-7D79-646650A47781}"/>
              </a:ext>
            </a:extLst>
          </p:cNvPr>
          <p:cNvCxnSpPr>
            <a:cxnSpLocks/>
          </p:cNvCxnSpPr>
          <p:nvPr/>
        </p:nvCxnSpPr>
        <p:spPr>
          <a:xfrm flipH="1">
            <a:off x="8110638" y="4992254"/>
            <a:ext cx="206825" cy="96058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Google Shape;471;g2936c336ece_0_496">
            <a:extLst>
              <a:ext uri="{FF2B5EF4-FFF2-40B4-BE49-F238E27FC236}">
                <a16:creationId xmlns:a16="http://schemas.microsoft.com/office/drawing/2014/main" id="{F1E4A2DC-F2D9-7161-0521-06F43E902541}"/>
              </a:ext>
            </a:extLst>
          </p:cNvPr>
          <p:cNvSpPr/>
          <p:nvPr/>
        </p:nvSpPr>
        <p:spPr>
          <a:xfrm>
            <a:off x="4740594" y="3958152"/>
            <a:ext cx="4146000" cy="2813199"/>
          </a:xfrm>
          <a:prstGeom prst="roundRect">
            <a:avLst>
              <a:gd name="adj" fmla="val 16667"/>
            </a:avLst>
          </a:prstGeom>
          <a:noFill/>
          <a:ln w="666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8342508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2" name="Picture 1" descr="A diagram of a atom&#10;&#10;Description automatically generated">
            <a:extLst>
              <a:ext uri="{FF2B5EF4-FFF2-40B4-BE49-F238E27FC236}">
                <a16:creationId xmlns:a16="http://schemas.microsoft.com/office/drawing/2014/main" id="{DC645C13-B500-DD44-45BA-EEFD7276C853}"/>
              </a:ext>
            </a:extLst>
          </p:cNvPr>
          <p:cNvPicPr>
            <a:picLocks noChangeAspect="1"/>
          </p:cNvPicPr>
          <p:nvPr/>
        </p:nvPicPr>
        <p:blipFill>
          <a:blip r:embed="rId3"/>
          <a:stretch>
            <a:fillRect/>
          </a:stretch>
        </p:blipFill>
        <p:spPr>
          <a:xfrm>
            <a:off x="5633942" y="723780"/>
            <a:ext cx="2688237" cy="2790581"/>
          </a:xfrm>
          <a:prstGeom prst="rect">
            <a:avLst/>
          </a:prstGeom>
        </p:spPr>
      </p:pic>
      <p:cxnSp>
        <p:nvCxnSpPr>
          <p:cNvPr id="3" name="Straight Arrow Connector 2">
            <a:extLst>
              <a:ext uri="{FF2B5EF4-FFF2-40B4-BE49-F238E27FC236}">
                <a16:creationId xmlns:a16="http://schemas.microsoft.com/office/drawing/2014/main" id="{655D4572-04A6-DCF8-2A29-3D62C20101F5}"/>
              </a:ext>
            </a:extLst>
          </p:cNvPr>
          <p:cNvCxnSpPr>
            <a:cxnSpLocks/>
          </p:cNvCxnSpPr>
          <p:nvPr/>
        </p:nvCxnSpPr>
        <p:spPr>
          <a:xfrm flipH="1">
            <a:off x="8115354" y="1735263"/>
            <a:ext cx="206825" cy="96058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78" name="Google Shape;478;g25e11802ac4_0_2108"/>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479" name="Google Shape;479;g25e11802ac4_0_2108"/>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480" name="Google Shape;480;g25e11802ac4_0_2108"/>
          <p:cNvCxnSpPr>
            <a:stCxn id="481" idx="4"/>
            <a:endCxn id="478"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482" name="Google Shape;482;g25e11802ac4_0_2108"/>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483" name="Google Shape;483;g25e11802ac4_0_2108"/>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481" name="Google Shape;481;g25e11802ac4_0_2108"/>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84" name="Google Shape;484;g25e11802ac4_0_2108"/>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485" name="Google Shape;485;g25e11802ac4_0_2108"/>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486" name="Google Shape;486;g25e11802ac4_0_2108"/>
          <p:cNvCxnSpPr>
            <a:stCxn id="487" idx="4"/>
            <a:endCxn id="484"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488" name="Google Shape;488;g25e11802ac4_0_2108"/>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489" name="Google Shape;489;g25e11802ac4_0_2108"/>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487" name="Google Shape;487;g25e11802ac4_0_2108"/>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1" name="Google Shape;491;g25e11802ac4_0_2108"/>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493" name="Google Shape;493;g25e11802ac4_0_2108"/>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4" name="Google Shape;420;g25e11802ac4_0_1886">
            <a:extLst>
              <a:ext uri="{FF2B5EF4-FFF2-40B4-BE49-F238E27FC236}">
                <a16:creationId xmlns:a16="http://schemas.microsoft.com/office/drawing/2014/main" id="{FAEA59C3-1D97-073C-5076-D656E1FF66FB}"/>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Electron</a:t>
            </a:r>
            <a:endParaRPr sz="700" b="0" i="0" u="none" strike="noStrike" cap="none" dirty="0">
              <a:solidFill>
                <a:srgbClr val="000000"/>
              </a:solidFill>
              <a:latin typeface="Arial"/>
              <a:ea typeface="Arial"/>
              <a:cs typeface="Arial"/>
              <a:sym typeface="Arial"/>
            </a:endParaRPr>
          </a:p>
        </p:txBody>
      </p:sp>
      <p:sp>
        <p:nvSpPr>
          <p:cNvPr id="5" name="Google Shape;424;g25e11802ac4_0_1886">
            <a:extLst>
              <a:ext uri="{FF2B5EF4-FFF2-40B4-BE49-F238E27FC236}">
                <a16:creationId xmlns:a16="http://schemas.microsoft.com/office/drawing/2014/main" id="{C0764B1B-0346-A9C7-A72A-C3E925573991}"/>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electrons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6" name="Google Shape;556;g25e11802ac4_0_2343">
            <a:extLst>
              <a:ext uri="{FF2B5EF4-FFF2-40B4-BE49-F238E27FC236}">
                <a16:creationId xmlns:a16="http://schemas.microsoft.com/office/drawing/2014/main" id="{83CCAB36-8B3B-59AF-D737-B6C0079269DF}"/>
              </a:ext>
            </a:extLst>
          </p:cNvPr>
          <p:cNvSpPr txBox="1"/>
          <p:nvPr/>
        </p:nvSpPr>
        <p:spPr>
          <a:xfrm>
            <a:off x="498763" y="6056745"/>
            <a:ext cx="348982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Example of electrons moving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928e35bcaa_0_7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01" name="Google Shape;501;g2928e35bcaa_0_7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02" name="Google Shape;502;g2928e35bcaa_0_736"/>
          <p:cNvCxnSpPr>
            <a:stCxn id="503" idx="4"/>
            <a:endCxn id="50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4" name="Google Shape;504;g2928e35bcaa_0_7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5" name="Google Shape;505;g2928e35bcaa_0_7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03" name="Google Shape;503;g2928e35bcaa_0_7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6" name="Google Shape;506;g2928e35bcaa_0_736"/>
          <p:cNvSpPr txBox="1"/>
          <p:nvPr/>
        </p:nvSpPr>
        <p:spPr>
          <a:xfrm>
            <a:off x="187350" y="346150"/>
            <a:ext cx="87693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an</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solidFill>
                  <a:srgbClr val="000000"/>
                </a:solidFill>
                <a:latin typeface="Calibri"/>
                <a:ea typeface="Calibri"/>
                <a:cs typeface="Calibri"/>
                <a:sym typeface="Calibri"/>
              </a:rPr>
              <a:t>electron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7" name="Google Shape;507;g2928e35bcaa_0_736"/>
          <p:cNvSpPr txBox="1"/>
          <p:nvPr/>
        </p:nvSpPr>
        <p:spPr>
          <a:xfrm>
            <a:off x="1166882" y="535504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An animal that hunts and eats another animal</a:t>
            </a:r>
            <a:endParaRPr>
              <a:solidFill>
                <a:srgbClr val="434343"/>
              </a:solidFill>
            </a:endParaRPr>
          </a:p>
        </p:txBody>
      </p:sp>
      <p:sp>
        <p:nvSpPr>
          <p:cNvPr id="508" name="Google Shape;508;g2928e35bcaa_0_736"/>
          <p:cNvSpPr txBox="1"/>
          <p:nvPr/>
        </p:nvSpPr>
        <p:spPr>
          <a:xfrm>
            <a:off x="1082550" y="3055264"/>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The path electricity travels on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09" name="Google Shape;509;g2928e35bcaa_0_736"/>
          <p:cNvSpPr txBox="1"/>
          <p:nvPr/>
        </p:nvSpPr>
        <p:spPr>
          <a:xfrm>
            <a:off x="1166882" y="411482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A</a:t>
            </a:r>
            <a:r>
              <a:rPr lang="en" sz="24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 </a:t>
            </a:r>
            <a:r>
              <a:rPr lang="en" sz="2400" u="none" strike="noStrike" cap="none"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negatively charged particle that orbits the nucleus of an atom</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510" name="Google Shape;510;g2928e35bcaa_0_7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11" name="Google Shape;511;g2928e35bcaa_0_7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12" name="Google Shape;512;g2928e35bcaa_0_736"/>
          <p:cNvSpPr txBox="1"/>
          <p:nvPr/>
        </p:nvSpPr>
        <p:spPr>
          <a:xfrm>
            <a:off x="367607" y="412411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13" name="Google Shape;513;g2928e35bcaa_0_736"/>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514" name="Google Shape;514;g2928e35bcaa_0_736"/>
          <p:cNvSpPr txBox="1"/>
          <p:nvPr/>
        </p:nvSpPr>
        <p:spPr>
          <a:xfrm>
            <a:off x="1082550" y="1746929"/>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The center of the atom that is made up of protons and neutrons</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2928e35bcaa_0_7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01" name="Google Shape;501;g2928e35bcaa_0_7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02" name="Google Shape;502;g2928e35bcaa_0_736"/>
          <p:cNvCxnSpPr>
            <a:stCxn id="503" idx="4"/>
            <a:endCxn id="500"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04" name="Google Shape;504;g2928e35bcaa_0_7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05" name="Google Shape;505;g2928e35bcaa_0_7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03" name="Google Shape;503;g2928e35bcaa_0_7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06" name="Google Shape;506;g2928e35bcaa_0_736"/>
          <p:cNvSpPr txBox="1"/>
          <p:nvPr/>
        </p:nvSpPr>
        <p:spPr>
          <a:xfrm>
            <a:off x="187350" y="346150"/>
            <a:ext cx="87693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b="0" i="1" u="none" strike="noStrike" cap="none" dirty="0">
                <a:solidFill>
                  <a:srgbClr val="000000"/>
                </a:solidFill>
                <a:latin typeface="Calibri"/>
                <a:ea typeface="Calibri"/>
                <a:cs typeface="Calibri"/>
                <a:sym typeface="Calibri"/>
              </a:rPr>
              <a:t>definition</a:t>
            </a:r>
            <a:r>
              <a:rPr lang="en-US" sz="3000" b="0" i="0" u="none" strike="noStrike" cap="none" dirty="0">
                <a:solidFill>
                  <a:srgbClr val="000000"/>
                </a:solidFill>
                <a:latin typeface="Calibri"/>
                <a:ea typeface="Calibri"/>
                <a:cs typeface="Calibri"/>
                <a:sym typeface="Calibri"/>
              </a:rPr>
              <a:t> of an</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solidFill>
                  <a:srgbClr val="000000"/>
                </a:solidFill>
                <a:latin typeface="Calibri"/>
                <a:ea typeface="Calibri"/>
                <a:cs typeface="Calibri"/>
                <a:sym typeface="Calibri"/>
              </a:rPr>
              <a:t>electron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07" name="Google Shape;507;g2928e35bcaa_0_736"/>
          <p:cNvSpPr txBox="1"/>
          <p:nvPr/>
        </p:nvSpPr>
        <p:spPr>
          <a:xfrm>
            <a:off x="1166882" y="535504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An animal that hunts and eats another animal</a:t>
            </a:r>
            <a:endParaRPr>
              <a:solidFill>
                <a:srgbClr val="434343"/>
              </a:solidFill>
            </a:endParaRPr>
          </a:p>
        </p:txBody>
      </p:sp>
      <p:sp>
        <p:nvSpPr>
          <p:cNvPr id="508" name="Google Shape;508;g2928e35bcaa_0_736"/>
          <p:cNvSpPr txBox="1"/>
          <p:nvPr/>
        </p:nvSpPr>
        <p:spPr>
          <a:xfrm>
            <a:off x="1082550" y="3055264"/>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The path electricity travels on</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09" name="Google Shape;509;g2928e35bcaa_0_736"/>
          <p:cNvSpPr txBox="1"/>
          <p:nvPr/>
        </p:nvSpPr>
        <p:spPr>
          <a:xfrm>
            <a:off x="1166882" y="4114827"/>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A</a:t>
            </a:r>
            <a:r>
              <a:rPr lang="en" sz="24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 </a:t>
            </a:r>
            <a:r>
              <a:rPr lang="en" sz="2400" u="none" strike="noStrike" cap="none"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negatively charged particle that orbits the nucleus of an atom</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510" name="Google Shape;510;g2928e35bcaa_0_736"/>
          <p:cNvSpPr txBox="1"/>
          <p:nvPr/>
        </p:nvSpPr>
        <p:spPr>
          <a:xfrm>
            <a:off x="380509" y="17608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11" name="Google Shape;511;g2928e35bcaa_0_736"/>
          <p:cNvSpPr txBox="1"/>
          <p:nvPr/>
        </p:nvSpPr>
        <p:spPr>
          <a:xfrm>
            <a:off x="380508" y="29628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12" name="Google Shape;512;g2928e35bcaa_0_736"/>
          <p:cNvSpPr txBox="1"/>
          <p:nvPr/>
        </p:nvSpPr>
        <p:spPr>
          <a:xfrm>
            <a:off x="367607" y="4124117"/>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13" name="Google Shape;513;g2928e35bcaa_0_736"/>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514" name="Google Shape;514;g2928e35bcaa_0_736"/>
          <p:cNvSpPr txBox="1"/>
          <p:nvPr/>
        </p:nvSpPr>
        <p:spPr>
          <a:xfrm>
            <a:off x="1082550" y="1746929"/>
            <a:ext cx="78741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The center of the atom that is made up of protons and neutrons</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535;g29a0e60ffa9_0_225">
            <a:extLst>
              <a:ext uri="{FF2B5EF4-FFF2-40B4-BE49-F238E27FC236}">
                <a16:creationId xmlns:a16="http://schemas.microsoft.com/office/drawing/2014/main" id="{BE48B7A7-D144-EAA5-F046-CCD97F3AC547}"/>
              </a:ext>
            </a:extLst>
          </p:cNvPr>
          <p:cNvSpPr/>
          <p:nvPr/>
        </p:nvSpPr>
        <p:spPr>
          <a:xfrm>
            <a:off x="393330" y="4088139"/>
            <a:ext cx="8563320" cy="8310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9192834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4" name="Picture 3" descr="A diagram of a atom&#10;&#10;Description automatically generated">
            <a:extLst>
              <a:ext uri="{FF2B5EF4-FFF2-40B4-BE49-F238E27FC236}">
                <a16:creationId xmlns:a16="http://schemas.microsoft.com/office/drawing/2014/main" id="{36913E57-7C30-57F6-E084-F38AEA420FE2}"/>
              </a:ext>
            </a:extLst>
          </p:cNvPr>
          <p:cNvPicPr>
            <a:picLocks noChangeAspect="1"/>
          </p:cNvPicPr>
          <p:nvPr/>
        </p:nvPicPr>
        <p:blipFill>
          <a:blip r:embed="rId3"/>
          <a:stretch>
            <a:fillRect/>
          </a:stretch>
        </p:blipFill>
        <p:spPr>
          <a:xfrm>
            <a:off x="5633942" y="723780"/>
            <a:ext cx="2688237" cy="2790581"/>
          </a:xfrm>
          <a:prstGeom prst="rect">
            <a:avLst/>
          </a:prstGeom>
        </p:spPr>
      </p:pic>
      <p:cxnSp>
        <p:nvCxnSpPr>
          <p:cNvPr id="5" name="Straight Arrow Connector 4">
            <a:extLst>
              <a:ext uri="{FF2B5EF4-FFF2-40B4-BE49-F238E27FC236}">
                <a16:creationId xmlns:a16="http://schemas.microsoft.com/office/drawing/2014/main" id="{54EBF98D-DC28-05A2-4717-8FE6CEEE6A4D}"/>
              </a:ext>
            </a:extLst>
          </p:cNvPr>
          <p:cNvCxnSpPr>
            <a:cxnSpLocks/>
          </p:cNvCxnSpPr>
          <p:nvPr/>
        </p:nvCxnSpPr>
        <p:spPr>
          <a:xfrm flipH="1">
            <a:off x="8115354" y="1735263"/>
            <a:ext cx="206825" cy="96058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1" name="Google Shape;541;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2" name="Google Shape;542;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3" name="Google Shape;543;g25e11802ac4_0_2343"/>
          <p:cNvCxnSpPr>
            <a:stCxn id="544" idx="4"/>
            <a:endCxn id="54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5" name="Google Shape;545;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4" name="Google Shape;544;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8" name="Google Shape;548;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49" name="Google Shape;549;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50" name="Google Shape;550;g25e11802ac4_0_2343"/>
          <p:cNvCxnSpPr>
            <a:stCxn id="551" idx="4"/>
            <a:endCxn id="54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52" name="Google Shape;552;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53" name="Google Shape;553;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51" name="Google Shape;551;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5" name="Google Shape;555;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57" name="Google Shape;557;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 name="Google Shape;420;g25e11802ac4_0_1886">
            <a:extLst>
              <a:ext uri="{FF2B5EF4-FFF2-40B4-BE49-F238E27FC236}">
                <a16:creationId xmlns:a16="http://schemas.microsoft.com/office/drawing/2014/main" id="{F9D4CB26-6414-A4B7-B5E6-F0578735EF89}"/>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Electron</a:t>
            </a:r>
            <a:endParaRPr sz="700" b="0" i="0" u="none" strike="noStrike" cap="none" dirty="0">
              <a:solidFill>
                <a:srgbClr val="000000"/>
              </a:solidFill>
              <a:latin typeface="Arial"/>
              <a:ea typeface="Arial"/>
              <a:cs typeface="Arial"/>
              <a:sym typeface="Arial"/>
            </a:endParaRPr>
          </a:p>
        </p:txBody>
      </p:sp>
      <p:sp>
        <p:nvSpPr>
          <p:cNvPr id="3" name="Google Shape;424;g25e11802ac4_0_1886">
            <a:extLst>
              <a:ext uri="{FF2B5EF4-FFF2-40B4-BE49-F238E27FC236}">
                <a16:creationId xmlns:a16="http://schemas.microsoft.com/office/drawing/2014/main" id="{4CB6F124-2ACE-B357-84FA-FA3B10D30EBE}"/>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electrons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6" name="Google Shape;509;g2928e35bcaa_0_736">
            <a:extLst>
              <a:ext uri="{FF2B5EF4-FFF2-40B4-BE49-F238E27FC236}">
                <a16:creationId xmlns:a16="http://schemas.microsoft.com/office/drawing/2014/main" id="{22A07122-35BF-AF12-A011-3B1914B1A215}"/>
              </a:ext>
            </a:extLst>
          </p:cNvPr>
          <p:cNvSpPr txBox="1"/>
          <p:nvPr/>
        </p:nvSpPr>
        <p:spPr>
          <a:xfrm>
            <a:off x="826386" y="1207750"/>
            <a:ext cx="371076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A</a:t>
            </a:r>
            <a:r>
              <a:rPr lang="en" sz="24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 </a:t>
            </a:r>
            <a:r>
              <a:rPr lang="en" sz="2400" u="none" strike="noStrike" cap="none"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negatively charged particle that orbits the nucleus of an atom</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7" name="Google Shape;556;g25e11802ac4_0_2343">
            <a:extLst>
              <a:ext uri="{FF2B5EF4-FFF2-40B4-BE49-F238E27FC236}">
                <a16:creationId xmlns:a16="http://schemas.microsoft.com/office/drawing/2014/main" id="{2EF22492-4B49-238A-D5EA-639D35DDA86D}"/>
              </a:ext>
            </a:extLst>
          </p:cNvPr>
          <p:cNvSpPr txBox="1"/>
          <p:nvPr/>
        </p:nvSpPr>
        <p:spPr>
          <a:xfrm>
            <a:off x="498763" y="6056745"/>
            <a:ext cx="348982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Example of electrons moving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928e35bcaa_0_91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6" name="Google Shape;566;g2928e35bcaa_0_91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7" name="Google Shape;567;g2928e35bcaa_0_915"/>
          <p:cNvCxnSpPr>
            <a:stCxn id="568" idx="4"/>
            <a:endCxn id="56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9" name="Google Shape;569;g2928e35bcaa_0_91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70" name="Google Shape;570;g2928e35bcaa_0_91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8" name="Google Shape;568;g2928e35bcaa_0_91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71" name="Google Shape;571;g2928e35bcaa_0_915"/>
          <p:cNvSpPr txBox="1"/>
          <p:nvPr/>
        </p:nvSpPr>
        <p:spPr>
          <a:xfrm>
            <a:off x="269300" y="355700"/>
            <a:ext cx="8751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i="1"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latin typeface="Calibri"/>
                <a:ea typeface="Calibri"/>
                <a:cs typeface="Calibri"/>
                <a:sym typeface="Calibri"/>
              </a:rPr>
              <a:t>e</a:t>
            </a:r>
            <a:r>
              <a:rPr lang="en-US" sz="3000" b="1" dirty="0">
                <a:solidFill>
                  <a:srgbClr val="000000"/>
                </a:solidFill>
                <a:latin typeface="Calibri"/>
                <a:ea typeface="Calibri"/>
                <a:cs typeface="Calibri"/>
                <a:sym typeface="Calibri"/>
              </a:rPr>
              <a:t>lectrons </a:t>
            </a:r>
            <a:r>
              <a:rPr lang="en-US" sz="3000" dirty="0">
                <a:solidFill>
                  <a:srgbClr val="000000"/>
                </a:solidFill>
                <a:latin typeface="Calibri"/>
                <a:ea typeface="Calibri"/>
                <a:cs typeface="Calibri"/>
                <a:sym typeface="Calibri"/>
              </a:rPr>
              <a:t>moving</a:t>
            </a:r>
            <a:r>
              <a:rPr lang="en-US" sz="3000" b="1"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72" name="Google Shape;572;g2928e35bcaa_0_915"/>
          <p:cNvSpPr txBox="1"/>
          <p:nvPr/>
        </p:nvSpPr>
        <p:spPr>
          <a:xfrm>
            <a:off x="1073532" y="5345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 baby crawling on the ground</a:t>
            </a:r>
            <a:endParaRPr>
              <a:solidFill>
                <a:srgbClr val="434343"/>
              </a:solidFill>
            </a:endParaRPr>
          </a:p>
        </p:txBody>
      </p:sp>
      <p:sp>
        <p:nvSpPr>
          <p:cNvPr id="573" name="Google Shape;573;g2928e35bcaa_0_915"/>
          <p:cNvSpPr txBox="1"/>
          <p:nvPr/>
        </p:nvSpPr>
        <p:spPr>
          <a:xfrm>
            <a:off x="1090682" y="41495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A book sitting on a shelf</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74" name="Google Shape;574;g2928e35bcaa_0_915"/>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5" name="Google Shape;575;g2928e35bcaa_0_915"/>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A fish swimming in the sea</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76" name="Google Shape;576;g2928e35bcaa_0_915"/>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77" name="Google Shape;577;g2928e35bcaa_0_915"/>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78" name="Google Shape;578;g2928e35bcaa_0_915"/>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79" name="Google Shape;579;g2928e35bcaa_0_915"/>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580" name="Google Shape;580;g2928e35bcaa_0_915"/>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Helvetica Neue Light"/>
                <a:ea typeface="Helvetica Neue Light"/>
                <a:cs typeface="Helvetica Neue Light"/>
                <a:sym typeface="Helvetica Neue Light"/>
              </a:rPr>
              <a:t>A thunderstorm</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g2928e35bcaa_0_915"/>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66" name="Google Shape;566;g2928e35bcaa_0_915"/>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67" name="Google Shape;567;g2928e35bcaa_0_915"/>
          <p:cNvCxnSpPr>
            <a:stCxn id="568" idx="4"/>
            <a:endCxn id="565"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69" name="Google Shape;569;g2928e35bcaa_0_915"/>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70" name="Google Shape;570;g2928e35bcaa_0_915"/>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68" name="Google Shape;568;g2928e35bcaa_0_915"/>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71" name="Google Shape;571;g2928e35bcaa_0_915"/>
          <p:cNvSpPr txBox="1"/>
          <p:nvPr/>
        </p:nvSpPr>
        <p:spPr>
          <a:xfrm>
            <a:off x="269300" y="355700"/>
            <a:ext cx="8751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sng" strike="noStrike" cap="none" dirty="0">
                <a:solidFill>
                  <a:srgbClr val="000000"/>
                </a:solidFill>
                <a:latin typeface="Calibri"/>
                <a:ea typeface="Calibri"/>
                <a:cs typeface="Calibri"/>
                <a:sym typeface="Calibri"/>
              </a:rPr>
              <a:t>Directions:</a:t>
            </a:r>
            <a:r>
              <a:rPr lang="en-US" sz="3000" b="1" i="0" u="none" strike="noStrike" cap="none"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Choose the correct </a:t>
            </a:r>
            <a:r>
              <a:rPr lang="en-US" sz="3000" i="1" dirty="0">
                <a:solidFill>
                  <a:srgbClr val="000000"/>
                </a:solidFill>
                <a:latin typeface="Calibri"/>
                <a:ea typeface="Calibri"/>
                <a:cs typeface="Calibri"/>
                <a:sym typeface="Calibri"/>
              </a:rPr>
              <a:t>example</a:t>
            </a:r>
            <a:r>
              <a:rPr lang="en-US" sz="3000" b="0" i="0" u="none" strike="noStrike" cap="none" dirty="0">
                <a:solidFill>
                  <a:srgbClr val="000000"/>
                </a:solidFill>
                <a:latin typeface="Calibri"/>
                <a:ea typeface="Calibri"/>
                <a:cs typeface="Calibri"/>
                <a:sym typeface="Calibri"/>
              </a:rPr>
              <a:t> of</a:t>
            </a:r>
            <a:endParaRPr sz="30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000"/>
              <a:buFont typeface="Arial"/>
              <a:buNone/>
            </a:pPr>
            <a:r>
              <a:rPr lang="en-US" sz="3000" b="1" dirty="0">
                <a:latin typeface="Calibri"/>
                <a:ea typeface="Calibri"/>
                <a:cs typeface="Calibri"/>
                <a:sym typeface="Calibri"/>
              </a:rPr>
              <a:t>e</a:t>
            </a:r>
            <a:r>
              <a:rPr lang="en-US" sz="3000" b="1" dirty="0">
                <a:solidFill>
                  <a:srgbClr val="000000"/>
                </a:solidFill>
                <a:latin typeface="Calibri"/>
                <a:ea typeface="Calibri"/>
                <a:cs typeface="Calibri"/>
                <a:sym typeface="Calibri"/>
              </a:rPr>
              <a:t>lectrons </a:t>
            </a:r>
            <a:r>
              <a:rPr lang="en-US" sz="3000" dirty="0">
                <a:solidFill>
                  <a:srgbClr val="000000"/>
                </a:solidFill>
                <a:latin typeface="Calibri"/>
                <a:ea typeface="Calibri"/>
                <a:cs typeface="Calibri"/>
                <a:sym typeface="Calibri"/>
              </a:rPr>
              <a:t>moving</a:t>
            </a:r>
            <a:r>
              <a:rPr lang="en-US" sz="3000" b="1" dirty="0">
                <a:solidFill>
                  <a:srgbClr val="000000"/>
                </a:solidFill>
                <a:latin typeface="Calibri"/>
                <a:ea typeface="Calibri"/>
                <a:cs typeface="Calibri"/>
                <a:sym typeface="Calibri"/>
              </a:rPr>
              <a:t> </a:t>
            </a:r>
            <a:r>
              <a:rPr lang="en-US" sz="3000" b="0" i="0" u="none" strike="noStrike" cap="none" dirty="0">
                <a:solidFill>
                  <a:srgbClr val="000000"/>
                </a:solidFill>
                <a:latin typeface="Calibri"/>
                <a:ea typeface="Calibri"/>
                <a:cs typeface="Calibri"/>
                <a:sym typeface="Calibri"/>
              </a:rPr>
              <a:t>from the choices below. </a:t>
            </a:r>
            <a:endParaRPr sz="1400" b="0" i="0" u="none" strike="noStrike" cap="none" dirty="0">
              <a:solidFill>
                <a:srgbClr val="000000"/>
              </a:solidFill>
              <a:latin typeface="Arial"/>
              <a:ea typeface="Arial"/>
              <a:cs typeface="Arial"/>
              <a:sym typeface="Arial"/>
            </a:endParaRPr>
          </a:p>
        </p:txBody>
      </p:sp>
      <p:sp>
        <p:nvSpPr>
          <p:cNvPr id="572" name="Google Shape;572;g2928e35bcaa_0_915"/>
          <p:cNvSpPr txBox="1"/>
          <p:nvPr/>
        </p:nvSpPr>
        <p:spPr>
          <a:xfrm>
            <a:off x="1073532" y="5345490"/>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A baby crawling on the ground</a:t>
            </a:r>
            <a:endParaRPr>
              <a:solidFill>
                <a:srgbClr val="434343"/>
              </a:solidFill>
            </a:endParaRPr>
          </a:p>
        </p:txBody>
      </p:sp>
      <p:sp>
        <p:nvSpPr>
          <p:cNvPr id="573" name="Google Shape;573;g2928e35bcaa_0_915"/>
          <p:cNvSpPr txBox="1"/>
          <p:nvPr/>
        </p:nvSpPr>
        <p:spPr>
          <a:xfrm>
            <a:off x="1090682" y="4149545"/>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A book sitting on a shelf</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74" name="Google Shape;574;g2928e35bcaa_0_915"/>
          <p:cNvSpPr txBox="1"/>
          <p:nvPr/>
        </p:nvSpPr>
        <p:spPr>
          <a:xfrm>
            <a:off x="1166884" y="1913247"/>
            <a:ext cx="79770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Helvetica Neue Light"/>
              <a:ea typeface="Helvetica Neue Light"/>
              <a:cs typeface="Helvetica Neue Light"/>
              <a:sym typeface="Helvetica Neue Light"/>
            </a:endParaRPr>
          </a:p>
        </p:txBody>
      </p:sp>
      <p:sp>
        <p:nvSpPr>
          <p:cNvPr id="575" name="Google Shape;575;g2928e35bcaa_0_915"/>
          <p:cNvSpPr txBox="1"/>
          <p:nvPr/>
        </p:nvSpPr>
        <p:spPr>
          <a:xfrm>
            <a:off x="1073532" y="201600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solidFill>
                  <a:srgbClr val="43464D"/>
                </a:solidFill>
                <a:latin typeface="Helvetica Neue Light"/>
                <a:ea typeface="Helvetica Neue Light"/>
                <a:cs typeface="Helvetica Neue Light"/>
                <a:sym typeface="Helvetica Neue Light"/>
              </a:rPr>
              <a:t>A fish swimming in the sea</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576" name="Google Shape;576;g2928e35bcaa_0_915"/>
          <p:cNvSpPr txBox="1"/>
          <p:nvPr/>
        </p:nvSpPr>
        <p:spPr>
          <a:xfrm>
            <a:off x="380509" y="1913247"/>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A</a:t>
            </a:r>
            <a:endParaRPr/>
          </a:p>
        </p:txBody>
      </p:sp>
      <p:sp>
        <p:nvSpPr>
          <p:cNvPr id="577" name="Google Shape;577;g2928e35bcaa_0_915"/>
          <p:cNvSpPr txBox="1"/>
          <p:nvPr/>
        </p:nvSpPr>
        <p:spPr>
          <a:xfrm>
            <a:off x="380508" y="3039064"/>
            <a:ext cx="4923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B</a:t>
            </a:r>
            <a:endParaRPr/>
          </a:p>
        </p:txBody>
      </p:sp>
      <p:sp>
        <p:nvSpPr>
          <p:cNvPr id="578" name="Google Shape;578;g2928e35bcaa_0_915"/>
          <p:cNvSpPr txBox="1"/>
          <p:nvPr/>
        </p:nvSpPr>
        <p:spPr>
          <a:xfrm>
            <a:off x="393332" y="4108004"/>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C</a:t>
            </a:r>
            <a:endParaRPr/>
          </a:p>
        </p:txBody>
      </p:sp>
      <p:sp>
        <p:nvSpPr>
          <p:cNvPr id="579" name="Google Shape;579;g2928e35bcaa_0_915"/>
          <p:cNvSpPr txBox="1"/>
          <p:nvPr/>
        </p:nvSpPr>
        <p:spPr>
          <a:xfrm>
            <a:off x="393330" y="5285345"/>
            <a:ext cx="518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rgbClr val="000000"/>
                </a:solidFill>
                <a:latin typeface="Arial"/>
                <a:ea typeface="Arial"/>
                <a:cs typeface="Arial"/>
                <a:sym typeface="Arial"/>
              </a:rPr>
              <a:t>D</a:t>
            </a:r>
            <a:endParaRPr/>
          </a:p>
        </p:txBody>
      </p:sp>
      <p:sp>
        <p:nvSpPr>
          <p:cNvPr id="580" name="Google Shape;580;g2928e35bcaa_0_915"/>
          <p:cNvSpPr txBox="1"/>
          <p:nvPr/>
        </p:nvSpPr>
        <p:spPr>
          <a:xfrm>
            <a:off x="1073532" y="3089558"/>
            <a:ext cx="78741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Helvetica Neue Light"/>
                <a:ea typeface="Helvetica Neue Light"/>
                <a:cs typeface="Helvetica Neue Light"/>
                <a:sym typeface="Helvetica Neue Light"/>
              </a:rPr>
              <a:t>A thunderstorm</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2" name="Google Shape;602;g29a0e60ffa9_0_269">
            <a:extLst>
              <a:ext uri="{FF2B5EF4-FFF2-40B4-BE49-F238E27FC236}">
                <a16:creationId xmlns:a16="http://schemas.microsoft.com/office/drawing/2014/main" id="{06CD318B-97D7-C533-AFA9-504A2405ECBB}"/>
              </a:ext>
            </a:extLst>
          </p:cNvPr>
          <p:cNvSpPr/>
          <p:nvPr/>
        </p:nvSpPr>
        <p:spPr>
          <a:xfrm>
            <a:off x="329100" y="2827650"/>
            <a:ext cx="6402300" cy="961500"/>
          </a:xfrm>
          <a:prstGeom prst="roundRect">
            <a:avLst>
              <a:gd name="adj" fmla="val 16667"/>
            </a:avLst>
          </a:prstGeom>
          <a:noFill/>
          <a:ln w="412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835428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4" name="Picture 3" descr="A diagram of a atom&#10;&#10;Description automatically generated">
            <a:extLst>
              <a:ext uri="{FF2B5EF4-FFF2-40B4-BE49-F238E27FC236}">
                <a16:creationId xmlns:a16="http://schemas.microsoft.com/office/drawing/2014/main" id="{36913E57-7C30-57F6-E084-F38AEA420FE2}"/>
              </a:ext>
            </a:extLst>
          </p:cNvPr>
          <p:cNvPicPr>
            <a:picLocks noChangeAspect="1"/>
          </p:cNvPicPr>
          <p:nvPr/>
        </p:nvPicPr>
        <p:blipFill>
          <a:blip r:embed="rId3"/>
          <a:stretch>
            <a:fillRect/>
          </a:stretch>
        </p:blipFill>
        <p:spPr>
          <a:xfrm>
            <a:off x="5633942" y="723780"/>
            <a:ext cx="2688237" cy="2790581"/>
          </a:xfrm>
          <a:prstGeom prst="rect">
            <a:avLst/>
          </a:prstGeom>
        </p:spPr>
      </p:pic>
      <p:cxnSp>
        <p:nvCxnSpPr>
          <p:cNvPr id="5" name="Straight Arrow Connector 4">
            <a:extLst>
              <a:ext uri="{FF2B5EF4-FFF2-40B4-BE49-F238E27FC236}">
                <a16:creationId xmlns:a16="http://schemas.microsoft.com/office/drawing/2014/main" id="{54EBF98D-DC28-05A2-4717-8FE6CEEE6A4D}"/>
              </a:ext>
            </a:extLst>
          </p:cNvPr>
          <p:cNvCxnSpPr>
            <a:cxnSpLocks/>
          </p:cNvCxnSpPr>
          <p:nvPr/>
        </p:nvCxnSpPr>
        <p:spPr>
          <a:xfrm flipH="1">
            <a:off x="8115354" y="1735263"/>
            <a:ext cx="206825" cy="96058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1" name="Google Shape;541;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2" name="Google Shape;542;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3" name="Google Shape;543;g25e11802ac4_0_2343"/>
          <p:cNvCxnSpPr>
            <a:stCxn id="544" idx="4"/>
            <a:endCxn id="54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5" name="Google Shape;545;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4" name="Google Shape;544;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8" name="Google Shape;548;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49" name="Google Shape;549;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50" name="Google Shape;550;g25e11802ac4_0_2343"/>
          <p:cNvCxnSpPr>
            <a:stCxn id="551" idx="4"/>
            <a:endCxn id="54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52" name="Google Shape;552;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53" name="Google Shape;553;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51" name="Google Shape;551;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5" name="Google Shape;555;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56" name="Google Shape;556;g25e11802ac4_0_2343"/>
          <p:cNvSpPr txBox="1"/>
          <p:nvPr/>
        </p:nvSpPr>
        <p:spPr>
          <a:xfrm>
            <a:off x="498763" y="6056745"/>
            <a:ext cx="348982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Example of electrons moving</a:t>
            </a:r>
            <a:endParaRPr sz="1400" b="0" i="0" u="none" strike="noStrike" cap="none" dirty="0">
              <a:solidFill>
                <a:srgbClr val="000000"/>
              </a:solidFill>
              <a:latin typeface="Arial"/>
              <a:ea typeface="Arial"/>
              <a:cs typeface="Arial"/>
              <a:sym typeface="Arial"/>
            </a:endParaRPr>
          </a:p>
        </p:txBody>
      </p:sp>
      <p:sp>
        <p:nvSpPr>
          <p:cNvPr id="557" name="Google Shape;557;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 name="Google Shape;420;g25e11802ac4_0_1886">
            <a:extLst>
              <a:ext uri="{FF2B5EF4-FFF2-40B4-BE49-F238E27FC236}">
                <a16:creationId xmlns:a16="http://schemas.microsoft.com/office/drawing/2014/main" id="{F9D4CB26-6414-A4B7-B5E6-F0578735EF89}"/>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Electron</a:t>
            </a:r>
            <a:endParaRPr sz="700" b="0" i="0" u="none" strike="noStrike" cap="none" dirty="0">
              <a:solidFill>
                <a:srgbClr val="000000"/>
              </a:solidFill>
              <a:latin typeface="Arial"/>
              <a:ea typeface="Arial"/>
              <a:cs typeface="Arial"/>
              <a:sym typeface="Arial"/>
            </a:endParaRPr>
          </a:p>
        </p:txBody>
      </p:sp>
      <p:sp>
        <p:nvSpPr>
          <p:cNvPr id="3" name="Google Shape;424;g25e11802ac4_0_1886">
            <a:extLst>
              <a:ext uri="{FF2B5EF4-FFF2-40B4-BE49-F238E27FC236}">
                <a16:creationId xmlns:a16="http://schemas.microsoft.com/office/drawing/2014/main" id="{4CB6F124-2ACE-B357-84FA-FA3B10D30EBE}"/>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electrons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6" name="Google Shape;509;g2928e35bcaa_0_736">
            <a:extLst>
              <a:ext uri="{FF2B5EF4-FFF2-40B4-BE49-F238E27FC236}">
                <a16:creationId xmlns:a16="http://schemas.microsoft.com/office/drawing/2014/main" id="{22A07122-35BF-AF12-A011-3B1914B1A215}"/>
              </a:ext>
            </a:extLst>
          </p:cNvPr>
          <p:cNvSpPr txBox="1"/>
          <p:nvPr/>
        </p:nvSpPr>
        <p:spPr>
          <a:xfrm>
            <a:off x="826386" y="1207750"/>
            <a:ext cx="371076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A</a:t>
            </a:r>
            <a:r>
              <a:rPr lang="en" sz="24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 </a:t>
            </a:r>
            <a:r>
              <a:rPr lang="en" sz="2400" u="none" strike="noStrike" cap="none"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negatively charged particle that orbits the nucleus of an atom</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7" name="Google Shape;580;g2928e35bcaa_0_915">
            <a:extLst>
              <a:ext uri="{FF2B5EF4-FFF2-40B4-BE49-F238E27FC236}">
                <a16:creationId xmlns:a16="http://schemas.microsoft.com/office/drawing/2014/main" id="{5A80E7BB-8F5F-855D-134B-A9D78A9AA068}"/>
              </a:ext>
            </a:extLst>
          </p:cNvPr>
          <p:cNvSpPr txBox="1"/>
          <p:nvPr/>
        </p:nvSpPr>
        <p:spPr>
          <a:xfrm>
            <a:off x="846162" y="4763311"/>
            <a:ext cx="3018229"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Helvetica Neue Light"/>
                <a:ea typeface="Helvetica Neue Light"/>
                <a:cs typeface="Helvetica Neue Light"/>
                <a:sym typeface="Helvetica Neue Light"/>
              </a:rPr>
              <a:t>A thunderstorm</a:t>
            </a:r>
            <a:endParaRPr sz="2400" b="0" i="0" u="none" strike="noStrike" cap="none" dirty="0">
              <a:solidFill>
                <a:srgbClr val="000000"/>
              </a:solidFill>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4168694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64"/>
        <p:cNvGrpSpPr/>
        <p:nvPr/>
      </p:nvGrpSpPr>
      <p:grpSpPr>
        <a:xfrm>
          <a:off x="0" y="0"/>
          <a:ext cx="0" cy="0"/>
          <a:chOff x="0" y="0"/>
          <a:chExt cx="0" cy="0"/>
        </a:xfrm>
      </p:grpSpPr>
      <p:cxnSp>
        <p:nvCxnSpPr>
          <p:cNvPr id="1965" name="Google Shape;1965;p187"/>
          <p:cNvCxnSpPr>
            <a:stCxn id="1966" idx="3"/>
          </p:cNvCxnSpPr>
          <p:nvPr/>
        </p:nvCxnSpPr>
        <p:spPr>
          <a:xfrm>
            <a:off x="2305538" y="2751293"/>
            <a:ext cx="1071300" cy="150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grpSp>
        <p:nvGrpSpPr>
          <p:cNvPr id="1967" name="Google Shape;1967;p187"/>
          <p:cNvGrpSpPr/>
          <p:nvPr/>
        </p:nvGrpSpPr>
        <p:grpSpPr>
          <a:xfrm>
            <a:off x="465016" y="909132"/>
            <a:ext cx="8178800" cy="5269486"/>
            <a:chOff x="465016" y="909132"/>
            <a:chExt cx="8178800" cy="5269486"/>
          </a:xfrm>
        </p:grpSpPr>
        <p:pic>
          <p:nvPicPr>
            <p:cNvPr id="1968" name="Google Shape;1968;p187"/>
            <p:cNvPicPr preferRelativeResize="0"/>
            <p:nvPr/>
          </p:nvPicPr>
          <p:blipFill rotWithShape="1">
            <a:blip r:embed="rId3">
              <a:alphaModFix/>
            </a:blip>
            <a:srcRect l="13938" t="12281" r="15692" b="12281"/>
            <a:stretch/>
          </p:blipFill>
          <p:spPr>
            <a:xfrm>
              <a:off x="3418313" y="2288524"/>
              <a:ext cx="1115545" cy="1195889"/>
            </a:xfrm>
            <a:prstGeom prst="rect">
              <a:avLst/>
            </a:prstGeom>
            <a:noFill/>
            <a:ln>
              <a:noFill/>
            </a:ln>
          </p:spPr>
        </p:pic>
        <p:pic>
          <p:nvPicPr>
            <p:cNvPr id="1969" name="Google Shape;1969;p187"/>
            <p:cNvPicPr preferRelativeResize="0"/>
            <p:nvPr/>
          </p:nvPicPr>
          <p:blipFill rotWithShape="1">
            <a:blip r:embed="rId3">
              <a:alphaModFix/>
            </a:blip>
            <a:srcRect l="13938" t="12281" r="15692" b="12281"/>
            <a:stretch/>
          </p:blipFill>
          <p:spPr>
            <a:xfrm>
              <a:off x="4592472" y="2268737"/>
              <a:ext cx="1115545" cy="1195889"/>
            </a:xfrm>
            <a:prstGeom prst="rect">
              <a:avLst/>
            </a:prstGeom>
            <a:noFill/>
            <a:ln>
              <a:noFill/>
            </a:ln>
          </p:spPr>
        </p:pic>
        <p:pic>
          <p:nvPicPr>
            <p:cNvPr id="1970" name="Google Shape;1970;p187"/>
            <p:cNvPicPr preferRelativeResize="0"/>
            <p:nvPr/>
          </p:nvPicPr>
          <p:blipFill rotWithShape="1">
            <a:blip r:embed="rId3">
              <a:alphaModFix/>
            </a:blip>
            <a:srcRect l="13938" t="12281" r="15692" b="12281"/>
            <a:stretch/>
          </p:blipFill>
          <p:spPr>
            <a:xfrm>
              <a:off x="2987946" y="3425797"/>
              <a:ext cx="1115545" cy="1195889"/>
            </a:xfrm>
            <a:prstGeom prst="rect">
              <a:avLst/>
            </a:prstGeom>
            <a:noFill/>
            <a:ln>
              <a:noFill/>
            </a:ln>
          </p:spPr>
        </p:pic>
        <p:pic>
          <p:nvPicPr>
            <p:cNvPr id="1971" name="Google Shape;1971;p187"/>
            <p:cNvPicPr preferRelativeResize="0"/>
            <p:nvPr/>
          </p:nvPicPr>
          <p:blipFill rotWithShape="1">
            <a:blip r:embed="rId3">
              <a:alphaModFix/>
            </a:blip>
            <a:srcRect l="13938" t="12281" r="15692" b="12281"/>
            <a:stretch/>
          </p:blipFill>
          <p:spPr>
            <a:xfrm>
              <a:off x="4005799" y="4336109"/>
              <a:ext cx="1115545" cy="1195889"/>
            </a:xfrm>
            <a:prstGeom prst="rect">
              <a:avLst/>
            </a:prstGeom>
            <a:noFill/>
            <a:ln>
              <a:noFill/>
            </a:ln>
          </p:spPr>
        </p:pic>
        <p:pic>
          <p:nvPicPr>
            <p:cNvPr id="1972" name="Google Shape;1972;p187"/>
            <p:cNvPicPr preferRelativeResize="0"/>
            <p:nvPr/>
          </p:nvPicPr>
          <p:blipFill rotWithShape="1">
            <a:blip r:embed="rId3">
              <a:alphaModFix/>
            </a:blip>
            <a:srcRect l="13938" t="12281" r="15692" b="12281"/>
            <a:stretch/>
          </p:blipFill>
          <p:spPr>
            <a:xfrm>
              <a:off x="5121345" y="3491280"/>
              <a:ext cx="1115545" cy="1195889"/>
            </a:xfrm>
            <a:prstGeom prst="rect">
              <a:avLst/>
            </a:prstGeom>
            <a:noFill/>
            <a:ln>
              <a:noFill/>
            </a:ln>
          </p:spPr>
        </p:pic>
        <p:sp>
          <p:nvSpPr>
            <p:cNvPr id="1973" name="Google Shape;1973;p187"/>
            <p:cNvSpPr txBox="1"/>
            <p:nvPr/>
          </p:nvSpPr>
          <p:spPr>
            <a:xfrm>
              <a:off x="1401500" y="909132"/>
              <a:ext cx="6558911" cy="6001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300" b="1" u="sng">
                  <a:solidFill>
                    <a:schemeClr val="dk1"/>
                  </a:solidFill>
                  <a:latin typeface="Calibri"/>
                  <a:ea typeface="Calibri"/>
                  <a:cs typeface="Calibri"/>
                  <a:sym typeface="Calibri"/>
                </a:rPr>
                <a:t>Atom</a:t>
              </a:r>
              <a:r>
                <a:rPr lang="en-US" sz="3300">
                  <a:solidFill>
                    <a:schemeClr val="dk1"/>
                  </a:solidFill>
                  <a:latin typeface="Calibri"/>
                  <a:ea typeface="Calibri"/>
                  <a:cs typeface="Calibri"/>
                  <a:sym typeface="Calibri"/>
                </a:rPr>
                <a:t>: smallest whole unit of matter</a:t>
              </a:r>
              <a:endParaRPr/>
            </a:p>
          </p:txBody>
        </p:sp>
        <p:sp>
          <p:nvSpPr>
            <p:cNvPr id="1974" name="Google Shape;1974;p187"/>
            <p:cNvSpPr/>
            <p:nvPr/>
          </p:nvSpPr>
          <p:spPr>
            <a:xfrm>
              <a:off x="2596491" y="2172015"/>
              <a:ext cx="3940292" cy="3551852"/>
            </a:xfrm>
            <a:prstGeom prst="ellipse">
              <a:avLst/>
            </a:prstGeom>
            <a:noFill/>
            <a:ln w="9525" cap="flat" cmpd="sng">
              <a:solidFill>
                <a:srgbClr val="00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1975" name="Google Shape;1975;p187"/>
            <p:cNvCxnSpPr>
              <a:stCxn id="1976" idx="1"/>
            </p:cNvCxnSpPr>
            <p:nvPr/>
          </p:nvCxnSpPr>
          <p:spPr>
            <a:xfrm flipH="1">
              <a:off x="5764232" y="2763016"/>
              <a:ext cx="1261800" cy="72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77" name="Google Shape;1977;p187"/>
            <p:cNvCxnSpPr>
              <a:stCxn id="1978" idx="1"/>
            </p:cNvCxnSpPr>
            <p:nvPr/>
          </p:nvCxnSpPr>
          <p:spPr>
            <a:xfrm rot="10800000">
              <a:off x="6291378" y="4005409"/>
              <a:ext cx="1062900" cy="237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79" name="Google Shape;1979;p187"/>
            <p:cNvCxnSpPr>
              <a:stCxn id="1980" idx="1"/>
            </p:cNvCxnSpPr>
            <p:nvPr/>
          </p:nvCxnSpPr>
          <p:spPr>
            <a:xfrm rot="10800000">
              <a:off x="5060363" y="5353486"/>
              <a:ext cx="1320900" cy="59430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1981" name="Google Shape;1981;p187"/>
            <p:cNvCxnSpPr/>
            <p:nvPr/>
          </p:nvCxnSpPr>
          <p:spPr>
            <a:xfrm>
              <a:off x="1758462" y="4044462"/>
              <a:ext cx="1133230" cy="0"/>
            </a:xfrm>
            <a:prstGeom prst="straightConnector1">
              <a:avLst/>
            </a:prstGeom>
            <a:noFill/>
            <a:ln w="76200" cap="flat" cmpd="sng">
              <a:solidFill>
                <a:schemeClr val="accent1"/>
              </a:solidFill>
              <a:prstDash val="solid"/>
              <a:round/>
              <a:headEnd type="none" w="sm" len="sm"/>
              <a:tailEnd type="stealth" w="med" len="med"/>
            </a:ln>
            <a:effectLst>
              <a:outerShdw blurRad="40000" dist="20000" dir="5400000" rotWithShape="0">
                <a:srgbClr val="000000">
                  <a:alpha val="37647"/>
                </a:srgbClr>
              </a:outerShdw>
            </a:effectLst>
          </p:spPr>
        </p:cxnSp>
        <p:sp>
          <p:nvSpPr>
            <p:cNvPr id="1966" name="Google Shape;1966;p187"/>
            <p:cNvSpPr txBox="1"/>
            <p:nvPr/>
          </p:nvSpPr>
          <p:spPr>
            <a:xfrm>
              <a:off x="1016000" y="2520461"/>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82" name="Google Shape;1982;p187"/>
            <p:cNvSpPr txBox="1"/>
            <p:nvPr/>
          </p:nvSpPr>
          <p:spPr>
            <a:xfrm>
              <a:off x="465016" y="37865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76" name="Google Shape;1976;p187"/>
            <p:cNvSpPr txBox="1"/>
            <p:nvPr/>
          </p:nvSpPr>
          <p:spPr>
            <a:xfrm>
              <a:off x="7026032" y="2532184"/>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80" name="Google Shape;1980;p187"/>
            <p:cNvSpPr txBox="1"/>
            <p:nvPr/>
          </p:nvSpPr>
          <p:spPr>
            <a:xfrm>
              <a:off x="6381263" y="5716953"/>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sp>
          <p:nvSpPr>
            <p:cNvPr id="1978" name="Google Shape;1978;p187"/>
            <p:cNvSpPr txBox="1"/>
            <p:nvPr/>
          </p:nvSpPr>
          <p:spPr>
            <a:xfrm>
              <a:off x="7354278" y="3798277"/>
              <a:ext cx="1289538" cy="461665"/>
            </a:xfrm>
            <a:prstGeom prst="rect">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Atom</a:t>
              </a:r>
              <a:endParaRPr/>
            </a:p>
          </p:txBody>
        </p:sp>
      </p:grpSp>
      <p:sp>
        <p:nvSpPr>
          <p:cNvPr id="1983" name="Google Shape;1983;p18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4" name="Google Shape;634;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35" name="Google Shape;635;g25e11802ac4_0_2536"/>
          <p:cNvCxnSpPr>
            <a:stCxn id="636" idx="4"/>
            <a:endCxn id="63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7" name="Google Shape;637;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8" name="Google Shape;638;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6" name="Google Shape;636;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9" name="Google Shape;639;g25e11802ac4_0_2536"/>
          <p:cNvSpPr txBox="1"/>
          <p:nvPr/>
        </p:nvSpPr>
        <p:spPr>
          <a:xfrm>
            <a:off x="228900" y="203300"/>
            <a:ext cx="8840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2600" b="1" i="0" u="sng" strike="noStrike" cap="none" dirty="0">
                <a:solidFill>
                  <a:srgbClr val="000000"/>
                </a:solidFill>
                <a:latin typeface="Calibri"/>
                <a:ea typeface="Calibri"/>
                <a:cs typeface="Calibri"/>
                <a:sym typeface="Calibri"/>
              </a:rPr>
              <a:t>Directions:</a:t>
            </a:r>
            <a:r>
              <a:rPr lang="en-US" sz="2600" b="1" i="0" u="none" strike="noStrike" cap="none" dirty="0">
                <a:solidFill>
                  <a:srgbClr val="000000"/>
                </a:solidFill>
                <a:latin typeface="Calibri"/>
                <a:ea typeface="Calibri"/>
                <a:cs typeface="Calibri"/>
                <a:sym typeface="Calibri"/>
              </a:rPr>
              <a:t> </a:t>
            </a:r>
            <a:r>
              <a:rPr lang="en-US" sz="2600" dirty="0">
                <a:solidFill>
                  <a:srgbClr val="000000"/>
                </a:solidFill>
                <a:latin typeface="Calibri"/>
                <a:ea typeface="Calibri"/>
                <a:cs typeface="Calibri"/>
                <a:sym typeface="Calibri"/>
              </a:rPr>
              <a:t>Choose the correct response for </a:t>
            </a:r>
            <a:r>
              <a:rPr lang="en-US" sz="2600" i="1" dirty="0">
                <a:solidFill>
                  <a:srgbClr val="000000"/>
                </a:solidFill>
                <a:latin typeface="Calibri"/>
                <a:ea typeface="Calibri"/>
                <a:cs typeface="Calibri"/>
                <a:sym typeface="Calibri"/>
              </a:rPr>
              <a:t>“how do electrons impact my life?” </a:t>
            </a:r>
            <a:r>
              <a:rPr lang="en-US" sz="2600" dirty="0">
                <a:solidFill>
                  <a:srgbClr val="000000"/>
                </a:solidFill>
                <a:latin typeface="Calibri"/>
                <a:ea typeface="Calibri"/>
                <a:cs typeface="Calibri"/>
                <a:sym typeface="Calibri"/>
              </a:rPr>
              <a:t>from the choices below.</a:t>
            </a:r>
            <a:endParaRPr sz="2600" b="0" i="0" u="none" strike="noStrike" cap="none" dirty="0">
              <a:solidFill>
                <a:srgbClr val="000000"/>
              </a:solidFill>
              <a:latin typeface="Arial"/>
              <a:ea typeface="Arial"/>
              <a:cs typeface="Arial"/>
              <a:sym typeface="Arial"/>
            </a:endParaRPr>
          </a:p>
        </p:txBody>
      </p:sp>
      <p:sp>
        <p:nvSpPr>
          <p:cNvPr id="640" name="Google Shape;640;g25e11802ac4_0_2536"/>
          <p:cNvSpPr txBox="1"/>
          <p:nvPr/>
        </p:nvSpPr>
        <p:spPr>
          <a:xfrm>
            <a:off x="962880" y="4031804"/>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a:solidFill>
                  <a:srgbClr val="434343"/>
                </a:solidFill>
                <a:latin typeface="Helvetica Neue Light"/>
                <a:ea typeface="Helvetica Neue Light"/>
                <a:cs typeface="Helvetica Neue Light"/>
                <a:sym typeface="Helvetica Neue Light"/>
              </a:rPr>
              <a:t>Electrons show us how animals and plants work and live together in one spot.</a:t>
            </a:r>
            <a:endParaRPr sz="1200" dirty="0">
              <a:solidFill>
                <a:srgbClr val="434343"/>
              </a:solidFill>
            </a:endParaRPr>
          </a:p>
        </p:txBody>
      </p:sp>
      <p:sp>
        <p:nvSpPr>
          <p:cNvPr id="641" name="Google Shape;641;g25e11802ac4_0_2536"/>
          <p:cNvSpPr txBox="1"/>
          <p:nvPr/>
        </p:nvSpPr>
        <p:spPr>
          <a:xfrm>
            <a:off x="924950" y="2826212"/>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200" dirty="0">
                <a:solidFill>
                  <a:srgbClr val="43464D"/>
                </a:solidFill>
                <a:latin typeface="Helvetica Neue Light"/>
                <a:ea typeface="Helvetica Neue Light"/>
                <a:cs typeface="Helvetica Neue Light"/>
                <a:sym typeface="Helvetica Neue Light"/>
              </a:rPr>
              <a:t>Electrons show how people used to live thousands of years ago so we can learn from it to help us survive.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42" name="Google Shape;642;g25e11802ac4_0_2536"/>
          <p:cNvSpPr txBox="1"/>
          <p:nvPr/>
        </p:nvSpPr>
        <p:spPr>
          <a:xfrm>
            <a:off x="911430" y="5285345"/>
            <a:ext cx="79770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a:solidFill>
                  <a:srgbClr val="43464D"/>
                </a:solidFill>
                <a:latin typeface="Helvetica Neue Light"/>
                <a:ea typeface="Helvetica Neue Light"/>
                <a:cs typeface="Helvetica Neue Light"/>
                <a:sym typeface="Helvetica Neue Light"/>
              </a:rPr>
              <a:t>Electrons teach us how weather works so we can build environments to protect ourselves and live life in.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43" name="Google Shape;643;g25e11802ac4_0_2536"/>
          <p:cNvSpPr txBox="1"/>
          <p:nvPr/>
        </p:nvSpPr>
        <p:spPr>
          <a:xfrm>
            <a:off x="380509" y="1456047"/>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A</a:t>
            </a:r>
            <a:endParaRPr sz="1600"/>
          </a:p>
        </p:txBody>
      </p:sp>
      <p:sp>
        <p:nvSpPr>
          <p:cNvPr id="644" name="Google Shape;644;g25e11802ac4_0_2536"/>
          <p:cNvSpPr txBox="1"/>
          <p:nvPr/>
        </p:nvSpPr>
        <p:spPr>
          <a:xfrm>
            <a:off x="380508" y="2734264"/>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B</a:t>
            </a:r>
            <a:endParaRPr sz="1600"/>
          </a:p>
        </p:txBody>
      </p:sp>
      <p:sp>
        <p:nvSpPr>
          <p:cNvPr id="645" name="Google Shape;645;g25e11802ac4_0_2536"/>
          <p:cNvSpPr txBox="1"/>
          <p:nvPr/>
        </p:nvSpPr>
        <p:spPr>
          <a:xfrm>
            <a:off x="393332" y="4031804"/>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C</a:t>
            </a:r>
            <a:endParaRPr sz="1600"/>
          </a:p>
        </p:txBody>
      </p:sp>
      <p:sp>
        <p:nvSpPr>
          <p:cNvPr id="646" name="Google Shape;646;g25e11802ac4_0_2536"/>
          <p:cNvSpPr txBox="1"/>
          <p:nvPr/>
        </p:nvSpPr>
        <p:spPr>
          <a:xfrm>
            <a:off x="393330" y="5285345"/>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D</a:t>
            </a:r>
            <a:endParaRPr sz="1600"/>
          </a:p>
        </p:txBody>
      </p:sp>
      <p:sp>
        <p:nvSpPr>
          <p:cNvPr id="2" name="Google Shape;641;g25e11802ac4_0_2536">
            <a:extLst>
              <a:ext uri="{FF2B5EF4-FFF2-40B4-BE49-F238E27FC236}">
                <a16:creationId xmlns:a16="http://schemas.microsoft.com/office/drawing/2014/main" id="{023F15D2-FCD1-ADF6-8DC9-F0529A0D56D0}"/>
              </a:ext>
            </a:extLst>
          </p:cNvPr>
          <p:cNvSpPr txBox="1"/>
          <p:nvPr/>
        </p:nvSpPr>
        <p:spPr>
          <a:xfrm>
            <a:off x="911430" y="1456047"/>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200" dirty="0">
                <a:solidFill>
                  <a:srgbClr val="374151"/>
                </a:solidFill>
                <a:effectLst/>
                <a:latin typeface="Helvetica Neue Light" panose="02000403000000020004" pitchFamily="2" charset="0"/>
                <a:ea typeface="Helvetica Neue Light" panose="02000403000000020004" pitchFamily="2" charset="0"/>
                <a:cs typeface="Helvetica Neue" panose="02000503000000020004" pitchFamily="2" charset="0"/>
              </a:rPr>
              <a:t>Electrons make things work. When we turn on the lights, play with toys, or watch TV, electrons are moving and creating electricity. </a:t>
            </a:r>
            <a:endParaRPr sz="22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g25e11802ac4_0_2536"/>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634" name="Google Shape;634;g25e11802ac4_0_2536"/>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635" name="Google Shape;635;g25e11802ac4_0_2536"/>
          <p:cNvCxnSpPr>
            <a:stCxn id="636" idx="4"/>
            <a:endCxn id="633"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637" name="Google Shape;637;g25e11802ac4_0_2536"/>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638" name="Google Shape;638;g25e11802ac4_0_2536"/>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636" name="Google Shape;636;g25e11802ac4_0_2536"/>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639" name="Google Shape;639;g25e11802ac4_0_2536"/>
          <p:cNvSpPr txBox="1"/>
          <p:nvPr/>
        </p:nvSpPr>
        <p:spPr>
          <a:xfrm>
            <a:off x="228900" y="203300"/>
            <a:ext cx="88404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2600" b="1" i="0" u="sng" strike="noStrike" cap="none" dirty="0">
                <a:solidFill>
                  <a:srgbClr val="000000"/>
                </a:solidFill>
                <a:latin typeface="Calibri"/>
                <a:ea typeface="Calibri"/>
                <a:cs typeface="Calibri"/>
                <a:sym typeface="Calibri"/>
              </a:rPr>
              <a:t>Directions:</a:t>
            </a:r>
            <a:r>
              <a:rPr lang="en-US" sz="2600" b="1" i="0" u="none" strike="noStrike" cap="none" dirty="0">
                <a:solidFill>
                  <a:srgbClr val="000000"/>
                </a:solidFill>
                <a:latin typeface="Calibri"/>
                <a:ea typeface="Calibri"/>
                <a:cs typeface="Calibri"/>
                <a:sym typeface="Calibri"/>
              </a:rPr>
              <a:t> </a:t>
            </a:r>
            <a:r>
              <a:rPr lang="en-US" sz="2600" dirty="0">
                <a:solidFill>
                  <a:srgbClr val="000000"/>
                </a:solidFill>
                <a:latin typeface="Calibri"/>
                <a:ea typeface="Calibri"/>
                <a:cs typeface="Calibri"/>
                <a:sym typeface="Calibri"/>
              </a:rPr>
              <a:t>Choose the correct response for </a:t>
            </a:r>
            <a:r>
              <a:rPr lang="en-US" sz="2600" i="1" dirty="0">
                <a:solidFill>
                  <a:srgbClr val="000000"/>
                </a:solidFill>
                <a:latin typeface="Calibri"/>
                <a:ea typeface="Calibri"/>
                <a:cs typeface="Calibri"/>
                <a:sym typeface="Calibri"/>
              </a:rPr>
              <a:t>“how do electrons impact my life?” </a:t>
            </a:r>
            <a:r>
              <a:rPr lang="en-US" sz="2600" dirty="0">
                <a:solidFill>
                  <a:srgbClr val="000000"/>
                </a:solidFill>
                <a:latin typeface="Calibri"/>
                <a:ea typeface="Calibri"/>
                <a:cs typeface="Calibri"/>
                <a:sym typeface="Calibri"/>
              </a:rPr>
              <a:t>from the choices below.</a:t>
            </a:r>
            <a:endParaRPr sz="2600" b="0" i="0" u="none" strike="noStrike" cap="none" dirty="0">
              <a:solidFill>
                <a:srgbClr val="000000"/>
              </a:solidFill>
              <a:latin typeface="Arial"/>
              <a:ea typeface="Arial"/>
              <a:cs typeface="Arial"/>
              <a:sym typeface="Arial"/>
            </a:endParaRPr>
          </a:p>
        </p:txBody>
      </p:sp>
      <p:sp>
        <p:nvSpPr>
          <p:cNvPr id="640" name="Google Shape;640;g25e11802ac4_0_2536"/>
          <p:cNvSpPr txBox="1"/>
          <p:nvPr/>
        </p:nvSpPr>
        <p:spPr>
          <a:xfrm>
            <a:off x="962880" y="4031804"/>
            <a:ext cx="78741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a:solidFill>
                  <a:srgbClr val="434343"/>
                </a:solidFill>
                <a:latin typeface="Helvetica Neue Light"/>
                <a:ea typeface="Helvetica Neue Light"/>
                <a:cs typeface="Helvetica Neue Light"/>
                <a:sym typeface="Helvetica Neue Light"/>
              </a:rPr>
              <a:t>Electrons show us how animals and plants work and live together in one spot.</a:t>
            </a:r>
            <a:endParaRPr sz="1200" dirty="0">
              <a:solidFill>
                <a:srgbClr val="434343"/>
              </a:solidFill>
            </a:endParaRPr>
          </a:p>
        </p:txBody>
      </p:sp>
      <p:sp>
        <p:nvSpPr>
          <p:cNvPr id="641" name="Google Shape;641;g25e11802ac4_0_2536"/>
          <p:cNvSpPr txBox="1"/>
          <p:nvPr/>
        </p:nvSpPr>
        <p:spPr>
          <a:xfrm>
            <a:off x="924950" y="2826212"/>
            <a:ext cx="7874100" cy="83711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200" dirty="0">
                <a:solidFill>
                  <a:srgbClr val="43464D"/>
                </a:solidFill>
                <a:latin typeface="Helvetica Neue Light"/>
                <a:ea typeface="Helvetica Neue Light"/>
                <a:cs typeface="Helvetica Neue Light"/>
                <a:sym typeface="Helvetica Neue Light"/>
              </a:rPr>
              <a:t>Electrons show how people used to live thousands of years ago so we can learn from it to help us survive.</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42" name="Google Shape;642;g25e11802ac4_0_2536"/>
          <p:cNvSpPr txBox="1"/>
          <p:nvPr/>
        </p:nvSpPr>
        <p:spPr>
          <a:xfrm>
            <a:off x="911430" y="5285345"/>
            <a:ext cx="7977000" cy="76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dirty="0">
                <a:solidFill>
                  <a:srgbClr val="43464D"/>
                </a:solidFill>
                <a:latin typeface="Helvetica Neue Light"/>
                <a:ea typeface="Helvetica Neue Light"/>
                <a:cs typeface="Helvetica Neue Light"/>
                <a:sym typeface="Helvetica Neue Light"/>
              </a:rPr>
              <a:t>Electrons teach us how weather works so we can build environments to protect ourselves and live life in. </a:t>
            </a:r>
            <a:endParaRPr sz="2200" b="0" i="0" u="none" strike="noStrike" cap="none" dirty="0">
              <a:solidFill>
                <a:srgbClr val="000000"/>
              </a:solidFill>
              <a:latin typeface="Helvetica Neue Light"/>
              <a:ea typeface="Helvetica Neue Light"/>
              <a:cs typeface="Helvetica Neue Light"/>
              <a:sym typeface="Helvetica Neue Light"/>
            </a:endParaRPr>
          </a:p>
        </p:txBody>
      </p:sp>
      <p:sp>
        <p:nvSpPr>
          <p:cNvPr id="643" name="Google Shape;643;g25e11802ac4_0_2536"/>
          <p:cNvSpPr txBox="1"/>
          <p:nvPr/>
        </p:nvSpPr>
        <p:spPr>
          <a:xfrm>
            <a:off x="380509" y="1456047"/>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A</a:t>
            </a:r>
            <a:endParaRPr sz="1600"/>
          </a:p>
        </p:txBody>
      </p:sp>
      <p:sp>
        <p:nvSpPr>
          <p:cNvPr id="644" name="Google Shape;644;g25e11802ac4_0_2536"/>
          <p:cNvSpPr txBox="1"/>
          <p:nvPr/>
        </p:nvSpPr>
        <p:spPr>
          <a:xfrm>
            <a:off x="380508" y="2734264"/>
            <a:ext cx="4923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B</a:t>
            </a:r>
            <a:endParaRPr sz="1600"/>
          </a:p>
        </p:txBody>
      </p:sp>
      <p:sp>
        <p:nvSpPr>
          <p:cNvPr id="645" name="Google Shape;645;g25e11802ac4_0_2536"/>
          <p:cNvSpPr txBox="1"/>
          <p:nvPr/>
        </p:nvSpPr>
        <p:spPr>
          <a:xfrm>
            <a:off x="393332" y="4031804"/>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C</a:t>
            </a:r>
            <a:endParaRPr sz="1600"/>
          </a:p>
        </p:txBody>
      </p:sp>
      <p:sp>
        <p:nvSpPr>
          <p:cNvPr id="646" name="Google Shape;646;g25e11802ac4_0_2536"/>
          <p:cNvSpPr txBox="1"/>
          <p:nvPr/>
        </p:nvSpPr>
        <p:spPr>
          <a:xfrm>
            <a:off x="393330" y="5285345"/>
            <a:ext cx="518100" cy="677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800" b="0" i="0" u="none" strike="noStrike" cap="none">
                <a:solidFill>
                  <a:srgbClr val="000000"/>
                </a:solidFill>
                <a:latin typeface="Arial"/>
                <a:ea typeface="Arial"/>
                <a:cs typeface="Arial"/>
                <a:sym typeface="Arial"/>
              </a:rPr>
              <a:t>D</a:t>
            </a:r>
            <a:endParaRPr sz="1600"/>
          </a:p>
        </p:txBody>
      </p:sp>
      <p:sp>
        <p:nvSpPr>
          <p:cNvPr id="2" name="Google Shape;641;g25e11802ac4_0_2536">
            <a:extLst>
              <a:ext uri="{FF2B5EF4-FFF2-40B4-BE49-F238E27FC236}">
                <a16:creationId xmlns:a16="http://schemas.microsoft.com/office/drawing/2014/main" id="{023F15D2-FCD1-ADF6-8DC9-F0529A0D56D0}"/>
              </a:ext>
            </a:extLst>
          </p:cNvPr>
          <p:cNvSpPr txBox="1"/>
          <p:nvPr/>
        </p:nvSpPr>
        <p:spPr>
          <a:xfrm>
            <a:off x="911430" y="1456047"/>
            <a:ext cx="7874100" cy="1209522"/>
          </a:xfrm>
          <a:prstGeom prst="rect">
            <a:avLst/>
          </a:prstGeom>
          <a:noFill/>
          <a:ln>
            <a:noFill/>
          </a:ln>
        </p:spPr>
        <p:txBody>
          <a:bodyPr spcFirstLastPara="1" wrap="square" lIns="91425" tIns="45700" rIns="91425" bIns="45700" anchor="t" anchorCtr="0">
            <a:spAutoFit/>
          </a:bodyPr>
          <a:lstStyle/>
          <a:p>
            <a:pPr marL="0" marR="0" lvl="0" indent="0" algn="l" rtl="0">
              <a:lnSpc>
                <a:spcPct val="110000"/>
              </a:lnSpc>
              <a:spcBef>
                <a:spcPts val="0"/>
              </a:spcBef>
              <a:spcAft>
                <a:spcPts val="0"/>
              </a:spcAft>
              <a:buNone/>
            </a:pPr>
            <a:r>
              <a:rPr lang="en-US" sz="2200" dirty="0">
                <a:solidFill>
                  <a:srgbClr val="374151"/>
                </a:solidFill>
                <a:effectLst/>
                <a:latin typeface="Helvetica Neue Light" panose="02000403000000020004" pitchFamily="2" charset="0"/>
                <a:ea typeface="Helvetica Neue Light" panose="02000403000000020004" pitchFamily="2" charset="0"/>
                <a:cs typeface="Helvetica Neue" panose="02000503000000020004" pitchFamily="2" charset="0"/>
              </a:rPr>
              <a:t>Electrons make things work. When we turn on the lights, play with toys, or watch TV, electrons are moving and creating electricity. </a:t>
            </a:r>
            <a:endParaRPr sz="22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3" name="Google Shape;668;g29a0e60ffa9_0_327">
            <a:extLst>
              <a:ext uri="{FF2B5EF4-FFF2-40B4-BE49-F238E27FC236}">
                <a16:creationId xmlns:a16="http://schemas.microsoft.com/office/drawing/2014/main" id="{DAAD19EC-7389-5875-BBC6-F678C6FD0330}"/>
              </a:ext>
            </a:extLst>
          </p:cNvPr>
          <p:cNvSpPr/>
          <p:nvPr/>
        </p:nvSpPr>
        <p:spPr>
          <a:xfrm>
            <a:off x="189137" y="1363647"/>
            <a:ext cx="8574354" cy="1301922"/>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71119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4" name="Picture 3" descr="A diagram of a atom&#10;&#10;Description automatically generated">
            <a:extLst>
              <a:ext uri="{FF2B5EF4-FFF2-40B4-BE49-F238E27FC236}">
                <a16:creationId xmlns:a16="http://schemas.microsoft.com/office/drawing/2014/main" id="{36913E57-7C30-57F6-E084-F38AEA420FE2}"/>
              </a:ext>
            </a:extLst>
          </p:cNvPr>
          <p:cNvPicPr>
            <a:picLocks noChangeAspect="1"/>
          </p:cNvPicPr>
          <p:nvPr/>
        </p:nvPicPr>
        <p:blipFill>
          <a:blip r:embed="rId3"/>
          <a:stretch>
            <a:fillRect/>
          </a:stretch>
        </p:blipFill>
        <p:spPr>
          <a:xfrm>
            <a:off x="5633942" y="723780"/>
            <a:ext cx="2688237" cy="2790581"/>
          </a:xfrm>
          <a:prstGeom prst="rect">
            <a:avLst/>
          </a:prstGeom>
        </p:spPr>
      </p:pic>
      <p:cxnSp>
        <p:nvCxnSpPr>
          <p:cNvPr id="5" name="Straight Arrow Connector 4">
            <a:extLst>
              <a:ext uri="{FF2B5EF4-FFF2-40B4-BE49-F238E27FC236}">
                <a16:creationId xmlns:a16="http://schemas.microsoft.com/office/drawing/2014/main" id="{54EBF98D-DC28-05A2-4717-8FE6CEEE6A4D}"/>
              </a:ext>
            </a:extLst>
          </p:cNvPr>
          <p:cNvCxnSpPr>
            <a:cxnSpLocks/>
          </p:cNvCxnSpPr>
          <p:nvPr/>
        </p:nvCxnSpPr>
        <p:spPr>
          <a:xfrm flipH="1">
            <a:off x="8115354" y="1735263"/>
            <a:ext cx="206825" cy="96058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1" name="Google Shape;541;g25e11802ac4_0_2343"/>
          <p:cNvSpPr/>
          <p:nvPr/>
        </p:nvSpPr>
        <p:spPr>
          <a:xfrm>
            <a:off x="117772" y="143749"/>
            <a:ext cx="244500" cy="250500"/>
          </a:xfrm>
          <a:prstGeom prst="rect">
            <a:avLst/>
          </a:prstGeom>
          <a:no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cxnSp>
        <p:nvCxnSpPr>
          <p:cNvPr id="542" name="Google Shape;542;g25e11802ac4_0_2343"/>
          <p:cNvCxnSpPr/>
          <p:nvPr/>
        </p:nvCxnSpPr>
        <p:spPr>
          <a:xfrm>
            <a:off x="240444" y="143749"/>
            <a:ext cx="0" cy="76200"/>
          </a:xfrm>
          <a:prstGeom prst="straightConnector1">
            <a:avLst/>
          </a:prstGeom>
          <a:noFill/>
          <a:ln w="25400" cap="flat" cmpd="sng">
            <a:solidFill>
              <a:srgbClr val="FF932B"/>
            </a:solidFill>
            <a:prstDash val="solid"/>
            <a:round/>
            <a:headEnd type="none" w="sm" len="sm"/>
            <a:tailEnd type="none" w="sm" len="sm"/>
          </a:ln>
        </p:spPr>
      </p:cxnSp>
      <p:cxnSp>
        <p:nvCxnSpPr>
          <p:cNvPr id="543" name="Google Shape;543;g25e11802ac4_0_2343"/>
          <p:cNvCxnSpPr>
            <a:stCxn id="544" idx="4"/>
            <a:endCxn id="541" idx="2"/>
          </p:cNvCxnSpPr>
          <p:nvPr/>
        </p:nvCxnSpPr>
        <p:spPr>
          <a:xfrm>
            <a:off x="239387" y="317040"/>
            <a:ext cx="600" cy="77100"/>
          </a:xfrm>
          <a:prstGeom prst="straightConnector1">
            <a:avLst/>
          </a:prstGeom>
          <a:noFill/>
          <a:ln w="25400" cap="flat" cmpd="sng">
            <a:solidFill>
              <a:srgbClr val="FF932B"/>
            </a:solidFill>
            <a:prstDash val="solid"/>
            <a:round/>
            <a:headEnd type="none" w="sm" len="sm"/>
            <a:tailEnd type="none" w="sm" len="sm"/>
          </a:ln>
        </p:spPr>
      </p:cxnSp>
      <p:cxnSp>
        <p:nvCxnSpPr>
          <p:cNvPr id="545" name="Google Shape;545;g25e11802ac4_0_2343"/>
          <p:cNvCxnSpPr/>
          <p:nvPr/>
        </p:nvCxnSpPr>
        <p:spPr>
          <a:xfrm>
            <a:off x="117772" y="268430"/>
            <a:ext cx="71400" cy="0"/>
          </a:xfrm>
          <a:prstGeom prst="straightConnector1">
            <a:avLst/>
          </a:prstGeom>
          <a:noFill/>
          <a:ln w="25400" cap="flat" cmpd="sng">
            <a:solidFill>
              <a:srgbClr val="FF932B"/>
            </a:solidFill>
            <a:prstDash val="solid"/>
            <a:round/>
            <a:headEnd type="none" w="sm" len="sm"/>
            <a:tailEnd type="none" w="sm" len="sm"/>
          </a:ln>
        </p:spPr>
      </p:cxnSp>
      <p:cxnSp>
        <p:nvCxnSpPr>
          <p:cNvPr id="546" name="Google Shape;546;g25e11802ac4_0_2343"/>
          <p:cNvCxnSpPr/>
          <p:nvPr/>
        </p:nvCxnSpPr>
        <p:spPr>
          <a:xfrm>
            <a:off x="289669" y="266789"/>
            <a:ext cx="72600" cy="0"/>
          </a:xfrm>
          <a:prstGeom prst="straightConnector1">
            <a:avLst/>
          </a:prstGeom>
          <a:noFill/>
          <a:ln w="25400" cap="flat" cmpd="sng">
            <a:solidFill>
              <a:srgbClr val="FF932B"/>
            </a:solidFill>
            <a:prstDash val="solid"/>
            <a:round/>
            <a:headEnd type="none" w="sm" len="sm"/>
            <a:tailEnd type="none" w="sm" len="sm"/>
          </a:ln>
        </p:spPr>
      </p:cxnSp>
      <p:sp>
        <p:nvSpPr>
          <p:cNvPr id="544" name="Google Shape;544;g25e11802ac4_0_2343"/>
          <p:cNvSpPr/>
          <p:nvPr/>
        </p:nvSpPr>
        <p:spPr>
          <a:xfrm>
            <a:off x="189137" y="219840"/>
            <a:ext cx="100500" cy="9720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548" name="Google Shape;548;g25e11802ac4_0_2343"/>
          <p:cNvSpPr/>
          <p:nvPr/>
        </p:nvSpPr>
        <p:spPr>
          <a:xfrm>
            <a:off x="498763" y="699655"/>
            <a:ext cx="8187900" cy="58053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549" name="Google Shape;549;g25e11802ac4_0_2343"/>
          <p:cNvCxnSpPr/>
          <p:nvPr/>
        </p:nvCxnSpPr>
        <p:spPr>
          <a:xfrm>
            <a:off x="4606850" y="699655"/>
            <a:ext cx="0" cy="1763100"/>
          </a:xfrm>
          <a:prstGeom prst="straightConnector1">
            <a:avLst/>
          </a:prstGeom>
          <a:noFill/>
          <a:ln w="25400" cap="flat" cmpd="sng">
            <a:solidFill>
              <a:schemeClr val="dk1"/>
            </a:solidFill>
            <a:prstDash val="solid"/>
            <a:round/>
            <a:headEnd type="none" w="sm" len="sm"/>
            <a:tailEnd type="none" w="sm" len="sm"/>
          </a:ln>
        </p:spPr>
      </p:cxnSp>
      <p:cxnSp>
        <p:nvCxnSpPr>
          <p:cNvPr id="550" name="Google Shape;550;g25e11802ac4_0_2343"/>
          <p:cNvCxnSpPr>
            <a:stCxn id="551" idx="4"/>
            <a:endCxn id="548" idx="2"/>
          </p:cNvCxnSpPr>
          <p:nvPr/>
        </p:nvCxnSpPr>
        <p:spPr>
          <a:xfrm>
            <a:off x="4571972" y="4712344"/>
            <a:ext cx="20700" cy="1792500"/>
          </a:xfrm>
          <a:prstGeom prst="straightConnector1">
            <a:avLst/>
          </a:prstGeom>
          <a:noFill/>
          <a:ln w="25400" cap="flat" cmpd="sng">
            <a:solidFill>
              <a:schemeClr val="dk1"/>
            </a:solidFill>
            <a:prstDash val="solid"/>
            <a:round/>
            <a:headEnd type="none" w="sm" len="sm"/>
            <a:tailEnd type="none" w="sm" len="sm"/>
          </a:ln>
        </p:spPr>
      </p:cxnSp>
      <p:cxnSp>
        <p:nvCxnSpPr>
          <p:cNvPr id="552" name="Google Shape;552;g25e11802ac4_0_2343"/>
          <p:cNvCxnSpPr/>
          <p:nvPr/>
        </p:nvCxnSpPr>
        <p:spPr>
          <a:xfrm>
            <a:off x="498763" y="3588457"/>
            <a:ext cx="2389800" cy="0"/>
          </a:xfrm>
          <a:prstGeom prst="straightConnector1">
            <a:avLst/>
          </a:prstGeom>
          <a:noFill/>
          <a:ln w="25400" cap="flat" cmpd="sng">
            <a:solidFill>
              <a:schemeClr val="dk1"/>
            </a:solidFill>
            <a:prstDash val="solid"/>
            <a:round/>
            <a:headEnd type="none" w="sm" len="sm"/>
            <a:tailEnd type="none" w="sm" len="sm"/>
          </a:ln>
        </p:spPr>
      </p:cxnSp>
      <p:cxnSp>
        <p:nvCxnSpPr>
          <p:cNvPr id="553" name="Google Shape;553;g25e11802ac4_0_2343"/>
          <p:cNvCxnSpPr/>
          <p:nvPr/>
        </p:nvCxnSpPr>
        <p:spPr>
          <a:xfrm>
            <a:off x="6255327" y="3550427"/>
            <a:ext cx="2431500" cy="0"/>
          </a:xfrm>
          <a:prstGeom prst="straightConnector1">
            <a:avLst/>
          </a:prstGeom>
          <a:noFill/>
          <a:ln w="25400" cap="flat" cmpd="sng">
            <a:solidFill>
              <a:schemeClr val="dk1"/>
            </a:solidFill>
            <a:prstDash val="solid"/>
            <a:round/>
            <a:headEnd type="none" w="sm" len="sm"/>
            <a:tailEnd type="none" w="sm" len="sm"/>
          </a:ln>
        </p:spPr>
      </p:cxnSp>
      <p:sp>
        <p:nvSpPr>
          <p:cNvPr id="551" name="Google Shape;551;g25e11802ac4_0_2343"/>
          <p:cNvSpPr/>
          <p:nvPr/>
        </p:nvSpPr>
        <p:spPr>
          <a:xfrm>
            <a:off x="2888672" y="2462644"/>
            <a:ext cx="3366600" cy="22497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55" name="Google Shape;555;g25e11802ac4_0_2343"/>
          <p:cNvSpPr txBox="1"/>
          <p:nvPr/>
        </p:nvSpPr>
        <p:spPr>
          <a:xfrm>
            <a:off x="494363" y="701495"/>
            <a:ext cx="1146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Definition</a:t>
            </a:r>
            <a:endParaRPr sz="1400" b="0" i="0" u="none" strike="noStrike" cap="none">
              <a:solidFill>
                <a:srgbClr val="000000"/>
              </a:solidFill>
              <a:latin typeface="Arial"/>
              <a:ea typeface="Arial"/>
              <a:cs typeface="Arial"/>
              <a:sym typeface="Arial"/>
            </a:endParaRPr>
          </a:p>
        </p:txBody>
      </p:sp>
      <p:sp>
        <p:nvSpPr>
          <p:cNvPr id="556" name="Google Shape;556;g25e11802ac4_0_2343"/>
          <p:cNvSpPr txBox="1"/>
          <p:nvPr/>
        </p:nvSpPr>
        <p:spPr>
          <a:xfrm>
            <a:off x="498763" y="6056745"/>
            <a:ext cx="3489828"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Helvetica Neue Light"/>
                <a:ea typeface="Helvetica Neue Light"/>
                <a:cs typeface="Helvetica Neue Light"/>
                <a:sym typeface="Helvetica Neue Light"/>
              </a:rPr>
              <a:t>Example of electrons moving</a:t>
            </a:r>
            <a:endParaRPr sz="1400" b="0" i="0" u="none" strike="noStrike" cap="none" dirty="0">
              <a:solidFill>
                <a:srgbClr val="000000"/>
              </a:solidFill>
              <a:latin typeface="Arial"/>
              <a:ea typeface="Arial"/>
              <a:cs typeface="Arial"/>
              <a:sym typeface="Arial"/>
            </a:endParaRPr>
          </a:p>
        </p:txBody>
      </p:sp>
      <p:sp>
        <p:nvSpPr>
          <p:cNvPr id="557" name="Google Shape;557;g25e11802ac4_0_2343"/>
          <p:cNvSpPr txBox="1"/>
          <p:nvPr/>
        </p:nvSpPr>
        <p:spPr>
          <a:xfrm>
            <a:off x="7783989" y="676687"/>
            <a:ext cx="9027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Helvetica Neue Light"/>
                <a:ea typeface="Helvetica Neue Light"/>
                <a:cs typeface="Helvetica Neue Light"/>
                <a:sym typeface="Helvetica Neue Light"/>
              </a:rPr>
              <a:t>Picture</a:t>
            </a:r>
            <a:endParaRPr sz="1400" b="0" i="0" u="none" strike="noStrike" cap="none">
              <a:solidFill>
                <a:srgbClr val="000000"/>
              </a:solidFill>
              <a:latin typeface="Arial"/>
              <a:ea typeface="Arial"/>
              <a:cs typeface="Arial"/>
              <a:sym typeface="Arial"/>
            </a:endParaRPr>
          </a:p>
        </p:txBody>
      </p:sp>
      <p:sp>
        <p:nvSpPr>
          <p:cNvPr id="2" name="Google Shape;420;g25e11802ac4_0_1886">
            <a:extLst>
              <a:ext uri="{FF2B5EF4-FFF2-40B4-BE49-F238E27FC236}">
                <a16:creationId xmlns:a16="http://schemas.microsoft.com/office/drawing/2014/main" id="{F9D4CB26-6414-A4B7-B5E6-F0578735EF89}"/>
              </a:ext>
            </a:extLst>
          </p:cNvPr>
          <p:cNvSpPr txBox="1"/>
          <p:nvPr/>
        </p:nvSpPr>
        <p:spPr>
          <a:xfrm>
            <a:off x="2990050" y="3343633"/>
            <a:ext cx="3163800" cy="53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900"/>
              <a:buFont typeface="Arial"/>
              <a:buNone/>
            </a:pPr>
            <a:r>
              <a:rPr lang="en-US" sz="2900" b="1" dirty="0">
                <a:latin typeface="Poppins"/>
                <a:ea typeface="Poppins"/>
                <a:cs typeface="Poppins"/>
                <a:sym typeface="Poppins"/>
              </a:rPr>
              <a:t>Electron</a:t>
            </a:r>
            <a:endParaRPr sz="700" b="0" i="0" u="none" strike="noStrike" cap="none" dirty="0">
              <a:solidFill>
                <a:srgbClr val="000000"/>
              </a:solidFill>
              <a:latin typeface="Arial"/>
              <a:ea typeface="Arial"/>
              <a:cs typeface="Arial"/>
              <a:sym typeface="Arial"/>
            </a:endParaRPr>
          </a:p>
        </p:txBody>
      </p:sp>
      <p:sp>
        <p:nvSpPr>
          <p:cNvPr id="3" name="Google Shape;424;g25e11802ac4_0_1886">
            <a:extLst>
              <a:ext uri="{FF2B5EF4-FFF2-40B4-BE49-F238E27FC236}">
                <a16:creationId xmlns:a16="http://schemas.microsoft.com/office/drawing/2014/main" id="{4CB6F124-2ACE-B357-84FA-FA3B10D30EBE}"/>
              </a:ext>
            </a:extLst>
          </p:cNvPr>
          <p:cNvSpPr txBox="1"/>
          <p:nvPr/>
        </p:nvSpPr>
        <p:spPr>
          <a:xfrm>
            <a:off x="4210100" y="6143700"/>
            <a:ext cx="4504200" cy="3540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700" b="0" i="0" u="none" strike="noStrike" cap="none" dirty="0">
                <a:solidFill>
                  <a:srgbClr val="000000"/>
                </a:solidFill>
                <a:latin typeface="Helvetica Neue Light"/>
                <a:ea typeface="Helvetica Neue Light"/>
                <a:cs typeface="Helvetica Neue Light"/>
                <a:sym typeface="Helvetica Neue Light"/>
              </a:rPr>
              <a:t>How do </a:t>
            </a:r>
            <a:r>
              <a:rPr lang="en-US" sz="1700" dirty="0">
                <a:latin typeface="Helvetica Neue Light"/>
                <a:ea typeface="Helvetica Neue Light"/>
                <a:cs typeface="Helvetica Neue Light"/>
                <a:sym typeface="Helvetica Neue Light"/>
              </a:rPr>
              <a:t>electrons</a:t>
            </a:r>
            <a:r>
              <a:rPr lang="en-US" sz="1700" b="0" i="0" u="none" strike="noStrike" cap="none" dirty="0">
                <a:solidFill>
                  <a:srgbClr val="000000"/>
                </a:solidFill>
                <a:latin typeface="Helvetica Neue Light"/>
                <a:ea typeface="Helvetica Neue Light"/>
                <a:cs typeface="Helvetica Neue Light"/>
                <a:sym typeface="Helvetica Neue Light"/>
              </a:rPr>
              <a:t> impact my life?</a:t>
            </a:r>
            <a:endParaRPr sz="1700" b="0" i="0" u="none" strike="noStrike" cap="none" dirty="0">
              <a:solidFill>
                <a:srgbClr val="000000"/>
              </a:solidFill>
              <a:latin typeface="Arial"/>
              <a:ea typeface="Arial"/>
              <a:cs typeface="Arial"/>
              <a:sym typeface="Arial"/>
            </a:endParaRPr>
          </a:p>
        </p:txBody>
      </p:sp>
      <p:sp>
        <p:nvSpPr>
          <p:cNvPr id="6" name="Google Shape;509;g2928e35bcaa_0_736">
            <a:extLst>
              <a:ext uri="{FF2B5EF4-FFF2-40B4-BE49-F238E27FC236}">
                <a16:creationId xmlns:a16="http://schemas.microsoft.com/office/drawing/2014/main" id="{22A07122-35BF-AF12-A011-3B1914B1A215}"/>
              </a:ext>
            </a:extLst>
          </p:cNvPr>
          <p:cNvSpPr txBox="1"/>
          <p:nvPr/>
        </p:nvSpPr>
        <p:spPr>
          <a:xfrm>
            <a:off x="826386" y="1207750"/>
            <a:ext cx="371076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A</a:t>
            </a:r>
            <a:r>
              <a:rPr lang="en" sz="2400"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 </a:t>
            </a:r>
            <a:r>
              <a:rPr lang="en" sz="2400" u="none" strike="noStrike" cap="none" dirty="0">
                <a:solidFill>
                  <a:srgbClr val="0C0C0C"/>
                </a:solidFill>
                <a:latin typeface="Helvetica Neue Light" panose="02000403000000020004" pitchFamily="2" charset="0"/>
                <a:ea typeface="Helvetica Neue Light" panose="02000403000000020004" pitchFamily="2" charset="0"/>
                <a:cs typeface="Helvetica Neue" panose="02000503000000020004" pitchFamily="2" charset="0"/>
                <a:sym typeface="Calibri"/>
              </a:rPr>
              <a:t>negatively charged particle that orbits the nucleus of an atom</a:t>
            </a:r>
            <a:endParaRPr sz="24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
        <p:nvSpPr>
          <p:cNvPr id="7" name="Google Shape;580;g2928e35bcaa_0_915">
            <a:extLst>
              <a:ext uri="{FF2B5EF4-FFF2-40B4-BE49-F238E27FC236}">
                <a16:creationId xmlns:a16="http://schemas.microsoft.com/office/drawing/2014/main" id="{5A80E7BB-8F5F-855D-134B-A9D78A9AA068}"/>
              </a:ext>
            </a:extLst>
          </p:cNvPr>
          <p:cNvSpPr txBox="1"/>
          <p:nvPr/>
        </p:nvSpPr>
        <p:spPr>
          <a:xfrm>
            <a:off x="846162" y="4763311"/>
            <a:ext cx="3018229"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dirty="0">
                <a:latin typeface="Helvetica Neue Light"/>
                <a:ea typeface="Helvetica Neue Light"/>
                <a:cs typeface="Helvetica Neue Light"/>
                <a:sym typeface="Helvetica Neue Light"/>
              </a:rPr>
              <a:t>A thunderstorm</a:t>
            </a:r>
            <a:endParaRPr sz="2400" b="0" i="0" u="none" strike="noStrike" cap="none" dirty="0">
              <a:solidFill>
                <a:srgbClr val="000000"/>
              </a:solidFill>
              <a:latin typeface="Helvetica Neue Light"/>
              <a:ea typeface="Helvetica Neue Light"/>
              <a:cs typeface="Helvetica Neue Light"/>
              <a:sym typeface="Helvetica Neue Light"/>
            </a:endParaRPr>
          </a:p>
        </p:txBody>
      </p:sp>
      <p:sp>
        <p:nvSpPr>
          <p:cNvPr id="8" name="Google Shape;641;g25e11802ac4_0_2536">
            <a:extLst>
              <a:ext uri="{FF2B5EF4-FFF2-40B4-BE49-F238E27FC236}">
                <a16:creationId xmlns:a16="http://schemas.microsoft.com/office/drawing/2014/main" id="{34559008-D8A9-715D-A57E-1B5753C4374A}"/>
              </a:ext>
            </a:extLst>
          </p:cNvPr>
          <p:cNvSpPr txBox="1"/>
          <p:nvPr/>
        </p:nvSpPr>
        <p:spPr>
          <a:xfrm>
            <a:off x="5911416" y="4203637"/>
            <a:ext cx="2733765" cy="1920485"/>
          </a:xfrm>
          <a:prstGeom prst="rect">
            <a:avLst/>
          </a:prstGeom>
          <a:noFill/>
          <a:ln>
            <a:noFill/>
          </a:ln>
        </p:spPr>
        <p:txBody>
          <a:bodyPr spcFirstLastPara="1" wrap="square" lIns="91425" tIns="45700" rIns="91425" bIns="45700" anchor="t" anchorCtr="0">
            <a:spAutoFit/>
          </a:bodyPr>
          <a:lstStyle/>
          <a:p>
            <a:pPr marL="0" marR="0" lvl="0" indent="0" rtl="0">
              <a:lnSpc>
                <a:spcPct val="110000"/>
              </a:lnSpc>
              <a:spcBef>
                <a:spcPts val="0"/>
              </a:spcBef>
              <a:spcAft>
                <a:spcPts val="0"/>
              </a:spcAft>
              <a:buNone/>
            </a:pPr>
            <a:r>
              <a:rPr lang="en-US" sz="1800" dirty="0">
                <a:solidFill>
                  <a:srgbClr val="374151"/>
                </a:solidFill>
                <a:effectLst/>
                <a:latin typeface="Helvetica Neue Light" panose="02000403000000020004" pitchFamily="2" charset="0"/>
                <a:ea typeface="Helvetica Neue Light" panose="02000403000000020004" pitchFamily="2" charset="0"/>
                <a:cs typeface="Helvetica Neue" panose="02000503000000020004" pitchFamily="2" charset="0"/>
              </a:rPr>
              <a:t>Electrons make things work. When we turn on the lights, play with toys, or watch TV, electrons are moving and creating electricity. </a:t>
            </a:r>
            <a:endParaRPr sz="1800" u="none" strike="noStrike" cap="none" dirty="0">
              <a:solidFill>
                <a:srgbClr val="000000"/>
              </a:solidFill>
              <a:latin typeface="Helvetica Neue Light" panose="02000403000000020004" pitchFamily="2" charset="0"/>
              <a:ea typeface="Helvetica Neue Light" panose="02000403000000020004" pitchFamily="2" charset="0"/>
              <a:cs typeface="Helvetica Neue" panose="02000503000000020004" pitchFamily="2" charset="0"/>
              <a:sym typeface="Helvetica Neue Light"/>
            </a:endParaRPr>
          </a:p>
        </p:txBody>
      </p:sp>
    </p:spTree>
    <p:extLst>
      <p:ext uri="{BB962C8B-B14F-4D97-AF65-F5344CB8AC3E}">
        <p14:creationId xmlns:p14="http://schemas.microsoft.com/office/powerpoint/2010/main" val="845122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87"/>
        <p:cNvGrpSpPr/>
        <p:nvPr/>
      </p:nvGrpSpPr>
      <p:grpSpPr>
        <a:xfrm>
          <a:off x="0" y="0"/>
          <a:ext cx="0" cy="0"/>
          <a:chOff x="0" y="0"/>
          <a:chExt cx="0" cy="0"/>
        </a:xfrm>
      </p:grpSpPr>
      <p:sp>
        <p:nvSpPr>
          <p:cNvPr id="2488" name="Google Shape;2488;p237"/>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2489" name="Google Shape;2489;p237"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3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2085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pic>
        <p:nvPicPr>
          <p:cNvPr id="2" name="Google Shape;208;p37">
            <a:extLst>
              <a:ext uri="{FF2B5EF4-FFF2-40B4-BE49-F238E27FC236}">
                <a16:creationId xmlns:a16="http://schemas.microsoft.com/office/drawing/2014/main" id="{E14021BC-F1AB-5841-0742-DDA5CD5AF9D3}"/>
              </a:ext>
            </a:extLst>
          </p:cNvPr>
          <p:cNvPicPr preferRelativeResize="0"/>
          <p:nvPr/>
        </p:nvPicPr>
        <p:blipFill>
          <a:blip r:embed="rId3">
            <a:alphaModFix/>
          </a:blip>
          <a:stretch>
            <a:fillRect/>
          </a:stretch>
        </p:blipFill>
        <p:spPr>
          <a:xfrm>
            <a:off x="2543424" y="2182878"/>
            <a:ext cx="4057149" cy="3878001"/>
          </a:xfrm>
          <a:prstGeom prst="rect">
            <a:avLst/>
          </a:prstGeom>
          <a:noFill/>
          <a:ln>
            <a:noFill/>
          </a:ln>
        </p:spPr>
      </p:pic>
      <p:sp>
        <p:nvSpPr>
          <p:cNvPr id="3" name="Google Shape;230;p40">
            <a:extLst>
              <a:ext uri="{FF2B5EF4-FFF2-40B4-BE49-F238E27FC236}">
                <a16:creationId xmlns:a16="http://schemas.microsoft.com/office/drawing/2014/main" id="{9B8BB7AA-420F-5539-391D-B60DF2548871}"/>
              </a:ext>
            </a:extLst>
          </p:cNvPr>
          <p:cNvSpPr txBox="1"/>
          <p:nvPr/>
        </p:nvSpPr>
        <p:spPr>
          <a:xfrm>
            <a:off x="668849" y="797121"/>
            <a:ext cx="7806300" cy="805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 sz="3600" b="1" i="0" u="sng" strike="noStrike" cap="none" dirty="0">
                <a:solidFill>
                  <a:srgbClr val="0C0C0C"/>
                </a:solidFill>
                <a:latin typeface="Calibri"/>
                <a:ea typeface="Calibri"/>
                <a:cs typeface="Calibri"/>
                <a:sym typeface="Calibri"/>
              </a:rPr>
              <a:t>Electron</a:t>
            </a:r>
            <a:r>
              <a:rPr lang="en" sz="3600" b="1" i="0" u="none" strike="noStrike" cap="none" dirty="0">
                <a:solidFill>
                  <a:srgbClr val="0C0C0C"/>
                </a:solidFill>
                <a:latin typeface="Calibri"/>
                <a:ea typeface="Calibri"/>
                <a:cs typeface="Calibri"/>
                <a:sym typeface="Calibri"/>
              </a:rPr>
              <a:t>: </a:t>
            </a:r>
            <a:r>
              <a:rPr lang="en" sz="3600" b="0" i="0" u="none" strike="noStrike" cap="none" dirty="0">
                <a:solidFill>
                  <a:srgbClr val="0C0C0C"/>
                </a:solidFill>
                <a:latin typeface="Calibri"/>
                <a:ea typeface="Calibri"/>
                <a:cs typeface="Calibri"/>
                <a:sym typeface="Calibri"/>
              </a:rPr>
              <a:t>negatively charged particle that orbits the nucleus of an atom</a:t>
            </a:r>
            <a:endParaRPr sz="3600" b="1" i="0" u="none" strike="noStrike" cap="none" dirty="0">
              <a:solidFill>
                <a:srgbClr val="FF0000"/>
              </a:solidFill>
              <a:latin typeface="Calibri"/>
              <a:ea typeface="Calibri"/>
              <a:cs typeface="Calibri"/>
              <a:sym typeface="Calibri"/>
            </a:endParaRPr>
          </a:p>
        </p:txBody>
      </p:sp>
      <p:sp>
        <p:nvSpPr>
          <p:cNvPr id="4" name="Google Shape;2502;p238" descr="Rewind">
            <a:extLst>
              <a:ext uri="{FF2B5EF4-FFF2-40B4-BE49-F238E27FC236}">
                <a16:creationId xmlns:a16="http://schemas.microsoft.com/office/drawing/2014/main" id="{0649CB5B-76EB-0A43-F2FB-525EECE63E07}"/>
              </a:ext>
            </a:extLst>
          </p:cNvPr>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Rectangle 4">
            <a:extLst>
              <a:ext uri="{FF2B5EF4-FFF2-40B4-BE49-F238E27FC236}">
                <a16:creationId xmlns:a16="http://schemas.microsoft.com/office/drawing/2014/main" id="{2AD4BB96-DD63-C110-7C34-62FC334BE196}"/>
              </a:ext>
            </a:extLst>
          </p:cNvPr>
          <p:cNvSpPr/>
          <p:nvPr/>
        </p:nvSpPr>
        <p:spPr>
          <a:xfrm>
            <a:off x="2855742" y="2771335"/>
            <a:ext cx="1167618" cy="365760"/>
          </a:xfrm>
          <a:prstGeom prst="rect">
            <a:avLst/>
          </a:prstGeom>
          <a:solidFill>
            <a:srgbClr val="FFFF00">
              <a:alpha val="2413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7B6310E1-A57D-62C2-4364-C765FE6E666D}"/>
              </a:ext>
            </a:extLst>
          </p:cNvPr>
          <p:cNvCxnSpPr>
            <a:cxnSpLocks/>
          </p:cNvCxnSpPr>
          <p:nvPr/>
        </p:nvCxnSpPr>
        <p:spPr>
          <a:xfrm flipH="1">
            <a:off x="3221501" y="3137095"/>
            <a:ext cx="189914" cy="50643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910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6" name="Google Shape;216;p38" descr="Lightbulb and gear"/>
          <p:cNvSpPr/>
          <p:nvPr/>
        </p:nvSpPr>
        <p:spPr>
          <a:xfrm>
            <a:off x="59196" y="99266"/>
            <a:ext cx="573600" cy="5421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a:buSzPts val="1400"/>
            </a:pPr>
            <a:endParaRPr/>
          </a:p>
        </p:txBody>
      </p:sp>
      <p:pic>
        <p:nvPicPr>
          <p:cNvPr id="3" name="Picture 2" descr="A person using a smart watch&#10;&#10;Description automatically generated">
            <a:extLst>
              <a:ext uri="{FF2B5EF4-FFF2-40B4-BE49-F238E27FC236}">
                <a16:creationId xmlns:a16="http://schemas.microsoft.com/office/drawing/2014/main" id="{F4F10F68-E3ED-BA4E-2E2C-4B05361BF32B}"/>
              </a:ext>
            </a:extLst>
          </p:cNvPr>
          <p:cNvPicPr>
            <a:picLocks noChangeAspect="1"/>
          </p:cNvPicPr>
          <p:nvPr/>
        </p:nvPicPr>
        <p:blipFill>
          <a:blip r:embed="rId4"/>
          <a:stretch>
            <a:fillRect/>
          </a:stretch>
        </p:blipFill>
        <p:spPr>
          <a:xfrm>
            <a:off x="1001388" y="2124158"/>
            <a:ext cx="7141224" cy="4733842"/>
          </a:xfrm>
          <a:prstGeom prst="rect">
            <a:avLst/>
          </a:prstGeom>
        </p:spPr>
      </p:pic>
      <p:sp>
        <p:nvSpPr>
          <p:cNvPr id="2" name="Google Shape;214;p38">
            <a:extLst>
              <a:ext uri="{FF2B5EF4-FFF2-40B4-BE49-F238E27FC236}">
                <a16:creationId xmlns:a16="http://schemas.microsoft.com/office/drawing/2014/main" id="{13DFEA9F-CE41-C2CE-1880-5E90BFADEDB6}"/>
              </a:ext>
            </a:extLst>
          </p:cNvPr>
          <p:cNvSpPr txBox="1"/>
          <p:nvPr/>
        </p:nvSpPr>
        <p:spPr>
          <a:xfrm>
            <a:off x="411424" y="554538"/>
            <a:ext cx="8321151" cy="1569620"/>
          </a:xfrm>
          <a:prstGeom prst="rect">
            <a:avLst/>
          </a:prstGeom>
          <a:noFill/>
          <a:ln>
            <a:noFill/>
          </a:ln>
        </p:spPr>
        <p:txBody>
          <a:bodyPr spcFirstLastPara="1" wrap="square" lIns="91425" tIns="45700" rIns="91425" bIns="45700" anchor="t" anchorCtr="0">
            <a:spAutoFit/>
          </a:bodyPr>
          <a:lstStyle/>
          <a:p>
            <a:pPr>
              <a:buSzPts val="3000"/>
            </a:pPr>
            <a:r>
              <a:rPr lang="en" sz="3200" b="1" dirty="0">
                <a:latin typeface="Calibri"/>
                <a:ea typeface="Calibri"/>
                <a:cs typeface="Calibri"/>
                <a:sym typeface="Calibri"/>
              </a:rPr>
              <a:t>Big Question: </a:t>
            </a:r>
            <a:r>
              <a:rPr lang="en-US" sz="3200" b="0" i="0" dirty="0">
                <a:solidFill>
                  <a:srgbClr val="374151"/>
                </a:solidFill>
                <a:effectLst/>
                <a:latin typeface="Söhne"/>
              </a:rPr>
              <a:t>How do electrons affect our use of technology, power our homes, and add to our daily conveniences?</a:t>
            </a:r>
            <a:endParaRPr sz="3200" dirty="0">
              <a:latin typeface="Calibri"/>
              <a:ea typeface="Calibri"/>
              <a:cs typeface="Calibri"/>
              <a:sym typeface="Calibri"/>
            </a:endParaRPr>
          </a:p>
        </p:txBody>
      </p:sp>
    </p:spTree>
    <p:extLst>
      <p:ext uri="{BB962C8B-B14F-4D97-AF65-F5344CB8AC3E}">
        <p14:creationId xmlns:p14="http://schemas.microsoft.com/office/powerpoint/2010/main" val="619486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507"/>
        <p:cNvGrpSpPr/>
        <p:nvPr/>
      </p:nvGrpSpPr>
      <p:grpSpPr>
        <a:xfrm>
          <a:off x="0" y="0"/>
          <a:ext cx="0" cy="0"/>
          <a:chOff x="0" y="0"/>
          <a:chExt cx="0" cy="0"/>
        </a:xfrm>
      </p:grpSpPr>
      <p:sp>
        <p:nvSpPr>
          <p:cNvPr id="2508" name="Google Shape;2508;p239"/>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2509" name="Google Shape;2509;p239" descr="Laptop"/>
          <p:cNvSpPr/>
          <p:nvPr/>
        </p:nvSpPr>
        <p:spPr>
          <a:xfrm>
            <a:off x="44367"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10" name="Google Shape;2510;p239" descr="Cursor"/>
          <p:cNvPicPr preferRelativeResize="0"/>
          <p:nvPr/>
        </p:nvPicPr>
        <p:blipFill rotWithShape="1">
          <a:blip r:embed="rId4">
            <a:alphaModFix/>
          </a:blip>
          <a:srcRect/>
          <a:stretch/>
        </p:blipFill>
        <p:spPr>
          <a:xfrm rot="5400000">
            <a:off x="2377296" y="1532550"/>
            <a:ext cx="914400" cy="914400"/>
          </a:xfrm>
          <a:prstGeom prst="rect">
            <a:avLst/>
          </a:prstGeom>
          <a:noFill/>
          <a:ln>
            <a:noFill/>
          </a:ln>
        </p:spPr>
      </p:pic>
      <p:sp>
        <p:nvSpPr>
          <p:cNvPr id="2512" name="Google Shape;2512;p239"/>
          <p:cNvSpPr txBox="1"/>
          <p:nvPr/>
        </p:nvSpPr>
        <p:spPr>
          <a:xfrm>
            <a:off x="2386013" y="1118565"/>
            <a:ext cx="4114800"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latin typeface="Calibri" panose="020F0502020204030204" pitchFamily="34" charset="0"/>
                <a:cs typeface="Calibri" panose="020F0502020204030204" pitchFamily="34" charset="0"/>
                <a:hlinkClick r:id="rId5"/>
              </a:rPr>
              <a:t>Electron Flow</a:t>
            </a:r>
            <a:endParaRPr sz="3600" dirty="0">
              <a:latin typeface="Calibri" panose="020F0502020204030204" pitchFamily="34" charset="0"/>
              <a:cs typeface="Calibri" panose="020F0502020204030204" pitchFamily="34" charset="0"/>
            </a:endParaRPr>
          </a:p>
        </p:txBody>
      </p:sp>
      <p:sp>
        <p:nvSpPr>
          <p:cNvPr id="2513" name="Google Shape;2513;p239"/>
          <p:cNvSpPr txBox="1"/>
          <p:nvPr/>
        </p:nvSpPr>
        <p:spPr>
          <a:xfrm>
            <a:off x="210996" y="2321169"/>
            <a:ext cx="3080700" cy="2308284"/>
          </a:xfrm>
          <a:prstGeom prst="rect">
            <a:avLst/>
          </a:prstGeom>
          <a:noFill/>
          <a:ln>
            <a:noFill/>
          </a:ln>
        </p:spPr>
        <p:txBody>
          <a:bodyPr spcFirstLastPara="1" wrap="square" lIns="91425" tIns="45700" rIns="91425" bIns="45700" anchor="t" anchorCtr="0">
            <a:spAutoFit/>
          </a:bodyPr>
          <a:lstStyle/>
          <a:p>
            <a:r>
              <a:rPr lang="en-US" sz="2400" dirty="0">
                <a:solidFill>
                  <a:schemeClr val="dk1"/>
                </a:solidFill>
                <a:latin typeface="Calibri"/>
                <a:ea typeface="Calibri"/>
                <a:cs typeface="Calibri"/>
                <a:sym typeface="Calibri"/>
              </a:rPr>
              <a:t>Click on the link above to  simulate the flow of electrons through a wire caused by electric fields created by surface charges. </a:t>
            </a:r>
            <a:endParaRPr sz="2400" dirty="0"/>
          </a:p>
        </p:txBody>
      </p:sp>
      <p:pic>
        <p:nvPicPr>
          <p:cNvPr id="3" name="Picture 2" descr="A screenshot of a video game&#10;&#10;Description automatically generated">
            <a:extLst>
              <a:ext uri="{FF2B5EF4-FFF2-40B4-BE49-F238E27FC236}">
                <a16:creationId xmlns:a16="http://schemas.microsoft.com/office/drawing/2014/main" id="{3D7B4D0F-8539-039E-9E35-E5A5165DF6DD}"/>
              </a:ext>
            </a:extLst>
          </p:cNvPr>
          <p:cNvPicPr>
            <a:picLocks noChangeAspect="1"/>
          </p:cNvPicPr>
          <p:nvPr/>
        </p:nvPicPr>
        <p:blipFill>
          <a:blip r:embed="rId6"/>
          <a:stretch>
            <a:fillRect/>
          </a:stretch>
        </p:blipFill>
        <p:spPr>
          <a:xfrm>
            <a:off x="3468175" y="2214644"/>
            <a:ext cx="5294239" cy="410175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535"/>
        <p:cNvGrpSpPr/>
        <p:nvPr/>
      </p:nvGrpSpPr>
      <p:grpSpPr>
        <a:xfrm>
          <a:off x="0" y="0"/>
          <a:ext cx="0" cy="0"/>
          <a:chOff x="0" y="0"/>
          <a:chExt cx="0" cy="0"/>
        </a:xfrm>
      </p:grpSpPr>
      <p:pic>
        <p:nvPicPr>
          <p:cNvPr id="2536" name="Google Shape;2536;p241"/>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pic>
        <p:nvPicPr>
          <p:cNvPr id="1284" name="Google Shape;1284;p122" descr="IEP Translation – Communication from OSEP regarding the ..."/>
          <p:cNvPicPr preferRelativeResize="0"/>
          <p:nvPr/>
        </p:nvPicPr>
        <p:blipFill rotWithShape="1">
          <a:blip r:embed="rId3">
            <a:alphaModFix/>
          </a:blip>
          <a:srcRect/>
          <a:stretch/>
        </p:blipFill>
        <p:spPr>
          <a:xfrm>
            <a:off x="2136808" y="872371"/>
            <a:ext cx="5420648" cy="904494"/>
          </a:xfrm>
          <a:prstGeom prst="rect">
            <a:avLst/>
          </a:prstGeom>
          <a:noFill/>
          <a:ln>
            <a:noFill/>
          </a:ln>
        </p:spPr>
      </p:pic>
      <p:pic>
        <p:nvPicPr>
          <p:cNvPr id="1285" name="Google Shape;1285;p122" descr="United States Department of Education - Wikipedia"/>
          <p:cNvPicPr preferRelativeResize="0"/>
          <p:nvPr/>
        </p:nvPicPr>
        <p:blipFill rotWithShape="1">
          <a:blip r:embed="rId4">
            <a:alphaModFix/>
          </a:blip>
          <a:srcRect/>
          <a:stretch/>
        </p:blipFill>
        <p:spPr>
          <a:xfrm>
            <a:off x="3719245" y="1949664"/>
            <a:ext cx="2171347" cy="2006936"/>
          </a:xfrm>
          <a:prstGeom prst="rect">
            <a:avLst/>
          </a:prstGeom>
          <a:noFill/>
          <a:ln>
            <a:noFill/>
          </a:ln>
        </p:spPr>
      </p:pic>
      <p:pic>
        <p:nvPicPr>
          <p:cNvPr id="1286" name="Google Shape;1286;p122"/>
          <p:cNvPicPr preferRelativeResize="0"/>
          <p:nvPr/>
        </p:nvPicPr>
        <p:blipFill rotWithShape="1">
          <a:blip r:embed="rId5">
            <a:alphaModFix/>
          </a:blip>
          <a:srcRect/>
          <a:stretch/>
        </p:blipFill>
        <p:spPr>
          <a:xfrm>
            <a:off x="1364524" y="4236386"/>
            <a:ext cx="6414952" cy="1289764"/>
          </a:xfrm>
          <a:prstGeom prst="rect">
            <a:avLst/>
          </a:prstGeom>
          <a:noFill/>
          <a:ln>
            <a:noFill/>
          </a:ln>
        </p:spPr>
      </p:pic>
      <p:sp>
        <p:nvSpPr>
          <p:cNvPr id="1287" name="Google Shape;1287;p122"/>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1288" name="Google Shape;1288;p122"/>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extLst>
      <p:ext uri="{BB962C8B-B14F-4D97-AF65-F5344CB8AC3E}">
        <p14:creationId xmlns:p14="http://schemas.microsoft.com/office/powerpoint/2010/main" val="151722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gdae0965b00_0_107"/>
          <p:cNvSpPr txBox="1"/>
          <p:nvPr/>
        </p:nvSpPr>
        <p:spPr>
          <a:xfrm>
            <a:off x="741525" y="490975"/>
            <a:ext cx="8233800" cy="1169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u="sng">
                <a:solidFill>
                  <a:schemeClr val="dk1"/>
                </a:solidFill>
                <a:latin typeface="Calibri"/>
                <a:ea typeface="Calibri"/>
                <a:cs typeface="Calibri"/>
                <a:sym typeface="Calibri"/>
              </a:rPr>
              <a:t>Nucleus</a:t>
            </a:r>
            <a:r>
              <a:rPr lang="en-US" sz="3500">
                <a:solidFill>
                  <a:schemeClr val="dk1"/>
                </a:solidFill>
                <a:latin typeface="Calibri"/>
                <a:ea typeface="Calibri"/>
                <a:cs typeface="Calibri"/>
                <a:sym typeface="Calibri"/>
              </a:rPr>
              <a:t>: the center of the atom that is made up of protons and neutrons </a:t>
            </a:r>
            <a:endParaRPr sz="3500"/>
          </a:p>
        </p:txBody>
      </p:sp>
      <p:grpSp>
        <p:nvGrpSpPr>
          <p:cNvPr id="1998" name="Google Shape;1998;gdae0965b00_0_107"/>
          <p:cNvGrpSpPr/>
          <p:nvPr/>
        </p:nvGrpSpPr>
        <p:grpSpPr>
          <a:xfrm>
            <a:off x="2749565" y="2575188"/>
            <a:ext cx="4002823" cy="4002823"/>
            <a:chOff x="2592402" y="1475050"/>
            <a:chExt cx="4002823" cy="4002823"/>
          </a:xfrm>
        </p:grpSpPr>
        <p:pic>
          <p:nvPicPr>
            <p:cNvPr id="1999" name="Google Shape;1999;gdae0965b00_0_107"/>
            <p:cNvPicPr preferRelativeResize="0"/>
            <p:nvPr/>
          </p:nvPicPr>
          <p:blipFill rotWithShape="1">
            <a:blip r:embed="rId3">
              <a:alphaModFix/>
            </a:blip>
            <a:srcRect/>
            <a:stretch/>
          </p:blipFill>
          <p:spPr>
            <a:xfrm>
              <a:off x="2592402" y="1475050"/>
              <a:ext cx="4002823" cy="4002823"/>
            </a:xfrm>
            <a:prstGeom prst="rect">
              <a:avLst/>
            </a:prstGeom>
            <a:noFill/>
            <a:ln>
              <a:noFill/>
            </a:ln>
          </p:spPr>
        </p:pic>
        <p:sp>
          <p:nvSpPr>
            <p:cNvPr id="2000" name="Google Shape;2000;gdae0965b00_0_107"/>
            <p:cNvSpPr/>
            <p:nvPr/>
          </p:nvSpPr>
          <p:spPr>
            <a:xfrm>
              <a:off x="3743312" y="2633422"/>
              <a:ext cx="1686300" cy="1673100"/>
            </a:xfrm>
            <a:prstGeom prst="ellipse">
              <a:avLst/>
            </a:prstGeom>
            <a:noFill/>
            <a:ln w="2857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001" name="Google Shape;2001;gdae0965b00_0_107"/>
            <p:cNvSpPr/>
            <p:nvPr/>
          </p:nvSpPr>
          <p:spPr>
            <a:xfrm>
              <a:off x="3627854" y="2633422"/>
              <a:ext cx="1897800" cy="1673100"/>
            </a:xfrm>
            <a:prstGeom prst="rect">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2002" name="Google Shape;2002;gdae0965b00_0_107"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sp>
        <p:nvSpPr>
          <p:cNvPr id="2008" name="Google Shape;2008;gdae0965b00_0_93"/>
          <p:cNvSpPr txBox="1"/>
          <p:nvPr/>
        </p:nvSpPr>
        <p:spPr>
          <a:xfrm>
            <a:off x="114300" y="849541"/>
            <a:ext cx="914400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500" b="1" u="sng" dirty="0">
                <a:solidFill>
                  <a:schemeClr val="dk1"/>
                </a:solidFill>
                <a:latin typeface="Calibri"/>
                <a:ea typeface="Calibri"/>
                <a:cs typeface="Calibri"/>
                <a:sym typeface="Calibri"/>
              </a:rPr>
              <a:t>Protons</a:t>
            </a:r>
            <a:r>
              <a:rPr lang="en-US" sz="3500" dirty="0">
                <a:solidFill>
                  <a:schemeClr val="dk1"/>
                </a:solidFill>
                <a:latin typeface="Calibri"/>
                <a:ea typeface="Calibri"/>
                <a:cs typeface="Calibri"/>
                <a:sym typeface="Calibri"/>
              </a:rPr>
              <a:t>: </a:t>
            </a:r>
            <a:r>
              <a:rPr lang="en" sz="3600" b="0" i="0" u="none" strike="noStrike" cap="none" dirty="0">
                <a:solidFill>
                  <a:srgbClr val="0C0C0C"/>
                </a:solidFill>
                <a:latin typeface="Calibri"/>
                <a:ea typeface="Calibri"/>
                <a:cs typeface="Calibri"/>
                <a:sym typeface="Calibri"/>
              </a:rPr>
              <a:t>a positively charged particle that orbits the nucleus of an atom</a:t>
            </a:r>
            <a:endParaRPr sz="3500" dirty="0"/>
          </a:p>
        </p:txBody>
      </p:sp>
      <p:grpSp>
        <p:nvGrpSpPr>
          <p:cNvPr id="2009" name="Google Shape;2009;gdae0965b00_0_93"/>
          <p:cNvGrpSpPr/>
          <p:nvPr/>
        </p:nvGrpSpPr>
        <p:grpSpPr>
          <a:xfrm>
            <a:off x="2124274" y="2455008"/>
            <a:ext cx="4895447" cy="4123003"/>
            <a:chOff x="2592402" y="1354870"/>
            <a:chExt cx="4895447" cy="4123003"/>
          </a:xfrm>
        </p:grpSpPr>
        <p:pic>
          <p:nvPicPr>
            <p:cNvPr id="2010" name="Google Shape;2010;gdae0965b00_0_93"/>
            <p:cNvPicPr preferRelativeResize="0"/>
            <p:nvPr/>
          </p:nvPicPr>
          <p:blipFill rotWithShape="1">
            <a:blip r:embed="rId3">
              <a:alphaModFix/>
            </a:blip>
            <a:srcRect/>
            <a:stretch/>
          </p:blipFill>
          <p:spPr>
            <a:xfrm>
              <a:off x="2592402" y="1475050"/>
              <a:ext cx="4002823" cy="4002823"/>
            </a:xfrm>
            <a:prstGeom prst="rect">
              <a:avLst/>
            </a:prstGeom>
            <a:noFill/>
            <a:ln>
              <a:noFill/>
            </a:ln>
          </p:spPr>
        </p:pic>
        <p:sp>
          <p:nvSpPr>
            <p:cNvPr id="2011" name="Google Shape;2011;gdae0965b00_0_93"/>
            <p:cNvSpPr txBox="1"/>
            <p:nvPr/>
          </p:nvSpPr>
          <p:spPr>
            <a:xfrm>
              <a:off x="5815838" y="1354870"/>
              <a:ext cx="1162800" cy="50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rgbClr val="FF0000"/>
                  </a:solidFill>
                  <a:latin typeface="Calibri"/>
                  <a:ea typeface="Calibri"/>
                  <a:cs typeface="Calibri"/>
                  <a:sym typeface="Calibri"/>
                </a:rPr>
                <a:t>Proton</a:t>
              </a:r>
              <a:endParaRPr/>
            </a:p>
          </p:txBody>
        </p:sp>
        <p:sp>
          <p:nvSpPr>
            <p:cNvPr id="2012" name="Google Shape;2012;gdae0965b00_0_93"/>
            <p:cNvSpPr/>
            <p:nvPr/>
          </p:nvSpPr>
          <p:spPr>
            <a:xfrm>
              <a:off x="3743312" y="2633422"/>
              <a:ext cx="1686300" cy="1673100"/>
            </a:xfrm>
            <a:prstGeom prst="ellipse">
              <a:avLst/>
            </a:prstGeom>
            <a:noFill/>
            <a:ln w="28575" cap="flat" cmpd="sng">
              <a:solidFill>
                <a:schemeClr val="dk1"/>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2013" name="Google Shape;2013;gdae0965b00_0_93"/>
            <p:cNvCxnSpPr>
              <a:stCxn id="2011" idx="2"/>
            </p:cNvCxnSpPr>
            <p:nvPr/>
          </p:nvCxnSpPr>
          <p:spPr>
            <a:xfrm flipH="1">
              <a:off x="4670138" y="1862770"/>
              <a:ext cx="1727100" cy="1092600"/>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650"/>
                </a:srgbClr>
              </a:outerShdw>
            </a:effectLst>
          </p:spPr>
        </p:cxnSp>
        <p:sp>
          <p:nvSpPr>
            <p:cNvPr id="2014" name="Google Shape;2014;gdae0965b00_0_93"/>
            <p:cNvSpPr/>
            <p:nvPr/>
          </p:nvSpPr>
          <p:spPr>
            <a:xfrm>
              <a:off x="6377832" y="1839617"/>
              <a:ext cx="476400" cy="497700"/>
            </a:xfrm>
            <a:prstGeom prst="plus">
              <a:avLst>
                <a:gd name="adj" fmla="val 35811"/>
              </a:avLst>
            </a:prstGeom>
            <a:solidFill>
              <a:srgbClr val="FF0000"/>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2015" name="Google Shape;2015;gdae0965b00_0_93"/>
            <p:cNvCxnSpPr>
              <a:stCxn id="2016" idx="0"/>
            </p:cNvCxnSpPr>
            <p:nvPr/>
          </p:nvCxnSpPr>
          <p:spPr>
            <a:xfrm rot="10800000">
              <a:off x="5325149" y="3957529"/>
              <a:ext cx="1499700" cy="966900"/>
            </a:xfrm>
            <a:prstGeom prst="straightConnector1">
              <a:avLst/>
            </a:prstGeom>
            <a:noFill/>
            <a:ln w="76200" cap="flat" cmpd="sng">
              <a:solidFill>
                <a:srgbClr val="000000"/>
              </a:solidFill>
              <a:prstDash val="solid"/>
              <a:round/>
              <a:headEnd type="none" w="sm" len="sm"/>
              <a:tailEnd type="stealth" w="med" len="med"/>
            </a:ln>
            <a:effectLst>
              <a:outerShdw blurRad="40000" dist="20000" dir="5400000" rotWithShape="0">
                <a:srgbClr val="000000">
                  <a:alpha val="37650"/>
                </a:srgbClr>
              </a:outerShdw>
            </a:effectLst>
          </p:spPr>
        </p:cxnSp>
        <p:sp>
          <p:nvSpPr>
            <p:cNvPr id="2016" name="Google Shape;2016;gdae0965b00_0_93"/>
            <p:cNvSpPr txBox="1"/>
            <p:nvPr/>
          </p:nvSpPr>
          <p:spPr>
            <a:xfrm>
              <a:off x="6161849" y="4924429"/>
              <a:ext cx="1326000" cy="507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chemeClr val="dk1"/>
                  </a:solidFill>
                  <a:latin typeface="Calibri"/>
                  <a:ea typeface="Calibri"/>
                  <a:cs typeface="Calibri"/>
                  <a:sym typeface="Calibri"/>
                </a:rPr>
                <a:t>Nucleus</a:t>
              </a:r>
              <a:endParaRPr/>
            </a:p>
          </p:txBody>
        </p:sp>
      </p:grpSp>
      <p:sp>
        <p:nvSpPr>
          <p:cNvPr id="2017" name="Google Shape;2017;gdae0965b00_0_93"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2"/>
        <p:cNvGrpSpPr/>
        <p:nvPr/>
      </p:nvGrpSpPr>
      <p:grpSpPr>
        <a:xfrm>
          <a:off x="0" y="0"/>
          <a:ext cx="0" cy="0"/>
          <a:chOff x="0" y="0"/>
          <a:chExt cx="0" cy="0"/>
        </a:xfrm>
      </p:grpSpPr>
      <p:sp>
        <p:nvSpPr>
          <p:cNvPr id="2023" name="Google Shape;2023;p189"/>
          <p:cNvSpPr txBox="1"/>
          <p:nvPr/>
        </p:nvSpPr>
        <p:spPr>
          <a:xfrm>
            <a:off x="-7145" y="850257"/>
            <a:ext cx="914400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dirty="0">
                <a:solidFill>
                  <a:schemeClr val="dk1"/>
                </a:solidFill>
                <a:latin typeface="Calibri"/>
                <a:ea typeface="Calibri"/>
                <a:cs typeface="Calibri"/>
                <a:sym typeface="Calibri"/>
              </a:rPr>
              <a:t>Neutrons</a:t>
            </a:r>
            <a:r>
              <a:rPr lang="en-US" sz="3000" dirty="0">
                <a:solidFill>
                  <a:schemeClr val="dk1"/>
                </a:solidFill>
                <a:latin typeface="Calibri"/>
                <a:ea typeface="Calibri"/>
                <a:cs typeface="Calibri"/>
                <a:sym typeface="Calibri"/>
              </a:rPr>
              <a:t>: </a:t>
            </a:r>
            <a:r>
              <a:rPr lang="en-US" sz="3200" b="0" i="0" u="none" strike="noStrike" cap="none" dirty="0">
                <a:solidFill>
                  <a:schemeClr val="dk1"/>
                </a:solidFill>
                <a:latin typeface="Calibri"/>
                <a:ea typeface="Calibri"/>
                <a:cs typeface="Calibri"/>
                <a:sym typeface="Calibri"/>
              </a:rPr>
              <a:t>a </a:t>
            </a:r>
            <a:r>
              <a:rPr lang="en" sz="3200" b="0" i="0" u="none" strike="noStrike" cap="none" dirty="0">
                <a:solidFill>
                  <a:srgbClr val="0C0C0C"/>
                </a:solidFill>
                <a:latin typeface="Calibri"/>
                <a:ea typeface="Calibri"/>
                <a:cs typeface="Calibri"/>
                <a:sym typeface="Calibri"/>
              </a:rPr>
              <a:t>particle with no charge (neutral charge) that orbits the nucleus of an atom</a:t>
            </a:r>
            <a:r>
              <a:rPr lang="en-US" sz="3200" b="0" i="0" u="none" strike="noStrike" cap="none" dirty="0">
                <a:solidFill>
                  <a:schemeClr val="dk1"/>
                </a:solidFill>
                <a:latin typeface="Calibri"/>
                <a:ea typeface="Calibri"/>
                <a:cs typeface="Calibri"/>
                <a:sym typeface="Calibri"/>
              </a:rPr>
              <a:t>.</a:t>
            </a:r>
            <a:endParaRPr sz="3000" dirty="0">
              <a:solidFill>
                <a:schemeClr val="dk1"/>
              </a:solidFill>
              <a:latin typeface="Calibri"/>
              <a:ea typeface="Calibri"/>
              <a:cs typeface="Calibri"/>
              <a:sym typeface="Calibri"/>
            </a:endParaRPr>
          </a:p>
        </p:txBody>
      </p:sp>
      <p:grpSp>
        <p:nvGrpSpPr>
          <p:cNvPr id="2024" name="Google Shape;2024;p189"/>
          <p:cNvGrpSpPr/>
          <p:nvPr/>
        </p:nvGrpSpPr>
        <p:grpSpPr>
          <a:xfrm>
            <a:off x="2305959" y="2524233"/>
            <a:ext cx="5217432" cy="4129520"/>
            <a:chOff x="2248809" y="1341919"/>
            <a:chExt cx="5217432" cy="4129520"/>
          </a:xfrm>
        </p:grpSpPr>
        <p:pic>
          <p:nvPicPr>
            <p:cNvPr id="2025" name="Google Shape;2025;p189"/>
            <p:cNvPicPr preferRelativeResize="0"/>
            <p:nvPr/>
          </p:nvPicPr>
          <p:blipFill rotWithShape="1">
            <a:blip r:embed="rId3">
              <a:alphaModFix/>
            </a:blip>
            <a:srcRect/>
            <a:stretch/>
          </p:blipFill>
          <p:spPr>
            <a:xfrm>
              <a:off x="2248809" y="1468615"/>
              <a:ext cx="4646382" cy="4002824"/>
            </a:xfrm>
            <a:prstGeom prst="rect">
              <a:avLst/>
            </a:prstGeom>
            <a:noFill/>
            <a:ln>
              <a:noFill/>
            </a:ln>
          </p:spPr>
        </p:pic>
        <p:sp>
          <p:nvSpPr>
            <p:cNvPr id="2026" name="Google Shape;2026;p189"/>
            <p:cNvSpPr txBox="1"/>
            <p:nvPr/>
          </p:nvSpPr>
          <p:spPr>
            <a:xfrm>
              <a:off x="6089420" y="1341919"/>
              <a:ext cx="1376821" cy="507831"/>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chemeClr val="dk1"/>
                  </a:solidFill>
                  <a:latin typeface="Calibri"/>
                  <a:ea typeface="Calibri"/>
                  <a:cs typeface="Calibri"/>
                  <a:sym typeface="Calibri"/>
                </a:rPr>
                <a:t>Neutron</a:t>
              </a:r>
              <a:endParaRPr/>
            </a:p>
          </p:txBody>
        </p:sp>
        <p:sp>
          <p:nvSpPr>
            <p:cNvPr id="2027" name="Google Shape;2027;p189"/>
            <p:cNvSpPr/>
            <p:nvPr/>
          </p:nvSpPr>
          <p:spPr>
            <a:xfrm>
              <a:off x="3529012" y="2633424"/>
              <a:ext cx="1957387" cy="1673207"/>
            </a:xfrm>
            <a:prstGeom prst="ellipse">
              <a:avLst/>
            </a:prstGeom>
            <a:noFill/>
            <a:ln w="2857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cxnSp>
          <p:nvCxnSpPr>
            <p:cNvPr id="2028" name="Google Shape;2028;p189"/>
            <p:cNvCxnSpPr/>
            <p:nvPr/>
          </p:nvCxnSpPr>
          <p:spPr>
            <a:xfrm flipH="1">
              <a:off x="4937887" y="2027088"/>
              <a:ext cx="1295464" cy="1092492"/>
            </a:xfrm>
            <a:prstGeom prst="straightConnector1">
              <a:avLst/>
            </a:prstGeom>
            <a:noFill/>
            <a:ln w="76200" cap="flat" cmpd="sng">
              <a:solidFill>
                <a:srgbClr val="FFFF00"/>
              </a:solidFill>
              <a:prstDash val="solid"/>
              <a:round/>
              <a:headEnd type="none" w="sm" len="sm"/>
              <a:tailEnd type="stealth" w="med" len="med"/>
            </a:ln>
            <a:effectLst>
              <a:outerShdw blurRad="40000" dist="20000" dir="5400000" rotWithShape="0">
                <a:srgbClr val="000000">
                  <a:alpha val="37647"/>
                </a:srgbClr>
              </a:outerShdw>
            </a:effectLst>
          </p:spPr>
        </p:cxnSp>
        <p:cxnSp>
          <p:nvCxnSpPr>
            <p:cNvPr id="2029" name="Google Shape;2029;p189"/>
            <p:cNvCxnSpPr/>
            <p:nvPr/>
          </p:nvCxnSpPr>
          <p:spPr>
            <a:xfrm rot="10800000">
              <a:off x="5136838" y="3957579"/>
              <a:ext cx="1124801" cy="966850"/>
            </a:xfrm>
            <a:prstGeom prst="straightConnector1">
              <a:avLst/>
            </a:prstGeom>
            <a:noFill/>
            <a:ln w="76200" cap="flat" cmpd="sng">
              <a:solidFill>
                <a:srgbClr val="000000"/>
              </a:solidFill>
              <a:prstDash val="solid"/>
              <a:round/>
              <a:headEnd type="none" w="sm" len="sm"/>
              <a:tailEnd type="stealth" w="med" len="med"/>
            </a:ln>
            <a:effectLst>
              <a:outerShdw blurRad="40000" dist="20000" dir="5400000" rotWithShape="0">
                <a:srgbClr val="000000">
                  <a:alpha val="37647"/>
                </a:srgbClr>
              </a:outerShdw>
            </a:effectLst>
          </p:spPr>
        </p:cxnSp>
        <p:sp>
          <p:nvSpPr>
            <p:cNvPr id="2030" name="Google Shape;2030;p189"/>
            <p:cNvSpPr txBox="1"/>
            <p:nvPr/>
          </p:nvSpPr>
          <p:spPr>
            <a:xfrm>
              <a:off x="5764387" y="4924431"/>
              <a:ext cx="1326712"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b="1">
                  <a:solidFill>
                    <a:schemeClr val="dk1"/>
                  </a:solidFill>
                  <a:latin typeface="Calibri"/>
                  <a:ea typeface="Calibri"/>
                  <a:cs typeface="Calibri"/>
                  <a:sym typeface="Calibri"/>
                </a:rPr>
                <a:t>Nucleus</a:t>
              </a:r>
              <a:endParaRPr sz="2700">
                <a:solidFill>
                  <a:schemeClr val="dk1"/>
                </a:solidFill>
                <a:latin typeface="Calibri"/>
                <a:ea typeface="Calibri"/>
                <a:cs typeface="Calibri"/>
                <a:sym typeface="Calibri"/>
              </a:endParaRPr>
            </a:p>
          </p:txBody>
        </p:sp>
      </p:grpSp>
      <p:sp>
        <p:nvSpPr>
          <p:cNvPr id="2031" name="Google Shape;2031;p18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8967</TotalTime>
  <Words>2989</Words>
  <Application>Microsoft Macintosh PowerPoint</Application>
  <PresentationFormat>On-screen Show (4:3)</PresentationFormat>
  <Paragraphs>364</Paragraphs>
  <Slides>68</Slides>
  <Notes>68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Helvetica Neue Light</vt:lpstr>
      <vt:lpstr>inherit</vt:lpstr>
      <vt:lpstr>Calibri</vt:lpstr>
      <vt:lpstr>Helvetica Neue Light</vt:lpstr>
      <vt:lpstr>Open Sans</vt:lpstr>
      <vt:lpstr>Söhne</vt:lpstr>
      <vt:lpstr>Arial</vt:lpstr>
      <vt:lpstr>Poppins</vt:lpstr>
      <vt:lpstr>Office Theme</vt:lpstr>
      <vt:lpstr>PowerPoint Presentation</vt:lpstr>
      <vt:lpstr>Electron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proton is NOT an example of an electron.</vt:lpstr>
      <vt:lpstr>A neutron is NOT an example of an electron.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Coleman, Olivia Fudge (rhz9xk)</cp:lastModifiedBy>
  <cp:revision>83</cp:revision>
  <dcterms:created xsi:type="dcterms:W3CDTF">2017-05-16T13:21:17Z</dcterms:created>
  <dcterms:modified xsi:type="dcterms:W3CDTF">2023-11-15T04:39:33Z</dcterms:modified>
</cp:coreProperties>
</file>