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3"/>
  </p:notesMasterIdLst>
  <p:sldIdLst>
    <p:sldId id="256" r:id="rId2"/>
    <p:sldId id="257" r:id="rId3"/>
    <p:sldId id="258" r:id="rId4"/>
    <p:sldId id="316" r:id="rId5"/>
    <p:sldId id="260" r:id="rId6"/>
    <p:sldId id="339" r:id="rId7"/>
    <p:sldId id="261" r:id="rId8"/>
    <p:sldId id="262" r:id="rId9"/>
    <p:sldId id="263" r:id="rId10"/>
    <p:sldId id="264" r:id="rId11"/>
    <p:sldId id="366" r:id="rId12"/>
    <p:sldId id="336" r:id="rId13"/>
    <p:sldId id="265" r:id="rId14"/>
    <p:sldId id="266" r:id="rId15"/>
    <p:sldId id="267" r:id="rId16"/>
    <p:sldId id="268" r:id="rId17"/>
    <p:sldId id="269" r:id="rId18"/>
    <p:sldId id="367" r:id="rId19"/>
    <p:sldId id="368" r:id="rId20"/>
    <p:sldId id="337" r:id="rId21"/>
    <p:sldId id="338" r:id="rId22"/>
    <p:sldId id="270" r:id="rId23"/>
    <p:sldId id="271" r:id="rId24"/>
    <p:sldId id="272" r:id="rId25"/>
    <p:sldId id="273" r:id="rId26"/>
    <p:sldId id="274" r:id="rId27"/>
    <p:sldId id="343" r:id="rId28"/>
    <p:sldId id="344" r:id="rId29"/>
    <p:sldId id="279" r:id="rId30"/>
    <p:sldId id="369" r:id="rId31"/>
    <p:sldId id="370" r:id="rId32"/>
    <p:sldId id="284" r:id="rId33"/>
    <p:sldId id="285" r:id="rId34"/>
    <p:sldId id="286" r:id="rId35"/>
    <p:sldId id="288" r:id="rId36"/>
    <p:sldId id="372" r:id="rId37"/>
    <p:sldId id="371" r:id="rId38"/>
    <p:sldId id="292" r:id="rId39"/>
    <p:sldId id="322" r:id="rId40"/>
    <p:sldId id="294" r:id="rId41"/>
    <p:sldId id="373" r:id="rId42"/>
    <p:sldId id="296" r:id="rId43"/>
    <p:sldId id="297" r:id="rId44"/>
    <p:sldId id="298" r:id="rId45"/>
    <p:sldId id="374" r:id="rId46"/>
    <p:sldId id="375" r:id="rId47"/>
    <p:sldId id="301" r:id="rId48"/>
    <p:sldId id="353" r:id="rId49"/>
    <p:sldId id="376" r:id="rId50"/>
    <p:sldId id="304" r:id="rId51"/>
    <p:sldId id="377" r:id="rId52"/>
    <p:sldId id="378" r:id="rId53"/>
    <p:sldId id="307" r:id="rId54"/>
    <p:sldId id="379" r:id="rId55"/>
    <p:sldId id="380" r:id="rId56"/>
    <p:sldId id="310" r:id="rId57"/>
    <p:sldId id="381" r:id="rId58"/>
    <p:sldId id="360" r:id="rId59"/>
    <p:sldId id="361" r:id="rId60"/>
    <p:sldId id="314" r:id="rId61"/>
    <p:sldId id="315" r:id="rId62"/>
  </p:sldIdLst>
  <p:sldSz cx="9144000" cy="6858000" type="screen4x3"/>
  <p:notesSz cx="6858000" cy="9144000"/>
  <p:embeddedFontLst>
    <p:embeddedFont>
      <p:font typeface="Calibri" panose="020F0502020204030204" pitchFamily="34" charset="0"/>
      <p:regular r:id="rId64"/>
      <p:bold r:id="rId65"/>
      <p:italic r:id="rId66"/>
      <p:boldItalic r:id="rId67"/>
    </p:embeddedFont>
    <p:embeddedFont>
      <p:font typeface="Helvetica Neue Light" panose="02000403000000020004" pitchFamily="2" charset="0"/>
      <p:regular r:id="rId68"/>
      <p:bold r:id="rId69"/>
      <p:italic r:id="rId70"/>
      <p:boldItalic r:id="rId71"/>
    </p:embeddedFont>
    <p:embeddedFont>
      <p:font typeface="Poppins" pitchFamily="2" charset="77"/>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3" roundtripDataSignature="AMtx7mjS+7WQHyX39cFI9nnzm9j+4t2Ei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1259"/>
  </p:normalViewPr>
  <p:slideViewPr>
    <p:cSldViewPr snapToGrid="0">
      <p:cViewPr>
        <p:scale>
          <a:sx n="99" d="100"/>
          <a:sy n="99" d="100"/>
        </p:scale>
        <p:origin x="2000" y="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font" Target="fonts/font5.fntdata"/><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74" Type="http://schemas.openxmlformats.org/officeDocument/2006/relationships/font" Target="fonts/font11.fntdata"/><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font" Target="fonts/font12.fntdata"/><Relationship Id="rId83"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2" name="Google Shape;8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There are three types of rocks. Each type of rock forms differently.</a:t>
            </a:r>
            <a:r>
              <a:rPr lang="en-US" sz="1200" b="1" i="0" u="none" strike="noStrike" cap="none">
                <a:solidFill>
                  <a:schemeClr val="dk1"/>
                </a:solidFill>
                <a:latin typeface="Calibri"/>
                <a:ea typeface="Calibri"/>
                <a:cs typeface="Calibri"/>
                <a:sym typeface="Calibri"/>
              </a:rPr>
              <a:t> </a:t>
            </a:r>
            <a:endParaRPr/>
          </a:p>
          <a:p>
            <a:pPr marL="0" marR="0" lvl="0" indent="0" algn="l" rtl="0">
              <a:lnSpc>
                <a:spcPct val="100000"/>
              </a:lnSpc>
              <a:spcBef>
                <a:spcPts val="0"/>
              </a:spcBef>
              <a:spcAft>
                <a:spcPts val="0"/>
              </a:spcAft>
              <a:buClr>
                <a:srgbClr val="000000"/>
              </a:buClr>
              <a:buSzPts val="1400"/>
              <a:buFont typeface="Arial"/>
              <a:buNone/>
            </a:pP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1" i="0" u="none" strike="noStrike" cap="none">
                <a:solidFill>
                  <a:schemeClr val="dk1"/>
                </a:solidFill>
                <a:latin typeface="Calibri"/>
                <a:ea typeface="Calibri"/>
                <a:cs typeface="Calibri"/>
                <a:sym typeface="Calibri"/>
              </a:rPr>
              <a:t>Today, we will be learning about sedimentary rocks.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8c7b7e697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8c7b7e697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u="sng" dirty="0">
                <a:latin typeface="Helvetica" pitchFamily="2" charset="0"/>
              </a:rPr>
              <a:t>Weathering:</a:t>
            </a:r>
            <a:r>
              <a:rPr lang="en-US" sz="1800" b="1" dirty="0">
                <a:latin typeface="Helvetica" pitchFamily="2" charset="0"/>
              </a:rPr>
              <a:t> </a:t>
            </a:r>
            <a:r>
              <a:rPr lang="en-US" sz="1800" b="0" i="0" dirty="0">
                <a:solidFill>
                  <a:srgbClr val="000000"/>
                </a:solidFill>
                <a:effectLst/>
                <a:latin typeface="Helvetica" pitchFamily="2" charset="0"/>
              </a:rPr>
              <a:t>the process of breaking down rock over long periods of time</a:t>
            </a:r>
            <a:endParaRPr dirty="0"/>
          </a:p>
        </p:txBody>
      </p:sp>
      <p:sp>
        <p:nvSpPr>
          <p:cNvPr id="235" name="Google Shape;235;g28c7b7e697c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231592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8c7b7e697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8c7b7e697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u="sng" dirty="0">
                <a:latin typeface="Helvetica" pitchFamily="2" charset="0"/>
              </a:rPr>
              <a:t>Deposition</a:t>
            </a:r>
            <a:r>
              <a:rPr lang="en-US" sz="1800" b="0" dirty="0">
                <a:latin typeface="Helvetica" pitchFamily="2" charset="0"/>
              </a:rPr>
              <a:t> is the </a:t>
            </a:r>
            <a:r>
              <a:rPr lang="en-US" sz="1800" b="0" i="0" dirty="0">
                <a:solidFill>
                  <a:srgbClr val="000000"/>
                </a:solidFill>
                <a:effectLst/>
                <a:latin typeface="Helvetica" pitchFamily="2" charset="0"/>
              </a:rPr>
              <a:t>dropping of sediment to a new location</a:t>
            </a:r>
            <a:endParaRPr dirty="0"/>
          </a:p>
        </p:txBody>
      </p:sp>
      <p:sp>
        <p:nvSpPr>
          <p:cNvPr id="235" name="Google Shape;235;g28c7b7e697c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3033326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185" name="Google Shape;185;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7e576c1a67_0_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g27e576c1a67_0_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What is the relationship between rocks and minerals?</a:t>
            </a:r>
            <a:endParaRPr/>
          </a:p>
          <a:p>
            <a:pPr marL="0" marR="0" lvl="0" indent="0" algn="l" rtl="0">
              <a:lnSpc>
                <a:spcPct val="100000"/>
              </a:lnSpc>
              <a:spcBef>
                <a:spcPts val="0"/>
              </a:spcBef>
              <a:spcAft>
                <a:spcPts val="0"/>
              </a:spcAft>
              <a:buClr>
                <a:srgbClr val="000000"/>
              </a:buClr>
              <a:buSzPts val="1400"/>
              <a:buFont typeface="Arial"/>
              <a:buNone/>
            </a:pPr>
            <a:endParaRPr/>
          </a:p>
          <a:p>
            <a:pPr marL="25400" marR="0" lvl="0" indent="0" algn="l" rtl="0">
              <a:lnSpc>
                <a:spcPct val="115000"/>
              </a:lnSpc>
              <a:spcBef>
                <a:spcPts val="0"/>
              </a:spcBef>
              <a:spcAft>
                <a:spcPts val="0"/>
              </a:spcAft>
              <a:buClr>
                <a:schemeClr val="dk1"/>
              </a:buClr>
              <a:buSzPts val="3200"/>
              <a:buFont typeface="Calibri"/>
              <a:buNone/>
            </a:pPr>
            <a:r>
              <a:rPr lang="en-US" sz="1200" b="1">
                <a:solidFill>
                  <a:schemeClr val="dk1"/>
                </a:solidFill>
                <a:latin typeface="Calibri"/>
                <a:ea typeface="Calibri"/>
                <a:cs typeface="Calibri"/>
                <a:sym typeface="Calibri"/>
              </a:rPr>
              <a:t>[C] Rocks are made up of one or more mineral. </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191" name="Google Shape;191;g27e576c1a67_0_1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What is the relationship between rocks and minerals? </a:t>
            </a:r>
            <a:r>
              <a:rPr lang="en-US" b="1">
                <a:solidFill>
                  <a:srgbClr val="FF0000"/>
                </a:solidFill>
              </a:rPr>
              <a:t>Rocks are made up of one or more mineral. </a:t>
            </a:r>
            <a:endParaRPr>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endParaRPr/>
          </a:p>
          <a:p>
            <a:pPr marL="25400" marR="0" lvl="0" indent="0" algn="l" rtl="0">
              <a:lnSpc>
                <a:spcPct val="115000"/>
              </a:lnSpc>
              <a:spcBef>
                <a:spcPts val="0"/>
              </a:spcBef>
              <a:spcAft>
                <a:spcPts val="0"/>
              </a:spcAft>
              <a:buClr>
                <a:schemeClr val="dk1"/>
              </a:buClr>
              <a:buSzPts val="3200"/>
              <a:buFont typeface="Calibri"/>
              <a:buNone/>
            </a:pPr>
            <a:r>
              <a:rPr lang="en-US" sz="1200" b="1">
                <a:solidFill>
                  <a:schemeClr val="dk1"/>
                </a:solidFill>
                <a:latin typeface="Calibri"/>
                <a:ea typeface="Calibri"/>
                <a:cs typeface="Calibri"/>
                <a:sym typeface="Calibri"/>
              </a:rPr>
              <a:t>[C] Rocks are made up of one or more mineral. </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200" name="Google Shape;200;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Which of the following materials can rocks not be made of?</a:t>
            </a:r>
            <a:endParaRPr/>
          </a:p>
          <a:p>
            <a:pPr marL="0" marR="0" lvl="0" indent="0" algn="l" rtl="0">
              <a:lnSpc>
                <a:spcPct val="100000"/>
              </a:lnSpc>
              <a:spcBef>
                <a:spcPts val="0"/>
              </a:spcBef>
              <a:spcAft>
                <a:spcPts val="0"/>
              </a:spcAft>
              <a:buClr>
                <a:srgbClr val="000000"/>
              </a:buClr>
              <a:buSzPts val="1400"/>
              <a:buFont typeface="Arial"/>
              <a:buNone/>
            </a:pPr>
            <a:endParaRPr/>
          </a:p>
          <a:p>
            <a:pPr marL="25400" marR="0" lvl="0" indent="0" algn="l" rtl="0">
              <a:lnSpc>
                <a:spcPct val="115000"/>
              </a:lnSpc>
              <a:spcBef>
                <a:spcPts val="0"/>
              </a:spcBef>
              <a:spcAft>
                <a:spcPts val="0"/>
              </a:spcAft>
              <a:buClr>
                <a:schemeClr val="dk1"/>
              </a:buClr>
              <a:buSzPts val="3200"/>
              <a:buFont typeface="Calibri"/>
              <a:buNone/>
            </a:pPr>
            <a:r>
              <a:rPr lang="en-US" sz="1200" b="1">
                <a:solidFill>
                  <a:schemeClr val="dk1"/>
                </a:solidFill>
                <a:latin typeface="Calibri"/>
                <a:ea typeface="Calibri"/>
                <a:cs typeface="Calibri"/>
                <a:sym typeface="Calibri"/>
              </a:rPr>
              <a:t>[D] Fossils</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209" name="Google Shape;209;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Which of the following materials can rocks not be made of?</a:t>
            </a:r>
            <a:endParaRPr/>
          </a:p>
          <a:p>
            <a:pPr marL="0" marR="0" lvl="0" indent="0" algn="l" rtl="0">
              <a:lnSpc>
                <a:spcPct val="100000"/>
              </a:lnSpc>
              <a:spcBef>
                <a:spcPts val="0"/>
              </a:spcBef>
              <a:spcAft>
                <a:spcPts val="0"/>
              </a:spcAft>
              <a:buClr>
                <a:srgbClr val="000000"/>
              </a:buClr>
              <a:buSzPts val="1400"/>
              <a:buFont typeface="Arial"/>
              <a:buNone/>
            </a:pPr>
            <a:endParaRPr/>
          </a:p>
          <a:p>
            <a:pPr marL="25400" marR="0" lvl="0" indent="0" algn="l" rtl="0">
              <a:lnSpc>
                <a:spcPct val="115000"/>
              </a:lnSpc>
              <a:spcBef>
                <a:spcPts val="0"/>
              </a:spcBef>
              <a:spcAft>
                <a:spcPts val="0"/>
              </a:spcAft>
              <a:buClr>
                <a:schemeClr val="dk1"/>
              </a:buClr>
              <a:buSzPts val="3200"/>
              <a:buFont typeface="Calibri"/>
              <a:buNone/>
            </a:pPr>
            <a:r>
              <a:rPr lang="en-US" sz="1200" b="1">
                <a:solidFill>
                  <a:schemeClr val="dk1"/>
                </a:solidFill>
                <a:latin typeface="Calibri"/>
                <a:ea typeface="Calibri"/>
                <a:cs typeface="Calibri"/>
                <a:sym typeface="Calibri"/>
              </a:rPr>
              <a:t>[D] Fossils</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218" name="Google Shape;218;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8c7b7e697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8c7b7e697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u="sng" dirty="0">
                <a:latin typeface="Helvetica" pitchFamily="2" charset="0"/>
              </a:rPr>
              <a:t>Weathering:</a:t>
            </a:r>
            <a:r>
              <a:rPr lang="en-US" sz="1800" b="1" dirty="0">
                <a:latin typeface="Helvetica" pitchFamily="2" charset="0"/>
              </a:rPr>
              <a:t> </a:t>
            </a:r>
            <a:r>
              <a:rPr lang="en-US" sz="1800" b="0" i="0" dirty="0">
                <a:solidFill>
                  <a:srgbClr val="000000"/>
                </a:solidFill>
                <a:effectLst/>
                <a:latin typeface="Helvetica" pitchFamily="2" charset="0"/>
              </a:rPr>
              <a:t>the process of breaking down rock over </a:t>
            </a:r>
            <a:r>
              <a:rPr lang="en-US" sz="1800" b="0" i="0" u="sng" dirty="0">
                <a:solidFill>
                  <a:srgbClr val="000000"/>
                </a:solidFill>
                <a:effectLst/>
                <a:latin typeface="Helvetica" pitchFamily="2" charset="0"/>
              </a:rPr>
              <a:t>       </a:t>
            </a:r>
            <a:r>
              <a:rPr lang="en-US" sz="1800" b="0" i="0" dirty="0">
                <a:solidFill>
                  <a:srgbClr val="000000"/>
                </a:solidFill>
                <a:effectLst/>
                <a:latin typeface="Helvetica" pitchFamily="2" charset="0"/>
              </a:rPr>
              <a:t> periods of time</a:t>
            </a:r>
          </a:p>
          <a:p>
            <a:pPr marL="0" lvl="0" indent="0" algn="l" rtl="0">
              <a:lnSpc>
                <a:spcPct val="100000"/>
              </a:lnSpc>
              <a:spcBef>
                <a:spcPts val="0"/>
              </a:spcBef>
              <a:spcAft>
                <a:spcPts val="0"/>
              </a:spcAft>
              <a:buSzPts val="1400"/>
              <a:buNone/>
            </a:pPr>
            <a:endParaRPr lang="en-US" sz="1800" b="0" i="0" dirty="0">
              <a:solidFill>
                <a:srgbClr val="000000"/>
              </a:solidFill>
              <a:effectLst/>
              <a:latin typeface="Helvetica" pitchFamily="2" charset="0"/>
            </a:endParaRPr>
          </a:p>
          <a:p>
            <a:pPr marL="0" lvl="0" indent="0" algn="l" rtl="0">
              <a:lnSpc>
                <a:spcPct val="100000"/>
              </a:lnSpc>
              <a:spcBef>
                <a:spcPts val="0"/>
              </a:spcBef>
              <a:spcAft>
                <a:spcPts val="0"/>
              </a:spcAft>
              <a:buSzPts val="1400"/>
              <a:buNone/>
            </a:pPr>
            <a:r>
              <a:rPr lang="en-US" sz="1800" b="0" i="0" dirty="0">
                <a:solidFill>
                  <a:srgbClr val="000000"/>
                </a:solidFill>
                <a:effectLst/>
                <a:latin typeface="Helvetica" pitchFamily="2" charset="0"/>
              </a:rPr>
              <a:t>[long]</a:t>
            </a:r>
            <a:endParaRPr dirty="0"/>
          </a:p>
        </p:txBody>
      </p:sp>
      <p:sp>
        <p:nvSpPr>
          <p:cNvPr id="235" name="Google Shape;235;g28c7b7e697c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2678660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8c7b7e697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8c7b7e697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u="sng" dirty="0">
                <a:latin typeface="Helvetica" pitchFamily="2" charset="0"/>
              </a:rPr>
              <a:t>Weathering:</a:t>
            </a:r>
            <a:r>
              <a:rPr lang="en-US" sz="1800" b="1" dirty="0">
                <a:latin typeface="Helvetica" pitchFamily="2" charset="0"/>
              </a:rPr>
              <a:t> </a:t>
            </a:r>
            <a:r>
              <a:rPr lang="en-US" sz="1800" b="0" i="0" dirty="0">
                <a:solidFill>
                  <a:srgbClr val="000000"/>
                </a:solidFill>
                <a:effectLst/>
                <a:latin typeface="Helvetica" pitchFamily="2" charset="0"/>
              </a:rPr>
              <a:t>the process of breaking down rock over </a:t>
            </a:r>
            <a:r>
              <a:rPr lang="en-US" sz="1800" b="1" i="0" u="sng" dirty="0">
                <a:solidFill>
                  <a:srgbClr val="000000"/>
                </a:solidFill>
                <a:effectLst/>
                <a:latin typeface="Helvetica" pitchFamily="2" charset="0"/>
              </a:rPr>
              <a:t>long</a:t>
            </a:r>
            <a:r>
              <a:rPr lang="en-US" sz="1800" b="0" i="0" dirty="0">
                <a:solidFill>
                  <a:srgbClr val="000000"/>
                </a:solidFill>
                <a:effectLst/>
                <a:latin typeface="Helvetica" pitchFamily="2" charset="0"/>
              </a:rPr>
              <a:t> periods of time</a:t>
            </a:r>
          </a:p>
          <a:p>
            <a:pPr marL="0" lvl="0" indent="0" algn="l" rtl="0">
              <a:lnSpc>
                <a:spcPct val="100000"/>
              </a:lnSpc>
              <a:spcBef>
                <a:spcPts val="0"/>
              </a:spcBef>
              <a:spcAft>
                <a:spcPts val="0"/>
              </a:spcAft>
              <a:buSzPts val="1400"/>
              <a:buNone/>
            </a:pPr>
            <a:endParaRPr lang="en-US" sz="1800" b="0" i="0" dirty="0">
              <a:solidFill>
                <a:srgbClr val="000000"/>
              </a:solidFill>
              <a:effectLst/>
              <a:latin typeface="Helvetica" pitchFamily="2" charset="0"/>
            </a:endParaRPr>
          </a:p>
        </p:txBody>
      </p:sp>
      <p:sp>
        <p:nvSpPr>
          <p:cNvPr id="235" name="Google Shape;235;g28c7b7e697c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3929571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Today, we’ll be learning about the word</a:t>
            </a:r>
            <a:r>
              <a:rPr lang="en-US" b="0" dirty="0"/>
              <a:t>:</a:t>
            </a:r>
            <a:r>
              <a:rPr lang="en-US" b="1" dirty="0"/>
              <a:t> Erosion.</a:t>
            </a:r>
            <a:endParaRPr dirty="0"/>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8c7b7e697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8c7b7e697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u="sng" dirty="0">
                <a:latin typeface="Helvetica" pitchFamily="2" charset="0"/>
              </a:rPr>
              <a:t>True or False: </a:t>
            </a:r>
            <a:r>
              <a:rPr lang="en-US" sz="1800" dirty="0">
                <a:latin typeface="Helvetica" pitchFamily="2" charset="0"/>
              </a:rPr>
              <a:t>Deposition is the </a:t>
            </a:r>
            <a:r>
              <a:rPr lang="en-US" sz="1800" b="0" i="0" dirty="0">
                <a:solidFill>
                  <a:srgbClr val="000000"/>
                </a:solidFill>
                <a:effectLst/>
                <a:latin typeface="Helvetica" pitchFamily="2" charset="0"/>
              </a:rPr>
              <a:t>dropping of sediment to a new location</a:t>
            </a:r>
          </a:p>
          <a:p>
            <a:pPr marL="0" lvl="0" indent="0" algn="l" rtl="0">
              <a:lnSpc>
                <a:spcPct val="100000"/>
              </a:lnSpc>
              <a:spcBef>
                <a:spcPts val="0"/>
              </a:spcBef>
              <a:spcAft>
                <a:spcPts val="0"/>
              </a:spcAft>
              <a:buSzPts val="1400"/>
              <a:buNone/>
            </a:pPr>
            <a:endParaRPr lang="en-US" sz="1800" b="0" i="0" dirty="0">
              <a:solidFill>
                <a:srgbClr val="000000"/>
              </a:solidFill>
              <a:effectLst/>
              <a:latin typeface="Helvetica" pitchFamily="2" charset="0"/>
            </a:endParaRPr>
          </a:p>
          <a:p>
            <a:pPr marL="0" lvl="0" indent="0" algn="l" rtl="0">
              <a:lnSpc>
                <a:spcPct val="100000"/>
              </a:lnSpc>
              <a:spcBef>
                <a:spcPts val="0"/>
              </a:spcBef>
              <a:spcAft>
                <a:spcPts val="0"/>
              </a:spcAft>
              <a:buSzPts val="1400"/>
              <a:buNone/>
            </a:pPr>
            <a:r>
              <a:rPr lang="en-US" sz="1800" b="0" i="0" dirty="0">
                <a:solidFill>
                  <a:srgbClr val="000000"/>
                </a:solidFill>
                <a:effectLst/>
                <a:latin typeface="Helvetica" pitchFamily="2" charset="0"/>
              </a:rPr>
              <a:t>[True]</a:t>
            </a:r>
            <a:endParaRPr dirty="0"/>
          </a:p>
        </p:txBody>
      </p:sp>
      <p:sp>
        <p:nvSpPr>
          <p:cNvPr id="235" name="Google Shape;235;g28c7b7e697c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679256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8c7b7e697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8c7b7e697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u="sng" dirty="0">
                <a:latin typeface="Helvetica" pitchFamily="2" charset="0"/>
              </a:rPr>
              <a:t>True : </a:t>
            </a:r>
            <a:r>
              <a:rPr lang="en-US" sz="1800" dirty="0">
                <a:latin typeface="Helvetica" pitchFamily="2" charset="0"/>
              </a:rPr>
              <a:t>Deposition is the </a:t>
            </a:r>
            <a:r>
              <a:rPr lang="en-US" sz="1800" b="0" i="0" dirty="0">
                <a:solidFill>
                  <a:srgbClr val="000000"/>
                </a:solidFill>
                <a:effectLst/>
                <a:latin typeface="Helvetica" pitchFamily="2" charset="0"/>
              </a:rPr>
              <a:t>dropping of sediment to a new location</a:t>
            </a:r>
          </a:p>
          <a:p>
            <a:pPr marL="0" lvl="0" indent="0" algn="l" rtl="0">
              <a:lnSpc>
                <a:spcPct val="100000"/>
              </a:lnSpc>
              <a:spcBef>
                <a:spcPts val="0"/>
              </a:spcBef>
              <a:spcAft>
                <a:spcPts val="0"/>
              </a:spcAft>
              <a:buSzPts val="1400"/>
              <a:buNone/>
            </a:pPr>
            <a:endParaRPr lang="en-US" sz="1800" b="0" i="0" dirty="0">
              <a:solidFill>
                <a:srgbClr val="000000"/>
              </a:solidFill>
              <a:effectLst/>
              <a:latin typeface="Helvetica" pitchFamily="2" charset="0"/>
            </a:endParaRPr>
          </a:p>
          <a:p>
            <a:pPr marL="0" lvl="0" indent="0" algn="l" rtl="0">
              <a:lnSpc>
                <a:spcPct val="100000"/>
              </a:lnSpc>
              <a:spcBef>
                <a:spcPts val="0"/>
              </a:spcBef>
              <a:spcAft>
                <a:spcPts val="0"/>
              </a:spcAft>
              <a:buSzPts val="1400"/>
              <a:buNone/>
            </a:pPr>
            <a:endParaRPr dirty="0"/>
          </a:p>
        </p:txBody>
      </p:sp>
      <p:sp>
        <p:nvSpPr>
          <p:cNvPr id="235" name="Google Shape;235;g28c7b7e697c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984892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that we’ve reviewed, let’s define the phrase </a:t>
            </a:r>
            <a:r>
              <a:rPr lang="en-US" b="1" dirty="0"/>
              <a:t>Erosion</a:t>
            </a:r>
            <a:endParaRPr dirty="0"/>
          </a:p>
        </p:txBody>
      </p:sp>
      <p:sp>
        <p:nvSpPr>
          <p:cNvPr id="227" name="Google Shape;227;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8c7b7e697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8c7b7e697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u="sng" dirty="0">
                <a:latin typeface="Helvetica" pitchFamily="2" charset="0"/>
              </a:rPr>
              <a:t>Erosion:</a:t>
            </a:r>
            <a:r>
              <a:rPr lang="en-US" sz="1800" b="1" dirty="0">
                <a:latin typeface="Helvetica" pitchFamily="2" charset="0"/>
              </a:rPr>
              <a:t> </a:t>
            </a:r>
            <a:r>
              <a:rPr lang="en-US" sz="1800" dirty="0">
                <a:solidFill>
                  <a:srgbClr val="000000"/>
                </a:solidFill>
                <a:latin typeface="Helvetica" pitchFamily="2" charset="0"/>
              </a:rPr>
              <a:t>Earth materials (rock, soil) are worn away and moved by wind and water</a:t>
            </a:r>
            <a:endParaRPr dirty="0"/>
          </a:p>
        </p:txBody>
      </p:sp>
      <p:sp>
        <p:nvSpPr>
          <p:cNvPr id="235" name="Google Shape;235;g28c7b7e697c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44" name="Google Shape;244;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dirty="0"/>
              <a:t>What is erosion? </a:t>
            </a:r>
            <a:endParaRPr b="0"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1" dirty="0"/>
              <a:t>[</a:t>
            </a:r>
            <a:r>
              <a:rPr lang="en-US" sz="1200" dirty="0">
                <a:solidFill>
                  <a:srgbClr val="000000"/>
                </a:solidFill>
                <a:latin typeface="Helvetica" pitchFamily="2" charset="0"/>
              </a:rPr>
              <a:t>Earth materials (rock, soil) are worn away and moved by wind and water</a:t>
            </a:r>
            <a:r>
              <a:rPr lang="en-US" sz="1200" b="0" i="0" dirty="0">
                <a:solidFill>
                  <a:srgbClr val="000000"/>
                </a:solidFill>
                <a:effectLst/>
                <a:latin typeface="Helvetica" pitchFamily="2" charset="0"/>
              </a:rPr>
              <a:t>]</a:t>
            </a:r>
            <a:endParaRPr b="1" dirty="0"/>
          </a:p>
        </p:txBody>
      </p:sp>
      <p:sp>
        <p:nvSpPr>
          <p:cNvPr id="250" name="Google Shape;250;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58" name="Google Shape;258;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dirty="0">
                <a:solidFill>
                  <a:srgbClr val="000000"/>
                </a:solidFill>
                <a:effectLst/>
                <a:latin typeface="Arial" panose="020B0604020202020204" pitchFamily="34" charset="0"/>
              </a:rPr>
              <a:t>Erosion</a:t>
            </a:r>
            <a:r>
              <a:rPr lang="en-US" sz="1800" b="0" i="0" u="none" strike="noStrike" dirty="0">
                <a:solidFill>
                  <a:srgbClr val="000000"/>
                </a:solidFill>
                <a:effectLst/>
                <a:latin typeface="Arial" panose="020B0604020202020204" pitchFamily="34" charset="0"/>
              </a:rPr>
              <a:t> is a reshaping of the Earth’s surface. This is because when water flows over the surface of our planet, or when wind blows, either water or wind can move tiny particles of soil which makes the land look different. </a:t>
            </a:r>
            <a:endParaRPr lang="en-US" sz="1800"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2077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ct val="0"/>
              </a:spcBef>
              <a:spcAft>
                <a:spcPts val="600"/>
              </a:spcAft>
            </a:pPr>
            <a:r>
              <a:rPr lang="en-US" sz="1200" kern="1200" dirty="0">
                <a:solidFill>
                  <a:schemeClr val="tx1"/>
                </a:solidFill>
                <a:latin typeface="+mj-lt"/>
                <a:ea typeface="+mj-ea"/>
                <a:cs typeface="+mj-cs"/>
              </a:rPr>
              <a:t>Erosion</a:t>
            </a:r>
            <a:r>
              <a:rPr lang="en-US" sz="1200" b="0" i="0" u="none" strike="noStrike" kern="1200" dirty="0">
                <a:solidFill>
                  <a:schemeClr val="tx1"/>
                </a:solidFill>
                <a:effectLst/>
                <a:latin typeface="+mj-lt"/>
                <a:ea typeface="+mj-ea"/>
                <a:cs typeface="+mj-cs"/>
              </a:rPr>
              <a:t> happens over a long period of time and results in landscapes such as beaches, canyons, and valleys.</a:t>
            </a:r>
            <a:endParaRPr lang="en-US" sz="1200" b="0" kern="1200" dirty="0">
              <a:solidFill>
                <a:schemeClr val="tx1"/>
              </a:solidFill>
              <a:effectLst/>
              <a:latin typeface="+mj-lt"/>
              <a:ea typeface="+mj-ea"/>
              <a:cs typeface="+mj-cs"/>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71093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97" name="Google Shape;297;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200" dirty="0">
                <a:solidFill>
                  <a:schemeClr val="dk1"/>
                </a:solidFill>
                <a:latin typeface="Calibri"/>
                <a:ea typeface="Calibri"/>
                <a:cs typeface="Calibri"/>
                <a:sym typeface="Calibri"/>
              </a:rPr>
              <a:t>Our “big question” is: </a:t>
            </a:r>
            <a:r>
              <a:rPr lang="en-US" sz="1200" b="1" i="0" dirty="0">
                <a:solidFill>
                  <a:srgbClr val="374151"/>
                </a:solidFill>
                <a:effectLst/>
                <a:latin typeface="Söhne"/>
              </a:rPr>
              <a:t>How does erosion shape the land around us and impact our environment?</a:t>
            </a:r>
          </a:p>
          <a:p>
            <a:pPr marL="0" marR="0" lvl="0" indent="0" algn="l" rtl="0">
              <a:lnSpc>
                <a:spcPct val="115000"/>
              </a:lnSpc>
              <a:spcBef>
                <a:spcPts val="0"/>
              </a:spcBef>
              <a:spcAft>
                <a:spcPts val="0"/>
              </a:spcAft>
              <a:buClr>
                <a:srgbClr val="000000"/>
              </a:buClr>
              <a:buSzPts val="1400"/>
              <a:buFont typeface="Arial"/>
              <a:buNone/>
            </a:pPr>
            <a:endParaRPr sz="12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dirty="0"/>
          </a:p>
          <a:p>
            <a:pPr marL="0" lvl="0" indent="0" algn="l" rtl="0">
              <a:lnSpc>
                <a:spcPct val="100000"/>
              </a:lnSpc>
              <a:spcBef>
                <a:spcPts val="0"/>
              </a:spcBef>
              <a:spcAft>
                <a:spcPts val="0"/>
              </a:spcAft>
              <a:buSzPts val="1400"/>
              <a:buNone/>
            </a:pPr>
            <a:endParaRPr sz="1200" dirty="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dirty="0">
                <a:solidFill>
                  <a:srgbClr val="000000"/>
                </a:solidFill>
                <a:effectLst/>
                <a:latin typeface="Arial" panose="020B0604020202020204" pitchFamily="34" charset="0"/>
              </a:rPr>
              <a:t>True or False: </a:t>
            </a:r>
            <a:r>
              <a:rPr lang="en-US" sz="1800" i="0" u="none" strike="noStrike" dirty="0">
                <a:solidFill>
                  <a:srgbClr val="000000"/>
                </a:solidFill>
                <a:effectLst/>
                <a:latin typeface="Arial" panose="020B0604020202020204" pitchFamily="34" charset="0"/>
              </a:rPr>
              <a:t>Erosion</a:t>
            </a:r>
            <a:r>
              <a:rPr lang="en-US" sz="1800" b="0" i="0" u="none" strike="noStrike" dirty="0">
                <a:solidFill>
                  <a:srgbClr val="000000"/>
                </a:solidFill>
                <a:effectLst/>
                <a:latin typeface="Arial" panose="020B0604020202020204" pitchFamily="34" charset="0"/>
              </a:rPr>
              <a:t> is </a:t>
            </a:r>
            <a:r>
              <a:rPr lang="en-US" sz="1800" dirty="0">
                <a:latin typeface="Arial" panose="020B0604020202020204" pitchFamily="34" charset="0"/>
              </a:rPr>
              <a:t>does not change the surface of the Earth</a:t>
            </a:r>
          </a:p>
          <a:p>
            <a:pPr algn="l"/>
            <a:endParaRPr lang="en-US" sz="1800" dirty="0">
              <a:latin typeface="Arial" panose="020B0604020202020204" pitchFamily="34" charset="0"/>
            </a:endParaRPr>
          </a:p>
          <a:p>
            <a:pPr algn="l"/>
            <a:r>
              <a:rPr lang="en-US" sz="1800" dirty="0">
                <a:latin typeface="Arial" panose="020B0604020202020204" pitchFamily="34" charset="0"/>
              </a:rPr>
              <a:t>[False]</a:t>
            </a:r>
            <a:endParaRPr lang="en-US" sz="1800"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59035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dirty="0">
                <a:solidFill>
                  <a:srgbClr val="000000"/>
                </a:solidFill>
                <a:effectLst/>
                <a:latin typeface="Arial" panose="020B0604020202020204" pitchFamily="34" charset="0"/>
              </a:rPr>
              <a:t>False: </a:t>
            </a:r>
            <a:r>
              <a:rPr lang="en-US" sz="1800" i="0" u="none" strike="noStrike" dirty="0">
                <a:solidFill>
                  <a:srgbClr val="000000"/>
                </a:solidFill>
                <a:effectLst/>
                <a:latin typeface="Arial" panose="020B0604020202020204" pitchFamily="34" charset="0"/>
              </a:rPr>
              <a:t>Erosion</a:t>
            </a:r>
            <a:r>
              <a:rPr lang="en-US" sz="1800" b="0" i="0" u="none" strike="noStrike" dirty="0">
                <a:solidFill>
                  <a:srgbClr val="000000"/>
                </a:solidFill>
                <a:effectLst/>
                <a:latin typeface="Arial" panose="020B0604020202020204" pitchFamily="34" charset="0"/>
              </a:rPr>
              <a:t> is </a:t>
            </a:r>
            <a:r>
              <a:rPr lang="en-US" sz="1800" dirty="0">
                <a:latin typeface="Arial" panose="020B0604020202020204" pitchFamily="34" charset="0"/>
              </a:rPr>
              <a:t>changes and reshapes the surface of the Earth</a:t>
            </a:r>
            <a:endParaRPr lang="en-US" sz="1800"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61104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rocks. </a:t>
            </a:r>
            <a:endParaRPr/>
          </a:p>
        </p:txBody>
      </p:sp>
      <p:sp>
        <p:nvSpPr>
          <p:cNvPr id="339" name="Google Shape;339;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5400" algn="l">
              <a:lnSpc>
                <a:spcPct val="115000"/>
              </a:lnSpc>
            </a:pPr>
            <a:r>
              <a:rPr lang="en-US" sz="1200" b="1" i="0" dirty="0">
                <a:effectLst/>
                <a:latin typeface="Helvetica" pitchFamily="2" charset="0"/>
              </a:rPr>
              <a:t>Beach erosion</a:t>
            </a:r>
            <a:r>
              <a:rPr lang="en-US" sz="1200" i="0" dirty="0">
                <a:effectLst/>
                <a:latin typeface="Helvetica" pitchFamily="2" charset="0"/>
              </a:rPr>
              <a:t> is an example of erosion. It is </a:t>
            </a:r>
            <a:r>
              <a:rPr lang="en-US" sz="1200" b="0" i="0" dirty="0">
                <a:solidFill>
                  <a:srgbClr val="374151"/>
                </a:solidFill>
                <a:effectLst/>
                <a:latin typeface="Helvetica" pitchFamily="2" charset="0"/>
              </a:rPr>
              <a:t>the gradual wearing away of coastal land, particularly sandy shorelines, by natural forces such as waves, currents, tides, and wind. It is a natural process influenced by various factors, including weather patterns, sea level changes, and human activities. </a:t>
            </a:r>
            <a:endParaRPr lang="en-US" sz="1200" b="0" i="0" u="none" strike="noStrike" cap="none" dirty="0">
              <a:solidFill>
                <a:schemeClr val="dk1"/>
              </a:solidFill>
              <a:latin typeface="Helvetica" pitchFamily="2" charset="0"/>
              <a:ea typeface="Calibri"/>
              <a:cs typeface="Calibri"/>
              <a:sym typeface="Calibri"/>
            </a:endParaRPr>
          </a:p>
          <a:p>
            <a:pPr marL="25400" algn="l">
              <a:lnSpc>
                <a:spcPct val="115000"/>
              </a:lnSpc>
            </a:pPr>
            <a:endParaRPr lang="en-US" sz="1200" b="0" i="0" u="none" strike="noStrike" dirty="0">
              <a:solidFill>
                <a:srgbClr val="374151"/>
              </a:solidFill>
              <a:effectLst/>
              <a:latin typeface="Helvetica" pitchFamily="2" charset="0"/>
            </a:endParaRPr>
          </a:p>
        </p:txBody>
      </p:sp>
      <p:sp>
        <p:nvSpPr>
          <p:cNvPr id="346" name="Google Shape;346;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rtl="0" fontAlgn="base">
              <a:spcBef>
                <a:spcPts val="1500"/>
              </a:spcBef>
              <a:spcAft>
                <a:spcPts val="1500"/>
              </a:spcAft>
            </a:pPr>
            <a:r>
              <a:rPr lang="en-US" sz="1200" b="1" i="0" dirty="0">
                <a:solidFill>
                  <a:srgbClr val="374151"/>
                </a:solidFill>
                <a:effectLst/>
                <a:latin typeface="Helvetica" pitchFamily="2" charset="0"/>
              </a:rPr>
              <a:t>Wind erosion </a:t>
            </a:r>
            <a:r>
              <a:rPr lang="en-US" sz="1200" b="0" i="0" dirty="0">
                <a:solidFill>
                  <a:srgbClr val="374151"/>
                </a:solidFill>
                <a:effectLst/>
                <a:latin typeface="Helvetica" pitchFamily="2" charset="0"/>
              </a:rPr>
              <a:t>is also an example of erosion. It is the process by which soil and other loose materials are lifted and carried away by the force of the wind. This natural phenomenon occurs when wind blows over bare or loosely covered soil, picking up particles and transporting them to other locations. </a:t>
            </a:r>
            <a:endParaRPr lang="en-US" sz="1200" b="0" i="0" u="none" strike="noStrike" dirty="0">
              <a:solidFill>
                <a:srgbClr val="374151"/>
              </a:solidFill>
              <a:effectLst/>
              <a:latin typeface="Helvetica" pitchFamily="2" charset="0"/>
            </a:endParaRPr>
          </a:p>
          <a:p>
            <a:pPr algn="l" rtl="0" fontAlgn="base">
              <a:spcBef>
                <a:spcPts val="1500"/>
              </a:spcBef>
              <a:spcAft>
                <a:spcPts val="1500"/>
              </a:spcAft>
            </a:pPr>
            <a:endParaRPr lang="en-US" sz="1200" b="0" i="0" u="none" strike="noStrike" dirty="0">
              <a:solidFill>
                <a:srgbClr val="374151"/>
              </a:solidFill>
              <a:effectLst/>
              <a:latin typeface="Helvetica" pitchFamily="2" charset="0"/>
            </a:endParaRPr>
          </a:p>
        </p:txBody>
      </p:sp>
      <p:sp>
        <p:nvSpPr>
          <p:cNvPr id="355" name="Google Shape;355;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sedimentary</a:t>
            </a:r>
            <a:r>
              <a:rPr lang="en-US"/>
              <a:t> </a:t>
            </a:r>
            <a:r>
              <a:rPr lang="en-US" b="1"/>
              <a:t>rocks</a:t>
            </a:r>
            <a:r>
              <a:rPr lang="en-US"/>
              <a:t>.</a:t>
            </a:r>
            <a:endParaRPr/>
          </a:p>
        </p:txBody>
      </p:sp>
      <p:sp>
        <p:nvSpPr>
          <p:cNvPr id="373" name="Google Shape;373;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5e11802ac4_0_7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25e11802ac4_0_7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nSpc>
                <a:spcPct val="90000"/>
              </a:lnSpc>
              <a:spcAft>
                <a:spcPts val="600"/>
              </a:spcAft>
            </a:pPr>
            <a:r>
              <a:rPr lang="en-US" sz="1200" b="0" i="0" u="none" strike="noStrike" kern="1200" cap="none" dirty="0">
                <a:solidFill>
                  <a:schemeClr val="tx1"/>
                </a:solidFill>
                <a:latin typeface="Helvetica" pitchFamily="2" charset="0"/>
                <a:ea typeface="+mn-ea"/>
                <a:cs typeface="+mn-cs"/>
                <a:sym typeface="Calibri"/>
              </a:rPr>
              <a:t>Melting ice is </a:t>
            </a:r>
            <a:r>
              <a:rPr lang="en-US" sz="1200" b="1" i="0" u="none" strike="noStrike" kern="1200" cap="none" dirty="0">
                <a:solidFill>
                  <a:schemeClr val="tx1"/>
                </a:solidFill>
                <a:latin typeface="Helvetica" pitchFamily="2" charset="0"/>
                <a:ea typeface="+mn-ea"/>
                <a:cs typeface="+mn-cs"/>
                <a:sym typeface="Calibri"/>
              </a:rPr>
              <a:t>NOT</a:t>
            </a:r>
            <a:r>
              <a:rPr lang="en-US" sz="1200" b="0" i="0" u="none" strike="noStrike" kern="1200" cap="none" dirty="0">
                <a:solidFill>
                  <a:schemeClr val="tx1"/>
                </a:solidFill>
                <a:latin typeface="Helvetica" pitchFamily="2" charset="0"/>
                <a:ea typeface="+mn-ea"/>
                <a:cs typeface="+mn-cs"/>
                <a:sym typeface="Calibri"/>
              </a:rPr>
              <a:t> an example of erosion. Melting ice is a physical change caused by an increase in temperature, and it doesn't involve rocks being worn away.</a:t>
            </a:r>
          </a:p>
        </p:txBody>
      </p:sp>
      <p:sp>
        <p:nvSpPr>
          <p:cNvPr id="389" name="Google Shape;389;g25e11802ac4_0_7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rtl="0" fontAlgn="base">
              <a:spcBef>
                <a:spcPts val="1500"/>
              </a:spcBef>
              <a:spcAft>
                <a:spcPts val="1500"/>
              </a:spcAft>
            </a:pPr>
            <a:r>
              <a:rPr lang="en-US" sz="1200" i="0" dirty="0">
                <a:effectLst/>
                <a:latin typeface="Helvetica" pitchFamily="2" charset="0"/>
              </a:rPr>
              <a:t>Chemical Weathering is </a:t>
            </a:r>
            <a:r>
              <a:rPr lang="en-US" sz="1200" b="1" i="0" dirty="0">
                <a:effectLst/>
                <a:latin typeface="Helvetica" pitchFamily="2" charset="0"/>
              </a:rPr>
              <a:t>NOT</a:t>
            </a:r>
            <a:r>
              <a:rPr lang="en-US" sz="1200" i="0" dirty="0">
                <a:effectLst/>
                <a:latin typeface="Helvetica" pitchFamily="2" charset="0"/>
              </a:rPr>
              <a:t> an example of erosion.</a:t>
            </a:r>
            <a:r>
              <a:rPr lang="en-US" sz="1200" b="1" i="0" dirty="0">
                <a:effectLst/>
                <a:latin typeface="Helvetica" pitchFamily="2" charset="0"/>
              </a:rPr>
              <a:t> </a:t>
            </a:r>
            <a:r>
              <a:rPr lang="en-US" sz="1200" i="0" dirty="0">
                <a:effectLst/>
                <a:latin typeface="Helvetica" pitchFamily="2" charset="0"/>
              </a:rPr>
              <a:t>Chemical weathering is when a</a:t>
            </a:r>
            <a:r>
              <a:rPr lang="en-US" sz="1200" b="0" i="0" dirty="0">
                <a:solidFill>
                  <a:srgbClr val="374151"/>
                </a:solidFill>
                <a:effectLst/>
                <a:latin typeface="Helvetica" pitchFamily="2" charset="0"/>
              </a:rPr>
              <a:t>cids in rainwater can react with minerals in rocks, changing what they are made of.</a:t>
            </a:r>
            <a:endParaRPr lang="en-US" sz="1200" b="0" i="0" u="none" strike="noStrike" dirty="0">
              <a:solidFill>
                <a:srgbClr val="374151"/>
              </a:solidFill>
              <a:effectLst/>
              <a:latin typeface="Helvetica" pitchFamily="2" charset="0"/>
            </a:endParaRPr>
          </a:p>
          <a:p>
            <a:pPr algn="l" rtl="0" fontAlgn="base">
              <a:spcBef>
                <a:spcPts val="1500"/>
              </a:spcBef>
              <a:spcAft>
                <a:spcPts val="1500"/>
              </a:spcAft>
            </a:pPr>
            <a:endParaRPr lang="en-US" sz="1200" b="0" i="0" u="none" strike="noStrike" dirty="0">
              <a:solidFill>
                <a:srgbClr val="374151"/>
              </a:solidFill>
              <a:effectLst/>
              <a:latin typeface="Helvetica" pitchFamily="2" charset="0"/>
            </a:endParaRPr>
          </a:p>
        </p:txBody>
      </p:sp>
      <p:sp>
        <p:nvSpPr>
          <p:cNvPr id="355" name="Google Shape;355;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07" name="Google Shape;407;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u="none" strike="noStrike" cap="non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Why are </a:t>
            </a:r>
            <a:r>
              <a:rPr lang="en-US" sz="12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melting ice and chemical weathering not examples of erosion?</a:t>
            </a:r>
            <a:endParaRPr lang="en-US" sz="800" u="none" strike="noStrike" cap="none"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marL="0" lvl="0" indent="0" algn="l" rtl="0">
              <a:lnSpc>
                <a:spcPct val="100000"/>
              </a:lnSpc>
              <a:spcBef>
                <a:spcPts val="0"/>
              </a:spcBef>
              <a:spcAft>
                <a:spcPts val="0"/>
              </a:spcAft>
              <a:buSzPts val="1400"/>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t>
            </a:r>
            <a:r>
              <a:rPr lang="en-US" sz="1200" b="0" i="0" u="none" strike="noStrike" dirty="0">
                <a:solidFill>
                  <a:srgbClr val="374151"/>
                </a:solidFill>
                <a:effectLst/>
                <a:latin typeface="Helvetica" pitchFamily="2" charset="0"/>
              </a:rPr>
              <a:t>Melting ice is not an example of erosion because it is </a:t>
            </a:r>
            <a:r>
              <a:rPr lang="en-US" sz="1200" b="0" i="0" u="none" strike="noStrike" kern="1200" cap="none" dirty="0">
                <a:solidFill>
                  <a:schemeClr val="tx1"/>
                </a:solidFill>
                <a:latin typeface="Helvetica" pitchFamily="2" charset="0"/>
                <a:ea typeface="+mn-ea"/>
                <a:cs typeface="+mn-cs"/>
                <a:sym typeface="Calibri"/>
              </a:rPr>
              <a:t>a physical change caused by an increase in temperature, and it doesn't involve rocks being worn down. Chemical weathering is not an example of erosion because it is </a:t>
            </a:r>
            <a:r>
              <a:rPr lang="en-US" sz="1200" i="0" dirty="0">
                <a:effectLst/>
                <a:latin typeface="Helvetica" pitchFamily="2" charset="0"/>
              </a:rPr>
              <a:t>is when a</a:t>
            </a:r>
            <a:r>
              <a:rPr lang="en-US" sz="1200" b="0" i="0" dirty="0">
                <a:solidFill>
                  <a:srgbClr val="374151"/>
                </a:solidFill>
                <a:effectLst/>
                <a:latin typeface="Helvetica" pitchFamily="2" charset="0"/>
              </a:rPr>
              <a:t>cids in rainwater can react with minerals in rocks, changing what they are made of.</a:t>
            </a:r>
            <a:r>
              <a:rPr lang="en-US" sz="1200" b="0" i="0" u="none" strike="noStrike" dirty="0">
                <a:solidFill>
                  <a:srgbClr val="374151"/>
                </a:solidFill>
                <a:effectLst/>
                <a:latin typeface="Helvetica" pitchFamily="2" charset="0"/>
              </a:rPr>
              <a:t>]</a:t>
            </a:r>
            <a:endParaRPr dirty="0"/>
          </a:p>
        </p:txBody>
      </p:sp>
      <p:sp>
        <p:nvSpPr>
          <p:cNvPr id="485" name="Google Shape;485;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8d0a459bb7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g28d0a459bb7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b="0" i="0" dirty="0">
                <a:solidFill>
                  <a:srgbClr val="000000"/>
                </a:solidFill>
                <a:effectLst/>
                <a:latin typeface="Söhne"/>
              </a:rPr>
              <a:t>Here are detailed steps for the erosion demonstration:</a:t>
            </a:r>
          </a:p>
          <a:p>
            <a:pPr algn="l"/>
            <a:r>
              <a:rPr lang="en-US" b="0" i="0" dirty="0">
                <a:solidFill>
                  <a:srgbClr val="000000"/>
                </a:solidFill>
                <a:effectLst/>
                <a:latin typeface="Söhne"/>
              </a:rPr>
              <a:t>Materials needed:</a:t>
            </a:r>
          </a:p>
          <a:p>
            <a:pPr algn="l">
              <a:buFont typeface="+mj-lt"/>
              <a:buAutoNum type="arabicPeriod"/>
            </a:pPr>
            <a:r>
              <a:rPr lang="en-US" b="0" i="0" dirty="0">
                <a:solidFill>
                  <a:srgbClr val="000000"/>
                </a:solidFill>
                <a:effectLst/>
                <a:latin typeface="Söhne"/>
              </a:rPr>
              <a:t>A large tray or shallow container</a:t>
            </a:r>
          </a:p>
          <a:p>
            <a:pPr algn="l">
              <a:buFont typeface="+mj-lt"/>
              <a:buAutoNum type="arabicPeriod"/>
            </a:pPr>
            <a:r>
              <a:rPr lang="en-US" b="0" i="0" dirty="0">
                <a:solidFill>
                  <a:srgbClr val="000000"/>
                </a:solidFill>
                <a:effectLst/>
                <a:latin typeface="Söhne"/>
              </a:rPr>
              <a:t>Sand</a:t>
            </a:r>
          </a:p>
          <a:p>
            <a:pPr algn="l">
              <a:buFont typeface="+mj-lt"/>
              <a:buAutoNum type="arabicPeriod"/>
            </a:pPr>
            <a:r>
              <a:rPr lang="en-US" b="0" i="0" dirty="0">
                <a:solidFill>
                  <a:srgbClr val="000000"/>
                </a:solidFill>
                <a:effectLst/>
                <a:latin typeface="Söhne"/>
              </a:rPr>
              <a:t>Soil</a:t>
            </a:r>
          </a:p>
          <a:p>
            <a:pPr algn="l">
              <a:buFont typeface="+mj-lt"/>
              <a:buAutoNum type="arabicPeriod"/>
            </a:pPr>
            <a:r>
              <a:rPr lang="en-US" b="0" i="0" dirty="0">
                <a:solidFill>
                  <a:srgbClr val="000000"/>
                </a:solidFill>
                <a:effectLst/>
                <a:latin typeface="Söhne"/>
              </a:rPr>
              <a:t>Small rocks or pebbles</a:t>
            </a:r>
          </a:p>
          <a:p>
            <a:pPr algn="l">
              <a:buFont typeface="+mj-lt"/>
              <a:buAutoNum type="arabicPeriod"/>
            </a:pPr>
            <a:r>
              <a:rPr lang="en-US" b="0" i="0" dirty="0">
                <a:solidFill>
                  <a:srgbClr val="000000"/>
                </a:solidFill>
                <a:effectLst/>
                <a:latin typeface="Söhne"/>
              </a:rPr>
              <a:t>Watering can or a container with a spout</a:t>
            </a:r>
          </a:p>
          <a:p>
            <a:pPr algn="l">
              <a:buFont typeface="+mj-lt"/>
              <a:buAutoNum type="arabicPeriod"/>
            </a:pPr>
            <a:r>
              <a:rPr lang="en-US" b="0" i="0" dirty="0">
                <a:solidFill>
                  <a:srgbClr val="000000"/>
                </a:solidFill>
                <a:effectLst/>
                <a:latin typeface="Söhne"/>
              </a:rPr>
              <a:t>Plastic wrap (optional)</a:t>
            </a:r>
          </a:p>
          <a:p>
            <a:pPr algn="l">
              <a:buFont typeface="+mj-lt"/>
              <a:buAutoNum type="arabicPeriod"/>
            </a:pPr>
            <a:r>
              <a:rPr lang="en-US" b="0" i="0" dirty="0">
                <a:solidFill>
                  <a:srgbClr val="000000"/>
                </a:solidFill>
                <a:effectLst/>
                <a:latin typeface="Söhne"/>
              </a:rPr>
              <a:t>Small toy figures or objects (optional)</a:t>
            </a:r>
          </a:p>
          <a:p>
            <a:pPr algn="l"/>
            <a:r>
              <a:rPr lang="en-US" b="0" i="0" dirty="0">
                <a:solidFill>
                  <a:srgbClr val="000000"/>
                </a:solidFill>
                <a:effectLst/>
                <a:latin typeface="Söhne"/>
              </a:rPr>
              <a:t>Steps:</a:t>
            </a:r>
          </a:p>
          <a:p>
            <a:pPr algn="l">
              <a:buFont typeface="+mj-lt"/>
              <a:buAutoNum type="arabicPeriod"/>
            </a:pPr>
            <a:r>
              <a:rPr lang="en-US" b="1" i="0" dirty="0">
                <a:solidFill>
                  <a:srgbClr val="000000"/>
                </a:solidFill>
                <a:effectLst/>
                <a:latin typeface="Söhne"/>
              </a:rPr>
              <a:t>Prepare the tray:</a:t>
            </a:r>
            <a:r>
              <a:rPr lang="en-US" b="0" i="0" dirty="0">
                <a:solidFill>
                  <a:srgbClr val="000000"/>
                </a:solidFill>
                <a:effectLst/>
                <a:latin typeface="Söhne"/>
              </a:rPr>
              <a:t> Fill the tray with a layer of sand to represent the Earth's surface. Add some soil on top to simulate the topsoil layer.</a:t>
            </a:r>
          </a:p>
          <a:p>
            <a:pPr algn="l">
              <a:buFont typeface="+mj-lt"/>
              <a:buAutoNum type="arabicPeriod"/>
            </a:pPr>
            <a:r>
              <a:rPr lang="en-US" b="1" i="0" dirty="0">
                <a:solidFill>
                  <a:srgbClr val="000000"/>
                </a:solidFill>
                <a:effectLst/>
                <a:latin typeface="Söhne"/>
              </a:rPr>
              <a:t>Create features:</a:t>
            </a:r>
            <a:r>
              <a:rPr lang="en-US" b="0" i="0" dirty="0">
                <a:solidFill>
                  <a:srgbClr val="000000"/>
                </a:solidFill>
                <a:effectLst/>
                <a:latin typeface="Söhne"/>
              </a:rPr>
              <a:t> Arrange small rocks or pebbles on the sand to represent mountains or hills. You can also add small toy figures to represent trees or houses.</a:t>
            </a:r>
          </a:p>
          <a:p>
            <a:pPr algn="l">
              <a:buFont typeface="+mj-lt"/>
              <a:buAutoNum type="arabicPeriod"/>
            </a:pPr>
            <a:r>
              <a:rPr lang="en-US" b="1" i="0" dirty="0">
                <a:solidFill>
                  <a:srgbClr val="000000"/>
                </a:solidFill>
                <a:effectLst/>
                <a:latin typeface="Söhne"/>
              </a:rPr>
              <a:t>Stabilize the landscape:</a:t>
            </a:r>
            <a:r>
              <a:rPr lang="en-US" b="0" i="0" dirty="0">
                <a:solidFill>
                  <a:srgbClr val="000000"/>
                </a:solidFill>
                <a:effectLst/>
                <a:latin typeface="Söhne"/>
              </a:rPr>
              <a:t> If desired, cover the landscape with plastic wrap and press it gently to stabilize the features. This step represents how vegetation can help prevent erosion by holding the soil in place.</a:t>
            </a:r>
          </a:p>
          <a:p>
            <a:pPr algn="l">
              <a:buFont typeface="+mj-lt"/>
              <a:buAutoNum type="arabicPeriod"/>
            </a:pPr>
            <a:r>
              <a:rPr lang="en-US" b="1" i="0" dirty="0">
                <a:solidFill>
                  <a:srgbClr val="000000"/>
                </a:solidFill>
                <a:effectLst/>
                <a:latin typeface="Söhne"/>
              </a:rPr>
              <a:t>Introduce water:</a:t>
            </a:r>
            <a:r>
              <a:rPr lang="en-US" b="0" i="0" dirty="0">
                <a:solidFill>
                  <a:srgbClr val="000000"/>
                </a:solidFill>
                <a:effectLst/>
                <a:latin typeface="Söhne"/>
              </a:rPr>
              <a:t> Hold the watering can or container with a spout above the tray. Simulate rainfall by gently pouring water onto the landscape. Observe how the water interacts with the land.</a:t>
            </a:r>
          </a:p>
          <a:p>
            <a:pPr algn="l">
              <a:buFont typeface="+mj-lt"/>
              <a:buAutoNum type="arabicPeriod"/>
            </a:pPr>
            <a:r>
              <a:rPr lang="en-US" b="1" i="0" dirty="0">
                <a:solidFill>
                  <a:srgbClr val="000000"/>
                </a:solidFill>
                <a:effectLst/>
                <a:latin typeface="Söhne"/>
              </a:rPr>
              <a:t>Observe and discuss:</a:t>
            </a:r>
            <a:r>
              <a:rPr lang="en-US" b="0" i="0" dirty="0">
                <a:solidFill>
                  <a:srgbClr val="000000"/>
                </a:solidFill>
                <a:effectLst/>
                <a:latin typeface="Söhne"/>
              </a:rPr>
              <a:t> Discuss with students what happens as the water flows over the landscape. Observe how it carries away soil, creates channels, and may form features like valleys.</a:t>
            </a:r>
          </a:p>
          <a:p>
            <a:pPr algn="l">
              <a:buFont typeface="+mj-lt"/>
              <a:buAutoNum type="arabicPeriod"/>
            </a:pPr>
            <a:r>
              <a:rPr lang="en-US" b="1" i="0" dirty="0">
                <a:solidFill>
                  <a:srgbClr val="000000"/>
                </a:solidFill>
                <a:effectLst/>
                <a:latin typeface="Söhne"/>
              </a:rPr>
              <a:t>Repeat:</a:t>
            </a:r>
            <a:r>
              <a:rPr lang="en-US" b="0" i="0" dirty="0">
                <a:solidFill>
                  <a:srgbClr val="000000"/>
                </a:solidFill>
                <a:effectLst/>
                <a:latin typeface="Söhne"/>
              </a:rPr>
              <a:t> You can repeat the process with variations, such as adjusting the angle of the tray or experimenting with different amounts of water.</a:t>
            </a:r>
          </a:p>
          <a:p>
            <a:pPr algn="l">
              <a:buFont typeface="+mj-lt"/>
              <a:buAutoNum type="arabicPeriod"/>
            </a:pPr>
            <a:r>
              <a:rPr lang="en-US" b="1" i="0" dirty="0">
                <a:solidFill>
                  <a:srgbClr val="000000"/>
                </a:solidFill>
                <a:effectLst/>
                <a:latin typeface="Söhne"/>
              </a:rPr>
              <a:t>Discuss outcomes:</a:t>
            </a:r>
            <a:r>
              <a:rPr lang="en-US" b="0" i="0" dirty="0">
                <a:solidFill>
                  <a:srgbClr val="000000"/>
                </a:solidFill>
                <a:effectLst/>
                <a:latin typeface="Söhne"/>
              </a:rPr>
              <a:t> After the demonstration, have a class discussion about what the students observed. Talk about how erosion can change the shape of the land over time and discuss the importance of soil conservation practices.</a:t>
            </a:r>
          </a:p>
          <a:p>
            <a:pPr algn="l"/>
            <a:r>
              <a:rPr lang="en-US" b="0" i="0" dirty="0">
                <a:solidFill>
                  <a:srgbClr val="000000"/>
                </a:solidFill>
                <a:effectLst/>
                <a:latin typeface="Söhne"/>
              </a:rPr>
              <a:t>This hands-on activity allows students to actively engage with the concept of erosion and provides a visual representation of the Earth's surface changes over time.</a:t>
            </a:r>
          </a:p>
          <a:p>
            <a:pPr algn="l"/>
            <a:r>
              <a:rPr lang="en-US" b="1" i="0" dirty="0">
                <a:solidFill>
                  <a:srgbClr val="FFFFFF"/>
                </a:solidFill>
                <a:effectLst/>
                <a:latin typeface="Inter"/>
              </a:rPr>
              <a:t> </a:t>
            </a:r>
          </a:p>
          <a:p>
            <a:br>
              <a:rPr lang="en-US" dirty="0"/>
            </a:br>
            <a:endParaRPr lang="en-US" b="0" i="0" dirty="0">
              <a:solidFill>
                <a:srgbClr val="374151"/>
              </a:solidFill>
              <a:effectLst/>
              <a:latin typeface="Söhne"/>
            </a:endParaRPr>
          </a:p>
        </p:txBody>
      </p:sp>
      <p:sp>
        <p:nvSpPr>
          <p:cNvPr id="836" name="Google Shape;836;g28d0a459bb7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4046727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421" name="Google Shape;421;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8c7b7e697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8c7b7e697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u="sng" dirty="0">
                <a:latin typeface="Helvetica" pitchFamily="2" charset="0"/>
              </a:rPr>
              <a:t>Erosion:</a:t>
            </a:r>
            <a:r>
              <a:rPr lang="en-US" sz="1800" b="1" dirty="0">
                <a:latin typeface="Helvetica" pitchFamily="2" charset="0"/>
              </a:rPr>
              <a:t> </a:t>
            </a:r>
            <a:r>
              <a:rPr lang="en-US" sz="1800" dirty="0">
                <a:solidFill>
                  <a:srgbClr val="000000"/>
                </a:solidFill>
                <a:latin typeface="Helvetica" pitchFamily="2" charset="0"/>
              </a:rPr>
              <a:t>Earth materials (rock, soil) are worn away and moved by wind and water</a:t>
            </a:r>
            <a:endParaRPr dirty="0"/>
          </a:p>
        </p:txBody>
      </p:sp>
      <p:sp>
        <p:nvSpPr>
          <p:cNvPr id="235" name="Google Shape;235;g28c7b7e697c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extLst>
      <p:ext uri="{BB962C8B-B14F-4D97-AF65-F5344CB8AC3E}">
        <p14:creationId xmlns:p14="http://schemas.microsoft.com/office/powerpoint/2010/main" val="24318547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We will now complete this concept map, called a Frayer model, </a:t>
            </a:r>
            <a:r>
              <a:rPr lang="en-US" dirty="0">
                <a:solidFill>
                  <a:srgbClr val="242424"/>
                </a:solidFill>
              </a:rPr>
              <a:t>to summarize and further clarify what you have learned about the term</a:t>
            </a:r>
            <a:r>
              <a:rPr lang="en-US" dirty="0"/>
              <a:t> </a:t>
            </a:r>
            <a:r>
              <a:rPr lang="en-US" b="1" dirty="0"/>
              <a:t>erosion</a:t>
            </a:r>
            <a:r>
              <a:rPr lang="en-US" dirty="0">
                <a:solidFill>
                  <a:srgbClr val="242424"/>
                </a:solidFill>
              </a:rPr>
              <a:t>. </a:t>
            </a:r>
            <a:endParaRPr dirty="0"/>
          </a:p>
        </p:txBody>
      </p:sp>
      <p:sp>
        <p:nvSpPr>
          <p:cNvPr id="436" name="Google Shape;436;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To complete the Frayer model,</a:t>
            </a:r>
            <a:r>
              <a:rPr lang="en-US" dirty="0">
                <a:solidFill>
                  <a:srgbClr val="242424"/>
                </a:solidFill>
              </a:rPr>
              <a:t> we will choose from four choices the correct picture, definition, example, and response to the question, “How does </a:t>
            </a:r>
            <a:r>
              <a:rPr lang="en-US" b="1" dirty="0">
                <a:solidFill>
                  <a:srgbClr val="242424"/>
                </a:solidFill>
              </a:rPr>
              <a:t>erosion </a:t>
            </a:r>
            <a:r>
              <a:rPr lang="en-US" dirty="0">
                <a:solidFill>
                  <a:srgbClr val="242424"/>
                </a:solidFill>
              </a:rPr>
              <a:t>impact my life?”</a:t>
            </a:r>
            <a:r>
              <a:rPr lang="en-US" dirty="0">
                <a:solidFill>
                  <a:schemeClr val="dk1"/>
                </a:solidFill>
              </a:rPr>
              <a:t> </a:t>
            </a:r>
            <a:r>
              <a:rPr lang="en-US" dirty="0">
                <a:solidFill>
                  <a:srgbClr val="242424"/>
                </a:solidFill>
              </a:rPr>
              <a:t>Select the best response for each question </a:t>
            </a:r>
            <a:r>
              <a:rPr lang="en-US" dirty="0">
                <a:solidFill>
                  <a:schemeClr val="dk1"/>
                </a:solidFill>
              </a:rPr>
              <a:t>using the information you just learned. As </a:t>
            </a:r>
            <a:r>
              <a:rPr lang="en-US" dirty="0"/>
              <a:t>we </a:t>
            </a:r>
            <a:r>
              <a:rPr lang="en-US" dirty="0">
                <a:solidFill>
                  <a:schemeClr val="dk1"/>
                </a:solidFill>
              </a:rPr>
              <a:t>select responses, </a:t>
            </a:r>
            <a:r>
              <a:rPr lang="en-US" dirty="0"/>
              <a:t>we</a:t>
            </a:r>
            <a:r>
              <a:rPr lang="en-US" dirty="0">
                <a:solidFill>
                  <a:schemeClr val="dk1"/>
                </a:solidFill>
              </a:rPr>
              <a:t> will see how this model looks filled in for the term </a:t>
            </a:r>
            <a:r>
              <a:rPr lang="en-US" b="1" dirty="0">
                <a:solidFill>
                  <a:schemeClr val="dk1"/>
                </a:solidFill>
              </a:rPr>
              <a:t>erosion</a:t>
            </a:r>
            <a:r>
              <a:rPr lang="en-US" b="1" dirty="0"/>
              <a:t>.</a:t>
            </a:r>
            <a:endParaRPr dirty="0">
              <a:solidFill>
                <a:schemeClr val="dk1"/>
              </a:solidFill>
            </a:endParaRPr>
          </a:p>
        </p:txBody>
      </p:sp>
      <p:sp>
        <p:nvSpPr>
          <p:cNvPr id="447" name="Google Shape;447;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1200" b="0" i="0" u="none" strike="noStrike" cap="none" dirty="0">
                <a:solidFill>
                  <a:srgbClr val="000000"/>
                </a:solidFill>
                <a:latin typeface="Calibri"/>
                <a:ea typeface="Calibri"/>
                <a:cs typeface="Calibri"/>
                <a:sym typeface="Calibri"/>
              </a:rPr>
              <a:t>Choose the correct </a:t>
            </a:r>
            <a:r>
              <a:rPr lang="en-US" sz="1200" b="0" i="1" u="none" strike="noStrike" cap="none" dirty="0">
                <a:solidFill>
                  <a:srgbClr val="000000"/>
                </a:solidFill>
                <a:latin typeface="Calibri"/>
                <a:ea typeface="Calibri"/>
                <a:cs typeface="Calibri"/>
                <a:sym typeface="Calibri"/>
              </a:rPr>
              <a:t>picture</a:t>
            </a:r>
            <a:r>
              <a:rPr lang="en-US" sz="1200" b="0" i="0" u="none" strike="noStrike" cap="none" dirty="0">
                <a:solidFill>
                  <a:srgbClr val="000000"/>
                </a:solidFill>
                <a:latin typeface="Calibri"/>
                <a:ea typeface="Calibri"/>
                <a:cs typeface="Calibri"/>
                <a:sym typeface="Calibri"/>
              </a:rPr>
              <a:t> of </a:t>
            </a:r>
            <a:r>
              <a:rPr lang="en-US" sz="1200" b="1" i="0" u="none" strike="noStrike" cap="none" dirty="0">
                <a:solidFill>
                  <a:srgbClr val="000000"/>
                </a:solidFill>
                <a:latin typeface="Calibri"/>
                <a:ea typeface="Calibri"/>
                <a:cs typeface="Calibri"/>
                <a:sym typeface="Calibri"/>
              </a:rPr>
              <a:t>erosion </a:t>
            </a:r>
            <a:r>
              <a:rPr lang="en-US" sz="1200" b="0" i="0" u="none" strike="noStrike" cap="none" dirty="0">
                <a:solidFill>
                  <a:srgbClr val="000000"/>
                </a:solidFill>
                <a:latin typeface="Calibri"/>
                <a:ea typeface="Calibri"/>
                <a:cs typeface="Calibri"/>
                <a:sym typeface="Calibri"/>
              </a:rPr>
              <a:t>from these four choices. </a:t>
            </a:r>
            <a:endParaRPr lang="en-US" sz="8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endParaRPr b="1" dirty="0"/>
          </a:p>
          <a:p>
            <a:pPr marL="0" lvl="0" indent="0" algn="l" rtl="0">
              <a:lnSpc>
                <a:spcPct val="100000"/>
              </a:lnSpc>
              <a:spcBef>
                <a:spcPts val="0"/>
              </a:spcBef>
              <a:spcAft>
                <a:spcPts val="0"/>
              </a:spcAft>
              <a:buClr>
                <a:schemeClr val="dk1"/>
              </a:buClr>
              <a:buSzPts val="1400"/>
              <a:buFont typeface="Arial"/>
              <a:buNone/>
            </a:pPr>
            <a:endParaRPr b="1" dirty="0"/>
          </a:p>
        </p:txBody>
      </p:sp>
      <p:sp>
        <p:nvSpPr>
          <p:cNvPr id="469" name="Google Shape;469;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This is the picture that shows </a:t>
            </a:r>
            <a:r>
              <a:rPr lang="en-US" b="1" dirty="0"/>
              <a:t>erosion.</a:t>
            </a:r>
            <a:endParaRPr lang="en-US" dirty="0"/>
          </a:p>
          <a:p>
            <a:pPr marL="0" lvl="0" indent="0" algn="l" rtl="0">
              <a:lnSpc>
                <a:spcPct val="100000"/>
              </a:lnSpc>
              <a:spcBef>
                <a:spcPts val="0"/>
              </a:spcBef>
              <a:spcAft>
                <a:spcPts val="0"/>
              </a:spcAft>
              <a:buClr>
                <a:schemeClr val="dk1"/>
              </a:buClr>
              <a:buSzPts val="1400"/>
              <a:buFont typeface="Arial"/>
              <a:buNone/>
            </a:pPr>
            <a:endParaRPr b="1" dirty="0"/>
          </a:p>
          <a:p>
            <a:pPr marL="0" lvl="0" indent="0" algn="l" rtl="0">
              <a:lnSpc>
                <a:spcPct val="100000"/>
              </a:lnSpc>
              <a:spcBef>
                <a:spcPts val="0"/>
              </a:spcBef>
              <a:spcAft>
                <a:spcPts val="0"/>
              </a:spcAft>
              <a:buClr>
                <a:schemeClr val="dk1"/>
              </a:buClr>
              <a:buSzPts val="1400"/>
              <a:buFont typeface="Arial"/>
              <a:buNone/>
            </a:pPr>
            <a:endParaRPr b="1" dirty="0"/>
          </a:p>
        </p:txBody>
      </p:sp>
      <p:sp>
        <p:nvSpPr>
          <p:cNvPr id="469" name="Google Shape;469;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8223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Here is the Frayer model filled in with a picture of </a:t>
            </a:r>
            <a:r>
              <a:rPr lang="en-US" b="1" dirty="0"/>
              <a:t>erosion.</a:t>
            </a:r>
            <a:endParaRPr lang="en-US" dirty="0">
              <a:solidFill>
                <a:schemeClr val="dk1"/>
              </a:solidFill>
            </a:endParaRPr>
          </a:p>
        </p:txBody>
      </p:sp>
      <p:sp>
        <p:nvSpPr>
          <p:cNvPr id="447" name="Google Shape;447;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89376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Choose the one correct definition of </a:t>
            </a:r>
            <a:r>
              <a:rPr lang="en-US" sz="1200" b="1" dirty="0">
                <a:solidFill>
                  <a:schemeClr val="dk1"/>
                </a:solidFill>
              </a:rPr>
              <a:t>erosion </a:t>
            </a:r>
            <a:r>
              <a:rPr lang="en-US" sz="1200" dirty="0">
                <a:solidFill>
                  <a:schemeClr val="dk1"/>
                </a:solidFill>
              </a:rPr>
              <a:t>from these four choices.</a:t>
            </a:r>
            <a:endParaRPr dirty="0"/>
          </a:p>
        </p:txBody>
      </p:sp>
      <p:sp>
        <p:nvSpPr>
          <p:cNvPr id="533" name="Google Shape;533;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0000"/>
              </a:lnSpc>
              <a:spcBef>
                <a:spcPts val="0"/>
              </a:spcBef>
              <a:spcAft>
                <a:spcPts val="0"/>
              </a:spcAft>
              <a:buClr>
                <a:srgbClr val="000000"/>
              </a:buClr>
              <a:buSzPts val="2400"/>
              <a:buFont typeface="Arial"/>
              <a:buNone/>
              <a:tabLst/>
              <a:defRPr/>
            </a:pPr>
            <a:r>
              <a:rPr lang="en-US" dirty="0"/>
              <a:t>“</a:t>
            </a:r>
            <a:r>
              <a:rPr lang="en-US" sz="1200" b="0" i="0" dirty="0">
                <a:solidFill>
                  <a:srgbClr val="000000"/>
                </a:solidFill>
                <a:effectLst/>
                <a:latin typeface="Helvetica" pitchFamily="2" charset="0"/>
              </a:rPr>
              <a:t>Earth materials (rock, soil) are worn away and moved by wind and water</a:t>
            </a:r>
            <a:r>
              <a:rPr lang="en-US" dirty="0"/>
              <a:t>” is correct! This is the definition of </a:t>
            </a:r>
            <a:r>
              <a:rPr lang="en-US" b="0" dirty="0"/>
              <a:t>erosion</a:t>
            </a:r>
            <a:r>
              <a:rPr lang="en-US" b="1" dirty="0"/>
              <a:t>.</a:t>
            </a:r>
            <a:endParaRPr lang="en-US" sz="1200" dirty="0">
              <a:solidFill>
                <a:schemeClr val="dk1"/>
              </a:solidFill>
            </a:endParaRPr>
          </a:p>
        </p:txBody>
      </p:sp>
      <p:sp>
        <p:nvSpPr>
          <p:cNvPr id="533" name="Google Shape;533;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01746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and the definition filled in for </a:t>
            </a:r>
            <a:r>
              <a:rPr lang="en-US" b="1" dirty="0"/>
              <a:t>erosion: </a:t>
            </a:r>
            <a:r>
              <a:rPr lang="en-US" sz="1200" b="0" i="0" dirty="0">
                <a:solidFill>
                  <a:srgbClr val="000000"/>
                </a:solidFill>
                <a:effectLst/>
                <a:latin typeface="Helvetica" pitchFamily="2" charset="0"/>
              </a:rPr>
              <a:t>Earth materials (rock, soil) are worn away and moved by wind and water</a:t>
            </a:r>
            <a:endParaRPr lang="en-US"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dirty="0"/>
          </a:p>
        </p:txBody>
      </p:sp>
      <p:sp>
        <p:nvSpPr>
          <p:cNvPr id="447" name="Google Shape;447;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731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2" name="Google Shape;142;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example of </a:t>
            </a:r>
            <a:r>
              <a:rPr lang="en-US" sz="1200" b="1" i="0" u="none" strike="noStrike" cap="none" dirty="0">
                <a:solidFill>
                  <a:srgbClr val="000000"/>
                </a:solidFill>
                <a:latin typeface="Calibri"/>
                <a:ea typeface="Calibri"/>
                <a:cs typeface="Calibri"/>
                <a:sym typeface="Calibri"/>
              </a:rPr>
              <a:t>erosion </a:t>
            </a:r>
            <a:r>
              <a:rPr lang="en-US" sz="1200" dirty="0">
                <a:solidFill>
                  <a:schemeClr val="dk1"/>
                </a:solidFill>
                <a:latin typeface="Calibri"/>
                <a:ea typeface="Calibri"/>
                <a:cs typeface="Calibri"/>
                <a:sym typeface="Calibri"/>
              </a:rPr>
              <a:t>from these four choices. </a:t>
            </a:r>
            <a:endParaRPr sz="1200" dirty="0">
              <a:solidFill>
                <a:schemeClr val="dk1"/>
              </a:solidFill>
            </a:endParaRPr>
          </a:p>
        </p:txBody>
      </p:sp>
      <p:sp>
        <p:nvSpPr>
          <p:cNvPr id="602" name="Google Shape;602;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b="0" i="0" u="none" strike="noStrike" cap="none" dirty="0">
                <a:solidFill>
                  <a:schemeClr val="dk1"/>
                </a:solidFill>
                <a:latin typeface="Arial"/>
                <a:ea typeface="Arial"/>
                <a:cs typeface="Arial"/>
                <a:sym typeface="Arial"/>
              </a:rPr>
              <a:t>Gradual wearing away of coastal land by natural forces</a:t>
            </a:r>
            <a:r>
              <a:rPr lang="en-US" dirty="0"/>
              <a:t>” is correct! These are examples of </a:t>
            </a:r>
            <a:r>
              <a:rPr lang="en-US" b="1" dirty="0"/>
              <a:t>erosion.</a:t>
            </a:r>
            <a:endParaRPr lang="en-US" sz="1200" dirty="0">
              <a:solidFill>
                <a:schemeClr val="dk1"/>
              </a:solidFill>
            </a:endParaRPr>
          </a:p>
        </p:txBody>
      </p:sp>
      <p:sp>
        <p:nvSpPr>
          <p:cNvPr id="602" name="Google Shape;602;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10344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1200" dirty="0"/>
              <a:t>Here is the Frayer Model with a picture, definition, and an example of </a:t>
            </a:r>
            <a:r>
              <a:rPr lang="en-US" sz="1200" b="1" dirty="0"/>
              <a:t>erosion</a:t>
            </a:r>
            <a:r>
              <a:rPr lang="en-US" sz="1200" dirty="0"/>
              <a:t>: </a:t>
            </a:r>
            <a:r>
              <a:rPr lang="en-US" sz="1200" b="0" i="0" u="none" strike="noStrike" cap="none" dirty="0">
                <a:solidFill>
                  <a:schemeClr val="dk1"/>
                </a:solidFill>
                <a:latin typeface="Arial"/>
                <a:ea typeface="Arial"/>
                <a:cs typeface="Arial"/>
                <a:sym typeface="Arial"/>
              </a:rPr>
              <a:t>Gradual wearing away of coastal land by natural forces</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dirty="0"/>
          </a:p>
        </p:txBody>
      </p:sp>
      <p:sp>
        <p:nvSpPr>
          <p:cNvPr id="447" name="Google Shape;447;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07904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27e576c1a67_0_1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g27e576c1a67_0_12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response for “how does erosion impact my life?” from these four choices. </a:t>
            </a:r>
            <a:endParaRPr sz="1200" dirty="0">
              <a:solidFill>
                <a:schemeClr val="dk1"/>
              </a:solidFill>
            </a:endParaRPr>
          </a:p>
        </p:txBody>
      </p:sp>
      <p:sp>
        <p:nvSpPr>
          <p:cNvPr id="672" name="Google Shape;672;g27e576c1a67_0_12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27e576c1a67_0_1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g27e576c1a67_0_12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b="0" i="0" dirty="0">
                <a:solidFill>
                  <a:srgbClr val="374151"/>
                </a:solidFill>
                <a:effectLst/>
                <a:latin typeface="+mj-lt"/>
              </a:rPr>
              <a:t>Erosion makes rocks change and shapes the land around us over time. It makes the world look different!</a:t>
            </a:r>
            <a:r>
              <a:rPr lang="en-US" sz="1200" dirty="0">
                <a:solidFill>
                  <a:schemeClr val="dk1"/>
                </a:solidFill>
                <a:latin typeface="Arial"/>
                <a:ea typeface="Arial"/>
                <a:cs typeface="Arial"/>
                <a:sym typeface="Arial"/>
              </a:rPr>
              <a:t>” </a:t>
            </a:r>
            <a:r>
              <a:rPr lang="en-US" dirty="0"/>
              <a:t>That is correct! This is an example of how </a:t>
            </a:r>
            <a:r>
              <a:rPr lang="en-US" b="1" dirty="0" err="1"/>
              <a:t>erosoin</a:t>
            </a:r>
            <a:r>
              <a:rPr lang="en-US" b="1" dirty="0"/>
              <a:t> </a:t>
            </a:r>
            <a:r>
              <a:rPr lang="en-US" dirty="0"/>
              <a:t>impacts our lives.</a:t>
            </a:r>
            <a:endParaRPr lang="en-US" sz="1200" dirty="0">
              <a:solidFill>
                <a:schemeClr val="dk1"/>
              </a:solidFill>
            </a:endParaRPr>
          </a:p>
        </p:txBody>
      </p:sp>
      <p:sp>
        <p:nvSpPr>
          <p:cNvPr id="672" name="Google Shape;672;g27e576c1a67_0_12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27084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lang="en-US" sz="1200" dirty="0">
                <a:solidFill>
                  <a:schemeClr val="dk1"/>
                </a:solidFill>
              </a:rPr>
              <a:t>Here is the Frayer Model with a picture, definition, example, and a correct response to “how does </a:t>
            </a:r>
            <a:r>
              <a:rPr lang="en-US" sz="1200" b="1" dirty="0">
                <a:solidFill>
                  <a:schemeClr val="dk1"/>
                </a:solidFill>
              </a:rPr>
              <a:t>deposition </a:t>
            </a:r>
            <a:r>
              <a:rPr lang="en-US" sz="1200" dirty="0">
                <a:solidFill>
                  <a:schemeClr val="dk1"/>
                </a:solidFill>
              </a:rPr>
              <a:t>impact my life?”: </a:t>
            </a:r>
            <a:r>
              <a:rPr lang="en-US" sz="1200" b="0" i="0" dirty="0">
                <a:solidFill>
                  <a:srgbClr val="374151"/>
                </a:solidFill>
                <a:effectLst/>
                <a:latin typeface="+mj-lt"/>
              </a:rPr>
              <a:t>Erosion makes rocks change and shapes the land around us over time. It makes the world look different!</a:t>
            </a:r>
            <a:endParaRPr lang="en-US" sz="1200" dirty="0">
              <a:latin typeface="+mj-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dirty="0"/>
          </a:p>
        </p:txBody>
      </p:sp>
      <p:sp>
        <p:nvSpPr>
          <p:cNvPr id="447" name="Google Shape;447;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96183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743" name="Google Shape;743;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8c7b7e697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8c7b7e697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u="sng" dirty="0">
                <a:latin typeface="Helvetica" pitchFamily="2" charset="0"/>
              </a:rPr>
              <a:t>Erosion:</a:t>
            </a:r>
            <a:r>
              <a:rPr lang="en-US" sz="1800" b="1" dirty="0">
                <a:latin typeface="Helvetica" pitchFamily="2" charset="0"/>
              </a:rPr>
              <a:t> </a:t>
            </a:r>
            <a:r>
              <a:rPr lang="en-US" sz="1800" dirty="0">
                <a:solidFill>
                  <a:srgbClr val="000000"/>
                </a:solidFill>
                <a:latin typeface="Helvetica" pitchFamily="2" charset="0"/>
              </a:rPr>
              <a:t>Earth materials (rock, soil) are worn away and moved by wind and water</a:t>
            </a:r>
            <a:endParaRPr dirty="0"/>
          </a:p>
        </p:txBody>
      </p:sp>
      <p:sp>
        <p:nvSpPr>
          <p:cNvPr id="235" name="Google Shape;235;g28c7b7e697c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extLst>
      <p:ext uri="{BB962C8B-B14F-4D97-AF65-F5344CB8AC3E}">
        <p14:creationId xmlns:p14="http://schemas.microsoft.com/office/powerpoint/2010/main" val="28472626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Let’s reflect once more on our big question. Our “big question” is: </a:t>
            </a:r>
            <a:r>
              <a:rPr lang="en-US" sz="1200" b="1" i="0" dirty="0">
                <a:solidFill>
                  <a:srgbClr val="374151"/>
                </a:solidFill>
                <a:effectLst/>
                <a:latin typeface="Söhne"/>
              </a:rPr>
              <a:t>How does erosion shape the land around us and impact our environment?</a:t>
            </a:r>
          </a:p>
          <a:p>
            <a:pPr marL="0" lvl="0" indent="0" algn="l" rtl="0">
              <a:lnSpc>
                <a:spcPct val="100000"/>
              </a:lnSpc>
              <a:spcBef>
                <a:spcPts val="0"/>
              </a:spcBef>
              <a:spcAft>
                <a:spcPts val="0"/>
              </a:spcAft>
              <a:buClr>
                <a:schemeClr val="dk1"/>
              </a:buClr>
              <a:buSzPts val="1400"/>
              <a:buFont typeface="Arial"/>
              <a:buNone/>
            </a:pPr>
            <a:endParaRPr lang="en-US" sz="1800" b="1" i="0" kern="1200" dirty="0">
              <a:solidFill>
                <a:schemeClr val="tx1"/>
              </a:solidFill>
              <a:effectLst/>
              <a:latin typeface="+mj-lt"/>
              <a:ea typeface="+mj-ea"/>
              <a:cs typeface="+mj-cs"/>
            </a:endParaRPr>
          </a:p>
          <a:p>
            <a:pPr marL="0" lvl="0" indent="0" algn="l" rtl="0">
              <a:lnSpc>
                <a:spcPct val="100000"/>
              </a:lnSpc>
              <a:spcBef>
                <a:spcPts val="0"/>
              </a:spcBef>
              <a:spcAft>
                <a:spcPts val="0"/>
              </a:spcAft>
              <a:buClr>
                <a:schemeClr val="dk1"/>
              </a:buClr>
              <a:buSzPts val="1400"/>
              <a:buFont typeface="Arial"/>
              <a:buNone/>
            </a:pPr>
            <a:r>
              <a:rPr lang="en-US" dirty="0"/>
              <a:t>Does anyone have any additional examples to share that haven’t been discussed yet? </a:t>
            </a:r>
          </a:p>
        </p:txBody>
      </p:sp>
    </p:spTree>
    <p:extLst>
      <p:ext uri="{BB962C8B-B14F-4D97-AF65-F5344CB8AC3E}">
        <p14:creationId xmlns:p14="http://schemas.microsoft.com/office/powerpoint/2010/main" val="18899032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28d164d3bd8_0_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g28d164d3bd8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Click the link above for a simulation to deepen your understanding of weathering. In this simulation, you will </a:t>
            </a:r>
            <a:r>
              <a:rPr lang="en-US" b="0" i="0" dirty="0">
                <a:solidFill>
                  <a:srgbClr val="121212"/>
                </a:solidFill>
                <a:effectLst/>
                <a:latin typeface="GeographEditWeb"/>
              </a:rPr>
              <a:t>meet Walter, a friendly animal who will guide you on your quest for knowledge about erosion and weathering. You will begin your journey by doing different activities to that will simulate weathering and erosion. The game continues with a variety of activities and information. At the end, you will play a bonus arcade game to award you for your good work.</a:t>
            </a:r>
            <a:endParaRPr dirty="0"/>
          </a:p>
        </p:txBody>
      </p:sp>
      <p:sp>
        <p:nvSpPr>
          <p:cNvPr id="846" name="Google Shape;846;g28d164d3bd8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u="sng" dirty="0">
                <a:latin typeface="Helvetica" pitchFamily="2" charset="0"/>
              </a:rPr>
              <a:t>The Earth’s System</a:t>
            </a:r>
            <a:r>
              <a:rPr lang="en-US" sz="1200" dirty="0">
                <a:latin typeface="Helvetica" pitchFamily="2" charset="0"/>
              </a:rPr>
              <a:t>: </a:t>
            </a:r>
            <a:r>
              <a:rPr lang="en-US" sz="1200" b="0" i="0" dirty="0">
                <a:solidFill>
                  <a:srgbClr val="374151"/>
                </a:solidFill>
                <a:effectLst/>
                <a:latin typeface="Helvetica" pitchFamily="2" charset="0"/>
              </a:rPr>
              <a:t>The interconnected components that work together to form the Earth.</a:t>
            </a:r>
            <a:endParaRPr lang="en-US" sz="1200" dirty="0">
              <a:latin typeface="Helvetica" pitchFamily="2"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31039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4" name="Google Shape;774;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775" name="Google Shape;775;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0" name="Google Shape;780;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7e576c1a6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27e576c1a6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Review the layers of the Earth. Crust, Mantle, Outer Core, and Inner Core</a:t>
            </a:r>
            <a:endParaRPr b="1" dirty="0"/>
          </a:p>
        </p:txBody>
      </p:sp>
      <p:sp>
        <p:nvSpPr>
          <p:cNvPr id="148" name="Google Shape;148;g27e576c1a6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u="sng"/>
              <a:t>Mineral</a:t>
            </a:r>
            <a:r>
              <a:rPr lang="en-US" sz="1200" b="1"/>
              <a:t>: </a:t>
            </a:r>
            <a:r>
              <a:rPr lang="en-US" sz="1200"/>
              <a:t>Substances that do not come from an animal or plant, the building blocks that make up rocks</a:t>
            </a:r>
            <a:endParaRPr/>
          </a:p>
        </p:txBody>
      </p:sp>
      <p:sp>
        <p:nvSpPr>
          <p:cNvPr id="157" name="Google Shape;157;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u="sng"/>
              <a:t>Rock</a:t>
            </a:r>
            <a:r>
              <a:rPr lang="en-US" sz="1200" b="1"/>
              <a:t>: </a:t>
            </a:r>
            <a:r>
              <a:rPr lang="en-US" sz="1200"/>
              <a:t>A solid collection of minerals.</a:t>
            </a:r>
            <a:endParaRPr/>
          </a:p>
        </p:txBody>
      </p:sp>
      <p:sp>
        <p:nvSpPr>
          <p:cNvPr id="165" name="Google Shape;165;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3"/>
        <p:cNvGrpSpPr/>
        <p:nvPr/>
      </p:nvGrpSpPr>
      <p:grpSpPr>
        <a:xfrm>
          <a:off x="0" y="0"/>
          <a:ext cx="0" cy="0"/>
          <a:chOff x="0" y="0"/>
          <a:chExt cx="0" cy="0"/>
        </a:xfrm>
      </p:grpSpPr>
      <p:sp>
        <p:nvSpPr>
          <p:cNvPr id="74" name="Google Shape;74;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6" name="Google Shape;76;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3"/>
        <p:cNvGrpSpPr/>
        <p:nvPr/>
      </p:nvGrpSpPr>
      <p:grpSpPr>
        <a:xfrm>
          <a:off x="0" y="0"/>
          <a:ext cx="0" cy="0"/>
          <a:chOff x="0" y="0"/>
          <a:chExt cx="0" cy="0"/>
        </a:xfrm>
      </p:grpSpPr>
      <p:sp>
        <p:nvSpPr>
          <p:cNvPr id="54" name="Google Shape;54;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6" name="Google Shape;56;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7" name="Google Shape;57;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0"/>
        <p:cNvGrpSpPr/>
        <p:nvPr/>
      </p:nvGrpSpPr>
      <p:grpSpPr>
        <a:xfrm>
          <a:off x="0" y="0"/>
          <a:ext cx="0" cy="0"/>
          <a:chOff x="0" y="0"/>
          <a:chExt cx="0" cy="0"/>
        </a:xfrm>
      </p:grpSpPr>
      <p:sp>
        <p:nvSpPr>
          <p:cNvPr id="61" name="Google Shape;61;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73"/>
          <p:cNvSpPr>
            <a:spLocks noGrp="1"/>
          </p:cNvSpPr>
          <p:nvPr>
            <p:ph type="pic" idx="2"/>
          </p:nvPr>
        </p:nvSpPr>
        <p:spPr>
          <a:xfrm>
            <a:off x="1792288" y="612775"/>
            <a:ext cx="5486400" cy="4114800"/>
          </a:xfrm>
          <a:prstGeom prst="rect">
            <a:avLst/>
          </a:prstGeom>
          <a:noFill/>
          <a:ln>
            <a:noFill/>
          </a:ln>
        </p:spPr>
      </p:sp>
      <p:sp>
        <p:nvSpPr>
          <p:cNvPr id="63" name="Google Shape;63;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4" name="Google Shape;64;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7"/>
        <p:cNvGrpSpPr/>
        <p:nvPr/>
      </p:nvGrpSpPr>
      <p:grpSpPr>
        <a:xfrm>
          <a:off x="0" y="0"/>
          <a:ext cx="0" cy="0"/>
          <a:chOff x="0" y="0"/>
          <a:chExt cx="0" cy="0"/>
        </a:xfrm>
      </p:grpSpPr>
      <p:sp>
        <p:nvSpPr>
          <p:cNvPr id="68" name="Google Shape;68;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0" name="Google Shape;70;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40.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3" Type="http://schemas.openxmlformats.org/officeDocument/2006/relationships/hyperlink" Target="https://education.nationalgeographic.org/resource/walters-travels-weathering-and-erosion/"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84" name="Google Shape;84;p1"/>
          <p:cNvGrpSpPr/>
          <p:nvPr/>
        </p:nvGrpSpPr>
        <p:grpSpPr>
          <a:xfrm>
            <a:off x="1325592" y="297175"/>
            <a:ext cx="6456691" cy="6404394"/>
            <a:chOff x="814636" y="0"/>
            <a:chExt cx="5828917" cy="6404394"/>
          </a:xfrm>
        </p:grpSpPr>
        <p:sp>
          <p:nvSpPr>
            <p:cNvPr id="85" name="Google Shape;85;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87" name="Google Shape;87;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0" name="Google Shape;90;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
            <p:cNvSpPr txBox="1"/>
            <p:nvPr/>
          </p:nvSpPr>
          <p:spPr>
            <a:xfrm>
              <a:off x="1873753" y="3753671"/>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Frayer Model</a:t>
              </a:r>
              <a:endParaRPr/>
            </a:p>
          </p:txBody>
        </p:sp>
        <p:sp>
          <p:nvSpPr>
            <p:cNvPr id="99" name="Google Shape;99;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3" name="Google Shape;103;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4" name="Google Shape;104;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05" name="Google Shape;105;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sp>
        <p:nvSpPr>
          <p:cNvPr id="106" name="Google Shape;106;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 name="Google Shape;107;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08" name="Google Shape;108;p1"/>
          <p:cNvSpPr/>
          <p:nvPr/>
        </p:nvSpPr>
        <p:spPr>
          <a:xfrm>
            <a:off x="4452593" y="5219264"/>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09" name="Google Shape;109;p1"/>
          <p:cNvCxnSpPr/>
          <p:nvPr/>
        </p:nvCxnSpPr>
        <p:spPr>
          <a:xfrm>
            <a:off x="4588494" y="5229875"/>
            <a:ext cx="0" cy="76200"/>
          </a:xfrm>
          <a:prstGeom prst="straightConnector1">
            <a:avLst/>
          </a:prstGeom>
          <a:noFill/>
          <a:ln w="25400" cap="flat" cmpd="sng">
            <a:solidFill>
              <a:srgbClr val="FF932B"/>
            </a:solidFill>
            <a:prstDash val="solid"/>
            <a:round/>
            <a:headEnd type="none" w="sm" len="sm"/>
            <a:tailEnd type="none" w="sm" len="sm"/>
          </a:ln>
        </p:spPr>
      </p:cxnSp>
      <p:cxnSp>
        <p:nvCxnSpPr>
          <p:cNvPr id="110" name="Google Shape;110;p1"/>
          <p:cNvCxnSpPr>
            <a:stCxn id="108" idx="2"/>
          </p:cNvCxnSpPr>
          <p:nvPr/>
        </p:nvCxnSpPr>
        <p:spPr>
          <a:xfrm rot="10800000">
            <a:off x="4587443" y="5399864"/>
            <a:ext cx="600" cy="69900"/>
          </a:xfrm>
          <a:prstGeom prst="straightConnector1">
            <a:avLst/>
          </a:prstGeom>
          <a:noFill/>
          <a:ln w="25400" cap="flat" cmpd="sng">
            <a:solidFill>
              <a:srgbClr val="FF932B"/>
            </a:solidFill>
            <a:prstDash val="solid"/>
            <a:round/>
            <a:headEnd type="none" w="sm" len="sm"/>
            <a:tailEnd type="none" w="sm" len="sm"/>
          </a:ln>
        </p:spPr>
      </p:cxnSp>
      <p:cxnSp>
        <p:nvCxnSpPr>
          <p:cNvPr id="111" name="Google Shape;111;p1"/>
          <p:cNvCxnSpPr/>
          <p:nvPr/>
        </p:nvCxnSpPr>
        <p:spPr>
          <a:xfrm>
            <a:off x="4452593" y="5343946"/>
            <a:ext cx="78900" cy="0"/>
          </a:xfrm>
          <a:prstGeom prst="straightConnector1">
            <a:avLst/>
          </a:prstGeom>
          <a:noFill/>
          <a:ln w="25400" cap="flat" cmpd="sng">
            <a:solidFill>
              <a:srgbClr val="FF932B"/>
            </a:solidFill>
            <a:prstDash val="solid"/>
            <a:round/>
            <a:headEnd type="none" w="sm" len="sm"/>
            <a:tailEnd type="none" w="sm" len="sm"/>
          </a:ln>
        </p:spPr>
      </p:cxnSp>
      <p:cxnSp>
        <p:nvCxnSpPr>
          <p:cNvPr id="112" name="Google Shape;112;p1"/>
          <p:cNvCxnSpPr/>
          <p:nvPr/>
        </p:nvCxnSpPr>
        <p:spPr>
          <a:xfrm>
            <a:off x="4643028" y="5342304"/>
            <a:ext cx="80400" cy="0"/>
          </a:xfrm>
          <a:prstGeom prst="straightConnector1">
            <a:avLst/>
          </a:prstGeom>
          <a:noFill/>
          <a:ln w="25400" cap="flat" cmpd="sng">
            <a:solidFill>
              <a:srgbClr val="FF932B"/>
            </a:solidFill>
            <a:prstDash val="solid"/>
            <a:round/>
            <a:headEnd type="none" w="sm" len="sm"/>
            <a:tailEnd type="none" w="sm" len="sm"/>
          </a:ln>
        </p:spPr>
      </p:cxnSp>
      <p:sp>
        <p:nvSpPr>
          <p:cNvPr id="113" name="Google Shape;113;p1"/>
          <p:cNvSpPr/>
          <p:nvPr/>
        </p:nvSpPr>
        <p:spPr>
          <a:xfrm>
            <a:off x="4531728" y="5302656"/>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8"/>
          <p:cNvSpPr txBox="1"/>
          <p:nvPr/>
        </p:nvSpPr>
        <p:spPr>
          <a:xfrm>
            <a:off x="1465825" y="526375"/>
            <a:ext cx="63606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There are three types of rocks. Each type forms differently. </a:t>
            </a:r>
            <a:endParaRPr sz="3600" b="0" i="0" u="none" strike="noStrike" cap="none">
              <a:solidFill>
                <a:schemeClr val="dk1"/>
              </a:solidFill>
              <a:latin typeface="Calibri"/>
              <a:ea typeface="Calibri"/>
              <a:cs typeface="Calibri"/>
              <a:sym typeface="Calibri"/>
            </a:endParaRPr>
          </a:p>
        </p:txBody>
      </p:sp>
      <p:pic>
        <p:nvPicPr>
          <p:cNvPr id="175" name="Google Shape;175;p8" descr="What is Igneous Rock?"/>
          <p:cNvPicPr preferRelativeResize="0"/>
          <p:nvPr/>
        </p:nvPicPr>
        <p:blipFill rotWithShape="1">
          <a:blip r:embed="rId3">
            <a:alphaModFix/>
          </a:blip>
          <a:srcRect/>
          <a:stretch/>
        </p:blipFill>
        <p:spPr>
          <a:xfrm>
            <a:off x="77580" y="2169253"/>
            <a:ext cx="2754182" cy="1760094"/>
          </a:xfrm>
          <a:prstGeom prst="rect">
            <a:avLst/>
          </a:prstGeom>
          <a:noFill/>
          <a:ln>
            <a:noFill/>
          </a:ln>
        </p:spPr>
      </p:pic>
      <p:sp>
        <p:nvSpPr>
          <p:cNvPr id="176" name="Google Shape;176;p8"/>
          <p:cNvSpPr txBox="1"/>
          <p:nvPr/>
        </p:nvSpPr>
        <p:spPr>
          <a:xfrm>
            <a:off x="163947" y="4238182"/>
            <a:ext cx="2816176"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Igneous – </a:t>
            </a:r>
            <a:r>
              <a:rPr lang="en-US" sz="2200" b="0" i="0" u="none" strike="noStrike" cap="none">
                <a:solidFill>
                  <a:srgbClr val="000000"/>
                </a:solidFill>
                <a:latin typeface="Arial"/>
                <a:ea typeface="Arial"/>
                <a:cs typeface="Arial"/>
                <a:sym typeface="Arial"/>
              </a:rPr>
              <a:t>when lava cools down and solidifies </a:t>
            </a:r>
            <a:endParaRPr/>
          </a:p>
        </p:txBody>
      </p:sp>
      <p:sp>
        <p:nvSpPr>
          <p:cNvPr id="177" name="Google Shape;177;p8"/>
          <p:cNvSpPr txBox="1"/>
          <p:nvPr/>
        </p:nvSpPr>
        <p:spPr>
          <a:xfrm>
            <a:off x="2980122" y="4238182"/>
            <a:ext cx="3183756" cy="17851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Sedimentary – </a:t>
            </a:r>
            <a:r>
              <a:rPr lang="en-US" sz="2200" b="0" i="0" u="none" strike="noStrike" cap="none">
                <a:solidFill>
                  <a:srgbClr val="000000"/>
                </a:solidFill>
                <a:latin typeface="Arial"/>
                <a:ea typeface="Arial"/>
                <a:cs typeface="Arial"/>
                <a:sym typeface="Arial"/>
              </a:rPr>
              <a:t>when small particles e.g., minerals, organic materials, sand, stick together over time </a:t>
            </a:r>
            <a:endParaRPr/>
          </a:p>
        </p:txBody>
      </p:sp>
      <p:sp>
        <p:nvSpPr>
          <p:cNvPr id="178" name="Google Shape;178;p8"/>
          <p:cNvSpPr txBox="1"/>
          <p:nvPr/>
        </p:nvSpPr>
        <p:spPr>
          <a:xfrm>
            <a:off x="6316858" y="4238182"/>
            <a:ext cx="2522341" cy="21236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Metamorphic – </a:t>
            </a:r>
            <a:r>
              <a:rPr lang="en-US" sz="2200" b="0" i="0" u="none" strike="noStrike" cap="none">
                <a:solidFill>
                  <a:srgbClr val="000000"/>
                </a:solidFill>
                <a:latin typeface="Arial"/>
                <a:ea typeface="Arial"/>
                <a:cs typeface="Arial"/>
                <a:sym typeface="Arial"/>
              </a:rPr>
              <a:t>when existing rocks undergo temperature, pressure, or chemical change</a:t>
            </a:r>
            <a:endParaRPr/>
          </a:p>
        </p:txBody>
      </p:sp>
      <p:pic>
        <p:nvPicPr>
          <p:cNvPr id="179" name="Google Shape;179;p8" descr="How Are Metamorphic Rocks Formed? (Full Explanation)"/>
          <p:cNvPicPr preferRelativeResize="0"/>
          <p:nvPr/>
        </p:nvPicPr>
        <p:blipFill rotWithShape="1">
          <a:blip r:embed="rId4">
            <a:alphaModFix/>
          </a:blip>
          <a:srcRect/>
          <a:stretch/>
        </p:blipFill>
        <p:spPr>
          <a:xfrm>
            <a:off x="6163878" y="2075817"/>
            <a:ext cx="2777189" cy="1855317"/>
          </a:xfrm>
          <a:prstGeom prst="rect">
            <a:avLst/>
          </a:prstGeom>
          <a:noFill/>
          <a:ln>
            <a:noFill/>
          </a:ln>
        </p:spPr>
      </p:pic>
      <p:pic>
        <p:nvPicPr>
          <p:cNvPr id="180" name="Google Shape;180;p8" descr="Sedimentary Rocks"/>
          <p:cNvPicPr preferRelativeResize="0"/>
          <p:nvPr/>
        </p:nvPicPr>
        <p:blipFill rotWithShape="1">
          <a:blip r:embed="rId5">
            <a:alphaModFix/>
          </a:blip>
          <a:srcRect/>
          <a:stretch/>
        </p:blipFill>
        <p:spPr>
          <a:xfrm>
            <a:off x="2980122" y="1948238"/>
            <a:ext cx="3020756" cy="1982896"/>
          </a:xfrm>
          <a:prstGeom prst="rect">
            <a:avLst/>
          </a:prstGeom>
          <a:noFill/>
          <a:ln>
            <a:noFill/>
          </a:ln>
        </p:spPr>
      </p:pic>
      <p:sp>
        <p:nvSpPr>
          <p:cNvPr id="181" name="Google Shape;181;p8" descr="Rewind"/>
          <p:cNvSpPr/>
          <p:nvPr/>
        </p:nvSpPr>
        <p:spPr>
          <a:xfrm>
            <a:off x="0" y="0"/>
            <a:ext cx="849600" cy="8496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8c7b7e697c_0_49"/>
          <p:cNvSpPr txBox="1">
            <a:spLocks noGrp="1"/>
          </p:cNvSpPr>
          <p:nvPr>
            <p:ph type="ctrTitle"/>
          </p:nvPr>
        </p:nvSpPr>
        <p:spPr>
          <a:xfrm>
            <a:off x="498172" y="236434"/>
            <a:ext cx="8142058" cy="2000400"/>
          </a:xfrm>
          <a:prstGeom prst="rect">
            <a:avLst/>
          </a:prstGeom>
          <a:noFill/>
          <a:ln>
            <a:noFill/>
          </a:ln>
        </p:spPr>
        <p:txBody>
          <a:bodyPr spcFirstLastPara="1" wrap="square" lIns="91425" tIns="45700" rIns="91425" bIns="45700" anchor="ctr" anchorCtr="0">
            <a:normAutofit/>
          </a:bodyPr>
          <a:lstStyle/>
          <a:p>
            <a:pPr>
              <a:buSzPts val="3600"/>
            </a:pPr>
            <a:r>
              <a:rPr lang="en-US" sz="3600" b="1" u="sng" dirty="0">
                <a:latin typeface="Helvetica" pitchFamily="2" charset="0"/>
              </a:rPr>
              <a:t>Weathering:</a:t>
            </a:r>
            <a:r>
              <a:rPr lang="en-US" sz="3600" b="1" dirty="0">
                <a:latin typeface="Helvetica" pitchFamily="2" charset="0"/>
              </a:rPr>
              <a:t> </a:t>
            </a:r>
            <a:r>
              <a:rPr lang="en-US" sz="3600" b="0" i="0" dirty="0">
                <a:solidFill>
                  <a:srgbClr val="000000"/>
                </a:solidFill>
                <a:effectLst/>
                <a:latin typeface="Helvetica" pitchFamily="2" charset="0"/>
              </a:rPr>
              <a:t>the process of breaking down rock over long periods of time</a:t>
            </a:r>
            <a:endParaRPr lang="en-US" sz="3600" dirty="0">
              <a:latin typeface="Helvetica" pitchFamily="2" charset="0"/>
            </a:endParaRPr>
          </a:p>
        </p:txBody>
      </p:sp>
      <p:pic>
        <p:nvPicPr>
          <p:cNvPr id="6" name="Picture 5" descr="A rock arch in the desert with Arches National Park in the background&#10;&#10;Description automatically generated">
            <a:extLst>
              <a:ext uri="{FF2B5EF4-FFF2-40B4-BE49-F238E27FC236}">
                <a16:creationId xmlns:a16="http://schemas.microsoft.com/office/drawing/2014/main" id="{2E6DB18B-5B77-6FA0-020B-9918EAFB5304}"/>
              </a:ext>
            </a:extLst>
          </p:cNvPr>
          <p:cNvPicPr>
            <a:picLocks noChangeAspect="1"/>
          </p:cNvPicPr>
          <p:nvPr/>
        </p:nvPicPr>
        <p:blipFill>
          <a:blip r:embed="rId3"/>
          <a:stretch>
            <a:fillRect/>
          </a:stretch>
        </p:blipFill>
        <p:spPr>
          <a:xfrm>
            <a:off x="1267691" y="2069146"/>
            <a:ext cx="6608618" cy="4788854"/>
          </a:xfrm>
          <a:prstGeom prst="rect">
            <a:avLst/>
          </a:prstGeom>
        </p:spPr>
      </p:pic>
      <p:sp>
        <p:nvSpPr>
          <p:cNvPr id="2" name="Google Shape;181;p8" descr="Rewind">
            <a:extLst>
              <a:ext uri="{FF2B5EF4-FFF2-40B4-BE49-F238E27FC236}">
                <a16:creationId xmlns:a16="http://schemas.microsoft.com/office/drawing/2014/main" id="{5E0D647F-F3FA-CA3A-D852-AD1B11E21D87}"/>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34983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8c7b7e697c_0_49"/>
          <p:cNvSpPr txBox="1">
            <a:spLocks noGrp="1"/>
          </p:cNvSpPr>
          <p:nvPr>
            <p:ph type="ctrTitle"/>
          </p:nvPr>
        </p:nvSpPr>
        <p:spPr>
          <a:xfrm>
            <a:off x="849542" y="222126"/>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dirty="0">
                <a:latin typeface="Helvetica" pitchFamily="2" charset="0"/>
              </a:rPr>
              <a:t>Deposition:</a:t>
            </a:r>
            <a:r>
              <a:rPr lang="en-US" sz="3600" b="1" dirty="0">
                <a:latin typeface="Helvetica" pitchFamily="2" charset="0"/>
              </a:rPr>
              <a:t> </a:t>
            </a:r>
            <a:r>
              <a:rPr lang="en-US" sz="3600" b="0" i="0" dirty="0">
                <a:solidFill>
                  <a:srgbClr val="000000"/>
                </a:solidFill>
                <a:effectLst/>
                <a:latin typeface="Helvetica" pitchFamily="2" charset="0"/>
              </a:rPr>
              <a:t>dropping of sediment to a new location</a:t>
            </a:r>
            <a:endParaRPr sz="3600" dirty="0">
              <a:latin typeface="Helvetica" pitchFamily="2" charset="0"/>
            </a:endParaRPr>
          </a:p>
        </p:txBody>
      </p:sp>
      <p:pic>
        <p:nvPicPr>
          <p:cNvPr id="3" name="Picture 2" descr="A diagram of a weathering erosion&#10;&#10;Description automatically generated">
            <a:extLst>
              <a:ext uri="{FF2B5EF4-FFF2-40B4-BE49-F238E27FC236}">
                <a16:creationId xmlns:a16="http://schemas.microsoft.com/office/drawing/2014/main" id="{20504663-B4BD-DE72-70E4-A9056AD393F8}"/>
              </a:ext>
            </a:extLst>
          </p:cNvPr>
          <p:cNvPicPr>
            <a:picLocks noChangeAspect="1"/>
          </p:cNvPicPr>
          <p:nvPr/>
        </p:nvPicPr>
        <p:blipFill>
          <a:blip r:embed="rId3"/>
          <a:stretch>
            <a:fillRect/>
          </a:stretch>
        </p:blipFill>
        <p:spPr>
          <a:xfrm>
            <a:off x="1267691" y="1847020"/>
            <a:ext cx="6608618" cy="4788854"/>
          </a:xfrm>
          <a:prstGeom prst="rect">
            <a:avLst/>
          </a:prstGeom>
        </p:spPr>
      </p:pic>
      <p:sp>
        <p:nvSpPr>
          <p:cNvPr id="4" name="Oval 3">
            <a:extLst>
              <a:ext uri="{FF2B5EF4-FFF2-40B4-BE49-F238E27FC236}">
                <a16:creationId xmlns:a16="http://schemas.microsoft.com/office/drawing/2014/main" id="{0E5661D9-D1EF-5281-1BA4-F58EB212B143}"/>
              </a:ext>
            </a:extLst>
          </p:cNvPr>
          <p:cNvSpPr/>
          <p:nvPr/>
        </p:nvSpPr>
        <p:spPr>
          <a:xfrm>
            <a:off x="5098473" y="4690892"/>
            <a:ext cx="2119746" cy="103103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181;p8" descr="Rewind">
            <a:extLst>
              <a:ext uri="{FF2B5EF4-FFF2-40B4-BE49-F238E27FC236}">
                <a16:creationId xmlns:a16="http://schemas.microsoft.com/office/drawing/2014/main" id="{E09708A9-3861-1EAD-8EEB-16A14594FA8B}"/>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4948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27e576c1a67_0_165"/>
          <p:cNvSpPr txBox="1"/>
          <p:nvPr/>
        </p:nvSpPr>
        <p:spPr>
          <a:xfrm>
            <a:off x="849588" y="478672"/>
            <a:ext cx="7778700"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2800" b="0" i="0" u="none" strike="noStrike" cap="none">
                <a:solidFill>
                  <a:schemeClr val="dk1"/>
                </a:solidFill>
                <a:latin typeface="Calibri"/>
                <a:ea typeface="Calibri"/>
                <a:cs typeface="Calibri"/>
                <a:sym typeface="Calibri"/>
              </a:rPr>
              <a:t>What is the relationship between rocks and minerals?</a:t>
            </a:r>
            <a:endParaRPr sz="2800" b="0" i="0" u="none" strike="noStrike" cap="none">
              <a:solidFill>
                <a:srgbClr val="000000"/>
              </a:solidFill>
              <a:latin typeface="Arial"/>
              <a:ea typeface="Arial"/>
              <a:cs typeface="Arial"/>
              <a:sym typeface="Arial"/>
            </a:endParaRPr>
          </a:p>
        </p:txBody>
      </p:sp>
      <p:sp>
        <p:nvSpPr>
          <p:cNvPr id="194" name="Google Shape;194;g27e576c1a67_0_16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g27e576c1a67_0_165"/>
          <p:cNvSpPr txBox="1"/>
          <p:nvPr/>
        </p:nvSpPr>
        <p:spPr>
          <a:xfrm>
            <a:off x="849588" y="1432745"/>
            <a:ext cx="77787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Rocks are created when minerals go through changes in temperature and pressure. </a:t>
            </a:r>
            <a:endParaRPr sz="2800" b="0" i="0" u="none" strike="noStrike" cap="none">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Rocks are tiny pieces of minerals that stick together over time.</a:t>
            </a:r>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Rocks are made up of one or more mineral. </a:t>
            </a:r>
            <a:endParaRPr/>
          </a:p>
        </p:txBody>
      </p:sp>
      <p:pic>
        <p:nvPicPr>
          <p:cNvPr id="196" name="Google Shape;196;g27e576c1a67_0_165" descr="White Gray Sandstone Sedimentary Rock - Mini Me Geology"/>
          <p:cNvPicPr preferRelativeResize="0"/>
          <p:nvPr/>
        </p:nvPicPr>
        <p:blipFill rotWithShape="1">
          <a:blip r:embed="rId4">
            <a:alphaModFix/>
          </a:blip>
          <a:srcRect/>
          <a:stretch/>
        </p:blipFill>
        <p:spPr>
          <a:xfrm>
            <a:off x="3381103" y="4323806"/>
            <a:ext cx="2381794" cy="238179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9"/>
          <p:cNvSpPr txBox="1"/>
          <p:nvPr/>
        </p:nvSpPr>
        <p:spPr>
          <a:xfrm>
            <a:off x="849588" y="478672"/>
            <a:ext cx="7778700"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2800" b="0" i="0" u="none" strike="noStrike" cap="none">
                <a:solidFill>
                  <a:schemeClr val="dk1"/>
                </a:solidFill>
                <a:latin typeface="Calibri"/>
                <a:ea typeface="Calibri"/>
                <a:cs typeface="Calibri"/>
                <a:sym typeface="Calibri"/>
              </a:rPr>
              <a:t>What is the relationship between rocks and minerals?</a:t>
            </a:r>
            <a:endParaRPr sz="2800" b="0" i="0" u="none" strike="noStrike" cap="none">
              <a:solidFill>
                <a:srgbClr val="000000"/>
              </a:solidFill>
              <a:latin typeface="Arial"/>
              <a:ea typeface="Arial"/>
              <a:cs typeface="Arial"/>
              <a:sym typeface="Arial"/>
            </a:endParaRPr>
          </a:p>
        </p:txBody>
      </p:sp>
      <p:sp>
        <p:nvSpPr>
          <p:cNvPr id="203" name="Google Shape;203;p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9"/>
          <p:cNvSpPr txBox="1"/>
          <p:nvPr/>
        </p:nvSpPr>
        <p:spPr>
          <a:xfrm>
            <a:off x="849588" y="1692370"/>
            <a:ext cx="77787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Rocks are created when minerals go through changes in temperature and pressure. </a:t>
            </a:r>
            <a:endParaRPr sz="2800" b="0" i="0" u="none" strike="noStrike" cap="none">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Rocks are tiny pieces of minerals that stick together over time.</a:t>
            </a:r>
            <a:endParaRPr/>
          </a:p>
          <a:p>
            <a:pPr marL="457200" marR="0" lvl="0" indent="-431800" algn="l" rtl="0">
              <a:lnSpc>
                <a:spcPct val="115000"/>
              </a:lnSpc>
              <a:spcBef>
                <a:spcPts val="640"/>
              </a:spcBef>
              <a:spcAft>
                <a:spcPts val="0"/>
              </a:spcAft>
              <a:buClr>
                <a:srgbClr val="FF0000"/>
              </a:buClr>
              <a:buSzPts val="3200"/>
              <a:buFont typeface="Calibri"/>
              <a:buAutoNum type="alphaUcPeriod"/>
            </a:pPr>
            <a:r>
              <a:rPr lang="en-US" sz="2800" b="1" i="0" u="none" strike="noStrike" cap="none">
                <a:solidFill>
                  <a:srgbClr val="FF0000"/>
                </a:solidFill>
                <a:latin typeface="Calibri"/>
                <a:ea typeface="Calibri"/>
                <a:cs typeface="Calibri"/>
                <a:sym typeface="Calibri"/>
              </a:rPr>
              <a:t>Rocks are made up of one or more mineral. </a:t>
            </a:r>
            <a:endParaRPr/>
          </a:p>
        </p:txBody>
      </p:sp>
      <p:pic>
        <p:nvPicPr>
          <p:cNvPr id="205" name="Google Shape;205;p9" descr="White Gray Sandstone Sedimentary Rock - Mini Me Geology"/>
          <p:cNvPicPr preferRelativeResize="0"/>
          <p:nvPr/>
        </p:nvPicPr>
        <p:blipFill rotWithShape="1">
          <a:blip r:embed="rId4">
            <a:alphaModFix/>
          </a:blip>
          <a:srcRect/>
          <a:stretch/>
        </p:blipFill>
        <p:spPr>
          <a:xfrm>
            <a:off x="3381103" y="4323806"/>
            <a:ext cx="2381794" cy="238179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0"/>
          <p:cNvSpPr txBox="1"/>
          <p:nvPr/>
        </p:nvSpPr>
        <p:spPr>
          <a:xfrm>
            <a:off x="849587" y="478672"/>
            <a:ext cx="7876401"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2800" b="0" i="0" u="none" strike="noStrike" cap="none">
                <a:solidFill>
                  <a:schemeClr val="dk1"/>
                </a:solidFill>
                <a:latin typeface="Calibri"/>
                <a:ea typeface="Calibri"/>
                <a:cs typeface="Calibri"/>
                <a:sym typeface="Calibri"/>
              </a:rPr>
              <a:t>Which of the following materials can rocks not be made of?</a:t>
            </a:r>
            <a:endParaRPr sz="2800" b="0" i="0" u="none" strike="noStrike" cap="none">
              <a:solidFill>
                <a:srgbClr val="000000"/>
              </a:solidFill>
              <a:latin typeface="Arial"/>
              <a:ea typeface="Arial"/>
              <a:cs typeface="Arial"/>
              <a:sym typeface="Arial"/>
            </a:endParaRPr>
          </a:p>
        </p:txBody>
      </p:sp>
      <p:sp>
        <p:nvSpPr>
          <p:cNvPr id="212" name="Google Shape;212;p1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10"/>
          <p:cNvSpPr txBox="1"/>
          <p:nvPr/>
        </p:nvSpPr>
        <p:spPr>
          <a:xfrm>
            <a:off x="849587" y="1911411"/>
            <a:ext cx="77787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Sand particles</a:t>
            </a:r>
            <a:endParaRPr/>
          </a:p>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Minerals</a:t>
            </a:r>
            <a:endParaRPr/>
          </a:p>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Former living things</a:t>
            </a:r>
            <a:endParaRPr sz="2800" b="1" i="0" u="none" strike="noStrike" cap="none">
              <a:solidFill>
                <a:srgbClr val="FF0000"/>
              </a:solidFill>
              <a:latin typeface="Calibri"/>
              <a:ea typeface="Calibri"/>
              <a:cs typeface="Calibri"/>
              <a:sym typeface="Calibri"/>
            </a:endParaRPr>
          </a:p>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Fossils</a:t>
            </a:r>
            <a:endParaRPr/>
          </a:p>
        </p:txBody>
      </p:sp>
      <p:pic>
        <p:nvPicPr>
          <p:cNvPr id="214" name="Google Shape;214;p10" descr="Metamorphic rock: Mineral information, data and localities."/>
          <p:cNvPicPr preferRelativeResize="0"/>
          <p:nvPr/>
        </p:nvPicPr>
        <p:blipFill rotWithShape="1">
          <a:blip r:embed="rId4">
            <a:alphaModFix/>
          </a:blip>
          <a:srcRect/>
          <a:stretch/>
        </p:blipFill>
        <p:spPr>
          <a:xfrm>
            <a:off x="5014547" y="1911411"/>
            <a:ext cx="3279866" cy="312674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1"/>
          <p:cNvSpPr txBox="1"/>
          <p:nvPr/>
        </p:nvSpPr>
        <p:spPr>
          <a:xfrm>
            <a:off x="849587" y="478672"/>
            <a:ext cx="7876401"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2800" b="0" i="0" u="none" strike="noStrike" cap="none">
                <a:solidFill>
                  <a:schemeClr val="dk1"/>
                </a:solidFill>
                <a:latin typeface="Calibri"/>
                <a:ea typeface="Calibri"/>
                <a:cs typeface="Calibri"/>
                <a:sym typeface="Calibri"/>
              </a:rPr>
              <a:t>Which of the following materials can rocks not be made of?</a:t>
            </a:r>
            <a:endParaRPr sz="2800" b="0" i="0" u="none" strike="noStrike" cap="none">
              <a:solidFill>
                <a:srgbClr val="000000"/>
              </a:solidFill>
              <a:latin typeface="Arial"/>
              <a:ea typeface="Arial"/>
              <a:cs typeface="Arial"/>
              <a:sym typeface="Arial"/>
            </a:endParaRPr>
          </a:p>
        </p:txBody>
      </p:sp>
      <p:sp>
        <p:nvSpPr>
          <p:cNvPr id="221" name="Google Shape;221;p1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11"/>
          <p:cNvSpPr txBox="1"/>
          <p:nvPr/>
        </p:nvSpPr>
        <p:spPr>
          <a:xfrm>
            <a:off x="849587" y="1911411"/>
            <a:ext cx="77787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Sand particles</a:t>
            </a:r>
            <a:endParaRPr/>
          </a:p>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Minerals</a:t>
            </a:r>
            <a:endParaRPr/>
          </a:p>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Former living things</a:t>
            </a:r>
            <a:endParaRPr/>
          </a:p>
          <a:p>
            <a:pPr marL="457200" marR="0" lvl="0" indent="-431800" algn="l" rtl="0">
              <a:lnSpc>
                <a:spcPct val="115000"/>
              </a:lnSpc>
              <a:spcBef>
                <a:spcPts val="640"/>
              </a:spcBef>
              <a:spcAft>
                <a:spcPts val="0"/>
              </a:spcAft>
              <a:buClr>
                <a:srgbClr val="FF0000"/>
              </a:buClr>
              <a:buSzPts val="3200"/>
              <a:buFont typeface="Calibri"/>
              <a:buAutoNum type="alphaUcPeriod"/>
            </a:pPr>
            <a:r>
              <a:rPr lang="en-US" sz="2800" b="1" i="0" u="none" strike="noStrike" cap="none">
                <a:solidFill>
                  <a:srgbClr val="FF0000"/>
                </a:solidFill>
                <a:latin typeface="Calibri"/>
                <a:ea typeface="Calibri"/>
                <a:cs typeface="Calibri"/>
                <a:sym typeface="Calibri"/>
              </a:rPr>
              <a:t>Fossils</a:t>
            </a:r>
            <a:endParaRPr/>
          </a:p>
        </p:txBody>
      </p:sp>
      <p:pic>
        <p:nvPicPr>
          <p:cNvPr id="223" name="Google Shape;223;p11" descr="Metamorphic rock: Mineral information, data and localities."/>
          <p:cNvPicPr preferRelativeResize="0"/>
          <p:nvPr/>
        </p:nvPicPr>
        <p:blipFill rotWithShape="1">
          <a:blip r:embed="rId4">
            <a:alphaModFix/>
          </a:blip>
          <a:srcRect/>
          <a:stretch/>
        </p:blipFill>
        <p:spPr>
          <a:xfrm>
            <a:off x="5014547" y="1911411"/>
            <a:ext cx="3279866" cy="312674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8c7b7e697c_0_49"/>
          <p:cNvSpPr txBox="1">
            <a:spLocks noGrp="1"/>
          </p:cNvSpPr>
          <p:nvPr>
            <p:ph type="ctrTitle"/>
          </p:nvPr>
        </p:nvSpPr>
        <p:spPr>
          <a:xfrm>
            <a:off x="498172" y="236434"/>
            <a:ext cx="8142058" cy="2000400"/>
          </a:xfrm>
          <a:prstGeom prst="rect">
            <a:avLst/>
          </a:prstGeom>
          <a:noFill/>
          <a:ln>
            <a:noFill/>
          </a:ln>
        </p:spPr>
        <p:txBody>
          <a:bodyPr spcFirstLastPara="1" wrap="square" lIns="91425" tIns="45700" rIns="91425" bIns="45700" anchor="ctr" anchorCtr="0">
            <a:normAutofit/>
          </a:bodyPr>
          <a:lstStyle/>
          <a:p>
            <a:pPr>
              <a:buSzPts val="3600"/>
            </a:pPr>
            <a:r>
              <a:rPr lang="en-US" sz="3600" b="1" u="sng" dirty="0">
                <a:latin typeface="Helvetica" pitchFamily="2" charset="0"/>
              </a:rPr>
              <a:t>Weathering:</a:t>
            </a:r>
            <a:r>
              <a:rPr lang="en-US" sz="3600" b="1" dirty="0">
                <a:latin typeface="Helvetica" pitchFamily="2" charset="0"/>
              </a:rPr>
              <a:t> </a:t>
            </a:r>
            <a:r>
              <a:rPr lang="en-US" sz="3600" b="0" i="0" dirty="0">
                <a:solidFill>
                  <a:srgbClr val="000000"/>
                </a:solidFill>
                <a:effectLst/>
                <a:latin typeface="Helvetica" pitchFamily="2" charset="0"/>
              </a:rPr>
              <a:t>the process of breaking down rock over </a:t>
            </a:r>
            <a:r>
              <a:rPr lang="en-US" sz="3600" b="0" i="0" u="sng" dirty="0">
                <a:solidFill>
                  <a:srgbClr val="000000"/>
                </a:solidFill>
                <a:effectLst/>
                <a:latin typeface="Helvetica" pitchFamily="2" charset="0"/>
              </a:rPr>
              <a:t>           </a:t>
            </a:r>
            <a:r>
              <a:rPr lang="en-US" sz="3600" b="0" i="0" dirty="0">
                <a:solidFill>
                  <a:srgbClr val="000000"/>
                </a:solidFill>
                <a:effectLst/>
                <a:latin typeface="Helvetica" pitchFamily="2" charset="0"/>
              </a:rPr>
              <a:t> periods of time</a:t>
            </a:r>
            <a:endParaRPr lang="en-US" sz="3600" dirty="0">
              <a:latin typeface="Helvetica" pitchFamily="2" charset="0"/>
            </a:endParaRPr>
          </a:p>
        </p:txBody>
      </p:sp>
      <p:pic>
        <p:nvPicPr>
          <p:cNvPr id="6" name="Picture 5" descr="A rock arch in the desert with Arches National Park in the background&#10;&#10;Description automatically generated">
            <a:extLst>
              <a:ext uri="{FF2B5EF4-FFF2-40B4-BE49-F238E27FC236}">
                <a16:creationId xmlns:a16="http://schemas.microsoft.com/office/drawing/2014/main" id="{2E6DB18B-5B77-6FA0-020B-9918EAFB5304}"/>
              </a:ext>
            </a:extLst>
          </p:cNvPr>
          <p:cNvPicPr>
            <a:picLocks noChangeAspect="1"/>
          </p:cNvPicPr>
          <p:nvPr/>
        </p:nvPicPr>
        <p:blipFill>
          <a:blip r:embed="rId3"/>
          <a:stretch>
            <a:fillRect/>
          </a:stretch>
        </p:blipFill>
        <p:spPr>
          <a:xfrm>
            <a:off x="1267691" y="2069146"/>
            <a:ext cx="6608618" cy="4788854"/>
          </a:xfrm>
          <a:prstGeom prst="rect">
            <a:avLst/>
          </a:prstGeom>
        </p:spPr>
      </p:pic>
      <p:sp>
        <p:nvSpPr>
          <p:cNvPr id="4" name="Google Shape;221;p11" descr="Questions">
            <a:extLst>
              <a:ext uri="{FF2B5EF4-FFF2-40B4-BE49-F238E27FC236}">
                <a16:creationId xmlns:a16="http://schemas.microsoft.com/office/drawing/2014/main" id="{5B78AC99-9954-F73B-32B6-51BC8E8CAD47}"/>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94454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8c7b7e697c_0_49"/>
          <p:cNvSpPr txBox="1">
            <a:spLocks noGrp="1"/>
          </p:cNvSpPr>
          <p:nvPr>
            <p:ph type="ctrTitle"/>
          </p:nvPr>
        </p:nvSpPr>
        <p:spPr>
          <a:xfrm>
            <a:off x="498172" y="236434"/>
            <a:ext cx="8142058" cy="2000400"/>
          </a:xfrm>
          <a:prstGeom prst="rect">
            <a:avLst/>
          </a:prstGeom>
          <a:noFill/>
          <a:ln>
            <a:noFill/>
          </a:ln>
        </p:spPr>
        <p:txBody>
          <a:bodyPr spcFirstLastPara="1" wrap="square" lIns="91425" tIns="45700" rIns="91425" bIns="45700" anchor="ctr" anchorCtr="0">
            <a:normAutofit/>
          </a:bodyPr>
          <a:lstStyle/>
          <a:p>
            <a:pPr>
              <a:buSzPts val="3600"/>
            </a:pPr>
            <a:r>
              <a:rPr lang="en-US" sz="3600" b="1" u="sng" dirty="0">
                <a:latin typeface="Helvetica" pitchFamily="2" charset="0"/>
              </a:rPr>
              <a:t>Weathering:</a:t>
            </a:r>
            <a:r>
              <a:rPr lang="en-US" sz="3600" b="1" dirty="0">
                <a:latin typeface="Helvetica" pitchFamily="2" charset="0"/>
              </a:rPr>
              <a:t> </a:t>
            </a:r>
            <a:r>
              <a:rPr lang="en-US" sz="3600" b="0" i="0" dirty="0">
                <a:solidFill>
                  <a:srgbClr val="000000"/>
                </a:solidFill>
                <a:effectLst/>
                <a:latin typeface="Helvetica" pitchFamily="2" charset="0"/>
              </a:rPr>
              <a:t>the process of breaking down rock over </a:t>
            </a:r>
            <a:r>
              <a:rPr lang="en-US" sz="3600" b="1" i="0" u="sng" dirty="0">
                <a:solidFill>
                  <a:srgbClr val="FF0000"/>
                </a:solidFill>
                <a:effectLst/>
                <a:latin typeface="Helvetica" pitchFamily="2" charset="0"/>
              </a:rPr>
              <a:t>long</a:t>
            </a:r>
            <a:r>
              <a:rPr lang="en-US" sz="3600" b="0" i="0" dirty="0">
                <a:solidFill>
                  <a:srgbClr val="000000"/>
                </a:solidFill>
                <a:effectLst/>
                <a:latin typeface="Helvetica" pitchFamily="2" charset="0"/>
              </a:rPr>
              <a:t> periods of time</a:t>
            </a:r>
            <a:endParaRPr lang="en-US" sz="3600" dirty="0">
              <a:latin typeface="Helvetica" pitchFamily="2" charset="0"/>
            </a:endParaRPr>
          </a:p>
        </p:txBody>
      </p:sp>
      <p:pic>
        <p:nvPicPr>
          <p:cNvPr id="6" name="Picture 5" descr="A rock arch in the desert with Arches National Park in the background&#10;&#10;Description automatically generated">
            <a:extLst>
              <a:ext uri="{FF2B5EF4-FFF2-40B4-BE49-F238E27FC236}">
                <a16:creationId xmlns:a16="http://schemas.microsoft.com/office/drawing/2014/main" id="{2E6DB18B-5B77-6FA0-020B-9918EAFB5304}"/>
              </a:ext>
            </a:extLst>
          </p:cNvPr>
          <p:cNvPicPr>
            <a:picLocks noChangeAspect="1"/>
          </p:cNvPicPr>
          <p:nvPr/>
        </p:nvPicPr>
        <p:blipFill>
          <a:blip r:embed="rId3"/>
          <a:stretch>
            <a:fillRect/>
          </a:stretch>
        </p:blipFill>
        <p:spPr>
          <a:xfrm>
            <a:off x="1267691" y="2069146"/>
            <a:ext cx="6608618" cy="4788854"/>
          </a:xfrm>
          <a:prstGeom prst="rect">
            <a:avLst/>
          </a:prstGeom>
        </p:spPr>
      </p:pic>
      <p:sp>
        <p:nvSpPr>
          <p:cNvPr id="3" name="Google Shape;221;p11" descr="Questions">
            <a:extLst>
              <a:ext uri="{FF2B5EF4-FFF2-40B4-BE49-F238E27FC236}">
                <a16:creationId xmlns:a16="http://schemas.microsoft.com/office/drawing/2014/main" id="{A520E7DC-65C8-FD09-E230-182FC21711C5}"/>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32761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 name="Google Shape;120;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21" name="Google Shape;121;p2"/>
          <p:cNvSpPr txBox="1"/>
          <p:nvPr/>
        </p:nvSpPr>
        <p:spPr>
          <a:xfrm>
            <a:off x="1547949" y="287215"/>
            <a:ext cx="6048103"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6000" b="1" i="0" u="none" strike="noStrike" cap="none" dirty="0">
                <a:solidFill>
                  <a:srgbClr val="000000"/>
                </a:solidFill>
                <a:latin typeface="Calibri"/>
                <a:ea typeface="Calibri"/>
                <a:cs typeface="Calibri"/>
                <a:sym typeface="Calibri"/>
              </a:rPr>
              <a:t>Erosion</a:t>
            </a:r>
            <a:endParaRPr sz="1800" b="0" i="0" u="none" strike="noStrike" cap="none" dirty="0">
              <a:solidFill>
                <a:srgbClr val="000000"/>
              </a:solidFill>
              <a:latin typeface="Calibri"/>
              <a:ea typeface="Calibri"/>
              <a:cs typeface="Calibri"/>
              <a:sym typeface="Calibri"/>
            </a:endParaRPr>
          </a:p>
        </p:txBody>
      </p:sp>
      <p:pic>
        <p:nvPicPr>
          <p:cNvPr id="1026" name="Picture 2">
            <a:extLst>
              <a:ext uri="{FF2B5EF4-FFF2-40B4-BE49-F238E27FC236}">
                <a16:creationId xmlns:a16="http://schemas.microsoft.com/office/drawing/2014/main" id="{642EC935-CB75-BFED-5EDB-7EC5484C7D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573" y="1302837"/>
            <a:ext cx="8264853" cy="54926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8c7b7e697c_0_49"/>
          <p:cNvSpPr txBox="1">
            <a:spLocks noGrp="1"/>
          </p:cNvSpPr>
          <p:nvPr>
            <p:ph type="ctrTitle"/>
          </p:nvPr>
        </p:nvSpPr>
        <p:spPr>
          <a:xfrm>
            <a:off x="568035" y="222126"/>
            <a:ext cx="8395855"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dirty="0">
                <a:latin typeface="Helvetica" pitchFamily="2" charset="0"/>
              </a:rPr>
              <a:t>True or False: </a:t>
            </a:r>
            <a:r>
              <a:rPr lang="en-US" sz="3600" dirty="0">
                <a:latin typeface="Helvetica" pitchFamily="2" charset="0"/>
              </a:rPr>
              <a:t>Deposition is the </a:t>
            </a:r>
            <a:r>
              <a:rPr lang="en-US" sz="3600" b="0" i="0" dirty="0">
                <a:solidFill>
                  <a:srgbClr val="000000"/>
                </a:solidFill>
                <a:effectLst/>
                <a:latin typeface="Helvetica" pitchFamily="2" charset="0"/>
              </a:rPr>
              <a:t>dropping of sediment to a new location</a:t>
            </a:r>
            <a:endParaRPr sz="3600" dirty="0">
              <a:latin typeface="Helvetica" pitchFamily="2" charset="0"/>
            </a:endParaRPr>
          </a:p>
        </p:txBody>
      </p:sp>
      <p:pic>
        <p:nvPicPr>
          <p:cNvPr id="3" name="Picture 2" descr="A diagram of a weathering erosion&#10;&#10;Description automatically generated">
            <a:extLst>
              <a:ext uri="{FF2B5EF4-FFF2-40B4-BE49-F238E27FC236}">
                <a16:creationId xmlns:a16="http://schemas.microsoft.com/office/drawing/2014/main" id="{20504663-B4BD-DE72-70E4-A9056AD393F8}"/>
              </a:ext>
            </a:extLst>
          </p:cNvPr>
          <p:cNvPicPr>
            <a:picLocks noChangeAspect="1"/>
          </p:cNvPicPr>
          <p:nvPr/>
        </p:nvPicPr>
        <p:blipFill>
          <a:blip r:embed="rId3"/>
          <a:stretch>
            <a:fillRect/>
          </a:stretch>
        </p:blipFill>
        <p:spPr>
          <a:xfrm>
            <a:off x="1267691" y="1847020"/>
            <a:ext cx="6608618" cy="4788854"/>
          </a:xfrm>
          <a:prstGeom prst="rect">
            <a:avLst/>
          </a:prstGeom>
        </p:spPr>
      </p:pic>
      <p:sp>
        <p:nvSpPr>
          <p:cNvPr id="4" name="Oval 3">
            <a:extLst>
              <a:ext uri="{FF2B5EF4-FFF2-40B4-BE49-F238E27FC236}">
                <a16:creationId xmlns:a16="http://schemas.microsoft.com/office/drawing/2014/main" id="{0E5661D9-D1EF-5281-1BA4-F58EB212B143}"/>
              </a:ext>
            </a:extLst>
          </p:cNvPr>
          <p:cNvSpPr/>
          <p:nvPr/>
        </p:nvSpPr>
        <p:spPr>
          <a:xfrm>
            <a:off x="5098473" y="4690892"/>
            <a:ext cx="2119746" cy="103103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Google Shape;221;p11" descr="Questions">
            <a:extLst>
              <a:ext uri="{FF2B5EF4-FFF2-40B4-BE49-F238E27FC236}">
                <a16:creationId xmlns:a16="http://schemas.microsoft.com/office/drawing/2014/main" id="{30FB64A3-BE39-1BAB-A79A-DF546480D05C}"/>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35517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8c7b7e697c_0_49"/>
          <p:cNvSpPr txBox="1">
            <a:spLocks noGrp="1"/>
          </p:cNvSpPr>
          <p:nvPr>
            <p:ph type="ctrTitle"/>
          </p:nvPr>
        </p:nvSpPr>
        <p:spPr>
          <a:xfrm>
            <a:off x="568035" y="222126"/>
            <a:ext cx="8395855"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dirty="0">
                <a:solidFill>
                  <a:srgbClr val="FF0000"/>
                </a:solidFill>
                <a:latin typeface="Helvetica" pitchFamily="2" charset="0"/>
              </a:rPr>
              <a:t>True</a:t>
            </a:r>
            <a:r>
              <a:rPr lang="en-US" sz="3600" b="1" u="sng" dirty="0">
                <a:latin typeface="Helvetica" pitchFamily="2" charset="0"/>
              </a:rPr>
              <a:t> or False: </a:t>
            </a:r>
            <a:r>
              <a:rPr lang="en-US" sz="3600" dirty="0">
                <a:latin typeface="Helvetica" pitchFamily="2" charset="0"/>
              </a:rPr>
              <a:t>Deposition is the </a:t>
            </a:r>
            <a:r>
              <a:rPr lang="en-US" sz="3600" b="0" i="0" dirty="0">
                <a:solidFill>
                  <a:srgbClr val="000000"/>
                </a:solidFill>
                <a:effectLst/>
                <a:latin typeface="Helvetica" pitchFamily="2" charset="0"/>
              </a:rPr>
              <a:t>dropping of sediment to a new location</a:t>
            </a:r>
            <a:endParaRPr sz="3600" dirty="0">
              <a:latin typeface="Helvetica" pitchFamily="2" charset="0"/>
            </a:endParaRPr>
          </a:p>
        </p:txBody>
      </p:sp>
      <p:pic>
        <p:nvPicPr>
          <p:cNvPr id="3" name="Picture 2" descr="A diagram of a weathering erosion&#10;&#10;Description automatically generated">
            <a:extLst>
              <a:ext uri="{FF2B5EF4-FFF2-40B4-BE49-F238E27FC236}">
                <a16:creationId xmlns:a16="http://schemas.microsoft.com/office/drawing/2014/main" id="{20504663-B4BD-DE72-70E4-A9056AD393F8}"/>
              </a:ext>
            </a:extLst>
          </p:cNvPr>
          <p:cNvPicPr>
            <a:picLocks noChangeAspect="1"/>
          </p:cNvPicPr>
          <p:nvPr/>
        </p:nvPicPr>
        <p:blipFill>
          <a:blip r:embed="rId3"/>
          <a:stretch>
            <a:fillRect/>
          </a:stretch>
        </p:blipFill>
        <p:spPr>
          <a:xfrm>
            <a:off x="1267691" y="1847020"/>
            <a:ext cx="6608618" cy="4788854"/>
          </a:xfrm>
          <a:prstGeom prst="rect">
            <a:avLst/>
          </a:prstGeom>
        </p:spPr>
      </p:pic>
      <p:sp>
        <p:nvSpPr>
          <p:cNvPr id="4" name="Oval 3">
            <a:extLst>
              <a:ext uri="{FF2B5EF4-FFF2-40B4-BE49-F238E27FC236}">
                <a16:creationId xmlns:a16="http://schemas.microsoft.com/office/drawing/2014/main" id="{0E5661D9-D1EF-5281-1BA4-F58EB212B143}"/>
              </a:ext>
            </a:extLst>
          </p:cNvPr>
          <p:cNvSpPr/>
          <p:nvPr/>
        </p:nvSpPr>
        <p:spPr>
          <a:xfrm>
            <a:off x="5098473" y="4690892"/>
            <a:ext cx="2119746" cy="103103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Google Shape;221;p11" descr="Questions">
            <a:extLst>
              <a:ext uri="{FF2B5EF4-FFF2-40B4-BE49-F238E27FC236}">
                <a16:creationId xmlns:a16="http://schemas.microsoft.com/office/drawing/2014/main" id="{4946BDFD-EA33-106E-BA9F-CA3F701D9EF0}"/>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8761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8"/>
          <p:cNvSpPr txBox="1"/>
          <p:nvPr/>
        </p:nvSpPr>
        <p:spPr>
          <a:xfrm>
            <a:off x="1342650" y="603430"/>
            <a:ext cx="6458700" cy="11079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dirty="0">
                <a:solidFill>
                  <a:schemeClr val="dk1"/>
                </a:solidFill>
                <a:latin typeface="Calibri"/>
                <a:ea typeface="Calibri"/>
                <a:cs typeface="Calibri"/>
                <a:sym typeface="Calibri"/>
              </a:rPr>
              <a:t>Erosion</a:t>
            </a:r>
            <a:endParaRPr sz="1400" b="0" i="0" u="none" strike="noStrike" cap="none" dirty="0">
              <a:solidFill>
                <a:srgbClr val="000000"/>
              </a:solidFill>
              <a:latin typeface="Arial"/>
              <a:ea typeface="Arial"/>
              <a:cs typeface="Arial"/>
              <a:sym typeface="Arial"/>
            </a:endParaRPr>
          </a:p>
        </p:txBody>
      </p:sp>
      <p:sp>
        <p:nvSpPr>
          <p:cNvPr id="230" name="Google Shape;230;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1" name="Google Shape;231;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6"/>
        <p:cNvGrpSpPr/>
        <p:nvPr/>
      </p:nvGrpSpPr>
      <p:grpSpPr>
        <a:xfrm>
          <a:off x="0" y="0"/>
          <a:ext cx="0" cy="0"/>
          <a:chOff x="0" y="0"/>
          <a:chExt cx="0" cy="0"/>
        </a:xfrm>
      </p:grpSpPr>
      <p:sp useBgFill="1">
        <p:nvSpPr>
          <p:cNvPr id="244" name="Rectangle 243">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ight Triangle 24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7" name="Google Shape;237;g28c7b7e697c_0_49"/>
          <p:cNvSpPr txBox="1">
            <a:spLocks noGrp="1"/>
          </p:cNvSpPr>
          <p:nvPr>
            <p:ph type="ctrTitle"/>
          </p:nvPr>
        </p:nvSpPr>
        <p:spPr>
          <a:xfrm>
            <a:off x="4985637" y="1142115"/>
            <a:ext cx="3492746" cy="3494398"/>
          </a:xfrm>
          <a:prstGeom prst="rect">
            <a:avLst/>
          </a:prstGeom>
        </p:spPr>
        <p:txBody>
          <a:bodyPr spcFirstLastPara="1" lIns="91425" tIns="45700" rIns="91425" bIns="45700" anchor="b" anchorCtr="0">
            <a:normAutofit/>
          </a:bodyPr>
          <a:lstStyle/>
          <a:p>
            <a:pPr algn="l">
              <a:lnSpc>
                <a:spcPct val="90000"/>
              </a:lnSpc>
              <a:buSzPts val="3600"/>
            </a:pPr>
            <a:r>
              <a:rPr lang="en-US" sz="3500" b="1" u="sng" dirty="0">
                <a:latin typeface="Helvetica" pitchFamily="2" charset="0"/>
              </a:rPr>
              <a:t>Erosion:</a:t>
            </a:r>
            <a:r>
              <a:rPr lang="en-US" sz="3500" b="1" dirty="0">
                <a:latin typeface="Helvetica" pitchFamily="2" charset="0"/>
              </a:rPr>
              <a:t> </a:t>
            </a:r>
            <a:r>
              <a:rPr lang="en-US" sz="3600" dirty="0">
                <a:solidFill>
                  <a:srgbClr val="000000"/>
                </a:solidFill>
                <a:latin typeface="Helvetica" pitchFamily="2" charset="0"/>
              </a:rPr>
              <a:t>Earth materials (rock, soil) are worn away and moved by wind and water</a:t>
            </a:r>
            <a:endParaRPr lang="en-US" sz="3500" dirty="0">
              <a:latin typeface="Helvetica" pitchFamily="2" charset="0"/>
            </a:endParaRPr>
          </a:p>
        </p:txBody>
      </p:sp>
      <p:pic>
        <p:nvPicPr>
          <p:cNvPr id="2" name="Picture 1" descr="Trees on a cliff with roots&#10;&#10;Description automatically generated">
            <a:extLst>
              <a:ext uri="{FF2B5EF4-FFF2-40B4-BE49-F238E27FC236}">
                <a16:creationId xmlns:a16="http://schemas.microsoft.com/office/drawing/2014/main" id="{4474DCA0-61F0-5793-C48F-074A5BCB3542}"/>
              </a:ext>
            </a:extLst>
          </p:cNvPr>
          <p:cNvPicPr>
            <a:picLocks noChangeAspect="1"/>
          </p:cNvPicPr>
          <p:nvPr/>
        </p:nvPicPr>
        <p:blipFill rotWithShape="1">
          <a:blip r:embed="rId3"/>
          <a:srcRect l="27920" r="18633"/>
          <a:stretch/>
        </p:blipFill>
        <p:spPr>
          <a:xfrm>
            <a:off x="466256" y="623275"/>
            <a:ext cx="4105742" cy="5607882"/>
          </a:xfrm>
          <a:prstGeom prst="rect">
            <a:avLst/>
          </a:prstGeom>
        </p:spPr>
      </p:pic>
      <p:sp>
        <p:nvSpPr>
          <p:cNvPr id="250" name="Rectangle 249">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3900" y="623275"/>
            <a:ext cx="385622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Google Shape;238;g28c7b7e697c_0_49"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9" name="Google Shape;239;g28c7b7e697c_0_49" descr="Blog"/>
          <p:cNvPicPr preferRelativeResize="0"/>
          <p:nvPr/>
        </p:nvPicPr>
        <p:blipFill rotWithShape="1">
          <a:blip r:embed="rId5">
            <a:alphaModFix/>
          </a:blip>
          <a:srcRect/>
          <a:stretch/>
        </p:blipFill>
        <p:spPr>
          <a:xfrm>
            <a:off x="849542" y="222126"/>
            <a:ext cx="465357" cy="46535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1"/>
        <p:cNvGrpSpPr/>
        <p:nvPr/>
      </p:nvGrpSpPr>
      <p:grpSpPr>
        <a:xfrm>
          <a:off x="0" y="0"/>
          <a:ext cx="0" cy="0"/>
          <a:chOff x="0" y="0"/>
          <a:chExt cx="0" cy="0"/>
        </a:xfrm>
      </p:grpSpPr>
      <p:pic>
        <p:nvPicPr>
          <p:cNvPr id="2" name="Picture 1" descr="Trees on a cliff with roots&#10;&#10;Description automatically generated">
            <a:extLst>
              <a:ext uri="{FF2B5EF4-FFF2-40B4-BE49-F238E27FC236}">
                <a16:creationId xmlns:a16="http://schemas.microsoft.com/office/drawing/2014/main" id="{783903BA-D7A7-ECA2-79E3-D099B1FE541D}"/>
              </a:ext>
            </a:extLst>
          </p:cNvPr>
          <p:cNvPicPr>
            <a:picLocks noChangeAspect="1"/>
          </p:cNvPicPr>
          <p:nvPr/>
        </p:nvPicPr>
        <p:blipFill rotWithShape="1">
          <a:blip r:embed="rId3"/>
          <a:srcRect l="2667" r="-1" b="-1"/>
          <a:stretch/>
        </p:blipFill>
        <p:spPr>
          <a:xfrm>
            <a:off x="20" y="10"/>
            <a:ext cx="9143980" cy="6857990"/>
          </a:xfrm>
          <a:prstGeom prst="rect">
            <a:avLst/>
          </a:prstGeom>
        </p:spPr>
      </p:pic>
      <p:sp>
        <p:nvSpPr>
          <p:cNvPr id="270" name="Rectangle 26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Google Shape;252;g27e576c1a67_0_364"/>
          <p:cNvSpPr txBox="1"/>
          <p:nvPr/>
        </p:nvSpPr>
        <p:spPr>
          <a:xfrm>
            <a:off x="392906" y="5317240"/>
            <a:ext cx="8408194" cy="744836"/>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buClr>
                <a:srgbClr val="000000"/>
              </a:buClr>
              <a:buSzPts val="3600"/>
            </a:pPr>
            <a:r>
              <a:rPr lang="en-US" sz="3100" b="0" i="0" u="none" strike="noStrike" kern="1200" cap="none" dirty="0">
                <a:solidFill>
                  <a:schemeClr val="tx1">
                    <a:lumMod val="85000"/>
                    <a:lumOff val="15000"/>
                  </a:schemeClr>
                </a:solidFill>
                <a:latin typeface="+mj-lt"/>
                <a:ea typeface="+mj-ea"/>
                <a:cs typeface="+mj-cs"/>
                <a:sym typeface="Calibri"/>
              </a:rPr>
              <a:t>What is erosion?</a:t>
            </a:r>
          </a:p>
        </p:txBody>
      </p:sp>
      <p:cxnSp>
        <p:nvCxnSpPr>
          <p:cNvPr id="271" name="Straight Connector 27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53" name="Google Shape;253;g27e576c1a67_0_364"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61" name="Google Shape;261;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AAD52C3-F510-4AD2-8B1D-7D8A574B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266;g27e576c1a67_0_736" descr="Artificial Intelligence">
            <a:extLst>
              <a:ext uri="{FF2B5EF4-FFF2-40B4-BE49-F238E27FC236}">
                <a16:creationId xmlns:a16="http://schemas.microsoft.com/office/drawing/2014/main" id="{B1FF92D1-2E34-DD9B-0A03-BFE706600091}"/>
              </a:ext>
            </a:extLst>
          </p:cNvPr>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50" name="Picture 2">
            <a:extLst>
              <a:ext uri="{FF2B5EF4-FFF2-40B4-BE49-F238E27FC236}">
                <a16:creationId xmlns:a16="http://schemas.microsoft.com/office/drawing/2014/main" id="{2A477B85-A652-4E5E-FC68-C405FFA0B3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589" y="3361331"/>
            <a:ext cx="4389120" cy="24688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21FD6D9-7F87-8D55-CD8A-2877EE197A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604" y="3360716"/>
            <a:ext cx="4390213" cy="24694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8DCB79B-2153-9CC3-3354-5B2414980510}"/>
              </a:ext>
            </a:extLst>
          </p:cNvPr>
          <p:cNvSpPr txBox="1"/>
          <p:nvPr/>
        </p:nvSpPr>
        <p:spPr>
          <a:xfrm>
            <a:off x="429491" y="895221"/>
            <a:ext cx="8340436" cy="1569660"/>
          </a:xfrm>
          <a:prstGeom prst="rect">
            <a:avLst/>
          </a:prstGeom>
          <a:noFill/>
        </p:spPr>
        <p:txBody>
          <a:bodyPr wrap="square" rtlCol="0">
            <a:spAutoFit/>
          </a:bodyPr>
          <a:lstStyle/>
          <a:p>
            <a:pPr algn="ctr"/>
            <a:r>
              <a:rPr lang="en-US" sz="2400" b="1" i="0" u="none" strike="noStrike" dirty="0">
                <a:solidFill>
                  <a:srgbClr val="000000"/>
                </a:solidFill>
                <a:effectLst/>
                <a:latin typeface="Arial" panose="020B0604020202020204" pitchFamily="34" charset="0"/>
              </a:rPr>
              <a:t>Erosion</a:t>
            </a:r>
            <a:r>
              <a:rPr lang="en-US" sz="2400" b="0" i="0" u="none" strike="noStrike" dirty="0">
                <a:solidFill>
                  <a:srgbClr val="000000"/>
                </a:solidFill>
                <a:effectLst/>
                <a:latin typeface="Arial" panose="020B0604020202020204" pitchFamily="34" charset="0"/>
              </a:rPr>
              <a:t> is a reshaping of the Earth’s surface. This is because when water flows over the surface of our planet, or when wind blows, either water or wind can move tiny particles of soil which makes the land look different. </a:t>
            </a:r>
            <a:endParaRPr lang="en-US" sz="2400" dirty="0"/>
          </a:p>
        </p:txBody>
      </p:sp>
    </p:spTree>
    <p:extLst>
      <p:ext uri="{BB962C8B-B14F-4D97-AF65-F5344CB8AC3E}">
        <p14:creationId xmlns:p14="http://schemas.microsoft.com/office/powerpoint/2010/main" val="3406052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canyon&#10;&#10;Description automatically generated">
            <a:extLst>
              <a:ext uri="{FF2B5EF4-FFF2-40B4-BE49-F238E27FC236}">
                <a16:creationId xmlns:a16="http://schemas.microsoft.com/office/drawing/2014/main" id="{0F1BD1B7-98C3-7B6B-FBAB-E04D35774C1F}"/>
              </a:ext>
            </a:extLst>
          </p:cNvPr>
          <p:cNvPicPr>
            <a:picLocks noChangeAspect="1"/>
          </p:cNvPicPr>
          <p:nvPr/>
        </p:nvPicPr>
        <p:blipFill rotWithShape="1">
          <a:blip r:embed="rId3"/>
          <a:srcRect b="15493"/>
          <a:stretch/>
        </p:blipFill>
        <p:spPr>
          <a:xfrm>
            <a:off x="20" y="10"/>
            <a:ext cx="9143979" cy="5486390"/>
          </a:xfrm>
          <a:prstGeom prst="rect">
            <a:avLst/>
          </a:prstGeom>
          <a:effectLst>
            <a:outerShdw blurRad="596900" dist="330200" dir="8820000" sx="87000" sy="87000" algn="ctr" rotWithShape="0">
              <a:srgbClr val="000000">
                <a:alpha val="29000"/>
              </a:srgbClr>
            </a:outerShdw>
          </a:effectLst>
        </p:spPr>
      </p:pic>
      <p:sp useBgFill="1">
        <p:nvSpPr>
          <p:cNvPr id="12" name="Rectangle 11">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9144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D34887A-EE77-3CA9-D44A-2E4B398D9C68}"/>
              </a:ext>
            </a:extLst>
          </p:cNvPr>
          <p:cNvSpPr txBox="1"/>
          <p:nvPr/>
        </p:nvSpPr>
        <p:spPr>
          <a:xfrm>
            <a:off x="367650" y="5746071"/>
            <a:ext cx="6970015" cy="852260"/>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2800" kern="1200" dirty="0">
                <a:solidFill>
                  <a:schemeClr val="tx1"/>
                </a:solidFill>
                <a:latin typeface="+mj-lt"/>
                <a:ea typeface="+mj-ea"/>
                <a:cs typeface="+mj-cs"/>
              </a:rPr>
              <a:t>Erosion</a:t>
            </a:r>
            <a:r>
              <a:rPr lang="en-US" sz="2800" b="0" i="0" u="none" strike="noStrike" kern="1200" dirty="0">
                <a:solidFill>
                  <a:schemeClr val="tx1"/>
                </a:solidFill>
                <a:effectLst/>
                <a:latin typeface="+mj-lt"/>
                <a:ea typeface="+mj-ea"/>
                <a:cs typeface="+mj-cs"/>
              </a:rPr>
              <a:t> happens over a long period of time and results in landscapes such as beaches, canyons, and valleys.</a:t>
            </a:r>
            <a:endParaRPr lang="en-US" sz="2800" b="0" kern="1200" dirty="0">
              <a:solidFill>
                <a:schemeClr val="tx1"/>
              </a:solidFill>
              <a:effectLst/>
              <a:latin typeface="+mj-lt"/>
              <a:ea typeface="+mj-ea"/>
              <a:cs typeface="+mj-cs"/>
            </a:endParaRPr>
          </a:p>
        </p:txBody>
      </p:sp>
      <p:sp>
        <p:nvSpPr>
          <p:cNvPr id="4" name="Google Shape;266;g27e576c1a67_0_736" descr="Artificial Intelligence">
            <a:extLst>
              <a:ext uri="{FF2B5EF4-FFF2-40B4-BE49-F238E27FC236}">
                <a16:creationId xmlns:a16="http://schemas.microsoft.com/office/drawing/2014/main" id="{82B8CDF0-706B-26A8-DA23-F2F3EE8805C6}"/>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87362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6"/>
        <p:cNvGrpSpPr/>
        <p:nvPr/>
      </p:nvGrpSpPr>
      <p:grpSpPr>
        <a:xfrm>
          <a:off x="0" y="0"/>
          <a:ext cx="0" cy="0"/>
          <a:chOff x="0" y="0"/>
          <a:chExt cx="0" cy="0"/>
        </a:xfrm>
      </p:grpSpPr>
      <p:sp>
        <p:nvSpPr>
          <p:cNvPr id="137" name="tint">
            <a:extLst>
              <a:ext uri="{FF2B5EF4-FFF2-40B4-BE49-F238E27FC236}">
                <a16:creationId xmlns:a16="http://schemas.microsoft.com/office/drawing/2014/main" id="{DF8D6DF5-7A00-4A9D-BD50-E8BCC8F4D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8" name="Rectangle 137">
            <a:extLst>
              <a:ext uri="{FF2B5EF4-FFF2-40B4-BE49-F238E27FC236}">
                <a16:creationId xmlns:a16="http://schemas.microsoft.com/office/drawing/2014/main" id="{DA26D83B-1209-3DBF-B469-35628586F1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1734306"/>
          </a:xfrm>
          <a:prstGeom prst="rect">
            <a:avLst/>
          </a:prstGeom>
          <a:ln>
            <a:noFill/>
          </a:ln>
          <a:effectLst>
            <a:outerShdw blurRad="330200" dist="762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Google Shape;128;p3"/>
          <p:cNvSpPr txBox="1"/>
          <p:nvPr/>
        </p:nvSpPr>
        <p:spPr>
          <a:xfrm>
            <a:off x="984386" y="359900"/>
            <a:ext cx="8044414" cy="1219200"/>
          </a:xfrm>
          <a:prstGeom prst="rect">
            <a:avLst/>
          </a:prstGeom>
        </p:spPr>
        <p:txBody>
          <a:bodyPr spcFirstLastPara="1" vert="horz" lIns="91440" tIns="45720" rIns="91440" bIns="45720" rtlCol="0" anchor="ctr" anchorCtr="0">
            <a:noAutofit/>
          </a:bodyPr>
          <a:lstStyle/>
          <a:p>
            <a:pPr marL="0" marR="0" lvl="0" indent="0">
              <a:lnSpc>
                <a:spcPct val="90000"/>
              </a:lnSpc>
              <a:spcBef>
                <a:spcPct val="0"/>
              </a:spcBef>
              <a:spcAft>
                <a:spcPts val="600"/>
              </a:spcAft>
            </a:pPr>
            <a:r>
              <a:rPr lang="en-US" sz="2800" b="1" i="0" u="none" strike="noStrike" kern="1200" cap="none" dirty="0">
                <a:solidFill>
                  <a:schemeClr val="tx1"/>
                </a:solidFill>
                <a:latin typeface="+mj-lt"/>
                <a:ea typeface="+mj-ea"/>
                <a:cs typeface="+mj-cs"/>
                <a:sym typeface="Calibri"/>
              </a:rPr>
              <a:t>Big Question: </a:t>
            </a:r>
            <a:r>
              <a:rPr lang="en-US" sz="3600" b="0" i="0" dirty="0">
                <a:solidFill>
                  <a:srgbClr val="374151"/>
                </a:solidFill>
                <a:effectLst/>
                <a:latin typeface="Söhne"/>
              </a:rPr>
              <a:t>How does erosion shape the land around us and impact our environment?</a:t>
            </a:r>
            <a:endParaRPr lang="en-US" sz="2800" kern="1200" dirty="0">
              <a:solidFill>
                <a:schemeClr val="tx1"/>
              </a:solidFill>
              <a:latin typeface="+mj-lt"/>
              <a:ea typeface="+mj-ea"/>
              <a:cs typeface="+mj-cs"/>
            </a:endParaRPr>
          </a:p>
        </p:txBody>
      </p:sp>
      <p:pic>
        <p:nvPicPr>
          <p:cNvPr id="127" name="Google Shape;127;p3" descr="A light bulb with a gear inside&#10;&#10;Description automatically generated"/>
          <p:cNvPicPr preferRelativeResize="0"/>
          <p:nvPr/>
        </p:nvPicPr>
        <p:blipFill rotWithShape="1">
          <a:blip r:embed="rId3">
            <a:alphaModFix/>
          </a:blip>
          <a:srcRect/>
          <a:stretch/>
        </p:blipFill>
        <p:spPr>
          <a:xfrm>
            <a:off x="115200" y="235700"/>
            <a:ext cx="721150" cy="733800"/>
          </a:xfrm>
          <a:prstGeom prst="rect">
            <a:avLst/>
          </a:prstGeom>
          <a:noFill/>
          <a:ln>
            <a:noFill/>
          </a:ln>
        </p:spPr>
      </p:pic>
      <p:pic>
        <p:nvPicPr>
          <p:cNvPr id="3" name="Picture 2" descr="A close-up of a desert landscape&#10;&#10;Description automatically generated">
            <a:extLst>
              <a:ext uri="{FF2B5EF4-FFF2-40B4-BE49-F238E27FC236}">
                <a16:creationId xmlns:a16="http://schemas.microsoft.com/office/drawing/2014/main" id="{37079733-5575-A3E0-35A5-8C97DF1EA7B5}"/>
              </a:ext>
            </a:extLst>
          </p:cNvPr>
          <p:cNvPicPr>
            <a:picLocks noChangeAspect="1"/>
          </p:cNvPicPr>
          <p:nvPr/>
        </p:nvPicPr>
        <p:blipFill>
          <a:blip r:embed="rId4"/>
          <a:stretch>
            <a:fillRect/>
          </a:stretch>
        </p:blipFill>
        <p:spPr>
          <a:xfrm>
            <a:off x="-2285" y="1730753"/>
            <a:ext cx="7226300" cy="51308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A477B85-A652-4E5E-FC68-C405FFA0B3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589" y="3361331"/>
            <a:ext cx="4389120" cy="24688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21FD6D9-7F87-8D55-CD8A-2877EE197A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604" y="3360716"/>
            <a:ext cx="4390213" cy="24694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8DCB79B-2153-9CC3-3354-5B2414980510}"/>
              </a:ext>
            </a:extLst>
          </p:cNvPr>
          <p:cNvSpPr txBox="1"/>
          <p:nvPr/>
        </p:nvSpPr>
        <p:spPr>
          <a:xfrm>
            <a:off x="429491" y="895221"/>
            <a:ext cx="8340436" cy="1077218"/>
          </a:xfrm>
          <a:prstGeom prst="rect">
            <a:avLst/>
          </a:prstGeom>
          <a:noFill/>
        </p:spPr>
        <p:txBody>
          <a:bodyPr wrap="square" rtlCol="0">
            <a:spAutoFit/>
          </a:bodyPr>
          <a:lstStyle/>
          <a:p>
            <a:pPr algn="ctr"/>
            <a:r>
              <a:rPr lang="en-US" sz="3200" b="1" i="0" u="none" strike="noStrike" dirty="0">
                <a:solidFill>
                  <a:srgbClr val="000000"/>
                </a:solidFill>
                <a:effectLst/>
                <a:latin typeface="Arial" panose="020B0604020202020204" pitchFamily="34" charset="0"/>
              </a:rPr>
              <a:t>True or False: </a:t>
            </a:r>
            <a:r>
              <a:rPr lang="en-US" sz="3200" i="0" u="none" strike="noStrike" dirty="0">
                <a:solidFill>
                  <a:srgbClr val="000000"/>
                </a:solidFill>
                <a:effectLst/>
                <a:latin typeface="Arial" panose="020B0604020202020204" pitchFamily="34" charset="0"/>
              </a:rPr>
              <a:t>Erosion</a:t>
            </a:r>
            <a:r>
              <a:rPr lang="en-US" sz="3200" b="0" i="0" u="none" strike="noStrike" dirty="0">
                <a:solidFill>
                  <a:srgbClr val="000000"/>
                </a:solidFill>
                <a:effectLst/>
                <a:latin typeface="Arial" panose="020B0604020202020204" pitchFamily="34" charset="0"/>
              </a:rPr>
              <a:t> is </a:t>
            </a:r>
            <a:r>
              <a:rPr lang="en-US" sz="3200" dirty="0">
                <a:latin typeface="Arial" panose="020B0604020202020204" pitchFamily="34" charset="0"/>
              </a:rPr>
              <a:t>does not change the surface of the Earth</a:t>
            </a:r>
            <a:endParaRPr lang="en-US" sz="3200" dirty="0"/>
          </a:p>
        </p:txBody>
      </p:sp>
      <p:sp>
        <p:nvSpPr>
          <p:cNvPr id="4" name="Google Shape;305;g27430209113_0_1020" descr="Questions">
            <a:extLst>
              <a:ext uri="{FF2B5EF4-FFF2-40B4-BE49-F238E27FC236}">
                <a16:creationId xmlns:a16="http://schemas.microsoft.com/office/drawing/2014/main" id="{E79E21F8-D0B2-3BFF-DABD-3E9C95FDC784}"/>
              </a:ext>
            </a:extLst>
          </p:cNvPr>
          <p:cNvSpPr/>
          <p:nvPr/>
        </p:nvSpPr>
        <p:spPr>
          <a:xfrm>
            <a:off x="0" y="0"/>
            <a:ext cx="983700" cy="9540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97271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A477B85-A652-4E5E-FC68-C405FFA0B3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589" y="3361331"/>
            <a:ext cx="4389120" cy="24688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21FD6D9-7F87-8D55-CD8A-2877EE197A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604" y="3360716"/>
            <a:ext cx="4390213" cy="24694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8DCB79B-2153-9CC3-3354-5B2414980510}"/>
              </a:ext>
            </a:extLst>
          </p:cNvPr>
          <p:cNvSpPr txBox="1"/>
          <p:nvPr/>
        </p:nvSpPr>
        <p:spPr>
          <a:xfrm>
            <a:off x="429491" y="895221"/>
            <a:ext cx="8340436" cy="1077218"/>
          </a:xfrm>
          <a:prstGeom prst="rect">
            <a:avLst/>
          </a:prstGeom>
          <a:noFill/>
        </p:spPr>
        <p:txBody>
          <a:bodyPr wrap="square" rtlCol="0">
            <a:spAutoFit/>
          </a:bodyPr>
          <a:lstStyle/>
          <a:p>
            <a:pPr algn="ctr"/>
            <a:r>
              <a:rPr lang="en-US" sz="3200" b="1" i="0" u="none" strike="noStrike" dirty="0">
                <a:solidFill>
                  <a:srgbClr val="000000"/>
                </a:solidFill>
                <a:effectLst/>
                <a:latin typeface="Arial" panose="020B0604020202020204" pitchFamily="34" charset="0"/>
              </a:rPr>
              <a:t>True or </a:t>
            </a:r>
            <a:r>
              <a:rPr lang="en-US" sz="3200" b="1" i="0" u="none" strike="noStrike" dirty="0">
                <a:solidFill>
                  <a:srgbClr val="FF0000"/>
                </a:solidFill>
                <a:effectLst/>
                <a:latin typeface="Arial" panose="020B0604020202020204" pitchFamily="34" charset="0"/>
              </a:rPr>
              <a:t>False</a:t>
            </a:r>
            <a:r>
              <a:rPr lang="en-US" sz="3200" b="1" i="0" u="none" strike="noStrike" dirty="0">
                <a:solidFill>
                  <a:srgbClr val="000000"/>
                </a:solidFill>
                <a:effectLst/>
                <a:latin typeface="Arial" panose="020B0604020202020204" pitchFamily="34" charset="0"/>
              </a:rPr>
              <a:t>: </a:t>
            </a:r>
            <a:r>
              <a:rPr lang="en-US" sz="3200" i="0" u="none" strike="noStrike" dirty="0">
                <a:solidFill>
                  <a:srgbClr val="000000"/>
                </a:solidFill>
                <a:effectLst/>
                <a:latin typeface="Arial" panose="020B0604020202020204" pitchFamily="34" charset="0"/>
              </a:rPr>
              <a:t>Erosion</a:t>
            </a:r>
            <a:r>
              <a:rPr lang="en-US" sz="3200" b="0" i="0" u="none" strike="noStrike" dirty="0">
                <a:solidFill>
                  <a:srgbClr val="000000"/>
                </a:solidFill>
                <a:effectLst/>
                <a:latin typeface="Arial" panose="020B0604020202020204" pitchFamily="34" charset="0"/>
              </a:rPr>
              <a:t> is </a:t>
            </a:r>
            <a:r>
              <a:rPr lang="en-US" sz="3200" dirty="0">
                <a:latin typeface="Arial" panose="020B0604020202020204" pitchFamily="34" charset="0"/>
              </a:rPr>
              <a:t>does not change the surface of the Earth</a:t>
            </a:r>
            <a:endParaRPr lang="en-US" sz="3200" dirty="0"/>
          </a:p>
        </p:txBody>
      </p:sp>
      <p:sp>
        <p:nvSpPr>
          <p:cNvPr id="4" name="Google Shape;305;g27430209113_0_1020" descr="Questions">
            <a:extLst>
              <a:ext uri="{FF2B5EF4-FFF2-40B4-BE49-F238E27FC236}">
                <a16:creationId xmlns:a16="http://schemas.microsoft.com/office/drawing/2014/main" id="{5C2F607B-6E6D-C016-F3CC-D284A5427928}"/>
              </a:ext>
            </a:extLst>
          </p:cNvPr>
          <p:cNvSpPr/>
          <p:nvPr/>
        </p:nvSpPr>
        <p:spPr>
          <a:xfrm>
            <a:off x="0" y="0"/>
            <a:ext cx="983700" cy="9540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61672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25e11802ac4_0_41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2" name="Google Shape;342;g25e11802ac4_0_4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22"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9" name="Google Shape;349;p22"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sp>
        <p:nvSpPr>
          <p:cNvPr id="350" name="Google Shape;350;p22"/>
          <p:cNvSpPr txBox="1"/>
          <p:nvPr/>
        </p:nvSpPr>
        <p:spPr>
          <a:xfrm>
            <a:off x="548583" y="536735"/>
            <a:ext cx="8046833" cy="1353900"/>
          </a:xfrm>
          <a:prstGeom prst="rect">
            <a:avLst/>
          </a:prstGeom>
          <a:noFill/>
          <a:ln>
            <a:noFill/>
          </a:ln>
        </p:spPr>
        <p:txBody>
          <a:bodyPr spcFirstLastPara="1" wrap="square" lIns="91425" tIns="45700" rIns="91425" bIns="45700" anchor="t" anchorCtr="0">
            <a:noAutofit/>
          </a:bodyPr>
          <a:lstStyle/>
          <a:p>
            <a:pPr marL="25400" algn="ctr">
              <a:lnSpc>
                <a:spcPct val="115000"/>
              </a:lnSpc>
            </a:pPr>
            <a:r>
              <a:rPr lang="en-US" sz="2400" b="1" i="0" dirty="0">
                <a:effectLst/>
                <a:latin typeface="Helvetica" pitchFamily="2" charset="0"/>
              </a:rPr>
              <a:t>Beach erosion</a:t>
            </a:r>
            <a:r>
              <a:rPr lang="en-US" sz="2400" i="0" dirty="0">
                <a:effectLst/>
                <a:latin typeface="Helvetica" pitchFamily="2" charset="0"/>
              </a:rPr>
              <a:t> is an example of erosion. It is </a:t>
            </a:r>
            <a:r>
              <a:rPr lang="en-US" sz="2400" b="0" i="0" dirty="0">
                <a:solidFill>
                  <a:srgbClr val="374151"/>
                </a:solidFill>
                <a:effectLst/>
                <a:latin typeface="Helvetica" pitchFamily="2" charset="0"/>
              </a:rPr>
              <a:t>the gradual wearing away of coastal land, particularly sandy shorelines, by natural forces such as waves, currents, tides, and wind. </a:t>
            </a:r>
            <a:endParaRPr lang="en-US" sz="2400" b="0" i="0" u="none" strike="noStrike" cap="none" dirty="0">
              <a:solidFill>
                <a:schemeClr val="dk1"/>
              </a:solidFill>
              <a:latin typeface="Helvetica" pitchFamily="2" charset="0"/>
              <a:ea typeface="Calibri"/>
              <a:cs typeface="Calibri"/>
              <a:sym typeface="Calibri"/>
            </a:endParaRPr>
          </a:p>
        </p:txBody>
      </p:sp>
      <p:pic>
        <p:nvPicPr>
          <p:cNvPr id="4" name="Picture 3" descr="A beach with waves crashing on the shore&#10;&#10;Description automatically generated">
            <a:extLst>
              <a:ext uri="{FF2B5EF4-FFF2-40B4-BE49-F238E27FC236}">
                <a16:creationId xmlns:a16="http://schemas.microsoft.com/office/drawing/2014/main" id="{141972D1-8E86-2C54-AFF1-6E37010ADAE6}"/>
              </a:ext>
            </a:extLst>
          </p:cNvPr>
          <p:cNvPicPr>
            <a:picLocks noChangeAspect="1"/>
          </p:cNvPicPr>
          <p:nvPr/>
        </p:nvPicPr>
        <p:blipFill>
          <a:blip r:embed="rId5"/>
          <a:stretch>
            <a:fillRect/>
          </a:stretch>
        </p:blipFill>
        <p:spPr>
          <a:xfrm>
            <a:off x="701864" y="2427370"/>
            <a:ext cx="7740270" cy="404033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56"/>
        <p:cNvGrpSpPr/>
        <p:nvPr/>
      </p:nvGrpSpPr>
      <p:grpSpPr>
        <a:xfrm>
          <a:off x="0" y="0"/>
          <a:ext cx="0" cy="0"/>
          <a:chOff x="0" y="0"/>
          <a:chExt cx="0" cy="0"/>
        </a:xfrm>
      </p:grpSpPr>
      <p:sp>
        <p:nvSpPr>
          <p:cNvPr id="363" name="Rectangle 362">
            <a:extLst>
              <a:ext uri="{FF2B5EF4-FFF2-40B4-BE49-F238E27FC236}">
                <a16:creationId xmlns:a16="http://schemas.microsoft.com/office/drawing/2014/main" id="{7ED7575E-88D2-B771-681D-46A7E5541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82342"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of a rock formation&#10;&#10;Description automatically generated">
            <a:extLst>
              <a:ext uri="{FF2B5EF4-FFF2-40B4-BE49-F238E27FC236}">
                <a16:creationId xmlns:a16="http://schemas.microsoft.com/office/drawing/2014/main" id="{FB087C4B-4AA3-6D55-2072-99D483EE47E1}"/>
              </a:ext>
            </a:extLst>
          </p:cNvPr>
          <p:cNvPicPr>
            <a:picLocks noChangeAspect="1"/>
          </p:cNvPicPr>
          <p:nvPr/>
        </p:nvPicPr>
        <p:blipFill>
          <a:blip r:embed="rId3"/>
          <a:stretch>
            <a:fillRect/>
          </a:stretch>
        </p:blipFill>
        <p:spPr>
          <a:xfrm>
            <a:off x="739904" y="702366"/>
            <a:ext cx="4190464" cy="5459890"/>
          </a:xfrm>
          <a:prstGeom prst="rect">
            <a:avLst/>
          </a:prstGeom>
        </p:spPr>
      </p:pic>
      <p:cxnSp>
        <p:nvCxnSpPr>
          <p:cNvPr id="365" name="Straight Connector 364">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49542"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CF2A66A-24DF-08E4-00CB-42FF45CB2FC9}"/>
              </a:ext>
            </a:extLst>
          </p:cNvPr>
          <p:cNvSpPr txBox="1"/>
          <p:nvPr/>
        </p:nvSpPr>
        <p:spPr>
          <a:xfrm>
            <a:off x="5722066" y="1931836"/>
            <a:ext cx="3255596" cy="4191794"/>
          </a:xfrm>
          <a:prstGeom prst="rect">
            <a:avLst/>
          </a:prstGeom>
        </p:spPr>
        <p:txBody>
          <a:bodyPr vert="horz" lIns="91440" tIns="45720" rIns="91440" bIns="45720" rtlCol="0">
            <a:noAutofit/>
          </a:bodyPr>
          <a:lstStyle/>
          <a:p>
            <a:pPr fontAlgn="base">
              <a:lnSpc>
                <a:spcPct val="90000"/>
              </a:lnSpc>
              <a:spcBef>
                <a:spcPts val="1500"/>
              </a:spcBef>
              <a:spcAft>
                <a:spcPts val="1500"/>
              </a:spcAft>
            </a:pPr>
            <a:r>
              <a:rPr lang="en-US" sz="2800" b="1" i="0" kern="1200" dirty="0">
                <a:solidFill>
                  <a:schemeClr val="tx1"/>
                </a:solidFill>
                <a:effectLst/>
                <a:latin typeface="Helvetica" pitchFamily="2" charset="0"/>
                <a:ea typeface="+mn-ea"/>
                <a:cs typeface="+mn-cs"/>
              </a:rPr>
              <a:t>Wind erosion </a:t>
            </a:r>
            <a:r>
              <a:rPr lang="en-US" sz="2800" b="0" i="0" kern="1200" dirty="0">
                <a:solidFill>
                  <a:schemeClr val="tx1"/>
                </a:solidFill>
                <a:effectLst/>
                <a:latin typeface="Helvetica" pitchFamily="2" charset="0"/>
                <a:ea typeface="+mn-ea"/>
                <a:cs typeface="+mn-cs"/>
              </a:rPr>
              <a:t>is also an example of erosion. It is the process by which soil and other loose materials are lifted and carried away by the force of the wind. </a:t>
            </a:r>
            <a:endParaRPr lang="en-US" sz="2800" b="0" i="0" u="none" strike="noStrike" kern="1200" dirty="0">
              <a:solidFill>
                <a:schemeClr val="tx1"/>
              </a:solidFill>
              <a:effectLst/>
              <a:latin typeface="Helvetica" pitchFamily="2" charset="0"/>
              <a:ea typeface="+mn-ea"/>
              <a:cs typeface="+mn-cs"/>
            </a:endParaRPr>
          </a:p>
        </p:txBody>
      </p:sp>
      <p:sp>
        <p:nvSpPr>
          <p:cNvPr id="357" name="Google Shape;357;g27e576c1a67_0_796"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8" name="Google Shape;358;g27e576c1a67_0_796" descr="Comment Like"/>
          <p:cNvPicPr preferRelativeResize="0"/>
          <p:nvPr/>
        </p:nvPicPr>
        <p:blipFill rotWithShape="1">
          <a:blip r:embed="rId5">
            <a:alphaModFix/>
          </a:blip>
          <a:srcRect/>
          <a:stretch/>
        </p:blipFill>
        <p:spPr>
          <a:xfrm>
            <a:off x="849542" y="173309"/>
            <a:ext cx="502924" cy="5029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25e11802ac4_0_69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6" name="Google Shape;376;g25e11802ac4_0_69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3" name="Google Shape;393;g25e11802ac4_0_780"/>
          <p:cNvSpPr txBox="1"/>
          <p:nvPr/>
        </p:nvSpPr>
        <p:spPr>
          <a:xfrm>
            <a:off x="571350" y="1927088"/>
            <a:ext cx="4180759" cy="3769835"/>
          </a:xfrm>
          <a:prstGeom prst="rect">
            <a:avLst/>
          </a:prstGeom>
        </p:spPr>
        <p:txBody>
          <a:bodyPr spcFirstLastPara="1" vert="horz" lIns="91440" tIns="45720" rIns="91440" bIns="45720" rtlCol="0" anchor="ctr" anchorCtr="0">
            <a:normAutofit/>
          </a:bodyPr>
          <a:lstStyle/>
          <a:p>
            <a:pPr>
              <a:lnSpc>
                <a:spcPct val="90000"/>
              </a:lnSpc>
              <a:spcAft>
                <a:spcPts val="600"/>
              </a:spcAft>
            </a:pPr>
            <a:r>
              <a:rPr lang="en-US" sz="2800" b="0" i="0" u="none" strike="noStrike" kern="1200" cap="none" dirty="0">
                <a:solidFill>
                  <a:schemeClr val="tx1"/>
                </a:solidFill>
                <a:latin typeface="Helvetica" pitchFamily="2" charset="0"/>
                <a:ea typeface="+mn-ea"/>
                <a:cs typeface="+mn-cs"/>
                <a:sym typeface="Calibri"/>
              </a:rPr>
              <a:t>Melting ice is </a:t>
            </a:r>
            <a:r>
              <a:rPr lang="en-US" sz="2800" b="1" i="0" u="none" strike="noStrike" kern="1200" cap="none" dirty="0">
                <a:solidFill>
                  <a:schemeClr val="tx1"/>
                </a:solidFill>
                <a:latin typeface="Helvetica" pitchFamily="2" charset="0"/>
                <a:ea typeface="+mn-ea"/>
                <a:cs typeface="+mn-cs"/>
                <a:sym typeface="Calibri"/>
              </a:rPr>
              <a:t>NOT</a:t>
            </a:r>
            <a:r>
              <a:rPr lang="en-US" sz="2800" b="0" i="0" u="none" strike="noStrike" kern="1200" cap="none" dirty="0">
                <a:solidFill>
                  <a:schemeClr val="tx1"/>
                </a:solidFill>
                <a:latin typeface="Helvetica" pitchFamily="2" charset="0"/>
                <a:ea typeface="+mn-ea"/>
                <a:cs typeface="+mn-cs"/>
                <a:sym typeface="Calibri"/>
              </a:rPr>
              <a:t> an example of erosion. Melting ice is a physical change caused by an increase in temperature, and it doesn't involve rocks being worn away.</a:t>
            </a:r>
          </a:p>
        </p:txBody>
      </p:sp>
      <p:pic>
        <p:nvPicPr>
          <p:cNvPr id="4" name="Picture 3" descr="Icebergs breaking off">
            <a:extLst>
              <a:ext uri="{FF2B5EF4-FFF2-40B4-BE49-F238E27FC236}">
                <a16:creationId xmlns:a16="http://schemas.microsoft.com/office/drawing/2014/main" id="{3EDB3ED7-C5FA-F5D2-3629-728D948CCB4C}"/>
              </a:ext>
            </a:extLst>
          </p:cNvPr>
          <p:cNvPicPr>
            <a:picLocks noChangeAspect="1"/>
          </p:cNvPicPr>
          <p:nvPr/>
        </p:nvPicPr>
        <p:blipFill rotWithShape="1">
          <a:blip r:embed="rId3"/>
          <a:srcRect l="51292" r="2113" b="-1"/>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
        <p:nvSpPr>
          <p:cNvPr id="391" name="Google Shape;391;g25e11802ac4_0_780"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2" name="Google Shape;392;g25e11802ac4_0_780"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27e576c1a67_0_796"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8" name="Google Shape;358;g27e576c1a67_0_796"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sp>
        <p:nvSpPr>
          <p:cNvPr id="3" name="TextBox 2">
            <a:extLst>
              <a:ext uri="{FF2B5EF4-FFF2-40B4-BE49-F238E27FC236}">
                <a16:creationId xmlns:a16="http://schemas.microsoft.com/office/drawing/2014/main" id="{9CF2A66A-24DF-08E4-00CB-42FF45CB2FC9}"/>
              </a:ext>
            </a:extLst>
          </p:cNvPr>
          <p:cNvSpPr txBox="1"/>
          <p:nvPr/>
        </p:nvSpPr>
        <p:spPr>
          <a:xfrm>
            <a:off x="547253" y="606958"/>
            <a:ext cx="8049491" cy="1200329"/>
          </a:xfrm>
          <a:prstGeom prst="rect">
            <a:avLst/>
          </a:prstGeom>
          <a:noFill/>
        </p:spPr>
        <p:txBody>
          <a:bodyPr wrap="square">
            <a:spAutoFit/>
          </a:bodyPr>
          <a:lstStyle/>
          <a:p>
            <a:pPr algn="ctr" rtl="0" fontAlgn="base">
              <a:spcBef>
                <a:spcPts val="1500"/>
              </a:spcBef>
              <a:spcAft>
                <a:spcPts val="1500"/>
              </a:spcAft>
            </a:pPr>
            <a:r>
              <a:rPr lang="en-US" sz="2400" i="0" dirty="0">
                <a:effectLst/>
                <a:latin typeface="Helvetica" pitchFamily="2" charset="0"/>
              </a:rPr>
              <a:t>Chemical Weathering is </a:t>
            </a:r>
            <a:r>
              <a:rPr lang="en-US" sz="2400" b="1" i="0" dirty="0">
                <a:effectLst/>
                <a:latin typeface="Helvetica" pitchFamily="2" charset="0"/>
              </a:rPr>
              <a:t>NOT</a:t>
            </a:r>
            <a:r>
              <a:rPr lang="en-US" sz="2400" i="0" dirty="0">
                <a:effectLst/>
                <a:latin typeface="Helvetica" pitchFamily="2" charset="0"/>
              </a:rPr>
              <a:t> an example of erosion.</a:t>
            </a:r>
            <a:r>
              <a:rPr lang="en-US" sz="2400" b="1" i="0" dirty="0">
                <a:effectLst/>
                <a:latin typeface="Helvetica" pitchFamily="2" charset="0"/>
              </a:rPr>
              <a:t> </a:t>
            </a:r>
            <a:r>
              <a:rPr lang="en-US" sz="2400" i="0" dirty="0">
                <a:effectLst/>
                <a:latin typeface="Helvetica" pitchFamily="2" charset="0"/>
              </a:rPr>
              <a:t>Chemical weathering is when a</a:t>
            </a:r>
            <a:r>
              <a:rPr lang="en-US" sz="2400" b="0" i="0" dirty="0">
                <a:solidFill>
                  <a:srgbClr val="374151"/>
                </a:solidFill>
                <a:effectLst/>
                <a:latin typeface="Helvetica" pitchFamily="2" charset="0"/>
              </a:rPr>
              <a:t>cids in rainwater can react with minerals in rocks, changing what they are made of.</a:t>
            </a:r>
            <a:endParaRPr lang="en-US" sz="2400" b="0" i="0" u="none" strike="noStrike" dirty="0">
              <a:solidFill>
                <a:srgbClr val="374151"/>
              </a:solidFill>
              <a:effectLst/>
              <a:latin typeface="Helvetica" pitchFamily="2" charset="0"/>
            </a:endParaRPr>
          </a:p>
        </p:txBody>
      </p:sp>
      <p:pic>
        <p:nvPicPr>
          <p:cNvPr id="4" name="Picture 3" descr="Different types of weathering and different types of weathering&#10;&#10;Description automatically generated">
            <a:extLst>
              <a:ext uri="{FF2B5EF4-FFF2-40B4-BE49-F238E27FC236}">
                <a16:creationId xmlns:a16="http://schemas.microsoft.com/office/drawing/2014/main" id="{64188C9B-178E-C015-B2E1-01C91B899EA8}"/>
              </a:ext>
            </a:extLst>
          </p:cNvPr>
          <p:cNvPicPr>
            <a:picLocks noChangeAspect="1"/>
          </p:cNvPicPr>
          <p:nvPr/>
        </p:nvPicPr>
        <p:blipFill>
          <a:blip r:embed="rId5"/>
          <a:stretch>
            <a:fillRect/>
          </a:stretch>
        </p:blipFill>
        <p:spPr>
          <a:xfrm>
            <a:off x="861403" y="1916278"/>
            <a:ext cx="7421193" cy="4941722"/>
          </a:xfrm>
          <a:prstGeom prst="rect">
            <a:avLst/>
          </a:prstGeom>
        </p:spPr>
      </p:pic>
      <p:pic>
        <p:nvPicPr>
          <p:cNvPr id="5" name="Picture 4" descr="A beach with waves crashing on the shore&#10;&#10;Description automatically generated">
            <a:extLst>
              <a:ext uri="{FF2B5EF4-FFF2-40B4-BE49-F238E27FC236}">
                <a16:creationId xmlns:a16="http://schemas.microsoft.com/office/drawing/2014/main" id="{C8874998-0480-378E-A135-94A13CDD3F71}"/>
              </a:ext>
            </a:extLst>
          </p:cNvPr>
          <p:cNvPicPr>
            <a:picLocks noChangeAspect="1"/>
          </p:cNvPicPr>
          <p:nvPr/>
        </p:nvPicPr>
        <p:blipFill>
          <a:blip r:embed="rId6"/>
          <a:stretch>
            <a:fillRect/>
          </a:stretch>
        </p:blipFill>
        <p:spPr>
          <a:xfrm>
            <a:off x="1250950" y="1695450"/>
            <a:ext cx="6642100" cy="34671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25e11802ac4_0_87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27430209113_0_1469"/>
          <p:cNvSpPr txBox="1"/>
          <p:nvPr/>
        </p:nvSpPr>
        <p:spPr>
          <a:xfrm>
            <a:off x="536765" y="351011"/>
            <a:ext cx="807047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u="none" strike="noStrike" cap="non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Why are </a:t>
            </a:r>
            <a:r>
              <a:rPr lang="en-US" sz="3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melting ice and chemical weathering not examples of erosion?</a:t>
            </a:r>
            <a:endParaRPr sz="1400" u="none" strike="noStrike" cap="none"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sp>
        <p:nvSpPr>
          <p:cNvPr id="488" name="Google Shape;488;g27430209113_0_146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9" name="Google Shape;489;g27430209113_0_1469"/>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490" name="Google Shape;490;g27430209113_0_1469"/>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3" name="Picture 2" descr="Icebergs breaking off">
            <a:extLst>
              <a:ext uri="{FF2B5EF4-FFF2-40B4-BE49-F238E27FC236}">
                <a16:creationId xmlns:a16="http://schemas.microsoft.com/office/drawing/2014/main" id="{DF9597E3-D933-C1FE-3E84-F14A4752185C}"/>
              </a:ext>
            </a:extLst>
          </p:cNvPr>
          <p:cNvPicPr>
            <a:picLocks noChangeAspect="1"/>
          </p:cNvPicPr>
          <p:nvPr/>
        </p:nvPicPr>
        <p:blipFill rotWithShape="1">
          <a:blip r:embed="rId5"/>
          <a:srcRect l="51292" r="2113" b="-1"/>
          <a:stretch/>
        </p:blipFill>
        <p:spPr>
          <a:xfrm>
            <a:off x="990666" y="1820324"/>
            <a:ext cx="2615117" cy="4490002"/>
          </a:xfrm>
          <a:prstGeom prst="rect">
            <a:avLst/>
          </a:prstGeom>
          <a:effectLst>
            <a:outerShdw blurRad="127000" dist="50800" dir="10800000" sx="99000" sy="99000" algn="r" rotWithShape="0">
              <a:prstClr val="black">
                <a:alpha val="40000"/>
              </a:prstClr>
            </a:outerShdw>
          </a:effectLst>
        </p:spPr>
      </p:pic>
      <p:pic>
        <p:nvPicPr>
          <p:cNvPr id="4" name="Picture 3" descr="Different types of weathering and different types of weathering&#10;&#10;Description automatically generated">
            <a:extLst>
              <a:ext uri="{FF2B5EF4-FFF2-40B4-BE49-F238E27FC236}">
                <a16:creationId xmlns:a16="http://schemas.microsoft.com/office/drawing/2014/main" id="{283AEFB6-956C-7FEE-EED8-95A84AC6E699}"/>
              </a:ext>
            </a:extLst>
          </p:cNvPr>
          <p:cNvPicPr>
            <a:picLocks noChangeAspect="1"/>
          </p:cNvPicPr>
          <p:nvPr/>
        </p:nvPicPr>
        <p:blipFill>
          <a:blip r:embed="rId6"/>
          <a:stretch>
            <a:fillRect/>
          </a:stretch>
        </p:blipFill>
        <p:spPr>
          <a:xfrm>
            <a:off x="4890449" y="2856857"/>
            <a:ext cx="3824060" cy="254641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g28d0a459bb7_0_12"/>
          <p:cNvSpPr txBox="1"/>
          <p:nvPr/>
        </p:nvSpPr>
        <p:spPr>
          <a:xfrm>
            <a:off x="2234397" y="87086"/>
            <a:ext cx="46752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sp>
        <p:nvSpPr>
          <p:cNvPr id="839" name="Google Shape;839;g28d0a459bb7_0_12" descr="Classroom"/>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139;gdbff74d4ed_1_1109">
            <a:extLst>
              <a:ext uri="{FF2B5EF4-FFF2-40B4-BE49-F238E27FC236}">
                <a16:creationId xmlns:a16="http://schemas.microsoft.com/office/drawing/2014/main" id="{2B2E0716-CA7A-3ABD-33F2-EBAA32E145D8}"/>
              </a:ext>
            </a:extLst>
          </p:cNvPr>
          <p:cNvSpPr txBox="1"/>
          <p:nvPr/>
        </p:nvSpPr>
        <p:spPr>
          <a:xfrm>
            <a:off x="124753" y="1253331"/>
            <a:ext cx="4675199" cy="4351338"/>
          </a:xfrm>
          <a:prstGeom prst="rect">
            <a:avLst/>
          </a:prstGeom>
        </p:spPr>
        <p:txBody>
          <a:bodyPr spcFirstLastPara="1" vert="horz" lIns="91440" tIns="45720" rIns="91440" bIns="45720" rtlCol="0" anchorCtr="0">
            <a:noAutofit/>
          </a:bodyPr>
          <a:lstStyle/>
          <a:p>
            <a:pPr marR="0" lvl="0" algn="ctr">
              <a:lnSpc>
                <a:spcPct val="90000"/>
              </a:lnSpc>
              <a:spcBef>
                <a:spcPts val="0"/>
              </a:spcBef>
              <a:spcAft>
                <a:spcPts val="600"/>
              </a:spcAft>
              <a:buClr>
                <a:srgbClr val="000000"/>
              </a:buClr>
              <a:buSzPts val="2400"/>
            </a:pPr>
            <a:r>
              <a:rPr lang="en-US" sz="2300" b="1" u="none" strike="noStrike" kern="1200" cap="none" dirty="0">
                <a:solidFill>
                  <a:schemeClr val="tx1"/>
                </a:solidFill>
                <a:latin typeface="Helvetica" pitchFamily="2" charset="0"/>
                <a:ea typeface="+mn-ea"/>
                <a:cs typeface="Calibri" panose="020F0502020204030204" pitchFamily="34" charset="0"/>
                <a:sym typeface="Calibri"/>
              </a:rPr>
              <a:t>TEACHER DIRECTIONS:</a:t>
            </a:r>
          </a:p>
          <a:p>
            <a:pPr marR="0" lvl="0">
              <a:lnSpc>
                <a:spcPct val="90000"/>
              </a:lnSpc>
              <a:spcBef>
                <a:spcPts val="0"/>
              </a:spcBef>
              <a:spcAft>
                <a:spcPts val="600"/>
              </a:spcAft>
              <a:buClr>
                <a:srgbClr val="000000"/>
              </a:buClr>
              <a:buSzPts val="2000"/>
            </a:pPr>
            <a:r>
              <a:rPr lang="en-US" sz="2300" b="1" u="sng" strike="noStrike" kern="1200" cap="none" dirty="0">
                <a:solidFill>
                  <a:schemeClr val="tx1"/>
                </a:solidFill>
                <a:latin typeface="Helvetica" pitchFamily="2" charset="0"/>
                <a:ea typeface="+mn-ea"/>
                <a:cs typeface="Calibri" panose="020F0502020204030204" pitchFamily="34" charset="0"/>
                <a:sym typeface="Calibri"/>
              </a:rPr>
              <a:t>Before viewing</a:t>
            </a:r>
            <a:r>
              <a:rPr lang="en-US" sz="2300" u="none" strike="noStrike" kern="1200" cap="none" dirty="0">
                <a:solidFill>
                  <a:schemeClr val="tx1"/>
                </a:solidFill>
                <a:latin typeface="Helvetica" pitchFamily="2" charset="0"/>
                <a:ea typeface="+mn-ea"/>
                <a:cs typeface="Calibri" panose="020F0502020204030204" pitchFamily="34" charset="0"/>
                <a:sym typeface="Calibri"/>
              </a:rPr>
              <a:t>: Ask students what they already know about erosion. Tell students today they will be learning about </a:t>
            </a:r>
            <a:r>
              <a:rPr lang="en-US" sz="2300" kern="1200" dirty="0">
                <a:solidFill>
                  <a:schemeClr val="tx1"/>
                </a:solidFill>
                <a:latin typeface="Helvetica" pitchFamily="2" charset="0"/>
                <a:ea typeface="+mn-ea"/>
                <a:cs typeface="Calibri" panose="020F0502020204030204" pitchFamily="34" charset="0"/>
                <a:sym typeface="Calibri"/>
              </a:rPr>
              <a:t>the term erosion.</a:t>
            </a:r>
            <a:endParaRPr lang="en-US" sz="2300" u="none" strike="noStrike" kern="1200" cap="none" dirty="0">
              <a:solidFill>
                <a:schemeClr val="tx1"/>
              </a:solidFill>
              <a:latin typeface="Helvetica" pitchFamily="2" charset="0"/>
              <a:ea typeface="+mn-ea"/>
              <a:cs typeface="Calibri" panose="020F0502020204030204" pitchFamily="34" charset="0"/>
              <a:sym typeface="Calibri"/>
            </a:endParaRPr>
          </a:p>
          <a:p>
            <a:pPr algn="l"/>
            <a:r>
              <a:rPr lang="en-US" sz="2300" b="1" u="sng" strike="noStrike" kern="1200" cap="none" dirty="0">
                <a:solidFill>
                  <a:schemeClr val="tx1"/>
                </a:solidFill>
                <a:latin typeface="Helvetica" pitchFamily="2" charset="0"/>
                <a:ea typeface="+mn-ea"/>
                <a:cs typeface="Calibri" panose="020F0502020204030204" pitchFamily="34" charset="0"/>
                <a:sym typeface="Calibri"/>
              </a:rPr>
              <a:t>During</a:t>
            </a:r>
            <a:r>
              <a:rPr lang="en-US" sz="2300" u="none" strike="noStrike" kern="1200" cap="none" dirty="0">
                <a:solidFill>
                  <a:schemeClr val="tx1"/>
                </a:solidFill>
                <a:latin typeface="Helvetica" pitchFamily="2" charset="0"/>
                <a:ea typeface="+mn-ea"/>
                <a:cs typeface="Calibri" panose="020F0502020204030204" pitchFamily="34" charset="0"/>
                <a:sym typeface="Calibri"/>
              </a:rPr>
              <a:t>: </a:t>
            </a:r>
            <a:r>
              <a:rPr lang="en-US" sz="2300" b="0" i="0" dirty="0">
                <a:solidFill>
                  <a:schemeClr val="tx1"/>
                </a:solidFill>
                <a:effectLst/>
                <a:latin typeface="Helvetica" pitchFamily="2" charset="0"/>
              </a:rPr>
              <a:t>Discuss with the students what happens as the water flows over the landscape. Encourage them to observe how it carries away soil, creates channels, and may form features like valleys.</a:t>
            </a:r>
          </a:p>
          <a:p>
            <a:pPr rtl="0" fontAlgn="base">
              <a:spcBef>
                <a:spcPts val="0"/>
              </a:spcBef>
              <a:spcAft>
                <a:spcPts val="0"/>
              </a:spcAft>
            </a:pPr>
            <a:endParaRPr lang="en-US" sz="800" b="0" i="0" u="none" strike="noStrike" dirty="0">
              <a:solidFill>
                <a:schemeClr val="tx1"/>
              </a:solidFill>
              <a:effectLst/>
              <a:latin typeface="Helvetica" pitchFamily="2" charset="0"/>
            </a:endParaRPr>
          </a:p>
          <a:p>
            <a:pPr marR="0" lvl="0">
              <a:lnSpc>
                <a:spcPct val="90000"/>
              </a:lnSpc>
              <a:spcBef>
                <a:spcPts val="0"/>
              </a:spcBef>
              <a:spcAft>
                <a:spcPts val="600"/>
              </a:spcAft>
              <a:buClr>
                <a:srgbClr val="000000"/>
              </a:buClr>
              <a:buSzPts val="2000"/>
            </a:pPr>
            <a:r>
              <a:rPr lang="en-US" sz="2300" b="1" u="sng" strike="noStrike" kern="1200" cap="none" dirty="0">
                <a:solidFill>
                  <a:schemeClr val="tx1"/>
                </a:solidFill>
                <a:latin typeface="Helvetica" pitchFamily="2" charset="0"/>
                <a:ea typeface="+mn-ea"/>
                <a:cs typeface="Calibri" panose="020F0502020204030204" pitchFamily="34" charset="0"/>
                <a:sym typeface="Calibri"/>
              </a:rPr>
              <a:t>After</a:t>
            </a:r>
            <a:r>
              <a:rPr lang="en-US" sz="2300" u="none" strike="noStrike" kern="1200" cap="none" dirty="0">
                <a:solidFill>
                  <a:schemeClr val="tx1"/>
                </a:solidFill>
                <a:latin typeface="Helvetica" pitchFamily="2" charset="0"/>
                <a:ea typeface="+mn-ea"/>
                <a:cs typeface="Calibri" panose="020F0502020204030204" pitchFamily="34" charset="0"/>
                <a:sym typeface="Calibri"/>
              </a:rPr>
              <a:t>: Tell students that today they will be learning more about </a:t>
            </a:r>
            <a:r>
              <a:rPr lang="en-US" sz="2300" kern="1200" dirty="0">
                <a:solidFill>
                  <a:schemeClr val="tx1"/>
                </a:solidFill>
                <a:latin typeface="Helvetica" pitchFamily="2" charset="0"/>
                <a:ea typeface="+mn-ea"/>
                <a:cs typeface="Calibri" panose="020F0502020204030204" pitchFamily="34" charset="0"/>
                <a:sym typeface="Calibri"/>
              </a:rPr>
              <a:t>the term erosion.</a:t>
            </a:r>
            <a:endParaRPr lang="en-US" sz="2300" u="none" strike="noStrike" kern="1200" cap="none" dirty="0">
              <a:solidFill>
                <a:schemeClr val="tx1"/>
              </a:solidFill>
              <a:latin typeface="Helvetica" pitchFamily="2" charset="0"/>
              <a:ea typeface="+mn-ea"/>
              <a:cs typeface="Calibri" panose="020F0502020204030204" pitchFamily="34" charset="0"/>
              <a:sym typeface="Calibri"/>
            </a:endParaRPr>
          </a:p>
        </p:txBody>
      </p:sp>
      <p:pic>
        <p:nvPicPr>
          <p:cNvPr id="3" name="Picture 2" descr="A person pouring water into a tray of sand&#10;&#10;Description automatically generated">
            <a:extLst>
              <a:ext uri="{FF2B5EF4-FFF2-40B4-BE49-F238E27FC236}">
                <a16:creationId xmlns:a16="http://schemas.microsoft.com/office/drawing/2014/main" id="{3F9778DF-2F1F-F48D-FE30-1E0E2EC26AB4}"/>
              </a:ext>
            </a:extLst>
          </p:cNvPr>
          <p:cNvPicPr>
            <a:picLocks noChangeAspect="1"/>
          </p:cNvPicPr>
          <p:nvPr/>
        </p:nvPicPr>
        <p:blipFill>
          <a:blip r:embed="rId4"/>
          <a:stretch>
            <a:fillRect/>
          </a:stretch>
        </p:blipFill>
        <p:spPr>
          <a:xfrm>
            <a:off x="5355907" y="2452254"/>
            <a:ext cx="3663339" cy="2745509"/>
          </a:xfrm>
          <a:prstGeom prst="rect">
            <a:avLst/>
          </a:prstGeom>
        </p:spPr>
      </p:pic>
    </p:spTree>
    <p:extLst>
      <p:ext uri="{BB962C8B-B14F-4D97-AF65-F5344CB8AC3E}">
        <p14:creationId xmlns:p14="http://schemas.microsoft.com/office/powerpoint/2010/main" val="3220229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25e11802ac4_0_222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424" name="Google Shape;424;g25e11802ac4_0_222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8c7b7e697c_0_49"/>
          <p:cNvSpPr txBox="1">
            <a:spLocks noGrp="1"/>
          </p:cNvSpPr>
          <p:nvPr>
            <p:ph type="ctrTitle"/>
          </p:nvPr>
        </p:nvSpPr>
        <p:spPr>
          <a:xfrm>
            <a:off x="4985637" y="1142115"/>
            <a:ext cx="3492746" cy="3494398"/>
          </a:xfrm>
          <a:prstGeom prst="rect">
            <a:avLst/>
          </a:prstGeom>
        </p:spPr>
        <p:txBody>
          <a:bodyPr spcFirstLastPara="1" lIns="91425" tIns="45700" rIns="91425" bIns="45700" anchor="b" anchorCtr="0">
            <a:normAutofit/>
          </a:bodyPr>
          <a:lstStyle/>
          <a:p>
            <a:pPr algn="l">
              <a:lnSpc>
                <a:spcPct val="90000"/>
              </a:lnSpc>
              <a:buSzPts val="3600"/>
            </a:pPr>
            <a:r>
              <a:rPr lang="en-US" sz="3500" b="1" u="sng" dirty="0">
                <a:latin typeface="Helvetica" pitchFamily="2" charset="0"/>
              </a:rPr>
              <a:t>Erosion:</a:t>
            </a:r>
            <a:r>
              <a:rPr lang="en-US" sz="3500" b="1" dirty="0">
                <a:latin typeface="Helvetica" pitchFamily="2" charset="0"/>
              </a:rPr>
              <a:t> </a:t>
            </a:r>
            <a:r>
              <a:rPr lang="en-US" sz="3600" dirty="0">
                <a:solidFill>
                  <a:srgbClr val="000000"/>
                </a:solidFill>
                <a:latin typeface="Helvetica" pitchFamily="2" charset="0"/>
              </a:rPr>
              <a:t>Earth materials (rock, soil) are worn away and moved by wind and water</a:t>
            </a:r>
            <a:endParaRPr lang="en-US" sz="3500" dirty="0">
              <a:latin typeface="Helvetica" pitchFamily="2" charset="0"/>
            </a:endParaRPr>
          </a:p>
        </p:txBody>
      </p:sp>
      <p:pic>
        <p:nvPicPr>
          <p:cNvPr id="2" name="Picture 1" descr="Trees on a cliff with roots&#10;&#10;Description automatically generated">
            <a:extLst>
              <a:ext uri="{FF2B5EF4-FFF2-40B4-BE49-F238E27FC236}">
                <a16:creationId xmlns:a16="http://schemas.microsoft.com/office/drawing/2014/main" id="{4474DCA0-61F0-5793-C48F-074A5BCB3542}"/>
              </a:ext>
            </a:extLst>
          </p:cNvPr>
          <p:cNvPicPr>
            <a:picLocks noChangeAspect="1"/>
          </p:cNvPicPr>
          <p:nvPr/>
        </p:nvPicPr>
        <p:blipFill rotWithShape="1">
          <a:blip r:embed="rId3"/>
          <a:srcRect l="27920" r="18633"/>
          <a:stretch/>
        </p:blipFill>
        <p:spPr>
          <a:xfrm>
            <a:off x="466256" y="623275"/>
            <a:ext cx="4105742" cy="5607882"/>
          </a:xfrm>
          <a:prstGeom prst="rect">
            <a:avLst/>
          </a:prstGeom>
        </p:spPr>
      </p:pic>
      <p:sp>
        <p:nvSpPr>
          <p:cNvPr id="3" name="Google Shape;431;p26" descr="Rewind">
            <a:extLst>
              <a:ext uri="{FF2B5EF4-FFF2-40B4-BE49-F238E27FC236}">
                <a16:creationId xmlns:a16="http://schemas.microsoft.com/office/drawing/2014/main" id="{848C1C85-ACC7-A90C-46B2-C0F2CE6A26FC}"/>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576459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39" name="Google Shape;439;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440" name="Google Shape;440;g25e11802ac4_0_1976"/>
          <p:cNvCxnSpPr>
            <a:stCxn id="441" idx="4"/>
            <a:endCxn id="438"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442" name="Google Shape;442;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443" name="Google Shape;443;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441" name="Google Shape;441;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2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0" name="Google Shape;450;p2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51" name="Google Shape;451;p27"/>
          <p:cNvCxnSpPr>
            <a:stCxn id="452" idx="4"/>
            <a:endCxn id="44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p2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54" name="Google Shape;454;p2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52" name="Google Shape;452;p2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5" name="Google Shape;455;p27"/>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6" name="Google Shape;456;p27"/>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57" name="Google Shape;457;p27"/>
          <p:cNvCxnSpPr>
            <a:stCxn id="458" idx="4"/>
            <a:endCxn id="45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59" name="Google Shape;459;p27"/>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60" name="Google Shape;460;p27"/>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61" name="Google Shape;461;p27"/>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62" name="Google Shape;462;p27"/>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58" name="Google Shape;458;p27"/>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 name="Google Shape;463;p27"/>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64" name="Google Shape;464;p27"/>
          <p:cNvSpPr txBox="1"/>
          <p:nvPr/>
        </p:nvSpPr>
        <p:spPr>
          <a:xfrm>
            <a:off x="4385295" y="6056754"/>
            <a:ext cx="4301381"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does erosion impact my life?</a:t>
            </a:r>
            <a:endParaRPr sz="1800" b="0" i="0" u="none" strike="noStrike" cap="none" dirty="0">
              <a:solidFill>
                <a:srgbClr val="000000"/>
              </a:solidFill>
              <a:latin typeface="Arial"/>
              <a:ea typeface="Arial"/>
              <a:cs typeface="Arial"/>
              <a:sym typeface="Arial"/>
            </a:endParaRPr>
          </a:p>
        </p:txBody>
      </p:sp>
      <p:sp>
        <p:nvSpPr>
          <p:cNvPr id="465" name="Google Shape;465;p27"/>
          <p:cNvSpPr txBox="1"/>
          <p:nvPr/>
        </p:nvSpPr>
        <p:spPr>
          <a:xfrm>
            <a:off x="2990072" y="3333020"/>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dirty="0">
                <a:solidFill>
                  <a:srgbClr val="000000"/>
                </a:solidFill>
                <a:latin typeface="Poppins"/>
                <a:ea typeface="Poppins"/>
                <a:cs typeface="Poppins"/>
                <a:sym typeface="Poppins"/>
              </a:rPr>
              <a:t>Erosion</a:t>
            </a:r>
            <a:endParaRPr sz="700" b="0" i="0" u="none" strike="noStrike" cap="none" dirty="0">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2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72" name="Google Shape;472;p2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73" name="Google Shape;473;p28"/>
          <p:cNvCxnSpPr>
            <a:stCxn id="474" idx="4"/>
            <a:endCxn id="47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75" name="Google Shape;475;p2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76" name="Google Shape;476;p2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74" name="Google Shape;474;p2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77" name="Google Shape;477;p28"/>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t>
            </a:r>
            <a:r>
              <a:rPr lang="en-US" sz="3000" b="1" i="0" u="none" strike="noStrike" cap="none" dirty="0">
                <a:solidFill>
                  <a:srgbClr val="000000"/>
                </a:solidFill>
                <a:latin typeface="Calibri"/>
                <a:ea typeface="Calibri"/>
                <a:cs typeface="Calibri"/>
                <a:sym typeface="Calibri"/>
              </a:rPr>
              <a:t>erosion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478" name="Google Shape;478;p28"/>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79" name="Google Shape;479;p28"/>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80" name="Google Shape;480;p28"/>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81" name="Google Shape;481;p28"/>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5" name="Picture 4" descr="A broken road with yellow line&#10;&#10;Description automatically generated">
            <a:extLst>
              <a:ext uri="{FF2B5EF4-FFF2-40B4-BE49-F238E27FC236}">
                <a16:creationId xmlns:a16="http://schemas.microsoft.com/office/drawing/2014/main" id="{DC3E1938-435A-B262-9DC5-19D0758842A9}"/>
              </a:ext>
            </a:extLst>
          </p:cNvPr>
          <p:cNvPicPr>
            <a:picLocks noChangeAspect="1"/>
          </p:cNvPicPr>
          <p:nvPr/>
        </p:nvPicPr>
        <p:blipFill>
          <a:blip r:embed="rId3"/>
          <a:stretch>
            <a:fillRect/>
          </a:stretch>
        </p:blipFill>
        <p:spPr>
          <a:xfrm>
            <a:off x="5516546" y="1706225"/>
            <a:ext cx="3390900" cy="2371777"/>
          </a:xfrm>
          <a:prstGeom prst="rect">
            <a:avLst/>
          </a:prstGeom>
        </p:spPr>
      </p:pic>
      <p:pic>
        <p:nvPicPr>
          <p:cNvPr id="7" name="Picture 6" descr="A large round rock with a few large rocks&#10;&#10;Description automatically generated with medium confidence">
            <a:extLst>
              <a:ext uri="{FF2B5EF4-FFF2-40B4-BE49-F238E27FC236}">
                <a16:creationId xmlns:a16="http://schemas.microsoft.com/office/drawing/2014/main" id="{36D6E0D5-A89E-C1D4-6769-3DCA3820E2FD}"/>
              </a:ext>
            </a:extLst>
          </p:cNvPr>
          <p:cNvPicPr>
            <a:picLocks noChangeAspect="1"/>
          </p:cNvPicPr>
          <p:nvPr/>
        </p:nvPicPr>
        <p:blipFill>
          <a:blip r:embed="rId4"/>
          <a:stretch>
            <a:fillRect/>
          </a:stretch>
        </p:blipFill>
        <p:spPr>
          <a:xfrm>
            <a:off x="5609588" y="4287834"/>
            <a:ext cx="2904064" cy="2504986"/>
          </a:xfrm>
          <a:prstGeom prst="rect">
            <a:avLst/>
          </a:prstGeom>
        </p:spPr>
      </p:pic>
      <p:pic>
        <p:nvPicPr>
          <p:cNvPr id="8" name="Picture 7" descr="Ice on the ocean with sun rays coming through the clouds&#10;&#10;Description automatically generated">
            <a:extLst>
              <a:ext uri="{FF2B5EF4-FFF2-40B4-BE49-F238E27FC236}">
                <a16:creationId xmlns:a16="http://schemas.microsoft.com/office/drawing/2014/main" id="{48EC6B70-2EA3-5D78-C572-9A5ABBD05B83}"/>
              </a:ext>
            </a:extLst>
          </p:cNvPr>
          <p:cNvPicPr>
            <a:picLocks noChangeAspect="1"/>
          </p:cNvPicPr>
          <p:nvPr/>
        </p:nvPicPr>
        <p:blipFill>
          <a:blip r:embed="rId5"/>
          <a:stretch>
            <a:fillRect/>
          </a:stretch>
        </p:blipFill>
        <p:spPr>
          <a:xfrm>
            <a:off x="991649" y="4345754"/>
            <a:ext cx="3614922" cy="2476758"/>
          </a:xfrm>
          <a:prstGeom prst="rect">
            <a:avLst/>
          </a:prstGeom>
        </p:spPr>
      </p:pic>
      <p:pic>
        <p:nvPicPr>
          <p:cNvPr id="3" name="Picture 2" descr="A close-up of a rock formation with Vermilion Cliffs National Monument in the background&#10;&#10;Description automatically generated">
            <a:extLst>
              <a:ext uri="{FF2B5EF4-FFF2-40B4-BE49-F238E27FC236}">
                <a16:creationId xmlns:a16="http://schemas.microsoft.com/office/drawing/2014/main" id="{F4C0D814-DC20-3391-E1B3-862747C934AC}"/>
              </a:ext>
            </a:extLst>
          </p:cNvPr>
          <p:cNvPicPr>
            <a:picLocks noChangeAspect="1"/>
          </p:cNvPicPr>
          <p:nvPr/>
        </p:nvPicPr>
        <p:blipFill>
          <a:blip r:embed="rId6"/>
          <a:stretch>
            <a:fillRect/>
          </a:stretch>
        </p:blipFill>
        <p:spPr>
          <a:xfrm>
            <a:off x="1046887" y="1510735"/>
            <a:ext cx="3679360" cy="265030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2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72" name="Google Shape;472;p2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73" name="Google Shape;473;p28"/>
          <p:cNvCxnSpPr>
            <a:stCxn id="474" idx="4"/>
            <a:endCxn id="47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75" name="Google Shape;475;p2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76" name="Google Shape;476;p2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74" name="Google Shape;474;p2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77" name="Google Shape;477;p28"/>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t>
            </a:r>
            <a:r>
              <a:rPr lang="en-US" sz="3000" b="1" i="0" u="none" strike="noStrike" cap="none" dirty="0">
                <a:solidFill>
                  <a:srgbClr val="000000"/>
                </a:solidFill>
                <a:latin typeface="Calibri"/>
                <a:ea typeface="Calibri"/>
                <a:cs typeface="Calibri"/>
                <a:sym typeface="Calibri"/>
              </a:rPr>
              <a:t>erosion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478" name="Google Shape;478;p28"/>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79" name="Google Shape;479;p28"/>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80" name="Google Shape;480;p28"/>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81" name="Google Shape;481;p28"/>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5" name="Picture 4" descr="A broken road with yellow line&#10;&#10;Description automatically generated">
            <a:extLst>
              <a:ext uri="{FF2B5EF4-FFF2-40B4-BE49-F238E27FC236}">
                <a16:creationId xmlns:a16="http://schemas.microsoft.com/office/drawing/2014/main" id="{DC3E1938-435A-B262-9DC5-19D0758842A9}"/>
              </a:ext>
            </a:extLst>
          </p:cNvPr>
          <p:cNvPicPr>
            <a:picLocks noChangeAspect="1"/>
          </p:cNvPicPr>
          <p:nvPr/>
        </p:nvPicPr>
        <p:blipFill>
          <a:blip r:embed="rId3"/>
          <a:stretch>
            <a:fillRect/>
          </a:stretch>
        </p:blipFill>
        <p:spPr>
          <a:xfrm>
            <a:off x="5516546" y="1706225"/>
            <a:ext cx="3390900" cy="2371777"/>
          </a:xfrm>
          <a:prstGeom prst="rect">
            <a:avLst/>
          </a:prstGeom>
        </p:spPr>
      </p:pic>
      <p:pic>
        <p:nvPicPr>
          <p:cNvPr id="7" name="Picture 6" descr="A large round rock with a few large rocks&#10;&#10;Description automatically generated with medium confidence">
            <a:extLst>
              <a:ext uri="{FF2B5EF4-FFF2-40B4-BE49-F238E27FC236}">
                <a16:creationId xmlns:a16="http://schemas.microsoft.com/office/drawing/2014/main" id="{36D6E0D5-A89E-C1D4-6769-3DCA3820E2FD}"/>
              </a:ext>
            </a:extLst>
          </p:cNvPr>
          <p:cNvPicPr>
            <a:picLocks noChangeAspect="1"/>
          </p:cNvPicPr>
          <p:nvPr/>
        </p:nvPicPr>
        <p:blipFill>
          <a:blip r:embed="rId4"/>
          <a:stretch>
            <a:fillRect/>
          </a:stretch>
        </p:blipFill>
        <p:spPr>
          <a:xfrm>
            <a:off x="5609588" y="4287834"/>
            <a:ext cx="2904064" cy="2504986"/>
          </a:xfrm>
          <a:prstGeom prst="rect">
            <a:avLst/>
          </a:prstGeom>
        </p:spPr>
      </p:pic>
      <p:pic>
        <p:nvPicPr>
          <p:cNvPr id="8" name="Picture 7" descr="Ice on the ocean with sun rays coming through the clouds&#10;&#10;Description automatically generated">
            <a:extLst>
              <a:ext uri="{FF2B5EF4-FFF2-40B4-BE49-F238E27FC236}">
                <a16:creationId xmlns:a16="http://schemas.microsoft.com/office/drawing/2014/main" id="{48EC6B70-2EA3-5D78-C572-9A5ABBD05B83}"/>
              </a:ext>
            </a:extLst>
          </p:cNvPr>
          <p:cNvPicPr>
            <a:picLocks noChangeAspect="1"/>
          </p:cNvPicPr>
          <p:nvPr/>
        </p:nvPicPr>
        <p:blipFill>
          <a:blip r:embed="rId5"/>
          <a:stretch>
            <a:fillRect/>
          </a:stretch>
        </p:blipFill>
        <p:spPr>
          <a:xfrm>
            <a:off x="991649" y="4345754"/>
            <a:ext cx="3614922" cy="2476758"/>
          </a:xfrm>
          <a:prstGeom prst="rect">
            <a:avLst/>
          </a:prstGeom>
        </p:spPr>
      </p:pic>
      <p:pic>
        <p:nvPicPr>
          <p:cNvPr id="3" name="Picture 2" descr="A close-up of a rock formation with Vermilion Cliffs National Monument in the background&#10;&#10;Description automatically generated">
            <a:extLst>
              <a:ext uri="{FF2B5EF4-FFF2-40B4-BE49-F238E27FC236}">
                <a16:creationId xmlns:a16="http://schemas.microsoft.com/office/drawing/2014/main" id="{F4C0D814-DC20-3391-E1B3-862747C934AC}"/>
              </a:ext>
            </a:extLst>
          </p:cNvPr>
          <p:cNvPicPr>
            <a:picLocks noChangeAspect="1"/>
          </p:cNvPicPr>
          <p:nvPr/>
        </p:nvPicPr>
        <p:blipFill>
          <a:blip r:embed="rId6"/>
          <a:stretch>
            <a:fillRect/>
          </a:stretch>
        </p:blipFill>
        <p:spPr>
          <a:xfrm>
            <a:off x="1046887" y="1510735"/>
            <a:ext cx="3679360" cy="2650304"/>
          </a:xfrm>
          <a:prstGeom prst="rect">
            <a:avLst/>
          </a:prstGeom>
        </p:spPr>
      </p:pic>
      <p:sp>
        <p:nvSpPr>
          <p:cNvPr id="2" name="Google Shape;502;p29">
            <a:extLst>
              <a:ext uri="{FF2B5EF4-FFF2-40B4-BE49-F238E27FC236}">
                <a16:creationId xmlns:a16="http://schemas.microsoft.com/office/drawing/2014/main" id="{E01F0224-239C-1A87-ADAF-E397959BA364}"/>
              </a:ext>
            </a:extLst>
          </p:cNvPr>
          <p:cNvSpPr/>
          <p:nvPr/>
        </p:nvSpPr>
        <p:spPr>
          <a:xfrm>
            <a:off x="885630" y="1496393"/>
            <a:ext cx="4125641" cy="2664646"/>
          </a:xfrm>
          <a:prstGeom prst="roundRect">
            <a:avLst>
              <a:gd name="adj" fmla="val 16667"/>
            </a:avLst>
          </a:prstGeom>
          <a:noFill/>
          <a:ln w="635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992458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2" name="Picture 1" descr="A close-up of a rock formation with Vermilion Cliffs National Monument in the background&#10;&#10;Description automatically generated">
            <a:extLst>
              <a:ext uri="{FF2B5EF4-FFF2-40B4-BE49-F238E27FC236}">
                <a16:creationId xmlns:a16="http://schemas.microsoft.com/office/drawing/2014/main" id="{3C8BA391-4794-B40E-13BE-E4F87F6878BB}"/>
              </a:ext>
            </a:extLst>
          </p:cNvPr>
          <p:cNvPicPr>
            <a:picLocks noChangeAspect="1"/>
          </p:cNvPicPr>
          <p:nvPr/>
        </p:nvPicPr>
        <p:blipFill>
          <a:blip r:embed="rId3"/>
          <a:stretch>
            <a:fillRect/>
          </a:stretch>
        </p:blipFill>
        <p:spPr>
          <a:xfrm>
            <a:off x="5007310" y="952000"/>
            <a:ext cx="3679360" cy="2650304"/>
          </a:xfrm>
          <a:prstGeom prst="rect">
            <a:avLst/>
          </a:prstGeom>
        </p:spPr>
      </p:pic>
      <p:sp>
        <p:nvSpPr>
          <p:cNvPr id="449" name="Google Shape;449;p2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0" name="Google Shape;450;p2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51" name="Google Shape;451;p27"/>
          <p:cNvCxnSpPr>
            <a:stCxn id="452" idx="4"/>
            <a:endCxn id="44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p2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54" name="Google Shape;454;p2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52" name="Google Shape;452;p2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5" name="Google Shape;455;p27"/>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6" name="Google Shape;456;p27"/>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57" name="Google Shape;457;p27"/>
          <p:cNvCxnSpPr>
            <a:stCxn id="458" idx="4"/>
            <a:endCxn id="45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59" name="Google Shape;459;p27"/>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60" name="Google Shape;460;p27"/>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61" name="Google Shape;461;p27"/>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62" name="Google Shape;462;p27"/>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58" name="Google Shape;458;p27"/>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 name="Google Shape;463;p27"/>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64" name="Google Shape;464;p27"/>
          <p:cNvSpPr txBox="1"/>
          <p:nvPr/>
        </p:nvSpPr>
        <p:spPr>
          <a:xfrm>
            <a:off x="4385295" y="6056754"/>
            <a:ext cx="4301381"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does erosion impact my life?</a:t>
            </a:r>
            <a:endParaRPr sz="1800" b="0" i="0" u="none" strike="noStrike" cap="none" dirty="0">
              <a:solidFill>
                <a:srgbClr val="000000"/>
              </a:solidFill>
              <a:latin typeface="Arial"/>
              <a:ea typeface="Arial"/>
              <a:cs typeface="Arial"/>
              <a:sym typeface="Arial"/>
            </a:endParaRPr>
          </a:p>
        </p:txBody>
      </p:sp>
      <p:sp>
        <p:nvSpPr>
          <p:cNvPr id="465" name="Google Shape;465;p27"/>
          <p:cNvSpPr txBox="1"/>
          <p:nvPr/>
        </p:nvSpPr>
        <p:spPr>
          <a:xfrm>
            <a:off x="2990072" y="3333020"/>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dirty="0">
                <a:solidFill>
                  <a:srgbClr val="000000"/>
                </a:solidFill>
                <a:latin typeface="Poppins"/>
                <a:ea typeface="Poppins"/>
                <a:cs typeface="Poppins"/>
                <a:sym typeface="Poppins"/>
              </a:rPr>
              <a:t>Erosion</a:t>
            </a:r>
            <a:endParaRPr sz="7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970054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36" name="Google Shape;536;p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37" name="Google Shape;537;p30"/>
          <p:cNvCxnSpPr>
            <a:stCxn id="538" idx="4"/>
            <a:endCxn id="53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39" name="Google Shape;539;p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0" name="Google Shape;540;p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38" name="Google Shape;538;p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41" name="Google Shape;541;p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r>
              <a:rPr lang="en-US" sz="3000" b="1" i="0" u="none" strike="noStrike" cap="none" dirty="0">
                <a:solidFill>
                  <a:srgbClr val="000000"/>
                </a:solidFill>
                <a:latin typeface="Calibri"/>
                <a:ea typeface="Calibri"/>
                <a:cs typeface="Calibri"/>
                <a:sym typeface="Calibri"/>
              </a:rPr>
              <a:t>erosion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42" name="Google Shape;542;p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43" name="Google Shape;543;p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44" name="Google Shape;544;p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45" name="Google Shape;545;p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46" name="Google Shape;546;p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47" name="Google Shape;547;p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48" name="Google Shape;548;p30"/>
          <p:cNvSpPr txBox="1"/>
          <p:nvPr/>
        </p:nvSpPr>
        <p:spPr>
          <a:xfrm>
            <a:off x="1073532" y="5298713"/>
            <a:ext cx="78741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latin typeface="Helvetica" pitchFamily="2" charset="0"/>
              </a:rPr>
              <a:t>The d</a:t>
            </a:r>
            <a:r>
              <a:rPr lang="en-US" sz="2400" b="0" i="0" dirty="0">
                <a:solidFill>
                  <a:srgbClr val="000000"/>
                </a:solidFill>
                <a:effectLst/>
                <a:latin typeface="Helvetica" pitchFamily="2" charset="0"/>
              </a:rPr>
              <a:t>ropping of sediment to a new location</a:t>
            </a:r>
            <a:endParaRPr dirty="0"/>
          </a:p>
        </p:txBody>
      </p:sp>
      <p:sp>
        <p:nvSpPr>
          <p:cNvPr id="549" name="Google Shape;549;p30"/>
          <p:cNvSpPr txBox="1"/>
          <p:nvPr/>
        </p:nvSpPr>
        <p:spPr>
          <a:xfrm>
            <a:off x="1073532" y="4108004"/>
            <a:ext cx="7874100" cy="90482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solidFill>
                  <a:schemeClr val="dk1"/>
                </a:solidFill>
              </a:rPr>
              <a:t>T</a:t>
            </a:r>
            <a:r>
              <a:rPr lang="en-US" sz="2400" b="0" i="0" u="none" strike="noStrike" cap="none" dirty="0">
                <a:solidFill>
                  <a:schemeClr val="dk1"/>
                </a:solidFill>
                <a:latin typeface="Arial"/>
                <a:ea typeface="Arial"/>
                <a:cs typeface="Arial"/>
                <a:sym typeface="Arial"/>
              </a:rPr>
              <a:t>he process of breaking down rock over long periods of time</a:t>
            </a:r>
            <a:endParaRPr dirty="0"/>
          </a:p>
        </p:txBody>
      </p:sp>
      <p:sp>
        <p:nvSpPr>
          <p:cNvPr id="550" name="Google Shape;550;p30"/>
          <p:cNvSpPr txBox="1"/>
          <p:nvPr/>
        </p:nvSpPr>
        <p:spPr>
          <a:xfrm>
            <a:off x="1073532" y="1881353"/>
            <a:ext cx="7874100" cy="90482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t>Substances that do not come from an animal or plant, the building blocks that make up rocks</a:t>
            </a:r>
            <a:endParaRPr sz="2400" b="0" i="0" u="none" strike="noStrike" cap="none" dirty="0">
              <a:solidFill>
                <a:srgbClr val="434343"/>
              </a:solidFill>
              <a:latin typeface="Arial"/>
              <a:ea typeface="Arial"/>
              <a:cs typeface="Arial"/>
              <a:sym typeface="Arial"/>
            </a:endParaRPr>
          </a:p>
        </p:txBody>
      </p:sp>
      <p:sp>
        <p:nvSpPr>
          <p:cNvPr id="551" name="Google Shape;551;p30"/>
          <p:cNvSpPr txBox="1"/>
          <p:nvPr/>
        </p:nvSpPr>
        <p:spPr>
          <a:xfrm>
            <a:off x="1073532" y="3031612"/>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dirty="0">
                <a:solidFill>
                  <a:srgbClr val="000000"/>
                </a:solidFill>
                <a:effectLst/>
                <a:latin typeface="Helvetica" pitchFamily="2" charset="0"/>
              </a:rPr>
              <a:t>Earth materials (rock, soil) are worn away and moved by wind and water</a:t>
            </a: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36" name="Google Shape;536;p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37" name="Google Shape;537;p30"/>
          <p:cNvCxnSpPr>
            <a:stCxn id="538" idx="4"/>
            <a:endCxn id="53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39" name="Google Shape;539;p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0" name="Google Shape;540;p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38" name="Google Shape;538;p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41" name="Google Shape;541;p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r>
              <a:rPr lang="en-US" sz="3000" b="1" i="0" u="none" strike="noStrike" cap="none" dirty="0">
                <a:solidFill>
                  <a:srgbClr val="000000"/>
                </a:solidFill>
                <a:latin typeface="Calibri"/>
                <a:ea typeface="Calibri"/>
                <a:cs typeface="Calibri"/>
                <a:sym typeface="Calibri"/>
              </a:rPr>
              <a:t>erosion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42" name="Google Shape;542;p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43" name="Google Shape;543;p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44" name="Google Shape;544;p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45" name="Google Shape;545;p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46" name="Google Shape;546;p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47" name="Google Shape;547;p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48" name="Google Shape;548;p30"/>
          <p:cNvSpPr txBox="1"/>
          <p:nvPr/>
        </p:nvSpPr>
        <p:spPr>
          <a:xfrm>
            <a:off x="1073532" y="5298713"/>
            <a:ext cx="78741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latin typeface="Helvetica" pitchFamily="2" charset="0"/>
              </a:rPr>
              <a:t>The d</a:t>
            </a:r>
            <a:r>
              <a:rPr lang="en-US" sz="2400" b="0" i="0" dirty="0">
                <a:solidFill>
                  <a:srgbClr val="000000"/>
                </a:solidFill>
                <a:effectLst/>
                <a:latin typeface="Helvetica" pitchFamily="2" charset="0"/>
              </a:rPr>
              <a:t>ropping of sediment to a new location</a:t>
            </a:r>
            <a:endParaRPr dirty="0"/>
          </a:p>
        </p:txBody>
      </p:sp>
      <p:sp>
        <p:nvSpPr>
          <p:cNvPr id="549" name="Google Shape;549;p30"/>
          <p:cNvSpPr txBox="1"/>
          <p:nvPr/>
        </p:nvSpPr>
        <p:spPr>
          <a:xfrm>
            <a:off x="1073532" y="4108004"/>
            <a:ext cx="7874100" cy="90482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solidFill>
                  <a:schemeClr val="dk1"/>
                </a:solidFill>
              </a:rPr>
              <a:t>T</a:t>
            </a:r>
            <a:r>
              <a:rPr lang="en-US" sz="2400" b="0" i="0" u="none" strike="noStrike" cap="none" dirty="0">
                <a:solidFill>
                  <a:schemeClr val="dk1"/>
                </a:solidFill>
                <a:latin typeface="Arial"/>
                <a:ea typeface="Arial"/>
                <a:cs typeface="Arial"/>
                <a:sym typeface="Arial"/>
              </a:rPr>
              <a:t>he process of breaking down rock over long periods of time</a:t>
            </a:r>
            <a:endParaRPr dirty="0"/>
          </a:p>
        </p:txBody>
      </p:sp>
      <p:sp>
        <p:nvSpPr>
          <p:cNvPr id="550" name="Google Shape;550;p30"/>
          <p:cNvSpPr txBox="1"/>
          <p:nvPr/>
        </p:nvSpPr>
        <p:spPr>
          <a:xfrm>
            <a:off x="1073532" y="1881353"/>
            <a:ext cx="7874100" cy="90482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t>Substances that do not come from an animal or plant, the building blocks that make up rocks</a:t>
            </a:r>
            <a:endParaRPr sz="2400" b="0" i="0" u="none" strike="noStrike" cap="none" dirty="0">
              <a:solidFill>
                <a:srgbClr val="434343"/>
              </a:solidFill>
              <a:latin typeface="Arial"/>
              <a:ea typeface="Arial"/>
              <a:cs typeface="Arial"/>
              <a:sym typeface="Arial"/>
            </a:endParaRPr>
          </a:p>
        </p:txBody>
      </p:sp>
      <p:sp>
        <p:nvSpPr>
          <p:cNvPr id="551" name="Google Shape;551;p30"/>
          <p:cNvSpPr txBox="1"/>
          <p:nvPr/>
        </p:nvSpPr>
        <p:spPr>
          <a:xfrm>
            <a:off x="1073532" y="3031612"/>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dirty="0">
                <a:solidFill>
                  <a:srgbClr val="000000"/>
                </a:solidFill>
                <a:effectLst/>
                <a:latin typeface="Helvetica" pitchFamily="2" charset="0"/>
              </a:rPr>
              <a:t>Earth materials (rock, soil) are worn away and moved by wind and water</a:t>
            </a:r>
            <a:endParaRPr dirty="0"/>
          </a:p>
        </p:txBody>
      </p:sp>
      <p:sp>
        <p:nvSpPr>
          <p:cNvPr id="2" name="Google Shape;574;p31">
            <a:extLst>
              <a:ext uri="{FF2B5EF4-FFF2-40B4-BE49-F238E27FC236}">
                <a16:creationId xmlns:a16="http://schemas.microsoft.com/office/drawing/2014/main" id="{51A173D1-0408-4265-4582-CECA966E6EA7}"/>
              </a:ext>
            </a:extLst>
          </p:cNvPr>
          <p:cNvSpPr/>
          <p:nvPr/>
        </p:nvSpPr>
        <p:spPr>
          <a:xfrm>
            <a:off x="393330" y="2907404"/>
            <a:ext cx="8443500" cy="1015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341639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2" name="Picture 1" descr="A close-up of a rock formation with Vermilion Cliffs National Monument in the background&#10;&#10;Description automatically generated">
            <a:extLst>
              <a:ext uri="{FF2B5EF4-FFF2-40B4-BE49-F238E27FC236}">
                <a16:creationId xmlns:a16="http://schemas.microsoft.com/office/drawing/2014/main" id="{3C8BA391-4794-B40E-13BE-E4F87F6878BB}"/>
              </a:ext>
            </a:extLst>
          </p:cNvPr>
          <p:cNvPicPr>
            <a:picLocks noChangeAspect="1"/>
          </p:cNvPicPr>
          <p:nvPr/>
        </p:nvPicPr>
        <p:blipFill>
          <a:blip r:embed="rId3"/>
          <a:stretch>
            <a:fillRect/>
          </a:stretch>
        </p:blipFill>
        <p:spPr>
          <a:xfrm>
            <a:off x="5007310" y="952000"/>
            <a:ext cx="3679360" cy="2650304"/>
          </a:xfrm>
          <a:prstGeom prst="rect">
            <a:avLst/>
          </a:prstGeom>
        </p:spPr>
      </p:pic>
      <p:sp>
        <p:nvSpPr>
          <p:cNvPr id="449" name="Google Shape;449;p2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0" name="Google Shape;450;p2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51" name="Google Shape;451;p27"/>
          <p:cNvCxnSpPr>
            <a:stCxn id="452" idx="4"/>
            <a:endCxn id="44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p2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54" name="Google Shape;454;p2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52" name="Google Shape;452;p2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5" name="Google Shape;455;p27"/>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6" name="Google Shape;456;p27"/>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57" name="Google Shape;457;p27"/>
          <p:cNvCxnSpPr>
            <a:stCxn id="458" idx="4"/>
            <a:endCxn id="45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59" name="Google Shape;459;p27"/>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60" name="Google Shape;460;p27"/>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61" name="Google Shape;461;p27"/>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62" name="Google Shape;462;p27"/>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58" name="Google Shape;458;p27"/>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 name="Google Shape;463;p27"/>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64" name="Google Shape;464;p27"/>
          <p:cNvSpPr txBox="1"/>
          <p:nvPr/>
        </p:nvSpPr>
        <p:spPr>
          <a:xfrm>
            <a:off x="4385295" y="6056754"/>
            <a:ext cx="4301381"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does erosion impact my life?</a:t>
            </a:r>
            <a:endParaRPr sz="1800" b="0" i="0" u="none" strike="noStrike" cap="none" dirty="0">
              <a:solidFill>
                <a:srgbClr val="000000"/>
              </a:solidFill>
              <a:latin typeface="Arial"/>
              <a:ea typeface="Arial"/>
              <a:cs typeface="Arial"/>
              <a:sym typeface="Arial"/>
            </a:endParaRPr>
          </a:p>
        </p:txBody>
      </p:sp>
      <p:sp>
        <p:nvSpPr>
          <p:cNvPr id="465" name="Google Shape;465;p27"/>
          <p:cNvSpPr txBox="1"/>
          <p:nvPr/>
        </p:nvSpPr>
        <p:spPr>
          <a:xfrm>
            <a:off x="2990072" y="3333020"/>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dirty="0">
                <a:solidFill>
                  <a:srgbClr val="000000"/>
                </a:solidFill>
                <a:latin typeface="Poppins"/>
                <a:ea typeface="Poppins"/>
                <a:cs typeface="Poppins"/>
                <a:sym typeface="Poppins"/>
              </a:rPr>
              <a:t>Erosion</a:t>
            </a:r>
            <a:endParaRPr sz="700" b="0" i="0" u="none" strike="noStrike" cap="none" dirty="0">
              <a:solidFill>
                <a:srgbClr val="000000"/>
              </a:solidFill>
              <a:latin typeface="Arial"/>
              <a:ea typeface="Arial"/>
              <a:cs typeface="Arial"/>
              <a:sym typeface="Arial"/>
            </a:endParaRPr>
          </a:p>
        </p:txBody>
      </p:sp>
      <p:sp>
        <p:nvSpPr>
          <p:cNvPr id="3" name="Google Shape;551;p30">
            <a:extLst>
              <a:ext uri="{FF2B5EF4-FFF2-40B4-BE49-F238E27FC236}">
                <a16:creationId xmlns:a16="http://schemas.microsoft.com/office/drawing/2014/main" id="{0DCE5128-BB61-A279-F9CE-D6D54213DA40}"/>
              </a:ext>
            </a:extLst>
          </p:cNvPr>
          <p:cNvSpPr txBox="1"/>
          <p:nvPr/>
        </p:nvSpPr>
        <p:spPr>
          <a:xfrm>
            <a:off x="553029" y="1381151"/>
            <a:ext cx="3832266"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dirty="0">
                <a:solidFill>
                  <a:srgbClr val="000000"/>
                </a:solidFill>
                <a:effectLst/>
                <a:latin typeface="Helvetica" pitchFamily="2" charset="0"/>
              </a:rPr>
              <a:t>Earth materials (rock, soil) are worn away and moved by wind and water</a:t>
            </a:r>
            <a:endParaRPr dirty="0"/>
          </a:p>
        </p:txBody>
      </p:sp>
    </p:spTree>
    <p:extLst>
      <p:ext uri="{BB962C8B-B14F-4D97-AF65-F5344CB8AC3E}">
        <p14:creationId xmlns:p14="http://schemas.microsoft.com/office/powerpoint/2010/main" val="300955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34"/>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05" name="Google Shape;605;p34"/>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06" name="Google Shape;606;p34"/>
          <p:cNvCxnSpPr>
            <a:stCxn id="607" idx="4"/>
            <a:endCxn id="60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08" name="Google Shape;608;p34"/>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09" name="Google Shape;609;p34"/>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07" name="Google Shape;607;p34"/>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10" name="Google Shape;610;p34"/>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t>
            </a:r>
            <a:r>
              <a:rPr lang="en-US" sz="3000" b="1" i="0" u="none" strike="noStrike" cap="none" dirty="0">
                <a:solidFill>
                  <a:srgbClr val="000000"/>
                </a:solidFill>
                <a:latin typeface="Calibri"/>
                <a:ea typeface="Calibri"/>
                <a:cs typeface="Calibri"/>
                <a:sym typeface="Calibri"/>
              </a:rPr>
              <a:t>erosion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11" name="Google Shape;611;p34"/>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12" name="Google Shape;612;p34"/>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13" name="Google Shape;613;p34"/>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14" name="Google Shape;614;p34"/>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15" name="Google Shape;615;p34"/>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17" name="Google Shape;617;p34"/>
          <p:cNvSpPr txBox="1"/>
          <p:nvPr/>
        </p:nvSpPr>
        <p:spPr>
          <a:xfrm>
            <a:off x="911430" y="3029809"/>
            <a:ext cx="78741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Acids in rainwater changing what rocks are made of</a:t>
            </a:r>
            <a:endParaRPr lang="en-US" sz="2400" dirty="0"/>
          </a:p>
        </p:txBody>
      </p:sp>
      <p:sp>
        <p:nvSpPr>
          <p:cNvPr id="618" name="Google Shape;618;p34"/>
          <p:cNvSpPr txBox="1"/>
          <p:nvPr/>
        </p:nvSpPr>
        <p:spPr>
          <a:xfrm>
            <a:off x="911430" y="200472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Volcanic Eruption</a:t>
            </a:r>
            <a:endParaRPr sz="2400" b="0" i="0" u="none" strike="noStrike" cap="none" dirty="0">
              <a:solidFill>
                <a:schemeClr val="dk1"/>
              </a:solidFill>
              <a:latin typeface="Arial"/>
              <a:ea typeface="Arial"/>
              <a:cs typeface="Arial"/>
              <a:sym typeface="Arial"/>
            </a:endParaRPr>
          </a:p>
        </p:txBody>
      </p:sp>
      <p:sp>
        <p:nvSpPr>
          <p:cNvPr id="619" name="Google Shape;619;p34"/>
          <p:cNvSpPr txBox="1"/>
          <p:nvPr/>
        </p:nvSpPr>
        <p:spPr>
          <a:xfrm>
            <a:off x="1073532" y="49967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Gradual wearing away of coastal land by natural forces</a:t>
            </a:r>
            <a:endParaRPr sz="2400" b="0" i="0" u="none" strike="noStrike" cap="none" dirty="0">
              <a:solidFill>
                <a:schemeClr val="dk1"/>
              </a:solidFill>
              <a:latin typeface="Arial"/>
              <a:ea typeface="Arial"/>
              <a:cs typeface="Arial"/>
              <a:sym typeface="Arial"/>
            </a:endParaRPr>
          </a:p>
        </p:txBody>
      </p:sp>
      <p:sp>
        <p:nvSpPr>
          <p:cNvPr id="620" name="Google Shape;620;p34"/>
          <p:cNvSpPr txBox="1"/>
          <p:nvPr/>
        </p:nvSpPr>
        <p:spPr>
          <a:xfrm>
            <a:off x="905831" y="4027346"/>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Landslides cause by earthquakes</a:t>
            </a: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34"/>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05" name="Google Shape;605;p34"/>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06" name="Google Shape;606;p34"/>
          <p:cNvCxnSpPr>
            <a:stCxn id="607" idx="4"/>
            <a:endCxn id="60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08" name="Google Shape;608;p34"/>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09" name="Google Shape;609;p34"/>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07" name="Google Shape;607;p34"/>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10" name="Google Shape;610;p34"/>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t>
            </a:r>
            <a:r>
              <a:rPr lang="en-US" sz="3000" b="1" i="0" u="none" strike="noStrike" cap="none" dirty="0">
                <a:solidFill>
                  <a:srgbClr val="000000"/>
                </a:solidFill>
                <a:latin typeface="Calibri"/>
                <a:ea typeface="Calibri"/>
                <a:cs typeface="Calibri"/>
                <a:sym typeface="Calibri"/>
              </a:rPr>
              <a:t>erosion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11" name="Google Shape;611;p34"/>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12" name="Google Shape;612;p34"/>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13" name="Google Shape;613;p34"/>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14" name="Google Shape;614;p34"/>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15" name="Google Shape;615;p34"/>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17" name="Google Shape;617;p34"/>
          <p:cNvSpPr txBox="1"/>
          <p:nvPr/>
        </p:nvSpPr>
        <p:spPr>
          <a:xfrm>
            <a:off x="911430" y="3029809"/>
            <a:ext cx="78741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Acids in rainwater changing what rocks are made of</a:t>
            </a:r>
            <a:endParaRPr lang="en-US" sz="2400" dirty="0"/>
          </a:p>
        </p:txBody>
      </p:sp>
      <p:sp>
        <p:nvSpPr>
          <p:cNvPr id="618" name="Google Shape;618;p34"/>
          <p:cNvSpPr txBox="1"/>
          <p:nvPr/>
        </p:nvSpPr>
        <p:spPr>
          <a:xfrm>
            <a:off x="911430" y="200472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Volcanic Eruption</a:t>
            </a:r>
            <a:endParaRPr sz="2400" b="0" i="0" u="none" strike="noStrike" cap="none" dirty="0">
              <a:solidFill>
                <a:schemeClr val="dk1"/>
              </a:solidFill>
              <a:latin typeface="Arial"/>
              <a:ea typeface="Arial"/>
              <a:cs typeface="Arial"/>
              <a:sym typeface="Arial"/>
            </a:endParaRPr>
          </a:p>
        </p:txBody>
      </p:sp>
      <p:sp>
        <p:nvSpPr>
          <p:cNvPr id="619" name="Google Shape;619;p34"/>
          <p:cNvSpPr txBox="1"/>
          <p:nvPr/>
        </p:nvSpPr>
        <p:spPr>
          <a:xfrm>
            <a:off x="942491" y="49967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Gradual wearing away of coastal land by natural forces</a:t>
            </a:r>
            <a:endParaRPr sz="2400" b="0" i="0" u="none" strike="noStrike" cap="none" dirty="0">
              <a:solidFill>
                <a:schemeClr val="dk1"/>
              </a:solidFill>
              <a:latin typeface="Arial"/>
              <a:ea typeface="Arial"/>
              <a:cs typeface="Arial"/>
              <a:sym typeface="Arial"/>
            </a:endParaRPr>
          </a:p>
        </p:txBody>
      </p:sp>
      <p:sp>
        <p:nvSpPr>
          <p:cNvPr id="620" name="Google Shape;620;p34"/>
          <p:cNvSpPr txBox="1"/>
          <p:nvPr/>
        </p:nvSpPr>
        <p:spPr>
          <a:xfrm>
            <a:off x="905831" y="4027346"/>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Landslides cause by earthquakes</a:t>
            </a:r>
            <a:endParaRPr sz="2400" b="0" i="0" u="none" strike="noStrike" cap="none" dirty="0">
              <a:solidFill>
                <a:schemeClr val="dk1"/>
              </a:solidFill>
              <a:latin typeface="Arial"/>
              <a:ea typeface="Arial"/>
              <a:cs typeface="Arial"/>
              <a:sym typeface="Arial"/>
            </a:endParaRPr>
          </a:p>
        </p:txBody>
      </p:sp>
      <p:sp>
        <p:nvSpPr>
          <p:cNvPr id="2" name="Google Shape;643;p35">
            <a:extLst>
              <a:ext uri="{FF2B5EF4-FFF2-40B4-BE49-F238E27FC236}">
                <a16:creationId xmlns:a16="http://schemas.microsoft.com/office/drawing/2014/main" id="{096AA67C-40F0-48AD-1D26-A429F7E518EB}"/>
              </a:ext>
            </a:extLst>
          </p:cNvPr>
          <p:cNvSpPr/>
          <p:nvPr/>
        </p:nvSpPr>
        <p:spPr>
          <a:xfrm>
            <a:off x="362269" y="4812095"/>
            <a:ext cx="8383498" cy="831000"/>
          </a:xfrm>
          <a:prstGeom prst="roundRect">
            <a:avLst>
              <a:gd name="adj" fmla="val 16667"/>
            </a:avLst>
          </a:prstGeom>
          <a:noFill/>
          <a:ln w="666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55931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2" name="Picture 1" descr="A close-up of a rock formation with Vermilion Cliffs National Monument in the background&#10;&#10;Description automatically generated">
            <a:extLst>
              <a:ext uri="{FF2B5EF4-FFF2-40B4-BE49-F238E27FC236}">
                <a16:creationId xmlns:a16="http://schemas.microsoft.com/office/drawing/2014/main" id="{3C8BA391-4794-B40E-13BE-E4F87F6878BB}"/>
              </a:ext>
            </a:extLst>
          </p:cNvPr>
          <p:cNvPicPr>
            <a:picLocks noChangeAspect="1"/>
          </p:cNvPicPr>
          <p:nvPr/>
        </p:nvPicPr>
        <p:blipFill>
          <a:blip r:embed="rId3"/>
          <a:stretch>
            <a:fillRect/>
          </a:stretch>
        </p:blipFill>
        <p:spPr>
          <a:xfrm>
            <a:off x="5007310" y="952000"/>
            <a:ext cx="3679360" cy="2650304"/>
          </a:xfrm>
          <a:prstGeom prst="rect">
            <a:avLst/>
          </a:prstGeom>
        </p:spPr>
      </p:pic>
      <p:sp>
        <p:nvSpPr>
          <p:cNvPr id="449" name="Google Shape;449;p2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0" name="Google Shape;450;p2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51" name="Google Shape;451;p27"/>
          <p:cNvCxnSpPr>
            <a:stCxn id="452" idx="4"/>
            <a:endCxn id="44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p2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54" name="Google Shape;454;p2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52" name="Google Shape;452;p2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5" name="Google Shape;455;p27"/>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6" name="Google Shape;456;p27"/>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57" name="Google Shape;457;p27"/>
          <p:cNvCxnSpPr>
            <a:stCxn id="458" idx="4"/>
            <a:endCxn id="45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59" name="Google Shape;459;p27"/>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60" name="Google Shape;460;p27"/>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61" name="Google Shape;461;p27"/>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62" name="Google Shape;462;p27"/>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58" name="Google Shape;458;p27"/>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 name="Google Shape;463;p27"/>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64" name="Google Shape;464;p27"/>
          <p:cNvSpPr txBox="1"/>
          <p:nvPr/>
        </p:nvSpPr>
        <p:spPr>
          <a:xfrm>
            <a:off x="4385295" y="6056754"/>
            <a:ext cx="4301381"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does erosion impact my life?</a:t>
            </a:r>
            <a:endParaRPr sz="1800" b="0" i="0" u="none" strike="noStrike" cap="none" dirty="0">
              <a:solidFill>
                <a:srgbClr val="000000"/>
              </a:solidFill>
              <a:latin typeface="Arial"/>
              <a:ea typeface="Arial"/>
              <a:cs typeface="Arial"/>
              <a:sym typeface="Arial"/>
            </a:endParaRPr>
          </a:p>
        </p:txBody>
      </p:sp>
      <p:sp>
        <p:nvSpPr>
          <p:cNvPr id="465" name="Google Shape;465;p27"/>
          <p:cNvSpPr txBox="1"/>
          <p:nvPr/>
        </p:nvSpPr>
        <p:spPr>
          <a:xfrm>
            <a:off x="2990072" y="3333020"/>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dirty="0">
                <a:solidFill>
                  <a:srgbClr val="000000"/>
                </a:solidFill>
                <a:latin typeface="Poppins"/>
                <a:ea typeface="Poppins"/>
                <a:cs typeface="Poppins"/>
                <a:sym typeface="Poppins"/>
              </a:rPr>
              <a:t>Erosion</a:t>
            </a:r>
            <a:endParaRPr sz="700" b="0" i="0" u="none" strike="noStrike" cap="none" dirty="0">
              <a:solidFill>
                <a:srgbClr val="000000"/>
              </a:solidFill>
              <a:latin typeface="Arial"/>
              <a:ea typeface="Arial"/>
              <a:cs typeface="Arial"/>
              <a:sym typeface="Arial"/>
            </a:endParaRPr>
          </a:p>
        </p:txBody>
      </p:sp>
      <p:sp>
        <p:nvSpPr>
          <p:cNvPr id="3" name="Google Shape;551;p30">
            <a:extLst>
              <a:ext uri="{FF2B5EF4-FFF2-40B4-BE49-F238E27FC236}">
                <a16:creationId xmlns:a16="http://schemas.microsoft.com/office/drawing/2014/main" id="{0DCE5128-BB61-A279-F9CE-D6D54213DA40}"/>
              </a:ext>
            </a:extLst>
          </p:cNvPr>
          <p:cNvSpPr txBox="1"/>
          <p:nvPr/>
        </p:nvSpPr>
        <p:spPr>
          <a:xfrm>
            <a:off x="553029" y="1381151"/>
            <a:ext cx="3832266"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dirty="0">
                <a:solidFill>
                  <a:srgbClr val="000000"/>
                </a:solidFill>
                <a:effectLst/>
                <a:latin typeface="Helvetica" pitchFamily="2" charset="0"/>
              </a:rPr>
              <a:t>Earth materials (rock, soil) are worn away and moved by wind and water</a:t>
            </a:r>
            <a:endParaRPr dirty="0"/>
          </a:p>
        </p:txBody>
      </p:sp>
      <p:sp>
        <p:nvSpPr>
          <p:cNvPr id="4" name="Google Shape;619;p34">
            <a:extLst>
              <a:ext uri="{FF2B5EF4-FFF2-40B4-BE49-F238E27FC236}">
                <a16:creationId xmlns:a16="http://schemas.microsoft.com/office/drawing/2014/main" id="{38EF3CB4-4ECC-1C23-7FE7-67CD9B58FADF}"/>
              </a:ext>
            </a:extLst>
          </p:cNvPr>
          <p:cNvSpPr txBox="1"/>
          <p:nvPr/>
        </p:nvSpPr>
        <p:spPr>
          <a:xfrm>
            <a:off x="684572" y="4400252"/>
            <a:ext cx="31596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Gradual wearing away of coastal land by natural forces</a:t>
            </a:r>
            <a:endParaRPr sz="24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781741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g27e576c1a67_0_124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75" name="Google Shape;675;g27e576c1a67_0_124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76" name="Google Shape;676;g27e576c1a67_0_1241"/>
          <p:cNvCxnSpPr>
            <a:stCxn id="677" idx="4"/>
            <a:endCxn id="67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78" name="Google Shape;678;g27e576c1a67_0_124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79" name="Google Shape;679;g27e576c1a67_0_124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77" name="Google Shape;677;g27e576c1a67_0_124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80" name="Google Shape;680;g27e576c1a67_0_1241"/>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81" name="Google Shape;681;g27e576c1a67_0_1241"/>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82" name="Google Shape;682;g27e576c1a67_0_1241"/>
          <p:cNvSpPr txBox="1"/>
          <p:nvPr/>
        </p:nvSpPr>
        <p:spPr>
          <a:xfrm>
            <a:off x="1073532" y="4091976"/>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400" b="0" i="0" dirty="0">
                <a:solidFill>
                  <a:srgbClr val="374151"/>
                </a:solidFill>
                <a:effectLst/>
                <a:latin typeface="+mj-lt"/>
              </a:rPr>
              <a:t>Erosion makes rocks change and shapes the land around us over time. It makes the world look different!</a:t>
            </a:r>
            <a:endParaRPr sz="2400" dirty="0">
              <a:latin typeface="+mj-lt"/>
              <a:cs typeface="Arial" panose="020B0604020202020204" pitchFamily="34" charset="0"/>
            </a:endParaRPr>
          </a:p>
        </p:txBody>
      </p:sp>
      <p:sp>
        <p:nvSpPr>
          <p:cNvPr id="683" name="Google Shape;683;g27e576c1a67_0_1241"/>
          <p:cNvSpPr txBox="1"/>
          <p:nvPr/>
        </p:nvSpPr>
        <p:spPr>
          <a:xfrm>
            <a:off x="1073532" y="3179721"/>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400" b="0" i="0" u="none" strike="noStrike" cap="none" dirty="0">
                <a:solidFill>
                  <a:schemeClr val="dk1"/>
                </a:solidFill>
                <a:latin typeface="Arial"/>
                <a:ea typeface="Arial"/>
                <a:cs typeface="Arial"/>
                <a:sym typeface="Arial"/>
              </a:rPr>
              <a:t>Erosion influences our climate. </a:t>
            </a:r>
            <a:endParaRPr dirty="0"/>
          </a:p>
        </p:txBody>
      </p:sp>
      <p:sp>
        <p:nvSpPr>
          <p:cNvPr id="684" name="Google Shape;684;g27e576c1a67_0_1241"/>
          <p:cNvSpPr txBox="1"/>
          <p:nvPr/>
        </p:nvSpPr>
        <p:spPr>
          <a:xfrm>
            <a:off x="1073532" y="1792919"/>
            <a:ext cx="79770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Erosion contributes to our production of renewable energy sources like wind and solar power.</a:t>
            </a:r>
            <a:endParaRPr sz="2400" b="0" i="0" u="none" strike="noStrike" cap="none" dirty="0">
              <a:solidFill>
                <a:schemeClr val="dk1"/>
              </a:solidFill>
              <a:latin typeface="Arial"/>
              <a:ea typeface="Arial"/>
              <a:cs typeface="Arial"/>
              <a:sym typeface="Arial"/>
            </a:endParaRPr>
          </a:p>
        </p:txBody>
      </p:sp>
      <p:sp>
        <p:nvSpPr>
          <p:cNvPr id="685" name="Google Shape;685;g27e576c1a67_0_1241"/>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86" name="Google Shape;686;g27e576c1a67_0_1241"/>
          <p:cNvSpPr txBox="1"/>
          <p:nvPr/>
        </p:nvSpPr>
        <p:spPr>
          <a:xfrm>
            <a:off x="406230" y="3105750"/>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87" name="Google Shape;687;g27e576c1a67_0_1241"/>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88" name="Google Shape;688;g27e576c1a67_0_1241"/>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89" name="Google Shape;689;g27e576c1a67_0_1241"/>
          <p:cNvSpPr txBox="1"/>
          <p:nvPr/>
        </p:nvSpPr>
        <p:spPr>
          <a:xfrm>
            <a:off x="1073532" y="5525551"/>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400" b="0" i="0" u="none" strike="noStrike" cap="none" dirty="0">
                <a:solidFill>
                  <a:schemeClr val="dk1"/>
                </a:solidFill>
                <a:latin typeface="Arial"/>
                <a:ea typeface="Arial"/>
                <a:cs typeface="Arial"/>
                <a:sym typeface="Arial"/>
              </a:rPr>
              <a:t>Erosion is glass breaking. This is used to create different art pieces that we can look at and enjoy.</a:t>
            </a:r>
            <a:endParaRPr dirty="0"/>
          </a:p>
        </p:txBody>
      </p:sp>
      <p:sp>
        <p:nvSpPr>
          <p:cNvPr id="690" name="Google Shape;690;g27e576c1a67_0_1241"/>
          <p:cNvSpPr txBox="1"/>
          <p:nvPr/>
        </p:nvSpPr>
        <p:spPr>
          <a:xfrm>
            <a:off x="626730" y="355701"/>
            <a:ext cx="8517269" cy="10002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does erosion 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g27e576c1a67_0_124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75" name="Google Shape;675;g27e576c1a67_0_124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76" name="Google Shape;676;g27e576c1a67_0_1241"/>
          <p:cNvCxnSpPr>
            <a:stCxn id="677" idx="4"/>
            <a:endCxn id="67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78" name="Google Shape;678;g27e576c1a67_0_124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79" name="Google Shape;679;g27e576c1a67_0_124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77" name="Google Shape;677;g27e576c1a67_0_124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80" name="Google Shape;680;g27e576c1a67_0_1241"/>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81" name="Google Shape;681;g27e576c1a67_0_1241"/>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82" name="Google Shape;682;g27e576c1a67_0_1241"/>
          <p:cNvSpPr txBox="1"/>
          <p:nvPr/>
        </p:nvSpPr>
        <p:spPr>
          <a:xfrm>
            <a:off x="1073532" y="4091976"/>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400" b="0" i="0" dirty="0">
                <a:solidFill>
                  <a:srgbClr val="374151"/>
                </a:solidFill>
                <a:effectLst/>
                <a:latin typeface="+mj-lt"/>
              </a:rPr>
              <a:t>Erosion makes rocks change and shapes the land around us over time. It makes the world look different!</a:t>
            </a:r>
            <a:endParaRPr sz="2400" dirty="0">
              <a:latin typeface="+mj-lt"/>
              <a:cs typeface="Arial" panose="020B0604020202020204" pitchFamily="34" charset="0"/>
            </a:endParaRPr>
          </a:p>
        </p:txBody>
      </p:sp>
      <p:sp>
        <p:nvSpPr>
          <p:cNvPr id="683" name="Google Shape;683;g27e576c1a67_0_1241"/>
          <p:cNvSpPr txBox="1"/>
          <p:nvPr/>
        </p:nvSpPr>
        <p:spPr>
          <a:xfrm>
            <a:off x="1073532" y="3179721"/>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400" b="0" i="0" u="none" strike="noStrike" cap="none" dirty="0">
                <a:solidFill>
                  <a:schemeClr val="dk1"/>
                </a:solidFill>
                <a:latin typeface="Arial"/>
                <a:ea typeface="Arial"/>
                <a:cs typeface="Arial"/>
                <a:sym typeface="Arial"/>
              </a:rPr>
              <a:t>Erosion influences our climate. </a:t>
            </a:r>
            <a:endParaRPr dirty="0"/>
          </a:p>
        </p:txBody>
      </p:sp>
      <p:sp>
        <p:nvSpPr>
          <p:cNvPr id="684" name="Google Shape;684;g27e576c1a67_0_1241"/>
          <p:cNvSpPr txBox="1"/>
          <p:nvPr/>
        </p:nvSpPr>
        <p:spPr>
          <a:xfrm>
            <a:off x="1073532" y="1792919"/>
            <a:ext cx="79770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Erosion contributes to our production of renewable energy sources like wind and solar power.</a:t>
            </a:r>
            <a:endParaRPr sz="2400" b="0" i="0" u="none" strike="noStrike" cap="none" dirty="0">
              <a:solidFill>
                <a:schemeClr val="dk1"/>
              </a:solidFill>
              <a:latin typeface="Arial"/>
              <a:ea typeface="Arial"/>
              <a:cs typeface="Arial"/>
              <a:sym typeface="Arial"/>
            </a:endParaRPr>
          </a:p>
        </p:txBody>
      </p:sp>
      <p:sp>
        <p:nvSpPr>
          <p:cNvPr id="685" name="Google Shape;685;g27e576c1a67_0_1241"/>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86" name="Google Shape;686;g27e576c1a67_0_1241"/>
          <p:cNvSpPr txBox="1"/>
          <p:nvPr/>
        </p:nvSpPr>
        <p:spPr>
          <a:xfrm>
            <a:off x="406230" y="3105750"/>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87" name="Google Shape;687;g27e576c1a67_0_1241"/>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88" name="Google Shape;688;g27e576c1a67_0_1241"/>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89" name="Google Shape;689;g27e576c1a67_0_1241"/>
          <p:cNvSpPr txBox="1"/>
          <p:nvPr/>
        </p:nvSpPr>
        <p:spPr>
          <a:xfrm>
            <a:off x="1073532" y="5525551"/>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400" b="0" i="0" u="none" strike="noStrike" cap="none" dirty="0">
                <a:solidFill>
                  <a:schemeClr val="dk1"/>
                </a:solidFill>
                <a:latin typeface="Arial"/>
                <a:ea typeface="Arial"/>
                <a:cs typeface="Arial"/>
                <a:sym typeface="Arial"/>
              </a:rPr>
              <a:t>Erosion is glass breaking. This is used to create different art pieces that we can look at and enjoy.</a:t>
            </a:r>
            <a:endParaRPr dirty="0"/>
          </a:p>
        </p:txBody>
      </p:sp>
      <p:sp>
        <p:nvSpPr>
          <p:cNvPr id="690" name="Google Shape;690;g27e576c1a67_0_1241"/>
          <p:cNvSpPr txBox="1"/>
          <p:nvPr/>
        </p:nvSpPr>
        <p:spPr>
          <a:xfrm>
            <a:off x="626730" y="355701"/>
            <a:ext cx="8517269" cy="10002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does erosion 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2" name="Google Shape;713;p37">
            <a:extLst>
              <a:ext uri="{FF2B5EF4-FFF2-40B4-BE49-F238E27FC236}">
                <a16:creationId xmlns:a16="http://schemas.microsoft.com/office/drawing/2014/main" id="{E470ED83-CBFC-3D6D-8A2A-AE0FF2A196B9}"/>
              </a:ext>
            </a:extLst>
          </p:cNvPr>
          <p:cNvSpPr/>
          <p:nvPr/>
        </p:nvSpPr>
        <p:spPr>
          <a:xfrm>
            <a:off x="357544" y="3851797"/>
            <a:ext cx="8585363" cy="1311313"/>
          </a:xfrm>
          <a:prstGeom prst="roundRect">
            <a:avLst>
              <a:gd name="adj" fmla="val 16667"/>
            </a:avLst>
          </a:prstGeom>
          <a:noFill/>
          <a:ln w="666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5621453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2" name="Picture 1" descr="A close-up of a rock formation with Vermilion Cliffs National Monument in the background&#10;&#10;Description automatically generated">
            <a:extLst>
              <a:ext uri="{FF2B5EF4-FFF2-40B4-BE49-F238E27FC236}">
                <a16:creationId xmlns:a16="http://schemas.microsoft.com/office/drawing/2014/main" id="{3C8BA391-4794-B40E-13BE-E4F87F6878BB}"/>
              </a:ext>
            </a:extLst>
          </p:cNvPr>
          <p:cNvPicPr>
            <a:picLocks noChangeAspect="1"/>
          </p:cNvPicPr>
          <p:nvPr/>
        </p:nvPicPr>
        <p:blipFill>
          <a:blip r:embed="rId3"/>
          <a:stretch>
            <a:fillRect/>
          </a:stretch>
        </p:blipFill>
        <p:spPr>
          <a:xfrm>
            <a:off x="5007310" y="952000"/>
            <a:ext cx="3679360" cy="2650304"/>
          </a:xfrm>
          <a:prstGeom prst="rect">
            <a:avLst/>
          </a:prstGeom>
        </p:spPr>
      </p:pic>
      <p:sp>
        <p:nvSpPr>
          <p:cNvPr id="449" name="Google Shape;449;p2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0" name="Google Shape;450;p2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51" name="Google Shape;451;p27"/>
          <p:cNvCxnSpPr>
            <a:stCxn id="452" idx="4"/>
            <a:endCxn id="44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p2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54" name="Google Shape;454;p2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52" name="Google Shape;452;p2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5" name="Google Shape;455;p27"/>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6" name="Google Shape;456;p27"/>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57" name="Google Shape;457;p27"/>
          <p:cNvCxnSpPr>
            <a:stCxn id="458" idx="4"/>
            <a:endCxn id="45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59" name="Google Shape;459;p27"/>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60" name="Google Shape;460;p27"/>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61" name="Google Shape;461;p27"/>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62" name="Google Shape;462;p27"/>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58" name="Google Shape;458;p27"/>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 name="Google Shape;463;p27"/>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64" name="Google Shape;464;p27"/>
          <p:cNvSpPr txBox="1"/>
          <p:nvPr/>
        </p:nvSpPr>
        <p:spPr>
          <a:xfrm>
            <a:off x="4385295" y="6056754"/>
            <a:ext cx="4301381"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does erosion impact my life?</a:t>
            </a:r>
            <a:endParaRPr sz="1800" b="0" i="0" u="none" strike="noStrike" cap="none" dirty="0">
              <a:solidFill>
                <a:srgbClr val="000000"/>
              </a:solidFill>
              <a:latin typeface="Arial"/>
              <a:ea typeface="Arial"/>
              <a:cs typeface="Arial"/>
              <a:sym typeface="Arial"/>
            </a:endParaRPr>
          </a:p>
        </p:txBody>
      </p:sp>
      <p:sp>
        <p:nvSpPr>
          <p:cNvPr id="465" name="Google Shape;465;p27"/>
          <p:cNvSpPr txBox="1"/>
          <p:nvPr/>
        </p:nvSpPr>
        <p:spPr>
          <a:xfrm>
            <a:off x="2990072" y="3333020"/>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dirty="0">
                <a:solidFill>
                  <a:srgbClr val="000000"/>
                </a:solidFill>
                <a:latin typeface="Poppins"/>
                <a:ea typeface="Poppins"/>
                <a:cs typeface="Poppins"/>
                <a:sym typeface="Poppins"/>
              </a:rPr>
              <a:t>Erosion</a:t>
            </a:r>
            <a:endParaRPr sz="700" b="0" i="0" u="none" strike="noStrike" cap="none" dirty="0">
              <a:solidFill>
                <a:srgbClr val="000000"/>
              </a:solidFill>
              <a:latin typeface="Arial"/>
              <a:ea typeface="Arial"/>
              <a:cs typeface="Arial"/>
              <a:sym typeface="Arial"/>
            </a:endParaRPr>
          </a:p>
        </p:txBody>
      </p:sp>
      <p:sp>
        <p:nvSpPr>
          <p:cNvPr id="3" name="Google Shape;551;p30">
            <a:extLst>
              <a:ext uri="{FF2B5EF4-FFF2-40B4-BE49-F238E27FC236}">
                <a16:creationId xmlns:a16="http://schemas.microsoft.com/office/drawing/2014/main" id="{0DCE5128-BB61-A279-F9CE-D6D54213DA40}"/>
              </a:ext>
            </a:extLst>
          </p:cNvPr>
          <p:cNvSpPr txBox="1"/>
          <p:nvPr/>
        </p:nvSpPr>
        <p:spPr>
          <a:xfrm>
            <a:off x="553029" y="1381151"/>
            <a:ext cx="3832266"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dirty="0">
                <a:solidFill>
                  <a:srgbClr val="000000"/>
                </a:solidFill>
                <a:effectLst/>
                <a:latin typeface="Helvetica" pitchFamily="2" charset="0"/>
              </a:rPr>
              <a:t>Earth materials (rock, soil) are worn away and moved by wind and water</a:t>
            </a:r>
            <a:endParaRPr dirty="0"/>
          </a:p>
        </p:txBody>
      </p:sp>
      <p:sp>
        <p:nvSpPr>
          <p:cNvPr id="4" name="Google Shape;619;p34">
            <a:extLst>
              <a:ext uri="{FF2B5EF4-FFF2-40B4-BE49-F238E27FC236}">
                <a16:creationId xmlns:a16="http://schemas.microsoft.com/office/drawing/2014/main" id="{38EF3CB4-4ECC-1C23-7FE7-67CD9B58FADF}"/>
              </a:ext>
            </a:extLst>
          </p:cNvPr>
          <p:cNvSpPr txBox="1"/>
          <p:nvPr/>
        </p:nvSpPr>
        <p:spPr>
          <a:xfrm>
            <a:off x="684572" y="4400252"/>
            <a:ext cx="31596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Gradual wearing away of coastal land by natural forces</a:t>
            </a:r>
            <a:endParaRPr sz="2400" b="0" i="0" u="none" strike="noStrike" cap="none" dirty="0">
              <a:solidFill>
                <a:schemeClr val="dk1"/>
              </a:solidFill>
              <a:latin typeface="Arial"/>
              <a:ea typeface="Arial"/>
              <a:cs typeface="Arial"/>
              <a:sym typeface="Arial"/>
            </a:endParaRPr>
          </a:p>
        </p:txBody>
      </p:sp>
      <p:sp>
        <p:nvSpPr>
          <p:cNvPr id="5" name="Google Shape;682;g27e576c1a67_0_1241">
            <a:extLst>
              <a:ext uri="{FF2B5EF4-FFF2-40B4-BE49-F238E27FC236}">
                <a16:creationId xmlns:a16="http://schemas.microsoft.com/office/drawing/2014/main" id="{4C9C5B26-283C-22CA-36C4-211908913CDF}"/>
              </a:ext>
            </a:extLst>
          </p:cNvPr>
          <p:cNvSpPr txBox="1"/>
          <p:nvPr/>
        </p:nvSpPr>
        <p:spPr>
          <a:xfrm>
            <a:off x="5639182" y="4263980"/>
            <a:ext cx="2951733" cy="16311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200"/>
              <a:buFont typeface="Arial"/>
              <a:buNone/>
            </a:pPr>
            <a:r>
              <a:rPr lang="en-US" sz="2000" b="0" i="0" dirty="0">
                <a:solidFill>
                  <a:srgbClr val="374151"/>
                </a:solidFill>
                <a:effectLst/>
                <a:latin typeface="+mj-lt"/>
              </a:rPr>
              <a:t>Erosion makes rocks change and shapes the land around us over time. It makes the world look different!</a:t>
            </a:r>
            <a:endParaRPr sz="2000" dirty="0">
              <a:latin typeface="+mj-lt"/>
              <a:cs typeface="Arial" panose="020B0604020202020204" pitchFamily="34" charset="0"/>
            </a:endParaRPr>
          </a:p>
        </p:txBody>
      </p:sp>
    </p:spTree>
    <p:extLst>
      <p:ext uri="{BB962C8B-B14F-4D97-AF65-F5344CB8AC3E}">
        <p14:creationId xmlns:p14="http://schemas.microsoft.com/office/powerpoint/2010/main" val="28546963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746" name="Google Shape;746;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8c7b7e697c_0_49"/>
          <p:cNvSpPr txBox="1">
            <a:spLocks noGrp="1"/>
          </p:cNvSpPr>
          <p:nvPr>
            <p:ph type="ctrTitle"/>
          </p:nvPr>
        </p:nvSpPr>
        <p:spPr>
          <a:xfrm>
            <a:off x="4985637" y="1142115"/>
            <a:ext cx="3492746" cy="3494398"/>
          </a:xfrm>
          <a:prstGeom prst="rect">
            <a:avLst/>
          </a:prstGeom>
        </p:spPr>
        <p:txBody>
          <a:bodyPr spcFirstLastPara="1" lIns="91425" tIns="45700" rIns="91425" bIns="45700" anchor="b" anchorCtr="0">
            <a:normAutofit/>
          </a:bodyPr>
          <a:lstStyle/>
          <a:p>
            <a:pPr algn="l">
              <a:lnSpc>
                <a:spcPct val="90000"/>
              </a:lnSpc>
              <a:buSzPts val="3600"/>
            </a:pPr>
            <a:r>
              <a:rPr lang="en-US" sz="3500" b="1" u="sng" dirty="0">
                <a:latin typeface="Helvetica" pitchFamily="2" charset="0"/>
              </a:rPr>
              <a:t>Erosion:</a:t>
            </a:r>
            <a:r>
              <a:rPr lang="en-US" sz="3500" b="1" dirty="0">
                <a:latin typeface="Helvetica" pitchFamily="2" charset="0"/>
              </a:rPr>
              <a:t> </a:t>
            </a:r>
            <a:r>
              <a:rPr lang="en-US" sz="3600" dirty="0">
                <a:solidFill>
                  <a:srgbClr val="000000"/>
                </a:solidFill>
                <a:latin typeface="Helvetica" pitchFamily="2" charset="0"/>
              </a:rPr>
              <a:t>Earth materials (rock, soil) are worn away and moved by wind and water</a:t>
            </a:r>
            <a:endParaRPr lang="en-US" sz="3500" dirty="0">
              <a:latin typeface="Helvetica" pitchFamily="2" charset="0"/>
            </a:endParaRPr>
          </a:p>
        </p:txBody>
      </p:sp>
      <p:pic>
        <p:nvPicPr>
          <p:cNvPr id="2" name="Picture 1" descr="Trees on a cliff with roots&#10;&#10;Description automatically generated">
            <a:extLst>
              <a:ext uri="{FF2B5EF4-FFF2-40B4-BE49-F238E27FC236}">
                <a16:creationId xmlns:a16="http://schemas.microsoft.com/office/drawing/2014/main" id="{4474DCA0-61F0-5793-C48F-074A5BCB3542}"/>
              </a:ext>
            </a:extLst>
          </p:cNvPr>
          <p:cNvPicPr>
            <a:picLocks noChangeAspect="1"/>
          </p:cNvPicPr>
          <p:nvPr/>
        </p:nvPicPr>
        <p:blipFill rotWithShape="1">
          <a:blip r:embed="rId3"/>
          <a:srcRect l="27920" r="18633"/>
          <a:stretch/>
        </p:blipFill>
        <p:spPr>
          <a:xfrm>
            <a:off x="466256" y="623275"/>
            <a:ext cx="4105742" cy="5607882"/>
          </a:xfrm>
          <a:prstGeom prst="rect">
            <a:avLst/>
          </a:prstGeom>
        </p:spPr>
      </p:pic>
      <p:sp>
        <p:nvSpPr>
          <p:cNvPr id="3" name="Google Shape;431;p26" descr="Rewind">
            <a:extLst>
              <a:ext uri="{FF2B5EF4-FFF2-40B4-BE49-F238E27FC236}">
                <a16:creationId xmlns:a16="http://schemas.microsoft.com/office/drawing/2014/main" id="{848C1C85-ACC7-A90C-46B2-C0F2CE6A26FC}"/>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125297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6"/>
        <p:cNvGrpSpPr/>
        <p:nvPr/>
      </p:nvGrpSpPr>
      <p:grpSpPr>
        <a:xfrm>
          <a:off x="0" y="0"/>
          <a:ext cx="0" cy="0"/>
          <a:chOff x="0" y="0"/>
          <a:chExt cx="0" cy="0"/>
        </a:xfrm>
      </p:grpSpPr>
      <p:sp>
        <p:nvSpPr>
          <p:cNvPr id="133" name="tint">
            <a:extLst>
              <a:ext uri="{FF2B5EF4-FFF2-40B4-BE49-F238E27FC236}">
                <a16:creationId xmlns:a16="http://schemas.microsoft.com/office/drawing/2014/main" id="{DF8D6DF5-7A00-4A9D-BD50-E8BCC8F4D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5" name="Rectangle 134">
            <a:extLst>
              <a:ext uri="{FF2B5EF4-FFF2-40B4-BE49-F238E27FC236}">
                <a16:creationId xmlns:a16="http://schemas.microsoft.com/office/drawing/2014/main" id="{DA26D83B-1209-3DBF-B469-35628586F1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1734306"/>
          </a:xfrm>
          <a:prstGeom prst="rect">
            <a:avLst/>
          </a:prstGeom>
          <a:ln>
            <a:noFill/>
          </a:ln>
          <a:effectLst>
            <a:outerShdw blurRad="330200" dist="762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7" name="Google Shape;127;p3" descr="A light bulb with a gear inside&#10;&#10;Description automatically generated"/>
          <p:cNvPicPr preferRelativeResize="0"/>
          <p:nvPr/>
        </p:nvPicPr>
        <p:blipFill rotWithShape="1">
          <a:blip r:embed="rId3">
            <a:alphaModFix/>
          </a:blip>
          <a:srcRect/>
          <a:stretch/>
        </p:blipFill>
        <p:spPr>
          <a:xfrm>
            <a:off x="115200" y="235700"/>
            <a:ext cx="721150" cy="733800"/>
          </a:xfrm>
          <a:prstGeom prst="rect">
            <a:avLst/>
          </a:prstGeom>
          <a:noFill/>
          <a:ln>
            <a:noFill/>
          </a:ln>
        </p:spPr>
      </p:pic>
      <p:pic>
        <p:nvPicPr>
          <p:cNvPr id="2" name="Picture 1" descr="A close-up of a desert landscape&#10;&#10;Description automatically generated">
            <a:extLst>
              <a:ext uri="{FF2B5EF4-FFF2-40B4-BE49-F238E27FC236}">
                <a16:creationId xmlns:a16="http://schemas.microsoft.com/office/drawing/2014/main" id="{6A51A3DB-6C2C-0AED-288B-1589B7DE3F66}"/>
              </a:ext>
            </a:extLst>
          </p:cNvPr>
          <p:cNvPicPr>
            <a:picLocks noChangeAspect="1"/>
          </p:cNvPicPr>
          <p:nvPr/>
        </p:nvPicPr>
        <p:blipFill>
          <a:blip r:embed="rId4"/>
          <a:stretch>
            <a:fillRect/>
          </a:stretch>
        </p:blipFill>
        <p:spPr>
          <a:xfrm>
            <a:off x="-2285" y="1730753"/>
            <a:ext cx="7226300" cy="5130800"/>
          </a:xfrm>
          <a:prstGeom prst="rect">
            <a:avLst/>
          </a:prstGeom>
        </p:spPr>
      </p:pic>
      <p:sp>
        <p:nvSpPr>
          <p:cNvPr id="3" name="Google Shape;128;p3">
            <a:extLst>
              <a:ext uri="{FF2B5EF4-FFF2-40B4-BE49-F238E27FC236}">
                <a16:creationId xmlns:a16="http://schemas.microsoft.com/office/drawing/2014/main" id="{D3C183E4-2194-F7F3-D46C-2FFECDEFC7C1}"/>
              </a:ext>
            </a:extLst>
          </p:cNvPr>
          <p:cNvSpPr txBox="1"/>
          <p:nvPr/>
        </p:nvSpPr>
        <p:spPr>
          <a:xfrm>
            <a:off x="984386" y="359900"/>
            <a:ext cx="8044414" cy="1219200"/>
          </a:xfrm>
          <a:prstGeom prst="rect">
            <a:avLst/>
          </a:prstGeom>
        </p:spPr>
        <p:txBody>
          <a:bodyPr spcFirstLastPara="1" vert="horz" lIns="91440" tIns="45720" rIns="91440" bIns="45720" rtlCol="0" anchor="ctr" anchorCtr="0">
            <a:noAutofit/>
          </a:bodyPr>
          <a:lstStyle/>
          <a:p>
            <a:pPr marL="0" marR="0" lvl="0" indent="0">
              <a:lnSpc>
                <a:spcPct val="90000"/>
              </a:lnSpc>
              <a:spcBef>
                <a:spcPct val="0"/>
              </a:spcBef>
              <a:spcAft>
                <a:spcPts val="600"/>
              </a:spcAft>
            </a:pPr>
            <a:r>
              <a:rPr lang="en-US" sz="2800" b="1" i="0" u="none" strike="noStrike" kern="1200" cap="none" dirty="0">
                <a:solidFill>
                  <a:schemeClr val="tx1"/>
                </a:solidFill>
                <a:latin typeface="+mj-lt"/>
                <a:ea typeface="+mj-ea"/>
                <a:cs typeface="+mj-cs"/>
                <a:sym typeface="Calibri"/>
              </a:rPr>
              <a:t>Big Question: </a:t>
            </a:r>
            <a:r>
              <a:rPr lang="en-US" sz="3600" b="0" i="0" dirty="0">
                <a:solidFill>
                  <a:srgbClr val="374151"/>
                </a:solidFill>
                <a:effectLst/>
                <a:latin typeface="Söhne"/>
              </a:rPr>
              <a:t>How does erosion shape the land around us and impact our environment?</a:t>
            </a:r>
            <a:endParaRPr lang="en-US" sz="2800" kern="1200" dirty="0">
              <a:solidFill>
                <a:schemeClr val="tx1"/>
              </a:solidFill>
              <a:latin typeface="+mj-lt"/>
              <a:ea typeface="+mj-ea"/>
              <a:cs typeface="+mj-cs"/>
            </a:endParaRPr>
          </a:p>
        </p:txBody>
      </p:sp>
    </p:spTree>
    <p:extLst>
      <p:ext uri="{BB962C8B-B14F-4D97-AF65-F5344CB8AC3E}">
        <p14:creationId xmlns:p14="http://schemas.microsoft.com/office/powerpoint/2010/main" val="15138147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g28d164d3bd8_0_117"/>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849" name="Google Shape;849;g28d164d3bd8_0_117"/>
          <p:cNvSpPr txBox="1"/>
          <p:nvPr/>
        </p:nvSpPr>
        <p:spPr>
          <a:xfrm>
            <a:off x="2271000" y="1076464"/>
            <a:ext cx="46020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u="sng" dirty="0">
                <a:solidFill>
                  <a:schemeClr val="hlink"/>
                </a:solidFill>
                <a:latin typeface="Calibri"/>
                <a:ea typeface="Calibri"/>
                <a:cs typeface="Calibri"/>
                <a:sym typeface="Calibri"/>
                <a:hlinkClick r:id="rId3"/>
              </a:rPr>
              <a:t>Weathering and Erosion Simulator</a:t>
            </a:r>
            <a:endParaRPr sz="1400" b="0" i="0" u="none" strike="noStrike" cap="none" dirty="0">
              <a:solidFill>
                <a:srgbClr val="000000"/>
              </a:solidFill>
              <a:latin typeface="Arial"/>
              <a:ea typeface="Arial"/>
              <a:cs typeface="Arial"/>
              <a:sym typeface="Arial"/>
            </a:endParaRPr>
          </a:p>
        </p:txBody>
      </p:sp>
      <p:pic>
        <p:nvPicPr>
          <p:cNvPr id="850" name="Google Shape;850;g28d164d3bd8_0_117"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851" name="Google Shape;851;g28d164d3bd8_0_117"/>
          <p:cNvSpPr txBox="1"/>
          <p:nvPr/>
        </p:nvSpPr>
        <p:spPr>
          <a:xfrm>
            <a:off x="243300" y="2230725"/>
            <a:ext cx="1657500"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dirty="0">
                <a:solidFill>
                  <a:schemeClr val="dk1"/>
                </a:solidFill>
                <a:latin typeface="Calibri"/>
                <a:ea typeface="Calibri"/>
                <a:cs typeface="Calibri"/>
                <a:sym typeface="Calibri"/>
              </a:rPr>
              <a:t>Click the link above for a simulation to deepen your knowledge of </a:t>
            </a:r>
            <a:r>
              <a:rPr lang="en-US" sz="1800" i="1" dirty="0">
                <a:solidFill>
                  <a:schemeClr val="dk1"/>
                </a:solidFill>
                <a:latin typeface="Calibri"/>
                <a:ea typeface="Calibri"/>
                <a:cs typeface="Calibri"/>
                <a:sym typeface="Calibri"/>
              </a:rPr>
              <a:t>erosion.</a:t>
            </a:r>
            <a:endParaRPr sz="1400" b="0" i="0" u="none" strike="noStrike" cap="none" dirty="0">
              <a:solidFill>
                <a:srgbClr val="000000"/>
              </a:solidFill>
              <a:latin typeface="Arial"/>
              <a:ea typeface="Arial"/>
              <a:cs typeface="Arial"/>
              <a:sym typeface="Arial"/>
            </a:endParaRPr>
          </a:p>
        </p:txBody>
      </p:sp>
      <p:sp>
        <p:nvSpPr>
          <p:cNvPr id="852" name="Google Shape;852;g28d164d3bd8_0_117" descr="Laptop"/>
          <p:cNvSpPr/>
          <p:nvPr/>
        </p:nvSpPr>
        <p:spPr>
          <a:xfrm>
            <a:off x="44367"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Picture 2" descr="A screenshot of a video game&#10;&#10;Description automatically generated">
            <a:extLst>
              <a:ext uri="{FF2B5EF4-FFF2-40B4-BE49-F238E27FC236}">
                <a16:creationId xmlns:a16="http://schemas.microsoft.com/office/drawing/2014/main" id="{C7E70984-92A1-967E-0BCF-776C43080DA9}"/>
              </a:ext>
            </a:extLst>
          </p:cNvPr>
          <p:cNvPicPr>
            <a:picLocks noChangeAspect="1"/>
          </p:cNvPicPr>
          <p:nvPr/>
        </p:nvPicPr>
        <p:blipFill>
          <a:blip r:embed="rId6"/>
          <a:stretch>
            <a:fillRect/>
          </a:stretch>
        </p:blipFill>
        <p:spPr>
          <a:xfrm>
            <a:off x="2643518" y="2569760"/>
            <a:ext cx="6098700" cy="402297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lanet earth with layers of the earth&#10;&#10;Description automatically generated with medium confidence">
            <a:extLst>
              <a:ext uri="{FF2B5EF4-FFF2-40B4-BE49-F238E27FC236}">
                <a16:creationId xmlns:a16="http://schemas.microsoft.com/office/drawing/2014/main" id="{FC9E44A6-2F93-EC77-D079-7B966C222426}"/>
              </a:ext>
            </a:extLst>
          </p:cNvPr>
          <p:cNvPicPr>
            <a:picLocks noChangeAspect="1"/>
          </p:cNvPicPr>
          <p:nvPr/>
        </p:nvPicPr>
        <p:blipFill rotWithShape="1">
          <a:blip r:embed="rId3"/>
          <a:srcRect l="2947" r="1" b="1"/>
          <a:stretch/>
        </p:blipFill>
        <p:spPr>
          <a:xfrm>
            <a:off x="-2585" y="-1"/>
            <a:ext cx="9146585" cy="6879745"/>
          </a:xfrm>
          <a:prstGeom prst="rect">
            <a:avLst/>
          </a:prstGeom>
        </p:spPr>
      </p:pic>
      <p:sp>
        <p:nvSpPr>
          <p:cNvPr id="10" name="Rectangle 9">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064451" y="791834"/>
            <a:ext cx="3020876" cy="9154947"/>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6567EA8-C72D-4B9B-D23F-6B2E9F9C9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584" y="0"/>
            <a:ext cx="2132551" cy="6879745"/>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EFBFA78-9360-1E01-5448-6D5AE0A32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779028" y="21736"/>
            <a:ext cx="2364646" cy="6858008"/>
          </a:xfrm>
          <a:prstGeom prst="rect">
            <a:avLst/>
          </a:prstGeom>
          <a:gradFill flip="none" rotWithShape="1">
            <a:gsLst>
              <a:gs pos="5000">
                <a:schemeClr val="accent5">
                  <a:alpha val="48000"/>
                </a:schemeClr>
              </a:gs>
              <a:gs pos="42000">
                <a:schemeClr val="accent5">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585" y="5288433"/>
            <a:ext cx="9149779" cy="1591311"/>
          </a:xfrm>
          <a:prstGeom prst="rect">
            <a:avLst/>
          </a:prstGeom>
          <a:gradFill flip="none" rotWithShape="1">
            <a:gsLst>
              <a:gs pos="0">
                <a:schemeClr val="accent2"/>
              </a:gs>
              <a:gs pos="49000">
                <a:schemeClr val="accent2">
                  <a:alpha val="0"/>
                </a:schemeClr>
              </a:gs>
            </a:gsLst>
            <a:lin ang="58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5100" y="2905286"/>
            <a:ext cx="3866773" cy="4082144"/>
          </a:xfrm>
          <a:prstGeom prst="rect">
            <a:avLst/>
          </a:prstGeom>
          <a:gradFill flip="none" rotWithShape="1">
            <a:gsLst>
              <a:gs pos="0">
                <a:schemeClr val="accent5"/>
              </a:gs>
              <a:gs pos="54000">
                <a:schemeClr val="accent5">
                  <a:lumMod val="60000"/>
                  <a:lumOff val="4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6C6A6B8-81FD-E308-647C-8DE399CA33BB}"/>
              </a:ext>
            </a:extLst>
          </p:cNvPr>
          <p:cNvSpPr txBox="1"/>
          <p:nvPr/>
        </p:nvSpPr>
        <p:spPr>
          <a:xfrm>
            <a:off x="1086750" y="4558974"/>
            <a:ext cx="6967913" cy="1620665"/>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3500" b="1" u="sng" kern="1200" dirty="0">
                <a:solidFill>
                  <a:srgbClr val="FFFFFF"/>
                </a:solidFill>
                <a:latin typeface="Helvetica" pitchFamily="2" charset="0"/>
                <a:ea typeface="+mj-ea"/>
                <a:cs typeface="+mj-cs"/>
              </a:rPr>
              <a:t>The Earth’s System</a:t>
            </a:r>
            <a:r>
              <a:rPr lang="en-US" sz="3500" kern="1200" dirty="0">
                <a:solidFill>
                  <a:srgbClr val="FFFFFF"/>
                </a:solidFill>
                <a:latin typeface="Helvetica" pitchFamily="2" charset="0"/>
                <a:ea typeface="+mj-ea"/>
                <a:cs typeface="+mj-cs"/>
              </a:rPr>
              <a:t>: </a:t>
            </a:r>
            <a:r>
              <a:rPr lang="en-US" sz="3500" b="0" i="0" kern="1200" dirty="0">
                <a:solidFill>
                  <a:srgbClr val="FFFFFF"/>
                </a:solidFill>
                <a:effectLst/>
                <a:latin typeface="Helvetica" pitchFamily="2" charset="0"/>
                <a:ea typeface="+mj-ea"/>
                <a:cs typeface="+mj-cs"/>
              </a:rPr>
              <a:t>The interconnected components that work together to form the Earth.</a:t>
            </a:r>
            <a:endParaRPr lang="en-US" sz="3500" kern="1200" dirty="0">
              <a:solidFill>
                <a:srgbClr val="FFFFFF"/>
              </a:solidFill>
              <a:latin typeface="Helvetica" pitchFamily="2" charset="0"/>
              <a:ea typeface="+mj-ea"/>
              <a:cs typeface="+mj-cs"/>
            </a:endParaRPr>
          </a:p>
        </p:txBody>
      </p:sp>
      <p:sp>
        <p:nvSpPr>
          <p:cNvPr id="3" name="Google Shape;151;g27e576c1a67_0_0" descr="Rewind">
            <a:extLst>
              <a:ext uri="{FF2B5EF4-FFF2-40B4-BE49-F238E27FC236}">
                <a16:creationId xmlns:a16="http://schemas.microsoft.com/office/drawing/2014/main" id="{C873C2AB-0416-17E8-869E-4378205507D6}"/>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028688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pic>
        <p:nvPicPr>
          <p:cNvPr id="777" name="Google Shape;777;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pic>
        <p:nvPicPr>
          <p:cNvPr id="782" name="Google Shape;782;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783" name="Google Shape;783;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784" name="Google Shape;784;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785" name="Google Shape;785;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786" name="Google Shape;786;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27e576c1a67_0_0"/>
          <p:cNvSpPr txBox="1">
            <a:spLocks noGrp="1"/>
          </p:cNvSpPr>
          <p:nvPr>
            <p:ph type="ctrTitle"/>
          </p:nvPr>
        </p:nvSpPr>
        <p:spPr>
          <a:xfrm>
            <a:off x="792450" y="318641"/>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a:t>The Layers of the Earth</a:t>
            </a:r>
            <a:endParaRPr sz="3600" b="1"/>
          </a:p>
        </p:txBody>
      </p:sp>
      <p:sp>
        <p:nvSpPr>
          <p:cNvPr id="151" name="Google Shape;151;g27e576c1a67_0_0"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g27e576c1a67_0_0" descr="Ecosystem - Toppr-guides"/>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53" name="Google Shape;153;g27e576c1a67_0_0" descr="The Earth's Core Is Still A Big Mystery And Here Is What We Don't Know  About It."/>
          <p:cNvPicPr preferRelativeResize="0"/>
          <p:nvPr/>
        </p:nvPicPr>
        <p:blipFill rotWithShape="1">
          <a:blip r:embed="rId4">
            <a:alphaModFix/>
          </a:blip>
          <a:srcRect/>
          <a:stretch/>
        </p:blipFill>
        <p:spPr>
          <a:xfrm>
            <a:off x="1346235" y="1971675"/>
            <a:ext cx="6451531" cy="456768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6"/>
          <p:cNvSpPr txBox="1">
            <a:spLocks noGrp="1"/>
          </p:cNvSpPr>
          <p:nvPr>
            <p:ph type="ctrTitle"/>
          </p:nvPr>
        </p:nvSpPr>
        <p:spPr>
          <a:xfrm>
            <a:off x="1061801" y="318641"/>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dirty="0"/>
              <a:t>Mineral</a:t>
            </a:r>
            <a:r>
              <a:rPr lang="en-US" sz="3600" b="1" dirty="0"/>
              <a:t>: </a:t>
            </a:r>
            <a:r>
              <a:rPr lang="en-US" sz="3600" dirty="0"/>
              <a:t>Substances that do not come from an animal or plant, the building blocks that make up rocks</a:t>
            </a:r>
            <a:endParaRPr dirty="0"/>
          </a:p>
        </p:txBody>
      </p:sp>
      <p:sp>
        <p:nvSpPr>
          <p:cNvPr id="160" name="Google Shape;160;p6"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1" name="Google Shape;161;p6" descr="How to Identify Common Minerals? - Geology In"/>
          <p:cNvPicPr preferRelativeResize="0"/>
          <p:nvPr/>
        </p:nvPicPr>
        <p:blipFill rotWithShape="1">
          <a:blip r:embed="rId4">
            <a:alphaModFix/>
          </a:blip>
          <a:srcRect/>
          <a:stretch/>
        </p:blipFill>
        <p:spPr>
          <a:xfrm>
            <a:off x="1615441" y="2590800"/>
            <a:ext cx="5913118" cy="36956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7"/>
          <p:cNvSpPr txBox="1">
            <a:spLocks noGrp="1"/>
          </p:cNvSpPr>
          <p:nvPr>
            <p:ph type="ctrTitle"/>
          </p:nvPr>
        </p:nvSpPr>
        <p:spPr>
          <a:xfrm>
            <a:off x="792450" y="318641"/>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dirty="0"/>
              <a:t>Rock</a:t>
            </a:r>
            <a:r>
              <a:rPr lang="en-US" sz="3600" b="1" dirty="0"/>
              <a:t>: </a:t>
            </a:r>
            <a:r>
              <a:rPr lang="en-US" sz="3600" dirty="0"/>
              <a:t>A solid collection of minerals.</a:t>
            </a:r>
            <a:endParaRPr dirty="0"/>
          </a:p>
        </p:txBody>
      </p:sp>
      <p:sp>
        <p:nvSpPr>
          <p:cNvPr id="168" name="Google Shape;168;p7"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9" name="Google Shape;169;p7" descr="What is the Difference Between a Rock and a Mineral? - WorldAtlas"/>
          <p:cNvPicPr preferRelativeResize="0"/>
          <p:nvPr/>
        </p:nvPicPr>
        <p:blipFill rotWithShape="1">
          <a:blip r:embed="rId4">
            <a:alphaModFix/>
          </a:blip>
          <a:srcRect/>
          <a:stretch/>
        </p:blipFill>
        <p:spPr>
          <a:xfrm>
            <a:off x="1149350" y="1913466"/>
            <a:ext cx="6845300" cy="4563533"/>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276</TotalTime>
  <Words>3131</Words>
  <Application>Microsoft Macintosh PowerPoint</Application>
  <PresentationFormat>On-screen Show (4:3)</PresentationFormat>
  <Paragraphs>336</Paragraphs>
  <Slides>61</Slides>
  <Notes>61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61</vt:i4>
      </vt:variant>
    </vt:vector>
  </HeadingPairs>
  <TitlesOfParts>
    <vt:vector size="71" baseType="lpstr">
      <vt:lpstr>Inter</vt:lpstr>
      <vt:lpstr>Söhne</vt:lpstr>
      <vt:lpstr>Helvetica Neue</vt:lpstr>
      <vt:lpstr>Arial</vt:lpstr>
      <vt:lpstr>Poppins</vt:lpstr>
      <vt:lpstr>Helvetica</vt:lpstr>
      <vt:lpstr>Helvetica Neue Light</vt:lpstr>
      <vt:lpstr>Calibri</vt:lpstr>
      <vt:lpstr>GeographEditWeb</vt:lpstr>
      <vt:lpstr>Office Theme</vt:lpstr>
      <vt:lpstr>PowerPoint Presentation</vt:lpstr>
      <vt:lpstr>PowerPoint Presentation</vt:lpstr>
      <vt:lpstr>PowerPoint Presentation</vt:lpstr>
      <vt:lpstr>PowerPoint Presentation</vt:lpstr>
      <vt:lpstr>PowerPoint Presentation</vt:lpstr>
      <vt:lpstr>PowerPoint Presentation</vt:lpstr>
      <vt:lpstr>The Layers of the Earth</vt:lpstr>
      <vt:lpstr>Mineral: Substances that do not come from an animal or plant, the building blocks that make up rocks</vt:lpstr>
      <vt:lpstr>Rock: A solid collection of minerals.</vt:lpstr>
      <vt:lpstr>PowerPoint Presentation</vt:lpstr>
      <vt:lpstr>Weathering: the process of breaking down rock over long periods of time</vt:lpstr>
      <vt:lpstr>Deposition: dropping of sediment to a new location</vt:lpstr>
      <vt:lpstr>PowerPoint Presentation</vt:lpstr>
      <vt:lpstr>PowerPoint Presentation</vt:lpstr>
      <vt:lpstr>PowerPoint Presentation</vt:lpstr>
      <vt:lpstr>PowerPoint Presentation</vt:lpstr>
      <vt:lpstr>PowerPoint Presentation</vt:lpstr>
      <vt:lpstr>Weathering: the process of breaking down rock over             periods of time</vt:lpstr>
      <vt:lpstr>Weathering: the process of breaking down rock over long periods of time</vt:lpstr>
      <vt:lpstr>True or False: Deposition is the dropping of sediment to a new location</vt:lpstr>
      <vt:lpstr>True or False: Deposition is the dropping of sediment to a new location</vt:lpstr>
      <vt:lpstr>PowerPoint Presentation</vt:lpstr>
      <vt:lpstr>Erosion: Earth materials (rock, soil) are worn away and moved by wind and 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Erosion: Earth materials (rock, soil) are worn away and moved by wind and 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Erosion: Earth materials (rock, soil) are worn away and moved by wind and water</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56</cp:revision>
  <dcterms:created xsi:type="dcterms:W3CDTF">2017-05-16T13:21:17Z</dcterms:created>
  <dcterms:modified xsi:type="dcterms:W3CDTF">2023-12-18T17:42:49Z</dcterms:modified>
</cp:coreProperties>
</file>