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Lst>
  <p:sldSz cy="6858000" cx="9144000"/>
  <p:notesSz cx="6858000" cy="9144000"/>
  <p:embeddedFontLst>
    <p:embeddedFont>
      <p:font typeface="Poppins"/>
      <p:regular r:id="rId76"/>
      <p:bold r:id="rId77"/>
      <p:italic r:id="rId78"/>
      <p:boldItalic r:id="rId79"/>
    </p:embeddedFont>
    <p:embeddedFont>
      <p:font typeface="Helvetica Neue Light"/>
      <p:regular r:id="rId80"/>
      <p:bold r:id="rId81"/>
      <p:italic r:id="rId82"/>
      <p:boldItalic r:id="rId8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84" roundtripDataSignature="AMtx7mjpPfEj5UwLFv9t/bppSGjXIiqtE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BCCB727-3A63-4231-9B3E-BB89285EC1A0}">
  <a:tblStyle styleId="{8BCCB727-3A63-4231-9B3E-BB89285EC1A0}"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84" Type="http://customschemas.google.com/relationships/presentationmetadata" Target="metadata"/><Relationship Id="rId83" Type="http://schemas.openxmlformats.org/officeDocument/2006/relationships/font" Target="fonts/HelveticaNeueLight-boldItalic.fntdata"/><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80" Type="http://schemas.openxmlformats.org/officeDocument/2006/relationships/font" Target="fonts/HelveticaNeueLight-regular.fntdata"/><Relationship Id="rId82" Type="http://schemas.openxmlformats.org/officeDocument/2006/relationships/font" Target="fonts/HelveticaNeueLight-italic.fntdata"/><Relationship Id="rId81" Type="http://schemas.openxmlformats.org/officeDocument/2006/relationships/font" Target="fonts/HelveticaNeueLight-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31" Type="http://schemas.openxmlformats.org/officeDocument/2006/relationships/slide" Target="slides/slide25.xml"/><Relationship Id="rId75" Type="http://schemas.openxmlformats.org/officeDocument/2006/relationships/slide" Target="slides/slide69.xml"/><Relationship Id="rId30" Type="http://schemas.openxmlformats.org/officeDocument/2006/relationships/slide" Target="slides/slide24.xml"/><Relationship Id="rId74" Type="http://schemas.openxmlformats.org/officeDocument/2006/relationships/slide" Target="slides/slide68.xml"/><Relationship Id="rId33" Type="http://schemas.openxmlformats.org/officeDocument/2006/relationships/slide" Target="slides/slide27.xml"/><Relationship Id="rId77" Type="http://schemas.openxmlformats.org/officeDocument/2006/relationships/font" Target="fonts/Poppins-bold.fntdata"/><Relationship Id="rId32" Type="http://schemas.openxmlformats.org/officeDocument/2006/relationships/slide" Target="slides/slide26.xml"/><Relationship Id="rId76" Type="http://schemas.openxmlformats.org/officeDocument/2006/relationships/font" Target="fonts/Poppins-regular.fntdata"/><Relationship Id="rId35" Type="http://schemas.openxmlformats.org/officeDocument/2006/relationships/slide" Target="slides/slide29.xml"/><Relationship Id="rId79" Type="http://schemas.openxmlformats.org/officeDocument/2006/relationships/font" Target="fonts/Poppins-boldItalic.fntdata"/><Relationship Id="rId34" Type="http://schemas.openxmlformats.org/officeDocument/2006/relationships/slide" Target="slides/slide28.xml"/><Relationship Id="rId78" Type="http://schemas.openxmlformats.org/officeDocument/2006/relationships/font" Target="fonts/Poppins-italic.fntdata"/><Relationship Id="rId71" Type="http://schemas.openxmlformats.org/officeDocument/2006/relationships/slide" Target="slides/slide65.xml"/><Relationship Id="rId70" Type="http://schemas.openxmlformats.org/officeDocument/2006/relationships/slide" Target="slides/slide64.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slide" Target="slides/slide60.xml"/><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slide" Target="slides/slide62.xml"/><Relationship Id="rId23" Type="http://schemas.openxmlformats.org/officeDocument/2006/relationships/slide" Target="slides/slide17.xml"/><Relationship Id="rId67" Type="http://schemas.openxmlformats.org/officeDocument/2006/relationships/slide" Target="slides/slide61.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slide" Target="slides/slide63.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latin typeface="Calibri"/>
                <a:ea typeface="Calibri"/>
                <a:cs typeface="Calibri"/>
                <a:sym typeface="Calibri"/>
              </a:rPr>
              <a:t>OK everyone, get ready for our next lesson.  Just as a reminder, these are the different components that our lesson may include, and you’ll see these icons in the top left corner of each slide so that you can follow along more easily!</a:t>
            </a:r>
            <a:endParaRPr/>
          </a:p>
        </p:txBody>
      </p:sp>
      <p:sp>
        <p:nvSpPr>
          <p:cNvPr id="87" name="Google Shape;87;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2936c336ece_0_99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3" name="Google Shape;183;g2936c336ece_0_99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An ecosystem is an area where ________ and ____________ interact.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[living/nonliving]</a:t>
            </a:r>
            <a:endParaRPr/>
          </a:p>
        </p:txBody>
      </p:sp>
      <p:sp>
        <p:nvSpPr>
          <p:cNvPr id="184" name="Google Shape;184;g2936c336ece_0_99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2936c336ece_0_99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1" name="Google Shape;191;g2936c336ece_0_99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An ecosystem is an area where </a:t>
            </a:r>
            <a:r>
              <a:rPr b="1" lang="en-US"/>
              <a:t>living</a:t>
            </a:r>
            <a:r>
              <a:rPr lang="en-US"/>
              <a:t> and </a:t>
            </a:r>
            <a:r>
              <a:rPr b="1" lang="en-US"/>
              <a:t>nonliving</a:t>
            </a:r>
            <a:r>
              <a:rPr lang="en-US"/>
              <a:t> things interact. </a:t>
            </a:r>
            <a:endParaRPr/>
          </a:p>
          <a:p>
            <a:pPr indent="0" lvl="0" marL="0" rtl="0" algn="l">
              <a:lnSpc>
                <a:spcPct val="100000"/>
              </a:lnSpc>
              <a:spcBef>
                <a:spcPts val="0"/>
              </a:spcBef>
              <a:spcAft>
                <a:spcPts val="0"/>
              </a:spcAft>
              <a:buSzPts val="1400"/>
              <a:buNone/>
            </a:pPr>
            <a:r>
              <a:t/>
            </a:r>
            <a:endParaRPr/>
          </a:p>
        </p:txBody>
      </p:sp>
      <p:sp>
        <p:nvSpPr>
          <p:cNvPr id="192" name="Google Shape;192;g2936c336ece_0_99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2928e35bcaa_0_2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9" name="Google Shape;199;g2928e35bcaa_0_2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Match the terms in the box with the definitions and pictures in the table.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[consumers</a:t>
            </a:r>
            <a:endParaRPr/>
          </a:p>
          <a:p>
            <a:pPr indent="0" lvl="0" marL="0" rtl="0" algn="l">
              <a:lnSpc>
                <a:spcPct val="100000"/>
              </a:lnSpc>
              <a:spcBef>
                <a:spcPts val="0"/>
              </a:spcBef>
              <a:spcAft>
                <a:spcPts val="0"/>
              </a:spcAft>
              <a:buSzPts val="1400"/>
              <a:buNone/>
            </a:pPr>
            <a:r>
              <a:rPr lang="en-US"/>
              <a:t>decomposers</a:t>
            </a:r>
            <a:endParaRPr/>
          </a:p>
          <a:p>
            <a:pPr indent="0" lvl="0" marL="0" rtl="0" algn="l">
              <a:lnSpc>
                <a:spcPct val="100000"/>
              </a:lnSpc>
              <a:spcBef>
                <a:spcPts val="0"/>
              </a:spcBef>
              <a:spcAft>
                <a:spcPts val="0"/>
              </a:spcAft>
              <a:buSzPts val="1400"/>
              <a:buNone/>
            </a:pPr>
            <a:r>
              <a:rPr lang="en-US"/>
              <a:t>producers]</a:t>
            </a:r>
            <a:endParaRPr/>
          </a:p>
        </p:txBody>
      </p:sp>
      <p:sp>
        <p:nvSpPr>
          <p:cNvPr id="200" name="Google Shape;200;g2928e35bcaa_0_2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2936c336ece_0_108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g2936c336ece_0_108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Match the terms in the box with the definitions and pictures in the table.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[consumers</a:t>
            </a:r>
            <a:endParaRPr/>
          </a:p>
          <a:p>
            <a:pPr indent="0" lvl="0" marL="0" rtl="0" algn="l">
              <a:lnSpc>
                <a:spcPct val="100000"/>
              </a:lnSpc>
              <a:spcBef>
                <a:spcPts val="0"/>
              </a:spcBef>
              <a:spcAft>
                <a:spcPts val="0"/>
              </a:spcAft>
              <a:buSzPts val="1400"/>
              <a:buNone/>
            </a:pPr>
            <a:r>
              <a:rPr lang="en-US"/>
              <a:t>decomposers</a:t>
            </a:r>
            <a:endParaRPr/>
          </a:p>
          <a:p>
            <a:pPr indent="0" lvl="0" marL="0" rtl="0" algn="l">
              <a:lnSpc>
                <a:spcPct val="100000"/>
              </a:lnSpc>
              <a:spcBef>
                <a:spcPts val="0"/>
              </a:spcBef>
              <a:spcAft>
                <a:spcPts val="0"/>
              </a:spcAft>
              <a:buSzPts val="1400"/>
              <a:buNone/>
            </a:pPr>
            <a:r>
              <a:rPr lang="en-US"/>
              <a:t>producers]</a:t>
            </a:r>
            <a:endParaRPr/>
          </a:p>
        </p:txBody>
      </p:sp>
      <p:sp>
        <p:nvSpPr>
          <p:cNvPr id="212" name="Google Shape;212;g2936c336ece_0_108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6" name="Google Shape;226;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Now that we’ve reviewed, let’s define the phrase </a:t>
            </a:r>
            <a:r>
              <a:rPr b="1" lang="en-US"/>
              <a:t>Food Chain</a:t>
            </a:r>
            <a:r>
              <a:rPr lang="en-US"/>
              <a:t>.</a:t>
            </a:r>
            <a:endParaRPr/>
          </a:p>
        </p:txBody>
      </p:sp>
      <p:sp>
        <p:nvSpPr>
          <p:cNvPr id="227" name="Google Shape;227;p1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27e576c1a67_0_28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4" name="Google Shape;234;g27e576c1a67_0_28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A </a:t>
            </a:r>
            <a:r>
              <a:rPr b="1" lang="en-US"/>
              <a:t>food chain</a:t>
            </a:r>
            <a:r>
              <a:rPr lang="en-US"/>
              <a:t> is the path of </a:t>
            </a:r>
            <a:r>
              <a:rPr lang="en-US"/>
              <a:t>energy</a:t>
            </a:r>
            <a:r>
              <a:rPr lang="en-US"/>
              <a:t> from producers to consumers.</a:t>
            </a:r>
            <a:endParaRPr/>
          </a:p>
          <a:p>
            <a:pPr indent="0" lvl="0" marL="0" rtl="0" algn="l">
              <a:lnSpc>
                <a:spcPct val="100000"/>
              </a:lnSpc>
              <a:spcBef>
                <a:spcPts val="0"/>
              </a:spcBef>
              <a:spcAft>
                <a:spcPts val="0"/>
              </a:spcAft>
              <a:buSzPts val="1400"/>
              <a:buNone/>
            </a:pPr>
            <a:r>
              <a:t/>
            </a:r>
            <a:endParaRPr/>
          </a:p>
        </p:txBody>
      </p:sp>
      <p:sp>
        <p:nvSpPr>
          <p:cNvPr id="235" name="Google Shape;235;g27e576c1a67_0_28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3" name="Google Shape;243;p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lang="en-US"/>
              <a:t>Let’s check-in for understanding.</a:t>
            </a:r>
            <a:endParaRPr/>
          </a:p>
        </p:txBody>
      </p:sp>
      <p:sp>
        <p:nvSpPr>
          <p:cNvPr id="244" name="Google Shape;244;p3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2936c336ece_0_11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9" name="Google Shape;249;g2936c336ece_0_11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What do food chains show us?</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US"/>
              <a:t>[Food chains show us the path of energy transfer from producers to consumers.]</a:t>
            </a:r>
            <a:endParaRPr/>
          </a:p>
          <a:p>
            <a:pPr indent="0" lvl="0" marL="0" rtl="0" algn="l">
              <a:lnSpc>
                <a:spcPct val="100000"/>
              </a:lnSpc>
              <a:spcBef>
                <a:spcPts val="0"/>
              </a:spcBef>
              <a:spcAft>
                <a:spcPts val="0"/>
              </a:spcAft>
              <a:buSzPts val="1400"/>
              <a:buNone/>
            </a:pPr>
            <a:r>
              <a:t/>
            </a:r>
            <a:endParaRPr/>
          </a:p>
        </p:txBody>
      </p:sp>
      <p:sp>
        <p:nvSpPr>
          <p:cNvPr id="250" name="Google Shape;250;g2936c336ece_0_112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7" name="Google Shape;257;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That is the basic definition, but there is a bit more you need to know. </a:t>
            </a:r>
            <a:endParaRPr/>
          </a:p>
        </p:txBody>
      </p:sp>
      <p:sp>
        <p:nvSpPr>
          <p:cNvPr id="258" name="Google Shape;258;p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28d0a459bb7_0_3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4" name="Google Shape;264;g28d0a459bb7_0_3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Food chains contain producers and consumers.</a:t>
            </a:r>
            <a:endParaRPr/>
          </a:p>
        </p:txBody>
      </p:sp>
      <p:sp>
        <p:nvSpPr>
          <p:cNvPr id="265" name="Google Shape;265;g28d0a459bb7_0_31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 name="Google Shape;122;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Today, we’ll be learning about the word: </a:t>
            </a:r>
            <a:r>
              <a:rPr b="1" lang="en-US"/>
              <a:t>Food</a:t>
            </a:r>
            <a:r>
              <a:rPr b="1" lang="en-US"/>
              <a:t> Chain</a:t>
            </a:r>
            <a:r>
              <a:rPr lang="en-US"/>
              <a:t>.</a:t>
            </a:r>
            <a:endParaRPr/>
          </a:p>
        </p:txBody>
      </p:sp>
      <p:sp>
        <p:nvSpPr>
          <p:cNvPr id="123" name="Google Shape;123;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2936c336ece_0_129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2" name="Google Shape;272;g2936c336ece_0_129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In a food chain, plants or </a:t>
            </a:r>
            <a:r>
              <a:rPr lang="en-US"/>
              <a:t>algae</a:t>
            </a:r>
            <a:r>
              <a:rPr lang="en-US"/>
              <a:t> are often the producers. They produce energy. Producers start the food chain. In this food chain, grass is the producer.</a:t>
            </a:r>
            <a:endParaRPr/>
          </a:p>
        </p:txBody>
      </p:sp>
      <p:sp>
        <p:nvSpPr>
          <p:cNvPr id="273" name="Google Shape;273;g2936c336ece_0_129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2936c336ece_0_130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1" name="Google Shape;281;g2936c336ece_0_130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4400"/>
              <a:buFont typeface="Calibri"/>
              <a:buNone/>
            </a:pPr>
            <a:r>
              <a:rPr lang="en-US" sz="1100"/>
              <a:t>Consumers are other organisms in the food chain. They eat the producers and smaller consumers. For example, the grasshopper eats the grass. Then, the frog eats the grasshopper and so on.</a:t>
            </a:r>
            <a:endParaRPr sz="1100"/>
          </a:p>
        </p:txBody>
      </p:sp>
      <p:sp>
        <p:nvSpPr>
          <p:cNvPr id="282" name="Google Shape;282;g2936c336ece_0_130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2936c336ece_0_13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0" name="Google Shape;290;g2936c336ece_0_13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4400"/>
              <a:buNone/>
            </a:pPr>
            <a:r>
              <a:rPr lang="en-US" sz="1100"/>
              <a:t>In a food chain, the arrows always point to the organism that is eating the other organism.</a:t>
            </a:r>
            <a:endParaRPr sz="1100"/>
          </a:p>
        </p:txBody>
      </p:sp>
      <p:sp>
        <p:nvSpPr>
          <p:cNvPr id="291" name="Google Shape;291;g2936c336ece_0_13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2936c336ece_0_13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2" name="Google Shape;302;g2936c336ece_0_13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4400"/>
              <a:buNone/>
            </a:pPr>
            <a:r>
              <a:rPr lang="en-US" sz="1100"/>
              <a:t>These arrows show the flow of energy in a food chain. In this food chain, the flow of energy started at the grass and ended with the eagle.</a:t>
            </a:r>
            <a:endParaRPr sz="1100"/>
          </a:p>
        </p:txBody>
      </p:sp>
      <p:sp>
        <p:nvSpPr>
          <p:cNvPr id="303" name="Google Shape;303;g2936c336ece_0_132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d96993b0a5_0_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5" name="Google Shape;315;gd96993b0a5_0_4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lang="en-US"/>
              <a:t>Let’s check-in for understanding.</a:t>
            </a:r>
            <a:endParaRPr/>
          </a:p>
        </p:txBody>
      </p:sp>
      <p:sp>
        <p:nvSpPr>
          <p:cNvPr id="316" name="Google Shape;316;gd96993b0a5_0_4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28c7b7e697c_0_7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1" name="Google Shape;321;g28c7b7e697c_0_7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600"/>
              <a:buNone/>
            </a:pPr>
            <a:r>
              <a:rPr lang="en-US"/>
              <a:t>Food chains contain _________ and _________.</a:t>
            </a:r>
            <a:endParaRPr/>
          </a:p>
          <a:p>
            <a:pPr indent="0" lvl="0" marL="0" rtl="0" algn="l">
              <a:lnSpc>
                <a:spcPct val="100000"/>
              </a:lnSpc>
              <a:spcBef>
                <a:spcPts val="0"/>
              </a:spcBef>
              <a:spcAft>
                <a:spcPts val="0"/>
              </a:spcAft>
              <a:buSzPts val="3600"/>
              <a:buNone/>
            </a:pPr>
            <a:r>
              <a:t/>
            </a:r>
            <a:endParaRPr/>
          </a:p>
          <a:p>
            <a:pPr indent="0" lvl="0" marL="0" rtl="0" algn="l">
              <a:lnSpc>
                <a:spcPct val="100000"/>
              </a:lnSpc>
              <a:spcBef>
                <a:spcPts val="0"/>
              </a:spcBef>
              <a:spcAft>
                <a:spcPts val="0"/>
              </a:spcAft>
              <a:buSzPts val="3600"/>
              <a:buNone/>
            </a:pPr>
            <a:r>
              <a:rPr lang="en-US"/>
              <a:t>[producers, consumers]</a:t>
            </a:r>
            <a:endParaRPr/>
          </a:p>
        </p:txBody>
      </p:sp>
      <p:sp>
        <p:nvSpPr>
          <p:cNvPr id="322" name="Google Shape;322;g28c7b7e697c_0_7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2936c336ece_0_13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9" name="Google Shape;329;g2936c336ece_0_133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600"/>
              <a:buNone/>
            </a:pPr>
            <a:r>
              <a:rPr lang="en-US"/>
              <a:t>Food chains contain [producers] and [consumers].</a:t>
            </a:r>
            <a:endParaRPr/>
          </a:p>
          <a:p>
            <a:pPr indent="0" lvl="0" marL="0" rtl="0" algn="l">
              <a:lnSpc>
                <a:spcPct val="100000"/>
              </a:lnSpc>
              <a:spcBef>
                <a:spcPts val="0"/>
              </a:spcBef>
              <a:spcAft>
                <a:spcPts val="0"/>
              </a:spcAft>
              <a:buSzPts val="3600"/>
              <a:buNone/>
            </a:pPr>
            <a:r>
              <a:t/>
            </a:r>
            <a:endParaRPr/>
          </a:p>
        </p:txBody>
      </p:sp>
      <p:sp>
        <p:nvSpPr>
          <p:cNvPr id="330" name="Google Shape;330;g2936c336ece_0_133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28d0a459bb7_0_5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7" name="Google Shape;337;g28d0a459bb7_0_53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Food chains start with ____________.</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[Producers]</a:t>
            </a:r>
            <a:endParaRPr/>
          </a:p>
        </p:txBody>
      </p:sp>
      <p:sp>
        <p:nvSpPr>
          <p:cNvPr id="338" name="Google Shape;338;g28d0a459bb7_0_53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2936c336ece_0_13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7" name="Google Shape;347;g2936c336ece_0_134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Food chains start with [producers].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[Producers]</a:t>
            </a:r>
            <a:endParaRPr/>
          </a:p>
        </p:txBody>
      </p:sp>
      <p:sp>
        <p:nvSpPr>
          <p:cNvPr id="348" name="Google Shape;348;g2936c336ece_0_134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2936c336ece_0_135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7" name="Google Shape;357;g2936c336ece_0_135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What do the arrows show and represent in a food chain?</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[The arrows show which organisms eat which organism. The arrows represent the flow of energy in a food chain.]</a:t>
            </a:r>
            <a:endParaRPr/>
          </a:p>
        </p:txBody>
      </p:sp>
      <p:sp>
        <p:nvSpPr>
          <p:cNvPr id="358" name="Google Shape;358;g2936c336ece_0_135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936c336ece_0_30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 name="Google Shape;131;g2936c336ece_0_30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Our “big question” is: </a:t>
            </a:r>
            <a:r>
              <a:rPr b="1" lang="en-US"/>
              <a:t>How is energy transferred from producers to consumers in food chains?</a:t>
            </a:r>
            <a:endParaRPr b="0"/>
          </a:p>
          <a:p>
            <a:pPr indent="0" lvl="0" marL="0" rtl="0" algn="l">
              <a:lnSpc>
                <a:spcPct val="100000"/>
              </a:lnSpc>
              <a:spcBef>
                <a:spcPts val="0"/>
              </a:spcBef>
              <a:spcAft>
                <a:spcPts val="0"/>
              </a:spcAft>
              <a:buSzPts val="1400"/>
              <a:buNone/>
            </a:pPr>
            <a:r>
              <a:rPr b="0" lang="en-US"/>
              <a:t>[Pause and illicit predictions from students.]</a:t>
            </a:r>
            <a:endParaRPr/>
          </a:p>
          <a:p>
            <a:pPr indent="0" lvl="0" marL="0" rtl="0" algn="l">
              <a:lnSpc>
                <a:spcPct val="100000"/>
              </a:lnSpc>
              <a:spcBef>
                <a:spcPts val="0"/>
              </a:spcBef>
              <a:spcAft>
                <a:spcPts val="0"/>
              </a:spcAft>
              <a:buSzPts val="1400"/>
              <a:buNone/>
            </a:pPr>
            <a:r>
              <a:t/>
            </a:r>
            <a:endParaRPr b="0"/>
          </a:p>
          <a:p>
            <a:pPr indent="0" lvl="0" marL="0" rtl="0" algn="l">
              <a:spcBef>
                <a:spcPts val="0"/>
              </a:spcBef>
              <a:spcAft>
                <a:spcPts val="0"/>
              </a:spcAft>
              <a:buClr>
                <a:schemeClr val="dk1"/>
              </a:buClr>
              <a:buSzPts val="1400"/>
              <a:buFont typeface="Arial"/>
              <a:buNone/>
            </a:pPr>
            <a:r>
              <a:rPr lang="en-US"/>
              <a:t>I love all these thoughtful scientific hypotheses!  Be sure to keep this question and your predictions in mind as we move through these next few lessons, and we’ll continue to revisit it.</a:t>
            </a:r>
            <a:endParaRPr/>
          </a:p>
        </p:txBody>
      </p:sp>
      <p:sp>
        <p:nvSpPr>
          <p:cNvPr id="132" name="Google Shape;132;g2936c336ece_0_30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25e11802ac4_0_41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9" name="Google Shape;369;g25e11802ac4_0_4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Now, let’s talk about some examples of </a:t>
            </a:r>
            <a:r>
              <a:rPr b="1" lang="en-US"/>
              <a:t>food chains</a:t>
            </a:r>
            <a:r>
              <a:rPr lang="en-US"/>
              <a:t>.</a:t>
            </a:r>
            <a:endParaRPr/>
          </a:p>
        </p:txBody>
      </p:sp>
      <p:sp>
        <p:nvSpPr>
          <p:cNvPr id="370" name="Google Shape;370;g25e11802ac4_0_41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2936c336ece_0_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6" name="Google Shape;376;g2936c336ece_0_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This is an example of a food chain. </a:t>
            </a:r>
            <a:endParaRPr/>
          </a:p>
        </p:txBody>
      </p:sp>
      <p:sp>
        <p:nvSpPr>
          <p:cNvPr id="377" name="Google Shape;377;g2936c336ece_0_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2936c336ece_0_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5" name="Google Shape;385;g2936c336ece_0_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We can see that the plant, the producer, starts the food chain by getting energy from the Sun. </a:t>
            </a:r>
            <a:endParaRPr/>
          </a:p>
          <a:p>
            <a:pPr indent="0" lvl="0" marL="0" rtl="0" algn="l">
              <a:lnSpc>
                <a:spcPct val="100000"/>
              </a:lnSpc>
              <a:spcBef>
                <a:spcPts val="0"/>
              </a:spcBef>
              <a:spcAft>
                <a:spcPts val="0"/>
              </a:spcAft>
              <a:buSzPts val="1400"/>
              <a:buNone/>
            </a:pPr>
            <a:r>
              <a:t/>
            </a:r>
            <a:endParaRPr/>
          </a:p>
        </p:txBody>
      </p:sp>
      <p:sp>
        <p:nvSpPr>
          <p:cNvPr id="386" name="Google Shape;386;g2936c336ece_0_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2936c336ece_0_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5" name="Google Shape;395;g2936c336ece_0_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When the consumer, the mouse, eats the plant, energy is transferred from the plant to the mouse. This helps keep the mouse alive.</a:t>
            </a:r>
            <a:endParaRPr/>
          </a:p>
          <a:p>
            <a:pPr indent="0" lvl="0" marL="0" rtl="0" algn="l">
              <a:lnSpc>
                <a:spcPct val="100000"/>
              </a:lnSpc>
              <a:spcBef>
                <a:spcPts val="0"/>
              </a:spcBef>
              <a:spcAft>
                <a:spcPts val="0"/>
              </a:spcAft>
              <a:buSzPts val="1400"/>
              <a:buNone/>
            </a:pPr>
            <a:r>
              <a:t/>
            </a:r>
            <a:endParaRPr/>
          </a:p>
        </p:txBody>
      </p:sp>
      <p:sp>
        <p:nvSpPr>
          <p:cNvPr id="396" name="Google Shape;396;g2936c336ece_0_1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2936c336ece_0_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5" name="Google Shape;405;g2936c336ece_0_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When the next consumer, the snake, eats the mouse, it gets energy to stay alive.</a:t>
            </a:r>
            <a:endParaRPr/>
          </a:p>
        </p:txBody>
      </p:sp>
      <p:sp>
        <p:nvSpPr>
          <p:cNvPr id="406" name="Google Shape;406;g2936c336ece_0_2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2936c336ece_0_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5" name="Google Shape;415;g2936c336ece_0_3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This is another example of a food chain.</a:t>
            </a:r>
            <a:endParaRPr/>
          </a:p>
          <a:p>
            <a:pPr indent="0" lvl="0" marL="0" rtl="0" algn="l">
              <a:lnSpc>
                <a:spcPct val="100000"/>
              </a:lnSpc>
              <a:spcBef>
                <a:spcPts val="0"/>
              </a:spcBef>
              <a:spcAft>
                <a:spcPts val="0"/>
              </a:spcAft>
              <a:buSzPts val="1400"/>
              <a:buNone/>
            </a:pPr>
            <a:r>
              <a:t/>
            </a:r>
            <a:endParaRPr/>
          </a:p>
        </p:txBody>
      </p:sp>
      <p:sp>
        <p:nvSpPr>
          <p:cNvPr id="416" name="Google Shape;416;g2936c336ece_0_3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2936c336ece_0_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4" name="Google Shape;424;g2936c336ece_0_3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Notice that it begins with a producer, grass. Grass gets energy through sunlight and water.</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425" name="Google Shape;425;g2936c336ece_0_3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2936c336ece_0_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4" name="Google Shape;434;g2936c336ece_0_4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US">
                <a:solidFill>
                  <a:schemeClr val="dk1"/>
                </a:solidFill>
              </a:rPr>
              <a:t>When the consumer, the grasshopper, eats the grass, energy is transferred from the grass to the grasshopper. This helps keep the grasshopper alive.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435" name="Google Shape;435;g2936c336ece_0_4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g2936c336ece_0_5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4" name="Google Shape;444;g2936c336ece_0_5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200"/>
              <a:buNone/>
            </a:pPr>
            <a:r>
              <a:rPr lang="en-US">
                <a:solidFill>
                  <a:schemeClr val="dk1"/>
                </a:solidFill>
              </a:rPr>
              <a:t>The next consumer in the food chain, the frog, eats the grasshopper to get energy to stay alive.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445" name="Google Shape;445;g2936c336ece_0_5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2936c336ece_0_6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4" name="Google Shape;454;g2936c336ece_0_6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200"/>
              <a:buNone/>
            </a:pPr>
            <a:r>
              <a:rPr lang="en-US">
                <a:solidFill>
                  <a:schemeClr val="dk1"/>
                </a:solidFill>
              </a:rPr>
              <a:t>The next consumer in the food chain, the snake, eats the frog to get energy to stay alive.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455" name="Google Shape;455;g2936c336ece_0_6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 name="Google Shape;139;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Before we move on to our new topic, let’s review some other words &amp; concepts that you already learned and make sure you are firm in your understanding. </a:t>
            </a:r>
            <a:endParaRPr/>
          </a:p>
        </p:txBody>
      </p:sp>
      <p:sp>
        <p:nvSpPr>
          <p:cNvPr id="140" name="Google Shape;140;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g2936c336ece_0_7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4" name="Google Shape;464;g2936c336ece_0_7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200"/>
              <a:buNone/>
            </a:pPr>
            <a:r>
              <a:rPr lang="en-US">
                <a:solidFill>
                  <a:schemeClr val="dk1"/>
                </a:solidFill>
              </a:rPr>
              <a:t>The next consumer in the food chain, the hawk, eats the snake to get energy to stay alive. </a:t>
            </a:r>
            <a:endParaRPr/>
          </a:p>
        </p:txBody>
      </p:sp>
      <p:sp>
        <p:nvSpPr>
          <p:cNvPr id="465" name="Google Shape;465;g2936c336ece_0_7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g2936c336ece_0_7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4" name="Google Shape;474;g2936c336ece_0_7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200"/>
              <a:buNone/>
            </a:pPr>
            <a:r>
              <a:rPr lang="en-US">
                <a:solidFill>
                  <a:schemeClr val="dk1"/>
                </a:solidFill>
              </a:rPr>
              <a:t>The hawk will likely not get eaten, but it will eventually die. When the hawk dies, it’s body is broken down by decomposers such as fungi. Decomposers end food chains by transferring energy back to the earth. This energy can be used to begin new food chains. </a:t>
            </a:r>
            <a:endParaRPr/>
          </a:p>
        </p:txBody>
      </p:sp>
      <p:sp>
        <p:nvSpPr>
          <p:cNvPr id="475" name="Google Shape;475;g2936c336ece_0_7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g25e11802ac4_0_69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4" name="Google Shape;484;g25e11802ac4_0_69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Now, let’s talk about some non-examples of </a:t>
            </a:r>
            <a:r>
              <a:rPr b="1" lang="en-US"/>
              <a:t>food chains.</a:t>
            </a:r>
            <a:endParaRPr/>
          </a:p>
        </p:txBody>
      </p:sp>
      <p:sp>
        <p:nvSpPr>
          <p:cNvPr id="485" name="Google Shape;485;g25e11802ac4_0_69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g25e11802ac4_0_78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1" name="Google Shape;491;g25e11802ac4_0_78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1100"/>
              <a:t>The water cycle, which shows how water moves in our environment, is not an example of a food chain. It does not show the transfer of energy from producers to consumers.</a:t>
            </a:r>
            <a:endParaRPr sz="1100"/>
          </a:p>
        </p:txBody>
      </p:sp>
      <p:sp>
        <p:nvSpPr>
          <p:cNvPr id="492" name="Google Shape;492;g25e11802ac4_0_78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g25e11802ac4_0_86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0" name="Google Shape;500;g25e11802ac4_0_86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400"/>
              <a:buFont typeface="Arial"/>
              <a:buNone/>
            </a:pPr>
            <a:r>
              <a:rPr lang="en-US" sz="1100"/>
              <a:t>Photosynthesis is not an example of a food chain since it is the process by which plants, or producers, make their own food. It does show how they transfer their energy to other organisms.</a:t>
            </a:r>
            <a:endParaRPr sz="1100"/>
          </a:p>
        </p:txBody>
      </p:sp>
      <p:sp>
        <p:nvSpPr>
          <p:cNvPr id="501" name="Google Shape;501;g25e11802ac4_0_86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g25e11802ac4_0_87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9" name="Google Shape;509;g25e11802ac4_0_87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lang="en-US"/>
              <a:t>Now let’s pause for a moment to check your understanding.</a:t>
            </a:r>
            <a:endParaRPr b="0"/>
          </a:p>
        </p:txBody>
      </p:sp>
      <p:sp>
        <p:nvSpPr>
          <p:cNvPr id="510" name="Google Shape;510;g25e11802ac4_0_87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g2936c336ece_0_20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5" name="Google Shape;515;g2936c336ece_0_20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Why is photosynthesis not an example of a food chain?</a:t>
            </a:r>
            <a:endParaRPr b="0"/>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[Photosynthesis is not an example of a food chain because it only shows how producers or plants make their own food, not how energy transfers from producers to consumers.]</a:t>
            </a:r>
            <a:endParaRPr/>
          </a:p>
        </p:txBody>
      </p:sp>
      <p:sp>
        <p:nvSpPr>
          <p:cNvPr id="516" name="Google Shape;516;g2936c336ece_0_20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g25e11802ac4_0_22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6" name="Google Shape;526;g25e11802ac4_0_222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So remember!</a:t>
            </a:r>
            <a:endParaRPr/>
          </a:p>
          <a:p>
            <a:pPr indent="0" lvl="0" marL="0" rtl="0" algn="l">
              <a:lnSpc>
                <a:spcPct val="100000"/>
              </a:lnSpc>
              <a:spcBef>
                <a:spcPts val="0"/>
              </a:spcBef>
              <a:spcAft>
                <a:spcPts val="0"/>
              </a:spcAft>
              <a:buSzPts val="1400"/>
              <a:buNone/>
            </a:pPr>
            <a:r>
              <a:t/>
            </a:r>
            <a:endParaRPr/>
          </a:p>
        </p:txBody>
      </p:sp>
      <p:sp>
        <p:nvSpPr>
          <p:cNvPr id="527" name="Google Shape;527;g25e11802ac4_0_222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g2936c336ece_0_128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3" name="Google Shape;533;g2936c336ece_0_128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A </a:t>
            </a:r>
            <a:r>
              <a:rPr b="1" lang="en-US"/>
              <a:t>food chain</a:t>
            </a:r>
            <a:r>
              <a:rPr lang="en-US"/>
              <a:t> is the path of energy from producers to consumers.</a:t>
            </a:r>
            <a:endParaRPr b="0"/>
          </a:p>
          <a:p>
            <a:pPr indent="0" lvl="0" marL="0" rtl="0" algn="l">
              <a:lnSpc>
                <a:spcPct val="100000"/>
              </a:lnSpc>
              <a:spcBef>
                <a:spcPts val="0"/>
              </a:spcBef>
              <a:spcAft>
                <a:spcPts val="0"/>
              </a:spcAft>
              <a:buSzPts val="1400"/>
              <a:buNone/>
            </a:pPr>
            <a:r>
              <a:t/>
            </a:r>
            <a:endParaRPr/>
          </a:p>
        </p:txBody>
      </p:sp>
      <p:sp>
        <p:nvSpPr>
          <p:cNvPr id="534" name="Google Shape;534;g2936c336ece_0_128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g25e11802ac4_0_197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1" name="Google Shape;541;g25e11802ac4_0_197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t>We will now complete this concept map, called a Frayer model, </a:t>
            </a:r>
            <a:r>
              <a:rPr lang="en-US">
                <a:solidFill>
                  <a:srgbClr val="242424"/>
                </a:solidFill>
              </a:rPr>
              <a:t>to summarize and further clarify what you have learned about the term</a:t>
            </a:r>
            <a:r>
              <a:rPr lang="en-US"/>
              <a:t> </a:t>
            </a:r>
            <a:r>
              <a:rPr b="1" lang="en-US"/>
              <a:t>food chain</a:t>
            </a:r>
            <a:r>
              <a:rPr lang="en-US">
                <a:solidFill>
                  <a:srgbClr val="242424"/>
                </a:solidFill>
              </a:rPr>
              <a:t>. </a:t>
            </a:r>
            <a:endParaRPr/>
          </a:p>
        </p:txBody>
      </p:sp>
      <p:sp>
        <p:nvSpPr>
          <p:cNvPr id="542" name="Google Shape;542;g25e11802ac4_0_197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2936c336ece_0_65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 name="Google Shape;145;g2936c336ece_0_65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An </a:t>
            </a:r>
            <a:r>
              <a:rPr b="1" lang="en-US"/>
              <a:t>ecosystem</a:t>
            </a:r>
            <a:r>
              <a:rPr lang="en-US"/>
              <a:t> is the area where living and nonliving things interact.</a:t>
            </a:r>
            <a:endParaRPr b="0"/>
          </a:p>
          <a:p>
            <a:pPr indent="0" lvl="0" marL="0" rtl="0" algn="l">
              <a:lnSpc>
                <a:spcPct val="100000"/>
              </a:lnSpc>
              <a:spcBef>
                <a:spcPts val="0"/>
              </a:spcBef>
              <a:spcAft>
                <a:spcPts val="0"/>
              </a:spcAft>
              <a:buSzPts val="1400"/>
              <a:buNone/>
            </a:pPr>
            <a:r>
              <a:t/>
            </a:r>
            <a:endParaRPr/>
          </a:p>
        </p:txBody>
      </p:sp>
      <p:sp>
        <p:nvSpPr>
          <p:cNvPr id="146" name="Google Shape;146;g2936c336ece_0_65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g25e11802ac4_0_188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2" name="Google Shape;552;g25e11802ac4_0_188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t>To complete the Frayer model,</a:t>
            </a:r>
            <a:r>
              <a:rPr lang="en-US">
                <a:solidFill>
                  <a:srgbClr val="242424"/>
                </a:solidFill>
              </a:rPr>
              <a:t> we will choose from four choices the correct picture, definition, example, and response to the question, “How do </a:t>
            </a:r>
            <a:r>
              <a:rPr b="1" lang="en-US">
                <a:solidFill>
                  <a:srgbClr val="242424"/>
                </a:solidFill>
              </a:rPr>
              <a:t>food chains </a:t>
            </a:r>
            <a:r>
              <a:rPr lang="en-US">
                <a:solidFill>
                  <a:srgbClr val="242424"/>
                </a:solidFill>
              </a:rPr>
              <a:t>impact my life?”</a:t>
            </a:r>
            <a:r>
              <a:rPr lang="en-US">
                <a:solidFill>
                  <a:schemeClr val="dk1"/>
                </a:solidFill>
              </a:rPr>
              <a:t> </a:t>
            </a:r>
            <a:r>
              <a:rPr lang="en-US">
                <a:solidFill>
                  <a:srgbClr val="242424"/>
                </a:solidFill>
              </a:rPr>
              <a:t>Select the best response for each question </a:t>
            </a:r>
            <a:r>
              <a:rPr lang="en-US">
                <a:solidFill>
                  <a:schemeClr val="dk1"/>
                </a:solidFill>
              </a:rPr>
              <a:t>using the information you just learned. As </a:t>
            </a:r>
            <a:r>
              <a:rPr lang="en-US"/>
              <a:t>we </a:t>
            </a:r>
            <a:r>
              <a:rPr lang="en-US">
                <a:solidFill>
                  <a:schemeClr val="dk1"/>
                </a:solidFill>
              </a:rPr>
              <a:t>select responses, </a:t>
            </a:r>
            <a:r>
              <a:rPr lang="en-US"/>
              <a:t>we</a:t>
            </a:r>
            <a:r>
              <a:rPr lang="en-US">
                <a:solidFill>
                  <a:schemeClr val="dk1"/>
                </a:solidFill>
              </a:rPr>
              <a:t> will see how this model looks filled in for the term</a:t>
            </a:r>
            <a:r>
              <a:rPr lang="en-US"/>
              <a:t> </a:t>
            </a:r>
            <a:r>
              <a:rPr b="1" lang="en-US"/>
              <a:t>food chain</a:t>
            </a:r>
            <a:r>
              <a:rPr b="1" lang="en-US"/>
              <a:t>.</a:t>
            </a:r>
            <a:endParaRPr>
              <a:solidFill>
                <a:schemeClr val="dk1"/>
              </a:solidFill>
            </a:endParaRPr>
          </a:p>
        </p:txBody>
      </p:sp>
      <p:sp>
        <p:nvSpPr>
          <p:cNvPr id="553" name="Google Shape;553;g25e11802ac4_0_188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 name="Shape 572"/>
        <p:cNvGrpSpPr/>
        <p:nvPr/>
      </p:nvGrpSpPr>
      <p:grpSpPr>
        <a:xfrm>
          <a:off x="0" y="0"/>
          <a:ext cx="0" cy="0"/>
          <a:chOff x="0" y="0"/>
          <a:chExt cx="0" cy="0"/>
        </a:xfrm>
      </p:grpSpPr>
      <p:sp>
        <p:nvSpPr>
          <p:cNvPr id="573" name="Google Shape;573;g2928e35bcaa_0_6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4" name="Google Shape;574;g2928e35bcaa_0_6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Choose the one correct picture of </a:t>
            </a:r>
            <a:r>
              <a:rPr b="1" lang="en-US"/>
              <a:t>food chain</a:t>
            </a:r>
            <a:r>
              <a:rPr b="1" lang="en-US"/>
              <a:t> </a:t>
            </a:r>
            <a:r>
              <a:rPr lang="en-US"/>
              <a:t>from these four choices.</a:t>
            </a:r>
            <a:endParaRPr/>
          </a:p>
        </p:txBody>
      </p:sp>
      <p:sp>
        <p:nvSpPr>
          <p:cNvPr id="575" name="Google Shape;575;g2928e35bcaa_0_61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2" name="Shape 592"/>
        <p:cNvGrpSpPr/>
        <p:nvPr/>
      </p:nvGrpSpPr>
      <p:grpSpPr>
        <a:xfrm>
          <a:off x="0" y="0"/>
          <a:ext cx="0" cy="0"/>
          <a:chOff x="0" y="0"/>
          <a:chExt cx="0" cy="0"/>
        </a:xfrm>
      </p:grpSpPr>
      <p:sp>
        <p:nvSpPr>
          <p:cNvPr id="593" name="Google Shape;593;g2936c336ece_0_49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4" name="Google Shape;594;g2936c336ece_0_49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US"/>
              <a:t>This is the picture that shows a </a:t>
            </a:r>
            <a:r>
              <a:rPr b="1" lang="en-US"/>
              <a:t>food chain.</a:t>
            </a:r>
            <a:endParaRPr/>
          </a:p>
        </p:txBody>
      </p:sp>
      <p:sp>
        <p:nvSpPr>
          <p:cNvPr id="595" name="Google Shape;595;g2936c336ece_0_49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g25e11802ac4_0_210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5" name="Google Shape;615;g25e11802ac4_0_210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t>Here is the Frayer model filled in with a picture of a </a:t>
            </a:r>
            <a:r>
              <a:rPr b="1" lang="en-US"/>
              <a:t>food chain</a:t>
            </a:r>
            <a:r>
              <a:rPr b="1" lang="en-US"/>
              <a:t>.</a:t>
            </a:r>
            <a:endParaRPr>
              <a:solidFill>
                <a:schemeClr val="dk1"/>
              </a:solidFill>
            </a:endParaRPr>
          </a:p>
        </p:txBody>
      </p:sp>
      <p:sp>
        <p:nvSpPr>
          <p:cNvPr id="616" name="Google Shape;616;g25e11802ac4_0_210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6" name="Shape 636"/>
        <p:cNvGrpSpPr/>
        <p:nvPr/>
      </p:nvGrpSpPr>
      <p:grpSpPr>
        <a:xfrm>
          <a:off x="0" y="0"/>
          <a:ext cx="0" cy="0"/>
          <a:chOff x="0" y="0"/>
          <a:chExt cx="0" cy="0"/>
        </a:xfrm>
      </p:grpSpPr>
      <p:sp>
        <p:nvSpPr>
          <p:cNvPr id="637" name="Google Shape;637;g2928e35bcaa_0_7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8" name="Google Shape;638;g2928e35bcaa_0_73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Choose the one correct definition of </a:t>
            </a:r>
            <a:r>
              <a:rPr b="1" lang="en-US"/>
              <a:t>food chain</a:t>
            </a:r>
            <a:r>
              <a:rPr b="1" lang="en-US"/>
              <a:t> </a:t>
            </a:r>
            <a:r>
              <a:rPr lang="en-US"/>
              <a:t>from these four choices.</a:t>
            </a:r>
            <a:endParaRPr/>
          </a:p>
        </p:txBody>
      </p:sp>
      <p:sp>
        <p:nvSpPr>
          <p:cNvPr id="639" name="Google Shape;639;g2928e35bcaa_0_73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6" name="Shape 656"/>
        <p:cNvGrpSpPr/>
        <p:nvPr/>
      </p:nvGrpSpPr>
      <p:grpSpPr>
        <a:xfrm>
          <a:off x="0" y="0"/>
          <a:ext cx="0" cy="0"/>
          <a:chOff x="0" y="0"/>
          <a:chExt cx="0" cy="0"/>
        </a:xfrm>
      </p:grpSpPr>
      <p:sp>
        <p:nvSpPr>
          <p:cNvPr id="657" name="Google Shape;657;g2936c336ece_0_5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8" name="Google Shape;658;g2936c336ece_0_5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US"/>
              <a:t>“The path of energy from producers to consumers” is correct! This is the definition of </a:t>
            </a:r>
            <a:r>
              <a:rPr b="1" lang="en-US"/>
              <a:t>food chain</a:t>
            </a:r>
            <a:r>
              <a:rPr lang="en-US"/>
              <a:t>.</a:t>
            </a:r>
            <a:endParaRPr/>
          </a:p>
        </p:txBody>
      </p:sp>
      <p:sp>
        <p:nvSpPr>
          <p:cNvPr id="659" name="Google Shape;659;g2936c336ece_0_52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7" name="Shape 677"/>
        <p:cNvGrpSpPr/>
        <p:nvPr/>
      </p:nvGrpSpPr>
      <p:grpSpPr>
        <a:xfrm>
          <a:off x="0" y="0"/>
          <a:ext cx="0" cy="0"/>
          <a:chOff x="0" y="0"/>
          <a:chExt cx="0" cy="0"/>
        </a:xfrm>
      </p:grpSpPr>
      <p:sp>
        <p:nvSpPr>
          <p:cNvPr id="678" name="Google Shape;678;g25e11802ac4_0_23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9" name="Google Shape;679;g25e11802ac4_0_234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Here is the Frayer Model with a picture and the definition filled in for </a:t>
            </a:r>
            <a:r>
              <a:rPr b="1" lang="en-US"/>
              <a:t>food chain</a:t>
            </a:r>
            <a:r>
              <a:rPr b="1" lang="en-US"/>
              <a:t>: </a:t>
            </a:r>
            <a:r>
              <a:rPr lang="en-US"/>
              <a:t>T</a:t>
            </a:r>
            <a:r>
              <a:rPr lang="en-US"/>
              <a:t>he path of energy from producers to consumers.</a:t>
            </a:r>
            <a:endParaRPr>
              <a:solidFill>
                <a:schemeClr val="dk1"/>
              </a:solidFill>
            </a:endParaRPr>
          </a:p>
        </p:txBody>
      </p:sp>
      <p:sp>
        <p:nvSpPr>
          <p:cNvPr id="680" name="Google Shape;680;g25e11802ac4_0_234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1" name="Shape 701"/>
        <p:cNvGrpSpPr/>
        <p:nvPr/>
      </p:nvGrpSpPr>
      <p:grpSpPr>
        <a:xfrm>
          <a:off x="0" y="0"/>
          <a:ext cx="0" cy="0"/>
          <a:chOff x="0" y="0"/>
          <a:chExt cx="0" cy="0"/>
        </a:xfrm>
      </p:grpSpPr>
      <p:sp>
        <p:nvSpPr>
          <p:cNvPr id="702" name="Google Shape;702;g2928e35bcaa_0_9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3" name="Google Shape;703;g2928e35bcaa_0_9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Choose the one correct example of a </a:t>
            </a:r>
            <a:r>
              <a:rPr b="1" lang="en-US"/>
              <a:t>food chain </a:t>
            </a:r>
            <a:r>
              <a:rPr lang="en-US"/>
              <a:t>from these four choices. </a:t>
            </a:r>
            <a:endParaRPr sz="1200">
              <a:latin typeface="Helvetica Neue Light"/>
              <a:ea typeface="Helvetica Neue Light"/>
              <a:cs typeface="Helvetica Neue Light"/>
              <a:sym typeface="Helvetica Neue Light"/>
            </a:endParaRPr>
          </a:p>
        </p:txBody>
      </p:sp>
      <p:sp>
        <p:nvSpPr>
          <p:cNvPr id="704" name="Google Shape;704;g2928e35bcaa_0_91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4" name="Shape 724"/>
        <p:cNvGrpSpPr/>
        <p:nvPr/>
      </p:nvGrpSpPr>
      <p:grpSpPr>
        <a:xfrm>
          <a:off x="0" y="0"/>
          <a:ext cx="0" cy="0"/>
          <a:chOff x="0" y="0"/>
          <a:chExt cx="0" cy="0"/>
        </a:xfrm>
      </p:grpSpPr>
      <p:sp>
        <p:nvSpPr>
          <p:cNvPr id="725" name="Google Shape;725;g2936c336ece_0_57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6" name="Google Shape;726;g2936c336ece_0_57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US"/>
              <a:t>“A caterpillar eats leaves, a bird eats the caterpillar, a fox eats the birds” is correct! This is an example of a </a:t>
            </a:r>
            <a:r>
              <a:rPr b="1" lang="en-US"/>
              <a:t>food chain.</a:t>
            </a:r>
            <a:endParaRPr sz="1200">
              <a:latin typeface="Helvetica Neue Light"/>
              <a:ea typeface="Helvetica Neue Light"/>
              <a:cs typeface="Helvetica Neue Light"/>
              <a:sym typeface="Helvetica Neue Light"/>
            </a:endParaRPr>
          </a:p>
        </p:txBody>
      </p:sp>
      <p:sp>
        <p:nvSpPr>
          <p:cNvPr id="727" name="Google Shape;727;g2936c336ece_0_57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8" name="Shape 748"/>
        <p:cNvGrpSpPr/>
        <p:nvPr/>
      </p:nvGrpSpPr>
      <p:grpSpPr>
        <a:xfrm>
          <a:off x="0" y="0"/>
          <a:ext cx="0" cy="0"/>
          <a:chOff x="0" y="0"/>
          <a:chExt cx="0" cy="0"/>
        </a:xfrm>
      </p:grpSpPr>
      <p:sp>
        <p:nvSpPr>
          <p:cNvPr id="749" name="Google Shape;749;g25e11802ac4_0_25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0" name="Google Shape;750;g25e11802ac4_0_25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sz="1100"/>
              <a:t>Here is the Frayer Model with a picture, definition, and an example of </a:t>
            </a:r>
            <a:r>
              <a:rPr b="1" lang="en-US" sz="1100"/>
              <a:t>food</a:t>
            </a:r>
            <a:r>
              <a:rPr b="1" lang="en-US" sz="1100"/>
              <a:t> chain</a:t>
            </a:r>
            <a:r>
              <a:rPr lang="en-US" sz="1100"/>
              <a:t>: </a:t>
            </a:r>
            <a:r>
              <a:rPr lang="en-US"/>
              <a:t>A caterpillar eats leaves, a bird eats the caterpillar, a fox eats the birds.</a:t>
            </a:r>
            <a:endParaRPr sz="1100">
              <a:solidFill>
                <a:schemeClr val="dk1"/>
              </a:solidFill>
            </a:endParaRPr>
          </a:p>
        </p:txBody>
      </p:sp>
      <p:sp>
        <p:nvSpPr>
          <p:cNvPr id="751" name="Google Shape;751;g25e11802ac4_0_25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2936c336ece_0_7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3" name="Google Shape;153;g2936c336ece_0_73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US"/>
              <a:t>Producers</a:t>
            </a:r>
            <a:r>
              <a:rPr lang="en-US"/>
              <a:t> are living things that use energy from the sun to make their own food.</a:t>
            </a:r>
            <a:endParaRPr b="0"/>
          </a:p>
          <a:p>
            <a:pPr indent="0" lvl="0" marL="0" rtl="0" algn="l">
              <a:lnSpc>
                <a:spcPct val="100000"/>
              </a:lnSpc>
              <a:spcBef>
                <a:spcPts val="0"/>
              </a:spcBef>
              <a:spcAft>
                <a:spcPts val="0"/>
              </a:spcAft>
              <a:buSzPts val="1400"/>
              <a:buNone/>
            </a:pPr>
            <a:r>
              <a:t/>
            </a:r>
            <a:endParaRPr/>
          </a:p>
        </p:txBody>
      </p:sp>
      <p:sp>
        <p:nvSpPr>
          <p:cNvPr id="154" name="Google Shape;154;g2936c336ece_0_73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2" name="Shape 772"/>
        <p:cNvGrpSpPr/>
        <p:nvPr/>
      </p:nvGrpSpPr>
      <p:grpSpPr>
        <a:xfrm>
          <a:off x="0" y="0"/>
          <a:ext cx="0" cy="0"/>
          <a:chOff x="0" y="0"/>
          <a:chExt cx="0" cy="0"/>
        </a:xfrm>
      </p:grpSpPr>
      <p:sp>
        <p:nvSpPr>
          <p:cNvPr id="773" name="Google Shape;773;g25e11802ac4_0_25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4" name="Google Shape;774;g25e11802ac4_0_253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Choose the one correct response for “how </a:t>
            </a:r>
            <a:r>
              <a:rPr lang="en-US"/>
              <a:t>do </a:t>
            </a:r>
            <a:r>
              <a:rPr b="1" lang="en-US"/>
              <a:t>food chains</a:t>
            </a:r>
            <a:r>
              <a:rPr b="1" lang="en-US"/>
              <a:t> </a:t>
            </a:r>
            <a:r>
              <a:rPr lang="en-US"/>
              <a:t>impact</a:t>
            </a:r>
            <a:r>
              <a:rPr lang="en-US" sz="1200">
                <a:solidFill>
                  <a:schemeClr val="dk1"/>
                </a:solidFill>
                <a:latin typeface="Calibri"/>
                <a:ea typeface="Calibri"/>
                <a:cs typeface="Calibri"/>
                <a:sym typeface="Calibri"/>
              </a:rPr>
              <a:t> my life?” from these four choices. </a:t>
            </a:r>
            <a:endParaRPr sz="1200">
              <a:solidFill>
                <a:schemeClr val="dk1"/>
              </a:solidFill>
            </a:endParaRPr>
          </a:p>
        </p:txBody>
      </p:sp>
      <p:sp>
        <p:nvSpPr>
          <p:cNvPr id="775" name="Google Shape;775;g25e11802ac4_0_253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2" name="Shape 792"/>
        <p:cNvGrpSpPr/>
        <p:nvPr/>
      </p:nvGrpSpPr>
      <p:grpSpPr>
        <a:xfrm>
          <a:off x="0" y="0"/>
          <a:ext cx="0" cy="0"/>
          <a:chOff x="0" y="0"/>
          <a:chExt cx="0" cy="0"/>
        </a:xfrm>
      </p:grpSpPr>
      <p:sp>
        <p:nvSpPr>
          <p:cNvPr id="793" name="Google Shape;793;g2936c336ece_0_6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4" name="Google Shape;794;g2936c336ece_0_6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US"/>
              <a:t>You chose “Food chains help give me food which transfers energy to my body.” That is correct! This is an example of how </a:t>
            </a:r>
            <a:r>
              <a:rPr b="1" lang="en-US"/>
              <a:t>food chains</a:t>
            </a:r>
            <a:r>
              <a:rPr lang="en-US"/>
              <a:t> impact your life.</a:t>
            </a:r>
            <a:endParaRPr sz="1200">
              <a:solidFill>
                <a:schemeClr val="dk1"/>
              </a:solidFill>
            </a:endParaRPr>
          </a:p>
        </p:txBody>
      </p:sp>
      <p:sp>
        <p:nvSpPr>
          <p:cNvPr id="795" name="Google Shape;795;g2936c336ece_0_6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3" name="Shape 813"/>
        <p:cNvGrpSpPr/>
        <p:nvPr/>
      </p:nvGrpSpPr>
      <p:grpSpPr>
        <a:xfrm>
          <a:off x="0" y="0"/>
          <a:ext cx="0" cy="0"/>
          <a:chOff x="0" y="0"/>
          <a:chExt cx="0" cy="0"/>
        </a:xfrm>
      </p:grpSpPr>
      <p:sp>
        <p:nvSpPr>
          <p:cNvPr id="814" name="Google Shape;814;g25e11802ac4_0_26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5" name="Google Shape;815;g25e11802ac4_0_264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200">
                <a:solidFill>
                  <a:schemeClr val="dk1"/>
                </a:solidFill>
              </a:rPr>
              <a:t>Here is the Frayer Model with a picture, definition, example, and a correct response to “how d</a:t>
            </a:r>
            <a:r>
              <a:rPr lang="en-US"/>
              <a:t>o </a:t>
            </a:r>
            <a:r>
              <a:rPr b="1" lang="en-US"/>
              <a:t>food chains</a:t>
            </a:r>
            <a:r>
              <a:rPr b="1" lang="en-US" sz="1200">
                <a:solidFill>
                  <a:schemeClr val="dk1"/>
                </a:solidFill>
              </a:rPr>
              <a:t> </a:t>
            </a:r>
            <a:r>
              <a:rPr lang="en-US" sz="1200">
                <a:solidFill>
                  <a:schemeClr val="dk1"/>
                </a:solidFill>
              </a:rPr>
              <a:t>impact my life?”: </a:t>
            </a:r>
            <a:r>
              <a:rPr lang="en-US"/>
              <a:t>Food chains help give me food which transfers energy to my body</a:t>
            </a:r>
            <a:endParaRPr/>
          </a:p>
        </p:txBody>
      </p:sp>
      <p:sp>
        <p:nvSpPr>
          <p:cNvPr id="816" name="Google Shape;816;g25e11802ac4_0_264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8" name="Shape 838"/>
        <p:cNvGrpSpPr/>
        <p:nvPr/>
      </p:nvGrpSpPr>
      <p:grpSpPr>
        <a:xfrm>
          <a:off x="0" y="0"/>
          <a:ext cx="0" cy="0"/>
          <a:chOff x="0" y="0"/>
          <a:chExt cx="0" cy="0"/>
        </a:xfrm>
      </p:grpSpPr>
      <p:sp>
        <p:nvSpPr>
          <p:cNvPr id="839" name="Google Shape;839;p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0" name="Google Shape;840;p5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So remember!</a:t>
            </a:r>
            <a:endParaRPr/>
          </a:p>
          <a:p>
            <a:pPr indent="0" lvl="0" marL="0" rtl="0" algn="l">
              <a:lnSpc>
                <a:spcPct val="100000"/>
              </a:lnSpc>
              <a:spcBef>
                <a:spcPts val="0"/>
              </a:spcBef>
              <a:spcAft>
                <a:spcPts val="0"/>
              </a:spcAft>
              <a:buSzPts val="1400"/>
              <a:buNone/>
            </a:pPr>
            <a:r>
              <a:t/>
            </a:r>
            <a:endParaRPr/>
          </a:p>
        </p:txBody>
      </p:sp>
      <p:sp>
        <p:nvSpPr>
          <p:cNvPr id="841" name="Google Shape;841;p5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5" name="Shape 845"/>
        <p:cNvGrpSpPr/>
        <p:nvPr/>
      </p:nvGrpSpPr>
      <p:grpSpPr>
        <a:xfrm>
          <a:off x="0" y="0"/>
          <a:ext cx="0" cy="0"/>
          <a:chOff x="0" y="0"/>
          <a:chExt cx="0" cy="0"/>
        </a:xfrm>
      </p:grpSpPr>
      <p:sp>
        <p:nvSpPr>
          <p:cNvPr id="846" name="Google Shape;846;g2928e35bcaa_0_126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7" name="Google Shape;847;g2928e35bcaa_0_126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A </a:t>
            </a:r>
            <a:r>
              <a:rPr b="1" lang="en-US"/>
              <a:t>food chain</a:t>
            </a:r>
            <a:r>
              <a:rPr lang="en-US"/>
              <a:t> is the path of energy from producers to consumers.</a:t>
            </a:r>
            <a:endParaRPr b="0"/>
          </a:p>
          <a:p>
            <a:pPr indent="0" lvl="0" marL="0" rtl="0" algn="l">
              <a:lnSpc>
                <a:spcPct val="100000"/>
              </a:lnSpc>
              <a:spcBef>
                <a:spcPts val="0"/>
              </a:spcBef>
              <a:spcAft>
                <a:spcPts val="0"/>
              </a:spcAft>
              <a:buSzPts val="1400"/>
              <a:buNone/>
            </a:pPr>
            <a:r>
              <a:t/>
            </a:r>
            <a:endParaRPr/>
          </a:p>
        </p:txBody>
      </p:sp>
      <p:sp>
        <p:nvSpPr>
          <p:cNvPr id="848" name="Google Shape;848;g2928e35bcaa_0_126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3" name="Shape 853"/>
        <p:cNvGrpSpPr/>
        <p:nvPr/>
      </p:nvGrpSpPr>
      <p:grpSpPr>
        <a:xfrm>
          <a:off x="0" y="0"/>
          <a:ext cx="0" cy="0"/>
          <a:chOff x="0" y="0"/>
          <a:chExt cx="0" cy="0"/>
        </a:xfrm>
      </p:grpSpPr>
      <p:sp>
        <p:nvSpPr>
          <p:cNvPr id="854" name="Google Shape;854;g2936c336ece_0_46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5" name="Google Shape;855;g2936c336ece_0_46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Our “big question” is: </a:t>
            </a:r>
            <a:r>
              <a:rPr b="1" lang="en-US"/>
              <a:t>How is energy transferred from producers to consumers in food chains?</a:t>
            </a:r>
            <a:endParaRPr b="0"/>
          </a:p>
          <a:p>
            <a:pPr indent="0" lvl="0" marL="0" rtl="0" algn="l">
              <a:spcBef>
                <a:spcPts val="0"/>
              </a:spcBef>
              <a:spcAft>
                <a:spcPts val="0"/>
              </a:spcAft>
              <a:buSzPts val="1400"/>
              <a:buNone/>
            </a:pPr>
            <a:r>
              <a:rPr lang="en-US"/>
              <a:t> </a:t>
            </a:r>
            <a:endParaRPr/>
          </a:p>
          <a:p>
            <a:pPr indent="0" lvl="0" marL="0" rtl="0" algn="l">
              <a:spcBef>
                <a:spcPts val="0"/>
              </a:spcBef>
              <a:spcAft>
                <a:spcPts val="0"/>
              </a:spcAft>
              <a:buSzPts val="1400"/>
              <a:buNone/>
            </a:pPr>
            <a:r>
              <a:rPr lang="en-US"/>
              <a:t>Does anyone have any additional examples to share that haven’t been discussed yet? </a:t>
            </a:r>
            <a:endParaRPr/>
          </a:p>
        </p:txBody>
      </p:sp>
      <p:sp>
        <p:nvSpPr>
          <p:cNvPr id="856" name="Google Shape;856;g2936c336ece_0_46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1" name="Shape 861"/>
        <p:cNvGrpSpPr/>
        <p:nvPr/>
      </p:nvGrpSpPr>
      <p:grpSpPr>
        <a:xfrm>
          <a:off x="0" y="0"/>
          <a:ext cx="0" cy="0"/>
          <a:chOff x="0" y="0"/>
          <a:chExt cx="0" cy="0"/>
        </a:xfrm>
      </p:grpSpPr>
      <p:sp>
        <p:nvSpPr>
          <p:cNvPr id="862" name="Google Shape;862;g2936c336ece_0_120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3" name="Google Shape;863;g2936c336ece_0_120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Feedback: This demonstration offers a clear and logical order of steps that help students make sense of the activity and stay engaged. Be sure to keep the students engaged throughout the demonstration, high levels of engagement are important for student understanding and participation.</a:t>
            </a:r>
            <a:endParaRPr/>
          </a:p>
        </p:txBody>
      </p:sp>
      <p:sp>
        <p:nvSpPr>
          <p:cNvPr id="864" name="Google Shape;864;g2936c336ece_0_120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0" name="Shape 870"/>
        <p:cNvGrpSpPr/>
        <p:nvPr/>
      </p:nvGrpSpPr>
      <p:grpSpPr>
        <a:xfrm>
          <a:off x="0" y="0"/>
          <a:ext cx="0" cy="0"/>
          <a:chOff x="0" y="0"/>
          <a:chExt cx="0" cy="0"/>
        </a:xfrm>
      </p:grpSpPr>
      <p:sp>
        <p:nvSpPr>
          <p:cNvPr id="871" name="Google Shape;871;g2936c336ece_0_38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2" name="Google Shape;872;g2936c336ece_0_38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Feedback: Providing a simulation activity is a great way to make science thinking visible. In this simulation, students have the opportunity to make predictions and apply an idea to a new situation by changing the variables in the simulation (i.e., number of rabbits, amount of grass).</a:t>
            </a:r>
            <a:endParaRPr/>
          </a:p>
        </p:txBody>
      </p:sp>
      <p:sp>
        <p:nvSpPr>
          <p:cNvPr id="873" name="Google Shape;873;g2936c336ece_0_38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1" name="Shape 881"/>
        <p:cNvGrpSpPr/>
        <p:nvPr/>
      </p:nvGrpSpPr>
      <p:grpSpPr>
        <a:xfrm>
          <a:off x="0" y="0"/>
          <a:ext cx="0" cy="0"/>
          <a:chOff x="0" y="0"/>
          <a:chExt cx="0" cy="0"/>
        </a:xfrm>
      </p:grpSpPr>
      <p:sp>
        <p:nvSpPr>
          <p:cNvPr id="882" name="Google Shape;882;p6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3" name="Google Shape;883;p6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Thanks for watching, and please continue watching CAPs available from this website.  </a:t>
            </a:r>
            <a:endParaRPr/>
          </a:p>
        </p:txBody>
      </p:sp>
      <p:sp>
        <p:nvSpPr>
          <p:cNvPr id="884" name="Google Shape;884;p6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7" name="Shape 887"/>
        <p:cNvGrpSpPr/>
        <p:nvPr/>
      </p:nvGrpSpPr>
      <p:grpSpPr>
        <a:xfrm>
          <a:off x="0" y="0"/>
          <a:ext cx="0" cy="0"/>
          <a:chOff x="0" y="0"/>
          <a:chExt cx="0" cy="0"/>
        </a:xfrm>
      </p:grpSpPr>
      <p:sp>
        <p:nvSpPr>
          <p:cNvPr id="888" name="Google Shape;888;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89" name="Google Shape;889;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2936c336ece_0_8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 name="Google Shape;161;g2936c336ece_0_8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A </a:t>
            </a:r>
            <a:r>
              <a:rPr b="1" lang="en-US"/>
              <a:t>consumer</a:t>
            </a:r>
            <a:r>
              <a:rPr lang="en-US"/>
              <a:t> is an organism that eats other organisms for energy.</a:t>
            </a:r>
            <a:endParaRPr b="0"/>
          </a:p>
          <a:p>
            <a:pPr indent="0" lvl="0" marL="0" rtl="0" algn="l">
              <a:lnSpc>
                <a:spcPct val="100000"/>
              </a:lnSpc>
              <a:spcBef>
                <a:spcPts val="0"/>
              </a:spcBef>
              <a:spcAft>
                <a:spcPts val="0"/>
              </a:spcAft>
              <a:buSzPts val="1400"/>
              <a:buNone/>
            </a:pPr>
            <a:r>
              <a:t/>
            </a:r>
            <a:endParaRPr/>
          </a:p>
        </p:txBody>
      </p:sp>
      <p:sp>
        <p:nvSpPr>
          <p:cNvPr id="162" name="Google Shape;162;g2936c336ece_0_82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936c336ece_0_90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9" name="Google Shape;169;g2936c336ece_0_90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US"/>
              <a:t>Decomposers</a:t>
            </a:r>
            <a:r>
              <a:rPr lang="en-US"/>
              <a:t> are organisms that break down the remains of other dead organisms for energy.</a:t>
            </a:r>
            <a:endParaRPr b="0"/>
          </a:p>
          <a:p>
            <a:pPr indent="0" lvl="0" marL="0" rtl="0" algn="l">
              <a:lnSpc>
                <a:spcPct val="100000"/>
              </a:lnSpc>
              <a:spcBef>
                <a:spcPts val="0"/>
              </a:spcBef>
              <a:spcAft>
                <a:spcPts val="0"/>
              </a:spcAft>
              <a:buSzPts val="1400"/>
              <a:buNone/>
            </a:pPr>
            <a:r>
              <a:t/>
            </a:r>
            <a:endParaRPr/>
          </a:p>
        </p:txBody>
      </p:sp>
      <p:sp>
        <p:nvSpPr>
          <p:cNvPr id="170" name="Google Shape;170;g2936c336ece_0_90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 name="Google Shape;177;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lang="en-US"/>
              <a:t>Now let’s pause for a moment to review the information we have covered already.</a:t>
            </a:r>
            <a:endParaRPr b="0"/>
          </a:p>
        </p:txBody>
      </p:sp>
      <p:sp>
        <p:nvSpPr>
          <p:cNvPr id="178" name="Google Shape;178;p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65"/>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65"/>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8" name="Google Shape;18;p6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6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6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7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74"/>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5" name="Google Shape;75;p7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7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7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75"/>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75"/>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1" name="Google Shape;81;p7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7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7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 name="Shape 21"/>
        <p:cNvGrpSpPr/>
        <p:nvPr/>
      </p:nvGrpSpPr>
      <p:grpSpPr>
        <a:xfrm>
          <a:off x="0" y="0"/>
          <a:ext cx="0" cy="0"/>
          <a:chOff x="0" y="0"/>
          <a:chExt cx="0" cy="0"/>
        </a:xfrm>
      </p:grpSpPr>
      <p:sp>
        <p:nvSpPr>
          <p:cNvPr id="22" name="Google Shape;22;p6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6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6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6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6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8" name="Google Shape;28;p6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6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6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7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7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7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7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6" name="Shape 36"/>
        <p:cNvGrpSpPr/>
        <p:nvPr/>
      </p:nvGrpSpPr>
      <p:grpSpPr>
        <a:xfrm>
          <a:off x="0" y="0"/>
          <a:ext cx="0" cy="0"/>
          <a:chOff x="0" y="0"/>
          <a:chExt cx="0" cy="0"/>
        </a:xfrm>
      </p:grpSpPr>
      <p:sp>
        <p:nvSpPr>
          <p:cNvPr id="37" name="Google Shape;37;p68"/>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68"/>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9" name="Google Shape;39;p6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6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6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2" name="Shape 42"/>
        <p:cNvGrpSpPr/>
        <p:nvPr/>
      </p:nvGrpSpPr>
      <p:grpSpPr>
        <a:xfrm>
          <a:off x="0" y="0"/>
          <a:ext cx="0" cy="0"/>
          <a:chOff x="0" y="0"/>
          <a:chExt cx="0" cy="0"/>
        </a:xfrm>
      </p:grpSpPr>
      <p:sp>
        <p:nvSpPr>
          <p:cNvPr id="43" name="Google Shape;43;p6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69"/>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5" name="Google Shape;45;p69"/>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6" name="Google Shape;46;p6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6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6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9" name="Shape 49"/>
        <p:cNvGrpSpPr/>
        <p:nvPr/>
      </p:nvGrpSpPr>
      <p:grpSpPr>
        <a:xfrm>
          <a:off x="0" y="0"/>
          <a:ext cx="0" cy="0"/>
          <a:chOff x="0" y="0"/>
          <a:chExt cx="0" cy="0"/>
        </a:xfrm>
      </p:grpSpPr>
      <p:sp>
        <p:nvSpPr>
          <p:cNvPr id="50" name="Google Shape;50;p7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70"/>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52" name="Google Shape;52;p70"/>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53" name="Google Shape;53;p70"/>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54" name="Google Shape;54;p70"/>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55" name="Google Shape;55;p7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7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7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72"/>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72"/>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61" name="Google Shape;61;p72"/>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2" name="Google Shape;62;p7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7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7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73"/>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73"/>
          <p:cNvSpPr/>
          <p:nvPr>
            <p:ph idx="2" type="pic"/>
          </p:nvPr>
        </p:nvSpPr>
        <p:spPr>
          <a:xfrm>
            <a:off x="1792288" y="612775"/>
            <a:ext cx="5486400" cy="4114800"/>
          </a:xfrm>
          <a:prstGeom prst="rect">
            <a:avLst/>
          </a:prstGeom>
          <a:noFill/>
          <a:ln>
            <a:noFill/>
          </a:ln>
        </p:spPr>
      </p:sp>
      <p:sp>
        <p:nvSpPr>
          <p:cNvPr id="68" name="Google Shape;68;p73"/>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9" name="Google Shape;69;p7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7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7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6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6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6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6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6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5.png"/><Relationship Id="rId11" Type="http://schemas.openxmlformats.org/officeDocument/2006/relationships/image" Target="../media/image4.png"/><Relationship Id="rId10" Type="http://schemas.openxmlformats.org/officeDocument/2006/relationships/image" Target="../media/image10.png"/><Relationship Id="rId12" Type="http://schemas.openxmlformats.org/officeDocument/2006/relationships/image" Target="../media/image2.png"/><Relationship Id="rId9" Type="http://schemas.openxmlformats.org/officeDocument/2006/relationships/image" Target="../media/image7.png"/><Relationship Id="rId5" Type="http://schemas.openxmlformats.org/officeDocument/2006/relationships/image" Target="../media/image12.png"/><Relationship Id="rId6" Type="http://schemas.openxmlformats.org/officeDocument/2006/relationships/image" Target="../media/image9.png"/><Relationship Id="rId7" Type="http://schemas.openxmlformats.org/officeDocument/2006/relationships/image" Target="../media/image3.png"/><Relationship Id="rId8"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6.png"/><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6.pn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6.png"/><Relationship Id="rId4" Type="http://schemas.openxmlformats.org/officeDocument/2006/relationships/image" Target="../media/image18.png"/><Relationship Id="rId5" Type="http://schemas.openxmlformats.org/officeDocument/2006/relationships/image" Target="../media/image21.png"/><Relationship Id="rId6" Type="http://schemas.openxmlformats.org/officeDocument/2006/relationships/image" Target="../media/image2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6.png"/><Relationship Id="rId4" Type="http://schemas.openxmlformats.org/officeDocument/2006/relationships/image" Target="../media/image18.png"/><Relationship Id="rId5" Type="http://schemas.openxmlformats.org/officeDocument/2006/relationships/image" Target="../media/image21.png"/><Relationship Id="rId6" Type="http://schemas.openxmlformats.org/officeDocument/2006/relationships/image" Target="../media/image2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9.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9.png"/><Relationship Id="rId4" Type="http://schemas.openxmlformats.org/officeDocument/2006/relationships/image" Target="../media/image25.png"/><Relationship Id="rId5" Type="http://schemas.openxmlformats.org/officeDocument/2006/relationships/image" Target="../media/image2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6.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1.jp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9.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0.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9.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9.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9.pn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9.pn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6.png"/><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6.png"/><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6.png"/><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6.png"/><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6.pn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9.png"/><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35.jpg"/><Relationship Id="rId4" Type="http://schemas.openxmlformats.org/officeDocument/2006/relationships/image" Target="../media/image19.png"/><Relationship Id="rId5" Type="http://schemas.openxmlformats.org/officeDocument/2006/relationships/image" Target="../media/image3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35.jpg"/><Relationship Id="rId4" Type="http://schemas.openxmlformats.org/officeDocument/2006/relationships/image" Target="../media/image19.png"/><Relationship Id="rId5" Type="http://schemas.openxmlformats.org/officeDocument/2006/relationships/image" Target="../media/image3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image" Target="../media/image35.jpg"/><Relationship Id="rId4" Type="http://schemas.openxmlformats.org/officeDocument/2006/relationships/image" Target="../media/image19.png"/><Relationship Id="rId5" Type="http://schemas.openxmlformats.org/officeDocument/2006/relationships/image" Target="../media/image3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image" Target="../media/image35.jpg"/><Relationship Id="rId4" Type="http://schemas.openxmlformats.org/officeDocument/2006/relationships/image" Target="../media/image19.png"/><Relationship Id="rId5" Type="http://schemas.openxmlformats.org/officeDocument/2006/relationships/image" Target="../media/image3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image" Target="../media/image41.jpg"/><Relationship Id="rId4" Type="http://schemas.openxmlformats.org/officeDocument/2006/relationships/image" Target="../media/image19.png"/><Relationship Id="rId5" Type="http://schemas.openxmlformats.org/officeDocument/2006/relationships/image" Target="../media/image3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 Id="rId3" Type="http://schemas.openxmlformats.org/officeDocument/2006/relationships/image" Target="../media/image41.jpg"/><Relationship Id="rId4" Type="http://schemas.openxmlformats.org/officeDocument/2006/relationships/image" Target="../media/image19.png"/><Relationship Id="rId5" Type="http://schemas.openxmlformats.org/officeDocument/2006/relationships/image" Target="../media/image3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 Id="rId3" Type="http://schemas.openxmlformats.org/officeDocument/2006/relationships/image" Target="../media/image41.jpg"/><Relationship Id="rId4" Type="http://schemas.openxmlformats.org/officeDocument/2006/relationships/image" Target="../media/image19.png"/><Relationship Id="rId5" Type="http://schemas.openxmlformats.org/officeDocument/2006/relationships/image" Target="../media/image3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 Id="rId3" Type="http://schemas.openxmlformats.org/officeDocument/2006/relationships/image" Target="../media/image41.jpg"/><Relationship Id="rId4" Type="http://schemas.openxmlformats.org/officeDocument/2006/relationships/image" Target="../media/image19.png"/><Relationship Id="rId5" Type="http://schemas.openxmlformats.org/officeDocument/2006/relationships/image" Target="../media/image3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 Id="rId3" Type="http://schemas.openxmlformats.org/officeDocument/2006/relationships/image" Target="../media/image41.jpg"/><Relationship Id="rId4" Type="http://schemas.openxmlformats.org/officeDocument/2006/relationships/image" Target="../media/image19.png"/><Relationship Id="rId5" Type="http://schemas.openxmlformats.org/officeDocument/2006/relationships/image" Target="../media/image3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 Id="rId3" Type="http://schemas.openxmlformats.org/officeDocument/2006/relationships/image" Target="../media/image41.jpg"/><Relationship Id="rId4" Type="http://schemas.openxmlformats.org/officeDocument/2006/relationships/image" Target="../media/image19.png"/><Relationship Id="rId5" Type="http://schemas.openxmlformats.org/officeDocument/2006/relationships/image" Target="../media/image3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 Id="rId3" Type="http://schemas.openxmlformats.org/officeDocument/2006/relationships/image" Target="../media/image41.jpg"/><Relationship Id="rId4" Type="http://schemas.openxmlformats.org/officeDocument/2006/relationships/image" Target="../media/image19.png"/><Relationship Id="rId5" Type="http://schemas.openxmlformats.org/officeDocument/2006/relationships/image" Target="../media/image3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19.png"/><Relationship Id="rId4" Type="http://schemas.openxmlformats.org/officeDocument/2006/relationships/image" Target="../media/image3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19.png"/><Relationship Id="rId4" Type="http://schemas.openxmlformats.org/officeDocument/2006/relationships/image" Target="../media/image39.png"/><Relationship Id="rId5" Type="http://schemas.openxmlformats.org/officeDocument/2006/relationships/image" Target="../media/image4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19.png"/><Relationship Id="rId4" Type="http://schemas.openxmlformats.org/officeDocument/2006/relationships/image" Target="../media/image39.png"/><Relationship Id="rId5" Type="http://schemas.openxmlformats.org/officeDocument/2006/relationships/image" Target="../media/image43.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1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16.png"/><Relationship Id="rId4" Type="http://schemas.openxmlformats.org/officeDocument/2006/relationships/image" Target="../media/image37.png"/><Relationship Id="rId5" Type="http://schemas.openxmlformats.org/officeDocument/2006/relationships/image" Target="../media/image43.jpg"/><Relationship Id="rId6" Type="http://schemas.openxmlformats.org/officeDocument/2006/relationships/image" Target="../media/image41.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1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11.png"/><Relationship Id="rId4" Type="http://schemas.openxmlformats.org/officeDocument/2006/relationships/image" Target="../media/image29.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5.jpg"/><Relationship Id="rId4" Type="http://schemas.openxmlformats.org/officeDocument/2006/relationships/image" Target="../media/image1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image" Target="../media/image44.jpg"/><Relationship Id="rId4" Type="http://schemas.openxmlformats.org/officeDocument/2006/relationships/image" Target="../media/image55.png"/><Relationship Id="rId5" Type="http://schemas.openxmlformats.org/officeDocument/2006/relationships/image" Target="../media/image54.png"/><Relationship Id="rId6" Type="http://schemas.openxmlformats.org/officeDocument/2006/relationships/image" Target="../media/image56.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image" Target="../media/image44.jpg"/><Relationship Id="rId4" Type="http://schemas.openxmlformats.org/officeDocument/2006/relationships/image" Target="../media/image55.png"/><Relationship Id="rId5" Type="http://schemas.openxmlformats.org/officeDocument/2006/relationships/image" Target="../media/image54.png"/><Relationship Id="rId6" Type="http://schemas.openxmlformats.org/officeDocument/2006/relationships/image" Target="../media/image56.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 Id="rId3" Type="http://schemas.openxmlformats.org/officeDocument/2006/relationships/image" Target="../media/image54.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 Id="rId3" Type="http://schemas.openxmlformats.org/officeDocument/2006/relationships/image" Target="../media/image54.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 Id="rId3" Type="http://schemas.openxmlformats.org/officeDocument/2006/relationships/image" Target="../media/image5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8.png"/><Relationship Id="rId4" Type="http://schemas.openxmlformats.org/officeDocument/2006/relationships/image" Target="../media/image11.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 Id="rId3" Type="http://schemas.openxmlformats.org/officeDocument/2006/relationships/image" Target="../media/image54.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image" Target="../media/image11.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4.xml"/><Relationship Id="rId3" Type="http://schemas.openxmlformats.org/officeDocument/2006/relationships/image" Target="../media/image11.png"/><Relationship Id="rId4" Type="http://schemas.openxmlformats.org/officeDocument/2006/relationships/image" Target="../media/image29.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image" Target="../media/image6.png"/><Relationship Id="rId4" Type="http://schemas.openxmlformats.org/officeDocument/2006/relationships/image" Target="../media/image14.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 Id="rId3" Type="http://schemas.openxmlformats.org/officeDocument/2006/relationships/image" Target="../media/image45.png"/><Relationship Id="rId4" Type="http://schemas.openxmlformats.org/officeDocument/2006/relationships/hyperlink" Target="https://earthmamasworld.com/learning-about-the-food-chain/" TargetMode="External"/><Relationship Id="rId5" Type="http://schemas.openxmlformats.org/officeDocument/2006/relationships/image" Target="../media/image53.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 Id="rId3" Type="http://schemas.openxmlformats.org/officeDocument/2006/relationships/hyperlink" Target="https://www.explorelearning.com/index.cfm?method=cResource.dspDetail&amp;ResourceID=38" TargetMode="External"/><Relationship Id="rId4" Type="http://schemas.openxmlformats.org/officeDocument/2006/relationships/image" Target="../media/image46.png"/><Relationship Id="rId5" Type="http://schemas.openxmlformats.org/officeDocument/2006/relationships/image" Target="../media/image47.png"/><Relationship Id="rId6" Type="http://schemas.openxmlformats.org/officeDocument/2006/relationships/image" Target="../media/image49.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 Id="rId3" Type="http://schemas.openxmlformats.org/officeDocument/2006/relationships/image" Target="../media/image51.jp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 Id="rId3" Type="http://schemas.openxmlformats.org/officeDocument/2006/relationships/image" Target="../media/image48.jpg"/><Relationship Id="rId4" Type="http://schemas.openxmlformats.org/officeDocument/2006/relationships/image" Target="../media/image50.png"/><Relationship Id="rId5" Type="http://schemas.openxmlformats.org/officeDocument/2006/relationships/image" Target="../media/image5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7.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1.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grpSp>
        <p:nvGrpSpPr>
          <p:cNvPr id="89" name="Google Shape;89;p1"/>
          <p:cNvGrpSpPr/>
          <p:nvPr/>
        </p:nvGrpSpPr>
        <p:grpSpPr>
          <a:xfrm>
            <a:off x="1325592" y="297175"/>
            <a:ext cx="6456691" cy="6404394"/>
            <a:chOff x="814636" y="0"/>
            <a:chExt cx="5828917" cy="6404394"/>
          </a:xfrm>
        </p:grpSpPr>
        <p:sp>
          <p:nvSpPr>
            <p:cNvPr id="90" name="Google Shape;90;p1"/>
            <p:cNvSpPr/>
            <p:nvPr/>
          </p:nvSpPr>
          <p:spPr>
            <a:xfrm rot="10800000">
              <a:off x="1480984" y="685"/>
              <a:ext cx="5162565" cy="722555"/>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1"/>
            <p:cNvSpPr txBox="1"/>
            <p:nvPr/>
          </p:nvSpPr>
          <p:spPr>
            <a:xfrm>
              <a:off x="1661623" y="685"/>
              <a:ext cx="4981926" cy="722555"/>
            </a:xfrm>
            <a:prstGeom prst="rect">
              <a:avLst/>
            </a:prstGeom>
            <a:noFill/>
            <a:ln>
              <a:noFill/>
            </a:ln>
          </p:spPr>
          <p:txBody>
            <a:bodyPr anchorCtr="0" anchor="ctr" bIns="106675" lIns="318625" spcFirstLastPara="1" rIns="199125" wrap="square" tIns="106675">
              <a:noAutofit/>
            </a:bodyPr>
            <a:lstStyle/>
            <a:p>
              <a:pPr indent="0" lvl="0" marL="0" marR="0" rtl="0" algn="ctr">
                <a:lnSpc>
                  <a:spcPct val="90000"/>
                </a:lnSpc>
                <a:spcBef>
                  <a:spcPts val="0"/>
                </a:spcBef>
                <a:spcAft>
                  <a:spcPts val="0"/>
                </a:spcAft>
                <a:buClr>
                  <a:schemeClr val="lt1"/>
                </a:buClr>
                <a:buSzPts val="2800"/>
                <a:buFont typeface="Calibri"/>
                <a:buNone/>
              </a:pPr>
              <a:r>
                <a:rPr b="0" i="0" lang="en-US" sz="2800" u="none" cap="none" strike="noStrike">
                  <a:solidFill>
                    <a:schemeClr val="lt1"/>
                  </a:solidFill>
                  <a:latin typeface="Calibri"/>
                  <a:ea typeface="Calibri"/>
                  <a:cs typeface="Calibri"/>
                  <a:sym typeface="Calibri"/>
                </a:rPr>
                <a:t>“Big Idea” Question</a:t>
              </a:r>
              <a:endParaRPr b="0" i="0" sz="1400" u="none" cap="none" strike="noStrike">
                <a:solidFill>
                  <a:srgbClr val="000000"/>
                </a:solidFill>
                <a:latin typeface="Arial"/>
                <a:ea typeface="Arial"/>
                <a:cs typeface="Arial"/>
                <a:sym typeface="Arial"/>
              </a:endParaRPr>
            </a:p>
          </p:txBody>
        </p:sp>
        <p:sp>
          <p:nvSpPr>
            <p:cNvPr id="92" name="Google Shape;92;p1"/>
            <p:cNvSpPr/>
            <p:nvPr/>
          </p:nvSpPr>
          <p:spPr>
            <a:xfrm>
              <a:off x="848401" y="0"/>
              <a:ext cx="722555" cy="722555"/>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1"/>
            <p:cNvSpPr/>
            <p:nvPr/>
          </p:nvSpPr>
          <p:spPr>
            <a:xfrm rot="10800000">
              <a:off x="1480984" y="938929"/>
              <a:ext cx="5162565" cy="722555"/>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1"/>
            <p:cNvSpPr txBox="1"/>
            <p:nvPr/>
          </p:nvSpPr>
          <p:spPr>
            <a:xfrm>
              <a:off x="1661623" y="938929"/>
              <a:ext cx="4981926" cy="722555"/>
            </a:xfrm>
            <a:prstGeom prst="rect">
              <a:avLst/>
            </a:prstGeom>
            <a:noFill/>
            <a:ln>
              <a:noFill/>
            </a:ln>
          </p:spPr>
          <p:txBody>
            <a:bodyPr anchorCtr="0" anchor="ctr" bIns="106675" lIns="318625" spcFirstLastPara="1" rIns="199125" wrap="square" tIns="106675">
              <a:noAutofit/>
            </a:bodyPr>
            <a:lstStyle/>
            <a:p>
              <a:pPr indent="0" lvl="0" marL="0" marR="0" rtl="0" algn="ctr">
                <a:lnSpc>
                  <a:spcPct val="90000"/>
                </a:lnSpc>
                <a:spcBef>
                  <a:spcPts val="0"/>
                </a:spcBef>
                <a:spcAft>
                  <a:spcPts val="0"/>
                </a:spcAft>
                <a:buClr>
                  <a:schemeClr val="lt1"/>
                </a:buClr>
                <a:buSzPts val="2800"/>
                <a:buFont typeface="Calibri"/>
                <a:buNone/>
              </a:pPr>
              <a:r>
                <a:rPr b="0" i="0" lang="en-US" sz="2800" u="none" cap="none" strike="noStrike">
                  <a:solidFill>
                    <a:schemeClr val="lt1"/>
                  </a:solidFill>
                  <a:latin typeface="Calibri"/>
                  <a:ea typeface="Calibri"/>
                  <a:cs typeface="Calibri"/>
                  <a:sym typeface="Calibri"/>
                </a:rPr>
                <a:t>Review Concepts</a:t>
              </a:r>
              <a:endParaRPr b="0" i="0" sz="1400" u="none" cap="none" strike="noStrike">
                <a:solidFill>
                  <a:srgbClr val="000000"/>
                </a:solidFill>
                <a:latin typeface="Arial"/>
                <a:ea typeface="Arial"/>
                <a:cs typeface="Arial"/>
                <a:sym typeface="Arial"/>
              </a:endParaRPr>
            </a:p>
          </p:txBody>
        </p:sp>
        <p:sp>
          <p:nvSpPr>
            <p:cNvPr id="95" name="Google Shape;95;p1"/>
            <p:cNvSpPr/>
            <p:nvPr/>
          </p:nvSpPr>
          <p:spPr>
            <a:xfrm>
              <a:off x="824716" y="938929"/>
              <a:ext cx="722555" cy="722555"/>
            </a:xfrm>
            <a:prstGeom prst="ellipse">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1"/>
            <p:cNvSpPr/>
            <p:nvPr/>
          </p:nvSpPr>
          <p:spPr>
            <a:xfrm rot="10800000">
              <a:off x="1480984" y="1877172"/>
              <a:ext cx="5162565" cy="722555"/>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1"/>
            <p:cNvSpPr txBox="1"/>
            <p:nvPr/>
          </p:nvSpPr>
          <p:spPr>
            <a:xfrm>
              <a:off x="1661623" y="1877172"/>
              <a:ext cx="4981926" cy="722555"/>
            </a:xfrm>
            <a:prstGeom prst="rect">
              <a:avLst/>
            </a:prstGeom>
            <a:noFill/>
            <a:ln>
              <a:noFill/>
            </a:ln>
          </p:spPr>
          <p:txBody>
            <a:bodyPr anchorCtr="0" anchor="ctr" bIns="106675" lIns="318625" spcFirstLastPara="1" rIns="199125" wrap="square" tIns="106675">
              <a:noAutofit/>
            </a:bodyPr>
            <a:lstStyle/>
            <a:p>
              <a:pPr indent="0" lvl="0" marL="0" marR="0" rtl="0" algn="ctr">
                <a:lnSpc>
                  <a:spcPct val="90000"/>
                </a:lnSpc>
                <a:spcBef>
                  <a:spcPts val="0"/>
                </a:spcBef>
                <a:spcAft>
                  <a:spcPts val="0"/>
                </a:spcAft>
                <a:buClr>
                  <a:schemeClr val="lt1"/>
                </a:buClr>
                <a:buSzPts val="2800"/>
                <a:buFont typeface="Calibri"/>
                <a:buNone/>
              </a:pPr>
              <a:r>
                <a:rPr b="0" i="0" lang="en-US" sz="2800" u="none" cap="none" strike="noStrike">
                  <a:solidFill>
                    <a:schemeClr val="lt1"/>
                  </a:solidFill>
                  <a:latin typeface="Calibri"/>
                  <a:ea typeface="Calibri"/>
                  <a:cs typeface="Calibri"/>
                  <a:sym typeface="Calibri"/>
                </a:rPr>
                <a:t>Check-In Questions</a:t>
              </a:r>
              <a:endParaRPr b="0" i="0" sz="1400" u="none" cap="none" strike="noStrike">
                <a:solidFill>
                  <a:srgbClr val="000000"/>
                </a:solidFill>
                <a:latin typeface="Arial"/>
                <a:ea typeface="Arial"/>
                <a:cs typeface="Arial"/>
                <a:sym typeface="Arial"/>
              </a:endParaRPr>
            </a:p>
          </p:txBody>
        </p:sp>
        <p:sp>
          <p:nvSpPr>
            <p:cNvPr id="98" name="Google Shape;98;p1"/>
            <p:cNvSpPr/>
            <p:nvPr/>
          </p:nvSpPr>
          <p:spPr>
            <a:xfrm>
              <a:off x="814643" y="1875958"/>
              <a:ext cx="722555" cy="722555"/>
            </a:xfrm>
            <a:prstGeom prst="ellipse">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1"/>
            <p:cNvSpPr/>
            <p:nvPr/>
          </p:nvSpPr>
          <p:spPr>
            <a:xfrm rot="10800000">
              <a:off x="1480984" y="2815415"/>
              <a:ext cx="5162565" cy="722555"/>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1"/>
            <p:cNvSpPr txBox="1"/>
            <p:nvPr/>
          </p:nvSpPr>
          <p:spPr>
            <a:xfrm>
              <a:off x="1661623" y="2815415"/>
              <a:ext cx="4981926" cy="722555"/>
            </a:xfrm>
            <a:prstGeom prst="rect">
              <a:avLst/>
            </a:prstGeom>
            <a:noFill/>
            <a:ln>
              <a:noFill/>
            </a:ln>
          </p:spPr>
          <p:txBody>
            <a:bodyPr anchorCtr="0" anchor="ctr" bIns="106675" lIns="318625" spcFirstLastPara="1" rIns="199125" wrap="square" tIns="106675">
              <a:noAutofit/>
            </a:bodyPr>
            <a:lstStyle/>
            <a:p>
              <a:pPr indent="0" lvl="0" marL="0" marR="0" rtl="0" algn="ctr">
                <a:lnSpc>
                  <a:spcPct val="90000"/>
                </a:lnSpc>
                <a:spcBef>
                  <a:spcPts val="0"/>
                </a:spcBef>
                <a:spcAft>
                  <a:spcPts val="0"/>
                </a:spcAft>
                <a:buClr>
                  <a:schemeClr val="lt1"/>
                </a:buClr>
                <a:buSzPts val="2800"/>
                <a:buFont typeface="Calibri"/>
                <a:buNone/>
              </a:pPr>
              <a:r>
                <a:rPr b="0" i="0" lang="en-US" sz="2800" u="none" cap="none" strike="noStrike">
                  <a:solidFill>
                    <a:schemeClr val="lt1"/>
                  </a:solidFill>
                  <a:latin typeface="Calibri"/>
                  <a:ea typeface="Calibri"/>
                  <a:cs typeface="Calibri"/>
                  <a:sym typeface="Calibri"/>
                </a:rPr>
                <a:t>Teacher Engagement</a:t>
              </a:r>
              <a:endParaRPr b="0" i="0" sz="1400" u="none" cap="none" strike="noStrike">
                <a:solidFill>
                  <a:srgbClr val="000000"/>
                </a:solidFill>
                <a:latin typeface="Arial"/>
                <a:ea typeface="Arial"/>
                <a:cs typeface="Arial"/>
                <a:sym typeface="Arial"/>
              </a:endParaRPr>
            </a:p>
          </p:txBody>
        </p:sp>
        <p:sp>
          <p:nvSpPr>
            <p:cNvPr id="101" name="Google Shape;101;p1"/>
            <p:cNvSpPr/>
            <p:nvPr/>
          </p:nvSpPr>
          <p:spPr>
            <a:xfrm>
              <a:off x="814636" y="2815415"/>
              <a:ext cx="722555" cy="722555"/>
            </a:xfrm>
            <a:prstGeom prst="ellipse">
              <a:avLst/>
            </a:prstGeom>
            <a:blipFill rotWithShape="1">
              <a:blip r:embed="rId6">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1"/>
            <p:cNvSpPr/>
            <p:nvPr/>
          </p:nvSpPr>
          <p:spPr>
            <a:xfrm rot="10800000">
              <a:off x="1480853" y="3753570"/>
              <a:ext cx="5162700" cy="1758000"/>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1"/>
            <p:cNvSpPr txBox="1"/>
            <p:nvPr/>
          </p:nvSpPr>
          <p:spPr>
            <a:xfrm>
              <a:off x="1873753" y="3753671"/>
              <a:ext cx="4769700" cy="1619100"/>
            </a:xfrm>
            <a:prstGeom prst="rect">
              <a:avLst/>
            </a:prstGeom>
            <a:noFill/>
            <a:ln>
              <a:noFill/>
            </a:ln>
          </p:spPr>
          <p:txBody>
            <a:bodyPr anchorCtr="0" anchor="t" bIns="106675" lIns="318625" spcFirstLastPara="1" rIns="199125" wrap="square" tIns="106675">
              <a:noAutofit/>
            </a:bodyPr>
            <a:lstStyle/>
            <a:p>
              <a:pPr indent="0" lvl="0" marL="0" marR="0" rtl="0" algn="ctr">
                <a:lnSpc>
                  <a:spcPct val="90000"/>
                </a:lnSpc>
                <a:spcBef>
                  <a:spcPts val="0"/>
                </a:spcBef>
                <a:spcAft>
                  <a:spcPts val="0"/>
                </a:spcAft>
                <a:buClr>
                  <a:schemeClr val="lt1"/>
                </a:buClr>
                <a:buSzPts val="2800"/>
                <a:buFont typeface="Calibri"/>
                <a:buNone/>
              </a:pPr>
              <a:r>
                <a:rPr b="0" i="0" lang="en-US" sz="2800" u="none" cap="none" strike="noStrike">
                  <a:solidFill>
                    <a:schemeClr val="lt1"/>
                  </a:solidFill>
                  <a:latin typeface="Calibri"/>
                  <a:ea typeface="Calibri"/>
                  <a:cs typeface="Calibri"/>
                  <a:sym typeface="Calibri"/>
                </a:rPr>
                <a:t>Vocabulary</a:t>
              </a:r>
              <a:endParaRPr b="0" i="0" sz="1400" u="none" cap="none" strike="noStrike">
                <a:solidFill>
                  <a:srgbClr val="000000"/>
                </a:solidFill>
                <a:latin typeface="Arial"/>
                <a:ea typeface="Arial"/>
                <a:cs typeface="Arial"/>
                <a:sym typeface="Arial"/>
              </a:endParaRPr>
            </a:p>
            <a:p>
              <a:pPr indent="-171450" lvl="1" marL="171450" marR="0" rtl="0" algn="l">
                <a:lnSpc>
                  <a:spcPct val="90000"/>
                </a:lnSpc>
                <a:spcBef>
                  <a:spcPts val="980"/>
                </a:spcBef>
                <a:spcAft>
                  <a:spcPts val="0"/>
                </a:spcAft>
                <a:buClr>
                  <a:schemeClr val="lt1"/>
                </a:buClr>
                <a:buSzPts val="1800"/>
                <a:buFont typeface="Calibri"/>
                <a:buChar char="•"/>
              </a:pPr>
              <a:r>
                <a:rPr b="0" i="0" lang="en-US" sz="1800" u="none" cap="none" strike="noStrike">
                  <a:solidFill>
                    <a:schemeClr val="lt1"/>
                  </a:solidFill>
                  <a:latin typeface="Calibri"/>
                  <a:ea typeface="Calibri"/>
                  <a:cs typeface="Calibri"/>
                  <a:sym typeface="Calibri"/>
                </a:rPr>
                <a:t>Student-Friendly Definition</a:t>
              </a:r>
              <a:endParaRPr b="0" i="0" sz="1400" u="none" cap="none" strike="noStrike">
                <a:solidFill>
                  <a:srgbClr val="000000"/>
                </a:solidFill>
                <a:latin typeface="Arial"/>
                <a:ea typeface="Arial"/>
                <a:cs typeface="Arial"/>
                <a:sym typeface="Arial"/>
              </a:endParaRPr>
            </a:p>
            <a:p>
              <a:pPr indent="-171450" lvl="1" marL="171450" marR="0" rtl="0" algn="l">
                <a:lnSpc>
                  <a:spcPct val="90000"/>
                </a:lnSpc>
                <a:spcBef>
                  <a:spcPts val="270"/>
                </a:spcBef>
                <a:spcAft>
                  <a:spcPts val="0"/>
                </a:spcAft>
                <a:buClr>
                  <a:schemeClr val="lt1"/>
                </a:buClr>
                <a:buSzPts val="1800"/>
                <a:buFont typeface="Calibri"/>
                <a:buChar char="•"/>
              </a:pPr>
              <a:r>
                <a:rPr b="0" i="0" lang="en-US" sz="1800" u="none" cap="none" strike="noStrike">
                  <a:solidFill>
                    <a:schemeClr val="lt1"/>
                  </a:solidFill>
                  <a:latin typeface="Calibri"/>
                  <a:ea typeface="Calibri"/>
                  <a:cs typeface="Calibri"/>
                  <a:sym typeface="Calibri"/>
                </a:rPr>
                <a:t>Examples &amp; Non-Examples</a:t>
              </a:r>
              <a:endParaRPr b="0" i="0" sz="1400" u="none" cap="none" strike="noStrike">
                <a:solidFill>
                  <a:srgbClr val="000000"/>
                </a:solidFill>
                <a:latin typeface="Arial"/>
                <a:ea typeface="Arial"/>
                <a:cs typeface="Arial"/>
                <a:sym typeface="Arial"/>
              </a:endParaRPr>
            </a:p>
            <a:p>
              <a:pPr indent="-171450" lvl="1" marL="171450" marR="0" rtl="0" algn="l">
                <a:lnSpc>
                  <a:spcPct val="90000"/>
                </a:lnSpc>
                <a:spcBef>
                  <a:spcPts val="270"/>
                </a:spcBef>
                <a:spcAft>
                  <a:spcPts val="0"/>
                </a:spcAft>
                <a:buClr>
                  <a:schemeClr val="lt1"/>
                </a:buClr>
                <a:buSzPts val="1800"/>
                <a:buFont typeface="Calibri"/>
                <a:buChar char="•"/>
              </a:pPr>
              <a:r>
                <a:rPr b="0" i="0" lang="en-US" sz="1800" u="none" cap="none" strike="noStrike">
                  <a:solidFill>
                    <a:schemeClr val="lt1"/>
                  </a:solidFill>
                  <a:latin typeface="Calibri"/>
                  <a:ea typeface="Calibri"/>
                  <a:cs typeface="Calibri"/>
                  <a:sym typeface="Calibri"/>
                </a:rPr>
                <a:t>Morphological Word Parts</a:t>
              </a:r>
              <a:endParaRPr b="0" i="0" sz="1800" u="none" cap="none" strike="noStrike">
                <a:solidFill>
                  <a:schemeClr val="lt1"/>
                </a:solidFill>
                <a:latin typeface="Calibri"/>
                <a:ea typeface="Calibri"/>
                <a:cs typeface="Calibri"/>
                <a:sym typeface="Calibri"/>
              </a:endParaRPr>
            </a:p>
            <a:p>
              <a:pPr indent="-171450" lvl="1" marL="171450" marR="0" rtl="0" algn="l">
                <a:lnSpc>
                  <a:spcPct val="90000"/>
                </a:lnSpc>
                <a:spcBef>
                  <a:spcPts val="270"/>
                </a:spcBef>
                <a:spcAft>
                  <a:spcPts val="0"/>
                </a:spcAft>
                <a:buClr>
                  <a:schemeClr val="lt1"/>
                </a:buClr>
                <a:buSzPts val="1800"/>
                <a:buFont typeface="Calibri"/>
                <a:buChar char="•"/>
              </a:pPr>
              <a:r>
                <a:rPr b="0" i="0" lang="en-US" sz="1800" u="none" cap="none" strike="noStrike">
                  <a:solidFill>
                    <a:schemeClr val="lt1"/>
                  </a:solidFill>
                  <a:latin typeface="Calibri"/>
                  <a:ea typeface="Calibri"/>
                  <a:cs typeface="Calibri"/>
                  <a:sym typeface="Calibri"/>
                </a:rPr>
                <a:t>Frayer Model</a:t>
              </a:r>
              <a:endParaRPr b="0" i="0" sz="1800" u="none" cap="none" strike="noStrike">
                <a:solidFill>
                  <a:schemeClr val="lt1"/>
                </a:solidFill>
                <a:latin typeface="Calibri"/>
                <a:ea typeface="Calibri"/>
                <a:cs typeface="Calibri"/>
                <a:sym typeface="Calibri"/>
              </a:endParaRPr>
            </a:p>
          </p:txBody>
        </p:sp>
        <p:sp>
          <p:nvSpPr>
            <p:cNvPr id="104" name="Google Shape;104;p1"/>
            <p:cNvSpPr/>
            <p:nvPr/>
          </p:nvSpPr>
          <p:spPr>
            <a:xfrm>
              <a:off x="822078" y="4170465"/>
              <a:ext cx="722555" cy="722555"/>
            </a:xfrm>
            <a:prstGeom prst="ellipse">
              <a:avLst/>
            </a:prstGeom>
            <a:blipFill rotWithShape="1">
              <a:blip r:embed="rId7">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1"/>
            <p:cNvSpPr/>
            <p:nvPr/>
          </p:nvSpPr>
          <p:spPr>
            <a:xfrm rot="10800000">
              <a:off x="1480853" y="5692595"/>
              <a:ext cx="5162700" cy="647100"/>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1"/>
            <p:cNvSpPr txBox="1"/>
            <p:nvPr/>
          </p:nvSpPr>
          <p:spPr>
            <a:xfrm>
              <a:off x="1661628" y="5540394"/>
              <a:ext cx="4981800" cy="864000"/>
            </a:xfrm>
            <a:prstGeom prst="rect">
              <a:avLst/>
            </a:prstGeom>
            <a:noFill/>
            <a:ln>
              <a:noFill/>
            </a:ln>
          </p:spPr>
          <p:txBody>
            <a:bodyPr anchorCtr="0" anchor="ctr" bIns="106675" lIns="318625" spcFirstLastPara="1" rIns="199125" wrap="square" tIns="106675">
              <a:noAutofit/>
            </a:bodyPr>
            <a:lstStyle/>
            <a:p>
              <a:pPr indent="0" lvl="0" marL="0" marR="0" rtl="0" algn="ctr">
                <a:lnSpc>
                  <a:spcPct val="90000"/>
                </a:lnSpc>
                <a:spcBef>
                  <a:spcPts val="0"/>
                </a:spcBef>
                <a:spcAft>
                  <a:spcPts val="0"/>
                </a:spcAft>
                <a:buClr>
                  <a:schemeClr val="lt1"/>
                </a:buClr>
                <a:buSzPts val="2800"/>
                <a:buFont typeface="Calibri"/>
                <a:buNone/>
              </a:pPr>
              <a:r>
                <a:rPr b="0" i="0" lang="en-US" sz="2800" u="none" cap="none" strike="noStrike">
                  <a:solidFill>
                    <a:schemeClr val="lt1"/>
                  </a:solidFill>
                  <a:latin typeface="Calibri"/>
                  <a:ea typeface="Calibri"/>
                  <a:cs typeface="Calibri"/>
                  <a:sym typeface="Calibri"/>
                </a:rPr>
                <a:t>Simulation/Activity</a:t>
              </a:r>
              <a:endParaRPr b="0" i="0" sz="1400" u="none" cap="none" strike="noStrike">
                <a:solidFill>
                  <a:srgbClr val="000000"/>
                </a:solidFill>
                <a:latin typeface="Arial"/>
                <a:ea typeface="Arial"/>
                <a:cs typeface="Arial"/>
                <a:sym typeface="Arial"/>
              </a:endParaRPr>
            </a:p>
          </p:txBody>
        </p:sp>
        <p:sp>
          <p:nvSpPr>
            <p:cNvPr id="107" name="Google Shape;107;p1"/>
            <p:cNvSpPr/>
            <p:nvPr/>
          </p:nvSpPr>
          <p:spPr>
            <a:xfrm>
              <a:off x="826125" y="5607581"/>
              <a:ext cx="722700" cy="722700"/>
            </a:xfrm>
            <a:prstGeom prst="ellipse">
              <a:avLst/>
            </a:prstGeom>
            <a:blipFill rotWithShape="1">
              <a:blip r:embed="rId8">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descr="Comment Like" id="108" name="Google Shape;108;p1"/>
          <p:cNvPicPr preferRelativeResize="0"/>
          <p:nvPr/>
        </p:nvPicPr>
        <p:blipFill rotWithShape="1">
          <a:blip r:embed="rId9">
            <a:alphaModFix/>
          </a:blip>
          <a:srcRect b="0" l="0" r="0" t="0"/>
          <a:stretch/>
        </p:blipFill>
        <p:spPr>
          <a:xfrm>
            <a:off x="5786600" y="4959804"/>
            <a:ext cx="385108" cy="347619"/>
          </a:xfrm>
          <a:prstGeom prst="rect">
            <a:avLst/>
          </a:prstGeom>
          <a:noFill/>
          <a:ln>
            <a:noFill/>
          </a:ln>
        </p:spPr>
      </p:pic>
      <p:pic>
        <p:nvPicPr>
          <p:cNvPr descr="Comment Dislike" id="109" name="Google Shape;109;p1"/>
          <p:cNvPicPr preferRelativeResize="0"/>
          <p:nvPr/>
        </p:nvPicPr>
        <p:blipFill rotWithShape="1">
          <a:blip r:embed="rId10">
            <a:alphaModFix/>
          </a:blip>
          <a:srcRect b="0" l="0" r="0" t="0"/>
          <a:stretch/>
        </p:blipFill>
        <p:spPr>
          <a:xfrm>
            <a:off x="6140137" y="4959804"/>
            <a:ext cx="385108" cy="347619"/>
          </a:xfrm>
          <a:prstGeom prst="rect">
            <a:avLst/>
          </a:prstGeom>
          <a:noFill/>
          <a:ln>
            <a:noFill/>
          </a:ln>
        </p:spPr>
      </p:pic>
      <p:pic>
        <p:nvPicPr>
          <p:cNvPr descr="Blog" id="110" name="Google Shape;110;p1"/>
          <p:cNvPicPr preferRelativeResize="0"/>
          <p:nvPr/>
        </p:nvPicPr>
        <p:blipFill rotWithShape="1">
          <a:blip r:embed="rId11">
            <a:alphaModFix/>
          </a:blip>
          <a:srcRect b="0" l="0" r="0" t="0"/>
          <a:stretch/>
        </p:blipFill>
        <p:spPr>
          <a:xfrm>
            <a:off x="5913444" y="4638256"/>
            <a:ext cx="385108" cy="347619"/>
          </a:xfrm>
          <a:prstGeom prst="rect">
            <a:avLst/>
          </a:prstGeom>
          <a:noFill/>
          <a:ln>
            <a:noFill/>
          </a:ln>
        </p:spPr>
      </p:pic>
      <p:pic>
        <p:nvPicPr>
          <p:cNvPr descr="Labor" id="111" name="Google Shape;111;p1"/>
          <p:cNvPicPr preferRelativeResize="0"/>
          <p:nvPr/>
        </p:nvPicPr>
        <p:blipFill rotWithShape="1">
          <a:blip r:embed="rId12">
            <a:alphaModFix/>
          </a:blip>
          <a:srcRect b="0" l="0" r="0" t="0"/>
          <a:stretch/>
        </p:blipFill>
        <p:spPr>
          <a:xfrm>
            <a:off x="5786600" y="5249251"/>
            <a:ext cx="335447" cy="302792"/>
          </a:xfrm>
          <a:prstGeom prst="rect">
            <a:avLst/>
          </a:prstGeom>
          <a:noFill/>
          <a:ln>
            <a:noFill/>
          </a:ln>
        </p:spPr>
      </p:pic>
      <p:sp>
        <p:nvSpPr>
          <p:cNvPr id="112" name="Google Shape;112;p1"/>
          <p:cNvSpPr/>
          <p:nvPr/>
        </p:nvSpPr>
        <p:spPr>
          <a:xfrm>
            <a:off x="170822" y="211015"/>
            <a:ext cx="1095270" cy="683288"/>
          </a:xfrm>
          <a:prstGeom prst="cloud">
            <a:avLst/>
          </a:prstGeom>
          <a:gradFill>
            <a:gsLst>
              <a:gs pos="0">
                <a:srgbClr val="FF932B"/>
              </a:gs>
              <a:gs pos="100000">
                <a:srgbClr val="FFB673"/>
              </a:gs>
            </a:gsLst>
            <a:lin ang="16200000" scaled="0"/>
          </a:gradFill>
          <a:ln cap="flat" cmpd="sng" w="9525">
            <a:solidFill>
              <a:srgbClr val="F5913F"/>
            </a:solidFill>
            <a:prstDash val="solid"/>
            <a:round/>
            <a:headEnd len="sm" w="sm" type="none"/>
            <a:tailEnd len="sm" w="sm" type="none"/>
          </a:ln>
          <a:effectLst>
            <a:outerShdw blurRad="40000" rotWithShape="0" dir="5400000" dist="23000">
              <a:srgbClr val="000000">
                <a:alpha val="3098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3" name="Google Shape;113;p1"/>
          <p:cNvSpPr txBox="1"/>
          <p:nvPr/>
        </p:nvSpPr>
        <p:spPr>
          <a:xfrm>
            <a:off x="366765" y="367993"/>
            <a:ext cx="70338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Calibri"/>
                <a:ea typeface="Calibri"/>
                <a:cs typeface="Calibri"/>
                <a:sym typeface="Calibri"/>
              </a:rPr>
              <a:t>Intro</a:t>
            </a:r>
            <a:endParaRPr b="0" i="0" sz="1400" u="none" cap="none" strike="noStrike">
              <a:solidFill>
                <a:srgbClr val="000000"/>
              </a:solidFill>
              <a:latin typeface="Arial"/>
              <a:ea typeface="Arial"/>
              <a:cs typeface="Arial"/>
              <a:sym typeface="Arial"/>
            </a:endParaRPr>
          </a:p>
        </p:txBody>
      </p:sp>
      <p:sp>
        <p:nvSpPr>
          <p:cNvPr id="114" name="Google Shape;114;p1"/>
          <p:cNvSpPr/>
          <p:nvPr/>
        </p:nvSpPr>
        <p:spPr>
          <a:xfrm>
            <a:off x="4452593" y="5493587"/>
            <a:ext cx="2709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115" name="Google Shape;115;p1"/>
          <p:cNvCxnSpPr/>
          <p:nvPr/>
        </p:nvCxnSpPr>
        <p:spPr>
          <a:xfrm>
            <a:off x="4588494" y="5493587"/>
            <a:ext cx="0" cy="76200"/>
          </a:xfrm>
          <a:prstGeom prst="straightConnector1">
            <a:avLst/>
          </a:prstGeom>
          <a:noFill/>
          <a:ln cap="flat" cmpd="sng" w="25400">
            <a:solidFill>
              <a:srgbClr val="FF932B"/>
            </a:solidFill>
            <a:prstDash val="solid"/>
            <a:round/>
            <a:headEnd len="sm" w="sm" type="none"/>
            <a:tailEnd len="sm" w="sm" type="none"/>
          </a:ln>
        </p:spPr>
      </p:cxnSp>
      <p:cxnSp>
        <p:nvCxnSpPr>
          <p:cNvPr id="116" name="Google Shape;116;p1"/>
          <p:cNvCxnSpPr>
            <a:stCxn id="117" idx="4"/>
            <a:endCxn id="114" idx="2"/>
          </p:cNvCxnSpPr>
          <p:nvPr/>
        </p:nvCxnSpPr>
        <p:spPr>
          <a:xfrm>
            <a:off x="4587304" y="5666878"/>
            <a:ext cx="600" cy="77100"/>
          </a:xfrm>
          <a:prstGeom prst="straightConnector1">
            <a:avLst/>
          </a:prstGeom>
          <a:noFill/>
          <a:ln cap="flat" cmpd="sng" w="25400">
            <a:solidFill>
              <a:srgbClr val="FF932B"/>
            </a:solidFill>
            <a:prstDash val="solid"/>
            <a:round/>
            <a:headEnd len="sm" w="sm" type="none"/>
            <a:tailEnd len="sm" w="sm" type="none"/>
          </a:ln>
        </p:spPr>
      </p:cxnSp>
      <p:cxnSp>
        <p:nvCxnSpPr>
          <p:cNvPr id="118" name="Google Shape;118;p1"/>
          <p:cNvCxnSpPr/>
          <p:nvPr/>
        </p:nvCxnSpPr>
        <p:spPr>
          <a:xfrm>
            <a:off x="4452593" y="5618269"/>
            <a:ext cx="78900" cy="0"/>
          </a:xfrm>
          <a:prstGeom prst="straightConnector1">
            <a:avLst/>
          </a:prstGeom>
          <a:noFill/>
          <a:ln cap="flat" cmpd="sng" w="25400">
            <a:solidFill>
              <a:srgbClr val="FF932B"/>
            </a:solidFill>
            <a:prstDash val="solid"/>
            <a:round/>
            <a:headEnd len="sm" w="sm" type="none"/>
            <a:tailEnd len="sm" w="sm" type="none"/>
          </a:ln>
        </p:spPr>
      </p:cxnSp>
      <p:cxnSp>
        <p:nvCxnSpPr>
          <p:cNvPr id="119" name="Google Shape;119;p1"/>
          <p:cNvCxnSpPr/>
          <p:nvPr/>
        </p:nvCxnSpPr>
        <p:spPr>
          <a:xfrm>
            <a:off x="4643028" y="5616627"/>
            <a:ext cx="80400" cy="0"/>
          </a:xfrm>
          <a:prstGeom prst="straightConnector1">
            <a:avLst/>
          </a:prstGeom>
          <a:noFill/>
          <a:ln cap="flat" cmpd="sng" w="25400">
            <a:solidFill>
              <a:srgbClr val="FF932B"/>
            </a:solidFill>
            <a:prstDash val="solid"/>
            <a:round/>
            <a:headEnd len="sm" w="sm" type="none"/>
            <a:tailEnd len="sm" w="sm" type="none"/>
          </a:ln>
        </p:spPr>
      </p:cxnSp>
      <p:sp>
        <p:nvSpPr>
          <p:cNvPr id="117" name="Google Shape;117;p1"/>
          <p:cNvSpPr/>
          <p:nvPr/>
        </p:nvSpPr>
        <p:spPr>
          <a:xfrm>
            <a:off x="4531654" y="5569678"/>
            <a:ext cx="111300" cy="97200"/>
          </a:xfrm>
          <a:prstGeom prst="ellipse">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g2936c336ece_0_991"/>
          <p:cNvSpPr txBox="1"/>
          <p:nvPr/>
        </p:nvSpPr>
        <p:spPr>
          <a:xfrm>
            <a:off x="989763" y="216922"/>
            <a:ext cx="7778700" cy="1200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lang="en-US" sz="3600">
                <a:solidFill>
                  <a:schemeClr val="dk1"/>
                </a:solidFill>
                <a:latin typeface="Calibri"/>
                <a:ea typeface="Calibri"/>
                <a:cs typeface="Calibri"/>
                <a:sym typeface="Calibri"/>
              </a:rPr>
              <a:t>An ecosystem is an area where ______ and ________ things interact.</a:t>
            </a:r>
            <a:endParaRPr b="0" i="0" sz="1400" u="none" cap="none" strike="noStrike">
              <a:solidFill>
                <a:srgbClr val="000000"/>
              </a:solidFill>
              <a:latin typeface="Arial"/>
              <a:ea typeface="Arial"/>
              <a:cs typeface="Arial"/>
              <a:sym typeface="Arial"/>
            </a:endParaRPr>
          </a:p>
        </p:txBody>
      </p:sp>
      <p:sp>
        <p:nvSpPr>
          <p:cNvPr descr="Questions" id="187" name="Google Shape;187;g2936c336ece_0_991"/>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88" name="Google Shape;188;g2936c336ece_0_991"/>
          <p:cNvPicPr preferRelativeResize="0"/>
          <p:nvPr/>
        </p:nvPicPr>
        <p:blipFill>
          <a:blip r:embed="rId4">
            <a:alphaModFix/>
          </a:blip>
          <a:stretch>
            <a:fillRect/>
          </a:stretch>
        </p:blipFill>
        <p:spPr>
          <a:xfrm>
            <a:off x="1930375" y="2348777"/>
            <a:ext cx="5897500" cy="33143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g2936c336ece_0_998"/>
          <p:cNvSpPr txBox="1"/>
          <p:nvPr/>
        </p:nvSpPr>
        <p:spPr>
          <a:xfrm>
            <a:off x="989763" y="216922"/>
            <a:ext cx="7778700" cy="1200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lang="en-US" sz="3600">
                <a:solidFill>
                  <a:schemeClr val="dk1"/>
                </a:solidFill>
                <a:latin typeface="Calibri"/>
                <a:ea typeface="Calibri"/>
                <a:cs typeface="Calibri"/>
                <a:sym typeface="Calibri"/>
              </a:rPr>
              <a:t>An ecosystem is an area where </a:t>
            </a:r>
            <a:r>
              <a:rPr b="1" lang="en-US" sz="3600" u="sng">
                <a:solidFill>
                  <a:srgbClr val="FF0000"/>
                </a:solidFill>
                <a:latin typeface="Calibri"/>
                <a:ea typeface="Calibri"/>
                <a:cs typeface="Calibri"/>
                <a:sym typeface="Calibri"/>
              </a:rPr>
              <a:t>living</a:t>
            </a:r>
            <a:r>
              <a:rPr lang="en-US" sz="3600">
                <a:solidFill>
                  <a:schemeClr val="dk1"/>
                </a:solidFill>
                <a:latin typeface="Calibri"/>
                <a:ea typeface="Calibri"/>
                <a:cs typeface="Calibri"/>
                <a:sym typeface="Calibri"/>
              </a:rPr>
              <a:t> and </a:t>
            </a:r>
            <a:r>
              <a:rPr b="1" lang="en-US" sz="3600" u="sng">
                <a:solidFill>
                  <a:srgbClr val="FF0000"/>
                </a:solidFill>
                <a:latin typeface="Calibri"/>
                <a:ea typeface="Calibri"/>
                <a:cs typeface="Calibri"/>
                <a:sym typeface="Calibri"/>
              </a:rPr>
              <a:t>nonliving</a:t>
            </a:r>
            <a:r>
              <a:rPr lang="en-US" sz="3600">
                <a:solidFill>
                  <a:schemeClr val="dk1"/>
                </a:solidFill>
                <a:latin typeface="Calibri"/>
                <a:ea typeface="Calibri"/>
                <a:cs typeface="Calibri"/>
                <a:sym typeface="Calibri"/>
              </a:rPr>
              <a:t> things interact.</a:t>
            </a:r>
            <a:endParaRPr b="0" i="0" sz="1400" u="none" cap="none" strike="noStrike">
              <a:solidFill>
                <a:srgbClr val="000000"/>
              </a:solidFill>
              <a:latin typeface="Arial"/>
              <a:ea typeface="Arial"/>
              <a:cs typeface="Arial"/>
              <a:sym typeface="Arial"/>
            </a:endParaRPr>
          </a:p>
        </p:txBody>
      </p:sp>
      <p:sp>
        <p:nvSpPr>
          <p:cNvPr descr="Questions" id="195" name="Google Shape;195;g2936c336ece_0_998"/>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96" name="Google Shape;196;g2936c336ece_0_998"/>
          <p:cNvPicPr preferRelativeResize="0"/>
          <p:nvPr/>
        </p:nvPicPr>
        <p:blipFill>
          <a:blip r:embed="rId4">
            <a:alphaModFix/>
          </a:blip>
          <a:stretch>
            <a:fillRect/>
          </a:stretch>
        </p:blipFill>
        <p:spPr>
          <a:xfrm>
            <a:off x="1623250" y="2333602"/>
            <a:ext cx="5897500" cy="33143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g2928e35bcaa_0_213"/>
          <p:cNvSpPr txBox="1"/>
          <p:nvPr/>
        </p:nvSpPr>
        <p:spPr>
          <a:xfrm>
            <a:off x="787913" y="129697"/>
            <a:ext cx="7778700" cy="831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lang="en-US" sz="2400">
                <a:solidFill>
                  <a:schemeClr val="dk1"/>
                </a:solidFill>
                <a:latin typeface="Calibri"/>
                <a:ea typeface="Calibri"/>
                <a:cs typeface="Calibri"/>
                <a:sym typeface="Calibri"/>
              </a:rPr>
              <a:t>Match the terms in the box with the definitions and pictures in the table.</a:t>
            </a:r>
            <a:endParaRPr b="0" i="0" sz="2400" u="none" cap="none" strike="noStrike">
              <a:solidFill>
                <a:srgbClr val="000000"/>
              </a:solidFill>
              <a:latin typeface="Arial"/>
              <a:ea typeface="Arial"/>
              <a:cs typeface="Arial"/>
              <a:sym typeface="Arial"/>
            </a:endParaRPr>
          </a:p>
        </p:txBody>
      </p:sp>
      <p:sp>
        <p:nvSpPr>
          <p:cNvPr descr="Questions" id="203" name="Google Shape;203;g2928e35bcaa_0_213"/>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g2928e35bcaa_0_213"/>
          <p:cNvSpPr txBox="1"/>
          <p:nvPr/>
        </p:nvSpPr>
        <p:spPr>
          <a:xfrm>
            <a:off x="1051025" y="1091075"/>
            <a:ext cx="7252500" cy="6069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sz="3000">
                <a:latin typeface="Calibri"/>
                <a:ea typeface="Calibri"/>
                <a:cs typeface="Calibri"/>
                <a:sym typeface="Calibri"/>
              </a:rPr>
              <a:t>consumers		decomposers		producers</a:t>
            </a:r>
            <a:endParaRPr sz="3000">
              <a:latin typeface="Calibri"/>
              <a:ea typeface="Calibri"/>
              <a:cs typeface="Calibri"/>
              <a:sym typeface="Calibri"/>
            </a:endParaRPr>
          </a:p>
        </p:txBody>
      </p:sp>
      <p:graphicFrame>
        <p:nvGraphicFramePr>
          <p:cNvPr id="205" name="Google Shape;205;g2928e35bcaa_0_213"/>
          <p:cNvGraphicFramePr/>
          <p:nvPr/>
        </p:nvGraphicFramePr>
        <p:xfrm>
          <a:off x="177975" y="1953875"/>
          <a:ext cx="3000000" cy="3000000"/>
        </p:xfrm>
        <a:graphic>
          <a:graphicData uri="http://schemas.openxmlformats.org/drawingml/2006/table">
            <a:tbl>
              <a:tblPr>
                <a:noFill/>
                <a:tableStyleId>{8BCCB727-3A63-4231-9B3E-BB89285EC1A0}</a:tableStyleId>
              </a:tblPr>
              <a:tblGrid>
                <a:gridCol w="3089575"/>
                <a:gridCol w="2755775"/>
                <a:gridCol w="2922675"/>
              </a:tblGrid>
              <a:tr h="381000">
                <a:tc>
                  <a:txBody>
                    <a:bodyPr/>
                    <a:lstStyle/>
                    <a:p>
                      <a:pPr indent="0" lvl="0" marL="0" rtl="0" algn="ctr">
                        <a:spcBef>
                          <a:spcPts val="0"/>
                        </a:spcBef>
                        <a:spcAft>
                          <a:spcPts val="0"/>
                        </a:spcAft>
                        <a:buNone/>
                      </a:pPr>
                      <a:r>
                        <a:rPr b="1" lang="en-US" sz="2200">
                          <a:latin typeface="Calibri"/>
                          <a:ea typeface="Calibri"/>
                          <a:cs typeface="Calibri"/>
                          <a:sym typeface="Calibri"/>
                        </a:rPr>
                        <a:t>Term</a:t>
                      </a:r>
                      <a:endParaRPr b="1" sz="2200">
                        <a:latin typeface="Calibri"/>
                        <a:ea typeface="Calibri"/>
                        <a:cs typeface="Calibri"/>
                        <a:sym typeface="Calibri"/>
                      </a:endParaRPr>
                    </a:p>
                  </a:txBody>
                  <a:tcPr marT="91425" marB="91425" marR="91425" marL="91425"/>
                </a:tc>
                <a:tc>
                  <a:txBody>
                    <a:bodyPr/>
                    <a:lstStyle/>
                    <a:p>
                      <a:pPr indent="0" lvl="0" marL="0" rtl="0" algn="ctr">
                        <a:spcBef>
                          <a:spcPts val="0"/>
                        </a:spcBef>
                        <a:spcAft>
                          <a:spcPts val="0"/>
                        </a:spcAft>
                        <a:buNone/>
                      </a:pPr>
                      <a:r>
                        <a:rPr b="1" lang="en-US" sz="2200">
                          <a:latin typeface="Calibri"/>
                          <a:ea typeface="Calibri"/>
                          <a:cs typeface="Calibri"/>
                          <a:sym typeface="Calibri"/>
                        </a:rPr>
                        <a:t>Picture</a:t>
                      </a:r>
                      <a:endParaRPr b="1" sz="2200">
                        <a:latin typeface="Calibri"/>
                        <a:ea typeface="Calibri"/>
                        <a:cs typeface="Calibri"/>
                        <a:sym typeface="Calibri"/>
                      </a:endParaRPr>
                    </a:p>
                  </a:txBody>
                  <a:tcPr marT="91425" marB="91425" marR="91425" marL="91425"/>
                </a:tc>
                <a:tc>
                  <a:txBody>
                    <a:bodyPr/>
                    <a:lstStyle/>
                    <a:p>
                      <a:pPr indent="0" lvl="0" marL="0" rtl="0" algn="ctr">
                        <a:spcBef>
                          <a:spcPts val="0"/>
                        </a:spcBef>
                        <a:spcAft>
                          <a:spcPts val="0"/>
                        </a:spcAft>
                        <a:buNone/>
                      </a:pPr>
                      <a:r>
                        <a:rPr b="1" lang="en-US" sz="2200">
                          <a:latin typeface="Calibri"/>
                          <a:ea typeface="Calibri"/>
                          <a:cs typeface="Calibri"/>
                          <a:sym typeface="Calibri"/>
                        </a:rPr>
                        <a:t>Definition</a:t>
                      </a:r>
                      <a:endParaRPr b="1" sz="2200">
                        <a:latin typeface="Calibri"/>
                        <a:ea typeface="Calibri"/>
                        <a:cs typeface="Calibri"/>
                        <a:sym typeface="Calibri"/>
                      </a:endParaRPr>
                    </a:p>
                  </a:txBody>
                  <a:tcPr marT="91425" marB="91425" marR="91425" marL="91425"/>
                </a:tc>
              </a:tr>
              <a:tr h="381000">
                <a:tc>
                  <a:txBody>
                    <a:bodyPr/>
                    <a:lstStyle/>
                    <a:p>
                      <a:pPr indent="0" lvl="0" marL="0" rtl="0" algn="ctr">
                        <a:spcBef>
                          <a:spcPts val="0"/>
                        </a:spcBef>
                        <a:spcAft>
                          <a:spcPts val="0"/>
                        </a:spcAft>
                        <a:buNone/>
                      </a:pPr>
                      <a:r>
                        <a:t/>
                      </a:r>
                      <a:endParaRPr sz="2200">
                        <a:latin typeface="Calibri"/>
                        <a:ea typeface="Calibri"/>
                        <a:cs typeface="Calibri"/>
                        <a:sym typeface="Calibri"/>
                      </a:endParaRPr>
                    </a:p>
                  </a:txBody>
                  <a:tcPr marT="91425" marB="91425" marR="91425" marL="91425"/>
                </a:tc>
                <a:tc>
                  <a:txBody>
                    <a:bodyPr/>
                    <a:lstStyle/>
                    <a:p>
                      <a:pPr indent="0" lvl="0" marL="0" rtl="0" algn="ctr">
                        <a:spcBef>
                          <a:spcPts val="0"/>
                        </a:spcBef>
                        <a:spcAft>
                          <a:spcPts val="0"/>
                        </a:spcAft>
                        <a:buNone/>
                      </a:pPr>
                      <a:r>
                        <a:t/>
                      </a:r>
                      <a:endParaRPr sz="2200">
                        <a:latin typeface="Calibri"/>
                        <a:ea typeface="Calibri"/>
                        <a:cs typeface="Calibri"/>
                        <a:sym typeface="Calibri"/>
                      </a:endParaRPr>
                    </a:p>
                  </a:txBody>
                  <a:tcPr marT="91425" marB="91425" marR="91425" marL="91425"/>
                </a:tc>
                <a:tc>
                  <a:txBody>
                    <a:bodyPr/>
                    <a:lstStyle/>
                    <a:p>
                      <a:pPr indent="0" lvl="0" marL="0" rtl="0" algn="ctr">
                        <a:spcBef>
                          <a:spcPts val="0"/>
                        </a:spcBef>
                        <a:spcAft>
                          <a:spcPts val="0"/>
                        </a:spcAft>
                        <a:buNone/>
                      </a:pPr>
                      <a:r>
                        <a:rPr lang="en-US" sz="2200">
                          <a:latin typeface="Calibri"/>
                          <a:ea typeface="Calibri"/>
                          <a:cs typeface="Calibri"/>
                          <a:sym typeface="Calibri"/>
                        </a:rPr>
                        <a:t>Organisms that use energy from the Sun to make their own food</a:t>
                      </a:r>
                      <a:endParaRPr sz="2200">
                        <a:latin typeface="Calibri"/>
                        <a:ea typeface="Calibri"/>
                        <a:cs typeface="Calibri"/>
                        <a:sym typeface="Calibri"/>
                      </a:endParaRPr>
                    </a:p>
                  </a:txBody>
                  <a:tcPr marT="91425" marB="91425" marR="91425" marL="91425"/>
                </a:tc>
              </a:tr>
              <a:tr h="381000">
                <a:tc>
                  <a:txBody>
                    <a:bodyPr/>
                    <a:lstStyle/>
                    <a:p>
                      <a:pPr indent="0" lvl="0" marL="0" rtl="0" algn="ctr">
                        <a:spcBef>
                          <a:spcPts val="0"/>
                        </a:spcBef>
                        <a:spcAft>
                          <a:spcPts val="0"/>
                        </a:spcAft>
                        <a:buNone/>
                      </a:pPr>
                      <a:r>
                        <a:t/>
                      </a:r>
                      <a:endParaRPr sz="2200">
                        <a:latin typeface="Calibri"/>
                        <a:ea typeface="Calibri"/>
                        <a:cs typeface="Calibri"/>
                        <a:sym typeface="Calibri"/>
                      </a:endParaRPr>
                    </a:p>
                  </a:txBody>
                  <a:tcPr marT="91425" marB="91425" marR="91425" marL="91425"/>
                </a:tc>
                <a:tc>
                  <a:txBody>
                    <a:bodyPr/>
                    <a:lstStyle/>
                    <a:p>
                      <a:pPr indent="0" lvl="0" marL="0" rtl="0" algn="ctr">
                        <a:spcBef>
                          <a:spcPts val="0"/>
                        </a:spcBef>
                        <a:spcAft>
                          <a:spcPts val="0"/>
                        </a:spcAft>
                        <a:buNone/>
                      </a:pPr>
                      <a:r>
                        <a:t/>
                      </a:r>
                      <a:endParaRPr sz="2200">
                        <a:latin typeface="Calibri"/>
                        <a:ea typeface="Calibri"/>
                        <a:cs typeface="Calibri"/>
                        <a:sym typeface="Calibri"/>
                      </a:endParaRPr>
                    </a:p>
                  </a:txBody>
                  <a:tcPr marT="91425" marB="91425" marR="91425" marL="91425"/>
                </a:tc>
                <a:tc>
                  <a:txBody>
                    <a:bodyPr/>
                    <a:lstStyle/>
                    <a:p>
                      <a:pPr indent="0" lvl="0" marL="0" rtl="0" algn="ctr">
                        <a:spcBef>
                          <a:spcPts val="0"/>
                        </a:spcBef>
                        <a:spcAft>
                          <a:spcPts val="0"/>
                        </a:spcAft>
                        <a:buNone/>
                      </a:pPr>
                      <a:r>
                        <a:rPr lang="en-US" sz="2200">
                          <a:latin typeface="Calibri"/>
                          <a:ea typeface="Calibri"/>
                          <a:cs typeface="Calibri"/>
                          <a:sym typeface="Calibri"/>
                        </a:rPr>
                        <a:t>Organisms that eat other organisms for energy</a:t>
                      </a:r>
                      <a:endParaRPr sz="2200">
                        <a:latin typeface="Calibri"/>
                        <a:ea typeface="Calibri"/>
                        <a:cs typeface="Calibri"/>
                        <a:sym typeface="Calibri"/>
                      </a:endParaRPr>
                    </a:p>
                  </a:txBody>
                  <a:tcPr marT="91425" marB="91425" marR="91425" marL="91425"/>
                </a:tc>
              </a:tr>
              <a:tr h="381000">
                <a:tc>
                  <a:txBody>
                    <a:bodyPr/>
                    <a:lstStyle/>
                    <a:p>
                      <a:pPr indent="0" lvl="0" marL="0" rtl="0" algn="ctr">
                        <a:spcBef>
                          <a:spcPts val="0"/>
                        </a:spcBef>
                        <a:spcAft>
                          <a:spcPts val="0"/>
                        </a:spcAft>
                        <a:buNone/>
                      </a:pPr>
                      <a:r>
                        <a:t/>
                      </a:r>
                      <a:endParaRPr sz="2200">
                        <a:latin typeface="Calibri"/>
                        <a:ea typeface="Calibri"/>
                        <a:cs typeface="Calibri"/>
                        <a:sym typeface="Calibri"/>
                      </a:endParaRPr>
                    </a:p>
                  </a:txBody>
                  <a:tcPr marT="91425" marB="91425" marR="91425" marL="91425"/>
                </a:tc>
                <a:tc>
                  <a:txBody>
                    <a:bodyPr/>
                    <a:lstStyle/>
                    <a:p>
                      <a:pPr indent="0" lvl="0" marL="0" rtl="0" algn="ctr">
                        <a:spcBef>
                          <a:spcPts val="0"/>
                        </a:spcBef>
                        <a:spcAft>
                          <a:spcPts val="0"/>
                        </a:spcAft>
                        <a:buNone/>
                      </a:pPr>
                      <a:r>
                        <a:t/>
                      </a:r>
                      <a:endParaRPr sz="2200">
                        <a:latin typeface="Calibri"/>
                        <a:ea typeface="Calibri"/>
                        <a:cs typeface="Calibri"/>
                        <a:sym typeface="Calibri"/>
                      </a:endParaRPr>
                    </a:p>
                  </a:txBody>
                  <a:tcPr marT="91425" marB="91425" marR="91425" marL="91425"/>
                </a:tc>
                <a:tc>
                  <a:txBody>
                    <a:bodyPr/>
                    <a:lstStyle/>
                    <a:p>
                      <a:pPr indent="0" lvl="0" marL="0" rtl="0" algn="ctr">
                        <a:spcBef>
                          <a:spcPts val="0"/>
                        </a:spcBef>
                        <a:spcAft>
                          <a:spcPts val="0"/>
                        </a:spcAft>
                        <a:buNone/>
                      </a:pPr>
                      <a:r>
                        <a:rPr lang="en-US" sz="2200">
                          <a:latin typeface="Calibri"/>
                          <a:ea typeface="Calibri"/>
                          <a:cs typeface="Calibri"/>
                          <a:sym typeface="Calibri"/>
                        </a:rPr>
                        <a:t>Organisms that break down the remains of other dead organisms for energy</a:t>
                      </a:r>
                      <a:endParaRPr sz="2200">
                        <a:latin typeface="Calibri"/>
                        <a:ea typeface="Calibri"/>
                        <a:cs typeface="Calibri"/>
                        <a:sym typeface="Calibri"/>
                      </a:endParaRPr>
                    </a:p>
                  </a:txBody>
                  <a:tcPr marT="91425" marB="91425" marR="91425" marL="91425"/>
                </a:tc>
              </a:tr>
            </a:tbl>
          </a:graphicData>
        </a:graphic>
      </p:graphicFrame>
      <p:pic>
        <p:nvPicPr>
          <p:cNvPr id="206" name="Google Shape;206;g2928e35bcaa_0_213"/>
          <p:cNvPicPr preferRelativeResize="0"/>
          <p:nvPr/>
        </p:nvPicPr>
        <p:blipFill>
          <a:blip r:embed="rId4">
            <a:alphaModFix/>
          </a:blip>
          <a:stretch>
            <a:fillRect/>
          </a:stretch>
        </p:blipFill>
        <p:spPr>
          <a:xfrm>
            <a:off x="3900875" y="2548200"/>
            <a:ext cx="1599025" cy="1075770"/>
          </a:xfrm>
          <a:prstGeom prst="rect">
            <a:avLst/>
          </a:prstGeom>
          <a:noFill/>
          <a:ln>
            <a:noFill/>
          </a:ln>
        </p:spPr>
      </p:pic>
      <p:pic>
        <p:nvPicPr>
          <p:cNvPr id="207" name="Google Shape;207;g2928e35bcaa_0_213"/>
          <p:cNvPicPr preferRelativeResize="0"/>
          <p:nvPr/>
        </p:nvPicPr>
        <p:blipFill>
          <a:blip r:embed="rId5">
            <a:alphaModFix/>
          </a:blip>
          <a:stretch>
            <a:fillRect/>
          </a:stretch>
        </p:blipFill>
        <p:spPr>
          <a:xfrm>
            <a:off x="3634719" y="4849350"/>
            <a:ext cx="2283745" cy="1523951"/>
          </a:xfrm>
          <a:prstGeom prst="rect">
            <a:avLst/>
          </a:prstGeom>
          <a:noFill/>
          <a:ln>
            <a:noFill/>
          </a:ln>
        </p:spPr>
      </p:pic>
      <p:pic>
        <p:nvPicPr>
          <p:cNvPr id="208" name="Google Shape;208;g2928e35bcaa_0_213"/>
          <p:cNvPicPr preferRelativeResize="0"/>
          <p:nvPr/>
        </p:nvPicPr>
        <p:blipFill>
          <a:blip r:embed="rId6">
            <a:alphaModFix/>
          </a:blip>
          <a:stretch>
            <a:fillRect/>
          </a:stretch>
        </p:blipFill>
        <p:spPr>
          <a:xfrm>
            <a:off x="3993272" y="3698779"/>
            <a:ext cx="1414265" cy="10757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g2936c336ece_0_1087"/>
          <p:cNvSpPr txBox="1"/>
          <p:nvPr/>
        </p:nvSpPr>
        <p:spPr>
          <a:xfrm>
            <a:off x="787913" y="129697"/>
            <a:ext cx="7778700" cy="831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lang="en-US" sz="2400">
                <a:solidFill>
                  <a:schemeClr val="dk1"/>
                </a:solidFill>
                <a:latin typeface="Calibri"/>
                <a:ea typeface="Calibri"/>
                <a:cs typeface="Calibri"/>
                <a:sym typeface="Calibri"/>
              </a:rPr>
              <a:t>Match the terms in the box with the definitions and pictures in the table.</a:t>
            </a:r>
            <a:endParaRPr b="0" i="0" sz="2400" u="none" cap="none" strike="noStrike">
              <a:solidFill>
                <a:srgbClr val="000000"/>
              </a:solidFill>
              <a:latin typeface="Arial"/>
              <a:ea typeface="Arial"/>
              <a:cs typeface="Arial"/>
              <a:sym typeface="Arial"/>
            </a:endParaRPr>
          </a:p>
        </p:txBody>
      </p:sp>
      <p:sp>
        <p:nvSpPr>
          <p:cNvPr descr="Questions" id="215" name="Google Shape;215;g2936c336ece_0_1087"/>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 name="Google Shape;216;g2936c336ece_0_1087"/>
          <p:cNvSpPr txBox="1"/>
          <p:nvPr/>
        </p:nvSpPr>
        <p:spPr>
          <a:xfrm>
            <a:off x="1051025" y="1091075"/>
            <a:ext cx="7252500" cy="6069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sz="3000">
                <a:latin typeface="Calibri"/>
                <a:ea typeface="Calibri"/>
                <a:cs typeface="Calibri"/>
                <a:sym typeface="Calibri"/>
              </a:rPr>
              <a:t>consumers		decomposers		producers</a:t>
            </a:r>
            <a:endParaRPr sz="3000">
              <a:latin typeface="Calibri"/>
              <a:ea typeface="Calibri"/>
              <a:cs typeface="Calibri"/>
              <a:sym typeface="Calibri"/>
            </a:endParaRPr>
          </a:p>
        </p:txBody>
      </p:sp>
      <p:graphicFrame>
        <p:nvGraphicFramePr>
          <p:cNvPr id="217" name="Google Shape;217;g2936c336ece_0_1087"/>
          <p:cNvGraphicFramePr/>
          <p:nvPr/>
        </p:nvGraphicFramePr>
        <p:xfrm>
          <a:off x="177975" y="1953875"/>
          <a:ext cx="3000000" cy="3000000"/>
        </p:xfrm>
        <a:graphic>
          <a:graphicData uri="http://schemas.openxmlformats.org/drawingml/2006/table">
            <a:tbl>
              <a:tblPr>
                <a:noFill/>
                <a:tableStyleId>{8BCCB727-3A63-4231-9B3E-BB89285EC1A0}</a:tableStyleId>
              </a:tblPr>
              <a:tblGrid>
                <a:gridCol w="3089575"/>
                <a:gridCol w="2755775"/>
                <a:gridCol w="2922675"/>
              </a:tblGrid>
              <a:tr h="381000">
                <a:tc>
                  <a:txBody>
                    <a:bodyPr/>
                    <a:lstStyle/>
                    <a:p>
                      <a:pPr indent="0" lvl="0" marL="0" rtl="0" algn="ctr">
                        <a:spcBef>
                          <a:spcPts val="0"/>
                        </a:spcBef>
                        <a:spcAft>
                          <a:spcPts val="0"/>
                        </a:spcAft>
                        <a:buNone/>
                      </a:pPr>
                      <a:r>
                        <a:rPr b="1" lang="en-US" sz="2200">
                          <a:latin typeface="Calibri"/>
                          <a:ea typeface="Calibri"/>
                          <a:cs typeface="Calibri"/>
                          <a:sym typeface="Calibri"/>
                        </a:rPr>
                        <a:t>Term</a:t>
                      </a:r>
                      <a:endParaRPr b="1" sz="2200">
                        <a:latin typeface="Calibri"/>
                        <a:ea typeface="Calibri"/>
                        <a:cs typeface="Calibri"/>
                        <a:sym typeface="Calibri"/>
                      </a:endParaRPr>
                    </a:p>
                  </a:txBody>
                  <a:tcPr marT="91425" marB="91425" marR="91425" marL="91425"/>
                </a:tc>
                <a:tc>
                  <a:txBody>
                    <a:bodyPr/>
                    <a:lstStyle/>
                    <a:p>
                      <a:pPr indent="0" lvl="0" marL="0" rtl="0" algn="ctr">
                        <a:spcBef>
                          <a:spcPts val="0"/>
                        </a:spcBef>
                        <a:spcAft>
                          <a:spcPts val="0"/>
                        </a:spcAft>
                        <a:buNone/>
                      </a:pPr>
                      <a:r>
                        <a:rPr b="1" lang="en-US" sz="2200">
                          <a:latin typeface="Calibri"/>
                          <a:ea typeface="Calibri"/>
                          <a:cs typeface="Calibri"/>
                          <a:sym typeface="Calibri"/>
                        </a:rPr>
                        <a:t>Picture</a:t>
                      </a:r>
                      <a:endParaRPr b="1" sz="2200">
                        <a:latin typeface="Calibri"/>
                        <a:ea typeface="Calibri"/>
                        <a:cs typeface="Calibri"/>
                        <a:sym typeface="Calibri"/>
                      </a:endParaRPr>
                    </a:p>
                  </a:txBody>
                  <a:tcPr marT="91425" marB="91425" marR="91425" marL="91425"/>
                </a:tc>
                <a:tc>
                  <a:txBody>
                    <a:bodyPr/>
                    <a:lstStyle/>
                    <a:p>
                      <a:pPr indent="0" lvl="0" marL="0" rtl="0" algn="ctr">
                        <a:spcBef>
                          <a:spcPts val="0"/>
                        </a:spcBef>
                        <a:spcAft>
                          <a:spcPts val="0"/>
                        </a:spcAft>
                        <a:buNone/>
                      </a:pPr>
                      <a:r>
                        <a:rPr b="1" lang="en-US" sz="2200">
                          <a:latin typeface="Calibri"/>
                          <a:ea typeface="Calibri"/>
                          <a:cs typeface="Calibri"/>
                          <a:sym typeface="Calibri"/>
                        </a:rPr>
                        <a:t>Definition</a:t>
                      </a:r>
                      <a:endParaRPr b="1" sz="2200">
                        <a:latin typeface="Calibri"/>
                        <a:ea typeface="Calibri"/>
                        <a:cs typeface="Calibri"/>
                        <a:sym typeface="Calibri"/>
                      </a:endParaRPr>
                    </a:p>
                  </a:txBody>
                  <a:tcPr marT="91425" marB="91425" marR="91425" marL="91425"/>
                </a:tc>
              </a:tr>
              <a:tr h="381000">
                <a:tc>
                  <a:txBody>
                    <a:bodyPr/>
                    <a:lstStyle/>
                    <a:p>
                      <a:pPr indent="0" lvl="0" marL="0" rtl="0" algn="ctr">
                        <a:spcBef>
                          <a:spcPts val="0"/>
                        </a:spcBef>
                        <a:spcAft>
                          <a:spcPts val="0"/>
                        </a:spcAft>
                        <a:buNone/>
                      </a:pPr>
                      <a:r>
                        <a:t/>
                      </a:r>
                      <a:endParaRPr b="1" sz="2200">
                        <a:latin typeface="Calibri"/>
                        <a:ea typeface="Calibri"/>
                        <a:cs typeface="Calibri"/>
                        <a:sym typeface="Calibri"/>
                      </a:endParaRPr>
                    </a:p>
                    <a:p>
                      <a:pPr indent="0" lvl="0" marL="0" rtl="0" algn="ctr">
                        <a:spcBef>
                          <a:spcPts val="0"/>
                        </a:spcBef>
                        <a:spcAft>
                          <a:spcPts val="0"/>
                        </a:spcAft>
                        <a:buNone/>
                      </a:pPr>
                      <a:r>
                        <a:rPr b="1" lang="en-US" sz="2200">
                          <a:solidFill>
                            <a:srgbClr val="FF0000"/>
                          </a:solidFill>
                          <a:latin typeface="Calibri"/>
                          <a:ea typeface="Calibri"/>
                          <a:cs typeface="Calibri"/>
                          <a:sym typeface="Calibri"/>
                        </a:rPr>
                        <a:t>producers</a:t>
                      </a:r>
                      <a:endParaRPr b="1" sz="2200">
                        <a:solidFill>
                          <a:srgbClr val="FF0000"/>
                        </a:solidFill>
                        <a:latin typeface="Calibri"/>
                        <a:ea typeface="Calibri"/>
                        <a:cs typeface="Calibri"/>
                        <a:sym typeface="Calibri"/>
                      </a:endParaRPr>
                    </a:p>
                  </a:txBody>
                  <a:tcPr marT="91425" marB="91425" marR="91425" marL="91425"/>
                </a:tc>
                <a:tc>
                  <a:txBody>
                    <a:bodyPr/>
                    <a:lstStyle/>
                    <a:p>
                      <a:pPr indent="0" lvl="0" marL="0" rtl="0" algn="ctr">
                        <a:spcBef>
                          <a:spcPts val="0"/>
                        </a:spcBef>
                        <a:spcAft>
                          <a:spcPts val="0"/>
                        </a:spcAft>
                        <a:buNone/>
                      </a:pPr>
                      <a:r>
                        <a:t/>
                      </a:r>
                      <a:endParaRPr sz="2200">
                        <a:latin typeface="Calibri"/>
                        <a:ea typeface="Calibri"/>
                        <a:cs typeface="Calibri"/>
                        <a:sym typeface="Calibri"/>
                      </a:endParaRPr>
                    </a:p>
                  </a:txBody>
                  <a:tcPr marT="91425" marB="91425" marR="91425" marL="91425"/>
                </a:tc>
                <a:tc>
                  <a:txBody>
                    <a:bodyPr/>
                    <a:lstStyle/>
                    <a:p>
                      <a:pPr indent="0" lvl="0" marL="0" rtl="0" algn="ctr">
                        <a:spcBef>
                          <a:spcPts val="0"/>
                        </a:spcBef>
                        <a:spcAft>
                          <a:spcPts val="0"/>
                        </a:spcAft>
                        <a:buNone/>
                      </a:pPr>
                      <a:r>
                        <a:rPr lang="en-US" sz="2200">
                          <a:latin typeface="Calibri"/>
                          <a:ea typeface="Calibri"/>
                          <a:cs typeface="Calibri"/>
                          <a:sym typeface="Calibri"/>
                        </a:rPr>
                        <a:t>Organisms that use energy from the Sun to make their own food</a:t>
                      </a:r>
                      <a:endParaRPr sz="2200">
                        <a:latin typeface="Calibri"/>
                        <a:ea typeface="Calibri"/>
                        <a:cs typeface="Calibri"/>
                        <a:sym typeface="Calibri"/>
                      </a:endParaRPr>
                    </a:p>
                  </a:txBody>
                  <a:tcPr marT="91425" marB="91425" marR="91425" marL="91425"/>
                </a:tc>
              </a:tr>
              <a:tr h="381000">
                <a:tc>
                  <a:txBody>
                    <a:bodyPr/>
                    <a:lstStyle/>
                    <a:p>
                      <a:pPr indent="0" lvl="0" marL="0" rtl="0" algn="ctr">
                        <a:spcBef>
                          <a:spcPts val="0"/>
                        </a:spcBef>
                        <a:spcAft>
                          <a:spcPts val="0"/>
                        </a:spcAft>
                        <a:buNone/>
                      </a:pPr>
                      <a:r>
                        <a:t/>
                      </a:r>
                      <a:endParaRPr sz="2200">
                        <a:latin typeface="Calibri"/>
                        <a:ea typeface="Calibri"/>
                        <a:cs typeface="Calibri"/>
                        <a:sym typeface="Calibri"/>
                      </a:endParaRPr>
                    </a:p>
                    <a:p>
                      <a:pPr indent="0" lvl="0" marL="0" rtl="0" algn="ctr">
                        <a:spcBef>
                          <a:spcPts val="0"/>
                        </a:spcBef>
                        <a:spcAft>
                          <a:spcPts val="0"/>
                        </a:spcAft>
                        <a:buNone/>
                      </a:pPr>
                      <a:r>
                        <a:rPr b="1" lang="en-US" sz="2200">
                          <a:solidFill>
                            <a:srgbClr val="FF0000"/>
                          </a:solidFill>
                          <a:latin typeface="Calibri"/>
                          <a:ea typeface="Calibri"/>
                          <a:cs typeface="Calibri"/>
                          <a:sym typeface="Calibri"/>
                        </a:rPr>
                        <a:t>consumers</a:t>
                      </a:r>
                      <a:endParaRPr b="1" sz="2200">
                        <a:solidFill>
                          <a:srgbClr val="FF0000"/>
                        </a:solidFill>
                        <a:latin typeface="Calibri"/>
                        <a:ea typeface="Calibri"/>
                        <a:cs typeface="Calibri"/>
                        <a:sym typeface="Calibri"/>
                      </a:endParaRPr>
                    </a:p>
                  </a:txBody>
                  <a:tcPr marT="91425" marB="91425" marR="91425" marL="91425"/>
                </a:tc>
                <a:tc>
                  <a:txBody>
                    <a:bodyPr/>
                    <a:lstStyle/>
                    <a:p>
                      <a:pPr indent="0" lvl="0" marL="0" rtl="0" algn="ctr">
                        <a:spcBef>
                          <a:spcPts val="0"/>
                        </a:spcBef>
                        <a:spcAft>
                          <a:spcPts val="0"/>
                        </a:spcAft>
                        <a:buNone/>
                      </a:pPr>
                      <a:r>
                        <a:t/>
                      </a:r>
                      <a:endParaRPr sz="2200">
                        <a:latin typeface="Calibri"/>
                        <a:ea typeface="Calibri"/>
                        <a:cs typeface="Calibri"/>
                        <a:sym typeface="Calibri"/>
                      </a:endParaRPr>
                    </a:p>
                  </a:txBody>
                  <a:tcPr marT="91425" marB="91425" marR="91425" marL="91425"/>
                </a:tc>
                <a:tc>
                  <a:txBody>
                    <a:bodyPr/>
                    <a:lstStyle/>
                    <a:p>
                      <a:pPr indent="0" lvl="0" marL="0" rtl="0" algn="ctr">
                        <a:spcBef>
                          <a:spcPts val="0"/>
                        </a:spcBef>
                        <a:spcAft>
                          <a:spcPts val="0"/>
                        </a:spcAft>
                        <a:buNone/>
                      </a:pPr>
                      <a:r>
                        <a:rPr lang="en-US" sz="2200">
                          <a:latin typeface="Calibri"/>
                          <a:ea typeface="Calibri"/>
                          <a:cs typeface="Calibri"/>
                          <a:sym typeface="Calibri"/>
                        </a:rPr>
                        <a:t>Organisms that eat other organisms for energy</a:t>
                      </a:r>
                      <a:endParaRPr sz="2200">
                        <a:latin typeface="Calibri"/>
                        <a:ea typeface="Calibri"/>
                        <a:cs typeface="Calibri"/>
                        <a:sym typeface="Calibri"/>
                      </a:endParaRPr>
                    </a:p>
                  </a:txBody>
                  <a:tcPr marT="91425" marB="91425" marR="91425" marL="91425"/>
                </a:tc>
              </a:tr>
              <a:tr h="381000">
                <a:tc>
                  <a:txBody>
                    <a:bodyPr/>
                    <a:lstStyle/>
                    <a:p>
                      <a:pPr indent="0" lvl="0" marL="0" rtl="0" algn="ctr">
                        <a:spcBef>
                          <a:spcPts val="0"/>
                        </a:spcBef>
                        <a:spcAft>
                          <a:spcPts val="0"/>
                        </a:spcAft>
                        <a:buNone/>
                      </a:pPr>
                      <a:r>
                        <a:t/>
                      </a:r>
                      <a:endParaRPr sz="2200">
                        <a:latin typeface="Calibri"/>
                        <a:ea typeface="Calibri"/>
                        <a:cs typeface="Calibri"/>
                        <a:sym typeface="Calibri"/>
                      </a:endParaRPr>
                    </a:p>
                    <a:p>
                      <a:pPr indent="0" lvl="0" marL="0" rtl="0" algn="ctr">
                        <a:spcBef>
                          <a:spcPts val="0"/>
                        </a:spcBef>
                        <a:spcAft>
                          <a:spcPts val="0"/>
                        </a:spcAft>
                        <a:buNone/>
                      </a:pPr>
                      <a:r>
                        <a:rPr b="1" lang="en-US" sz="2200">
                          <a:solidFill>
                            <a:srgbClr val="FF0000"/>
                          </a:solidFill>
                          <a:latin typeface="Calibri"/>
                          <a:ea typeface="Calibri"/>
                          <a:cs typeface="Calibri"/>
                          <a:sym typeface="Calibri"/>
                        </a:rPr>
                        <a:t>decomposers</a:t>
                      </a:r>
                      <a:endParaRPr b="1" sz="2200">
                        <a:solidFill>
                          <a:srgbClr val="FF0000"/>
                        </a:solidFill>
                        <a:latin typeface="Calibri"/>
                        <a:ea typeface="Calibri"/>
                        <a:cs typeface="Calibri"/>
                        <a:sym typeface="Calibri"/>
                      </a:endParaRPr>
                    </a:p>
                  </a:txBody>
                  <a:tcPr marT="91425" marB="91425" marR="91425" marL="91425"/>
                </a:tc>
                <a:tc>
                  <a:txBody>
                    <a:bodyPr/>
                    <a:lstStyle/>
                    <a:p>
                      <a:pPr indent="0" lvl="0" marL="0" rtl="0" algn="ctr">
                        <a:spcBef>
                          <a:spcPts val="0"/>
                        </a:spcBef>
                        <a:spcAft>
                          <a:spcPts val="0"/>
                        </a:spcAft>
                        <a:buNone/>
                      </a:pPr>
                      <a:r>
                        <a:t/>
                      </a:r>
                      <a:endParaRPr sz="2200">
                        <a:latin typeface="Calibri"/>
                        <a:ea typeface="Calibri"/>
                        <a:cs typeface="Calibri"/>
                        <a:sym typeface="Calibri"/>
                      </a:endParaRPr>
                    </a:p>
                  </a:txBody>
                  <a:tcPr marT="91425" marB="91425" marR="91425" marL="91425"/>
                </a:tc>
                <a:tc>
                  <a:txBody>
                    <a:bodyPr/>
                    <a:lstStyle/>
                    <a:p>
                      <a:pPr indent="0" lvl="0" marL="0" rtl="0" algn="ctr">
                        <a:spcBef>
                          <a:spcPts val="0"/>
                        </a:spcBef>
                        <a:spcAft>
                          <a:spcPts val="0"/>
                        </a:spcAft>
                        <a:buNone/>
                      </a:pPr>
                      <a:r>
                        <a:rPr lang="en-US" sz="2200">
                          <a:latin typeface="Calibri"/>
                          <a:ea typeface="Calibri"/>
                          <a:cs typeface="Calibri"/>
                          <a:sym typeface="Calibri"/>
                        </a:rPr>
                        <a:t>Organisms that break down the remains of other dead organisms for energy</a:t>
                      </a:r>
                      <a:endParaRPr sz="2200">
                        <a:latin typeface="Calibri"/>
                        <a:ea typeface="Calibri"/>
                        <a:cs typeface="Calibri"/>
                        <a:sym typeface="Calibri"/>
                      </a:endParaRPr>
                    </a:p>
                  </a:txBody>
                  <a:tcPr marT="91425" marB="91425" marR="91425" marL="91425"/>
                </a:tc>
              </a:tr>
            </a:tbl>
          </a:graphicData>
        </a:graphic>
      </p:graphicFrame>
      <p:pic>
        <p:nvPicPr>
          <p:cNvPr id="218" name="Google Shape;218;g2936c336ece_0_1087"/>
          <p:cNvPicPr preferRelativeResize="0"/>
          <p:nvPr/>
        </p:nvPicPr>
        <p:blipFill>
          <a:blip r:embed="rId4">
            <a:alphaModFix/>
          </a:blip>
          <a:stretch>
            <a:fillRect/>
          </a:stretch>
        </p:blipFill>
        <p:spPr>
          <a:xfrm>
            <a:off x="3900875" y="2548200"/>
            <a:ext cx="1599025" cy="1075770"/>
          </a:xfrm>
          <a:prstGeom prst="rect">
            <a:avLst/>
          </a:prstGeom>
          <a:noFill/>
          <a:ln>
            <a:noFill/>
          </a:ln>
        </p:spPr>
      </p:pic>
      <p:pic>
        <p:nvPicPr>
          <p:cNvPr id="219" name="Google Shape;219;g2936c336ece_0_1087"/>
          <p:cNvPicPr preferRelativeResize="0"/>
          <p:nvPr/>
        </p:nvPicPr>
        <p:blipFill>
          <a:blip r:embed="rId5">
            <a:alphaModFix/>
          </a:blip>
          <a:stretch>
            <a:fillRect/>
          </a:stretch>
        </p:blipFill>
        <p:spPr>
          <a:xfrm>
            <a:off x="3634719" y="4849350"/>
            <a:ext cx="2283745" cy="1523951"/>
          </a:xfrm>
          <a:prstGeom prst="rect">
            <a:avLst/>
          </a:prstGeom>
          <a:noFill/>
          <a:ln>
            <a:noFill/>
          </a:ln>
        </p:spPr>
      </p:pic>
      <p:pic>
        <p:nvPicPr>
          <p:cNvPr id="220" name="Google Shape;220;g2936c336ece_0_1087"/>
          <p:cNvPicPr preferRelativeResize="0"/>
          <p:nvPr/>
        </p:nvPicPr>
        <p:blipFill>
          <a:blip r:embed="rId6">
            <a:alphaModFix/>
          </a:blip>
          <a:stretch>
            <a:fillRect/>
          </a:stretch>
        </p:blipFill>
        <p:spPr>
          <a:xfrm>
            <a:off x="3993272" y="3698779"/>
            <a:ext cx="1414265" cy="1075775"/>
          </a:xfrm>
          <a:prstGeom prst="rect">
            <a:avLst/>
          </a:prstGeom>
          <a:noFill/>
          <a:ln>
            <a:noFill/>
          </a:ln>
        </p:spPr>
      </p:pic>
      <p:cxnSp>
        <p:nvCxnSpPr>
          <p:cNvPr id="221" name="Google Shape;221;g2936c336ece_0_1087"/>
          <p:cNvCxnSpPr/>
          <p:nvPr/>
        </p:nvCxnSpPr>
        <p:spPr>
          <a:xfrm>
            <a:off x="1372350" y="1290338"/>
            <a:ext cx="1502100" cy="333900"/>
          </a:xfrm>
          <a:prstGeom prst="straightConnector1">
            <a:avLst/>
          </a:prstGeom>
          <a:noFill/>
          <a:ln cap="flat" cmpd="sng" w="9525">
            <a:solidFill>
              <a:schemeClr val="dk2"/>
            </a:solidFill>
            <a:prstDash val="solid"/>
            <a:round/>
            <a:headEnd len="med" w="med" type="none"/>
            <a:tailEnd len="med" w="med" type="none"/>
          </a:ln>
        </p:spPr>
      </p:cxnSp>
      <p:cxnSp>
        <p:nvCxnSpPr>
          <p:cNvPr id="222" name="Google Shape;222;g2936c336ece_0_1087"/>
          <p:cNvCxnSpPr/>
          <p:nvPr/>
        </p:nvCxnSpPr>
        <p:spPr>
          <a:xfrm>
            <a:off x="3926225" y="1290325"/>
            <a:ext cx="1502100" cy="333900"/>
          </a:xfrm>
          <a:prstGeom prst="straightConnector1">
            <a:avLst/>
          </a:prstGeom>
          <a:noFill/>
          <a:ln cap="flat" cmpd="sng" w="9525">
            <a:solidFill>
              <a:schemeClr val="dk2"/>
            </a:solidFill>
            <a:prstDash val="solid"/>
            <a:round/>
            <a:headEnd len="med" w="med" type="none"/>
            <a:tailEnd len="med" w="med" type="none"/>
          </a:ln>
        </p:spPr>
      </p:cxnSp>
      <p:cxnSp>
        <p:nvCxnSpPr>
          <p:cNvPr id="223" name="Google Shape;223;g2936c336ece_0_1087"/>
          <p:cNvCxnSpPr/>
          <p:nvPr/>
        </p:nvCxnSpPr>
        <p:spPr>
          <a:xfrm>
            <a:off x="6304775" y="1290325"/>
            <a:ext cx="1502100" cy="3339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18"/>
          <p:cNvSpPr txBox="1"/>
          <p:nvPr/>
        </p:nvSpPr>
        <p:spPr>
          <a:xfrm>
            <a:off x="1342650" y="1334950"/>
            <a:ext cx="6458700" cy="1108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600"/>
              <a:buFont typeface="Arial"/>
              <a:buNone/>
            </a:pPr>
            <a:r>
              <a:rPr b="1" lang="en-US" sz="6600">
                <a:solidFill>
                  <a:schemeClr val="dk1"/>
                </a:solidFill>
                <a:latin typeface="Calibri"/>
                <a:ea typeface="Calibri"/>
                <a:cs typeface="Calibri"/>
                <a:sym typeface="Calibri"/>
              </a:rPr>
              <a:t>Food Chain</a:t>
            </a:r>
            <a:endParaRPr b="0" i="0" sz="1400" u="none" cap="none" strike="noStrike">
              <a:solidFill>
                <a:srgbClr val="000000"/>
              </a:solidFill>
              <a:latin typeface="Arial"/>
              <a:ea typeface="Arial"/>
              <a:cs typeface="Arial"/>
              <a:sym typeface="Arial"/>
            </a:endParaRPr>
          </a:p>
        </p:txBody>
      </p:sp>
      <p:sp>
        <p:nvSpPr>
          <p:cNvPr descr="Artificial Intelligence" id="230" name="Google Shape;230;p18"/>
          <p:cNvSpPr/>
          <p:nvPr/>
        </p:nvSpPr>
        <p:spPr>
          <a:xfrm>
            <a:off x="1432781" y="2468252"/>
            <a:ext cx="3326789" cy="3094892"/>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Blog" id="231" name="Google Shape;231;p18"/>
          <p:cNvPicPr preferRelativeResize="0"/>
          <p:nvPr/>
        </p:nvPicPr>
        <p:blipFill rotWithShape="1">
          <a:blip r:embed="rId4">
            <a:alphaModFix/>
          </a:blip>
          <a:srcRect b="0" l="0" r="0" t="0"/>
          <a:stretch/>
        </p:blipFill>
        <p:spPr>
          <a:xfrm>
            <a:off x="4572000" y="2595544"/>
            <a:ext cx="2840308" cy="284030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g27e576c1a67_0_281"/>
          <p:cNvSpPr txBox="1"/>
          <p:nvPr>
            <p:ph idx="1" type="subTitle"/>
          </p:nvPr>
        </p:nvSpPr>
        <p:spPr>
          <a:xfrm>
            <a:off x="771749" y="1011617"/>
            <a:ext cx="7600500" cy="10929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chemeClr val="dk1"/>
              </a:buClr>
              <a:buSzPts val="3200"/>
              <a:buNone/>
            </a:pPr>
            <a:r>
              <a:rPr b="1" lang="en-US" u="sng">
                <a:solidFill>
                  <a:schemeClr val="dk1"/>
                </a:solidFill>
              </a:rPr>
              <a:t>Food Chain</a:t>
            </a:r>
            <a:r>
              <a:rPr b="1" lang="en-US">
                <a:solidFill>
                  <a:schemeClr val="dk1"/>
                </a:solidFill>
              </a:rPr>
              <a:t>: </a:t>
            </a:r>
            <a:r>
              <a:rPr lang="en-US">
                <a:solidFill>
                  <a:schemeClr val="dk1"/>
                </a:solidFill>
              </a:rPr>
              <a:t>the path of energy from producers to consumers</a:t>
            </a:r>
            <a:endParaRPr/>
          </a:p>
        </p:txBody>
      </p:sp>
      <p:sp>
        <p:nvSpPr>
          <p:cNvPr descr="Artificial Intelligence" id="238" name="Google Shape;238;g27e576c1a67_0_281"/>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Blog" id="239" name="Google Shape;239;g27e576c1a67_0_281"/>
          <p:cNvPicPr preferRelativeResize="0"/>
          <p:nvPr/>
        </p:nvPicPr>
        <p:blipFill rotWithShape="1">
          <a:blip r:embed="rId4">
            <a:alphaModFix/>
          </a:blip>
          <a:srcRect b="0" l="0" r="0" t="0"/>
          <a:stretch/>
        </p:blipFill>
        <p:spPr>
          <a:xfrm>
            <a:off x="849542" y="222126"/>
            <a:ext cx="465357" cy="465357"/>
          </a:xfrm>
          <a:prstGeom prst="rect">
            <a:avLst/>
          </a:prstGeom>
          <a:noFill/>
          <a:ln>
            <a:noFill/>
          </a:ln>
        </p:spPr>
      </p:pic>
      <p:pic>
        <p:nvPicPr>
          <p:cNvPr id="240" name="Google Shape;240;g27e576c1a67_0_281"/>
          <p:cNvPicPr preferRelativeResize="0"/>
          <p:nvPr/>
        </p:nvPicPr>
        <p:blipFill rotWithShape="1">
          <a:blip r:embed="rId5">
            <a:alphaModFix/>
          </a:blip>
          <a:srcRect b="0" l="0" r="0" t="0"/>
          <a:stretch/>
        </p:blipFill>
        <p:spPr>
          <a:xfrm>
            <a:off x="1314903" y="2495898"/>
            <a:ext cx="6195874" cy="240763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descr="Questions" id="246" name="Google Shape;246;p33"/>
          <p:cNvSpPr/>
          <p:nvPr/>
        </p:nvSpPr>
        <p:spPr>
          <a:xfrm>
            <a:off x="1905000" y="609599"/>
            <a:ext cx="5334000" cy="5040923"/>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g2936c336ece_0_1123"/>
          <p:cNvSpPr txBox="1"/>
          <p:nvPr>
            <p:ph type="ctrTitle"/>
          </p:nvPr>
        </p:nvSpPr>
        <p:spPr>
          <a:xfrm>
            <a:off x="685800" y="485480"/>
            <a:ext cx="7772400" cy="1470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3600"/>
              <a:buFont typeface="Calibri"/>
              <a:buNone/>
            </a:pPr>
            <a:r>
              <a:rPr lang="en-US" sz="3600"/>
              <a:t>What do food chains show us?</a:t>
            </a:r>
            <a:endParaRPr sz="3600"/>
          </a:p>
        </p:txBody>
      </p:sp>
      <p:sp>
        <p:nvSpPr>
          <p:cNvPr descr="Questions" id="253" name="Google Shape;253;g2936c336ece_0_1123"/>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54" name="Google Shape;254;g2936c336ece_0_1123"/>
          <p:cNvPicPr preferRelativeResize="0"/>
          <p:nvPr/>
        </p:nvPicPr>
        <p:blipFill rotWithShape="1">
          <a:blip r:embed="rId4">
            <a:alphaModFix/>
          </a:blip>
          <a:srcRect b="0" l="0" r="0" t="0"/>
          <a:stretch/>
        </p:blipFill>
        <p:spPr>
          <a:xfrm>
            <a:off x="1377803" y="2843578"/>
            <a:ext cx="6388375" cy="24824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pic>
        <p:nvPicPr>
          <p:cNvPr id="260" name="Google Shape;260;p20"/>
          <p:cNvPicPr preferRelativeResize="0"/>
          <p:nvPr/>
        </p:nvPicPr>
        <p:blipFill rotWithShape="1">
          <a:blip r:embed="rId3">
            <a:alphaModFix/>
          </a:blip>
          <a:srcRect b="0" l="0" r="0" t="0"/>
          <a:stretch/>
        </p:blipFill>
        <p:spPr>
          <a:xfrm>
            <a:off x="0" y="406400"/>
            <a:ext cx="9144000" cy="6035566"/>
          </a:xfrm>
          <a:prstGeom prst="rect">
            <a:avLst/>
          </a:prstGeom>
          <a:noFill/>
          <a:ln>
            <a:noFill/>
          </a:ln>
        </p:spPr>
      </p:pic>
      <p:sp>
        <p:nvSpPr>
          <p:cNvPr descr="Artificial Intelligence" id="261" name="Google Shape;261;p20"/>
          <p:cNvSpPr/>
          <p:nvPr/>
        </p:nvSpPr>
        <p:spPr>
          <a:xfrm>
            <a:off x="0" y="0"/>
            <a:ext cx="735230" cy="735230"/>
          </a:xfrm>
          <a:prstGeom prst="ellipse">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descr="Artificial Intelligence" id="267" name="Google Shape;267;g28d0a459bb7_0_316"/>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 name="Google Shape;268;g28d0a459bb7_0_316"/>
          <p:cNvSpPr txBox="1"/>
          <p:nvPr/>
        </p:nvSpPr>
        <p:spPr>
          <a:xfrm>
            <a:off x="506625" y="912450"/>
            <a:ext cx="8416500" cy="11697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Calibri"/>
              <a:buNone/>
            </a:pPr>
            <a:r>
              <a:rPr lang="en-US" sz="3000">
                <a:solidFill>
                  <a:schemeClr val="dk1"/>
                </a:solidFill>
                <a:latin typeface="Calibri"/>
                <a:ea typeface="Calibri"/>
                <a:cs typeface="Calibri"/>
                <a:sym typeface="Calibri"/>
              </a:rPr>
              <a:t>Food chains contain producers and consumers.</a:t>
            </a:r>
            <a:endParaRPr b="0" i="0" sz="3000" u="none" cap="none" strike="noStrike">
              <a:solidFill>
                <a:srgbClr val="000000"/>
              </a:solidFill>
              <a:latin typeface="Arial"/>
              <a:ea typeface="Arial"/>
              <a:cs typeface="Arial"/>
              <a:sym typeface="Arial"/>
            </a:endParaRPr>
          </a:p>
        </p:txBody>
      </p:sp>
      <p:pic>
        <p:nvPicPr>
          <p:cNvPr id="269" name="Google Shape;269;g28d0a459bb7_0_316"/>
          <p:cNvPicPr preferRelativeResize="0"/>
          <p:nvPr/>
        </p:nvPicPr>
        <p:blipFill>
          <a:blip r:embed="rId4">
            <a:alphaModFix/>
          </a:blip>
          <a:stretch>
            <a:fillRect/>
          </a:stretch>
        </p:blipFill>
        <p:spPr>
          <a:xfrm>
            <a:off x="152400" y="2615550"/>
            <a:ext cx="8839200" cy="212605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
          <p:cNvSpPr/>
          <p:nvPr/>
        </p:nvSpPr>
        <p:spPr>
          <a:xfrm>
            <a:off x="170822" y="211015"/>
            <a:ext cx="1095270" cy="683288"/>
          </a:xfrm>
          <a:prstGeom prst="cloud">
            <a:avLst/>
          </a:prstGeom>
          <a:gradFill>
            <a:gsLst>
              <a:gs pos="0">
                <a:srgbClr val="FF932B"/>
              </a:gs>
              <a:gs pos="100000">
                <a:srgbClr val="FFB673"/>
              </a:gs>
            </a:gsLst>
            <a:lin ang="16200000" scaled="0"/>
          </a:gradFill>
          <a:ln cap="flat" cmpd="sng" w="9525">
            <a:solidFill>
              <a:srgbClr val="F5913F"/>
            </a:solidFill>
            <a:prstDash val="solid"/>
            <a:round/>
            <a:headEnd len="sm" w="sm" type="none"/>
            <a:tailEnd len="sm" w="sm" type="none"/>
          </a:ln>
          <a:effectLst>
            <a:outerShdw blurRad="40000" rotWithShape="0" dir="5400000" dist="23000">
              <a:srgbClr val="000000">
                <a:alpha val="3098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6" name="Google Shape;126;p2"/>
          <p:cNvSpPr txBox="1"/>
          <p:nvPr/>
        </p:nvSpPr>
        <p:spPr>
          <a:xfrm>
            <a:off x="366765" y="367993"/>
            <a:ext cx="70338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Calibri"/>
                <a:ea typeface="Calibri"/>
                <a:cs typeface="Calibri"/>
                <a:sym typeface="Calibri"/>
              </a:rPr>
              <a:t>Intro</a:t>
            </a:r>
            <a:endParaRPr b="0" i="0" sz="1400" u="none" cap="none" strike="noStrike">
              <a:solidFill>
                <a:srgbClr val="000000"/>
              </a:solidFill>
              <a:latin typeface="Arial"/>
              <a:ea typeface="Arial"/>
              <a:cs typeface="Arial"/>
              <a:sym typeface="Arial"/>
            </a:endParaRPr>
          </a:p>
        </p:txBody>
      </p:sp>
      <p:sp>
        <p:nvSpPr>
          <p:cNvPr id="127" name="Google Shape;127;p2"/>
          <p:cNvSpPr txBox="1"/>
          <p:nvPr/>
        </p:nvSpPr>
        <p:spPr>
          <a:xfrm>
            <a:off x="1828800" y="287215"/>
            <a:ext cx="54864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800"/>
              <a:buFont typeface="Arial"/>
              <a:buNone/>
            </a:pPr>
            <a:r>
              <a:rPr b="1" lang="en-US" sz="6000">
                <a:latin typeface="Calibri"/>
                <a:ea typeface="Calibri"/>
                <a:cs typeface="Calibri"/>
                <a:sym typeface="Calibri"/>
              </a:rPr>
              <a:t>Food Chain</a:t>
            </a:r>
            <a:endParaRPr b="0" i="0" sz="1800" u="none" cap="none" strike="noStrike">
              <a:solidFill>
                <a:srgbClr val="000000"/>
              </a:solidFill>
              <a:latin typeface="Calibri"/>
              <a:ea typeface="Calibri"/>
              <a:cs typeface="Calibri"/>
              <a:sym typeface="Calibri"/>
            </a:endParaRPr>
          </a:p>
        </p:txBody>
      </p:sp>
      <p:pic>
        <p:nvPicPr>
          <p:cNvPr id="128" name="Google Shape;128;p2"/>
          <p:cNvPicPr preferRelativeResize="0"/>
          <p:nvPr/>
        </p:nvPicPr>
        <p:blipFill>
          <a:blip r:embed="rId3">
            <a:alphaModFix/>
          </a:blip>
          <a:stretch>
            <a:fillRect/>
          </a:stretch>
        </p:blipFill>
        <p:spPr>
          <a:xfrm>
            <a:off x="1070150" y="1455415"/>
            <a:ext cx="7143750" cy="47625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descr="Artificial Intelligence" id="275" name="Google Shape;275;g2936c336ece_0_1296"/>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 name="Google Shape;276;g2936c336ece_0_1296"/>
          <p:cNvSpPr txBox="1"/>
          <p:nvPr/>
        </p:nvSpPr>
        <p:spPr>
          <a:xfrm>
            <a:off x="506625" y="836250"/>
            <a:ext cx="8416500" cy="11697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Calibri"/>
              <a:buNone/>
            </a:pPr>
            <a:r>
              <a:rPr lang="en-US" sz="3000">
                <a:solidFill>
                  <a:schemeClr val="dk1"/>
                </a:solidFill>
                <a:latin typeface="Calibri"/>
                <a:ea typeface="Calibri"/>
                <a:cs typeface="Calibri"/>
                <a:sym typeface="Calibri"/>
              </a:rPr>
              <a:t>In a food chain, plants or algae are often the producers. They produce energy. Producers start the food chain. In this food chain, grass is the producer.</a:t>
            </a:r>
            <a:endParaRPr b="0" i="0" sz="3000" u="none" cap="none" strike="noStrike">
              <a:solidFill>
                <a:srgbClr val="000000"/>
              </a:solidFill>
              <a:latin typeface="Arial"/>
              <a:ea typeface="Arial"/>
              <a:cs typeface="Arial"/>
              <a:sym typeface="Arial"/>
            </a:endParaRPr>
          </a:p>
        </p:txBody>
      </p:sp>
      <p:pic>
        <p:nvPicPr>
          <p:cNvPr id="277" name="Google Shape;277;g2936c336ece_0_1296"/>
          <p:cNvPicPr preferRelativeResize="0"/>
          <p:nvPr/>
        </p:nvPicPr>
        <p:blipFill>
          <a:blip r:embed="rId4">
            <a:alphaModFix/>
          </a:blip>
          <a:stretch>
            <a:fillRect/>
          </a:stretch>
        </p:blipFill>
        <p:spPr>
          <a:xfrm>
            <a:off x="152400" y="2615550"/>
            <a:ext cx="8839200" cy="2126057"/>
          </a:xfrm>
          <a:prstGeom prst="rect">
            <a:avLst/>
          </a:prstGeom>
          <a:noFill/>
          <a:ln>
            <a:noFill/>
          </a:ln>
        </p:spPr>
      </p:pic>
      <p:sp>
        <p:nvSpPr>
          <p:cNvPr id="278" name="Google Shape;278;g2936c336ece_0_1296"/>
          <p:cNvSpPr/>
          <p:nvPr/>
        </p:nvSpPr>
        <p:spPr>
          <a:xfrm>
            <a:off x="82675" y="2655200"/>
            <a:ext cx="1699200" cy="2291100"/>
          </a:xfrm>
          <a:prstGeom prst="ellipse">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descr="Artificial Intelligence" id="284" name="Google Shape;284;g2936c336ece_0_1304"/>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 name="Google Shape;285;g2936c336ece_0_1304"/>
          <p:cNvSpPr txBox="1"/>
          <p:nvPr/>
        </p:nvSpPr>
        <p:spPr>
          <a:xfrm>
            <a:off x="506625" y="836250"/>
            <a:ext cx="8416500" cy="11697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Calibri"/>
              <a:buNone/>
            </a:pPr>
            <a:r>
              <a:rPr lang="en-US" sz="3000">
                <a:solidFill>
                  <a:schemeClr val="dk1"/>
                </a:solidFill>
                <a:latin typeface="Calibri"/>
                <a:ea typeface="Calibri"/>
                <a:cs typeface="Calibri"/>
                <a:sym typeface="Calibri"/>
              </a:rPr>
              <a:t>Consumers are other organisms in the food chain. They eat the producers and smaller consumers. For example, the grasshopper eats the grass. Then, the frog eats the grasshopper and so on.</a:t>
            </a:r>
            <a:endParaRPr b="0" i="0" sz="3000" u="none" cap="none" strike="noStrike">
              <a:solidFill>
                <a:srgbClr val="000000"/>
              </a:solidFill>
              <a:latin typeface="Arial"/>
              <a:ea typeface="Arial"/>
              <a:cs typeface="Arial"/>
              <a:sym typeface="Arial"/>
            </a:endParaRPr>
          </a:p>
        </p:txBody>
      </p:sp>
      <p:pic>
        <p:nvPicPr>
          <p:cNvPr id="286" name="Google Shape;286;g2936c336ece_0_1304"/>
          <p:cNvPicPr preferRelativeResize="0"/>
          <p:nvPr/>
        </p:nvPicPr>
        <p:blipFill>
          <a:blip r:embed="rId4">
            <a:alphaModFix/>
          </a:blip>
          <a:stretch>
            <a:fillRect/>
          </a:stretch>
        </p:blipFill>
        <p:spPr>
          <a:xfrm>
            <a:off x="152400" y="2615550"/>
            <a:ext cx="8839200" cy="2126057"/>
          </a:xfrm>
          <a:prstGeom prst="rect">
            <a:avLst/>
          </a:prstGeom>
          <a:noFill/>
          <a:ln>
            <a:noFill/>
          </a:ln>
        </p:spPr>
      </p:pic>
      <p:sp>
        <p:nvSpPr>
          <p:cNvPr id="287" name="Google Shape;287;g2936c336ece_0_1304"/>
          <p:cNvSpPr/>
          <p:nvPr/>
        </p:nvSpPr>
        <p:spPr>
          <a:xfrm>
            <a:off x="82675" y="2655200"/>
            <a:ext cx="5219400" cy="2291100"/>
          </a:xfrm>
          <a:prstGeom prst="ellipse">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descr="Artificial Intelligence" id="293" name="Google Shape;293;g2936c336ece_0_1312"/>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 name="Google Shape;294;g2936c336ece_0_1312"/>
          <p:cNvSpPr txBox="1"/>
          <p:nvPr/>
        </p:nvSpPr>
        <p:spPr>
          <a:xfrm>
            <a:off x="506625" y="836250"/>
            <a:ext cx="8416500" cy="11697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Calibri"/>
              <a:buNone/>
            </a:pPr>
            <a:r>
              <a:rPr lang="en-US" sz="3000">
                <a:solidFill>
                  <a:schemeClr val="dk1"/>
                </a:solidFill>
                <a:latin typeface="Calibri"/>
                <a:ea typeface="Calibri"/>
                <a:cs typeface="Calibri"/>
                <a:sym typeface="Calibri"/>
              </a:rPr>
              <a:t>In a food chain, the arrows always point to the organism that is eating the other organism.</a:t>
            </a:r>
            <a:endParaRPr b="0" i="0" sz="3000" u="none" cap="none" strike="noStrike">
              <a:solidFill>
                <a:srgbClr val="000000"/>
              </a:solidFill>
              <a:latin typeface="Arial"/>
              <a:ea typeface="Arial"/>
              <a:cs typeface="Arial"/>
              <a:sym typeface="Arial"/>
            </a:endParaRPr>
          </a:p>
        </p:txBody>
      </p:sp>
      <p:pic>
        <p:nvPicPr>
          <p:cNvPr id="295" name="Google Shape;295;g2936c336ece_0_1312"/>
          <p:cNvPicPr preferRelativeResize="0"/>
          <p:nvPr/>
        </p:nvPicPr>
        <p:blipFill>
          <a:blip r:embed="rId4">
            <a:alphaModFix/>
          </a:blip>
          <a:stretch>
            <a:fillRect/>
          </a:stretch>
        </p:blipFill>
        <p:spPr>
          <a:xfrm>
            <a:off x="152400" y="2615550"/>
            <a:ext cx="8839200" cy="2126057"/>
          </a:xfrm>
          <a:prstGeom prst="rect">
            <a:avLst/>
          </a:prstGeom>
          <a:noFill/>
          <a:ln>
            <a:noFill/>
          </a:ln>
        </p:spPr>
      </p:pic>
      <p:sp>
        <p:nvSpPr>
          <p:cNvPr id="296" name="Google Shape;296;g2936c336ece_0_1312"/>
          <p:cNvSpPr/>
          <p:nvPr/>
        </p:nvSpPr>
        <p:spPr>
          <a:xfrm>
            <a:off x="1183675" y="3291100"/>
            <a:ext cx="552900" cy="394500"/>
          </a:xfrm>
          <a:prstGeom prst="ellipse">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97" name="Google Shape;297;g2936c336ece_0_1312"/>
          <p:cNvSpPr/>
          <p:nvPr/>
        </p:nvSpPr>
        <p:spPr>
          <a:xfrm>
            <a:off x="2898850" y="3291100"/>
            <a:ext cx="552900" cy="394500"/>
          </a:xfrm>
          <a:prstGeom prst="ellipse">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98" name="Google Shape;298;g2936c336ece_0_1312"/>
          <p:cNvSpPr/>
          <p:nvPr/>
        </p:nvSpPr>
        <p:spPr>
          <a:xfrm>
            <a:off x="4705075" y="3291100"/>
            <a:ext cx="552900" cy="394500"/>
          </a:xfrm>
          <a:prstGeom prst="ellipse">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99" name="Google Shape;299;g2936c336ece_0_1312"/>
          <p:cNvSpPr/>
          <p:nvPr/>
        </p:nvSpPr>
        <p:spPr>
          <a:xfrm>
            <a:off x="6996775" y="3231750"/>
            <a:ext cx="552900" cy="394500"/>
          </a:xfrm>
          <a:prstGeom prst="ellipse">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descr="Artificial Intelligence" id="305" name="Google Shape;305;g2936c336ece_0_1323"/>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 name="Google Shape;306;g2936c336ece_0_1323"/>
          <p:cNvSpPr txBox="1"/>
          <p:nvPr/>
        </p:nvSpPr>
        <p:spPr>
          <a:xfrm>
            <a:off x="506625" y="836250"/>
            <a:ext cx="8416500" cy="11697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Calibri"/>
              <a:buNone/>
            </a:pPr>
            <a:r>
              <a:rPr lang="en-US" sz="3000">
                <a:solidFill>
                  <a:schemeClr val="dk1"/>
                </a:solidFill>
                <a:latin typeface="Calibri"/>
                <a:ea typeface="Calibri"/>
                <a:cs typeface="Calibri"/>
                <a:sym typeface="Calibri"/>
              </a:rPr>
              <a:t>These arrows show the flow of energy in a food chain. In this food chain, the flow of energy started at the grass and ended with the eagle.</a:t>
            </a:r>
            <a:endParaRPr b="0" i="0" sz="3000" u="none" cap="none" strike="noStrike">
              <a:solidFill>
                <a:srgbClr val="000000"/>
              </a:solidFill>
              <a:latin typeface="Arial"/>
              <a:ea typeface="Arial"/>
              <a:cs typeface="Arial"/>
              <a:sym typeface="Arial"/>
            </a:endParaRPr>
          </a:p>
        </p:txBody>
      </p:sp>
      <p:pic>
        <p:nvPicPr>
          <p:cNvPr id="307" name="Google Shape;307;g2936c336ece_0_1323"/>
          <p:cNvPicPr preferRelativeResize="0"/>
          <p:nvPr/>
        </p:nvPicPr>
        <p:blipFill>
          <a:blip r:embed="rId4">
            <a:alphaModFix/>
          </a:blip>
          <a:stretch>
            <a:fillRect/>
          </a:stretch>
        </p:blipFill>
        <p:spPr>
          <a:xfrm>
            <a:off x="152400" y="2615550"/>
            <a:ext cx="8839200" cy="2126057"/>
          </a:xfrm>
          <a:prstGeom prst="rect">
            <a:avLst/>
          </a:prstGeom>
          <a:noFill/>
          <a:ln>
            <a:noFill/>
          </a:ln>
        </p:spPr>
      </p:pic>
      <p:sp>
        <p:nvSpPr>
          <p:cNvPr id="308" name="Google Shape;308;g2936c336ece_0_1323"/>
          <p:cNvSpPr/>
          <p:nvPr/>
        </p:nvSpPr>
        <p:spPr>
          <a:xfrm>
            <a:off x="1183675" y="3291100"/>
            <a:ext cx="552900" cy="394500"/>
          </a:xfrm>
          <a:prstGeom prst="ellipse">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309" name="Google Shape;309;g2936c336ece_0_1323"/>
          <p:cNvSpPr/>
          <p:nvPr/>
        </p:nvSpPr>
        <p:spPr>
          <a:xfrm>
            <a:off x="2898850" y="3291100"/>
            <a:ext cx="552900" cy="394500"/>
          </a:xfrm>
          <a:prstGeom prst="ellipse">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310" name="Google Shape;310;g2936c336ece_0_1323"/>
          <p:cNvSpPr/>
          <p:nvPr/>
        </p:nvSpPr>
        <p:spPr>
          <a:xfrm>
            <a:off x="4705075" y="3291100"/>
            <a:ext cx="552900" cy="394500"/>
          </a:xfrm>
          <a:prstGeom prst="ellipse">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311" name="Google Shape;311;g2936c336ece_0_1323"/>
          <p:cNvSpPr/>
          <p:nvPr/>
        </p:nvSpPr>
        <p:spPr>
          <a:xfrm>
            <a:off x="6996775" y="3231750"/>
            <a:ext cx="552900" cy="394500"/>
          </a:xfrm>
          <a:prstGeom prst="ellipse">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312" name="Google Shape;312;g2936c336ece_0_1323"/>
          <p:cNvSpPr/>
          <p:nvPr/>
        </p:nvSpPr>
        <p:spPr>
          <a:xfrm>
            <a:off x="498150" y="4852050"/>
            <a:ext cx="8147700" cy="1169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latin typeface="Calibri"/>
                <a:ea typeface="Calibri"/>
                <a:cs typeface="Calibri"/>
                <a:sym typeface="Calibri"/>
              </a:rPr>
              <a:t>energy</a:t>
            </a:r>
            <a:endParaRPr sz="2400">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descr="Questions" id="318" name="Google Shape;318;gd96993b0a5_0_44"/>
          <p:cNvSpPr/>
          <p:nvPr/>
        </p:nvSpPr>
        <p:spPr>
          <a:xfrm>
            <a:off x="1905000" y="609599"/>
            <a:ext cx="5334000" cy="50409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descr="Questions" id="324" name="Google Shape;324;g28c7b7e697c_0_78"/>
          <p:cNvSpPr/>
          <p:nvPr/>
        </p:nvSpPr>
        <p:spPr>
          <a:xfrm>
            <a:off x="0" y="0"/>
            <a:ext cx="983700" cy="9540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 name="Google Shape;325;g28c7b7e697c_0_78"/>
          <p:cNvSpPr txBox="1"/>
          <p:nvPr/>
        </p:nvSpPr>
        <p:spPr>
          <a:xfrm>
            <a:off x="506625" y="912450"/>
            <a:ext cx="8416500" cy="11697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Calibri"/>
              <a:buNone/>
            </a:pPr>
            <a:r>
              <a:rPr lang="en-US" sz="3000">
                <a:solidFill>
                  <a:schemeClr val="dk1"/>
                </a:solidFill>
                <a:latin typeface="Calibri"/>
                <a:ea typeface="Calibri"/>
                <a:cs typeface="Calibri"/>
                <a:sym typeface="Calibri"/>
              </a:rPr>
              <a:t>Food chains contain ________ and __________.</a:t>
            </a:r>
            <a:endParaRPr b="0" i="0" sz="3000" u="none" cap="none" strike="noStrike">
              <a:solidFill>
                <a:srgbClr val="000000"/>
              </a:solidFill>
              <a:latin typeface="Arial"/>
              <a:ea typeface="Arial"/>
              <a:cs typeface="Arial"/>
              <a:sym typeface="Arial"/>
            </a:endParaRPr>
          </a:p>
        </p:txBody>
      </p:sp>
      <p:pic>
        <p:nvPicPr>
          <p:cNvPr id="326" name="Google Shape;326;g28c7b7e697c_0_78"/>
          <p:cNvPicPr preferRelativeResize="0"/>
          <p:nvPr/>
        </p:nvPicPr>
        <p:blipFill>
          <a:blip r:embed="rId4">
            <a:alphaModFix/>
          </a:blip>
          <a:stretch>
            <a:fillRect/>
          </a:stretch>
        </p:blipFill>
        <p:spPr>
          <a:xfrm>
            <a:off x="152400" y="2615550"/>
            <a:ext cx="8839200" cy="2126057"/>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descr="Questions" id="332" name="Google Shape;332;g2936c336ece_0_1337"/>
          <p:cNvSpPr/>
          <p:nvPr/>
        </p:nvSpPr>
        <p:spPr>
          <a:xfrm>
            <a:off x="0" y="0"/>
            <a:ext cx="983700" cy="9540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 name="Google Shape;333;g2936c336ece_0_1337"/>
          <p:cNvSpPr txBox="1"/>
          <p:nvPr/>
        </p:nvSpPr>
        <p:spPr>
          <a:xfrm>
            <a:off x="506625" y="912450"/>
            <a:ext cx="8416500" cy="11697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Calibri"/>
              <a:buNone/>
            </a:pPr>
            <a:r>
              <a:rPr lang="en-US" sz="3000">
                <a:solidFill>
                  <a:schemeClr val="dk1"/>
                </a:solidFill>
                <a:latin typeface="Calibri"/>
                <a:ea typeface="Calibri"/>
                <a:cs typeface="Calibri"/>
                <a:sym typeface="Calibri"/>
              </a:rPr>
              <a:t>Food chains contain </a:t>
            </a:r>
            <a:r>
              <a:rPr b="1" lang="en-US" sz="3000">
                <a:solidFill>
                  <a:srgbClr val="FF0000"/>
                </a:solidFill>
                <a:latin typeface="Calibri"/>
                <a:ea typeface="Calibri"/>
                <a:cs typeface="Calibri"/>
                <a:sym typeface="Calibri"/>
              </a:rPr>
              <a:t>producers</a:t>
            </a:r>
            <a:r>
              <a:rPr lang="en-US" sz="3000">
                <a:solidFill>
                  <a:srgbClr val="FF0000"/>
                </a:solidFill>
                <a:latin typeface="Calibri"/>
                <a:ea typeface="Calibri"/>
                <a:cs typeface="Calibri"/>
                <a:sym typeface="Calibri"/>
              </a:rPr>
              <a:t> </a:t>
            </a:r>
            <a:r>
              <a:rPr lang="en-US" sz="3000">
                <a:solidFill>
                  <a:schemeClr val="dk1"/>
                </a:solidFill>
                <a:latin typeface="Calibri"/>
                <a:ea typeface="Calibri"/>
                <a:cs typeface="Calibri"/>
                <a:sym typeface="Calibri"/>
              </a:rPr>
              <a:t>and </a:t>
            </a:r>
            <a:r>
              <a:rPr b="1" lang="en-US" sz="3000">
                <a:solidFill>
                  <a:srgbClr val="FF0000"/>
                </a:solidFill>
                <a:latin typeface="Calibri"/>
                <a:ea typeface="Calibri"/>
                <a:cs typeface="Calibri"/>
                <a:sym typeface="Calibri"/>
              </a:rPr>
              <a:t>consumers</a:t>
            </a:r>
            <a:r>
              <a:rPr lang="en-US" sz="3000">
                <a:solidFill>
                  <a:schemeClr val="dk1"/>
                </a:solidFill>
                <a:latin typeface="Calibri"/>
                <a:ea typeface="Calibri"/>
                <a:cs typeface="Calibri"/>
                <a:sym typeface="Calibri"/>
              </a:rPr>
              <a:t>.</a:t>
            </a:r>
            <a:endParaRPr b="0" i="0" sz="3000" u="none" cap="none" strike="noStrike">
              <a:solidFill>
                <a:srgbClr val="000000"/>
              </a:solidFill>
              <a:latin typeface="Arial"/>
              <a:ea typeface="Arial"/>
              <a:cs typeface="Arial"/>
              <a:sym typeface="Arial"/>
            </a:endParaRPr>
          </a:p>
        </p:txBody>
      </p:sp>
      <p:pic>
        <p:nvPicPr>
          <p:cNvPr id="334" name="Google Shape;334;g2936c336ece_0_1337"/>
          <p:cNvPicPr preferRelativeResize="0"/>
          <p:nvPr/>
        </p:nvPicPr>
        <p:blipFill>
          <a:blip r:embed="rId4">
            <a:alphaModFix/>
          </a:blip>
          <a:stretch>
            <a:fillRect/>
          </a:stretch>
        </p:blipFill>
        <p:spPr>
          <a:xfrm>
            <a:off x="152400" y="2615550"/>
            <a:ext cx="8839200" cy="2126057"/>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g28d0a459bb7_0_538"/>
          <p:cNvSpPr txBox="1"/>
          <p:nvPr>
            <p:ph type="ctrTitle"/>
          </p:nvPr>
        </p:nvSpPr>
        <p:spPr>
          <a:xfrm>
            <a:off x="543800" y="427700"/>
            <a:ext cx="8238900" cy="1470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US"/>
              <a:t>Food chains start with ________.</a:t>
            </a:r>
            <a:endParaRPr/>
          </a:p>
        </p:txBody>
      </p:sp>
      <p:sp>
        <p:nvSpPr>
          <p:cNvPr id="341" name="Google Shape;341;g28d0a459bb7_0_538"/>
          <p:cNvSpPr txBox="1"/>
          <p:nvPr/>
        </p:nvSpPr>
        <p:spPr>
          <a:xfrm>
            <a:off x="304800" y="2206625"/>
            <a:ext cx="6394800" cy="2980800"/>
          </a:xfrm>
          <a:prstGeom prst="rect">
            <a:avLst/>
          </a:prstGeom>
          <a:noFill/>
          <a:ln>
            <a:noFill/>
          </a:ln>
        </p:spPr>
        <p:txBody>
          <a:bodyPr anchorCtr="0" anchor="t" bIns="45700" lIns="91425" spcFirstLastPara="1" rIns="91425" wrap="square" tIns="45700">
            <a:normAutofit/>
          </a:bodyPr>
          <a:lstStyle/>
          <a:p>
            <a:pPr indent="-431800" lvl="0" marL="457200" marR="0" rtl="0" algn="l">
              <a:lnSpc>
                <a:spcPct val="115000"/>
              </a:lnSpc>
              <a:spcBef>
                <a:spcPts val="640"/>
              </a:spcBef>
              <a:spcAft>
                <a:spcPts val="0"/>
              </a:spcAft>
              <a:buClr>
                <a:schemeClr val="dk1"/>
              </a:buClr>
              <a:buSzPts val="3200"/>
              <a:buFont typeface="Calibri"/>
              <a:buAutoNum type="alphaUcPeriod"/>
            </a:pPr>
            <a:r>
              <a:rPr lang="en-US" sz="3200">
                <a:solidFill>
                  <a:schemeClr val="dk1"/>
                </a:solidFill>
                <a:latin typeface="Calibri"/>
                <a:ea typeface="Calibri"/>
                <a:cs typeface="Calibri"/>
                <a:sym typeface="Calibri"/>
              </a:rPr>
              <a:t>Producers</a:t>
            </a:r>
            <a:endParaRPr b="0" i="0" sz="3200" u="none" cap="none" strike="noStrike">
              <a:solidFill>
                <a:schemeClr val="dk1"/>
              </a:solidFill>
              <a:latin typeface="Calibri"/>
              <a:ea typeface="Calibri"/>
              <a:cs typeface="Calibri"/>
              <a:sym typeface="Calibri"/>
            </a:endParaRPr>
          </a:p>
          <a:p>
            <a:pPr indent="-431800" lvl="0" marL="457200" marR="0" rtl="0" algn="l">
              <a:lnSpc>
                <a:spcPct val="115000"/>
              </a:lnSpc>
              <a:spcBef>
                <a:spcPts val="640"/>
              </a:spcBef>
              <a:spcAft>
                <a:spcPts val="0"/>
              </a:spcAft>
              <a:buClr>
                <a:schemeClr val="dk1"/>
              </a:buClr>
              <a:buSzPts val="3200"/>
              <a:buFont typeface="Calibri"/>
              <a:buAutoNum type="alphaUcPeriod"/>
            </a:pPr>
            <a:r>
              <a:rPr lang="en-US" sz="3200">
                <a:solidFill>
                  <a:schemeClr val="dk1"/>
                </a:solidFill>
                <a:latin typeface="Calibri"/>
                <a:ea typeface="Calibri"/>
                <a:cs typeface="Calibri"/>
                <a:sym typeface="Calibri"/>
              </a:rPr>
              <a:t>Consumers</a:t>
            </a:r>
            <a:endParaRPr b="0" i="0" sz="3200" u="none" cap="none" strike="noStrike">
              <a:solidFill>
                <a:schemeClr val="dk1"/>
              </a:solidFill>
              <a:latin typeface="Calibri"/>
              <a:ea typeface="Calibri"/>
              <a:cs typeface="Calibri"/>
              <a:sym typeface="Calibri"/>
            </a:endParaRPr>
          </a:p>
        </p:txBody>
      </p:sp>
      <p:sp>
        <p:nvSpPr>
          <p:cNvPr descr="Questions" id="342" name="Google Shape;342;g28d0a459bb7_0_538"/>
          <p:cNvSpPr/>
          <p:nvPr/>
        </p:nvSpPr>
        <p:spPr>
          <a:xfrm>
            <a:off x="0" y="0"/>
            <a:ext cx="777600" cy="8214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43" name="Google Shape;343;g28d0a459bb7_0_538"/>
          <p:cNvPicPr preferRelativeResize="0"/>
          <p:nvPr/>
        </p:nvPicPr>
        <p:blipFill>
          <a:blip r:embed="rId4">
            <a:alphaModFix/>
          </a:blip>
          <a:stretch>
            <a:fillRect/>
          </a:stretch>
        </p:blipFill>
        <p:spPr>
          <a:xfrm>
            <a:off x="187263" y="3935575"/>
            <a:ext cx="8839200" cy="2126057"/>
          </a:xfrm>
          <a:prstGeom prst="rect">
            <a:avLst/>
          </a:prstGeom>
          <a:noFill/>
          <a:ln>
            <a:noFill/>
          </a:ln>
        </p:spPr>
      </p:pic>
      <p:sp>
        <p:nvSpPr>
          <p:cNvPr id="344" name="Google Shape;344;g28d0a459bb7_0_538"/>
          <p:cNvSpPr/>
          <p:nvPr/>
        </p:nvSpPr>
        <p:spPr>
          <a:xfrm>
            <a:off x="117538" y="3975225"/>
            <a:ext cx="1699200" cy="2291100"/>
          </a:xfrm>
          <a:prstGeom prst="ellipse">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g2936c336ece_0_1346"/>
          <p:cNvSpPr txBox="1"/>
          <p:nvPr>
            <p:ph type="ctrTitle"/>
          </p:nvPr>
        </p:nvSpPr>
        <p:spPr>
          <a:xfrm>
            <a:off x="543800" y="427700"/>
            <a:ext cx="8238900" cy="1470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US"/>
              <a:t>Food chains start with ________.</a:t>
            </a:r>
            <a:endParaRPr/>
          </a:p>
        </p:txBody>
      </p:sp>
      <p:sp>
        <p:nvSpPr>
          <p:cNvPr id="351" name="Google Shape;351;g2936c336ece_0_1346"/>
          <p:cNvSpPr txBox="1"/>
          <p:nvPr/>
        </p:nvSpPr>
        <p:spPr>
          <a:xfrm>
            <a:off x="304800" y="2206625"/>
            <a:ext cx="6394800" cy="2980800"/>
          </a:xfrm>
          <a:prstGeom prst="rect">
            <a:avLst/>
          </a:prstGeom>
          <a:noFill/>
          <a:ln>
            <a:noFill/>
          </a:ln>
        </p:spPr>
        <p:txBody>
          <a:bodyPr anchorCtr="0" anchor="t" bIns="45700" lIns="91425" spcFirstLastPara="1" rIns="91425" wrap="square" tIns="45700">
            <a:normAutofit/>
          </a:bodyPr>
          <a:lstStyle/>
          <a:p>
            <a:pPr indent="-431800" lvl="0" marL="457200" marR="0" rtl="0" algn="l">
              <a:lnSpc>
                <a:spcPct val="115000"/>
              </a:lnSpc>
              <a:spcBef>
                <a:spcPts val="640"/>
              </a:spcBef>
              <a:spcAft>
                <a:spcPts val="0"/>
              </a:spcAft>
              <a:buClr>
                <a:srgbClr val="FF0000"/>
              </a:buClr>
              <a:buSzPts val="3200"/>
              <a:buFont typeface="Calibri"/>
              <a:buAutoNum type="alphaUcPeriod"/>
            </a:pPr>
            <a:r>
              <a:rPr b="1" lang="en-US" sz="3200">
                <a:solidFill>
                  <a:srgbClr val="FF0000"/>
                </a:solidFill>
                <a:latin typeface="Calibri"/>
                <a:ea typeface="Calibri"/>
                <a:cs typeface="Calibri"/>
                <a:sym typeface="Calibri"/>
              </a:rPr>
              <a:t>Producers</a:t>
            </a:r>
            <a:endParaRPr b="1" i="0" sz="3200" u="none" cap="none" strike="noStrike">
              <a:solidFill>
                <a:srgbClr val="FF0000"/>
              </a:solidFill>
              <a:latin typeface="Calibri"/>
              <a:ea typeface="Calibri"/>
              <a:cs typeface="Calibri"/>
              <a:sym typeface="Calibri"/>
            </a:endParaRPr>
          </a:p>
          <a:p>
            <a:pPr indent="-431800" lvl="0" marL="457200" marR="0" rtl="0" algn="l">
              <a:lnSpc>
                <a:spcPct val="115000"/>
              </a:lnSpc>
              <a:spcBef>
                <a:spcPts val="640"/>
              </a:spcBef>
              <a:spcAft>
                <a:spcPts val="0"/>
              </a:spcAft>
              <a:buClr>
                <a:schemeClr val="dk1"/>
              </a:buClr>
              <a:buSzPts val="3200"/>
              <a:buFont typeface="Calibri"/>
              <a:buAutoNum type="alphaUcPeriod"/>
            </a:pPr>
            <a:r>
              <a:rPr lang="en-US" sz="3200">
                <a:solidFill>
                  <a:schemeClr val="dk1"/>
                </a:solidFill>
                <a:latin typeface="Calibri"/>
                <a:ea typeface="Calibri"/>
                <a:cs typeface="Calibri"/>
                <a:sym typeface="Calibri"/>
              </a:rPr>
              <a:t>Consumers</a:t>
            </a:r>
            <a:endParaRPr b="0" i="0" sz="3200" u="none" cap="none" strike="noStrike">
              <a:solidFill>
                <a:schemeClr val="dk1"/>
              </a:solidFill>
              <a:latin typeface="Calibri"/>
              <a:ea typeface="Calibri"/>
              <a:cs typeface="Calibri"/>
              <a:sym typeface="Calibri"/>
            </a:endParaRPr>
          </a:p>
        </p:txBody>
      </p:sp>
      <p:sp>
        <p:nvSpPr>
          <p:cNvPr descr="Questions" id="352" name="Google Shape;352;g2936c336ece_0_1346"/>
          <p:cNvSpPr/>
          <p:nvPr/>
        </p:nvSpPr>
        <p:spPr>
          <a:xfrm>
            <a:off x="0" y="0"/>
            <a:ext cx="777600" cy="8214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53" name="Google Shape;353;g2936c336ece_0_1346"/>
          <p:cNvPicPr preferRelativeResize="0"/>
          <p:nvPr/>
        </p:nvPicPr>
        <p:blipFill>
          <a:blip r:embed="rId4">
            <a:alphaModFix/>
          </a:blip>
          <a:stretch>
            <a:fillRect/>
          </a:stretch>
        </p:blipFill>
        <p:spPr>
          <a:xfrm>
            <a:off x="187263" y="3935575"/>
            <a:ext cx="8839200" cy="2126057"/>
          </a:xfrm>
          <a:prstGeom prst="rect">
            <a:avLst/>
          </a:prstGeom>
          <a:noFill/>
          <a:ln>
            <a:noFill/>
          </a:ln>
        </p:spPr>
      </p:pic>
      <p:sp>
        <p:nvSpPr>
          <p:cNvPr id="354" name="Google Shape;354;g2936c336ece_0_1346"/>
          <p:cNvSpPr/>
          <p:nvPr/>
        </p:nvSpPr>
        <p:spPr>
          <a:xfrm>
            <a:off x="117538" y="3975225"/>
            <a:ext cx="1699200" cy="2291100"/>
          </a:xfrm>
          <a:prstGeom prst="ellipse">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g2936c336ece_0_1355"/>
          <p:cNvSpPr txBox="1"/>
          <p:nvPr>
            <p:ph type="ctrTitle"/>
          </p:nvPr>
        </p:nvSpPr>
        <p:spPr>
          <a:xfrm>
            <a:off x="543800" y="427700"/>
            <a:ext cx="8238900" cy="1470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US"/>
              <a:t>What do the arrows show and represent in a food chain?</a:t>
            </a:r>
            <a:endParaRPr/>
          </a:p>
        </p:txBody>
      </p:sp>
      <p:sp>
        <p:nvSpPr>
          <p:cNvPr descr="Questions" id="361" name="Google Shape;361;g2936c336ece_0_1355"/>
          <p:cNvSpPr/>
          <p:nvPr/>
        </p:nvSpPr>
        <p:spPr>
          <a:xfrm>
            <a:off x="0" y="0"/>
            <a:ext cx="777600" cy="8214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62" name="Google Shape;362;g2936c336ece_0_1355"/>
          <p:cNvPicPr preferRelativeResize="0"/>
          <p:nvPr/>
        </p:nvPicPr>
        <p:blipFill>
          <a:blip r:embed="rId4">
            <a:alphaModFix/>
          </a:blip>
          <a:stretch>
            <a:fillRect/>
          </a:stretch>
        </p:blipFill>
        <p:spPr>
          <a:xfrm>
            <a:off x="152400" y="2615550"/>
            <a:ext cx="8839200" cy="2126057"/>
          </a:xfrm>
          <a:prstGeom prst="rect">
            <a:avLst/>
          </a:prstGeom>
          <a:noFill/>
          <a:ln>
            <a:noFill/>
          </a:ln>
        </p:spPr>
      </p:pic>
      <p:sp>
        <p:nvSpPr>
          <p:cNvPr id="363" name="Google Shape;363;g2936c336ece_0_1355"/>
          <p:cNvSpPr/>
          <p:nvPr/>
        </p:nvSpPr>
        <p:spPr>
          <a:xfrm>
            <a:off x="1183675" y="3291100"/>
            <a:ext cx="552900" cy="394500"/>
          </a:xfrm>
          <a:prstGeom prst="ellipse">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364" name="Google Shape;364;g2936c336ece_0_1355"/>
          <p:cNvSpPr/>
          <p:nvPr/>
        </p:nvSpPr>
        <p:spPr>
          <a:xfrm>
            <a:off x="2898850" y="3291100"/>
            <a:ext cx="552900" cy="394500"/>
          </a:xfrm>
          <a:prstGeom prst="ellipse">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365" name="Google Shape;365;g2936c336ece_0_1355"/>
          <p:cNvSpPr/>
          <p:nvPr/>
        </p:nvSpPr>
        <p:spPr>
          <a:xfrm>
            <a:off x="4705075" y="3291100"/>
            <a:ext cx="552900" cy="394500"/>
          </a:xfrm>
          <a:prstGeom prst="ellipse">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366" name="Google Shape;366;g2936c336ece_0_1355"/>
          <p:cNvSpPr/>
          <p:nvPr/>
        </p:nvSpPr>
        <p:spPr>
          <a:xfrm>
            <a:off x="6996775" y="3231750"/>
            <a:ext cx="552900" cy="394500"/>
          </a:xfrm>
          <a:prstGeom prst="ellipse">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descr="Lightbulb and gear" id="134" name="Google Shape;134;g2936c336ece_0_300"/>
          <p:cNvSpPr/>
          <p:nvPr/>
        </p:nvSpPr>
        <p:spPr>
          <a:xfrm>
            <a:off x="0" y="83361"/>
            <a:ext cx="722700" cy="7227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g2936c336ece_0_300"/>
          <p:cNvSpPr txBox="1"/>
          <p:nvPr/>
        </p:nvSpPr>
        <p:spPr>
          <a:xfrm>
            <a:off x="722555" y="298084"/>
            <a:ext cx="82095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none" cap="none" strike="noStrike">
                <a:solidFill>
                  <a:schemeClr val="dk1"/>
                </a:solidFill>
                <a:latin typeface="Calibri"/>
                <a:ea typeface="Calibri"/>
                <a:cs typeface="Calibri"/>
                <a:sym typeface="Calibri"/>
              </a:rPr>
              <a:t>Big Question: </a:t>
            </a:r>
            <a:r>
              <a:rPr b="0" i="0" lang="en-US" sz="3000" u="none" cap="none" strike="noStrike">
                <a:solidFill>
                  <a:schemeClr val="dk1"/>
                </a:solidFill>
                <a:latin typeface="Calibri"/>
                <a:ea typeface="Calibri"/>
                <a:cs typeface="Calibri"/>
                <a:sym typeface="Calibri"/>
              </a:rPr>
              <a:t>How is energy transferred from producers to consumers</a:t>
            </a:r>
            <a:r>
              <a:rPr lang="en-US" sz="3000">
                <a:solidFill>
                  <a:schemeClr val="dk1"/>
                </a:solidFill>
                <a:latin typeface="Calibri"/>
                <a:ea typeface="Calibri"/>
                <a:cs typeface="Calibri"/>
                <a:sym typeface="Calibri"/>
              </a:rPr>
              <a:t> in food chains?</a:t>
            </a:r>
            <a:endParaRPr b="0" i="0" sz="1400" u="none" cap="none" strike="noStrike">
              <a:solidFill>
                <a:srgbClr val="000000"/>
              </a:solidFill>
              <a:latin typeface="Arial"/>
              <a:ea typeface="Arial"/>
              <a:cs typeface="Arial"/>
              <a:sym typeface="Arial"/>
            </a:endParaRPr>
          </a:p>
        </p:txBody>
      </p:sp>
      <p:pic>
        <p:nvPicPr>
          <p:cNvPr id="136" name="Google Shape;136;g2936c336ece_0_300"/>
          <p:cNvPicPr preferRelativeResize="0"/>
          <p:nvPr/>
        </p:nvPicPr>
        <p:blipFill rotWithShape="1">
          <a:blip r:embed="rId4">
            <a:alphaModFix/>
          </a:blip>
          <a:srcRect b="0" l="0" r="0" t="0"/>
          <a:stretch/>
        </p:blipFill>
        <p:spPr>
          <a:xfrm>
            <a:off x="1740750" y="1616925"/>
            <a:ext cx="5662499" cy="47913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descr="Artificial Intelligence" id="372" name="Google Shape;372;g25e11802ac4_0_419"/>
          <p:cNvSpPr/>
          <p:nvPr/>
        </p:nvSpPr>
        <p:spPr>
          <a:xfrm>
            <a:off x="899353" y="1172306"/>
            <a:ext cx="4349400" cy="39975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Comment Like" id="373" name="Google Shape;373;g25e11802ac4_0_419"/>
          <p:cNvPicPr preferRelativeResize="0"/>
          <p:nvPr/>
        </p:nvPicPr>
        <p:blipFill rotWithShape="1">
          <a:blip r:embed="rId4">
            <a:alphaModFix/>
          </a:blip>
          <a:srcRect b="0" l="0" r="0" t="0"/>
          <a:stretch/>
        </p:blipFill>
        <p:spPr>
          <a:xfrm>
            <a:off x="4572000" y="2036490"/>
            <a:ext cx="3133385" cy="313338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pic>
        <p:nvPicPr>
          <p:cNvPr id="379" name="Google Shape;379;g2936c336ece_0_1"/>
          <p:cNvPicPr preferRelativeResize="0"/>
          <p:nvPr/>
        </p:nvPicPr>
        <p:blipFill>
          <a:blip r:embed="rId3">
            <a:alphaModFix/>
          </a:blip>
          <a:stretch>
            <a:fillRect/>
          </a:stretch>
        </p:blipFill>
        <p:spPr>
          <a:xfrm>
            <a:off x="1077700" y="1779200"/>
            <a:ext cx="7187825" cy="2474700"/>
          </a:xfrm>
          <a:prstGeom prst="rect">
            <a:avLst/>
          </a:prstGeom>
          <a:noFill/>
          <a:ln>
            <a:noFill/>
          </a:ln>
        </p:spPr>
      </p:pic>
      <p:sp>
        <p:nvSpPr>
          <p:cNvPr id="380" name="Google Shape;380;g2936c336ece_0_1"/>
          <p:cNvSpPr txBox="1"/>
          <p:nvPr/>
        </p:nvSpPr>
        <p:spPr>
          <a:xfrm>
            <a:off x="2354400" y="146275"/>
            <a:ext cx="44352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400">
                <a:solidFill>
                  <a:schemeClr val="dk1"/>
                </a:solidFill>
                <a:latin typeface="Calibri"/>
                <a:ea typeface="Calibri"/>
                <a:cs typeface="Calibri"/>
                <a:sym typeface="Calibri"/>
              </a:rPr>
              <a:t>This is an example of a food chain. </a:t>
            </a:r>
            <a:endParaRPr sz="2400"/>
          </a:p>
        </p:txBody>
      </p:sp>
      <p:sp>
        <p:nvSpPr>
          <p:cNvPr descr="Artificial Intelligence" id="381" name="Google Shape;381;g2936c336ece_0_1"/>
          <p:cNvSpPr/>
          <p:nvPr/>
        </p:nvSpPr>
        <p:spPr>
          <a:xfrm>
            <a:off x="0" y="0"/>
            <a:ext cx="735300" cy="735300"/>
          </a:xfrm>
          <a:prstGeom prst="ellipse">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Comment Like" id="382" name="Google Shape;382;g2936c336ece_0_1"/>
          <p:cNvPicPr preferRelativeResize="0"/>
          <p:nvPr/>
        </p:nvPicPr>
        <p:blipFill rotWithShape="1">
          <a:blip r:embed="rId5">
            <a:alphaModFix/>
          </a:blip>
          <a:srcRect b="0" l="0" r="0" t="0"/>
          <a:stretch/>
        </p:blipFill>
        <p:spPr>
          <a:xfrm>
            <a:off x="735230" y="146272"/>
            <a:ext cx="571056" cy="571056"/>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pic>
        <p:nvPicPr>
          <p:cNvPr id="388" name="Google Shape;388;g2936c336ece_0_8"/>
          <p:cNvPicPr preferRelativeResize="0"/>
          <p:nvPr/>
        </p:nvPicPr>
        <p:blipFill>
          <a:blip r:embed="rId3">
            <a:alphaModFix/>
          </a:blip>
          <a:stretch>
            <a:fillRect/>
          </a:stretch>
        </p:blipFill>
        <p:spPr>
          <a:xfrm>
            <a:off x="1077700" y="1779200"/>
            <a:ext cx="7187825" cy="2474700"/>
          </a:xfrm>
          <a:prstGeom prst="rect">
            <a:avLst/>
          </a:prstGeom>
          <a:noFill/>
          <a:ln>
            <a:noFill/>
          </a:ln>
        </p:spPr>
      </p:pic>
      <p:sp>
        <p:nvSpPr>
          <p:cNvPr id="389" name="Google Shape;389;g2936c336ece_0_8"/>
          <p:cNvSpPr/>
          <p:nvPr/>
        </p:nvSpPr>
        <p:spPr>
          <a:xfrm>
            <a:off x="719925" y="1779177"/>
            <a:ext cx="3578400" cy="2786400"/>
          </a:xfrm>
          <a:prstGeom prst="ellipse">
            <a:avLst/>
          </a:prstGeom>
          <a:noFill/>
          <a:ln cap="flat" cmpd="sng" w="38100">
            <a:solidFill>
              <a:srgbClr val="FF0000"/>
            </a:solidFill>
            <a:prstDash val="dash"/>
            <a:round/>
            <a:headEnd len="sm" w="sm" type="none"/>
            <a:tailEnd len="sm" w="sm" type="none"/>
          </a:ln>
          <a:effectLst>
            <a:outerShdw blurRad="40000" rotWithShape="0" dir="5400000" dist="23000">
              <a:srgbClr val="000000">
                <a:alpha val="3451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90" name="Google Shape;390;g2936c336ece_0_8"/>
          <p:cNvSpPr txBox="1"/>
          <p:nvPr/>
        </p:nvSpPr>
        <p:spPr>
          <a:xfrm>
            <a:off x="325450" y="601800"/>
            <a:ext cx="80166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400">
                <a:solidFill>
                  <a:schemeClr val="dk1"/>
                </a:solidFill>
                <a:latin typeface="Calibri"/>
                <a:ea typeface="Calibri"/>
                <a:cs typeface="Calibri"/>
                <a:sym typeface="Calibri"/>
              </a:rPr>
              <a:t>We can see that the plant, the producer, starts the food chain by getting energy from the Sun. </a:t>
            </a:r>
            <a:endParaRPr sz="2400"/>
          </a:p>
        </p:txBody>
      </p:sp>
      <p:sp>
        <p:nvSpPr>
          <p:cNvPr descr="Artificial Intelligence" id="391" name="Google Shape;391;g2936c336ece_0_8"/>
          <p:cNvSpPr/>
          <p:nvPr/>
        </p:nvSpPr>
        <p:spPr>
          <a:xfrm>
            <a:off x="0" y="0"/>
            <a:ext cx="735300" cy="735300"/>
          </a:xfrm>
          <a:prstGeom prst="ellipse">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Comment Like" id="392" name="Google Shape;392;g2936c336ece_0_8"/>
          <p:cNvPicPr preferRelativeResize="0"/>
          <p:nvPr/>
        </p:nvPicPr>
        <p:blipFill rotWithShape="1">
          <a:blip r:embed="rId5">
            <a:alphaModFix/>
          </a:blip>
          <a:srcRect b="0" l="0" r="0" t="0"/>
          <a:stretch/>
        </p:blipFill>
        <p:spPr>
          <a:xfrm>
            <a:off x="735230" y="146272"/>
            <a:ext cx="571056" cy="571056"/>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pic>
        <p:nvPicPr>
          <p:cNvPr id="398" name="Google Shape;398;g2936c336ece_0_16"/>
          <p:cNvPicPr preferRelativeResize="0"/>
          <p:nvPr/>
        </p:nvPicPr>
        <p:blipFill>
          <a:blip r:embed="rId3">
            <a:alphaModFix/>
          </a:blip>
          <a:stretch>
            <a:fillRect/>
          </a:stretch>
        </p:blipFill>
        <p:spPr>
          <a:xfrm>
            <a:off x="1077700" y="1779200"/>
            <a:ext cx="7187825" cy="2474700"/>
          </a:xfrm>
          <a:prstGeom prst="rect">
            <a:avLst/>
          </a:prstGeom>
          <a:noFill/>
          <a:ln>
            <a:noFill/>
          </a:ln>
        </p:spPr>
      </p:pic>
      <p:sp>
        <p:nvSpPr>
          <p:cNvPr id="399" name="Google Shape;399;g2936c336ece_0_16"/>
          <p:cNvSpPr/>
          <p:nvPr/>
        </p:nvSpPr>
        <p:spPr>
          <a:xfrm>
            <a:off x="2756000" y="1571900"/>
            <a:ext cx="3638400" cy="2811600"/>
          </a:xfrm>
          <a:prstGeom prst="ellipse">
            <a:avLst/>
          </a:prstGeom>
          <a:noFill/>
          <a:ln cap="flat" cmpd="sng" w="38100">
            <a:solidFill>
              <a:srgbClr val="FF0000"/>
            </a:solidFill>
            <a:prstDash val="dash"/>
            <a:round/>
            <a:headEnd len="sm" w="sm" type="none"/>
            <a:tailEnd len="sm" w="sm" type="none"/>
          </a:ln>
          <a:effectLst>
            <a:outerShdw blurRad="40000" rotWithShape="0" dir="5400000" dist="23000">
              <a:srgbClr val="000000">
                <a:alpha val="3451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00" name="Google Shape;400;g2936c336ece_0_16"/>
          <p:cNvSpPr txBox="1"/>
          <p:nvPr/>
        </p:nvSpPr>
        <p:spPr>
          <a:xfrm>
            <a:off x="152400" y="533400"/>
            <a:ext cx="87303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400">
                <a:solidFill>
                  <a:schemeClr val="dk1"/>
                </a:solidFill>
                <a:latin typeface="Calibri"/>
                <a:ea typeface="Calibri"/>
                <a:cs typeface="Calibri"/>
                <a:sym typeface="Calibri"/>
              </a:rPr>
              <a:t>When the consumer, the mouse, eats the plant, energy is transferred from the plant to the mouse. This helps keep the mouse alive.</a:t>
            </a:r>
            <a:endParaRPr sz="2400"/>
          </a:p>
        </p:txBody>
      </p:sp>
      <p:sp>
        <p:nvSpPr>
          <p:cNvPr descr="Artificial Intelligence" id="401" name="Google Shape;401;g2936c336ece_0_16"/>
          <p:cNvSpPr/>
          <p:nvPr/>
        </p:nvSpPr>
        <p:spPr>
          <a:xfrm>
            <a:off x="0" y="0"/>
            <a:ext cx="735300" cy="735300"/>
          </a:xfrm>
          <a:prstGeom prst="ellipse">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Comment Like" id="402" name="Google Shape;402;g2936c336ece_0_16"/>
          <p:cNvPicPr preferRelativeResize="0"/>
          <p:nvPr/>
        </p:nvPicPr>
        <p:blipFill rotWithShape="1">
          <a:blip r:embed="rId5">
            <a:alphaModFix/>
          </a:blip>
          <a:srcRect b="0" l="0" r="0" t="0"/>
          <a:stretch/>
        </p:blipFill>
        <p:spPr>
          <a:xfrm>
            <a:off x="735230" y="146272"/>
            <a:ext cx="571056" cy="571056"/>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pic>
        <p:nvPicPr>
          <p:cNvPr id="408" name="Google Shape;408;g2936c336ece_0_24"/>
          <p:cNvPicPr preferRelativeResize="0"/>
          <p:nvPr/>
        </p:nvPicPr>
        <p:blipFill>
          <a:blip r:embed="rId3">
            <a:alphaModFix/>
          </a:blip>
          <a:stretch>
            <a:fillRect/>
          </a:stretch>
        </p:blipFill>
        <p:spPr>
          <a:xfrm>
            <a:off x="1077700" y="1779200"/>
            <a:ext cx="7187825" cy="2474700"/>
          </a:xfrm>
          <a:prstGeom prst="rect">
            <a:avLst/>
          </a:prstGeom>
          <a:noFill/>
          <a:ln>
            <a:noFill/>
          </a:ln>
        </p:spPr>
      </p:pic>
      <p:sp>
        <p:nvSpPr>
          <p:cNvPr id="409" name="Google Shape;409;g2936c336ece_0_24"/>
          <p:cNvSpPr/>
          <p:nvPr/>
        </p:nvSpPr>
        <p:spPr>
          <a:xfrm>
            <a:off x="4467550" y="1571800"/>
            <a:ext cx="3975000" cy="2811600"/>
          </a:xfrm>
          <a:prstGeom prst="ellipse">
            <a:avLst/>
          </a:prstGeom>
          <a:noFill/>
          <a:ln cap="flat" cmpd="sng" w="38100">
            <a:solidFill>
              <a:srgbClr val="FF0000"/>
            </a:solidFill>
            <a:prstDash val="dash"/>
            <a:round/>
            <a:headEnd len="sm" w="sm" type="none"/>
            <a:tailEnd len="sm" w="sm" type="none"/>
          </a:ln>
          <a:effectLst>
            <a:outerShdw blurRad="40000" rotWithShape="0" dir="5400000" dist="23000">
              <a:srgbClr val="000000">
                <a:alpha val="3451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10" name="Google Shape;410;g2936c336ece_0_24"/>
          <p:cNvSpPr txBox="1"/>
          <p:nvPr/>
        </p:nvSpPr>
        <p:spPr>
          <a:xfrm>
            <a:off x="1077700" y="146275"/>
            <a:ext cx="72741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400">
                <a:solidFill>
                  <a:schemeClr val="dk1"/>
                </a:solidFill>
                <a:latin typeface="Calibri"/>
                <a:ea typeface="Calibri"/>
                <a:cs typeface="Calibri"/>
                <a:sym typeface="Calibri"/>
              </a:rPr>
              <a:t>When the next consumer, the snake, eats the mouse, it gets energy to stay alive.</a:t>
            </a:r>
            <a:endParaRPr sz="2400"/>
          </a:p>
        </p:txBody>
      </p:sp>
      <p:sp>
        <p:nvSpPr>
          <p:cNvPr descr="Artificial Intelligence" id="411" name="Google Shape;411;g2936c336ece_0_24"/>
          <p:cNvSpPr/>
          <p:nvPr/>
        </p:nvSpPr>
        <p:spPr>
          <a:xfrm>
            <a:off x="0" y="0"/>
            <a:ext cx="735300" cy="735300"/>
          </a:xfrm>
          <a:prstGeom prst="ellipse">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Comment Like" id="412" name="Google Shape;412;g2936c336ece_0_24"/>
          <p:cNvPicPr preferRelativeResize="0"/>
          <p:nvPr/>
        </p:nvPicPr>
        <p:blipFill rotWithShape="1">
          <a:blip r:embed="rId5">
            <a:alphaModFix/>
          </a:blip>
          <a:srcRect b="0" l="0" r="0" t="0"/>
          <a:stretch/>
        </p:blipFill>
        <p:spPr>
          <a:xfrm>
            <a:off x="735230" y="146272"/>
            <a:ext cx="571056" cy="571056"/>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pic>
        <p:nvPicPr>
          <p:cNvPr id="418" name="Google Shape;418;g2936c336ece_0_32"/>
          <p:cNvPicPr preferRelativeResize="0"/>
          <p:nvPr/>
        </p:nvPicPr>
        <p:blipFill>
          <a:blip r:embed="rId3">
            <a:alphaModFix/>
          </a:blip>
          <a:stretch>
            <a:fillRect/>
          </a:stretch>
        </p:blipFill>
        <p:spPr>
          <a:xfrm>
            <a:off x="1807622" y="203200"/>
            <a:ext cx="5727684" cy="4838700"/>
          </a:xfrm>
          <a:prstGeom prst="rect">
            <a:avLst/>
          </a:prstGeom>
          <a:noFill/>
          <a:ln>
            <a:noFill/>
          </a:ln>
        </p:spPr>
      </p:pic>
      <p:sp>
        <p:nvSpPr>
          <p:cNvPr descr="Artificial Intelligence" id="419" name="Google Shape;419;g2936c336ece_0_32"/>
          <p:cNvSpPr/>
          <p:nvPr/>
        </p:nvSpPr>
        <p:spPr>
          <a:xfrm>
            <a:off x="0" y="0"/>
            <a:ext cx="735300" cy="735300"/>
          </a:xfrm>
          <a:prstGeom prst="ellipse">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Comment Like" id="420" name="Google Shape;420;g2936c336ece_0_32"/>
          <p:cNvPicPr preferRelativeResize="0"/>
          <p:nvPr/>
        </p:nvPicPr>
        <p:blipFill rotWithShape="1">
          <a:blip r:embed="rId5">
            <a:alphaModFix/>
          </a:blip>
          <a:srcRect b="0" l="0" r="0" t="0"/>
          <a:stretch/>
        </p:blipFill>
        <p:spPr>
          <a:xfrm>
            <a:off x="735230" y="146272"/>
            <a:ext cx="571056" cy="571056"/>
          </a:xfrm>
          <a:prstGeom prst="rect">
            <a:avLst/>
          </a:prstGeom>
          <a:noFill/>
          <a:ln>
            <a:noFill/>
          </a:ln>
        </p:spPr>
      </p:pic>
      <p:sp>
        <p:nvSpPr>
          <p:cNvPr id="421" name="Google Shape;421;g2936c336ece_0_32"/>
          <p:cNvSpPr txBox="1"/>
          <p:nvPr/>
        </p:nvSpPr>
        <p:spPr>
          <a:xfrm>
            <a:off x="1461200" y="5963500"/>
            <a:ext cx="60741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400">
                <a:solidFill>
                  <a:schemeClr val="dk1"/>
                </a:solidFill>
                <a:latin typeface="Calibri"/>
                <a:ea typeface="Calibri"/>
                <a:cs typeface="Calibri"/>
                <a:sym typeface="Calibri"/>
              </a:rPr>
              <a:t>This is another example of a food chain.</a:t>
            </a:r>
            <a:endParaRPr sz="24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pic>
        <p:nvPicPr>
          <p:cNvPr id="427" name="Google Shape;427;g2936c336ece_0_39"/>
          <p:cNvPicPr preferRelativeResize="0"/>
          <p:nvPr/>
        </p:nvPicPr>
        <p:blipFill>
          <a:blip r:embed="rId3">
            <a:alphaModFix/>
          </a:blip>
          <a:stretch>
            <a:fillRect/>
          </a:stretch>
        </p:blipFill>
        <p:spPr>
          <a:xfrm>
            <a:off x="1807622" y="203200"/>
            <a:ext cx="5727684" cy="4838700"/>
          </a:xfrm>
          <a:prstGeom prst="rect">
            <a:avLst/>
          </a:prstGeom>
          <a:noFill/>
          <a:ln>
            <a:noFill/>
          </a:ln>
        </p:spPr>
      </p:pic>
      <p:sp>
        <p:nvSpPr>
          <p:cNvPr id="428" name="Google Shape;428;g2936c336ece_0_39"/>
          <p:cNvSpPr/>
          <p:nvPr/>
        </p:nvSpPr>
        <p:spPr>
          <a:xfrm>
            <a:off x="1687150" y="1273150"/>
            <a:ext cx="2053200" cy="1881300"/>
          </a:xfrm>
          <a:prstGeom prst="ellipse">
            <a:avLst/>
          </a:prstGeom>
          <a:noFill/>
          <a:ln cap="flat" cmpd="sng" w="38100">
            <a:solidFill>
              <a:srgbClr val="FF0000"/>
            </a:solidFill>
            <a:prstDash val="dash"/>
            <a:round/>
            <a:headEnd len="sm" w="sm" type="none"/>
            <a:tailEnd len="sm" w="sm" type="none"/>
          </a:ln>
          <a:effectLst>
            <a:outerShdw blurRad="40000" rotWithShape="0" dir="5400000" dist="23000">
              <a:srgbClr val="000000">
                <a:alpha val="3451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descr="Artificial Intelligence" id="429" name="Google Shape;429;g2936c336ece_0_39"/>
          <p:cNvSpPr/>
          <p:nvPr/>
        </p:nvSpPr>
        <p:spPr>
          <a:xfrm>
            <a:off x="0" y="0"/>
            <a:ext cx="735300" cy="735300"/>
          </a:xfrm>
          <a:prstGeom prst="ellipse">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Comment Like" id="430" name="Google Shape;430;g2936c336ece_0_39"/>
          <p:cNvPicPr preferRelativeResize="0"/>
          <p:nvPr/>
        </p:nvPicPr>
        <p:blipFill rotWithShape="1">
          <a:blip r:embed="rId5">
            <a:alphaModFix/>
          </a:blip>
          <a:srcRect b="0" l="0" r="0" t="0"/>
          <a:stretch/>
        </p:blipFill>
        <p:spPr>
          <a:xfrm>
            <a:off x="735230" y="146272"/>
            <a:ext cx="571056" cy="571056"/>
          </a:xfrm>
          <a:prstGeom prst="rect">
            <a:avLst/>
          </a:prstGeom>
          <a:noFill/>
          <a:ln>
            <a:noFill/>
          </a:ln>
        </p:spPr>
      </p:pic>
      <p:sp>
        <p:nvSpPr>
          <p:cNvPr id="431" name="Google Shape;431;g2936c336ece_0_39"/>
          <p:cNvSpPr txBox="1"/>
          <p:nvPr/>
        </p:nvSpPr>
        <p:spPr>
          <a:xfrm>
            <a:off x="228275" y="5887625"/>
            <a:ext cx="84117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400">
                <a:solidFill>
                  <a:schemeClr val="dk1"/>
                </a:solidFill>
                <a:latin typeface="Calibri"/>
                <a:ea typeface="Calibri"/>
                <a:cs typeface="Calibri"/>
                <a:sym typeface="Calibri"/>
              </a:rPr>
              <a:t>Notice that it begins with a producer, grass. Grass gets energy through sunlight and water.</a:t>
            </a:r>
            <a:endParaRPr sz="240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pic>
        <p:nvPicPr>
          <p:cNvPr id="437" name="Google Shape;437;g2936c336ece_0_47"/>
          <p:cNvPicPr preferRelativeResize="0"/>
          <p:nvPr/>
        </p:nvPicPr>
        <p:blipFill>
          <a:blip r:embed="rId3">
            <a:alphaModFix/>
          </a:blip>
          <a:stretch>
            <a:fillRect/>
          </a:stretch>
        </p:blipFill>
        <p:spPr>
          <a:xfrm>
            <a:off x="1807622" y="203200"/>
            <a:ext cx="5727684" cy="4838700"/>
          </a:xfrm>
          <a:prstGeom prst="rect">
            <a:avLst/>
          </a:prstGeom>
          <a:noFill/>
          <a:ln>
            <a:noFill/>
          </a:ln>
        </p:spPr>
      </p:pic>
      <p:sp>
        <p:nvSpPr>
          <p:cNvPr id="438" name="Google Shape;438;g2936c336ece_0_47"/>
          <p:cNvSpPr/>
          <p:nvPr/>
        </p:nvSpPr>
        <p:spPr>
          <a:xfrm>
            <a:off x="1605075" y="203200"/>
            <a:ext cx="3408600" cy="3027300"/>
          </a:xfrm>
          <a:prstGeom prst="ellipse">
            <a:avLst/>
          </a:prstGeom>
          <a:noFill/>
          <a:ln cap="flat" cmpd="sng" w="38100">
            <a:solidFill>
              <a:srgbClr val="FF0000"/>
            </a:solidFill>
            <a:prstDash val="dash"/>
            <a:round/>
            <a:headEnd len="sm" w="sm" type="none"/>
            <a:tailEnd len="sm" w="sm" type="none"/>
          </a:ln>
          <a:effectLst>
            <a:outerShdw blurRad="40000" rotWithShape="0" dir="5400000" dist="23000">
              <a:srgbClr val="000000">
                <a:alpha val="3451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descr="Artificial Intelligence" id="439" name="Google Shape;439;g2936c336ece_0_47"/>
          <p:cNvSpPr/>
          <p:nvPr/>
        </p:nvSpPr>
        <p:spPr>
          <a:xfrm>
            <a:off x="0" y="0"/>
            <a:ext cx="735300" cy="735300"/>
          </a:xfrm>
          <a:prstGeom prst="ellipse">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Comment Like" id="440" name="Google Shape;440;g2936c336ece_0_47"/>
          <p:cNvPicPr preferRelativeResize="0"/>
          <p:nvPr/>
        </p:nvPicPr>
        <p:blipFill rotWithShape="1">
          <a:blip r:embed="rId5">
            <a:alphaModFix/>
          </a:blip>
          <a:srcRect b="0" l="0" r="0" t="0"/>
          <a:stretch/>
        </p:blipFill>
        <p:spPr>
          <a:xfrm>
            <a:off x="735230" y="146272"/>
            <a:ext cx="571056" cy="571056"/>
          </a:xfrm>
          <a:prstGeom prst="rect">
            <a:avLst/>
          </a:prstGeom>
          <a:noFill/>
          <a:ln>
            <a:noFill/>
          </a:ln>
        </p:spPr>
      </p:pic>
      <p:sp>
        <p:nvSpPr>
          <p:cNvPr id="441" name="Google Shape;441;g2936c336ece_0_47"/>
          <p:cNvSpPr txBox="1"/>
          <p:nvPr/>
        </p:nvSpPr>
        <p:spPr>
          <a:xfrm>
            <a:off x="228275" y="5371775"/>
            <a:ext cx="8548200" cy="1293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400">
                <a:solidFill>
                  <a:schemeClr val="dk1"/>
                </a:solidFill>
                <a:latin typeface="Calibri"/>
                <a:ea typeface="Calibri"/>
                <a:cs typeface="Calibri"/>
                <a:sym typeface="Calibri"/>
              </a:rPr>
              <a:t>When the consumer, the grasshopper, eats the grass, energy is transferred from the grass to the grasshopper. This helps keep the grasshopper alive. </a:t>
            </a:r>
            <a:endParaRPr sz="240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pic>
        <p:nvPicPr>
          <p:cNvPr id="447" name="Google Shape;447;g2936c336ece_0_55"/>
          <p:cNvPicPr preferRelativeResize="0"/>
          <p:nvPr/>
        </p:nvPicPr>
        <p:blipFill>
          <a:blip r:embed="rId3">
            <a:alphaModFix/>
          </a:blip>
          <a:stretch>
            <a:fillRect/>
          </a:stretch>
        </p:blipFill>
        <p:spPr>
          <a:xfrm>
            <a:off x="1807622" y="203200"/>
            <a:ext cx="5727684" cy="4838700"/>
          </a:xfrm>
          <a:prstGeom prst="rect">
            <a:avLst/>
          </a:prstGeom>
          <a:noFill/>
          <a:ln>
            <a:noFill/>
          </a:ln>
        </p:spPr>
      </p:pic>
      <p:sp>
        <p:nvSpPr>
          <p:cNvPr id="448" name="Google Shape;448;g2936c336ece_0_55"/>
          <p:cNvSpPr/>
          <p:nvPr/>
        </p:nvSpPr>
        <p:spPr>
          <a:xfrm>
            <a:off x="2584400" y="203200"/>
            <a:ext cx="4174200" cy="1874100"/>
          </a:xfrm>
          <a:prstGeom prst="ellipse">
            <a:avLst/>
          </a:prstGeom>
          <a:noFill/>
          <a:ln cap="flat" cmpd="sng" w="38100">
            <a:solidFill>
              <a:srgbClr val="FF0000"/>
            </a:solidFill>
            <a:prstDash val="dash"/>
            <a:round/>
            <a:headEnd len="sm" w="sm" type="none"/>
            <a:tailEnd len="sm" w="sm" type="none"/>
          </a:ln>
          <a:effectLst>
            <a:outerShdw blurRad="40000" rotWithShape="0" dir="5400000" dist="23000">
              <a:srgbClr val="000000">
                <a:alpha val="3451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descr="Artificial Intelligence" id="449" name="Google Shape;449;g2936c336ece_0_55"/>
          <p:cNvSpPr/>
          <p:nvPr/>
        </p:nvSpPr>
        <p:spPr>
          <a:xfrm>
            <a:off x="0" y="0"/>
            <a:ext cx="735300" cy="735300"/>
          </a:xfrm>
          <a:prstGeom prst="ellipse">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Comment Like" id="450" name="Google Shape;450;g2936c336ece_0_55"/>
          <p:cNvPicPr preferRelativeResize="0"/>
          <p:nvPr/>
        </p:nvPicPr>
        <p:blipFill rotWithShape="1">
          <a:blip r:embed="rId5">
            <a:alphaModFix/>
          </a:blip>
          <a:srcRect b="0" l="0" r="0" t="0"/>
          <a:stretch/>
        </p:blipFill>
        <p:spPr>
          <a:xfrm>
            <a:off x="735230" y="146272"/>
            <a:ext cx="571056" cy="571056"/>
          </a:xfrm>
          <a:prstGeom prst="rect">
            <a:avLst/>
          </a:prstGeom>
          <a:noFill/>
          <a:ln>
            <a:noFill/>
          </a:ln>
        </p:spPr>
      </p:pic>
      <p:sp>
        <p:nvSpPr>
          <p:cNvPr id="451" name="Google Shape;451;g2936c336ece_0_55"/>
          <p:cNvSpPr txBox="1"/>
          <p:nvPr/>
        </p:nvSpPr>
        <p:spPr>
          <a:xfrm>
            <a:off x="182750" y="5796600"/>
            <a:ext cx="87909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400">
                <a:solidFill>
                  <a:schemeClr val="dk1"/>
                </a:solidFill>
                <a:latin typeface="Calibri"/>
                <a:ea typeface="Calibri"/>
                <a:cs typeface="Calibri"/>
                <a:sym typeface="Calibri"/>
              </a:rPr>
              <a:t>The next consumer in the food chain, the frog, eats the grasshopper to get energy to stay alive. </a:t>
            </a:r>
            <a:endParaRPr sz="240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pic>
        <p:nvPicPr>
          <p:cNvPr id="457" name="Google Shape;457;g2936c336ece_0_63"/>
          <p:cNvPicPr preferRelativeResize="0"/>
          <p:nvPr/>
        </p:nvPicPr>
        <p:blipFill>
          <a:blip r:embed="rId3">
            <a:alphaModFix/>
          </a:blip>
          <a:stretch>
            <a:fillRect/>
          </a:stretch>
        </p:blipFill>
        <p:spPr>
          <a:xfrm>
            <a:off x="1807622" y="203200"/>
            <a:ext cx="5727684" cy="4838700"/>
          </a:xfrm>
          <a:prstGeom prst="rect">
            <a:avLst/>
          </a:prstGeom>
          <a:noFill/>
          <a:ln>
            <a:noFill/>
          </a:ln>
        </p:spPr>
      </p:pic>
      <p:sp>
        <p:nvSpPr>
          <p:cNvPr id="458" name="Google Shape;458;g2936c336ece_0_63"/>
          <p:cNvSpPr/>
          <p:nvPr/>
        </p:nvSpPr>
        <p:spPr>
          <a:xfrm rot="3187658">
            <a:off x="3994693" y="920306"/>
            <a:ext cx="4171260" cy="2112240"/>
          </a:xfrm>
          <a:prstGeom prst="ellipse">
            <a:avLst/>
          </a:prstGeom>
          <a:noFill/>
          <a:ln cap="flat" cmpd="sng" w="38100">
            <a:solidFill>
              <a:srgbClr val="FF0000"/>
            </a:solidFill>
            <a:prstDash val="dash"/>
            <a:round/>
            <a:headEnd len="sm" w="sm" type="none"/>
            <a:tailEnd len="sm" w="sm" type="none"/>
          </a:ln>
          <a:effectLst>
            <a:outerShdw blurRad="40000" rotWithShape="0" dir="5400000" dist="23000">
              <a:srgbClr val="000000">
                <a:alpha val="3451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descr="Artificial Intelligence" id="459" name="Google Shape;459;g2936c336ece_0_63"/>
          <p:cNvSpPr/>
          <p:nvPr/>
        </p:nvSpPr>
        <p:spPr>
          <a:xfrm>
            <a:off x="0" y="0"/>
            <a:ext cx="735300" cy="735300"/>
          </a:xfrm>
          <a:prstGeom prst="ellipse">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Comment Like" id="460" name="Google Shape;460;g2936c336ece_0_63"/>
          <p:cNvPicPr preferRelativeResize="0"/>
          <p:nvPr/>
        </p:nvPicPr>
        <p:blipFill rotWithShape="1">
          <a:blip r:embed="rId5">
            <a:alphaModFix/>
          </a:blip>
          <a:srcRect b="0" l="0" r="0" t="0"/>
          <a:stretch/>
        </p:blipFill>
        <p:spPr>
          <a:xfrm>
            <a:off x="735230" y="146272"/>
            <a:ext cx="571056" cy="571056"/>
          </a:xfrm>
          <a:prstGeom prst="rect">
            <a:avLst/>
          </a:prstGeom>
          <a:noFill/>
          <a:ln>
            <a:noFill/>
          </a:ln>
        </p:spPr>
      </p:pic>
      <p:sp>
        <p:nvSpPr>
          <p:cNvPr id="461" name="Google Shape;461;g2936c336ece_0_63"/>
          <p:cNvSpPr txBox="1"/>
          <p:nvPr/>
        </p:nvSpPr>
        <p:spPr>
          <a:xfrm>
            <a:off x="197925" y="5644875"/>
            <a:ext cx="86544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400">
                <a:solidFill>
                  <a:schemeClr val="dk1"/>
                </a:solidFill>
                <a:latin typeface="Calibri"/>
                <a:ea typeface="Calibri"/>
                <a:cs typeface="Calibri"/>
                <a:sym typeface="Calibri"/>
              </a:rPr>
              <a:t>The next consumer in the food chain, the snake, eats the frog to get energy to stay alive.</a:t>
            </a:r>
            <a:endParaRPr sz="24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descr="Rewind" id="142" name="Google Shape;142;p4"/>
          <p:cNvSpPr/>
          <p:nvPr/>
        </p:nvSpPr>
        <p:spPr>
          <a:xfrm>
            <a:off x="1828800" y="914400"/>
            <a:ext cx="5486400" cy="4654062"/>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pic>
        <p:nvPicPr>
          <p:cNvPr id="467" name="Google Shape;467;g2936c336ece_0_71"/>
          <p:cNvPicPr preferRelativeResize="0"/>
          <p:nvPr/>
        </p:nvPicPr>
        <p:blipFill>
          <a:blip r:embed="rId3">
            <a:alphaModFix/>
          </a:blip>
          <a:stretch>
            <a:fillRect/>
          </a:stretch>
        </p:blipFill>
        <p:spPr>
          <a:xfrm>
            <a:off x="1807622" y="203200"/>
            <a:ext cx="5727684" cy="4838700"/>
          </a:xfrm>
          <a:prstGeom prst="rect">
            <a:avLst/>
          </a:prstGeom>
          <a:noFill/>
          <a:ln>
            <a:noFill/>
          </a:ln>
        </p:spPr>
      </p:pic>
      <p:sp>
        <p:nvSpPr>
          <p:cNvPr id="468" name="Google Shape;468;g2936c336ece_0_71"/>
          <p:cNvSpPr/>
          <p:nvPr/>
        </p:nvSpPr>
        <p:spPr>
          <a:xfrm rot="7166688">
            <a:off x="4146359" y="2260455"/>
            <a:ext cx="3495632" cy="2390944"/>
          </a:xfrm>
          <a:prstGeom prst="ellipse">
            <a:avLst/>
          </a:prstGeom>
          <a:noFill/>
          <a:ln cap="flat" cmpd="sng" w="38100">
            <a:solidFill>
              <a:srgbClr val="FF0000"/>
            </a:solidFill>
            <a:prstDash val="dash"/>
            <a:round/>
            <a:headEnd len="sm" w="sm" type="none"/>
            <a:tailEnd len="sm" w="sm" type="none"/>
          </a:ln>
          <a:effectLst>
            <a:outerShdw blurRad="40000" rotWithShape="0" dir="5400000" dist="23000">
              <a:srgbClr val="000000">
                <a:alpha val="3451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descr="Artificial Intelligence" id="469" name="Google Shape;469;g2936c336ece_0_71"/>
          <p:cNvSpPr/>
          <p:nvPr/>
        </p:nvSpPr>
        <p:spPr>
          <a:xfrm>
            <a:off x="0" y="0"/>
            <a:ext cx="735300" cy="735300"/>
          </a:xfrm>
          <a:prstGeom prst="ellipse">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Comment Like" id="470" name="Google Shape;470;g2936c336ece_0_71"/>
          <p:cNvPicPr preferRelativeResize="0"/>
          <p:nvPr/>
        </p:nvPicPr>
        <p:blipFill rotWithShape="1">
          <a:blip r:embed="rId5">
            <a:alphaModFix/>
          </a:blip>
          <a:srcRect b="0" l="0" r="0" t="0"/>
          <a:stretch/>
        </p:blipFill>
        <p:spPr>
          <a:xfrm>
            <a:off x="735230" y="146272"/>
            <a:ext cx="571056" cy="571056"/>
          </a:xfrm>
          <a:prstGeom prst="rect">
            <a:avLst/>
          </a:prstGeom>
          <a:noFill/>
          <a:ln>
            <a:noFill/>
          </a:ln>
        </p:spPr>
      </p:pic>
      <p:sp>
        <p:nvSpPr>
          <p:cNvPr id="471" name="Google Shape;471;g2936c336ece_0_71"/>
          <p:cNvSpPr txBox="1"/>
          <p:nvPr/>
        </p:nvSpPr>
        <p:spPr>
          <a:xfrm>
            <a:off x="273775" y="5660025"/>
            <a:ext cx="84420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400">
                <a:solidFill>
                  <a:schemeClr val="dk1"/>
                </a:solidFill>
                <a:latin typeface="Calibri"/>
                <a:ea typeface="Calibri"/>
                <a:cs typeface="Calibri"/>
                <a:sym typeface="Calibri"/>
              </a:rPr>
              <a:t>The next consumer in the food chain, the hawk, eats the snake to get energy to stay alive. </a:t>
            </a:r>
            <a:endParaRPr sz="2400"/>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pic>
        <p:nvPicPr>
          <p:cNvPr id="477" name="Google Shape;477;g2936c336ece_0_79"/>
          <p:cNvPicPr preferRelativeResize="0"/>
          <p:nvPr/>
        </p:nvPicPr>
        <p:blipFill>
          <a:blip r:embed="rId3">
            <a:alphaModFix/>
          </a:blip>
          <a:stretch>
            <a:fillRect/>
          </a:stretch>
        </p:blipFill>
        <p:spPr>
          <a:xfrm>
            <a:off x="1807622" y="203200"/>
            <a:ext cx="5727684" cy="4838700"/>
          </a:xfrm>
          <a:prstGeom prst="rect">
            <a:avLst/>
          </a:prstGeom>
          <a:noFill/>
          <a:ln>
            <a:noFill/>
          </a:ln>
        </p:spPr>
      </p:pic>
      <p:sp>
        <p:nvSpPr>
          <p:cNvPr id="478" name="Google Shape;478;g2936c336ece_0_79"/>
          <p:cNvSpPr/>
          <p:nvPr/>
        </p:nvSpPr>
        <p:spPr>
          <a:xfrm>
            <a:off x="2238525" y="3256725"/>
            <a:ext cx="4399500" cy="1861500"/>
          </a:xfrm>
          <a:prstGeom prst="ellipse">
            <a:avLst/>
          </a:prstGeom>
          <a:noFill/>
          <a:ln cap="flat" cmpd="sng" w="38100">
            <a:solidFill>
              <a:srgbClr val="FF0000"/>
            </a:solidFill>
            <a:prstDash val="dash"/>
            <a:round/>
            <a:headEnd len="sm" w="sm" type="none"/>
            <a:tailEnd len="sm" w="sm" type="none"/>
          </a:ln>
          <a:effectLst>
            <a:outerShdw blurRad="40000" rotWithShape="0" dir="5400000" dist="23000">
              <a:srgbClr val="000000">
                <a:alpha val="3451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descr="Artificial Intelligence" id="479" name="Google Shape;479;g2936c336ece_0_79"/>
          <p:cNvSpPr/>
          <p:nvPr/>
        </p:nvSpPr>
        <p:spPr>
          <a:xfrm>
            <a:off x="0" y="0"/>
            <a:ext cx="735300" cy="735300"/>
          </a:xfrm>
          <a:prstGeom prst="ellipse">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Comment Like" id="480" name="Google Shape;480;g2936c336ece_0_79"/>
          <p:cNvPicPr preferRelativeResize="0"/>
          <p:nvPr/>
        </p:nvPicPr>
        <p:blipFill rotWithShape="1">
          <a:blip r:embed="rId5">
            <a:alphaModFix/>
          </a:blip>
          <a:srcRect b="0" l="0" r="0" t="0"/>
          <a:stretch/>
        </p:blipFill>
        <p:spPr>
          <a:xfrm>
            <a:off x="735230" y="146272"/>
            <a:ext cx="571056" cy="571056"/>
          </a:xfrm>
          <a:prstGeom prst="rect">
            <a:avLst/>
          </a:prstGeom>
          <a:noFill/>
          <a:ln>
            <a:noFill/>
          </a:ln>
        </p:spPr>
      </p:pic>
      <p:sp>
        <p:nvSpPr>
          <p:cNvPr id="481" name="Google Shape;481;g2936c336ece_0_79"/>
          <p:cNvSpPr txBox="1"/>
          <p:nvPr/>
        </p:nvSpPr>
        <p:spPr>
          <a:xfrm>
            <a:off x="0" y="5311075"/>
            <a:ext cx="9049800" cy="1662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400">
                <a:solidFill>
                  <a:schemeClr val="dk1"/>
                </a:solidFill>
                <a:latin typeface="Calibri"/>
                <a:ea typeface="Calibri"/>
                <a:cs typeface="Calibri"/>
                <a:sym typeface="Calibri"/>
              </a:rPr>
              <a:t>The hawk will likely not get eaten, but it will eventually die. When the hawk dies, it’s body is broken down by decomposers such as fungi. Decomposers end food chains by transferring energy back to the earth. This energy can be used to begin new food chains. </a:t>
            </a:r>
            <a:endParaRPr sz="2400"/>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descr="Artificial Intelligence" id="487" name="Google Shape;487;g25e11802ac4_0_699"/>
          <p:cNvSpPr/>
          <p:nvPr/>
        </p:nvSpPr>
        <p:spPr>
          <a:xfrm>
            <a:off x="899353" y="1172306"/>
            <a:ext cx="4349400" cy="39975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Comment Dislike" id="488" name="Google Shape;488;g25e11802ac4_0_699"/>
          <p:cNvPicPr preferRelativeResize="0"/>
          <p:nvPr/>
        </p:nvPicPr>
        <p:blipFill rotWithShape="1">
          <a:blip r:embed="rId4">
            <a:alphaModFix/>
          </a:blip>
          <a:srcRect b="0" l="0" r="0" t="0"/>
          <a:stretch/>
        </p:blipFill>
        <p:spPr>
          <a:xfrm>
            <a:off x="4572000" y="1755137"/>
            <a:ext cx="3347725" cy="334772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descr="Artificial Intelligence" id="494" name="Google Shape;494;g25e11802ac4_0_780"/>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Comment Dislike" id="495" name="Google Shape;495;g25e11802ac4_0_780"/>
          <p:cNvPicPr preferRelativeResize="0"/>
          <p:nvPr/>
        </p:nvPicPr>
        <p:blipFill rotWithShape="1">
          <a:blip r:embed="rId4">
            <a:alphaModFix/>
          </a:blip>
          <a:srcRect b="0" l="0" r="0" t="0"/>
          <a:stretch/>
        </p:blipFill>
        <p:spPr>
          <a:xfrm>
            <a:off x="735230" y="159010"/>
            <a:ext cx="545579" cy="545579"/>
          </a:xfrm>
          <a:prstGeom prst="rect">
            <a:avLst/>
          </a:prstGeom>
          <a:noFill/>
          <a:ln>
            <a:noFill/>
          </a:ln>
        </p:spPr>
      </p:pic>
      <p:pic>
        <p:nvPicPr>
          <p:cNvPr id="496" name="Google Shape;496;g25e11802ac4_0_780"/>
          <p:cNvPicPr preferRelativeResize="0"/>
          <p:nvPr/>
        </p:nvPicPr>
        <p:blipFill rotWithShape="1">
          <a:blip r:embed="rId5">
            <a:alphaModFix/>
          </a:blip>
          <a:srcRect b="0" l="0" r="0" t="0"/>
          <a:stretch/>
        </p:blipFill>
        <p:spPr>
          <a:xfrm>
            <a:off x="152400" y="2084400"/>
            <a:ext cx="8839204" cy="4523186"/>
          </a:xfrm>
          <a:prstGeom prst="rect">
            <a:avLst/>
          </a:prstGeom>
          <a:noFill/>
          <a:ln>
            <a:noFill/>
          </a:ln>
        </p:spPr>
      </p:pic>
      <p:sp>
        <p:nvSpPr>
          <p:cNvPr id="497" name="Google Shape;497;g25e11802ac4_0_780"/>
          <p:cNvSpPr txBox="1"/>
          <p:nvPr/>
        </p:nvSpPr>
        <p:spPr>
          <a:xfrm>
            <a:off x="249575" y="427700"/>
            <a:ext cx="8609400" cy="1470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en-US" sz="2400">
                <a:solidFill>
                  <a:srgbClr val="000000"/>
                </a:solidFill>
                <a:latin typeface="Calibri"/>
                <a:ea typeface="Calibri"/>
                <a:cs typeface="Calibri"/>
                <a:sym typeface="Calibri"/>
              </a:rPr>
              <a:t>The water cycle, which shows how water moves in our environment, is not an example of </a:t>
            </a:r>
            <a:r>
              <a:rPr lang="en-US" sz="2400">
                <a:latin typeface="Calibri"/>
                <a:ea typeface="Calibri"/>
                <a:cs typeface="Calibri"/>
                <a:sym typeface="Calibri"/>
              </a:rPr>
              <a:t>a food chain. It does not show the transfer of energy from producers to consumers.</a:t>
            </a:r>
            <a:endParaRPr sz="2400">
              <a:solidFill>
                <a:srgbClr val="000000"/>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sp>
        <p:nvSpPr>
          <p:cNvPr descr="Artificial Intelligence" id="503" name="Google Shape;503;g25e11802ac4_0_864"/>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Comment Dislike" id="504" name="Google Shape;504;g25e11802ac4_0_864"/>
          <p:cNvPicPr preferRelativeResize="0"/>
          <p:nvPr/>
        </p:nvPicPr>
        <p:blipFill rotWithShape="1">
          <a:blip r:embed="rId4">
            <a:alphaModFix/>
          </a:blip>
          <a:srcRect b="0" l="0" r="0" t="0"/>
          <a:stretch/>
        </p:blipFill>
        <p:spPr>
          <a:xfrm>
            <a:off x="735230" y="159010"/>
            <a:ext cx="545579" cy="545579"/>
          </a:xfrm>
          <a:prstGeom prst="rect">
            <a:avLst/>
          </a:prstGeom>
          <a:noFill/>
          <a:ln>
            <a:noFill/>
          </a:ln>
        </p:spPr>
      </p:pic>
      <p:sp>
        <p:nvSpPr>
          <p:cNvPr id="505" name="Google Shape;505;g25e11802ac4_0_864"/>
          <p:cNvSpPr txBox="1"/>
          <p:nvPr/>
        </p:nvSpPr>
        <p:spPr>
          <a:xfrm>
            <a:off x="644750" y="626350"/>
            <a:ext cx="7904100" cy="1293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400"/>
              <a:buFont typeface="Arial"/>
              <a:buNone/>
            </a:pPr>
            <a:r>
              <a:rPr lang="en-US" sz="2400">
                <a:solidFill>
                  <a:schemeClr val="dk1"/>
                </a:solidFill>
                <a:latin typeface="Calibri"/>
                <a:ea typeface="Calibri"/>
                <a:cs typeface="Calibri"/>
                <a:sym typeface="Calibri"/>
              </a:rPr>
              <a:t>Photosynthesis is not an example of a food chain since it is the process by which plants, or producers, make their own food. It does show how they transfer their energy to other organisms.</a:t>
            </a:r>
            <a:endParaRPr b="0" i="0" sz="2400" u="none" cap="none" strike="noStrike">
              <a:solidFill>
                <a:srgbClr val="000000"/>
              </a:solidFill>
              <a:latin typeface="Arial"/>
              <a:ea typeface="Arial"/>
              <a:cs typeface="Arial"/>
              <a:sym typeface="Arial"/>
            </a:endParaRPr>
          </a:p>
        </p:txBody>
      </p:sp>
      <p:pic>
        <p:nvPicPr>
          <p:cNvPr id="506" name="Google Shape;506;g25e11802ac4_0_864"/>
          <p:cNvPicPr preferRelativeResize="0"/>
          <p:nvPr/>
        </p:nvPicPr>
        <p:blipFill rotWithShape="1">
          <a:blip r:embed="rId5">
            <a:alphaModFix/>
          </a:blip>
          <a:srcRect b="0" l="0" r="0" t="0"/>
          <a:stretch/>
        </p:blipFill>
        <p:spPr>
          <a:xfrm>
            <a:off x="1590675" y="2028317"/>
            <a:ext cx="5962650" cy="388620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sp>
        <p:nvSpPr>
          <p:cNvPr descr="Questions" id="512" name="Google Shape;512;g25e11802ac4_0_873"/>
          <p:cNvSpPr/>
          <p:nvPr/>
        </p:nvSpPr>
        <p:spPr>
          <a:xfrm>
            <a:off x="2286000" y="1113692"/>
            <a:ext cx="4572000" cy="44430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sp>
        <p:nvSpPr>
          <p:cNvPr id="518" name="Google Shape;518;g2936c336ece_0_209"/>
          <p:cNvSpPr txBox="1"/>
          <p:nvPr/>
        </p:nvSpPr>
        <p:spPr>
          <a:xfrm>
            <a:off x="1028700" y="424771"/>
            <a:ext cx="7677300" cy="1200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Calibri"/>
                <a:ea typeface="Calibri"/>
                <a:cs typeface="Calibri"/>
                <a:sym typeface="Calibri"/>
              </a:rPr>
              <a:t>Why</a:t>
            </a:r>
            <a:r>
              <a:rPr lang="en-US" sz="3600">
                <a:solidFill>
                  <a:schemeClr val="dk1"/>
                </a:solidFill>
                <a:latin typeface="Calibri"/>
                <a:ea typeface="Calibri"/>
                <a:cs typeface="Calibri"/>
                <a:sym typeface="Calibri"/>
              </a:rPr>
              <a:t> is photosynthesis not an example of a food chain?</a:t>
            </a:r>
            <a:endParaRPr b="0" i="0" sz="1400" u="none" cap="none" strike="noStrike">
              <a:solidFill>
                <a:srgbClr val="000000"/>
              </a:solidFill>
              <a:latin typeface="Arial"/>
              <a:ea typeface="Arial"/>
              <a:cs typeface="Arial"/>
              <a:sym typeface="Arial"/>
            </a:endParaRPr>
          </a:p>
        </p:txBody>
      </p:sp>
      <p:sp>
        <p:nvSpPr>
          <p:cNvPr descr="Questions" id="519" name="Google Shape;519;g2936c336ece_0_209"/>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20" name="Google Shape;520;g2936c336ece_0_209"/>
          <p:cNvPicPr preferRelativeResize="0"/>
          <p:nvPr/>
        </p:nvPicPr>
        <p:blipFill rotWithShape="1">
          <a:blip r:embed="rId4">
            <a:alphaModFix/>
          </a:blip>
          <a:srcRect b="0" l="0" r="0" t="0"/>
          <a:stretch/>
        </p:blipFill>
        <p:spPr>
          <a:xfrm>
            <a:off x="200050" y="1703375"/>
            <a:ext cx="4196350" cy="4723900"/>
          </a:xfrm>
          <a:prstGeom prst="rect">
            <a:avLst/>
          </a:prstGeom>
          <a:noFill/>
          <a:ln>
            <a:noFill/>
          </a:ln>
        </p:spPr>
      </p:pic>
      <p:pic>
        <p:nvPicPr>
          <p:cNvPr id="521" name="Google Shape;521;g2936c336ece_0_209"/>
          <p:cNvPicPr preferRelativeResize="0"/>
          <p:nvPr/>
        </p:nvPicPr>
        <p:blipFill rotWithShape="1">
          <a:blip r:embed="rId4">
            <a:alphaModFix/>
          </a:blip>
          <a:srcRect b="0" l="0" r="0" t="0"/>
          <a:stretch/>
        </p:blipFill>
        <p:spPr>
          <a:xfrm>
            <a:off x="4702875" y="1703375"/>
            <a:ext cx="4196350" cy="4723900"/>
          </a:xfrm>
          <a:prstGeom prst="rect">
            <a:avLst/>
          </a:prstGeom>
          <a:noFill/>
          <a:ln>
            <a:noFill/>
          </a:ln>
        </p:spPr>
      </p:pic>
      <p:pic>
        <p:nvPicPr>
          <p:cNvPr id="522" name="Google Shape;522;g2936c336ece_0_209"/>
          <p:cNvPicPr preferRelativeResize="0"/>
          <p:nvPr/>
        </p:nvPicPr>
        <p:blipFill rotWithShape="1">
          <a:blip r:embed="rId5">
            <a:alphaModFix/>
          </a:blip>
          <a:srcRect b="0" l="0" r="0" t="0"/>
          <a:stretch/>
        </p:blipFill>
        <p:spPr>
          <a:xfrm>
            <a:off x="514700" y="2802122"/>
            <a:ext cx="3567050" cy="2324850"/>
          </a:xfrm>
          <a:prstGeom prst="rect">
            <a:avLst/>
          </a:prstGeom>
          <a:noFill/>
          <a:ln>
            <a:noFill/>
          </a:ln>
        </p:spPr>
      </p:pic>
      <p:pic>
        <p:nvPicPr>
          <p:cNvPr id="523" name="Google Shape;523;g2936c336ece_0_209"/>
          <p:cNvPicPr preferRelativeResize="0"/>
          <p:nvPr/>
        </p:nvPicPr>
        <p:blipFill>
          <a:blip r:embed="rId6">
            <a:alphaModFix/>
          </a:blip>
          <a:stretch>
            <a:fillRect/>
          </a:stretch>
        </p:blipFill>
        <p:spPr>
          <a:xfrm>
            <a:off x="4973425" y="2420587"/>
            <a:ext cx="3655250" cy="3087925"/>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8" name="Shape 528"/>
        <p:cNvGrpSpPr/>
        <p:nvPr/>
      </p:nvGrpSpPr>
      <p:grpSpPr>
        <a:xfrm>
          <a:off x="0" y="0"/>
          <a:ext cx="0" cy="0"/>
          <a:chOff x="0" y="0"/>
          <a:chExt cx="0" cy="0"/>
        </a:xfrm>
      </p:grpSpPr>
      <p:sp>
        <p:nvSpPr>
          <p:cNvPr id="529" name="Google Shape;529;g25e11802ac4_0_2229"/>
          <p:cNvSpPr txBox="1"/>
          <p:nvPr/>
        </p:nvSpPr>
        <p:spPr>
          <a:xfrm>
            <a:off x="2585397" y="628581"/>
            <a:ext cx="3973200" cy="92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5400"/>
              <a:buFont typeface="Arial"/>
              <a:buNone/>
            </a:pPr>
            <a:r>
              <a:rPr b="0" i="0" lang="en-US" sz="5400" u="none" cap="none" strike="noStrike">
                <a:solidFill>
                  <a:srgbClr val="FF0000"/>
                </a:solidFill>
                <a:latin typeface="Calibri"/>
                <a:ea typeface="Calibri"/>
                <a:cs typeface="Calibri"/>
                <a:sym typeface="Calibri"/>
              </a:rPr>
              <a:t>Remember!!!</a:t>
            </a:r>
            <a:endParaRPr b="0" i="0" sz="1400" u="none" cap="none" strike="noStrike">
              <a:solidFill>
                <a:srgbClr val="000000"/>
              </a:solidFill>
              <a:latin typeface="Arial"/>
              <a:ea typeface="Arial"/>
              <a:cs typeface="Arial"/>
              <a:sym typeface="Arial"/>
            </a:endParaRPr>
          </a:p>
        </p:txBody>
      </p:sp>
      <p:sp>
        <p:nvSpPr>
          <p:cNvPr descr="Rewind" id="530" name="Google Shape;530;g25e11802ac4_0_2229"/>
          <p:cNvSpPr/>
          <p:nvPr/>
        </p:nvSpPr>
        <p:spPr>
          <a:xfrm>
            <a:off x="1928445" y="1500554"/>
            <a:ext cx="5287200" cy="42672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sp>
        <p:nvSpPr>
          <p:cNvPr descr="Rewind" id="536" name="Google Shape;536;g2936c336ece_0_1288"/>
          <p:cNvSpPr/>
          <p:nvPr/>
        </p:nvSpPr>
        <p:spPr>
          <a:xfrm>
            <a:off x="0" y="0"/>
            <a:ext cx="920100" cy="780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7" name="Google Shape;537;g2936c336ece_0_1288"/>
          <p:cNvSpPr txBox="1"/>
          <p:nvPr>
            <p:ph idx="1" type="subTitle"/>
          </p:nvPr>
        </p:nvSpPr>
        <p:spPr>
          <a:xfrm>
            <a:off x="771749" y="1011617"/>
            <a:ext cx="7600500" cy="10929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chemeClr val="dk1"/>
              </a:buClr>
              <a:buSzPts val="3200"/>
              <a:buNone/>
            </a:pPr>
            <a:r>
              <a:rPr b="1" lang="en-US" u="sng">
                <a:solidFill>
                  <a:schemeClr val="dk1"/>
                </a:solidFill>
              </a:rPr>
              <a:t>Food Chain</a:t>
            </a:r>
            <a:r>
              <a:rPr b="1" lang="en-US">
                <a:solidFill>
                  <a:schemeClr val="dk1"/>
                </a:solidFill>
              </a:rPr>
              <a:t>: </a:t>
            </a:r>
            <a:r>
              <a:rPr lang="en-US">
                <a:solidFill>
                  <a:schemeClr val="dk1"/>
                </a:solidFill>
              </a:rPr>
              <a:t>the path of energy from producers to consumers</a:t>
            </a:r>
            <a:endParaRPr/>
          </a:p>
        </p:txBody>
      </p:sp>
      <p:pic>
        <p:nvPicPr>
          <p:cNvPr id="538" name="Google Shape;538;g2936c336ece_0_1288"/>
          <p:cNvPicPr preferRelativeResize="0"/>
          <p:nvPr/>
        </p:nvPicPr>
        <p:blipFill rotWithShape="1">
          <a:blip r:embed="rId4">
            <a:alphaModFix/>
          </a:blip>
          <a:srcRect b="0" l="0" r="0" t="0"/>
          <a:stretch/>
        </p:blipFill>
        <p:spPr>
          <a:xfrm>
            <a:off x="1314903" y="2495898"/>
            <a:ext cx="6195874" cy="2407633"/>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 name="Shape 543"/>
        <p:cNvGrpSpPr/>
        <p:nvPr/>
      </p:nvGrpSpPr>
      <p:grpSpPr>
        <a:xfrm>
          <a:off x="0" y="0"/>
          <a:ext cx="0" cy="0"/>
          <a:chOff x="0" y="0"/>
          <a:chExt cx="0" cy="0"/>
        </a:xfrm>
      </p:grpSpPr>
      <p:sp>
        <p:nvSpPr>
          <p:cNvPr id="544" name="Google Shape;544;g25e11802ac4_0_1976"/>
          <p:cNvSpPr/>
          <p:nvPr/>
        </p:nvSpPr>
        <p:spPr>
          <a:xfrm>
            <a:off x="169647" y="319225"/>
            <a:ext cx="8804700" cy="5899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545" name="Google Shape;545;g25e11802ac4_0_1976"/>
          <p:cNvCxnSpPr/>
          <p:nvPr/>
        </p:nvCxnSpPr>
        <p:spPr>
          <a:xfrm>
            <a:off x="4587204" y="319225"/>
            <a:ext cx="0" cy="1794600"/>
          </a:xfrm>
          <a:prstGeom prst="straightConnector1">
            <a:avLst/>
          </a:prstGeom>
          <a:noFill/>
          <a:ln cap="flat" cmpd="sng" w="25400">
            <a:solidFill>
              <a:srgbClr val="FF932B"/>
            </a:solidFill>
            <a:prstDash val="solid"/>
            <a:round/>
            <a:headEnd len="sm" w="sm" type="none"/>
            <a:tailEnd len="sm" w="sm" type="none"/>
          </a:ln>
        </p:spPr>
      </p:cxnSp>
      <p:cxnSp>
        <p:nvCxnSpPr>
          <p:cNvPr id="546" name="Google Shape;546;g25e11802ac4_0_1976"/>
          <p:cNvCxnSpPr>
            <a:stCxn id="547" idx="4"/>
            <a:endCxn id="544" idx="2"/>
          </p:cNvCxnSpPr>
          <p:nvPr/>
        </p:nvCxnSpPr>
        <p:spPr>
          <a:xfrm>
            <a:off x="4549192" y="4400219"/>
            <a:ext cx="22800" cy="1818600"/>
          </a:xfrm>
          <a:prstGeom prst="straightConnector1">
            <a:avLst/>
          </a:prstGeom>
          <a:noFill/>
          <a:ln cap="flat" cmpd="sng" w="25400">
            <a:solidFill>
              <a:srgbClr val="FF932B"/>
            </a:solidFill>
            <a:prstDash val="solid"/>
            <a:round/>
            <a:headEnd len="sm" w="sm" type="none"/>
            <a:tailEnd len="sm" w="sm" type="none"/>
          </a:ln>
        </p:spPr>
      </p:cxnSp>
      <p:cxnSp>
        <p:nvCxnSpPr>
          <p:cNvPr id="548" name="Google Shape;548;g25e11802ac4_0_1976"/>
          <p:cNvCxnSpPr/>
          <p:nvPr/>
        </p:nvCxnSpPr>
        <p:spPr>
          <a:xfrm>
            <a:off x="169647" y="3255554"/>
            <a:ext cx="2571300" cy="0"/>
          </a:xfrm>
          <a:prstGeom prst="straightConnector1">
            <a:avLst/>
          </a:prstGeom>
          <a:noFill/>
          <a:ln cap="flat" cmpd="sng" w="25400">
            <a:solidFill>
              <a:srgbClr val="FF932B"/>
            </a:solidFill>
            <a:prstDash val="solid"/>
            <a:round/>
            <a:headEnd len="sm" w="sm" type="none"/>
            <a:tailEnd len="sm" w="sm" type="none"/>
          </a:ln>
        </p:spPr>
      </p:cxnSp>
      <p:cxnSp>
        <p:nvCxnSpPr>
          <p:cNvPr id="549" name="Google Shape;549;g25e11802ac4_0_1976"/>
          <p:cNvCxnSpPr/>
          <p:nvPr/>
        </p:nvCxnSpPr>
        <p:spPr>
          <a:xfrm>
            <a:off x="6359863" y="3216898"/>
            <a:ext cx="2614500" cy="0"/>
          </a:xfrm>
          <a:prstGeom prst="straightConnector1">
            <a:avLst/>
          </a:prstGeom>
          <a:noFill/>
          <a:ln cap="flat" cmpd="sng" w="25400">
            <a:solidFill>
              <a:srgbClr val="FF932B"/>
            </a:solidFill>
            <a:prstDash val="solid"/>
            <a:round/>
            <a:headEnd len="sm" w="sm" type="none"/>
            <a:tailEnd len="sm" w="sm" type="none"/>
          </a:ln>
        </p:spPr>
      </p:cxnSp>
      <p:sp>
        <p:nvSpPr>
          <p:cNvPr id="547" name="Google Shape;547;g25e11802ac4_0_1976"/>
          <p:cNvSpPr/>
          <p:nvPr/>
        </p:nvSpPr>
        <p:spPr>
          <a:xfrm>
            <a:off x="2739592" y="2111219"/>
            <a:ext cx="3619200" cy="22890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g2936c336ece_0_655"/>
          <p:cNvSpPr txBox="1"/>
          <p:nvPr>
            <p:ph idx="1" type="subTitle"/>
          </p:nvPr>
        </p:nvSpPr>
        <p:spPr>
          <a:xfrm>
            <a:off x="771749" y="1011617"/>
            <a:ext cx="7600500" cy="10929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chemeClr val="dk1"/>
              </a:buClr>
              <a:buSzPts val="3200"/>
              <a:buNone/>
            </a:pPr>
            <a:r>
              <a:rPr b="1" lang="en-US" u="sng">
                <a:solidFill>
                  <a:schemeClr val="dk1"/>
                </a:solidFill>
              </a:rPr>
              <a:t>Ecosystem</a:t>
            </a:r>
            <a:r>
              <a:rPr b="1" lang="en-US">
                <a:solidFill>
                  <a:schemeClr val="dk1"/>
                </a:solidFill>
              </a:rPr>
              <a:t>: </a:t>
            </a:r>
            <a:r>
              <a:rPr lang="en-US">
                <a:solidFill>
                  <a:schemeClr val="dk1"/>
                </a:solidFill>
              </a:rPr>
              <a:t>an area where living and nonliving things interact</a:t>
            </a:r>
            <a:endParaRPr/>
          </a:p>
        </p:txBody>
      </p:sp>
      <p:pic>
        <p:nvPicPr>
          <p:cNvPr id="149" name="Google Shape;149;g2936c336ece_0_655"/>
          <p:cNvPicPr preferRelativeResize="0"/>
          <p:nvPr/>
        </p:nvPicPr>
        <p:blipFill>
          <a:blip r:embed="rId3">
            <a:alphaModFix/>
          </a:blip>
          <a:stretch>
            <a:fillRect/>
          </a:stretch>
        </p:blipFill>
        <p:spPr>
          <a:xfrm>
            <a:off x="1505550" y="2318427"/>
            <a:ext cx="5897500" cy="3314375"/>
          </a:xfrm>
          <a:prstGeom prst="rect">
            <a:avLst/>
          </a:prstGeom>
          <a:noFill/>
          <a:ln>
            <a:noFill/>
          </a:ln>
        </p:spPr>
      </p:pic>
      <p:sp>
        <p:nvSpPr>
          <p:cNvPr descr="Rewind" id="150" name="Google Shape;150;g2936c336ece_0_655"/>
          <p:cNvSpPr/>
          <p:nvPr/>
        </p:nvSpPr>
        <p:spPr>
          <a:xfrm>
            <a:off x="0" y="0"/>
            <a:ext cx="849600" cy="849600"/>
          </a:xfrm>
          <a:prstGeom prst="ellipse">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 name="Shape 554"/>
        <p:cNvGrpSpPr/>
        <p:nvPr/>
      </p:nvGrpSpPr>
      <p:grpSpPr>
        <a:xfrm>
          <a:off x="0" y="0"/>
          <a:ext cx="0" cy="0"/>
          <a:chOff x="0" y="0"/>
          <a:chExt cx="0" cy="0"/>
        </a:xfrm>
      </p:grpSpPr>
      <p:sp>
        <p:nvSpPr>
          <p:cNvPr id="555" name="Google Shape;555;g25e11802ac4_0_1886"/>
          <p:cNvSpPr/>
          <p:nvPr/>
        </p:nvSpPr>
        <p:spPr>
          <a:xfrm>
            <a:off x="498763" y="699655"/>
            <a:ext cx="8187900" cy="5805300"/>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556" name="Google Shape;556;g25e11802ac4_0_1886"/>
          <p:cNvCxnSpPr/>
          <p:nvPr/>
        </p:nvCxnSpPr>
        <p:spPr>
          <a:xfrm>
            <a:off x="4606850" y="699655"/>
            <a:ext cx="0" cy="1763100"/>
          </a:xfrm>
          <a:prstGeom prst="straightConnector1">
            <a:avLst/>
          </a:prstGeom>
          <a:noFill/>
          <a:ln cap="flat" cmpd="sng" w="25400">
            <a:solidFill>
              <a:schemeClr val="dk1"/>
            </a:solidFill>
            <a:prstDash val="solid"/>
            <a:round/>
            <a:headEnd len="sm" w="sm" type="none"/>
            <a:tailEnd len="sm" w="sm" type="none"/>
          </a:ln>
        </p:spPr>
      </p:cxnSp>
      <p:cxnSp>
        <p:nvCxnSpPr>
          <p:cNvPr id="557" name="Google Shape;557;g25e11802ac4_0_1886"/>
          <p:cNvCxnSpPr>
            <a:stCxn id="558" idx="4"/>
            <a:endCxn id="555" idx="2"/>
          </p:cNvCxnSpPr>
          <p:nvPr/>
        </p:nvCxnSpPr>
        <p:spPr>
          <a:xfrm>
            <a:off x="4571972" y="4712344"/>
            <a:ext cx="20700" cy="1792500"/>
          </a:xfrm>
          <a:prstGeom prst="straightConnector1">
            <a:avLst/>
          </a:prstGeom>
          <a:noFill/>
          <a:ln cap="flat" cmpd="sng" w="25400">
            <a:solidFill>
              <a:schemeClr val="dk1"/>
            </a:solidFill>
            <a:prstDash val="solid"/>
            <a:round/>
            <a:headEnd len="sm" w="sm" type="none"/>
            <a:tailEnd len="sm" w="sm" type="none"/>
          </a:ln>
        </p:spPr>
      </p:cxnSp>
      <p:cxnSp>
        <p:nvCxnSpPr>
          <p:cNvPr id="559" name="Google Shape;559;g25e11802ac4_0_1886"/>
          <p:cNvCxnSpPr/>
          <p:nvPr/>
        </p:nvCxnSpPr>
        <p:spPr>
          <a:xfrm>
            <a:off x="498763" y="3588457"/>
            <a:ext cx="2389800" cy="0"/>
          </a:xfrm>
          <a:prstGeom prst="straightConnector1">
            <a:avLst/>
          </a:prstGeom>
          <a:noFill/>
          <a:ln cap="flat" cmpd="sng" w="25400">
            <a:solidFill>
              <a:schemeClr val="dk1"/>
            </a:solidFill>
            <a:prstDash val="solid"/>
            <a:round/>
            <a:headEnd len="sm" w="sm" type="none"/>
            <a:tailEnd len="sm" w="sm" type="none"/>
          </a:ln>
        </p:spPr>
      </p:cxnSp>
      <p:cxnSp>
        <p:nvCxnSpPr>
          <p:cNvPr id="560" name="Google Shape;560;g25e11802ac4_0_1886"/>
          <p:cNvCxnSpPr/>
          <p:nvPr/>
        </p:nvCxnSpPr>
        <p:spPr>
          <a:xfrm>
            <a:off x="6255327" y="3550427"/>
            <a:ext cx="2431500" cy="0"/>
          </a:xfrm>
          <a:prstGeom prst="straightConnector1">
            <a:avLst/>
          </a:prstGeom>
          <a:noFill/>
          <a:ln cap="flat" cmpd="sng" w="25400">
            <a:solidFill>
              <a:schemeClr val="dk1"/>
            </a:solidFill>
            <a:prstDash val="solid"/>
            <a:round/>
            <a:headEnd len="sm" w="sm" type="none"/>
            <a:tailEnd len="sm" w="sm" type="none"/>
          </a:ln>
        </p:spPr>
      </p:cxnSp>
      <p:sp>
        <p:nvSpPr>
          <p:cNvPr id="558" name="Google Shape;558;g25e11802ac4_0_1886"/>
          <p:cNvSpPr/>
          <p:nvPr/>
        </p:nvSpPr>
        <p:spPr>
          <a:xfrm>
            <a:off x="2888672" y="2462644"/>
            <a:ext cx="3366600" cy="2249700"/>
          </a:xfrm>
          <a:prstGeom prst="ellipse">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61" name="Google Shape;561;g25e11802ac4_0_1886"/>
          <p:cNvSpPr txBox="1"/>
          <p:nvPr/>
        </p:nvSpPr>
        <p:spPr>
          <a:xfrm>
            <a:off x="2990050" y="3343633"/>
            <a:ext cx="3163800" cy="538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900"/>
              <a:buFont typeface="Arial"/>
              <a:buNone/>
            </a:pPr>
            <a:r>
              <a:rPr b="1" lang="en-US" sz="2900">
                <a:latin typeface="Poppins"/>
                <a:ea typeface="Poppins"/>
                <a:cs typeface="Poppins"/>
                <a:sym typeface="Poppins"/>
              </a:rPr>
              <a:t>Food Chain</a:t>
            </a:r>
            <a:endParaRPr b="0" i="0" sz="700" u="none" cap="none" strike="noStrike">
              <a:solidFill>
                <a:srgbClr val="000000"/>
              </a:solidFill>
              <a:latin typeface="Arial"/>
              <a:ea typeface="Arial"/>
              <a:cs typeface="Arial"/>
              <a:sym typeface="Arial"/>
            </a:endParaRPr>
          </a:p>
        </p:txBody>
      </p:sp>
      <p:sp>
        <p:nvSpPr>
          <p:cNvPr id="562" name="Google Shape;562;g25e11802ac4_0_1886"/>
          <p:cNvSpPr txBox="1"/>
          <p:nvPr/>
        </p:nvSpPr>
        <p:spPr>
          <a:xfrm>
            <a:off x="494363" y="701495"/>
            <a:ext cx="11466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Definition</a:t>
            </a:r>
            <a:endParaRPr b="0" i="0" sz="1400" u="none" cap="none" strike="noStrike">
              <a:solidFill>
                <a:srgbClr val="000000"/>
              </a:solidFill>
              <a:latin typeface="Arial"/>
              <a:ea typeface="Arial"/>
              <a:cs typeface="Arial"/>
              <a:sym typeface="Arial"/>
            </a:endParaRPr>
          </a:p>
        </p:txBody>
      </p:sp>
      <p:sp>
        <p:nvSpPr>
          <p:cNvPr id="563" name="Google Shape;563;g25e11802ac4_0_1886"/>
          <p:cNvSpPr txBox="1"/>
          <p:nvPr/>
        </p:nvSpPr>
        <p:spPr>
          <a:xfrm>
            <a:off x="498763" y="6056745"/>
            <a:ext cx="10824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Example</a:t>
            </a:r>
            <a:endParaRPr b="0" i="0" sz="1400" u="none" cap="none" strike="noStrike">
              <a:solidFill>
                <a:srgbClr val="000000"/>
              </a:solidFill>
              <a:latin typeface="Arial"/>
              <a:ea typeface="Arial"/>
              <a:cs typeface="Arial"/>
              <a:sym typeface="Arial"/>
            </a:endParaRPr>
          </a:p>
        </p:txBody>
      </p:sp>
      <p:sp>
        <p:nvSpPr>
          <p:cNvPr id="564" name="Google Shape;564;g25e11802ac4_0_1886"/>
          <p:cNvSpPr txBox="1"/>
          <p:nvPr/>
        </p:nvSpPr>
        <p:spPr>
          <a:xfrm>
            <a:off x="7783989" y="676687"/>
            <a:ext cx="902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Picture</a:t>
            </a:r>
            <a:endParaRPr b="0" i="0" sz="1400" u="none" cap="none" strike="noStrike">
              <a:solidFill>
                <a:srgbClr val="000000"/>
              </a:solidFill>
              <a:latin typeface="Arial"/>
              <a:ea typeface="Arial"/>
              <a:cs typeface="Arial"/>
              <a:sym typeface="Arial"/>
            </a:endParaRPr>
          </a:p>
        </p:txBody>
      </p:sp>
      <p:sp>
        <p:nvSpPr>
          <p:cNvPr id="565" name="Google Shape;565;g25e11802ac4_0_1886"/>
          <p:cNvSpPr txBox="1"/>
          <p:nvPr/>
        </p:nvSpPr>
        <p:spPr>
          <a:xfrm>
            <a:off x="4210100" y="6143700"/>
            <a:ext cx="4504200" cy="3540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0" i="0" lang="en-US" sz="1700" u="none" cap="none" strike="noStrike">
                <a:solidFill>
                  <a:srgbClr val="000000"/>
                </a:solidFill>
                <a:latin typeface="Helvetica Neue Light"/>
                <a:ea typeface="Helvetica Neue Light"/>
                <a:cs typeface="Helvetica Neue Light"/>
                <a:sym typeface="Helvetica Neue Light"/>
              </a:rPr>
              <a:t>How do </a:t>
            </a:r>
            <a:r>
              <a:rPr lang="en-US" sz="1700">
                <a:latin typeface="Helvetica Neue Light"/>
                <a:ea typeface="Helvetica Neue Light"/>
                <a:cs typeface="Helvetica Neue Light"/>
                <a:sym typeface="Helvetica Neue Light"/>
              </a:rPr>
              <a:t>food chains</a:t>
            </a:r>
            <a:r>
              <a:rPr b="0" i="0" lang="en-US" sz="1700" u="none" cap="none" strike="noStrike">
                <a:solidFill>
                  <a:srgbClr val="000000"/>
                </a:solidFill>
                <a:latin typeface="Helvetica Neue Light"/>
                <a:ea typeface="Helvetica Neue Light"/>
                <a:cs typeface="Helvetica Neue Light"/>
                <a:sym typeface="Helvetica Neue Light"/>
              </a:rPr>
              <a:t> impact my life?</a:t>
            </a:r>
            <a:endParaRPr b="0" i="0" sz="1700" u="none" cap="none" strike="noStrike">
              <a:solidFill>
                <a:srgbClr val="000000"/>
              </a:solidFill>
              <a:latin typeface="Arial"/>
              <a:ea typeface="Arial"/>
              <a:cs typeface="Arial"/>
              <a:sym typeface="Arial"/>
            </a:endParaRPr>
          </a:p>
        </p:txBody>
      </p:sp>
      <p:sp>
        <p:nvSpPr>
          <p:cNvPr id="566" name="Google Shape;566;g25e11802ac4_0_1886"/>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567" name="Google Shape;567;g25e11802ac4_0_1886"/>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568" name="Google Shape;568;g25e11802ac4_0_1886"/>
          <p:cNvCxnSpPr>
            <a:stCxn id="569" idx="4"/>
            <a:endCxn id="566"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570" name="Google Shape;570;g25e11802ac4_0_1886"/>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571" name="Google Shape;571;g25e11802ac4_0_1886"/>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569" name="Google Shape;569;g25e11802ac4_0_1886"/>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6" name="Shape 576"/>
        <p:cNvGrpSpPr/>
        <p:nvPr/>
      </p:nvGrpSpPr>
      <p:grpSpPr>
        <a:xfrm>
          <a:off x="0" y="0"/>
          <a:ext cx="0" cy="0"/>
          <a:chOff x="0" y="0"/>
          <a:chExt cx="0" cy="0"/>
        </a:xfrm>
      </p:grpSpPr>
      <p:pic>
        <p:nvPicPr>
          <p:cNvPr id="577" name="Google Shape;577;g2928e35bcaa_0_616"/>
          <p:cNvPicPr preferRelativeResize="0"/>
          <p:nvPr/>
        </p:nvPicPr>
        <p:blipFill>
          <a:blip r:embed="rId3">
            <a:alphaModFix/>
          </a:blip>
          <a:stretch>
            <a:fillRect/>
          </a:stretch>
        </p:blipFill>
        <p:spPr>
          <a:xfrm>
            <a:off x="549259" y="1781497"/>
            <a:ext cx="4167911" cy="2410233"/>
          </a:xfrm>
          <a:prstGeom prst="rect">
            <a:avLst/>
          </a:prstGeom>
          <a:noFill/>
          <a:ln>
            <a:noFill/>
          </a:ln>
        </p:spPr>
      </p:pic>
      <p:pic>
        <p:nvPicPr>
          <p:cNvPr id="578" name="Google Shape;578;g2928e35bcaa_0_616"/>
          <p:cNvPicPr preferRelativeResize="0"/>
          <p:nvPr/>
        </p:nvPicPr>
        <p:blipFill>
          <a:blip r:embed="rId4">
            <a:alphaModFix/>
          </a:blip>
          <a:stretch>
            <a:fillRect/>
          </a:stretch>
        </p:blipFill>
        <p:spPr>
          <a:xfrm rot="5400005">
            <a:off x="5328861" y="4547586"/>
            <a:ext cx="2192706" cy="1727522"/>
          </a:xfrm>
          <a:prstGeom prst="rect">
            <a:avLst/>
          </a:prstGeom>
          <a:noFill/>
          <a:ln>
            <a:noFill/>
          </a:ln>
        </p:spPr>
      </p:pic>
      <p:sp>
        <p:nvSpPr>
          <p:cNvPr id="579" name="Google Shape;579;g2928e35bcaa_0_616"/>
          <p:cNvSpPr txBox="1"/>
          <p:nvPr/>
        </p:nvSpPr>
        <p:spPr>
          <a:xfrm>
            <a:off x="549264" y="555125"/>
            <a:ext cx="78906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sng" cap="none" strike="noStrike">
                <a:solidFill>
                  <a:srgbClr val="000000"/>
                </a:solidFill>
                <a:latin typeface="Calibri"/>
                <a:ea typeface="Calibri"/>
                <a:cs typeface="Calibri"/>
                <a:sym typeface="Calibri"/>
              </a:rPr>
              <a:t>Directions</a:t>
            </a:r>
            <a:r>
              <a:rPr b="1" i="0" lang="en-US" sz="3000" cap="none" strike="noStrike">
                <a:solidFill>
                  <a:srgbClr val="000000"/>
                </a:solidFill>
                <a:latin typeface="Calibri"/>
                <a:ea typeface="Calibri"/>
                <a:cs typeface="Calibri"/>
                <a:sym typeface="Calibri"/>
              </a:rPr>
              <a:t>:</a:t>
            </a:r>
            <a:r>
              <a:rPr b="1" i="0" lang="en-US" sz="3000" u="none" cap="none" strike="noStrike">
                <a:solidFill>
                  <a:srgbClr val="000000"/>
                </a:solidFill>
                <a:latin typeface="Calibri"/>
                <a:ea typeface="Calibri"/>
                <a:cs typeface="Calibri"/>
                <a:sym typeface="Calibri"/>
              </a:rPr>
              <a:t> </a:t>
            </a:r>
            <a:r>
              <a:rPr b="0" i="0" lang="en-US" sz="3000" u="none" cap="none" strike="noStrike">
                <a:solidFill>
                  <a:srgbClr val="000000"/>
                </a:solidFill>
                <a:latin typeface="Calibri"/>
                <a:ea typeface="Calibri"/>
                <a:cs typeface="Calibri"/>
                <a:sym typeface="Calibri"/>
              </a:rPr>
              <a:t>Choose the correct </a:t>
            </a:r>
            <a:r>
              <a:rPr b="0" i="1" lang="en-US" sz="3000" u="none" cap="none" strike="noStrike">
                <a:solidFill>
                  <a:srgbClr val="000000"/>
                </a:solidFill>
                <a:latin typeface="Calibri"/>
                <a:ea typeface="Calibri"/>
                <a:cs typeface="Calibri"/>
                <a:sym typeface="Calibri"/>
              </a:rPr>
              <a:t>picture</a:t>
            </a:r>
            <a:r>
              <a:rPr b="0" i="0" lang="en-US" sz="3000" u="none" cap="none" strike="noStrike">
                <a:solidFill>
                  <a:srgbClr val="000000"/>
                </a:solidFill>
                <a:latin typeface="Calibri"/>
                <a:ea typeface="Calibri"/>
                <a:cs typeface="Calibri"/>
                <a:sym typeface="Calibri"/>
              </a:rPr>
              <a:t> of a </a:t>
            </a:r>
            <a:r>
              <a:rPr b="1" lang="en-US" sz="3000">
                <a:solidFill>
                  <a:srgbClr val="000000"/>
                </a:solidFill>
                <a:latin typeface="Calibri"/>
                <a:ea typeface="Calibri"/>
                <a:cs typeface="Calibri"/>
                <a:sym typeface="Calibri"/>
              </a:rPr>
              <a:t>Food Chain</a:t>
            </a:r>
            <a:r>
              <a:rPr b="0" i="0" lang="en-US" sz="3000" u="none" cap="none" strike="noStrike">
                <a:solidFill>
                  <a:srgbClr val="000000"/>
                </a:solidFill>
                <a:latin typeface="Calibri"/>
                <a:ea typeface="Calibri"/>
                <a:cs typeface="Calibri"/>
                <a:sym typeface="Calibri"/>
              </a:rPr>
              <a:t> from the choices below. </a:t>
            </a:r>
            <a:endParaRPr b="0" i="0" sz="1400" u="none" cap="none" strike="noStrike">
              <a:solidFill>
                <a:srgbClr val="000000"/>
              </a:solidFill>
              <a:latin typeface="Arial"/>
              <a:ea typeface="Arial"/>
              <a:cs typeface="Arial"/>
              <a:sym typeface="Arial"/>
            </a:endParaRPr>
          </a:p>
        </p:txBody>
      </p:sp>
      <p:sp>
        <p:nvSpPr>
          <p:cNvPr id="580" name="Google Shape;580;g2928e35bcaa_0_616"/>
          <p:cNvSpPr txBox="1"/>
          <p:nvPr/>
        </p:nvSpPr>
        <p:spPr>
          <a:xfrm>
            <a:off x="302525" y="1622104"/>
            <a:ext cx="4932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rgbClr val="000000"/>
                </a:solidFill>
                <a:latin typeface="Arial"/>
                <a:ea typeface="Arial"/>
                <a:cs typeface="Arial"/>
                <a:sym typeface="Arial"/>
              </a:rPr>
              <a:t>A</a:t>
            </a:r>
            <a:endParaRPr/>
          </a:p>
        </p:txBody>
      </p:sp>
      <p:sp>
        <p:nvSpPr>
          <p:cNvPr id="581" name="Google Shape;581;g2928e35bcaa_0_616"/>
          <p:cNvSpPr txBox="1"/>
          <p:nvPr/>
        </p:nvSpPr>
        <p:spPr>
          <a:xfrm>
            <a:off x="4930174" y="1607526"/>
            <a:ext cx="4932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rgbClr val="000000"/>
                </a:solidFill>
                <a:latin typeface="Arial"/>
                <a:ea typeface="Arial"/>
                <a:cs typeface="Arial"/>
                <a:sym typeface="Arial"/>
              </a:rPr>
              <a:t>B</a:t>
            </a:r>
            <a:endParaRPr/>
          </a:p>
        </p:txBody>
      </p:sp>
      <p:sp>
        <p:nvSpPr>
          <p:cNvPr id="582" name="Google Shape;582;g2928e35bcaa_0_616"/>
          <p:cNvSpPr txBox="1"/>
          <p:nvPr/>
        </p:nvSpPr>
        <p:spPr>
          <a:xfrm>
            <a:off x="289675" y="4117547"/>
            <a:ext cx="519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rgbClr val="000000"/>
                </a:solidFill>
                <a:latin typeface="Arial"/>
                <a:ea typeface="Arial"/>
                <a:cs typeface="Arial"/>
                <a:sym typeface="Arial"/>
              </a:rPr>
              <a:t>C</a:t>
            </a:r>
            <a:endParaRPr/>
          </a:p>
        </p:txBody>
      </p:sp>
      <p:sp>
        <p:nvSpPr>
          <p:cNvPr id="583" name="Google Shape;583;g2928e35bcaa_0_616"/>
          <p:cNvSpPr txBox="1"/>
          <p:nvPr/>
        </p:nvSpPr>
        <p:spPr>
          <a:xfrm>
            <a:off x="4917322" y="4082381"/>
            <a:ext cx="519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rgbClr val="000000"/>
                </a:solidFill>
                <a:latin typeface="Arial"/>
                <a:ea typeface="Arial"/>
                <a:cs typeface="Arial"/>
                <a:sym typeface="Arial"/>
              </a:rPr>
              <a:t>D</a:t>
            </a:r>
            <a:endParaRPr/>
          </a:p>
        </p:txBody>
      </p:sp>
      <p:pic>
        <p:nvPicPr>
          <p:cNvPr id="584" name="Google Shape;584;g2928e35bcaa_0_616"/>
          <p:cNvPicPr preferRelativeResize="0"/>
          <p:nvPr/>
        </p:nvPicPr>
        <p:blipFill>
          <a:blip r:embed="rId5">
            <a:alphaModFix/>
          </a:blip>
          <a:stretch>
            <a:fillRect/>
          </a:stretch>
        </p:blipFill>
        <p:spPr>
          <a:xfrm>
            <a:off x="808857" y="4408378"/>
            <a:ext cx="3910253" cy="1725911"/>
          </a:xfrm>
          <a:prstGeom prst="rect">
            <a:avLst/>
          </a:prstGeom>
          <a:noFill/>
          <a:ln>
            <a:noFill/>
          </a:ln>
        </p:spPr>
      </p:pic>
      <p:pic>
        <p:nvPicPr>
          <p:cNvPr id="585" name="Google Shape;585;g2928e35bcaa_0_616"/>
          <p:cNvPicPr preferRelativeResize="0"/>
          <p:nvPr/>
        </p:nvPicPr>
        <p:blipFill>
          <a:blip r:embed="rId6">
            <a:alphaModFix/>
          </a:blip>
          <a:stretch>
            <a:fillRect/>
          </a:stretch>
        </p:blipFill>
        <p:spPr>
          <a:xfrm>
            <a:off x="5423513" y="1781498"/>
            <a:ext cx="3556610" cy="2410231"/>
          </a:xfrm>
          <a:prstGeom prst="rect">
            <a:avLst/>
          </a:prstGeom>
          <a:noFill/>
          <a:ln>
            <a:noFill/>
          </a:ln>
        </p:spPr>
      </p:pic>
      <p:sp>
        <p:nvSpPr>
          <p:cNvPr id="586" name="Google Shape;586;g2928e35bcaa_0_616"/>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587" name="Google Shape;587;g2928e35bcaa_0_616"/>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588" name="Google Shape;588;g2928e35bcaa_0_616"/>
          <p:cNvCxnSpPr>
            <a:stCxn id="589" idx="4"/>
            <a:endCxn id="586"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590" name="Google Shape;590;g2928e35bcaa_0_616"/>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591" name="Google Shape;591;g2928e35bcaa_0_616"/>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589" name="Google Shape;589;g2928e35bcaa_0_616"/>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6" name="Shape 596"/>
        <p:cNvGrpSpPr/>
        <p:nvPr/>
      </p:nvGrpSpPr>
      <p:grpSpPr>
        <a:xfrm>
          <a:off x="0" y="0"/>
          <a:ext cx="0" cy="0"/>
          <a:chOff x="0" y="0"/>
          <a:chExt cx="0" cy="0"/>
        </a:xfrm>
      </p:grpSpPr>
      <p:pic>
        <p:nvPicPr>
          <p:cNvPr id="597" name="Google Shape;597;g2936c336ece_0_496"/>
          <p:cNvPicPr preferRelativeResize="0"/>
          <p:nvPr/>
        </p:nvPicPr>
        <p:blipFill>
          <a:blip r:embed="rId3">
            <a:alphaModFix/>
          </a:blip>
          <a:stretch>
            <a:fillRect/>
          </a:stretch>
        </p:blipFill>
        <p:spPr>
          <a:xfrm>
            <a:off x="549259" y="1781497"/>
            <a:ext cx="4167911" cy="2410233"/>
          </a:xfrm>
          <a:prstGeom prst="rect">
            <a:avLst/>
          </a:prstGeom>
          <a:noFill/>
          <a:ln>
            <a:noFill/>
          </a:ln>
        </p:spPr>
      </p:pic>
      <p:pic>
        <p:nvPicPr>
          <p:cNvPr id="598" name="Google Shape;598;g2936c336ece_0_496"/>
          <p:cNvPicPr preferRelativeResize="0"/>
          <p:nvPr/>
        </p:nvPicPr>
        <p:blipFill>
          <a:blip r:embed="rId4">
            <a:alphaModFix/>
          </a:blip>
          <a:stretch>
            <a:fillRect/>
          </a:stretch>
        </p:blipFill>
        <p:spPr>
          <a:xfrm rot="5400005">
            <a:off x="5328861" y="4547586"/>
            <a:ext cx="2192706" cy="1727522"/>
          </a:xfrm>
          <a:prstGeom prst="rect">
            <a:avLst/>
          </a:prstGeom>
          <a:noFill/>
          <a:ln>
            <a:noFill/>
          </a:ln>
        </p:spPr>
      </p:pic>
      <p:sp>
        <p:nvSpPr>
          <p:cNvPr id="599" name="Google Shape;599;g2936c336ece_0_496"/>
          <p:cNvSpPr txBox="1"/>
          <p:nvPr/>
        </p:nvSpPr>
        <p:spPr>
          <a:xfrm>
            <a:off x="549264" y="555125"/>
            <a:ext cx="78906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sng" cap="none" strike="noStrike">
                <a:solidFill>
                  <a:srgbClr val="000000"/>
                </a:solidFill>
                <a:latin typeface="Calibri"/>
                <a:ea typeface="Calibri"/>
                <a:cs typeface="Calibri"/>
                <a:sym typeface="Calibri"/>
              </a:rPr>
              <a:t>Directions</a:t>
            </a:r>
            <a:r>
              <a:rPr b="1" i="0" lang="en-US" sz="3000" cap="none" strike="noStrike">
                <a:solidFill>
                  <a:srgbClr val="000000"/>
                </a:solidFill>
                <a:latin typeface="Calibri"/>
                <a:ea typeface="Calibri"/>
                <a:cs typeface="Calibri"/>
                <a:sym typeface="Calibri"/>
              </a:rPr>
              <a:t>:</a:t>
            </a:r>
            <a:r>
              <a:rPr b="1" i="0" lang="en-US" sz="3000" u="none" cap="none" strike="noStrike">
                <a:solidFill>
                  <a:srgbClr val="000000"/>
                </a:solidFill>
                <a:latin typeface="Calibri"/>
                <a:ea typeface="Calibri"/>
                <a:cs typeface="Calibri"/>
                <a:sym typeface="Calibri"/>
              </a:rPr>
              <a:t> </a:t>
            </a:r>
            <a:r>
              <a:rPr b="0" i="0" lang="en-US" sz="3000" u="none" cap="none" strike="noStrike">
                <a:solidFill>
                  <a:srgbClr val="000000"/>
                </a:solidFill>
                <a:latin typeface="Calibri"/>
                <a:ea typeface="Calibri"/>
                <a:cs typeface="Calibri"/>
                <a:sym typeface="Calibri"/>
              </a:rPr>
              <a:t>Choose the correct </a:t>
            </a:r>
            <a:r>
              <a:rPr b="0" i="1" lang="en-US" sz="3000" u="none" cap="none" strike="noStrike">
                <a:solidFill>
                  <a:srgbClr val="000000"/>
                </a:solidFill>
                <a:latin typeface="Calibri"/>
                <a:ea typeface="Calibri"/>
                <a:cs typeface="Calibri"/>
                <a:sym typeface="Calibri"/>
              </a:rPr>
              <a:t>picture</a:t>
            </a:r>
            <a:r>
              <a:rPr b="0" i="0" lang="en-US" sz="3000" u="none" cap="none" strike="noStrike">
                <a:solidFill>
                  <a:srgbClr val="000000"/>
                </a:solidFill>
                <a:latin typeface="Calibri"/>
                <a:ea typeface="Calibri"/>
                <a:cs typeface="Calibri"/>
                <a:sym typeface="Calibri"/>
              </a:rPr>
              <a:t> of a </a:t>
            </a:r>
            <a:r>
              <a:rPr b="1" lang="en-US" sz="3000">
                <a:solidFill>
                  <a:srgbClr val="000000"/>
                </a:solidFill>
                <a:latin typeface="Calibri"/>
                <a:ea typeface="Calibri"/>
                <a:cs typeface="Calibri"/>
                <a:sym typeface="Calibri"/>
              </a:rPr>
              <a:t>Food Chain</a:t>
            </a:r>
            <a:r>
              <a:rPr b="0" i="0" lang="en-US" sz="3000" u="none" cap="none" strike="noStrike">
                <a:solidFill>
                  <a:srgbClr val="000000"/>
                </a:solidFill>
                <a:latin typeface="Calibri"/>
                <a:ea typeface="Calibri"/>
                <a:cs typeface="Calibri"/>
                <a:sym typeface="Calibri"/>
              </a:rPr>
              <a:t> from the choices below. </a:t>
            </a:r>
            <a:endParaRPr b="0" i="0" sz="1400" u="none" cap="none" strike="noStrike">
              <a:solidFill>
                <a:srgbClr val="000000"/>
              </a:solidFill>
              <a:latin typeface="Arial"/>
              <a:ea typeface="Arial"/>
              <a:cs typeface="Arial"/>
              <a:sym typeface="Arial"/>
            </a:endParaRPr>
          </a:p>
        </p:txBody>
      </p:sp>
      <p:sp>
        <p:nvSpPr>
          <p:cNvPr id="600" name="Google Shape;600;g2936c336ece_0_496"/>
          <p:cNvSpPr txBox="1"/>
          <p:nvPr/>
        </p:nvSpPr>
        <p:spPr>
          <a:xfrm>
            <a:off x="302525" y="1622104"/>
            <a:ext cx="4932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rgbClr val="000000"/>
                </a:solidFill>
                <a:latin typeface="Arial"/>
                <a:ea typeface="Arial"/>
                <a:cs typeface="Arial"/>
                <a:sym typeface="Arial"/>
              </a:rPr>
              <a:t>A</a:t>
            </a:r>
            <a:endParaRPr/>
          </a:p>
        </p:txBody>
      </p:sp>
      <p:sp>
        <p:nvSpPr>
          <p:cNvPr id="601" name="Google Shape;601;g2936c336ece_0_496"/>
          <p:cNvSpPr txBox="1"/>
          <p:nvPr/>
        </p:nvSpPr>
        <p:spPr>
          <a:xfrm>
            <a:off x="4930174" y="1607526"/>
            <a:ext cx="4932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rgbClr val="000000"/>
                </a:solidFill>
                <a:latin typeface="Arial"/>
                <a:ea typeface="Arial"/>
                <a:cs typeface="Arial"/>
                <a:sym typeface="Arial"/>
              </a:rPr>
              <a:t>B</a:t>
            </a:r>
            <a:endParaRPr/>
          </a:p>
        </p:txBody>
      </p:sp>
      <p:sp>
        <p:nvSpPr>
          <p:cNvPr id="602" name="Google Shape;602;g2936c336ece_0_496"/>
          <p:cNvSpPr txBox="1"/>
          <p:nvPr/>
        </p:nvSpPr>
        <p:spPr>
          <a:xfrm>
            <a:off x="289675" y="4117547"/>
            <a:ext cx="519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rgbClr val="000000"/>
                </a:solidFill>
                <a:latin typeface="Arial"/>
                <a:ea typeface="Arial"/>
                <a:cs typeface="Arial"/>
                <a:sym typeface="Arial"/>
              </a:rPr>
              <a:t>C</a:t>
            </a:r>
            <a:endParaRPr/>
          </a:p>
        </p:txBody>
      </p:sp>
      <p:sp>
        <p:nvSpPr>
          <p:cNvPr id="603" name="Google Shape;603;g2936c336ece_0_496"/>
          <p:cNvSpPr txBox="1"/>
          <p:nvPr/>
        </p:nvSpPr>
        <p:spPr>
          <a:xfrm>
            <a:off x="4917322" y="4082381"/>
            <a:ext cx="519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rgbClr val="000000"/>
                </a:solidFill>
                <a:latin typeface="Arial"/>
                <a:ea typeface="Arial"/>
                <a:cs typeface="Arial"/>
                <a:sym typeface="Arial"/>
              </a:rPr>
              <a:t>D</a:t>
            </a:r>
            <a:endParaRPr/>
          </a:p>
        </p:txBody>
      </p:sp>
      <p:pic>
        <p:nvPicPr>
          <p:cNvPr id="604" name="Google Shape;604;g2936c336ece_0_496"/>
          <p:cNvPicPr preferRelativeResize="0"/>
          <p:nvPr/>
        </p:nvPicPr>
        <p:blipFill>
          <a:blip r:embed="rId5">
            <a:alphaModFix/>
          </a:blip>
          <a:stretch>
            <a:fillRect/>
          </a:stretch>
        </p:blipFill>
        <p:spPr>
          <a:xfrm>
            <a:off x="808857" y="4408378"/>
            <a:ext cx="3910253" cy="1725911"/>
          </a:xfrm>
          <a:prstGeom prst="rect">
            <a:avLst/>
          </a:prstGeom>
          <a:noFill/>
          <a:ln>
            <a:noFill/>
          </a:ln>
        </p:spPr>
      </p:pic>
      <p:pic>
        <p:nvPicPr>
          <p:cNvPr id="605" name="Google Shape;605;g2936c336ece_0_496"/>
          <p:cNvPicPr preferRelativeResize="0"/>
          <p:nvPr/>
        </p:nvPicPr>
        <p:blipFill>
          <a:blip r:embed="rId6">
            <a:alphaModFix/>
          </a:blip>
          <a:stretch>
            <a:fillRect/>
          </a:stretch>
        </p:blipFill>
        <p:spPr>
          <a:xfrm>
            <a:off x="5423513" y="1781498"/>
            <a:ext cx="3556610" cy="2410231"/>
          </a:xfrm>
          <a:prstGeom prst="rect">
            <a:avLst/>
          </a:prstGeom>
          <a:noFill/>
          <a:ln>
            <a:noFill/>
          </a:ln>
        </p:spPr>
      </p:pic>
      <p:sp>
        <p:nvSpPr>
          <p:cNvPr id="606" name="Google Shape;606;g2936c336ece_0_496"/>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07" name="Google Shape;607;g2936c336ece_0_496"/>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608" name="Google Shape;608;g2936c336ece_0_496"/>
          <p:cNvCxnSpPr>
            <a:stCxn id="609" idx="4"/>
            <a:endCxn id="606"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610" name="Google Shape;610;g2936c336ece_0_496"/>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611" name="Google Shape;611;g2936c336ece_0_496"/>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609" name="Google Shape;609;g2936c336ece_0_496"/>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12" name="Google Shape;612;g2936c336ece_0_496"/>
          <p:cNvSpPr/>
          <p:nvPr/>
        </p:nvSpPr>
        <p:spPr>
          <a:xfrm>
            <a:off x="117775" y="4267025"/>
            <a:ext cx="4601400" cy="17259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7" name="Shape 617"/>
        <p:cNvGrpSpPr/>
        <p:nvPr/>
      </p:nvGrpSpPr>
      <p:grpSpPr>
        <a:xfrm>
          <a:off x="0" y="0"/>
          <a:ext cx="0" cy="0"/>
          <a:chOff x="0" y="0"/>
          <a:chExt cx="0" cy="0"/>
        </a:xfrm>
      </p:grpSpPr>
      <p:pic>
        <p:nvPicPr>
          <p:cNvPr id="618" name="Google Shape;618;g25e11802ac4_0_2108"/>
          <p:cNvPicPr preferRelativeResize="0"/>
          <p:nvPr/>
        </p:nvPicPr>
        <p:blipFill>
          <a:blip r:embed="rId3">
            <a:alphaModFix/>
          </a:blip>
          <a:stretch>
            <a:fillRect/>
          </a:stretch>
        </p:blipFill>
        <p:spPr>
          <a:xfrm>
            <a:off x="4708207" y="1027040"/>
            <a:ext cx="3910253" cy="1725911"/>
          </a:xfrm>
          <a:prstGeom prst="rect">
            <a:avLst/>
          </a:prstGeom>
          <a:noFill/>
          <a:ln>
            <a:noFill/>
          </a:ln>
        </p:spPr>
      </p:pic>
      <p:sp>
        <p:nvSpPr>
          <p:cNvPr id="619" name="Google Shape;619;g25e11802ac4_0_2108"/>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20" name="Google Shape;620;g25e11802ac4_0_2108"/>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621" name="Google Shape;621;g25e11802ac4_0_2108"/>
          <p:cNvCxnSpPr>
            <a:stCxn id="622" idx="4"/>
            <a:endCxn id="619"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623" name="Google Shape;623;g25e11802ac4_0_2108"/>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624" name="Google Shape;624;g25e11802ac4_0_2108"/>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622" name="Google Shape;622;g25e11802ac4_0_2108"/>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25" name="Google Shape;625;g25e11802ac4_0_2108"/>
          <p:cNvSpPr/>
          <p:nvPr/>
        </p:nvSpPr>
        <p:spPr>
          <a:xfrm>
            <a:off x="498763" y="699655"/>
            <a:ext cx="8187900" cy="5805300"/>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626" name="Google Shape;626;g25e11802ac4_0_2108"/>
          <p:cNvCxnSpPr/>
          <p:nvPr/>
        </p:nvCxnSpPr>
        <p:spPr>
          <a:xfrm>
            <a:off x="4606850" y="699655"/>
            <a:ext cx="0" cy="1763100"/>
          </a:xfrm>
          <a:prstGeom prst="straightConnector1">
            <a:avLst/>
          </a:prstGeom>
          <a:noFill/>
          <a:ln cap="flat" cmpd="sng" w="25400">
            <a:solidFill>
              <a:schemeClr val="dk1"/>
            </a:solidFill>
            <a:prstDash val="solid"/>
            <a:round/>
            <a:headEnd len="sm" w="sm" type="none"/>
            <a:tailEnd len="sm" w="sm" type="none"/>
          </a:ln>
        </p:spPr>
      </p:cxnSp>
      <p:cxnSp>
        <p:nvCxnSpPr>
          <p:cNvPr id="627" name="Google Shape;627;g25e11802ac4_0_2108"/>
          <p:cNvCxnSpPr>
            <a:stCxn id="628" idx="4"/>
            <a:endCxn id="625" idx="2"/>
          </p:cNvCxnSpPr>
          <p:nvPr/>
        </p:nvCxnSpPr>
        <p:spPr>
          <a:xfrm>
            <a:off x="4571972" y="4712344"/>
            <a:ext cx="20700" cy="1792500"/>
          </a:xfrm>
          <a:prstGeom prst="straightConnector1">
            <a:avLst/>
          </a:prstGeom>
          <a:noFill/>
          <a:ln cap="flat" cmpd="sng" w="25400">
            <a:solidFill>
              <a:schemeClr val="dk1"/>
            </a:solidFill>
            <a:prstDash val="solid"/>
            <a:round/>
            <a:headEnd len="sm" w="sm" type="none"/>
            <a:tailEnd len="sm" w="sm" type="none"/>
          </a:ln>
        </p:spPr>
      </p:cxnSp>
      <p:cxnSp>
        <p:nvCxnSpPr>
          <p:cNvPr id="629" name="Google Shape;629;g25e11802ac4_0_2108"/>
          <p:cNvCxnSpPr/>
          <p:nvPr/>
        </p:nvCxnSpPr>
        <p:spPr>
          <a:xfrm>
            <a:off x="498763" y="3588457"/>
            <a:ext cx="2389800" cy="0"/>
          </a:xfrm>
          <a:prstGeom prst="straightConnector1">
            <a:avLst/>
          </a:prstGeom>
          <a:noFill/>
          <a:ln cap="flat" cmpd="sng" w="25400">
            <a:solidFill>
              <a:schemeClr val="dk1"/>
            </a:solidFill>
            <a:prstDash val="solid"/>
            <a:round/>
            <a:headEnd len="sm" w="sm" type="none"/>
            <a:tailEnd len="sm" w="sm" type="none"/>
          </a:ln>
        </p:spPr>
      </p:cxnSp>
      <p:cxnSp>
        <p:nvCxnSpPr>
          <p:cNvPr id="630" name="Google Shape;630;g25e11802ac4_0_2108"/>
          <p:cNvCxnSpPr/>
          <p:nvPr/>
        </p:nvCxnSpPr>
        <p:spPr>
          <a:xfrm>
            <a:off x="6255327" y="3550427"/>
            <a:ext cx="2431500" cy="0"/>
          </a:xfrm>
          <a:prstGeom prst="straightConnector1">
            <a:avLst/>
          </a:prstGeom>
          <a:noFill/>
          <a:ln cap="flat" cmpd="sng" w="25400">
            <a:solidFill>
              <a:schemeClr val="dk1"/>
            </a:solidFill>
            <a:prstDash val="solid"/>
            <a:round/>
            <a:headEnd len="sm" w="sm" type="none"/>
            <a:tailEnd len="sm" w="sm" type="none"/>
          </a:ln>
        </p:spPr>
      </p:cxnSp>
      <p:sp>
        <p:nvSpPr>
          <p:cNvPr id="628" name="Google Shape;628;g25e11802ac4_0_2108"/>
          <p:cNvSpPr/>
          <p:nvPr/>
        </p:nvSpPr>
        <p:spPr>
          <a:xfrm>
            <a:off x="2888672" y="2462644"/>
            <a:ext cx="3366600" cy="2249700"/>
          </a:xfrm>
          <a:prstGeom prst="ellipse">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31" name="Google Shape;631;g25e11802ac4_0_2108"/>
          <p:cNvSpPr txBox="1"/>
          <p:nvPr/>
        </p:nvSpPr>
        <p:spPr>
          <a:xfrm>
            <a:off x="2990050" y="3343633"/>
            <a:ext cx="3163800" cy="538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900"/>
              <a:buFont typeface="Arial"/>
              <a:buNone/>
            </a:pPr>
            <a:r>
              <a:rPr b="1" lang="en-US" sz="2900">
                <a:latin typeface="Poppins"/>
                <a:ea typeface="Poppins"/>
                <a:cs typeface="Poppins"/>
                <a:sym typeface="Poppins"/>
              </a:rPr>
              <a:t>Food Chain</a:t>
            </a:r>
            <a:endParaRPr b="0" i="0" sz="700" u="none" cap="none" strike="noStrike">
              <a:solidFill>
                <a:srgbClr val="000000"/>
              </a:solidFill>
              <a:latin typeface="Arial"/>
              <a:ea typeface="Arial"/>
              <a:cs typeface="Arial"/>
              <a:sym typeface="Arial"/>
            </a:endParaRPr>
          </a:p>
        </p:txBody>
      </p:sp>
      <p:sp>
        <p:nvSpPr>
          <p:cNvPr id="632" name="Google Shape;632;g25e11802ac4_0_2108"/>
          <p:cNvSpPr txBox="1"/>
          <p:nvPr/>
        </p:nvSpPr>
        <p:spPr>
          <a:xfrm>
            <a:off x="494363" y="701495"/>
            <a:ext cx="11466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Definition</a:t>
            </a:r>
            <a:endParaRPr b="0" i="0" sz="1400" u="none" cap="none" strike="noStrike">
              <a:solidFill>
                <a:srgbClr val="000000"/>
              </a:solidFill>
              <a:latin typeface="Arial"/>
              <a:ea typeface="Arial"/>
              <a:cs typeface="Arial"/>
              <a:sym typeface="Arial"/>
            </a:endParaRPr>
          </a:p>
        </p:txBody>
      </p:sp>
      <p:sp>
        <p:nvSpPr>
          <p:cNvPr id="633" name="Google Shape;633;g25e11802ac4_0_2108"/>
          <p:cNvSpPr txBox="1"/>
          <p:nvPr/>
        </p:nvSpPr>
        <p:spPr>
          <a:xfrm>
            <a:off x="498763" y="6056745"/>
            <a:ext cx="10824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Example</a:t>
            </a:r>
            <a:endParaRPr b="0" i="0" sz="1400" u="none" cap="none" strike="noStrike">
              <a:solidFill>
                <a:srgbClr val="000000"/>
              </a:solidFill>
              <a:latin typeface="Arial"/>
              <a:ea typeface="Arial"/>
              <a:cs typeface="Arial"/>
              <a:sym typeface="Arial"/>
            </a:endParaRPr>
          </a:p>
        </p:txBody>
      </p:sp>
      <p:sp>
        <p:nvSpPr>
          <p:cNvPr id="634" name="Google Shape;634;g25e11802ac4_0_2108"/>
          <p:cNvSpPr txBox="1"/>
          <p:nvPr/>
        </p:nvSpPr>
        <p:spPr>
          <a:xfrm>
            <a:off x="7783989" y="676687"/>
            <a:ext cx="902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Picture</a:t>
            </a:r>
            <a:endParaRPr b="0" i="0" sz="1400" u="none" cap="none" strike="noStrike">
              <a:solidFill>
                <a:srgbClr val="000000"/>
              </a:solidFill>
              <a:latin typeface="Arial"/>
              <a:ea typeface="Arial"/>
              <a:cs typeface="Arial"/>
              <a:sym typeface="Arial"/>
            </a:endParaRPr>
          </a:p>
        </p:txBody>
      </p:sp>
      <p:sp>
        <p:nvSpPr>
          <p:cNvPr id="635" name="Google Shape;635;g25e11802ac4_0_2108"/>
          <p:cNvSpPr txBox="1"/>
          <p:nvPr/>
        </p:nvSpPr>
        <p:spPr>
          <a:xfrm>
            <a:off x="4210100" y="6143700"/>
            <a:ext cx="4504200" cy="3540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0" i="0" lang="en-US" sz="1700" u="none" cap="none" strike="noStrike">
                <a:solidFill>
                  <a:srgbClr val="000000"/>
                </a:solidFill>
                <a:latin typeface="Helvetica Neue Light"/>
                <a:ea typeface="Helvetica Neue Light"/>
                <a:cs typeface="Helvetica Neue Light"/>
                <a:sym typeface="Helvetica Neue Light"/>
              </a:rPr>
              <a:t>How do </a:t>
            </a:r>
            <a:r>
              <a:rPr lang="en-US" sz="1700">
                <a:latin typeface="Helvetica Neue Light"/>
                <a:ea typeface="Helvetica Neue Light"/>
                <a:cs typeface="Helvetica Neue Light"/>
                <a:sym typeface="Helvetica Neue Light"/>
              </a:rPr>
              <a:t>food chains</a:t>
            </a:r>
            <a:r>
              <a:rPr b="0" i="0" lang="en-US" sz="1700" u="none" cap="none" strike="noStrike">
                <a:solidFill>
                  <a:srgbClr val="000000"/>
                </a:solidFill>
                <a:latin typeface="Helvetica Neue Light"/>
                <a:ea typeface="Helvetica Neue Light"/>
                <a:cs typeface="Helvetica Neue Light"/>
                <a:sym typeface="Helvetica Neue Light"/>
              </a:rPr>
              <a:t> impact my life?</a:t>
            </a:r>
            <a:endParaRPr b="0" i="0" sz="1700" u="none" cap="none" strike="noStrike">
              <a:solidFill>
                <a:srgbClr val="000000"/>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0" name="Shape 640"/>
        <p:cNvGrpSpPr/>
        <p:nvPr/>
      </p:nvGrpSpPr>
      <p:grpSpPr>
        <a:xfrm>
          <a:off x="0" y="0"/>
          <a:ext cx="0" cy="0"/>
          <a:chOff x="0" y="0"/>
          <a:chExt cx="0" cy="0"/>
        </a:xfrm>
      </p:grpSpPr>
      <p:sp>
        <p:nvSpPr>
          <p:cNvPr id="641" name="Google Shape;641;g2928e35bcaa_0_736"/>
          <p:cNvSpPr txBox="1"/>
          <p:nvPr/>
        </p:nvSpPr>
        <p:spPr>
          <a:xfrm>
            <a:off x="626731" y="271068"/>
            <a:ext cx="82095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sng" cap="none" strike="noStrike">
                <a:solidFill>
                  <a:schemeClr val="dk1"/>
                </a:solidFill>
                <a:latin typeface="Calibri"/>
                <a:ea typeface="Calibri"/>
                <a:cs typeface="Calibri"/>
                <a:sym typeface="Calibri"/>
              </a:rPr>
              <a:t>Directions</a:t>
            </a:r>
            <a:r>
              <a:rPr b="1" i="0" lang="en-US" sz="3000" u="none" cap="none" strike="noStrike">
                <a:solidFill>
                  <a:schemeClr val="dk1"/>
                </a:solidFill>
                <a:latin typeface="Calibri"/>
                <a:ea typeface="Calibri"/>
                <a:cs typeface="Calibri"/>
                <a:sym typeface="Calibri"/>
              </a:rPr>
              <a:t>: </a:t>
            </a:r>
            <a:r>
              <a:rPr b="0" i="0" lang="en-US" sz="3000" u="none" cap="none" strike="noStrike">
                <a:solidFill>
                  <a:schemeClr val="dk1"/>
                </a:solidFill>
                <a:latin typeface="Calibri"/>
                <a:ea typeface="Calibri"/>
                <a:cs typeface="Calibri"/>
                <a:sym typeface="Calibri"/>
              </a:rPr>
              <a:t>Choose the correct </a:t>
            </a:r>
            <a:r>
              <a:rPr b="0" i="1" lang="en-US" sz="3000" u="none" cap="none" strike="noStrike">
                <a:solidFill>
                  <a:schemeClr val="dk1"/>
                </a:solidFill>
                <a:latin typeface="Calibri"/>
                <a:ea typeface="Calibri"/>
                <a:cs typeface="Calibri"/>
                <a:sym typeface="Calibri"/>
              </a:rPr>
              <a:t>definition</a:t>
            </a:r>
            <a:r>
              <a:rPr b="0" i="0" lang="en-US" sz="3000" u="none" cap="none" strike="noStrike">
                <a:solidFill>
                  <a:schemeClr val="dk1"/>
                </a:solidFill>
                <a:latin typeface="Calibri"/>
                <a:ea typeface="Calibri"/>
                <a:cs typeface="Calibri"/>
                <a:sym typeface="Calibri"/>
              </a:rPr>
              <a:t> of a </a:t>
            </a:r>
            <a:endParaRPr b="0" i="0" sz="30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000"/>
              <a:buFont typeface="Arial"/>
              <a:buNone/>
            </a:pPr>
            <a:r>
              <a:rPr b="1" lang="en-US" sz="3000">
                <a:solidFill>
                  <a:schemeClr val="dk1"/>
                </a:solidFill>
                <a:latin typeface="Calibri"/>
                <a:ea typeface="Calibri"/>
                <a:cs typeface="Calibri"/>
                <a:sym typeface="Calibri"/>
              </a:rPr>
              <a:t>Food Chain</a:t>
            </a:r>
            <a:r>
              <a:rPr b="0" i="0" lang="en-US" sz="3000" u="none" cap="none" strike="noStrike">
                <a:solidFill>
                  <a:schemeClr val="dk1"/>
                </a:solidFill>
                <a:latin typeface="Calibri"/>
                <a:ea typeface="Calibri"/>
                <a:cs typeface="Calibri"/>
                <a:sym typeface="Calibri"/>
              </a:rPr>
              <a:t> from the choices below. </a:t>
            </a:r>
            <a:endParaRPr b="0" i="0" sz="1400" u="none" cap="none" strike="noStrike">
              <a:solidFill>
                <a:srgbClr val="000000"/>
              </a:solidFill>
              <a:latin typeface="Arial"/>
              <a:ea typeface="Arial"/>
              <a:cs typeface="Arial"/>
              <a:sym typeface="Arial"/>
            </a:endParaRPr>
          </a:p>
        </p:txBody>
      </p:sp>
      <p:sp>
        <p:nvSpPr>
          <p:cNvPr id="642" name="Google Shape;642;g2928e35bcaa_0_736"/>
          <p:cNvSpPr txBox="1"/>
          <p:nvPr/>
        </p:nvSpPr>
        <p:spPr>
          <a:xfrm>
            <a:off x="1166882" y="3223228"/>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rgbClr val="43464D"/>
                </a:solidFill>
                <a:latin typeface="Helvetica Neue Light"/>
                <a:ea typeface="Helvetica Neue Light"/>
                <a:cs typeface="Helvetica Neue Light"/>
                <a:sym typeface="Helvetica Neue Light"/>
              </a:rPr>
              <a:t>To organize organisms into groups</a:t>
            </a:r>
            <a:endParaRPr b="0" i="0" sz="1400" u="none" cap="none" strike="noStrike">
              <a:solidFill>
                <a:srgbClr val="43464D"/>
              </a:solidFill>
              <a:latin typeface="Arial"/>
              <a:ea typeface="Arial"/>
              <a:cs typeface="Arial"/>
              <a:sym typeface="Arial"/>
            </a:endParaRPr>
          </a:p>
        </p:txBody>
      </p:sp>
      <p:sp>
        <p:nvSpPr>
          <p:cNvPr id="643" name="Google Shape;643;g2928e35bcaa_0_736"/>
          <p:cNvSpPr txBox="1"/>
          <p:nvPr/>
        </p:nvSpPr>
        <p:spPr>
          <a:xfrm>
            <a:off x="1166882" y="4250910"/>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2400"/>
              <a:buFont typeface="Arial"/>
              <a:buNone/>
            </a:pPr>
            <a:r>
              <a:rPr b="0" i="0" lang="en-US" sz="2400" u="none" cap="none" strike="noStrike">
                <a:solidFill>
                  <a:srgbClr val="43464D"/>
                </a:solidFill>
                <a:latin typeface="Helvetica Neue Light"/>
                <a:ea typeface="Helvetica Neue Light"/>
                <a:cs typeface="Helvetica Neue Light"/>
                <a:sym typeface="Helvetica Neue Light"/>
              </a:rPr>
              <a:t>A green pigment found in plants</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644" name="Google Shape;644;g2928e35bcaa_0_736"/>
          <p:cNvSpPr txBox="1"/>
          <p:nvPr/>
        </p:nvSpPr>
        <p:spPr>
          <a:xfrm>
            <a:off x="1166884" y="2042996"/>
            <a:ext cx="79770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rgbClr val="43464D"/>
                </a:solidFill>
                <a:latin typeface="Helvetica Neue Light"/>
                <a:ea typeface="Helvetica Neue Light"/>
                <a:cs typeface="Helvetica Neue Light"/>
                <a:sym typeface="Helvetica Neue Light"/>
              </a:rPr>
              <a:t>The path of energy from producers to consumers</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645" name="Google Shape;645;g2928e35bcaa_0_736"/>
          <p:cNvSpPr txBox="1"/>
          <p:nvPr/>
        </p:nvSpPr>
        <p:spPr>
          <a:xfrm>
            <a:off x="1166882" y="5234461"/>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43464D"/>
                </a:solidFill>
                <a:latin typeface="Helvetica Neue Light"/>
                <a:ea typeface="Helvetica Neue Light"/>
                <a:cs typeface="Helvetica Neue Light"/>
                <a:sym typeface="Helvetica Neue Light"/>
              </a:rPr>
              <a:t>A</a:t>
            </a:r>
            <a:r>
              <a:rPr lang="en-US" sz="2400">
                <a:solidFill>
                  <a:srgbClr val="43464D"/>
                </a:solidFill>
                <a:latin typeface="Helvetica Neue Light"/>
                <a:ea typeface="Helvetica Neue Light"/>
                <a:cs typeface="Helvetica Neue Light"/>
                <a:sym typeface="Helvetica Neue Light"/>
              </a:rPr>
              <a:t>n area where living and nonliving things interact</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646" name="Google Shape;646;g2928e35bcaa_0_736"/>
          <p:cNvSpPr txBox="1"/>
          <p:nvPr/>
        </p:nvSpPr>
        <p:spPr>
          <a:xfrm>
            <a:off x="380509" y="2042996"/>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A</a:t>
            </a:r>
            <a:endParaRPr b="0" i="0" sz="1400" u="none" cap="none" strike="noStrike">
              <a:solidFill>
                <a:srgbClr val="000000"/>
              </a:solidFill>
              <a:latin typeface="Arial"/>
              <a:ea typeface="Arial"/>
              <a:cs typeface="Arial"/>
              <a:sym typeface="Arial"/>
            </a:endParaRPr>
          </a:p>
        </p:txBody>
      </p:sp>
      <p:sp>
        <p:nvSpPr>
          <p:cNvPr id="647" name="Google Shape;647;g2928e35bcaa_0_736"/>
          <p:cNvSpPr txBox="1"/>
          <p:nvPr/>
        </p:nvSpPr>
        <p:spPr>
          <a:xfrm>
            <a:off x="380508" y="3163085"/>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B</a:t>
            </a:r>
            <a:endParaRPr b="0" i="0" sz="1400" u="none" cap="none" strike="noStrike">
              <a:solidFill>
                <a:srgbClr val="000000"/>
              </a:solidFill>
              <a:latin typeface="Arial"/>
              <a:ea typeface="Arial"/>
              <a:cs typeface="Arial"/>
              <a:sym typeface="Arial"/>
            </a:endParaRPr>
          </a:p>
        </p:txBody>
      </p:sp>
      <p:sp>
        <p:nvSpPr>
          <p:cNvPr id="648" name="Google Shape;648;g2928e35bcaa_0_736"/>
          <p:cNvSpPr txBox="1"/>
          <p:nvPr/>
        </p:nvSpPr>
        <p:spPr>
          <a:xfrm>
            <a:off x="380507" y="4168739"/>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C</a:t>
            </a:r>
            <a:endParaRPr b="0" i="0" sz="1400" u="none" cap="none" strike="noStrike">
              <a:solidFill>
                <a:srgbClr val="000000"/>
              </a:solidFill>
              <a:latin typeface="Arial"/>
              <a:ea typeface="Arial"/>
              <a:cs typeface="Arial"/>
              <a:sym typeface="Arial"/>
            </a:endParaRPr>
          </a:p>
        </p:txBody>
      </p:sp>
      <p:sp>
        <p:nvSpPr>
          <p:cNvPr id="649" name="Google Shape;649;g2928e35bcaa_0_736"/>
          <p:cNvSpPr txBox="1"/>
          <p:nvPr/>
        </p:nvSpPr>
        <p:spPr>
          <a:xfrm>
            <a:off x="393330" y="5142127"/>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D</a:t>
            </a:r>
            <a:endParaRPr b="0" i="0" sz="1400" u="none" cap="none" strike="noStrike">
              <a:solidFill>
                <a:srgbClr val="000000"/>
              </a:solidFill>
              <a:latin typeface="Arial"/>
              <a:ea typeface="Arial"/>
              <a:cs typeface="Arial"/>
              <a:sym typeface="Arial"/>
            </a:endParaRPr>
          </a:p>
        </p:txBody>
      </p:sp>
      <p:sp>
        <p:nvSpPr>
          <p:cNvPr id="650" name="Google Shape;650;g2928e35bcaa_0_736"/>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51" name="Google Shape;651;g2928e35bcaa_0_736"/>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652" name="Google Shape;652;g2928e35bcaa_0_736"/>
          <p:cNvCxnSpPr>
            <a:stCxn id="653" idx="4"/>
            <a:endCxn id="650"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654" name="Google Shape;654;g2928e35bcaa_0_736"/>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655" name="Google Shape;655;g2928e35bcaa_0_736"/>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653" name="Google Shape;653;g2928e35bcaa_0_736"/>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0" name="Shape 660"/>
        <p:cNvGrpSpPr/>
        <p:nvPr/>
      </p:nvGrpSpPr>
      <p:grpSpPr>
        <a:xfrm>
          <a:off x="0" y="0"/>
          <a:ext cx="0" cy="0"/>
          <a:chOff x="0" y="0"/>
          <a:chExt cx="0" cy="0"/>
        </a:xfrm>
      </p:grpSpPr>
      <p:sp>
        <p:nvSpPr>
          <p:cNvPr id="661" name="Google Shape;661;g2936c336ece_0_528"/>
          <p:cNvSpPr txBox="1"/>
          <p:nvPr/>
        </p:nvSpPr>
        <p:spPr>
          <a:xfrm>
            <a:off x="626731" y="271068"/>
            <a:ext cx="82095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sng" cap="none" strike="noStrike">
                <a:solidFill>
                  <a:schemeClr val="dk1"/>
                </a:solidFill>
                <a:latin typeface="Calibri"/>
                <a:ea typeface="Calibri"/>
                <a:cs typeface="Calibri"/>
                <a:sym typeface="Calibri"/>
              </a:rPr>
              <a:t>Directions</a:t>
            </a:r>
            <a:r>
              <a:rPr b="1" i="0" lang="en-US" sz="3000" u="none" cap="none" strike="noStrike">
                <a:solidFill>
                  <a:schemeClr val="dk1"/>
                </a:solidFill>
                <a:latin typeface="Calibri"/>
                <a:ea typeface="Calibri"/>
                <a:cs typeface="Calibri"/>
                <a:sym typeface="Calibri"/>
              </a:rPr>
              <a:t>: </a:t>
            </a:r>
            <a:r>
              <a:rPr b="0" i="0" lang="en-US" sz="3000" u="none" cap="none" strike="noStrike">
                <a:solidFill>
                  <a:schemeClr val="dk1"/>
                </a:solidFill>
                <a:latin typeface="Calibri"/>
                <a:ea typeface="Calibri"/>
                <a:cs typeface="Calibri"/>
                <a:sym typeface="Calibri"/>
              </a:rPr>
              <a:t>Choose the correct </a:t>
            </a:r>
            <a:r>
              <a:rPr b="0" i="1" lang="en-US" sz="3000" u="none" cap="none" strike="noStrike">
                <a:solidFill>
                  <a:schemeClr val="dk1"/>
                </a:solidFill>
                <a:latin typeface="Calibri"/>
                <a:ea typeface="Calibri"/>
                <a:cs typeface="Calibri"/>
                <a:sym typeface="Calibri"/>
              </a:rPr>
              <a:t>definition</a:t>
            </a:r>
            <a:r>
              <a:rPr b="0" i="0" lang="en-US" sz="3000" u="none" cap="none" strike="noStrike">
                <a:solidFill>
                  <a:schemeClr val="dk1"/>
                </a:solidFill>
                <a:latin typeface="Calibri"/>
                <a:ea typeface="Calibri"/>
                <a:cs typeface="Calibri"/>
                <a:sym typeface="Calibri"/>
              </a:rPr>
              <a:t> of a </a:t>
            </a:r>
            <a:endParaRPr b="0" i="0" sz="30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000"/>
              <a:buFont typeface="Arial"/>
              <a:buNone/>
            </a:pPr>
            <a:r>
              <a:rPr b="1" lang="en-US" sz="3000">
                <a:solidFill>
                  <a:schemeClr val="dk1"/>
                </a:solidFill>
                <a:latin typeface="Calibri"/>
                <a:ea typeface="Calibri"/>
                <a:cs typeface="Calibri"/>
                <a:sym typeface="Calibri"/>
              </a:rPr>
              <a:t>Food Chain</a:t>
            </a:r>
            <a:r>
              <a:rPr b="0" i="0" lang="en-US" sz="3000" u="none" cap="none" strike="noStrike">
                <a:solidFill>
                  <a:schemeClr val="dk1"/>
                </a:solidFill>
                <a:latin typeface="Calibri"/>
                <a:ea typeface="Calibri"/>
                <a:cs typeface="Calibri"/>
                <a:sym typeface="Calibri"/>
              </a:rPr>
              <a:t> from the choices below. </a:t>
            </a:r>
            <a:endParaRPr b="0" i="0" sz="1400" u="none" cap="none" strike="noStrike">
              <a:solidFill>
                <a:srgbClr val="000000"/>
              </a:solidFill>
              <a:latin typeface="Arial"/>
              <a:ea typeface="Arial"/>
              <a:cs typeface="Arial"/>
              <a:sym typeface="Arial"/>
            </a:endParaRPr>
          </a:p>
        </p:txBody>
      </p:sp>
      <p:sp>
        <p:nvSpPr>
          <p:cNvPr id="662" name="Google Shape;662;g2936c336ece_0_528"/>
          <p:cNvSpPr txBox="1"/>
          <p:nvPr/>
        </p:nvSpPr>
        <p:spPr>
          <a:xfrm>
            <a:off x="1166882" y="3223228"/>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rgbClr val="43464D"/>
                </a:solidFill>
                <a:latin typeface="Helvetica Neue Light"/>
                <a:ea typeface="Helvetica Neue Light"/>
                <a:cs typeface="Helvetica Neue Light"/>
                <a:sym typeface="Helvetica Neue Light"/>
              </a:rPr>
              <a:t>To organize organisms into groups</a:t>
            </a:r>
            <a:endParaRPr b="0" i="0" sz="1400" u="none" cap="none" strike="noStrike">
              <a:solidFill>
                <a:srgbClr val="43464D"/>
              </a:solidFill>
              <a:latin typeface="Arial"/>
              <a:ea typeface="Arial"/>
              <a:cs typeface="Arial"/>
              <a:sym typeface="Arial"/>
            </a:endParaRPr>
          </a:p>
        </p:txBody>
      </p:sp>
      <p:sp>
        <p:nvSpPr>
          <p:cNvPr id="663" name="Google Shape;663;g2936c336ece_0_528"/>
          <p:cNvSpPr txBox="1"/>
          <p:nvPr/>
        </p:nvSpPr>
        <p:spPr>
          <a:xfrm>
            <a:off x="1166882" y="4250910"/>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2400"/>
              <a:buFont typeface="Arial"/>
              <a:buNone/>
            </a:pPr>
            <a:r>
              <a:rPr b="0" i="0" lang="en-US" sz="2400" u="none" cap="none" strike="noStrike">
                <a:solidFill>
                  <a:srgbClr val="43464D"/>
                </a:solidFill>
                <a:latin typeface="Helvetica Neue Light"/>
                <a:ea typeface="Helvetica Neue Light"/>
                <a:cs typeface="Helvetica Neue Light"/>
                <a:sym typeface="Helvetica Neue Light"/>
              </a:rPr>
              <a:t>A green pigment found in plants</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664" name="Google Shape;664;g2936c336ece_0_528"/>
          <p:cNvSpPr txBox="1"/>
          <p:nvPr/>
        </p:nvSpPr>
        <p:spPr>
          <a:xfrm>
            <a:off x="1166884" y="2042996"/>
            <a:ext cx="79770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rgbClr val="43464D"/>
                </a:solidFill>
                <a:latin typeface="Helvetica Neue Light"/>
                <a:ea typeface="Helvetica Neue Light"/>
                <a:cs typeface="Helvetica Neue Light"/>
                <a:sym typeface="Helvetica Neue Light"/>
              </a:rPr>
              <a:t>The path of energy from producers to consumers</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665" name="Google Shape;665;g2936c336ece_0_528"/>
          <p:cNvSpPr txBox="1"/>
          <p:nvPr/>
        </p:nvSpPr>
        <p:spPr>
          <a:xfrm>
            <a:off x="1166882" y="5234461"/>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43464D"/>
                </a:solidFill>
                <a:latin typeface="Helvetica Neue Light"/>
                <a:ea typeface="Helvetica Neue Light"/>
                <a:cs typeface="Helvetica Neue Light"/>
                <a:sym typeface="Helvetica Neue Light"/>
              </a:rPr>
              <a:t>A</a:t>
            </a:r>
            <a:r>
              <a:rPr lang="en-US" sz="2400">
                <a:solidFill>
                  <a:srgbClr val="43464D"/>
                </a:solidFill>
                <a:latin typeface="Helvetica Neue Light"/>
                <a:ea typeface="Helvetica Neue Light"/>
                <a:cs typeface="Helvetica Neue Light"/>
                <a:sym typeface="Helvetica Neue Light"/>
              </a:rPr>
              <a:t>n area where living and nonliving things interact</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666" name="Google Shape;666;g2936c336ece_0_528"/>
          <p:cNvSpPr txBox="1"/>
          <p:nvPr/>
        </p:nvSpPr>
        <p:spPr>
          <a:xfrm>
            <a:off x="380509" y="2042996"/>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A</a:t>
            </a:r>
            <a:endParaRPr b="0" i="0" sz="1400" u="none" cap="none" strike="noStrike">
              <a:solidFill>
                <a:srgbClr val="000000"/>
              </a:solidFill>
              <a:latin typeface="Arial"/>
              <a:ea typeface="Arial"/>
              <a:cs typeface="Arial"/>
              <a:sym typeface="Arial"/>
            </a:endParaRPr>
          </a:p>
        </p:txBody>
      </p:sp>
      <p:sp>
        <p:nvSpPr>
          <p:cNvPr id="667" name="Google Shape;667;g2936c336ece_0_528"/>
          <p:cNvSpPr txBox="1"/>
          <p:nvPr/>
        </p:nvSpPr>
        <p:spPr>
          <a:xfrm>
            <a:off x="380508" y="3163085"/>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B</a:t>
            </a:r>
            <a:endParaRPr b="0" i="0" sz="1400" u="none" cap="none" strike="noStrike">
              <a:solidFill>
                <a:srgbClr val="000000"/>
              </a:solidFill>
              <a:latin typeface="Arial"/>
              <a:ea typeface="Arial"/>
              <a:cs typeface="Arial"/>
              <a:sym typeface="Arial"/>
            </a:endParaRPr>
          </a:p>
        </p:txBody>
      </p:sp>
      <p:sp>
        <p:nvSpPr>
          <p:cNvPr id="668" name="Google Shape;668;g2936c336ece_0_528"/>
          <p:cNvSpPr txBox="1"/>
          <p:nvPr/>
        </p:nvSpPr>
        <p:spPr>
          <a:xfrm>
            <a:off x="380507" y="4168739"/>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C</a:t>
            </a:r>
            <a:endParaRPr b="0" i="0" sz="1400" u="none" cap="none" strike="noStrike">
              <a:solidFill>
                <a:srgbClr val="000000"/>
              </a:solidFill>
              <a:latin typeface="Arial"/>
              <a:ea typeface="Arial"/>
              <a:cs typeface="Arial"/>
              <a:sym typeface="Arial"/>
            </a:endParaRPr>
          </a:p>
        </p:txBody>
      </p:sp>
      <p:sp>
        <p:nvSpPr>
          <p:cNvPr id="669" name="Google Shape;669;g2936c336ece_0_528"/>
          <p:cNvSpPr txBox="1"/>
          <p:nvPr/>
        </p:nvSpPr>
        <p:spPr>
          <a:xfrm>
            <a:off x="393330" y="5142127"/>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D</a:t>
            </a:r>
            <a:endParaRPr b="0" i="0" sz="1400" u="none" cap="none" strike="noStrike">
              <a:solidFill>
                <a:srgbClr val="000000"/>
              </a:solidFill>
              <a:latin typeface="Arial"/>
              <a:ea typeface="Arial"/>
              <a:cs typeface="Arial"/>
              <a:sym typeface="Arial"/>
            </a:endParaRPr>
          </a:p>
        </p:txBody>
      </p:sp>
      <p:sp>
        <p:nvSpPr>
          <p:cNvPr id="670" name="Google Shape;670;g2936c336ece_0_528"/>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71" name="Google Shape;671;g2936c336ece_0_528"/>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672" name="Google Shape;672;g2936c336ece_0_528"/>
          <p:cNvCxnSpPr>
            <a:stCxn id="673" idx="4"/>
            <a:endCxn id="670"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674" name="Google Shape;674;g2936c336ece_0_528"/>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675" name="Google Shape;675;g2936c336ece_0_528"/>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673" name="Google Shape;673;g2936c336ece_0_528"/>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76" name="Google Shape;676;g2936c336ece_0_528"/>
          <p:cNvSpPr/>
          <p:nvPr/>
        </p:nvSpPr>
        <p:spPr>
          <a:xfrm>
            <a:off x="304300" y="1927750"/>
            <a:ext cx="7759200" cy="8310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1" name="Shape 681"/>
        <p:cNvGrpSpPr/>
        <p:nvPr/>
      </p:nvGrpSpPr>
      <p:grpSpPr>
        <a:xfrm>
          <a:off x="0" y="0"/>
          <a:ext cx="0" cy="0"/>
          <a:chOff x="0" y="0"/>
          <a:chExt cx="0" cy="0"/>
        </a:xfrm>
      </p:grpSpPr>
      <p:sp>
        <p:nvSpPr>
          <p:cNvPr id="682" name="Google Shape;682;g25e11802ac4_0_2343"/>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83" name="Google Shape;683;g25e11802ac4_0_2343"/>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684" name="Google Shape;684;g25e11802ac4_0_2343"/>
          <p:cNvCxnSpPr>
            <a:stCxn id="685" idx="4"/>
            <a:endCxn id="682"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686" name="Google Shape;686;g25e11802ac4_0_2343"/>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687" name="Google Shape;687;g25e11802ac4_0_2343"/>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685" name="Google Shape;685;g25e11802ac4_0_2343"/>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id="688" name="Google Shape;688;g25e11802ac4_0_2343"/>
          <p:cNvPicPr preferRelativeResize="0"/>
          <p:nvPr/>
        </p:nvPicPr>
        <p:blipFill>
          <a:blip r:embed="rId3">
            <a:alphaModFix/>
          </a:blip>
          <a:stretch>
            <a:fillRect/>
          </a:stretch>
        </p:blipFill>
        <p:spPr>
          <a:xfrm>
            <a:off x="4708207" y="1027040"/>
            <a:ext cx="3910253" cy="1725911"/>
          </a:xfrm>
          <a:prstGeom prst="rect">
            <a:avLst/>
          </a:prstGeom>
          <a:noFill/>
          <a:ln>
            <a:noFill/>
          </a:ln>
        </p:spPr>
      </p:pic>
      <p:sp>
        <p:nvSpPr>
          <p:cNvPr id="689" name="Google Shape;689;g25e11802ac4_0_2343"/>
          <p:cNvSpPr/>
          <p:nvPr/>
        </p:nvSpPr>
        <p:spPr>
          <a:xfrm>
            <a:off x="498763" y="699655"/>
            <a:ext cx="8187900" cy="5805300"/>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690" name="Google Shape;690;g25e11802ac4_0_2343"/>
          <p:cNvCxnSpPr/>
          <p:nvPr/>
        </p:nvCxnSpPr>
        <p:spPr>
          <a:xfrm>
            <a:off x="4606850" y="699655"/>
            <a:ext cx="0" cy="1763100"/>
          </a:xfrm>
          <a:prstGeom prst="straightConnector1">
            <a:avLst/>
          </a:prstGeom>
          <a:noFill/>
          <a:ln cap="flat" cmpd="sng" w="25400">
            <a:solidFill>
              <a:schemeClr val="dk1"/>
            </a:solidFill>
            <a:prstDash val="solid"/>
            <a:round/>
            <a:headEnd len="sm" w="sm" type="none"/>
            <a:tailEnd len="sm" w="sm" type="none"/>
          </a:ln>
        </p:spPr>
      </p:cxnSp>
      <p:cxnSp>
        <p:nvCxnSpPr>
          <p:cNvPr id="691" name="Google Shape;691;g25e11802ac4_0_2343"/>
          <p:cNvCxnSpPr>
            <a:stCxn id="692" idx="4"/>
            <a:endCxn id="689" idx="2"/>
          </p:cNvCxnSpPr>
          <p:nvPr/>
        </p:nvCxnSpPr>
        <p:spPr>
          <a:xfrm>
            <a:off x="4571972" y="4712344"/>
            <a:ext cx="20700" cy="1792500"/>
          </a:xfrm>
          <a:prstGeom prst="straightConnector1">
            <a:avLst/>
          </a:prstGeom>
          <a:noFill/>
          <a:ln cap="flat" cmpd="sng" w="25400">
            <a:solidFill>
              <a:schemeClr val="dk1"/>
            </a:solidFill>
            <a:prstDash val="solid"/>
            <a:round/>
            <a:headEnd len="sm" w="sm" type="none"/>
            <a:tailEnd len="sm" w="sm" type="none"/>
          </a:ln>
        </p:spPr>
      </p:cxnSp>
      <p:cxnSp>
        <p:nvCxnSpPr>
          <p:cNvPr id="693" name="Google Shape;693;g25e11802ac4_0_2343"/>
          <p:cNvCxnSpPr/>
          <p:nvPr/>
        </p:nvCxnSpPr>
        <p:spPr>
          <a:xfrm>
            <a:off x="498763" y="3588457"/>
            <a:ext cx="2389800" cy="0"/>
          </a:xfrm>
          <a:prstGeom prst="straightConnector1">
            <a:avLst/>
          </a:prstGeom>
          <a:noFill/>
          <a:ln cap="flat" cmpd="sng" w="25400">
            <a:solidFill>
              <a:schemeClr val="dk1"/>
            </a:solidFill>
            <a:prstDash val="solid"/>
            <a:round/>
            <a:headEnd len="sm" w="sm" type="none"/>
            <a:tailEnd len="sm" w="sm" type="none"/>
          </a:ln>
        </p:spPr>
      </p:cxnSp>
      <p:cxnSp>
        <p:nvCxnSpPr>
          <p:cNvPr id="694" name="Google Shape;694;g25e11802ac4_0_2343"/>
          <p:cNvCxnSpPr/>
          <p:nvPr/>
        </p:nvCxnSpPr>
        <p:spPr>
          <a:xfrm>
            <a:off x="6255327" y="3550427"/>
            <a:ext cx="2431500" cy="0"/>
          </a:xfrm>
          <a:prstGeom prst="straightConnector1">
            <a:avLst/>
          </a:prstGeom>
          <a:noFill/>
          <a:ln cap="flat" cmpd="sng" w="25400">
            <a:solidFill>
              <a:schemeClr val="dk1"/>
            </a:solidFill>
            <a:prstDash val="solid"/>
            <a:round/>
            <a:headEnd len="sm" w="sm" type="none"/>
            <a:tailEnd len="sm" w="sm" type="none"/>
          </a:ln>
        </p:spPr>
      </p:cxnSp>
      <p:sp>
        <p:nvSpPr>
          <p:cNvPr id="692" name="Google Shape;692;g25e11802ac4_0_2343"/>
          <p:cNvSpPr/>
          <p:nvPr/>
        </p:nvSpPr>
        <p:spPr>
          <a:xfrm>
            <a:off x="2888672" y="2462644"/>
            <a:ext cx="3366600" cy="2249700"/>
          </a:xfrm>
          <a:prstGeom prst="ellipse">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95" name="Google Shape;695;g25e11802ac4_0_2343"/>
          <p:cNvSpPr txBox="1"/>
          <p:nvPr/>
        </p:nvSpPr>
        <p:spPr>
          <a:xfrm>
            <a:off x="2990050" y="3343633"/>
            <a:ext cx="3163800" cy="538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900"/>
              <a:buFont typeface="Arial"/>
              <a:buNone/>
            </a:pPr>
            <a:r>
              <a:rPr b="1" lang="en-US" sz="2900">
                <a:latin typeface="Poppins"/>
                <a:ea typeface="Poppins"/>
                <a:cs typeface="Poppins"/>
                <a:sym typeface="Poppins"/>
              </a:rPr>
              <a:t>Food Chain</a:t>
            </a:r>
            <a:endParaRPr b="0" i="0" sz="700" u="none" cap="none" strike="noStrike">
              <a:solidFill>
                <a:srgbClr val="000000"/>
              </a:solidFill>
              <a:latin typeface="Arial"/>
              <a:ea typeface="Arial"/>
              <a:cs typeface="Arial"/>
              <a:sym typeface="Arial"/>
            </a:endParaRPr>
          </a:p>
        </p:txBody>
      </p:sp>
      <p:sp>
        <p:nvSpPr>
          <p:cNvPr id="696" name="Google Shape;696;g25e11802ac4_0_2343"/>
          <p:cNvSpPr txBox="1"/>
          <p:nvPr/>
        </p:nvSpPr>
        <p:spPr>
          <a:xfrm>
            <a:off x="494363" y="701495"/>
            <a:ext cx="11466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Definition</a:t>
            </a:r>
            <a:endParaRPr b="0" i="0" sz="1400" u="none" cap="none" strike="noStrike">
              <a:solidFill>
                <a:srgbClr val="000000"/>
              </a:solidFill>
              <a:latin typeface="Arial"/>
              <a:ea typeface="Arial"/>
              <a:cs typeface="Arial"/>
              <a:sym typeface="Arial"/>
            </a:endParaRPr>
          </a:p>
        </p:txBody>
      </p:sp>
      <p:sp>
        <p:nvSpPr>
          <p:cNvPr id="697" name="Google Shape;697;g25e11802ac4_0_2343"/>
          <p:cNvSpPr txBox="1"/>
          <p:nvPr/>
        </p:nvSpPr>
        <p:spPr>
          <a:xfrm>
            <a:off x="498763" y="6056745"/>
            <a:ext cx="10824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Example</a:t>
            </a:r>
            <a:endParaRPr b="0" i="0" sz="1400" u="none" cap="none" strike="noStrike">
              <a:solidFill>
                <a:srgbClr val="000000"/>
              </a:solidFill>
              <a:latin typeface="Arial"/>
              <a:ea typeface="Arial"/>
              <a:cs typeface="Arial"/>
              <a:sym typeface="Arial"/>
            </a:endParaRPr>
          </a:p>
        </p:txBody>
      </p:sp>
      <p:sp>
        <p:nvSpPr>
          <p:cNvPr id="698" name="Google Shape;698;g25e11802ac4_0_2343"/>
          <p:cNvSpPr txBox="1"/>
          <p:nvPr/>
        </p:nvSpPr>
        <p:spPr>
          <a:xfrm>
            <a:off x="7783989" y="676687"/>
            <a:ext cx="902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Picture</a:t>
            </a:r>
            <a:endParaRPr b="0" i="0" sz="1400" u="none" cap="none" strike="noStrike">
              <a:solidFill>
                <a:srgbClr val="000000"/>
              </a:solidFill>
              <a:latin typeface="Arial"/>
              <a:ea typeface="Arial"/>
              <a:cs typeface="Arial"/>
              <a:sym typeface="Arial"/>
            </a:endParaRPr>
          </a:p>
        </p:txBody>
      </p:sp>
      <p:sp>
        <p:nvSpPr>
          <p:cNvPr id="699" name="Google Shape;699;g25e11802ac4_0_2343"/>
          <p:cNvSpPr txBox="1"/>
          <p:nvPr/>
        </p:nvSpPr>
        <p:spPr>
          <a:xfrm>
            <a:off x="4210100" y="6143700"/>
            <a:ext cx="4504200" cy="3540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0" i="0" lang="en-US" sz="1700" u="none" cap="none" strike="noStrike">
                <a:solidFill>
                  <a:srgbClr val="000000"/>
                </a:solidFill>
                <a:latin typeface="Helvetica Neue Light"/>
                <a:ea typeface="Helvetica Neue Light"/>
                <a:cs typeface="Helvetica Neue Light"/>
                <a:sym typeface="Helvetica Neue Light"/>
              </a:rPr>
              <a:t>How do </a:t>
            </a:r>
            <a:r>
              <a:rPr lang="en-US" sz="1700">
                <a:latin typeface="Helvetica Neue Light"/>
                <a:ea typeface="Helvetica Neue Light"/>
                <a:cs typeface="Helvetica Neue Light"/>
                <a:sym typeface="Helvetica Neue Light"/>
              </a:rPr>
              <a:t>food chains</a:t>
            </a:r>
            <a:r>
              <a:rPr b="0" i="0" lang="en-US" sz="1700" u="none" cap="none" strike="noStrike">
                <a:solidFill>
                  <a:srgbClr val="000000"/>
                </a:solidFill>
                <a:latin typeface="Helvetica Neue Light"/>
                <a:ea typeface="Helvetica Neue Light"/>
                <a:cs typeface="Helvetica Neue Light"/>
                <a:sym typeface="Helvetica Neue Light"/>
              </a:rPr>
              <a:t> impact my life?</a:t>
            </a:r>
            <a:endParaRPr b="0" i="0" sz="1700" u="none" cap="none" strike="noStrike">
              <a:solidFill>
                <a:srgbClr val="000000"/>
              </a:solidFill>
              <a:latin typeface="Arial"/>
              <a:ea typeface="Arial"/>
              <a:cs typeface="Arial"/>
              <a:sym typeface="Arial"/>
            </a:endParaRPr>
          </a:p>
        </p:txBody>
      </p:sp>
      <p:sp>
        <p:nvSpPr>
          <p:cNvPr id="700" name="Google Shape;700;g25e11802ac4_0_2343"/>
          <p:cNvSpPr txBox="1"/>
          <p:nvPr/>
        </p:nvSpPr>
        <p:spPr>
          <a:xfrm>
            <a:off x="622075" y="1304150"/>
            <a:ext cx="38835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400">
                <a:solidFill>
                  <a:schemeClr val="dk1"/>
                </a:solidFill>
                <a:latin typeface="Calibri"/>
                <a:ea typeface="Calibri"/>
                <a:cs typeface="Calibri"/>
                <a:sym typeface="Calibri"/>
              </a:rPr>
              <a:t>T</a:t>
            </a:r>
            <a:r>
              <a:rPr lang="en-US" sz="2400">
                <a:solidFill>
                  <a:schemeClr val="dk1"/>
                </a:solidFill>
                <a:latin typeface="Calibri"/>
                <a:ea typeface="Calibri"/>
                <a:cs typeface="Calibri"/>
                <a:sym typeface="Calibri"/>
              </a:rPr>
              <a:t>he path of energy from producers to consumers</a:t>
            </a:r>
            <a:endParaRPr sz="2400"/>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5" name="Shape 705"/>
        <p:cNvGrpSpPr/>
        <p:nvPr/>
      </p:nvGrpSpPr>
      <p:grpSpPr>
        <a:xfrm>
          <a:off x="0" y="0"/>
          <a:ext cx="0" cy="0"/>
          <a:chOff x="0" y="0"/>
          <a:chExt cx="0" cy="0"/>
        </a:xfrm>
      </p:grpSpPr>
      <p:sp>
        <p:nvSpPr>
          <p:cNvPr id="706" name="Google Shape;706;g2928e35bcaa_0_915"/>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707" name="Google Shape;707;g2928e35bcaa_0_915"/>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708" name="Google Shape;708;g2928e35bcaa_0_915"/>
          <p:cNvCxnSpPr>
            <a:stCxn id="709" idx="4"/>
            <a:endCxn id="706"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710" name="Google Shape;710;g2928e35bcaa_0_915"/>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711" name="Google Shape;711;g2928e35bcaa_0_915"/>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709" name="Google Shape;709;g2928e35bcaa_0_915"/>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12" name="Google Shape;712;g2928e35bcaa_0_915"/>
          <p:cNvSpPr txBox="1"/>
          <p:nvPr/>
        </p:nvSpPr>
        <p:spPr>
          <a:xfrm>
            <a:off x="626731" y="203301"/>
            <a:ext cx="82095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sng" cap="none" strike="noStrike">
                <a:solidFill>
                  <a:srgbClr val="000000"/>
                </a:solidFill>
                <a:latin typeface="Calibri"/>
                <a:ea typeface="Calibri"/>
                <a:cs typeface="Calibri"/>
                <a:sym typeface="Calibri"/>
              </a:rPr>
              <a:t>Directions:</a:t>
            </a:r>
            <a:r>
              <a:rPr b="1" i="0" lang="en-US" sz="3000" u="none" cap="none" strike="noStrike">
                <a:solidFill>
                  <a:srgbClr val="000000"/>
                </a:solidFill>
                <a:latin typeface="Calibri"/>
                <a:ea typeface="Calibri"/>
                <a:cs typeface="Calibri"/>
                <a:sym typeface="Calibri"/>
              </a:rPr>
              <a:t> </a:t>
            </a:r>
            <a:r>
              <a:rPr b="0" i="0" lang="en-US" sz="3000" u="none" cap="none" strike="noStrike">
                <a:solidFill>
                  <a:srgbClr val="000000"/>
                </a:solidFill>
                <a:latin typeface="Calibri"/>
                <a:ea typeface="Calibri"/>
                <a:cs typeface="Calibri"/>
                <a:sym typeface="Calibri"/>
              </a:rPr>
              <a:t>Choose the correct </a:t>
            </a:r>
            <a:r>
              <a:rPr i="1" lang="en-US" sz="3000">
                <a:solidFill>
                  <a:srgbClr val="000000"/>
                </a:solidFill>
                <a:latin typeface="Calibri"/>
                <a:ea typeface="Calibri"/>
                <a:cs typeface="Calibri"/>
                <a:sym typeface="Calibri"/>
              </a:rPr>
              <a:t>example</a:t>
            </a:r>
            <a:r>
              <a:rPr b="0" i="0" lang="en-US" sz="3000" u="none" cap="none" strike="noStrike">
                <a:solidFill>
                  <a:srgbClr val="000000"/>
                </a:solidFill>
                <a:latin typeface="Calibri"/>
                <a:ea typeface="Calibri"/>
                <a:cs typeface="Calibri"/>
                <a:sym typeface="Calibri"/>
              </a:rPr>
              <a:t> of </a:t>
            </a:r>
            <a:r>
              <a:rPr b="1" lang="en-US" sz="3000">
                <a:solidFill>
                  <a:srgbClr val="000000"/>
                </a:solidFill>
                <a:latin typeface="Calibri"/>
                <a:ea typeface="Calibri"/>
                <a:cs typeface="Calibri"/>
                <a:sym typeface="Calibri"/>
              </a:rPr>
              <a:t>Food Chains</a:t>
            </a:r>
            <a:r>
              <a:rPr b="0" i="0" lang="en-US" sz="3000" u="none" cap="none" strike="noStrike">
                <a:solidFill>
                  <a:srgbClr val="000000"/>
                </a:solidFill>
                <a:latin typeface="Calibri"/>
                <a:ea typeface="Calibri"/>
                <a:cs typeface="Calibri"/>
                <a:sym typeface="Calibri"/>
              </a:rPr>
              <a:t> from the choices below. </a:t>
            </a:r>
            <a:endParaRPr b="0" i="0" sz="1400" u="none" cap="none" strike="noStrike">
              <a:solidFill>
                <a:srgbClr val="000000"/>
              </a:solidFill>
              <a:latin typeface="Arial"/>
              <a:ea typeface="Arial"/>
              <a:cs typeface="Arial"/>
              <a:sym typeface="Arial"/>
            </a:endParaRPr>
          </a:p>
        </p:txBody>
      </p:sp>
      <p:sp>
        <p:nvSpPr>
          <p:cNvPr id="713" name="Google Shape;713;g2928e35bcaa_0_915"/>
          <p:cNvSpPr txBox="1"/>
          <p:nvPr/>
        </p:nvSpPr>
        <p:spPr>
          <a:xfrm>
            <a:off x="1166882" y="3768545"/>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714" name="Google Shape;714;g2928e35bcaa_0_915"/>
          <p:cNvSpPr txBox="1"/>
          <p:nvPr/>
        </p:nvSpPr>
        <p:spPr>
          <a:xfrm>
            <a:off x="1166884" y="1684647"/>
            <a:ext cx="79770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715" name="Google Shape;715;g2928e35bcaa_0_915"/>
          <p:cNvSpPr txBox="1"/>
          <p:nvPr/>
        </p:nvSpPr>
        <p:spPr>
          <a:xfrm>
            <a:off x="1073532" y="1711208"/>
            <a:ext cx="78741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2400">
                <a:solidFill>
                  <a:srgbClr val="43464D"/>
                </a:solidFill>
                <a:latin typeface="Helvetica Neue Light"/>
                <a:ea typeface="Helvetica Neue Light"/>
                <a:cs typeface="Helvetica Neue Light"/>
                <a:sym typeface="Helvetica Neue Light"/>
              </a:rPr>
              <a:t>A caterpillar eats leaves, a bird eats the caterpillar, a fox eats the bird</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716" name="Google Shape;716;g2928e35bcaa_0_915"/>
          <p:cNvSpPr txBox="1"/>
          <p:nvPr/>
        </p:nvSpPr>
        <p:spPr>
          <a:xfrm>
            <a:off x="380509" y="1684647"/>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rgbClr val="000000"/>
                </a:solidFill>
                <a:latin typeface="Arial"/>
                <a:ea typeface="Arial"/>
                <a:cs typeface="Arial"/>
                <a:sym typeface="Arial"/>
              </a:rPr>
              <a:t>A</a:t>
            </a:r>
            <a:endParaRPr/>
          </a:p>
        </p:txBody>
      </p:sp>
      <p:sp>
        <p:nvSpPr>
          <p:cNvPr id="717" name="Google Shape;717;g2928e35bcaa_0_915"/>
          <p:cNvSpPr txBox="1"/>
          <p:nvPr/>
        </p:nvSpPr>
        <p:spPr>
          <a:xfrm>
            <a:off x="380508" y="2810464"/>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rgbClr val="000000"/>
                </a:solidFill>
                <a:latin typeface="Arial"/>
                <a:ea typeface="Arial"/>
                <a:cs typeface="Arial"/>
                <a:sym typeface="Arial"/>
              </a:rPr>
              <a:t>B</a:t>
            </a:r>
            <a:endParaRPr/>
          </a:p>
        </p:txBody>
      </p:sp>
      <p:sp>
        <p:nvSpPr>
          <p:cNvPr id="718" name="Google Shape;718;g2928e35bcaa_0_915"/>
          <p:cNvSpPr txBox="1"/>
          <p:nvPr/>
        </p:nvSpPr>
        <p:spPr>
          <a:xfrm>
            <a:off x="393332" y="3879404"/>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rgbClr val="000000"/>
                </a:solidFill>
                <a:latin typeface="Arial"/>
                <a:ea typeface="Arial"/>
                <a:cs typeface="Arial"/>
                <a:sym typeface="Arial"/>
              </a:rPr>
              <a:t>C</a:t>
            </a:r>
            <a:endParaRPr/>
          </a:p>
        </p:txBody>
      </p:sp>
      <p:sp>
        <p:nvSpPr>
          <p:cNvPr id="719" name="Google Shape;719;g2928e35bcaa_0_915"/>
          <p:cNvSpPr txBox="1"/>
          <p:nvPr/>
        </p:nvSpPr>
        <p:spPr>
          <a:xfrm>
            <a:off x="393330" y="5132945"/>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rgbClr val="000000"/>
                </a:solidFill>
                <a:latin typeface="Arial"/>
                <a:ea typeface="Arial"/>
                <a:cs typeface="Arial"/>
                <a:sym typeface="Arial"/>
              </a:rPr>
              <a:t>D</a:t>
            </a:r>
            <a:endParaRPr/>
          </a:p>
        </p:txBody>
      </p:sp>
      <p:sp>
        <p:nvSpPr>
          <p:cNvPr id="720" name="Google Shape;720;g2928e35bcaa_0_915"/>
          <p:cNvSpPr txBox="1"/>
          <p:nvPr/>
        </p:nvSpPr>
        <p:spPr>
          <a:xfrm>
            <a:off x="1073532" y="2937158"/>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2400">
                <a:latin typeface="Helvetica Neue Light"/>
                <a:ea typeface="Helvetica Neue Light"/>
                <a:cs typeface="Helvetica Neue Light"/>
                <a:sym typeface="Helvetica Neue Light"/>
              </a:rPr>
              <a:t>A dog drinking water from a water bowl</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721" name="Google Shape;721;g2928e35bcaa_0_915"/>
          <p:cNvSpPr txBox="1"/>
          <p:nvPr/>
        </p:nvSpPr>
        <p:spPr>
          <a:xfrm>
            <a:off x="1073532" y="4003958"/>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2400">
                <a:latin typeface="Helvetica Neue Light"/>
                <a:ea typeface="Helvetica Neue Light"/>
                <a:cs typeface="Helvetica Neue Light"/>
                <a:sym typeface="Helvetica Neue Light"/>
              </a:rPr>
              <a:t>A bear asleep in a cave for the winter</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722" name="Google Shape;722;g2928e35bcaa_0_915"/>
          <p:cNvSpPr txBox="1"/>
          <p:nvPr/>
        </p:nvSpPr>
        <p:spPr>
          <a:xfrm>
            <a:off x="921132" y="5223158"/>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723" name="Google Shape;723;g2928e35bcaa_0_915"/>
          <p:cNvSpPr txBox="1"/>
          <p:nvPr/>
        </p:nvSpPr>
        <p:spPr>
          <a:xfrm>
            <a:off x="1114532" y="5185308"/>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2400">
                <a:latin typeface="Helvetica Neue Light"/>
                <a:ea typeface="Helvetica Neue Light"/>
                <a:cs typeface="Helvetica Neue Light"/>
                <a:sym typeface="Helvetica Neue Light"/>
              </a:rPr>
              <a:t>A dolphin swimming through the ocean </a:t>
            </a:r>
            <a:endParaRPr b="0" i="0" sz="2400" u="none" cap="none" strike="noStrik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8" name="Shape 728"/>
        <p:cNvGrpSpPr/>
        <p:nvPr/>
      </p:nvGrpSpPr>
      <p:grpSpPr>
        <a:xfrm>
          <a:off x="0" y="0"/>
          <a:ext cx="0" cy="0"/>
          <a:chOff x="0" y="0"/>
          <a:chExt cx="0" cy="0"/>
        </a:xfrm>
      </p:grpSpPr>
      <p:sp>
        <p:nvSpPr>
          <p:cNvPr id="729" name="Google Shape;729;g2936c336ece_0_574"/>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730" name="Google Shape;730;g2936c336ece_0_574"/>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731" name="Google Shape;731;g2936c336ece_0_574"/>
          <p:cNvCxnSpPr>
            <a:stCxn id="732" idx="4"/>
            <a:endCxn id="729"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733" name="Google Shape;733;g2936c336ece_0_574"/>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734" name="Google Shape;734;g2936c336ece_0_574"/>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732" name="Google Shape;732;g2936c336ece_0_574"/>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35" name="Google Shape;735;g2936c336ece_0_574"/>
          <p:cNvSpPr txBox="1"/>
          <p:nvPr/>
        </p:nvSpPr>
        <p:spPr>
          <a:xfrm>
            <a:off x="626731" y="203301"/>
            <a:ext cx="82095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sng" cap="none" strike="noStrike">
                <a:solidFill>
                  <a:srgbClr val="000000"/>
                </a:solidFill>
                <a:latin typeface="Calibri"/>
                <a:ea typeface="Calibri"/>
                <a:cs typeface="Calibri"/>
                <a:sym typeface="Calibri"/>
              </a:rPr>
              <a:t>Directions:</a:t>
            </a:r>
            <a:r>
              <a:rPr b="1" i="0" lang="en-US" sz="3000" u="none" cap="none" strike="noStrike">
                <a:solidFill>
                  <a:srgbClr val="000000"/>
                </a:solidFill>
                <a:latin typeface="Calibri"/>
                <a:ea typeface="Calibri"/>
                <a:cs typeface="Calibri"/>
                <a:sym typeface="Calibri"/>
              </a:rPr>
              <a:t> </a:t>
            </a:r>
            <a:r>
              <a:rPr b="0" i="0" lang="en-US" sz="3000" u="none" cap="none" strike="noStrike">
                <a:solidFill>
                  <a:srgbClr val="000000"/>
                </a:solidFill>
                <a:latin typeface="Calibri"/>
                <a:ea typeface="Calibri"/>
                <a:cs typeface="Calibri"/>
                <a:sym typeface="Calibri"/>
              </a:rPr>
              <a:t>Choose the correct </a:t>
            </a:r>
            <a:r>
              <a:rPr i="1" lang="en-US" sz="3000">
                <a:solidFill>
                  <a:srgbClr val="000000"/>
                </a:solidFill>
                <a:latin typeface="Calibri"/>
                <a:ea typeface="Calibri"/>
                <a:cs typeface="Calibri"/>
                <a:sym typeface="Calibri"/>
              </a:rPr>
              <a:t>example</a:t>
            </a:r>
            <a:r>
              <a:rPr b="0" i="0" lang="en-US" sz="3000" u="none" cap="none" strike="noStrike">
                <a:solidFill>
                  <a:srgbClr val="000000"/>
                </a:solidFill>
                <a:latin typeface="Calibri"/>
                <a:ea typeface="Calibri"/>
                <a:cs typeface="Calibri"/>
                <a:sym typeface="Calibri"/>
              </a:rPr>
              <a:t> of </a:t>
            </a:r>
            <a:r>
              <a:rPr b="1" lang="en-US" sz="3000">
                <a:solidFill>
                  <a:srgbClr val="000000"/>
                </a:solidFill>
                <a:latin typeface="Calibri"/>
                <a:ea typeface="Calibri"/>
                <a:cs typeface="Calibri"/>
                <a:sym typeface="Calibri"/>
              </a:rPr>
              <a:t>Food Chains</a:t>
            </a:r>
            <a:r>
              <a:rPr b="0" i="0" lang="en-US" sz="3000" u="none" cap="none" strike="noStrike">
                <a:solidFill>
                  <a:srgbClr val="000000"/>
                </a:solidFill>
                <a:latin typeface="Calibri"/>
                <a:ea typeface="Calibri"/>
                <a:cs typeface="Calibri"/>
                <a:sym typeface="Calibri"/>
              </a:rPr>
              <a:t> from the choices below. </a:t>
            </a:r>
            <a:endParaRPr b="0" i="0" sz="1400" u="none" cap="none" strike="noStrike">
              <a:solidFill>
                <a:srgbClr val="000000"/>
              </a:solidFill>
              <a:latin typeface="Arial"/>
              <a:ea typeface="Arial"/>
              <a:cs typeface="Arial"/>
              <a:sym typeface="Arial"/>
            </a:endParaRPr>
          </a:p>
        </p:txBody>
      </p:sp>
      <p:sp>
        <p:nvSpPr>
          <p:cNvPr id="736" name="Google Shape;736;g2936c336ece_0_574"/>
          <p:cNvSpPr txBox="1"/>
          <p:nvPr/>
        </p:nvSpPr>
        <p:spPr>
          <a:xfrm>
            <a:off x="1166882" y="3768545"/>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737" name="Google Shape;737;g2936c336ece_0_574"/>
          <p:cNvSpPr txBox="1"/>
          <p:nvPr/>
        </p:nvSpPr>
        <p:spPr>
          <a:xfrm>
            <a:off x="1166884" y="1684647"/>
            <a:ext cx="79770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738" name="Google Shape;738;g2936c336ece_0_574"/>
          <p:cNvSpPr txBox="1"/>
          <p:nvPr/>
        </p:nvSpPr>
        <p:spPr>
          <a:xfrm>
            <a:off x="1073532" y="1711208"/>
            <a:ext cx="78741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2400">
                <a:solidFill>
                  <a:srgbClr val="43464D"/>
                </a:solidFill>
                <a:latin typeface="Helvetica Neue Light"/>
                <a:ea typeface="Helvetica Neue Light"/>
                <a:cs typeface="Helvetica Neue Light"/>
                <a:sym typeface="Helvetica Neue Light"/>
              </a:rPr>
              <a:t>A caterpillar eats leaves, a bird eats the caterpillar, a fox eats the bird</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739" name="Google Shape;739;g2936c336ece_0_574"/>
          <p:cNvSpPr txBox="1"/>
          <p:nvPr/>
        </p:nvSpPr>
        <p:spPr>
          <a:xfrm>
            <a:off x="380509" y="1684647"/>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rgbClr val="000000"/>
                </a:solidFill>
                <a:latin typeface="Arial"/>
                <a:ea typeface="Arial"/>
                <a:cs typeface="Arial"/>
                <a:sym typeface="Arial"/>
              </a:rPr>
              <a:t>A</a:t>
            </a:r>
            <a:endParaRPr/>
          </a:p>
        </p:txBody>
      </p:sp>
      <p:sp>
        <p:nvSpPr>
          <p:cNvPr id="740" name="Google Shape;740;g2936c336ece_0_574"/>
          <p:cNvSpPr txBox="1"/>
          <p:nvPr/>
        </p:nvSpPr>
        <p:spPr>
          <a:xfrm>
            <a:off x="380508" y="2810464"/>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rgbClr val="000000"/>
                </a:solidFill>
                <a:latin typeface="Arial"/>
                <a:ea typeface="Arial"/>
                <a:cs typeface="Arial"/>
                <a:sym typeface="Arial"/>
              </a:rPr>
              <a:t>B</a:t>
            </a:r>
            <a:endParaRPr/>
          </a:p>
        </p:txBody>
      </p:sp>
      <p:sp>
        <p:nvSpPr>
          <p:cNvPr id="741" name="Google Shape;741;g2936c336ece_0_574"/>
          <p:cNvSpPr txBox="1"/>
          <p:nvPr/>
        </p:nvSpPr>
        <p:spPr>
          <a:xfrm>
            <a:off x="393332" y="3879404"/>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rgbClr val="000000"/>
                </a:solidFill>
                <a:latin typeface="Arial"/>
                <a:ea typeface="Arial"/>
                <a:cs typeface="Arial"/>
                <a:sym typeface="Arial"/>
              </a:rPr>
              <a:t>C</a:t>
            </a:r>
            <a:endParaRPr/>
          </a:p>
        </p:txBody>
      </p:sp>
      <p:sp>
        <p:nvSpPr>
          <p:cNvPr id="742" name="Google Shape;742;g2936c336ece_0_574"/>
          <p:cNvSpPr txBox="1"/>
          <p:nvPr/>
        </p:nvSpPr>
        <p:spPr>
          <a:xfrm>
            <a:off x="393330" y="5132945"/>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rgbClr val="000000"/>
                </a:solidFill>
                <a:latin typeface="Arial"/>
                <a:ea typeface="Arial"/>
                <a:cs typeface="Arial"/>
                <a:sym typeface="Arial"/>
              </a:rPr>
              <a:t>D</a:t>
            </a:r>
            <a:endParaRPr/>
          </a:p>
        </p:txBody>
      </p:sp>
      <p:sp>
        <p:nvSpPr>
          <p:cNvPr id="743" name="Google Shape;743;g2936c336ece_0_574"/>
          <p:cNvSpPr txBox="1"/>
          <p:nvPr/>
        </p:nvSpPr>
        <p:spPr>
          <a:xfrm>
            <a:off x="1073532" y="2937158"/>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2400">
                <a:latin typeface="Helvetica Neue Light"/>
                <a:ea typeface="Helvetica Neue Light"/>
                <a:cs typeface="Helvetica Neue Light"/>
                <a:sym typeface="Helvetica Neue Light"/>
              </a:rPr>
              <a:t>A dog drinking water from a water bowl</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744" name="Google Shape;744;g2936c336ece_0_574"/>
          <p:cNvSpPr txBox="1"/>
          <p:nvPr/>
        </p:nvSpPr>
        <p:spPr>
          <a:xfrm>
            <a:off x="1073532" y="4003958"/>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2400">
                <a:latin typeface="Helvetica Neue Light"/>
                <a:ea typeface="Helvetica Neue Light"/>
                <a:cs typeface="Helvetica Neue Light"/>
                <a:sym typeface="Helvetica Neue Light"/>
              </a:rPr>
              <a:t>A bear asleep in a cave for the winter</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745" name="Google Shape;745;g2936c336ece_0_574"/>
          <p:cNvSpPr txBox="1"/>
          <p:nvPr/>
        </p:nvSpPr>
        <p:spPr>
          <a:xfrm>
            <a:off x="921132" y="5223158"/>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746" name="Google Shape;746;g2936c336ece_0_574"/>
          <p:cNvSpPr txBox="1"/>
          <p:nvPr/>
        </p:nvSpPr>
        <p:spPr>
          <a:xfrm>
            <a:off x="1114532" y="5185308"/>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2400">
                <a:latin typeface="Helvetica Neue Light"/>
                <a:ea typeface="Helvetica Neue Light"/>
                <a:cs typeface="Helvetica Neue Light"/>
                <a:sym typeface="Helvetica Neue Light"/>
              </a:rPr>
              <a:t>A dolphin swimming through the ocean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747" name="Google Shape;747;g2936c336ece_0_574"/>
          <p:cNvSpPr/>
          <p:nvPr/>
        </p:nvSpPr>
        <p:spPr>
          <a:xfrm>
            <a:off x="329100" y="1608450"/>
            <a:ext cx="8144100" cy="9615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2" name="Shape 752"/>
        <p:cNvGrpSpPr/>
        <p:nvPr/>
      </p:nvGrpSpPr>
      <p:grpSpPr>
        <a:xfrm>
          <a:off x="0" y="0"/>
          <a:ext cx="0" cy="0"/>
          <a:chOff x="0" y="0"/>
          <a:chExt cx="0" cy="0"/>
        </a:xfrm>
      </p:grpSpPr>
      <p:sp>
        <p:nvSpPr>
          <p:cNvPr id="753" name="Google Shape;753;g25e11802ac4_0_2511"/>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754" name="Google Shape;754;g25e11802ac4_0_2511"/>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755" name="Google Shape;755;g25e11802ac4_0_2511"/>
          <p:cNvCxnSpPr>
            <a:stCxn id="756" idx="4"/>
            <a:endCxn id="753"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757" name="Google Shape;757;g25e11802ac4_0_2511"/>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758" name="Google Shape;758;g25e11802ac4_0_2511"/>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756" name="Google Shape;756;g25e11802ac4_0_2511"/>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id="759" name="Google Shape;759;g25e11802ac4_0_2511"/>
          <p:cNvPicPr preferRelativeResize="0"/>
          <p:nvPr/>
        </p:nvPicPr>
        <p:blipFill>
          <a:blip r:embed="rId3">
            <a:alphaModFix/>
          </a:blip>
          <a:stretch>
            <a:fillRect/>
          </a:stretch>
        </p:blipFill>
        <p:spPr>
          <a:xfrm>
            <a:off x="4708207" y="1027040"/>
            <a:ext cx="3910253" cy="1725911"/>
          </a:xfrm>
          <a:prstGeom prst="rect">
            <a:avLst/>
          </a:prstGeom>
          <a:noFill/>
          <a:ln>
            <a:noFill/>
          </a:ln>
        </p:spPr>
      </p:pic>
      <p:sp>
        <p:nvSpPr>
          <p:cNvPr id="760" name="Google Shape;760;g25e11802ac4_0_2511"/>
          <p:cNvSpPr/>
          <p:nvPr/>
        </p:nvSpPr>
        <p:spPr>
          <a:xfrm>
            <a:off x="498763" y="699655"/>
            <a:ext cx="8187900" cy="5805300"/>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761" name="Google Shape;761;g25e11802ac4_0_2511"/>
          <p:cNvCxnSpPr/>
          <p:nvPr/>
        </p:nvCxnSpPr>
        <p:spPr>
          <a:xfrm>
            <a:off x="4606850" y="699655"/>
            <a:ext cx="0" cy="1763100"/>
          </a:xfrm>
          <a:prstGeom prst="straightConnector1">
            <a:avLst/>
          </a:prstGeom>
          <a:noFill/>
          <a:ln cap="flat" cmpd="sng" w="25400">
            <a:solidFill>
              <a:schemeClr val="dk1"/>
            </a:solidFill>
            <a:prstDash val="solid"/>
            <a:round/>
            <a:headEnd len="sm" w="sm" type="none"/>
            <a:tailEnd len="sm" w="sm" type="none"/>
          </a:ln>
        </p:spPr>
      </p:cxnSp>
      <p:cxnSp>
        <p:nvCxnSpPr>
          <p:cNvPr id="762" name="Google Shape;762;g25e11802ac4_0_2511"/>
          <p:cNvCxnSpPr>
            <a:stCxn id="763" idx="4"/>
            <a:endCxn id="760" idx="2"/>
          </p:cNvCxnSpPr>
          <p:nvPr/>
        </p:nvCxnSpPr>
        <p:spPr>
          <a:xfrm>
            <a:off x="4571972" y="4712344"/>
            <a:ext cx="20700" cy="1792500"/>
          </a:xfrm>
          <a:prstGeom prst="straightConnector1">
            <a:avLst/>
          </a:prstGeom>
          <a:noFill/>
          <a:ln cap="flat" cmpd="sng" w="25400">
            <a:solidFill>
              <a:schemeClr val="dk1"/>
            </a:solidFill>
            <a:prstDash val="solid"/>
            <a:round/>
            <a:headEnd len="sm" w="sm" type="none"/>
            <a:tailEnd len="sm" w="sm" type="none"/>
          </a:ln>
        </p:spPr>
      </p:cxnSp>
      <p:cxnSp>
        <p:nvCxnSpPr>
          <p:cNvPr id="764" name="Google Shape;764;g25e11802ac4_0_2511"/>
          <p:cNvCxnSpPr/>
          <p:nvPr/>
        </p:nvCxnSpPr>
        <p:spPr>
          <a:xfrm>
            <a:off x="498763" y="3588457"/>
            <a:ext cx="2389800" cy="0"/>
          </a:xfrm>
          <a:prstGeom prst="straightConnector1">
            <a:avLst/>
          </a:prstGeom>
          <a:noFill/>
          <a:ln cap="flat" cmpd="sng" w="25400">
            <a:solidFill>
              <a:schemeClr val="dk1"/>
            </a:solidFill>
            <a:prstDash val="solid"/>
            <a:round/>
            <a:headEnd len="sm" w="sm" type="none"/>
            <a:tailEnd len="sm" w="sm" type="none"/>
          </a:ln>
        </p:spPr>
      </p:cxnSp>
      <p:cxnSp>
        <p:nvCxnSpPr>
          <p:cNvPr id="765" name="Google Shape;765;g25e11802ac4_0_2511"/>
          <p:cNvCxnSpPr/>
          <p:nvPr/>
        </p:nvCxnSpPr>
        <p:spPr>
          <a:xfrm>
            <a:off x="6255327" y="3550427"/>
            <a:ext cx="2431500" cy="0"/>
          </a:xfrm>
          <a:prstGeom prst="straightConnector1">
            <a:avLst/>
          </a:prstGeom>
          <a:noFill/>
          <a:ln cap="flat" cmpd="sng" w="25400">
            <a:solidFill>
              <a:schemeClr val="dk1"/>
            </a:solidFill>
            <a:prstDash val="solid"/>
            <a:round/>
            <a:headEnd len="sm" w="sm" type="none"/>
            <a:tailEnd len="sm" w="sm" type="none"/>
          </a:ln>
        </p:spPr>
      </p:cxnSp>
      <p:sp>
        <p:nvSpPr>
          <p:cNvPr id="763" name="Google Shape;763;g25e11802ac4_0_2511"/>
          <p:cNvSpPr/>
          <p:nvPr/>
        </p:nvSpPr>
        <p:spPr>
          <a:xfrm>
            <a:off x="2888672" y="2462644"/>
            <a:ext cx="3366600" cy="2249700"/>
          </a:xfrm>
          <a:prstGeom prst="ellipse">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66" name="Google Shape;766;g25e11802ac4_0_2511"/>
          <p:cNvSpPr txBox="1"/>
          <p:nvPr/>
        </p:nvSpPr>
        <p:spPr>
          <a:xfrm>
            <a:off x="2990050" y="3343633"/>
            <a:ext cx="3163800" cy="538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900"/>
              <a:buFont typeface="Arial"/>
              <a:buNone/>
            </a:pPr>
            <a:r>
              <a:rPr b="1" lang="en-US" sz="2900">
                <a:latin typeface="Poppins"/>
                <a:ea typeface="Poppins"/>
                <a:cs typeface="Poppins"/>
                <a:sym typeface="Poppins"/>
              </a:rPr>
              <a:t>Food Chain</a:t>
            </a:r>
            <a:endParaRPr b="0" i="0" sz="700" u="none" cap="none" strike="noStrike">
              <a:solidFill>
                <a:srgbClr val="000000"/>
              </a:solidFill>
              <a:latin typeface="Arial"/>
              <a:ea typeface="Arial"/>
              <a:cs typeface="Arial"/>
              <a:sym typeface="Arial"/>
            </a:endParaRPr>
          </a:p>
        </p:txBody>
      </p:sp>
      <p:sp>
        <p:nvSpPr>
          <p:cNvPr id="767" name="Google Shape;767;g25e11802ac4_0_2511"/>
          <p:cNvSpPr txBox="1"/>
          <p:nvPr/>
        </p:nvSpPr>
        <p:spPr>
          <a:xfrm>
            <a:off x="494363" y="701495"/>
            <a:ext cx="11466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Definition</a:t>
            </a:r>
            <a:endParaRPr b="0" i="0" sz="1400" u="none" cap="none" strike="noStrike">
              <a:solidFill>
                <a:srgbClr val="000000"/>
              </a:solidFill>
              <a:latin typeface="Arial"/>
              <a:ea typeface="Arial"/>
              <a:cs typeface="Arial"/>
              <a:sym typeface="Arial"/>
            </a:endParaRPr>
          </a:p>
        </p:txBody>
      </p:sp>
      <p:sp>
        <p:nvSpPr>
          <p:cNvPr id="768" name="Google Shape;768;g25e11802ac4_0_2511"/>
          <p:cNvSpPr txBox="1"/>
          <p:nvPr/>
        </p:nvSpPr>
        <p:spPr>
          <a:xfrm>
            <a:off x="498763" y="6056745"/>
            <a:ext cx="10824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Example</a:t>
            </a:r>
            <a:endParaRPr b="0" i="0" sz="1400" u="none" cap="none" strike="noStrike">
              <a:solidFill>
                <a:srgbClr val="000000"/>
              </a:solidFill>
              <a:latin typeface="Arial"/>
              <a:ea typeface="Arial"/>
              <a:cs typeface="Arial"/>
              <a:sym typeface="Arial"/>
            </a:endParaRPr>
          </a:p>
        </p:txBody>
      </p:sp>
      <p:sp>
        <p:nvSpPr>
          <p:cNvPr id="769" name="Google Shape;769;g25e11802ac4_0_2511"/>
          <p:cNvSpPr txBox="1"/>
          <p:nvPr/>
        </p:nvSpPr>
        <p:spPr>
          <a:xfrm>
            <a:off x="4210100" y="6143700"/>
            <a:ext cx="4504200" cy="3540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0" i="0" lang="en-US" sz="1700" u="none" cap="none" strike="noStrike">
                <a:solidFill>
                  <a:srgbClr val="000000"/>
                </a:solidFill>
                <a:latin typeface="Helvetica Neue Light"/>
                <a:ea typeface="Helvetica Neue Light"/>
                <a:cs typeface="Helvetica Neue Light"/>
                <a:sym typeface="Helvetica Neue Light"/>
              </a:rPr>
              <a:t>How do </a:t>
            </a:r>
            <a:r>
              <a:rPr lang="en-US" sz="1700">
                <a:latin typeface="Helvetica Neue Light"/>
                <a:ea typeface="Helvetica Neue Light"/>
                <a:cs typeface="Helvetica Neue Light"/>
                <a:sym typeface="Helvetica Neue Light"/>
              </a:rPr>
              <a:t>food chains</a:t>
            </a:r>
            <a:r>
              <a:rPr b="0" i="0" lang="en-US" sz="1700" u="none" cap="none" strike="noStrike">
                <a:solidFill>
                  <a:srgbClr val="000000"/>
                </a:solidFill>
                <a:latin typeface="Helvetica Neue Light"/>
                <a:ea typeface="Helvetica Neue Light"/>
                <a:cs typeface="Helvetica Neue Light"/>
                <a:sym typeface="Helvetica Neue Light"/>
              </a:rPr>
              <a:t> impact my life?</a:t>
            </a:r>
            <a:endParaRPr b="0" i="0" sz="1700" u="none" cap="none" strike="noStrike">
              <a:solidFill>
                <a:srgbClr val="000000"/>
              </a:solidFill>
              <a:latin typeface="Arial"/>
              <a:ea typeface="Arial"/>
              <a:cs typeface="Arial"/>
              <a:sym typeface="Arial"/>
            </a:endParaRPr>
          </a:p>
        </p:txBody>
      </p:sp>
      <p:sp>
        <p:nvSpPr>
          <p:cNvPr id="770" name="Google Shape;770;g25e11802ac4_0_2511"/>
          <p:cNvSpPr txBox="1"/>
          <p:nvPr/>
        </p:nvSpPr>
        <p:spPr>
          <a:xfrm>
            <a:off x="622075" y="1304150"/>
            <a:ext cx="38835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400">
                <a:solidFill>
                  <a:schemeClr val="dk1"/>
                </a:solidFill>
                <a:latin typeface="Calibri"/>
                <a:ea typeface="Calibri"/>
                <a:cs typeface="Calibri"/>
                <a:sym typeface="Calibri"/>
              </a:rPr>
              <a:t>The path of energy from producers to consumers</a:t>
            </a:r>
            <a:endParaRPr sz="2400"/>
          </a:p>
        </p:txBody>
      </p:sp>
      <p:sp>
        <p:nvSpPr>
          <p:cNvPr id="771" name="Google Shape;771;g25e11802ac4_0_2511"/>
          <p:cNvSpPr txBox="1"/>
          <p:nvPr/>
        </p:nvSpPr>
        <p:spPr>
          <a:xfrm>
            <a:off x="622075" y="4692550"/>
            <a:ext cx="36939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400">
                <a:solidFill>
                  <a:schemeClr val="dk1"/>
                </a:solidFill>
                <a:latin typeface="Calibri"/>
                <a:ea typeface="Calibri"/>
                <a:cs typeface="Calibri"/>
                <a:sym typeface="Calibri"/>
              </a:rPr>
              <a:t>A caterpillar eats leaves, a bird eats the caterpillar, a fox eats the birds</a:t>
            </a:r>
            <a:endParaRPr sz="24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g2936c336ece_0_739"/>
          <p:cNvSpPr txBox="1"/>
          <p:nvPr>
            <p:ph idx="1" type="subTitle"/>
          </p:nvPr>
        </p:nvSpPr>
        <p:spPr>
          <a:xfrm>
            <a:off x="771749" y="1011617"/>
            <a:ext cx="7600500" cy="10929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chemeClr val="dk1"/>
              </a:buClr>
              <a:buSzPts val="3200"/>
              <a:buNone/>
            </a:pPr>
            <a:r>
              <a:rPr b="1" lang="en-US" u="sng">
                <a:solidFill>
                  <a:schemeClr val="dk1"/>
                </a:solidFill>
              </a:rPr>
              <a:t>Producer</a:t>
            </a:r>
            <a:r>
              <a:rPr b="1" lang="en-US">
                <a:solidFill>
                  <a:schemeClr val="dk1"/>
                </a:solidFill>
              </a:rPr>
              <a:t>: </a:t>
            </a:r>
            <a:r>
              <a:rPr lang="en-US">
                <a:solidFill>
                  <a:schemeClr val="dk1"/>
                </a:solidFill>
              </a:rPr>
              <a:t>organisms that use energy from the sun to make their own food</a:t>
            </a:r>
            <a:endParaRPr/>
          </a:p>
        </p:txBody>
      </p:sp>
      <p:pic>
        <p:nvPicPr>
          <p:cNvPr id="157" name="Google Shape;157;g2936c336ece_0_739"/>
          <p:cNvPicPr preferRelativeResize="0"/>
          <p:nvPr/>
        </p:nvPicPr>
        <p:blipFill>
          <a:blip r:embed="rId3">
            <a:alphaModFix/>
          </a:blip>
          <a:stretch>
            <a:fillRect/>
          </a:stretch>
        </p:blipFill>
        <p:spPr>
          <a:xfrm>
            <a:off x="1476498" y="2289575"/>
            <a:ext cx="6191001" cy="4165100"/>
          </a:xfrm>
          <a:prstGeom prst="rect">
            <a:avLst/>
          </a:prstGeom>
          <a:noFill/>
          <a:ln>
            <a:noFill/>
          </a:ln>
        </p:spPr>
      </p:pic>
      <p:sp>
        <p:nvSpPr>
          <p:cNvPr descr="Rewind" id="158" name="Google Shape;158;g2936c336ece_0_739"/>
          <p:cNvSpPr/>
          <p:nvPr/>
        </p:nvSpPr>
        <p:spPr>
          <a:xfrm>
            <a:off x="0" y="0"/>
            <a:ext cx="849600" cy="849600"/>
          </a:xfrm>
          <a:prstGeom prst="ellipse">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6" name="Shape 776"/>
        <p:cNvGrpSpPr/>
        <p:nvPr/>
      </p:nvGrpSpPr>
      <p:grpSpPr>
        <a:xfrm>
          <a:off x="0" y="0"/>
          <a:ext cx="0" cy="0"/>
          <a:chOff x="0" y="0"/>
          <a:chExt cx="0" cy="0"/>
        </a:xfrm>
      </p:grpSpPr>
      <p:sp>
        <p:nvSpPr>
          <p:cNvPr id="777" name="Google Shape;777;g25e11802ac4_0_2536"/>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778" name="Google Shape;778;g25e11802ac4_0_2536"/>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779" name="Google Shape;779;g25e11802ac4_0_2536"/>
          <p:cNvCxnSpPr>
            <a:stCxn id="780" idx="4"/>
            <a:endCxn id="777"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781" name="Google Shape;781;g25e11802ac4_0_2536"/>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782" name="Google Shape;782;g25e11802ac4_0_2536"/>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780" name="Google Shape;780;g25e11802ac4_0_2536"/>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83" name="Google Shape;783;g25e11802ac4_0_2536"/>
          <p:cNvSpPr txBox="1"/>
          <p:nvPr/>
        </p:nvSpPr>
        <p:spPr>
          <a:xfrm>
            <a:off x="1166884" y="1671285"/>
            <a:ext cx="75966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2400">
                <a:solidFill>
                  <a:srgbClr val="374151"/>
                </a:solidFill>
                <a:latin typeface="Helvetica Neue Light"/>
                <a:ea typeface="Helvetica Neue Light"/>
                <a:cs typeface="Helvetica Neue Light"/>
                <a:sym typeface="Helvetica Neue Light"/>
              </a:rPr>
              <a:t>Food chains help</a:t>
            </a:r>
            <a:r>
              <a:rPr lang="en-US" sz="2400">
                <a:solidFill>
                  <a:srgbClr val="374151"/>
                </a:solidFill>
                <a:latin typeface="Helvetica Neue Light"/>
                <a:ea typeface="Helvetica Neue Light"/>
                <a:cs typeface="Helvetica Neue Light"/>
                <a:sym typeface="Helvetica Neue Light"/>
              </a:rPr>
              <a:t> me know about the movements of animals.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784" name="Google Shape;784;g25e11802ac4_0_2536"/>
          <p:cNvSpPr txBox="1"/>
          <p:nvPr/>
        </p:nvSpPr>
        <p:spPr>
          <a:xfrm>
            <a:off x="380509" y="1760847"/>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rgbClr val="000000"/>
                </a:solidFill>
                <a:latin typeface="Arial"/>
                <a:ea typeface="Arial"/>
                <a:cs typeface="Arial"/>
                <a:sym typeface="Arial"/>
              </a:rPr>
              <a:t>A</a:t>
            </a:r>
            <a:endParaRPr/>
          </a:p>
        </p:txBody>
      </p:sp>
      <p:sp>
        <p:nvSpPr>
          <p:cNvPr id="785" name="Google Shape;785;g25e11802ac4_0_2536"/>
          <p:cNvSpPr txBox="1"/>
          <p:nvPr/>
        </p:nvSpPr>
        <p:spPr>
          <a:xfrm>
            <a:off x="380508" y="2810464"/>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rgbClr val="000000"/>
                </a:solidFill>
                <a:latin typeface="Arial"/>
                <a:ea typeface="Arial"/>
                <a:cs typeface="Arial"/>
                <a:sym typeface="Arial"/>
              </a:rPr>
              <a:t>B</a:t>
            </a:r>
            <a:endParaRPr/>
          </a:p>
        </p:txBody>
      </p:sp>
      <p:sp>
        <p:nvSpPr>
          <p:cNvPr id="786" name="Google Shape;786;g25e11802ac4_0_2536"/>
          <p:cNvSpPr txBox="1"/>
          <p:nvPr/>
        </p:nvSpPr>
        <p:spPr>
          <a:xfrm>
            <a:off x="393330" y="5056745"/>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rgbClr val="000000"/>
                </a:solidFill>
                <a:latin typeface="Arial"/>
                <a:ea typeface="Arial"/>
                <a:cs typeface="Arial"/>
                <a:sym typeface="Arial"/>
              </a:rPr>
              <a:t>D</a:t>
            </a:r>
            <a:endParaRPr/>
          </a:p>
        </p:txBody>
      </p:sp>
      <p:sp>
        <p:nvSpPr>
          <p:cNvPr id="787" name="Google Shape;787;g25e11802ac4_0_2536"/>
          <p:cNvSpPr txBox="1"/>
          <p:nvPr/>
        </p:nvSpPr>
        <p:spPr>
          <a:xfrm>
            <a:off x="393330" y="3934292"/>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rgbClr val="000000"/>
                </a:solidFill>
                <a:latin typeface="Arial"/>
                <a:ea typeface="Arial"/>
                <a:cs typeface="Arial"/>
                <a:sym typeface="Arial"/>
              </a:rPr>
              <a:t>C</a:t>
            </a:r>
            <a:endParaRPr/>
          </a:p>
        </p:txBody>
      </p:sp>
      <p:sp>
        <p:nvSpPr>
          <p:cNvPr id="788" name="Google Shape;788;g25e11802ac4_0_2536"/>
          <p:cNvSpPr txBox="1"/>
          <p:nvPr/>
        </p:nvSpPr>
        <p:spPr>
          <a:xfrm>
            <a:off x="598425" y="216100"/>
            <a:ext cx="84555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sng" cap="none" strike="noStrike">
                <a:solidFill>
                  <a:srgbClr val="000000"/>
                </a:solidFill>
                <a:latin typeface="Calibri"/>
                <a:ea typeface="Calibri"/>
                <a:cs typeface="Calibri"/>
                <a:sym typeface="Calibri"/>
              </a:rPr>
              <a:t>Directions</a:t>
            </a:r>
            <a:r>
              <a:rPr b="1" i="0" lang="en-US" sz="3000" u="none" cap="none" strike="noStrike">
                <a:solidFill>
                  <a:srgbClr val="000000"/>
                </a:solidFill>
                <a:latin typeface="Calibri"/>
                <a:ea typeface="Calibri"/>
                <a:cs typeface="Calibri"/>
                <a:sym typeface="Calibri"/>
              </a:rPr>
              <a:t>: </a:t>
            </a:r>
            <a:r>
              <a:rPr b="0" i="0" lang="en-US" sz="3000" u="none" cap="none" strike="noStrike">
                <a:solidFill>
                  <a:srgbClr val="000000"/>
                </a:solidFill>
                <a:latin typeface="Calibri"/>
                <a:ea typeface="Calibri"/>
                <a:cs typeface="Calibri"/>
                <a:sym typeface="Calibri"/>
              </a:rPr>
              <a:t>Choose the correct response for </a:t>
            </a:r>
            <a:r>
              <a:rPr b="0" i="1" lang="en-US" sz="3000" u="none" cap="none" strike="noStrike">
                <a:solidFill>
                  <a:srgbClr val="000000"/>
                </a:solidFill>
                <a:latin typeface="Calibri"/>
                <a:ea typeface="Calibri"/>
                <a:cs typeface="Calibri"/>
                <a:sym typeface="Calibri"/>
              </a:rPr>
              <a:t>“</a:t>
            </a:r>
            <a:r>
              <a:rPr i="1" lang="en-US" sz="3000">
                <a:latin typeface="Calibri"/>
                <a:ea typeface="Calibri"/>
                <a:cs typeface="Calibri"/>
                <a:sym typeface="Calibri"/>
              </a:rPr>
              <a:t>H</a:t>
            </a:r>
            <a:r>
              <a:rPr b="0" i="1" lang="en-US" sz="3000" u="none" cap="none" strike="noStrike">
                <a:solidFill>
                  <a:srgbClr val="000000"/>
                </a:solidFill>
                <a:latin typeface="Calibri"/>
                <a:ea typeface="Calibri"/>
                <a:cs typeface="Calibri"/>
                <a:sym typeface="Calibri"/>
              </a:rPr>
              <a:t>ow do </a:t>
            </a:r>
            <a:r>
              <a:rPr i="1" lang="en-US" sz="3000">
                <a:solidFill>
                  <a:srgbClr val="000000"/>
                </a:solidFill>
                <a:latin typeface="Calibri"/>
                <a:ea typeface="Calibri"/>
                <a:cs typeface="Calibri"/>
                <a:sym typeface="Calibri"/>
              </a:rPr>
              <a:t>food chains</a:t>
            </a:r>
            <a:r>
              <a:rPr b="0" i="1" lang="en-US" sz="3000" u="none" cap="none" strike="noStrike">
                <a:solidFill>
                  <a:srgbClr val="000000"/>
                </a:solidFill>
                <a:latin typeface="Calibri"/>
                <a:ea typeface="Calibri"/>
                <a:cs typeface="Calibri"/>
                <a:sym typeface="Calibri"/>
              </a:rPr>
              <a:t> impact my life?” </a:t>
            </a:r>
            <a:r>
              <a:rPr b="0" i="0" lang="en-US" sz="3000" u="none" cap="none" strike="noStrike">
                <a:solidFill>
                  <a:srgbClr val="000000"/>
                </a:solidFill>
                <a:latin typeface="Calibri"/>
                <a:ea typeface="Calibri"/>
                <a:cs typeface="Calibri"/>
                <a:sym typeface="Calibri"/>
              </a:rPr>
              <a:t>from the choices below. </a:t>
            </a:r>
            <a:endParaRPr b="0" i="0" sz="1400" u="none" cap="none" strike="noStrike">
              <a:solidFill>
                <a:srgbClr val="000000"/>
              </a:solidFill>
              <a:latin typeface="Arial"/>
              <a:ea typeface="Arial"/>
              <a:cs typeface="Arial"/>
              <a:sym typeface="Arial"/>
            </a:endParaRPr>
          </a:p>
        </p:txBody>
      </p:sp>
      <p:sp>
        <p:nvSpPr>
          <p:cNvPr id="789" name="Google Shape;789;g25e11802ac4_0_2536"/>
          <p:cNvSpPr txBox="1"/>
          <p:nvPr/>
        </p:nvSpPr>
        <p:spPr>
          <a:xfrm>
            <a:off x="1166882" y="2805361"/>
            <a:ext cx="78741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2400">
                <a:solidFill>
                  <a:srgbClr val="374151"/>
                </a:solidFill>
                <a:latin typeface="Helvetica Neue Light"/>
                <a:ea typeface="Helvetica Neue Light"/>
                <a:cs typeface="Helvetica Neue Light"/>
                <a:sym typeface="Helvetica Neue Light"/>
              </a:rPr>
              <a:t>Food chains help</a:t>
            </a:r>
            <a:r>
              <a:rPr lang="en-US" sz="2400">
                <a:solidFill>
                  <a:srgbClr val="43464D"/>
                </a:solidFill>
                <a:latin typeface="Helvetica Neue Light"/>
                <a:ea typeface="Helvetica Neue Light"/>
                <a:cs typeface="Helvetica Neue Light"/>
                <a:sym typeface="Helvetica Neue Light"/>
              </a:rPr>
              <a:t> give me food which transfers energy to my body.</a:t>
            </a:r>
            <a:endParaRPr sz="2400">
              <a:solidFill>
                <a:srgbClr val="374151"/>
              </a:solidFill>
              <a:latin typeface="Helvetica Neue Light"/>
              <a:ea typeface="Helvetica Neue Light"/>
              <a:cs typeface="Helvetica Neue Light"/>
              <a:sym typeface="Helvetica Neue Light"/>
            </a:endParaRPr>
          </a:p>
        </p:txBody>
      </p:sp>
      <p:sp>
        <p:nvSpPr>
          <p:cNvPr id="790" name="Google Shape;790;g25e11802ac4_0_2536"/>
          <p:cNvSpPr txBox="1"/>
          <p:nvPr/>
        </p:nvSpPr>
        <p:spPr>
          <a:xfrm>
            <a:off x="1179705" y="4072121"/>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en-US" sz="2400">
                <a:solidFill>
                  <a:srgbClr val="43464D"/>
                </a:solidFill>
                <a:latin typeface="Helvetica Neue Light"/>
                <a:ea typeface="Helvetica Neue Light"/>
                <a:cs typeface="Helvetica Neue Light"/>
                <a:sym typeface="Helvetica Neue Light"/>
              </a:rPr>
              <a:t>Food chains</a:t>
            </a:r>
            <a:r>
              <a:rPr b="0" i="0" lang="en-US" sz="2400" u="none" cap="none" strike="noStrike">
                <a:solidFill>
                  <a:srgbClr val="43464D"/>
                </a:solidFill>
                <a:latin typeface="Helvetica Neue Light"/>
                <a:ea typeface="Helvetica Neue Light"/>
                <a:cs typeface="Helvetica Neue Light"/>
                <a:sym typeface="Helvetica Neue Light"/>
              </a:rPr>
              <a:t> help me </a:t>
            </a:r>
            <a:r>
              <a:rPr lang="en-US" sz="2400">
                <a:solidFill>
                  <a:srgbClr val="43464D"/>
                </a:solidFill>
                <a:latin typeface="Helvetica Neue Light"/>
                <a:ea typeface="Helvetica Neue Light"/>
                <a:cs typeface="Helvetica Neue Light"/>
                <a:sym typeface="Helvetica Neue Light"/>
              </a:rPr>
              <a:t>know where animals live.</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791" name="Google Shape;791;g25e11802ac4_0_2536"/>
          <p:cNvSpPr txBox="1"/>
          <p:nvPr/>
        </p:nvSpPr>
        <p:spPr>
          <a:xfrm>
            <a:off x="1166882" y="5049796"/>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2400">
                <a:solidFill>
                  <a:srgbClr val="43464D"/>
                </a:solidFill>
                <a:latin typeface="Helvetica Neue Light"/>
                <a:ea typeface="Helvetica Neue Light"/>
                <a:cs typeface="Helvetica Neue Light"/>
                <a:sym typeface="Helvetica Neue Light"/>
              </a:rPr>
              <a:t>Food chains </a:t>
            </a:r>
            <a:r>
              <a:rPr b="0" i="0" lang="en-US" sz="2400" u="none" cap="none" strike="noStrike">
                <a:solidFill>
                  <a:srgbClr val="43464D"/>
                </a:solidFill>
                <a:latin typeface="Helvetica Neue Light"/>
                <a:ea typeface="Helvetica Neue Light"/>
                <a:cs typeface="Helvetica Neue Light"/>
                <a:sym typeface="Helvetica Neue Light"/>
              </a:rPr>
              <a:t>help </a:t>
            </a:r>
            <a:r>
              <a:rPr lang="en-US" sz="2400">
                <a:solidFill>
                  <a:srgbClr val="43464D"/>
                </a:solidFill>
                <a:latin typeface="Helvetica Neue Light"/>
                <a:ea typeface="Helvetica Neue Light"/>
                <a:cs typeface="Helvetica Neue Light"/>
                <a:sym typeface="Helvetica Neue Light"/>
              </a:rPr>
              <a:t>me know how plants survive.</a:t>
            </a:r>
            <a:endParaRPr b="0" i="0" sz="2400" u="none" cap="none" strike="noStrik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6" name="Shape 796"/>
        <p:cNvGrpSpPr/>
        <p:nvPr/>
      </p:nvGrpSpPr>
      <p:grpSpPr>
        <a:xfrm>
          <a:off x="0" y="0"/>
          <a:ext cx="0" cy="0"/>
          <a:chOff x="0" y="0"/>
          <a:chExt cx="0" cy="0"/>
        </a:xfrm>
      </p:grpSpPr>
      <p:sp>
        <p:nvSpPr>
          <p:cNvPr id="797" name="Google Shape;797;g2936c336ece_0_620"/>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798" name="Google Shape;798;g2936c336ece_0_620"/>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799" name="Google Shape;799;g2936c336ece_0_620"/>
          <p:cNvCxnSpPr>
            <a:stCxn id="800" idx="4"/>
            <a:endCxn id="797"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801" name="Google Shape;801;g2936c336ece_0_620"/>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802" name="Google Shape;802;g2936c336ece_0_620"/>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800" name="Google Shape;800;g2936c336ece_0_620"/>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03" name="Google Shape;803;g2936c336ece_0_620"/>
          <p:cNvSpPr txBox="1"/>
          <p:nvPr/>
        </p:nvSpPr>
        <p:spPr>
          <a:xfrm>
            <a:off x="1166884" y="1671285"/>
            <a:ext cx="75966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2400">
                <a:solidFill>
                  <a:srgbClr val="374151"/>
                </a:solidFill>
                <a:latin typeface="Helvetica Neue Light"/>
                <a:ea typeface="Helvetica Neue Light"/>
                <a:cs typeface="Helvetica Neue Light"/>
                <a:sym typeface="Helvetica Neue Light"/>
              </a:rPr>
              <a:t>Food chains help me know about the movements of animals.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804" name="Google Shape;804;g2936c336ece_0_620"/>
          <p:cNvSpPr txBox="1"/>
          <p:nvPr/>
        </p:nvSpPr>
        <p:spPr>
          <a:xfrm>
            <a:off x="380509" y="1760847"/>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rgbClr val="000000"/>
                </a:solidFill>
                <a:latin typeface="Arial"/>
                <a:ea typeface="Arial"/>
                <a:cs typeface="Arial"/>
                <a:sym typeface="Arial"/>
              </a:rPr>
              <a:t>A</a:t>
            </a:r>
            <a:endParaRPr/>
          </a:p>
        </p:txBody>
      </p:sp>
      <p:sp>
        <p:nvSpPr>
          <p:cNvPr id="805" name="Google Shape;805;g2936c336ece_0_620"/>
          <p:cNvSpPr txBox="1"/>
          <p:nvPr/>
        </p:nvSpPr>
        <p:spPr>
          <a:xfrm>
            <a:off x="380508" y="2810464"/>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rgbClr val="000000"/>
                </a:solidFill>
                <a:latin typeface="Arial"/>
                <a:ea typeface="Arial"/>
                <a:cs typeface="Arial"/>
                <a:sym typeface="Arial"/>
              </a:rPr>
              <a:t>B</a:t>
            </a:r>
            <a:endParaRPr/>
          </a:p>
        </p:txBody>
      </p:sp>
      <p:sp>
        <p:nvSpPr>
          <p:cNvPr id="806" name="Google Shape;806;g2936c336ece_0_620"/>
          <p:cNvSpPr txBox="1"/>
          <p:nvPr/>
        </p:nvSpPr>
        <p:spPr>
          <a:xfrm>
            <a:off x="393330" y="5056745"/>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rgbClr val="000000"/>
                </a:solidFill>
                <a:latin typeface="Arial"/>
                <a:ea typeface="Arial"/>
                <a:cs typeface="Arial"/>
                <a:sym typeface="Arial"/>
              </a:rPr>
              <a:t>D</a:t>
            </a:r>
            <a:endParaRPr/>
          </a:p>
        </p:txBody>
      </p:sp>
      <p:sp>
        <p:nvSpPr>
          <p:cNvPr id="807" name="Google Shape;807;g2936c336ece_0_620"/>
          <p:cNvSpPr txBox="1"/>
          <p:nvPr/>
        </p:nvSpPr>
        <p:spPr>
          <a:xfrm>
            <a:off x="393330" y="3934292"/>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rgbClr val="000000"/>
                </a:solidFill>
                <a:latin typeface="Arial"/>
                <a:ea typeface="Arial"/>
                <a:cs typeface="Arial"/>
                <a:sym typeface="Arial"/>
              </a:rPr>
              <a:t>C</a:t>
            </a:r>
            <a:endParaRPr/>
          </a:p>
        </p:txBody>
      </p:sp>
      <p:sp>
        <p:nvSpPr>
          <p:cNvPr id="808" name="Google Shape;808;g2936c336ece_0_620"/>
          <p:cNvSpPr txBox="1"/>
          <p:nvPr/>
        </p:nvSpPr>
        <p:spPr>
          <a:xfrm>
            <a:off x="598425" y="216100"/>
            <a:ext cx="84555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sng" cap="none" strike="noStrike">
                <a:solidFill>
                  <a:srgbClr val="000000"/>
                </a:solidFill>
                <a:latin typeface="Calibri"/>
                <a:ea typeface="Calibri"/>
                <a:cs typeface="Calibri"/>
                <a:sym typeface="Calibri"/>
              </a:rPr>
              <a:t>Directions</a:t>
            </a:r>
            <a:r>
              <a:rPr b="1" i="0" lang="en-US" sz="3000" u="none" cap="none" strike="noStrike">
                <a:solidFill>
                  <a:srgbClr val="000000"/>
                </a:solidFill>
                <a:latin typeface="Calibri"/>
                <a:ea typeface="Calibri"/>
                <a:cs typeface="Calibri"/>
                <a:sym typeface="Calibri"/>
              </a:rPr>
              <a:t>: </a:t>
            </a:r>
            <a:r>
              <a:rPr b="0" i="0" lang="en-US" sz="3000" u="none" cap="none" strike="noStrike">
                <a:solidFill>
                  <a:srgbClr val="000000"/>
                </a:solidFill>
                <a:latin typeface="Calibri"/>
                <a:ea typeface="Calibri"/>
                <a:cs typeface="Calibri"/>
                <a:sym typeface="Calibri"/>
              </a:rPr>
              <a:t>Choose the correct response for </a:t>
            </a:r>
            <a:r>
              <a:rPr b="0" i="1" lang="en-US" sz="3000" u="none" cap="none" strike="noStrike">
                <a:solidFill>
                  <a:srgbClr val="000000"/>
                </a:solidFill>
                <a:latin typeface="Calibri"/>
                <a:ea typeface="Calibri"/>
                <a:cs typeface="Calibri"/>
                <a:sym typeface="Calibri"/>
              </a:rPr>
              <a:t>“</a:t>
            </a:r>
            <a:r>
              <a:rPr i="1" lang="en-US" sz="3000">
                <a:latin typeface="Calibri"/>
                <a:ea typeface="Calibri"/>
                <a:cs typeface="Calibri"/>
                <a:sym typeface="Calibri"/>
              </a:rPr>
              <a:t>H</a:t>
            </a:r>
            <a:r>
              <a:rPr b="0" i="1" lang="en-US" sz="3000" u="none" cap="none" strike="noStrike">
                <a:solidFill>
                  <a:srgbClr val="000000"/>
                </a:solidFill>
                <a:latin typeface="Calibri"/>
                <a:ea typeface="Calibri"/>
                <a:cs typeface="Calibri"/>
                <a:sym typeface="Calibri"/>
              </a:rPr>
              <a:t>ow do </a:t>
            </a:r>
            <a:r>
              <a:rPr i="1" lang="en-US" sz="3000">
                <a:solidFill>
                  <a:srgbClr val="000000"/>
                </a:solidFill>
                <a:latin typeface="Calibri"/>
                <a:ea typeface="Calibri"/>
                <a:cs typeface="Calibri"/>
                <a:sym typeface="Calibri"/>
              </a:rPr>
              <a:t>food chains</a:t>
            </a:r>
            <a:r>
              <a:rPr b="0" i="1" lang="en-US" sz="3000" u="none" cap="none" strike="noStrike">
                <a:solidFill>
                  <a:srgbClr val="000000"/>
                </a:solidFill>
                <a:latin typeface="Calibri"/>
                <a:ea typeface="Calibri"/>
                <a:cs typeface="Calibri"/>
                <a:sym typeface="Calibri"/>
              </a:rPr>
              <a:t> impact my life?” </a:t>
            </a:r>
            <a:r>
              <a:rPr b="0" i="0" lang="en-US" sz="3000" u="none" cap="none" strike="noStrike">
                <a:solidFill>
                  <a:srgbClr val="000000"/>
                </a:solidFill>
                <a:latin typeface="Calibri"/>
                <a:ea typeface="Calibri"/>
                <a:cs typeface="Calibri"/>
                <a:sym typeface="Calibri"/>
              </a:rPr>
              <a:t>from the choices below. </a:t>
            </a:r>
            <a:endParaRPr b="0" i="0" sz="1400" u="none" cap="none" strike="noStrike">
              <a:solidFill>
                <a:srgbClr val="000000"/>
              </a:solidFill>
              <a:latin typeface="Arial"/>
              <a:ea typeface="Arial"/>
              <a:cs typeface="Arial"/>
              <a:sym typeface="Arial"/>
            </a:endParaRPr>
          </a:p>
        </p:txBody>
      </p:sp>
      <p:sp>
        <p:nvSpPr>
          <p:cNvPr id="809" name="Google Shape;809;g2936c336ece_0_620"/>
          <p:cNvSpPr txBox="1"/>
          <p:nvPr/>
        </p:nvSpPr>
        <p:spPr>
          <a:xfrm>
            <a:off x="1166882" y="2805361"/>
            <a:ext cx="78741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2400">
                <a:solidFill>
                  <a:srgbClr val="374151"/>
                </a:solidFill>
                <a:latin typeface="Helvetica Neue Light"/>
                <a:ea typeface="Helvetica Neue Light"/>
                <a:cs typeface="Helvetica Neue Light"/>
                <a:sym typeface="Helvetica Neue Light"/>
              </a:rPr>
              <a:t>Food chains help</a:t>
            </a:r>
            <a:r>
              <a:rPr lang="en-US" sz="2400">
                <a:solidFill>
                  <a:srgbClr val="43464D"/>
                </a:solidFill>
                <a:latin typeface="Helvetica Neue Light"/>
                <a:ea typeface="Helvetica Neue Light"/>
                <a:cs typeface="Helvetica Neue Light"/>
                <a:sym typeface="Helvetica Neue Light"/>
              </a:rPr>
              <a:t> give me food which transfers energy to my body.</a:t>
            </a:r>
            <a:endParaRPr sz="2400">
              <a:solidFill>
                <a:srgbClr val="374151"/>
              </a:solidFill>
              <a:latin typeface="Helvetica Neue Light"/>
              <a:ea typeface="Helvetica Neue Light"/>
              <a:cs typeface="Helvetica Neue Light"/>
              <a:sym typeface="Helvetica Neue Light"/>
            </a:endParaRPr>
          </a:p>
        </p:txBody>
      </p:sp>
      <p:sp>
        <p:nvSpPr>
          <p:cNvPr id="810" name="Google Shape;810;g2936c336ece_0_620"/>
          <p:cNvSpPr txBox="1"/>
          <p:nvPr/>
        </p:nvSpPr>
        <p:spPr>
          <a:xfrm>
            <a:off x="1179705" y="4072121"/>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en-US" sz="2400">
                <a:solidFill>
                  <a:srgbClr val="43464D"/>
                </a:solidFill>
                <a:latin typeface="Helvetica Neue Light"/>
                <a:ea typeface="Helvetica Neue Light"/>
                <a:cs typeface="Helvetica Neue Light"/>
                <a:sym typeface="Helvetica Neue Light"/>
              </a:rPr>
              <a:t>Food chains</a:t>
            </a:r>
            <a:r>
              <a:rPr b="0" i="0" lang="en-US" sz="2400" u="none" cap="none" strike="noStrike">
                <a:solidFill>
                  <a:srgbClr val="43464D"/>
                </a:solidFill>
                <a:latin typeface="Helvetica Neue Light"/>
                <a:ea typeface="Helvetica Neue Light"/>
                <a:cs typeface="Helvetica Neue Light"/>
                <a:sym typeface="Helvetica Neue Light"/>
              </a:rPr>
              <a:t> help me </a:t>
            </a:r>
            <a:r>
              <a:rPr lang="en-US" sz="2400">
                <a:solidFill>
                  <a:srgbClr val="43464D"/>
                </a:solidFill>
                <a:latin typeface="Helvetica Neue Light"/>
                <a:ea typeface="Helvetica Neue Light"/>
                <a:cs typeface="Helvetica Neue Light"/>
                <a:sym typeface="Helvetica Neue Light"/>
              </a:rPr>
              <a:t>know where animals live.</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811" name="Google Shape;811;g2936c336ece_0_620"/>
          <p:cNvSpPr txBox="1"/>
          <p:nvPr/>
        </p:nvSpPr>
        <p:spPr>
          <a:xfrm>
            <a:off x="1166882" y="5049796"/>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2400">
                <a:solidFill>
                  <a:srgbClr val="43464D"/>
                </a:solidFill>
                <a:latin typeface="Helvetica Neue Light"/>
                <a:ea typeface="Helvetica Neue Light"/>
                <a:cs typeface="Helvetica Neue Light"/>
                <a:sym typeface="Helvetica Neue Light"/>
              </a:rPr>
              <a:t>Food chains </a:t>
            </a:r>
            <a:r>
              <a:rPr b="0" i="0" lang="en-US" sz="2400" u="none" cap="none" strike="noStrike">
                <a:solidFill>
                  <a:srgbClr val="43464D"/>
                </a:solidFill>
                <a:latin typeface="Helvetica Neue Light"/>
                <a:ea typeface="Helvetica Neue Light"/>
                <a:cs typeface="Helvetica Neue Light"/>
                <a:sym typeface="Helvetica Neue Light"/>
              </a:rPr>
              <a:t>help </a:t>
            </a:r>
            <a:r>
              <a:rPr lang="en-US" sz="2400">
                <a:solidFill>
                  <a:srgbClr val="43464D"/>
                </a:solidFill>
                <a:latin typeface="Helvetica Neue Light"/>
                <a:ea typeface="Helvetica Neue Light"/>
                <a:cs typeface="Helvetica Neue Light"/>
                <a:sym typeface="Helvetica Neue Light"/>
              </a:rPr>
              <a:t>me know how plants survive.</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812" name="Google Shape;812;g2936c336ece_0_620"/>
          <p:cNvSpPr/>
          <p:nvPr/>
        </p:nvSpPr>
        <p:spPr>
          <a:xfrm>
            <a:off x="176700" y="2751450"/>
            <a:ext cx="8790600" cy="9615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7" name="Shape 817"/>
        <p:cNvGrpSpPr/>
        <p:nvPr/>
      </p:nvGrpSpPr>
      <p:grpSpPr>
        <a:xfrm>
          <a:off x="0" y="0"/>
          <a:ext cx="0" cy="0"/>
          <a:chOff x="0" y="0"/>
          <a:chExt cx="0" cy="0"/>
        </a:xfrm>
      </p:grpSpPr>
      <p:sp>
        <p:nvSpPr>
          <p:cNvPr id="818" name="Google Shape;818;g25e11802ac4_0_2649"/>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819" name="Google Shape;819;g25e11802ac4_0_2649"/>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820" name="Google Shape;820;g25e11802ac4_0_2649"/>
          <p:cNvCxnSpPr>
            <a:stCxn id="821" idx="4"/>
            <a:endCxn id="818"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822" name="Google Shape;822;g25e11802ac4_0_2649"/>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823" name="Google Shape;823;g25e11802ac4_0_2649"/>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821" name="Google Shape;821;g25e11802ac4_0_2649"/>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id="824" name="Google Shape;824;g25e11802ac4_0_2649"/>
          <p:cNvPicPr preferRelativeResize="0"/>
          <p:nvPr/>
        </p:nvPicPr>
        <p:blipFill>
          <a:blip r:embed="rId3">
            <a:alphaModFix/>
          </a:blip>
          <a:stretch>
            <a:fillRect/>
          </a:stretch>
        </p:blipFill>
        <p:spPr>
          <a:xfrm>
            <a:off x="4708207" y="1027040"/>
            <a:ext cx="3910253" cy="1725911"/>
          </a:xfrm>
          <a:prstGeom prst="rect">
            <a:avLst/>
          </a:prstGeom>
          <a:noFill/>
          <a:ln>
            <a:noFill/>
          </a:ln>
        </p:spPr>
      </p:pic>
      <p:sp>
        <p:nvSpPr>
          <p:cNvPr id="825" name="Google Shape;825;g25e11802ac4_0_2649"/>
          <p:cNvSpPr/>
          <p:nvPr/>
        </p:nvSpPr>
        <p:spPr>
          <a:xfrm>
            <a:off x="498763" y="699655"/>
            <a:ext cx="8187900" cy="5805300"/>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826" name="Google Shape;826;g25e11802ac4_0_2649"/>
          <p:cNvCxnSpPr/>
          <p:nvPr/>
        </p:nvCxnSpPr>
        <p:spPr>
          <a:xfrm>
            <a:off x="4606850" y="699655"/>
            <a:ext cx="0" cy="1763100"/>
          </a:xfrm>
          <a:prstGeom prst="straightConnector1">
            <a:avLst/>
          </a:prstGeom>
          <a:noFill/>
          <a:ln cap="flat" cmpd="sng" w="25400">
            <a:solidFill>
              <a:schemeClr val="dk1"/>
            </a:solidFill>
            <a:prstDash val="solid"/>
            <a:round/>
            <a:headEnd len="sm" w="sm" type="none"/>
            <a:tailEnd len="sm" w="sm" type="none"/>
          </a:ln>
        </p:spPr>
      </p:cxnSp>
      <p:cxnSp>
        <p:nvCxnSpPr>
          <p:cNvPr id="827" name="Google Shape;827;g25e11802ac4_0_2649"/>
          <p:cNvCxnSpPr>
            <a:stCxn id="828" idx="4"/>
            <a:endCxn id="825" idx="2"/>
          </p:cNvCxnSpPr>
          <p:nvPr/>
        </p:nvCxnSpPr>
        <p:spPr>
          <a:xfrm>
            <a:off x="4571972" y="4712344"/>
            <a:ext cx="20700" cy="1792500"/>
          </a:xfrm>
          <a:prstGeom prst="straightConnector1">
            <a:avLst/>
          </a:prstGeom>
          <a:noFill/>
          <a:ln cap="flat" cmpd="sng" w="25400">
            <a:solidFill>
              <a:schemeClr val="dk1"/>
            </a:solidFill>
            <a:prstDash val="solid"/>
            <a:round/>
            <a:headEnd len="sm" w="sm" type="none"/>
            <a:tailEnd len="sm" w="sm" type="none"/>
          </a:ln>
        </p:spPr>
      </p:cxnSp>
      <p:cxnSp>
        <p:nvCxnSpPr>
          <p:cNvPr id="829" name="Google Shape;829;g25e11802ac4_0_2649"/>
          <p:cNvCxnSpPr/>
          <p:nvPr/>
        </p:nvCxnSpPr>
        <p:spPr>
          <a:xfrm>
            <a:off x="498763" y="3588457"/>
            <a:ext cx="2389800" cy="0"/>
          </a:xfrm>
          <a:prstGeom prst="straightConnector1">
            <a:avLst/>
          </a:prstGeom>
          <a:noFill/>
          <a:ln cap="flat" cmpd="sng" w="25400">
            <a:solidFill>
              <a:schemeClr val="dk1"/>
            </a:solidFill>
            <a:prstDash val="solid"/>
            <a:round/>
            <a:headEnd len="sm" w="sm" type="none"/>
            <a:tailEnd len="sm" w="sm" type="none"/>
          </a:ln>
        </p:spPr>
      </p:cxnSp>
      <p:cxnSp>
        <p:nvCxnSpPr>
          <p:cNvPr id="830" name="Google Shape;830;g25e11802ac4_0_2649"/>
          <p:cNvCxnSpPr/>
          <p:nvPr/>
        </p:nvCxnSpPr>
        <p:spPr>
          <a:xfrm>
            <a:off x="6255327" y="3550427"/>
            <a:ext cx="2431500" cy="0"/>
          </a:xfrm>
          <a:prstGeom prst="straightConnector1">
            <a:avLst/>
          </a:prstGeom>
          <a:noFill/>
          <a:ln cap="flat" cmpd="sng" w="25400">
            <a:solidFill>
              <a:schemeClr val="dk1"/>
            </a:solidFill>
            <a:prstDash val="solid"/>
            <a:round/>
            <a:headEnd len="sm" w="sm" type="none"/>
            <a:tailEnd len="sm" w="sm" type="none"/>
          </a:ln>
        </p:spPr>
      </p:cxnSp>
      <p:sp>
        <p:nvSpPr>
          <p:cNvPr id="828" name="Google Shape;828;g25e11802ac4_0_2649"/>
          <p:cNvSpPr/>
          <p:nvPr/>
        </p:nvSpPr>
        <p:spPr>
          <a:xfrm>
            <a:off x="2888672" y="2462644"/>
            <a:ext cx="3366600" cy="2249700"/>
          </a:xfrm>
          <a:prstGeom prst="ellipse">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31" name="Google Shape;831;g25e11802ac4_0_2649"/>
          <p:cNvSpPr txBox="1"/>
          <p:nvPr/>
        </p:nvSpPr>
        <p:spPr>
          <a:xfrm>
            <a:off x="2990050" y="3343633"/>
            <a:ext cx="3163800" cy="538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900"/>
              <a:buFont typeface="Arial"/>
              <a:buNone/>
            </a:pPr>
            <a:r>
              <a:rPr b="1" lang="en-US" sz="2900">
                <a:latin typeface="Poppins"/>
                <a:ea typeface="Poppins"/>
                <a:cs typeface="Poppins"/>
                <a:sym typeface="Poppins"/>
              </a:rPr>
              <a:t>Food Chain</a:t>
            </a:r>
            <a:endParaRPr b="0" i="0" sz="700" u="none" cap="none" strike="noStrike">
              <a:solidFill>
                <a:srgbClr val="000000"/>
              </a:solidFill>
              <a:latin typeface="Arial"/>
              <a:ea typeface="Arial"/>
              <a:cs typeface="Arial"/>
              <a:sym typeface="Arial"/>
            </a:endParaRPr>
          </a:p>
        </p:txBody>
      </p:sp>
      <p:sp>
        <p:nvSpPr>
          <p:cNvPr id="832" name="Google Shape;832;g25e11802ac4_0_2649"/>
          <p:cNvSpPr txBox="1"/>
          <p:nvPr/>
        </p:nvSpPr>
        <p:spPr>
          <a:xfrm>
            <a:off x="494363" y="701495"/>
            <a:ext cx="11466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Definition</a:t>
            </a:r>
            <a:endParaRPr b="0" i="0" sz="1400" u="none" cap="none" strike="noStrike">
              <a:solidFill>
                <a:srgbClr val="000000"/>
              </a:solidFill>
              <a:latin typeface="Arial"/>
              <a:ea typeface="Arial"/>
              <a:cs typeface="Arial"/>
              <a:sym typeface="Arial"/>
            </a:endParaRPr>
          </a:p>
        </p:txBody>
      </p:sp>
      <p:sp>
        <p:nvSpPr>
          <p:cNvPr id="833" name="Google Shape;833;g25e11802ac4_0_2649"/>
          <p:cNvSpPr txBox="1"/>
          <p:nvPr/>
        </p:nvSpPr>
        <p:spPr>
          <a:xfrm>
            <a:off x="498763" y="6056745"/>
            <a:ext cx="10824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Example</a:t>
            </a:r>
            <a:endParaRPr b="0" i="0" sz="1400" u="none" cap="none" strike="noStrike">
              <a:solidFill>
                <a:srgbClr val="000000"/>
              </a:solidFill>
              <a:latin typeface="Arial"/>
              <a:ea typeface="Arial"/>
              <a:cs typeface="Arial"/>
              <a:sym typeface="Arial"/>
            </a:endParaRPr>
          </a:p>
        </p:txBody>
      </p:sp>
      <p:sp>
        <p:nvSpPr>
          <p:cNvPr id="834" name="Google Shape;834;g25e11802ac4_0_2649"/>
          <p:cNvSpPr txBox="1"/>
          <p:nvPr/>
        </p:nvSpPr>
        <p:spPr>
          <a:xfrm>
            <a:off x="4210100" y="6143700"/>
            <a:ext cx="4504200" cy="3540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0" i="0" lang="en-US" sz="1700" u="none" cap="none" strike="noStrike">
                <a:solidFill>
                  <a:srgbClr val="000000"/>
                </a:solidFill>
                <a:latin typeface="Helvetica Neue Light"/>
                <a:ea typeface="Helvetica Neue Light"/>
                <a:cs typeface="Helvetica Neue Light"/>
                <a:sym typeface="Helvetica Neue Light"/>
              </a:rPr>
              <a:t>How do </a:t>
            </a:r>
            <a:r>
              <a:rPr lang="en-US" sz="1700">
                <a:latin typeface="Helvetica Neue Light"/>
                <a:ea typeface="Helvetica Neue Light"/>
                <a:cs typeface="Helvetica Neue Light"/>
                <a:sym typeface="Helvetica Neue Light"/>
              </a:rPr>
              <a:t>food chains</a:t>
            </a:r>
            <a:r>
              <a:rPr b="0" i="0" lang="en-US" sz="1700" u="none" cap="none" strike="noStrike">
                <a:solidFill>
                  <a:srgbClr val="000000"/>
                </a:solidFill>
                <a:latin typeface="Helvetica Neue Light"/>
                <a:ea typeface="Helvetica Neue Light"/>
                <a:cs typeface="Helvetica Neue Light"/>
                <a:sym typeface="Helvetica Neue Light"/>
              </a:rPr>
              <a:t> impact my life?</a:t>
            </a:r>
            <a:endParaRPr b="0" i="0" sz="1700" u="none" cap="none" strike="noStrike">
              <a:solidFill>
                <a:srgbClr val="000000"/>
              </a:solidFill>
              <a:latin typeface="Arial"/>
              <a:ea typeface="Arial"/>
              <a:cs typeface="Arial"/>
              <a:sym typeface="Arial"/>
            </a:endParaRPr>
          </a:p>
        </p:txBody>
      </p:sp>
      <p:sp>
        <p:nvSpPr>
          <p:cNvPr id="835" name="Google Shape;835;g25e11802ac4_0_2649"/>
          <p:cNvSpPr txBox="1"/>
          <p:nvPr/>
        </p:nvSpPr>
        <p:spPr>
          <a:xfrm>
            <a:off x="622075" y="1304150"/>
            <a:ext cx="38835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400">
                <a:solidFill>
                  <a:schemeClr val="dk1"/>
                </a:solidFill>
                <a:latin typeface="Calibri"/>
                <a:ea typeface="Calibri"/>
                <a:cs typeface="Calibri"/>
                <a:sym typeface="Calibri"/>
              </a:rPr>
              <a:t>The path of energy from producers to consumers</a:t>
            </a:r>
            <a:endParaRPr sz="2400"/>
          </a:p>
        </p:txBody>
      </p:sp>
      <p:sp>
        <p:nvSpPr>
          <p:cNvPr id="836" name="Google Shape;836;g25e11802ac4_0_2649"/>
          <p:cNvSpPr txBox="1"/>
          <p:nvPr/>
        </p:nvSpPr>
        <p:spPr>
          <a:xfrm>
            <a:off x="622075" y="4692550"/>
            <a:ext cx="36939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400">
                <a:solidFill>
                  <a:schemeClr val="dk1"/>
                </a:solidFill>
                <a:latin typeface="Calibri"/>
                <a:ea typeface="Calibri"/>
                <a:cs typeface="Calibri"/>
                <a:sym typeface="Calibri"/>
              </a:rPr>
              <a:t>A caterpillar eats leaves, a bird eats the caterpillar, a fox eats the birds</a:t>
            </a:r>
            <a:endParaRPr sz="2400"/>
          </a:p>
        </p:txBody>
      </p:sp>
      <p:sp>
        <p:nvSpPr>
          <p:cNvPr id="837" name="Google Shape;837;g25e11802ac4_0_2649"/>
          <p:cNvSpPr txBox="1"/>
          <p:nvPr/>
        </p:nvSpPr>
        <p:spPr>
          <a:xfrm>
            <a:off x="4708200" y="4840050"/>
            <a:ext cx="39102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400">
                <a:solidFill>
                  <a:schemeClr val="dk1"/>
                </a:solidFill>
                <a:latin typeface="Calibri"/>
                <a:ea typeface="Calibri"/>
                <a:cs typeface="Calibri"/>
                <a:sym typeface="Calibri"/>
              </a:rPr>
              <a:t>Food chains help give me food which transfers energy to my body.</a:t>
            </a:r>
            <a:endParaRPr sz="2400"/>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2" name="Shape 842"/>
        <p:cNvGrpSpPr/>
        <p:nvPr/>
      </p:nvGrpSpPr>
      <p:grpSpPr>
        <a:xfrm>
          <a:off x="0" y="0"/>
          <a:ext cx="0" cy="0"/>
          <a:chOff x="0" y="0"/>
          <a:chExt cx="0" cy="0"/>
        </a:xfrm>
      </p:grpSpPr>
      <p:sp>
        <p:nvSpPr>
          <p:cNvPr id="843" name="Google Shape;843;p52"/>
          <p:cNvSpPr txBox="1"/>
          <p:nvPr/>
        </p:nvSpPr>
        <p:spPr>
          <a:xfrm>
            <a:off x="2585397" y="628581"/>
            <a:ext cx="3973204"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5400"/>
              <a:buFont typeface="Arial"/>
              <a:buNone/>
            </a:pPr>
            <a:r>
              <a:rPr b="0" i="0" lang="en-US" sz="5400" u="none" cap="none" strike="noStrike">
                <a:solidFill>
                  <a:srgbClr val="FF0000"/>
                </a:solidFill>
                <a:latin typeface="Calibri"/>
                <a:ea typeface="Calibri"/>
                <a:cs typeface="Calibri"/>
                <a:sym typeface="Calibri"/>
              </a:rPr>
              <a:t>Remember!!!</a:t>
            </a:r>
            <a:endParaRPr b="0" i="0" sz="1400" u="none" cap="none" strike="noStrike">
              <a:solidFill>
                <a:srgbClr val="000000"/>
              </a:solidFill>
              <a:latin typeface="Arial"/>
              <a:ea typeface="Arial"/>
              <a:cs typeface="Arial"/>
              <a:sym typeface="Arial"/>
            </a:endParaRPr>
          </a:p>
        </p:txBody>
      </p:sp>
      <p:sp>
        <p:nvSpPr>
          <p:cNvPr descr="Rewind" id="844" name="Google Shape;844;p52"/>
          <p:cNvSpPr/>
          <p:nvPr/>
        </p:nvSpPr>
        <p:spPr>
          <a:xfrm>
            <a:off x="1928445" y="1500554"/>
            <a:ext cx="5287108" cy="42672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9" name="Shape 849"/>
        <p:cNvGrpSpPr/>
        <p:nvPr/>
      </p:nvGrpSpPr>
      <p:grpSpPr>
        <a:xfrm>
          <a:off x="0" y="0"/>
          <a:ext cx="0" cy="0"/>
          <a:chOff x="0" y="0"/>
          <a:chExt cx="0" cy="0"/>
        </a:xfrm>
      </p:grpSpPr>
      <p:sp>
        <p:nvSpPr>
          <p:cNvPr descr="Rewind" id="850" name="Google Shape;850;g2928e35bcaa_0_1263"/>
          <p:cNvSpPr/>
          <p:nvPr/>
        </p:nvSpPr>
        <p:spPr>
          <a:xfrm>
            <a:off x="0" y="0"/>
            <a:ext cx="920100" cy="780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1" name="Google Shape;851;g2928e35bcaa_0_1263"/>
          <p:cNvSpPr txBox="1"/>
          <p:nvPr>
            <p:ph idx="1" type="subTitle"/>
          </p:nvPr>
        </p:nvSpPr>
        <p:spPr>
          <a:xfrm>
            <a:off x="771749" y="1011617"/>
            <a:ext cx="7600500" cy="10929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chemeClr val="dk1"/>
              </a:buClr>
              <a:buSzPts val="3200"/>
              <a:buNone/>
            </a:pPr>
            <a:r>
              <a:rPr b="1" lang="en-US" u="sng">
                <a:solidFill>
                  <a:schemeClr val="dk1"/>
                </a:solidFill>
              </a:rPr>
              <a:t>Food Chain</a:t>
            </a:r>
            <a:r>
              <a:rPr b="1" lang="en-US">
                <a:solidFill>
                  <a:schemeClr val="dk1"/>
                </a:solidFill>
              </a:rPr>
              <a:t>: </a:t>
            </a:r>
            <a:r>
              <a:rPr lang="en-US">
                <a:solidFill>
                  <a:schemeClr val="dk1"/>
                </a:solidFill>
              </a:rPr>
              <a:t>the path of energy from producers to consumers</a:t>
            </a:r>
            <a:endParaRPr/>
          </a:p>
        </p:txBody>
      </p:sp>
      <p:pic>
        <p:nvPicPr>
          <p:cNvPr id="852" name="Google Shape;852;g2928e35bcaa_0_1263"/>
          <p:cNvPicPr preferRelativeResize="0"/>
          <p:nvPr/>
        </p:nvPicPr>
        <p:blipFill rotWithShape="1">
          <a:blip r:embed="rId4">
            <a:alphaModFix/>
          </a:blip>
          <a:srcRect b="0" l="0" r="0" t="0"/>
          <a:stretch/>
        </p:blipFill>
        <p:spPr>
          <a:xfrm>
            <a:off x="1314903" y="2495898"/>
            <a:ext cx="6195874" cy="2407633"/>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7" name="Shape 857"/>
        <p:cNvGrpSpPr/>
        <p:nvPr/>
      </p:nvGrpSpPr>
      <p:grpSpPr>
        <a:xfrm>
          <a:off x="0" y="0"/>
          <a:ext cx="0" cy="0"/>
          <a:chOff x="0" y="0"/>
          <a:chExt cx="0" cy="0"/>
        </a:xfrm>
      </p:grpSpPr>
      <p:sp>
        <p:nvSpPr>
          <p:cNvPr descr="Lightbulb and gear" id="858" name="Google Shape;858;g2936c336ece_0_468"/>
          <p:cNvSpPr/>
          <p:nvPr/>
        </p:nvSpPr>
        <p:spPr>
          <a:xfrm>
            <a:off x="0" y="83361"/>
            <a:ext cx="722700" cy="7227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9" name="Google Shape;859;g2936c336ece_0_468"/>
          <p:cNvSpPr txBox="1"/>
          <p:nvPr/>
        </p:nvSpPr>
        <p:spPr>
          <a:xfrm>
            <a:off x="722555" y="298084"/>
            <a:ext cx="82095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none" cap="none" strike="noStrike">
                <a:solidFill>
                  <a:schemeClr val="dk1"/>
                </a:solidFill>
                <a:latin typeface="Calibri"/>
                <a:ea typeface="Calibri"/>
                <a:cs typeface="Calibri"/>
                <a:sym typeface="Calibri"/>
              </a:rPr>
              <a:t>Big Question: </a:t>
            </a:r>
            <a:r>
              <a:rPr b="0" i="0" lang="en-US" sz="3000" u="none" cap="none" strike="noStrike">
                <a:solidFill>
                  <a:schemeClr val="dk1"/>
                </a:solidFill>
                <a:latin typeface="Calibri"/>
                <a:ea typeface="Calibri"/>
                <a:cs typeface="Calibri"/>
                <a:sym typeface="Calibri"/>
              </a:rPr>
              <a:t>How is energy transferred from producers to consumers</a:t>
            </a:r>
            <a:r>
              <a:rPr lang="en-US" sz="3000">
                <a:solidFill>
                  <a:schemeClr val="dk1"/>
                </a:solidFill>
                <a:latin typeface="Calibri"/>
                <a:ea typeface="Calibri"/>
                <a:cs typeface="Calibri"/>
                <a:sym typeface="Calibri"/>
              </a:rPr>
              <a:t> in food chains?</a:t>
            </a:r>
            <a:endParaRPr b="0" i="0" sz="1400" u="none" cap="none" strike="noStrike">
              <a:solidFill>
                <a:srgbClr val="000000"/>
              </a:solidFill>
              <a:latin typeface="Arial"/>
              <a:ea typeface="Arial"/>
              <a:cs typeface="Arial"/>
              <a:sym typeface="Arial"/>
            </a:endParaRPr>
          </a:p>
        </p:txBody>
      </p:sp>
      <p:pic>
        <p:nvPicPr>
          <p:cNvPr id="860" name="Google Shape;860;g2936c336ece_0_468"/>
          <p:cNvPicPr preferRelativeResize="0"/>
          <p:nvPr/>
        </p:nvPicPr>
        <p:blipFill rotWithShape="1">
          <a:blip r:embed="rId4">
            <a:alphaModFix/>
          </a:blip>
          <a:srcRect b="0" l="0" r="0" t="0"/>
          <a:stretch/>
        </p:blipFill>
        <p:spPr>
          <a:xfrm>
            <a:off x="1740750" y="1616925"/>
            <a:ext cx="5662499" cy="4791350"/>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5" name="Shape 865"/>
        <p:cNvGrpSpPr/>
        <p:nvPr/>
      </p:nvGrpSpPr>
      <p:grpSpPr>
        <a:xfrm>
          <a:off x="0" y="0"/>
          <a:ext cx="0" cy="0"/>
          <a:chOff x="0" y="0"/>
          <a:chExt cx="0" cy="0"/>
        </a:xfrm>
      </p:grpSpPr>
      <p:sp>
        <p:nvSpPr>
          <p:cNvPr id="866" name="Google Shape;866;g2936c336ece_0_1205"/>
          <p:cNvSpPr txBox="1"/>
          <p:nvPr/>
        </p:nvSpPr>
        <p:spPr>
          <a:xfrm>
            <a:off x="2301071" y="481461"/>
            <a:ext cx="4695600" cy="954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5600"/>
              <a:buFont typeface="Arial"/>
              <a:buNone/>
            </a:pPr>
            <a:r>
              <a:rPr b="0" i="0" lang="en-US" sz="5600" u="none" cap="none" strike="noStrike">
                <a:solidFill>
                  <a:srgbClr val="FFC000"/>
                </a:solidFill>
                <a:latin typeface="Calibri"/>
                <a:ea typeface="Calibri"/>
                <a:cs typeface="Calibri"/>
                <a:sym typeface="Calibri"/>
              </a:rPr>
              <a:t>Demonstration</a:t>
            </a:r>
            <a:endParaRPr b="0" i="0" sz="1400" u="none" cap="none" strike="noStrike">
              <a:solidFill>
                <a:srgbClr val="000000"/>
              </a:solidFill>
              <a:latin typeface="Arial"/>
              <a:ea typeface="Arial"/>
              <a:cs typeface="Arial"/>
              <a:sym typeface="Arial"/>
            </a:endParaRPr>
          </a:p>
        </p:txBody>
      </p:sp>
      <p:sp>
        <p:nvSpPr>
          <p:cNvPr descr="Classroom" id="867" name="Google Shape;867;g2936c336ece_0_1205"/>
          <p:cNvSpPr/>
          <p:nvPr/>
        </p:nvSpPr>
        <p:spPr>
          <a:xfrm>
            <a:off x="-1" y="-5"/>
            <a:ext cx="996300" cy="9540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8" name="Google Shape;868;g2936c336ece_0_1205"/>
          <p:cNvSpPr txBox="1"/>
          <p:nvPr/>
        </p:nvSpPr>
        <p:spPr>
          <a:xfrm>
            <a:off x="1366050" y="1583475"/>
            <a:ext cx="6411900" cy="2508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800"/>
              <a:buFont typeface="Arial"/>
              <a:buNone/>
            </a:pPr>
            <a:r>
              <a:rPr b="0" i="0" lang="en-US" sz="2800" u="sng" cap="none" strike="noStrike">
                <a:solidFill>
                  <a:schemeClr val="hlink"/>
                </a:solidFill>
                <a:latin typeface="Calibri"/>
                <a:ea typeface="Calibri"/>
                <a:cs typeface="Calibri"/>
                <a:sym typeface="Calibri"/>
                <a:hlinkClick r:id="rId4"/>
              </a:rPr>
              <a:t>Food Chain Cup Stacking</a:t>
            </a:r>
            <a:endParaRPr b="0" i="0" sz="28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One creative way to demonstrate food chain energy transfer is to use cups in illustrating a series of consumers in an ecosystem. You can model by stacking consumers on top of lower level consumers and producers or challenge the students in groups to stack their cups correctly as fast as possible. More details and other ideas are linked above!</a:t>
            </a:r>
            <a:endParaRPr b="0" i="0" sz="1800" u="none" cap="none" strike="noStrike">
              <a:solidFill>
                <a:srgbClr val="000000"/>
              </a:solidFill>
              <a:latin typeface="Calibri"/>
              <a:ea typeface="Calibri"/>
              <a:cs typeface="Calibri"/>
              <a:sym typeface="Calibri"/>
            </a:endParaRPr>
          </a:p>
        </p:txBody>
      </p:sp>
      <p:pic>
        <p:nvPicPr>
          <p:cNvPr id="869" name="Google Shape;869;g2936c336ece_0_1205"/>
          <p:cNvPicPr preferRelativeResize="0"/>
          <p:nvPr/>
        </p:nvPicPr>
        <p:blipFill rotWithShape="1">
          <a:blip r:embed="rId5">
            <a:alphaModFix/>
          </a:blip>
          <a:srcRect b="0" l="0" r="0" t="0"/>
          <a:stretch/>
        </p:blipFill>
        <p:spPr>
          <a:xfrm>
            <a:off x="1834450" y="4044124"/>
            <a:ext cx="5475249" cy="2760525"/>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4" name="Shape 874"/>
        <p:cNvGrpSpPr/>
        <p:nvPr/>
      </p:nvGrpSpPr>
      <p:grpSpPr>
        <a:xfrm>
          <a:off x="0" y="0"/>
          <a:ext cx="0" cy="0"/>
          <a:chOff x="0" y="0"/>
          <a:chExt cx="0" cy="0"/>
        </a:xfrm>
      </p:grpSpPr>
      <p:sp>
        <p:nvSpPr>
          <p:cNvPr id="875" name="Google Shape;875;g2936c336ece_0_383"/>
          <p:cNvSpPr txBox="1"/>
          <p:nvPr/>
        </p:nvSpPr>
        <p:spPr>
          <a:xfrm>
            <a:off x="1768509" y="111160"/>
            <a:ext cx="5607000" cy="954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5600"/>
              <a:buFont typeface="Arial"/>
              <a:buNone/>
            </a:pPr>
            <a:r>
              <a:rPr b="0" i="0" lang="en-US" sz="5600" u="none" cap="none" strike="noStrike">
                <a:solidFill>
                  <a:srgbClr val="FFC000"/>
                </a:solidFill>
                <a:latin typeface="Calibri"/>
                <a:ea typeface="Calibri"/>
                <a:cs typeface="Calibri"/>
                <a:sym typeface="Calibri"/>
              </a:rPr>
              <a:t>Simulation Activity</a:t>
            </a:r>
            <a:endParaRPr b="0" i="0" sz="1400" u="none" cap="none" strike="noStrike">
              <a:solidFill>
                <a:srgbClr val="000000"/>
              </a:solidFill>
              <a:latin typeface="Arial"/>
              <a:ea typeface="Arial"/>
              <a:cs typeface="Arial"/>
              <a:sym typeface="Arial"/>
            </a:endParaRPr>
          </a:p>
        </p:txBody>
      </p:sp>
      <p:sp>
        <p:nvSpPr>
          <p:cNvPr id="876" name="Google Shape;876;g2936c336ece_0_383"/>
          <p:cNvSpPr txBox="1"/>
          <p:nvPr/>
        </p:nvSpPr>
        <p:spPr>
          <a:xfrm>
            <a:off x="2499119" y="987534"/>
            <a:ext cx="5706300" cy="1754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sng" cap="none" strike="noStrike">
                <a:solidFill>
                  <a:schemeClr val="dk1"/>
                </a:solidFill>
                <a:latin typeface="Calibri"/>
                <a:ea typeface="Calibri"/>
                <a:cs typeface="Calibri"/>
                <a:sym typeface="Calibri"/>
                <a:hlinkClick r:id="rId3">
                  <a:extLst>
                    <a:ext uri="{A12FA001-AC4F-418D-AE19-62706E023703}">
                      <ahyp:hlinkClr val="tx"/>
                    </a:ext>
                  </a:extLst>
                </a:hlinkClick>
              </a:rPr>
              <a:t>Food Chain and Ecosystem Simulation</a:t>
            </a:r>
            <a:endParaRPr b="0" i="0" sz="36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Calibri"/>
                <a:ea typeface="Calibri"/>
                <a:cs typeface="Calibri"/>
                <a:sym typeface="Calibri"/>
              </a:rPr>
              <a:t>(Gizmos)</a:t>
            </a:r>
            <a:endParaRPr b="0" i="0" sz="1400" u="none" cap="none" strike="noStrike">
              <a:solidFill>
                <a:srgbClr val="000000"/>
              </a:solidFill>
              <a:latin typeface="Arial"/>
              <a:ea typeface="Arial"/>
              <a:cs typeface="Arial"/>
              <a:sym typeface="Arial"/>
            </a:endParaRPr>
          </a:p>
        </p:txBody>
      </p:sp>
      <p:pic>
        <p:nvPicPr>
          <p:cNvPr descr="Cursor" id="877" name="Google Shape;877;g2936c336ece_0_383"/>
          <p:cNvPicPr preferRelativeResize="0"/>
          <p:nvPr/>
        </p:nvPicPr>
        <p:blipFill rotWithShape="1">
          <a:blip r:embed="rId4">
            <a:alphaModFix/>
          </a:blip>
          <a:srcRect b="0" l="0" r="0" t="0"/>
          <a:stretch/>
        </p:blipFill>
        <p:spPr>
          <a:xfrm rot="5400000">
            <a:off x="2760906" y="1484441"/>
            <a:ext cx="914400" cy="914400"/>
          </a:xfrm>
          <a:prstGeom prst="rect">
            <a:avLst/>
          </a:prstGeom>
          <a:noFill/>
          <a:ln>
            <a:noFill/>
          </a:ln>
        </p:spPr>
      </p:pic>
      <p:sp>
        <p:nvSpPr>
          <p:cNvPr id="878" name="Google Shape;878;g2936c336ece_0_383"/>
          <p:cNvSpPr txBox="1"/>
          <p:nvPr/>
        </p:nvSpPr>
        <p:spPr>
          <a:xfrm>
            <a:off x="492368" y="2174706"/>
            <a:ext cx="2552400" cy="1477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1" lang="en-US" sz="1800" u="none" cap="none" strike="noStrike">
                <a:solidFill>
                  <a:schemeClr val="dk1"/>
                </a:solidFill>
                <a:latin typeface="Calibri"/>
                <a:ea typeface="Calibri"/>
                <a:cs typeface="Calibri"/>
                <a:sym typeface="Calibri"/>
              </a:rPr>
              <a:t>Click the link above for a simulation to deepen your understanding of food webs, food chains, and ecosystems.</a:t>
            </a:r>
            <a:endParaRPr b="0" i="0" sz="1400" u="none" cap="none" strike="noStrike">
              <a:solidFill>
                <a:srgbClr val="000000"/>
              </a:solidFill>
              <a:latin typeface="Arial"/>
              <a:ea typeface="Arial"/>
              <a:cs typeface="Arial"/>
              <a:sym typeface="Arial"/>
            </a:endParaRPr>
          </a:p>
        </p:txBody>
      </p:sp>
      <p:sp>
        <p:nvSpPr>
          <p:cNvPr descr="Laptop" id="879" name="Google Shape;879;g2936c336ece_0_383"/>
          <p:cNvSpPr/>
          <p:nvPr/>
        </p:nvSpPr>
        <p:spPr>
          <a:xfrm>
            <a:off x="44367" y="0"/>
            <a:ext cx="735300" cy="735300"/>
          </a:xfrm>
          <a:prstGeom prst="ellipse">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80" name="Google Shape;880;g2936c336ece_0_383"/>
          <p:cNvPicPr preferRelativeResize="0"/>
          <p:nvPr/>
        </p:nvPicPr>
        <p:blipFill rotWithShape="1">
          <a:blip r:embed="rId6">
            <a:alphaModFix/>
          </a:blip>
          <a:srcRect b="0" l="0" r="0" t="0"/>
          <a:stretch/>
        </p:blipFill>
        <p:spPr>
          <a:xfrm>
            <a:off x="3044650" y="2776354"/>
            <a:ext cx="5706418" cy="3906702"/>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5" name="Shape 885"/>
        <p:cNvGrpSpPr/>
        <p:nvPr/>
      </p:nvGrpSpPr>
      <p:grpSpPr>
        <a:xfrm>
          <a:off x="0" y="0"/>
          <a:ext cx="0" cy="0"/>
          <a:chOff x="0" y="0"/>
          <a:chExt cx="0" cy="0"/>
        </a:xfrm>
      </p:grpSpPr>
      <p:pic>
        <p:nvPicPr>
          <p:cNvPr id="886" name="Google Shape;886;p62"/>
          <p:cNvPicPr preferRelativeResize="0"/>
          <p:nvPr/>
        </p:nvPicPr>
        <p:blipFill rotWithShape="1">
          <a:blip r:embed="rId3">
            <a:alphaModFix/>
          </a:blip>
          <a:srcRect b="0" l="0" r="0" t="0"/>
          <a:stretch/>
        </p:blipFill>
        <p:spPr>
          <a:xfrm>
            <a:off x="0" y="0"/>
            <a:ext cx="9143067" cy="6858000"/>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0" name="Shape 890"/>
        <p:cNvGrpSpPr/>
        <p:nvPr/>
      </p:nvGrpSpPr>
      <p:grpSpPr>
        <a:xfrm>
          <a:off x="0" y="0"/>
          <a:ext cx="0" cy="0"/>
          <a:chOff x="0" y="0"/>
          <a:chExt cx="0" cy="0"/>
        </a:xfrm>
      </p:grpSpPr>
      <p:pic>
        <p:nvPicPr>
          <p:cNvPr descr="IEP Translation – Communication from OSEP regarding the ..." id="891" name="Google Shape;891;p14"/>
          <p:cNvPicPr preferRelativeResize="0"/>
          <p:nvPr/>
        </p:nvPicPr>
        <p:blipFill rotWithShape="1">
          <a:blip r:embed="rId3">
            <a:alphaModFix/>
          </a:blip>
          <a:srcRect b="0" l="0" r="0" t="0"/>
          <a:stretch/>
        </p:blipFill>
        <p:spPr>
          <a:xfrm>
            <a:off x="1782610" y="905274"/>
            <a:ext cx="5748348" cy="904494"/>
          </a:xfrm>
          <a:prstGeom prst="rect">
            <a:avLst/>
          </a:prstGeom>
          <a:noFill/>
          <a:ln>
            <a:noFill/>
          </a:ln>
        </p:spPr>
      </p:pic>
      <p:pic>
        <p:nvPicPr>
          <p:cNvPr descr="United States Department of Education - Wikipedia" id="892" name="Google Shape;892;p14"/>
          <p:cNvPicPr preferRelativeResize="0"/>
          <p:nvPr/>
        </p:nvPicPr>
        <p:blipFill rotWithShape="1">
          <a:blip r:embed="rId4">
            <a:alphaModFix/>
          </a:blip>
          <a:srcRect b="0" l="0" r="0" t="0"/>
          <a:stretch/>
        </p:blipFill>
        <p:spPr>
          <a:xfrm>
            <a:off x="3441843" y="1949759"/>
            <a:ext cx="2164459" cy="2067532"/>
          </a:xfrm>
          <a:prstGeom prst="rect">
            <a:avLst/>
          </a:prstGeom>
          <a:noFill/>
          <a:ln>
            <a:noFill/>
          </a:ln>
        </p:spPr>
      </p:pic>
      <p:pic>
        <p:nvPicPr>
          <p:cNvPr id="893" name="Google Shape;893;p14"/>
          <p:cNvPicPr preferRelativeResize="0"/>
          <p:nvPr/>
        </p:nvPicPr>
        <p:blipFill rotWithShape="1">
          <a:blip r:embed="rId5">
            <a:alphaModFix/>
          </a:blip>
          <a:srcRect b="0" l="0" r="0" t="0"/>
          <a:stretch/>
        </p:blipFill>
        <p:spPr>
          <a:xfrm>
            <a:off x="1017141" y="4236393"/>
            <a:ext cx="7555383" cy="1289764"/>
          </a:xfrm>
          <a:prstGeom prst="rect">
            <a:avLst/>
          </a:prstGeom>
          <a:noFill/>
          <a:ln>
            <a:noFill/>
          </a:ln>
        </p:spPr>
      </p:pic>
      <p:sp>
        <p:nvSpPr>
          <p:cNvPr id="894" name="Google Shape;894;p14"/>
          <p:cNvSpPr txBox="1"/>
          <p:nvPr/>
        </p:nvSpPr>
        <p:spPr>
          <a:xfrm>
            <a:off x="634671" y="180283"/>
            <a:ext cx="7874700" cy="585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Calibri"/>
                <a:ea typeface="Calibri"/>
                <a:cs typeface="Calibri"/>
                <a:sym typeface="Calibri"/>
              </a:rPr>
              <a:t>This Was Created With Resources From:</a:t>
            </a:r>
            <a:endParaRPr b="0" i="0" sz="1400" u="none" cap="none" strike="noStrike">
              <a:solidFill>
                <a:srgbClr val="000000"/>
              </a:solidFill>
              <a:latin typeface="Arial"/>
              <a:ea typeface="Arial"/>
              <a:cs typeface="Arial"/>
              <a:sym typeface="Arial"/>
            </a:endParaRPr>
          </a:p>
        </p:txBody>
      </p:sp>
      <p:sp>
        <p:nvSpPr>
          <p:cNvPr id="895" name="Google Shape;895;p14"/>
          <p:cNvSpPr txBox="1"/>
          <p:nvPr/>
        </p:nvSpPr>
        <p:spPr>
          <a:xfrm>
            <a:off x="903450" y="5526150"/>
            <a:ext cx="7337100" cy="1077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50"/>
              <a:buFont typeface="Arial"/>
              <a:buNone/>
            </a:pPr>
            <a:r>
              <a:rPr b="1" i="0" lang="en-US" sz="1450" u="none" cap="none" strike="noStrike">
                <a:solidFill>
                  <a:srgbClr val="000000"/>
                </a:solidFill>
                <a:latin typeface="Calibri"/>
                <a:ea typeface="Calibri"/>
                <a:cs typeface="Calibri"/>
                <a:sym typeface="Calibri"/>
              </a:rPr>
              <a:t>Questions or Comments</a:t>
            </a:r>
            <a:endParaRPr b="0" i="0" sz="15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50"/>
              <a:buFont typeface="Arial"/>
              <a:buNone/>
            </a:pPr>
            <a:r>
              <a:t/>
            </a:r>
            <a:endParaRPr b="1" i="0" sz="145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50"/>
              <a:buFont typeface="Arial"/>
              <a:buNone/>
            </a:pPr>
            <a:r>
              <a:rPr b="0" i="0" lang="en-US" sz="1450" u="none" cap="none" strike="noStrike">
                <a:solidFill>
                  <a:srgbClr val="000000"/>
                </a:solidFill>
                <a:latin typeface="Calibri"/>
                <a:ea typeface="Calibri"/>
                <a:cs typeface="Calibri"/>
                <a:sym typeface="Calibri"/>
              </a:rPr>
              <a:t> Michael Kennedy, Ph.D.          MKennedy@Virginia.edu </a:t>
            </a:r>
            <a:endParaRPr b="0" i="0" sz="15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50"/>
              <a:buFont typeface="Arial"/>
              <a:buNone/>
            </a:pPr>
            <a:r>
              <a:rPr b="0" i="0" lang="en-US" sz="1450" u="none" cap="none" strike="noStrike">
                <a:solidFill>
                  <a:srgbClr val="000000"/>
                </a:solidFill>
                <a:latin typeface="Calibri"/>
                <a:ea typeface="Calibri"/>
                <a:cs typeface="Calibri"/>
                <a:sym typeface="Calibri"/>
              </a:rPr>
              <a:t>Rachel L Kunemund, Ph.D.	             rk8vm@virginia.edu</a:t>
            </a:r>
            <a:endParaRPr b="0" i="0" sz="1500" u="none" cap="none" strike="noStrike">
              <a:solidFill>
                <a:srgbClr val="00000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g2936c336ece_0_822"/>
          <p:cNvSpPr txBox="1"/>
          <p:nvPr>
            <p:ph idx="1" type="subTitle"/>
          </p:nvPr>
        </p:nvSpPr>
        <p:spPr>
          <a:xfrm>
            <a:off x="771749" y="859217"/>
            <a:ext cx="7600500" cy="10929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chemeClr val="dk1"/>
              </a:buClr>
              <a:buSzPts val="3200"/>
              <a:buNone/>
            </a:pPr>
            <a:r>
              <a:rPr b="1" lang="en-US" u="sng">
                <a:solidFill>
                  <a:schemeClr val="dk1"/>
                </a:solidFill>
              </a:rPr>
              <a:t>Consumer</a:t>
            </a:r>
            <a:r>
              <a:rPr b="1" lang="en-US">
                <a:solidFill>
                  <a:schemeClr val="dk1"/>
                </a:solidFill>
              </a:rPr>
              <a:t>: </a:t>
            </a:r>
            <a:r>
              <a:rPr lang="en-US">
                <a:solidFill>
                  <a:schemeClr val="dk1"/>
                </a:solidFill>
              </a:rPr>
              <a:t>organisms that eat other organisms for energy</a:t>
            </a:r>
            <a:endParaRPr/>
          </a:p>
        </p:txBody>
      </p:sp>
      <p:pic>
        <p:nvPicPr>
          <p:cNvPr id="165" name="Google Shape;165;g2936c336ece_0_822"/>
          <p:cNvPicPr preferRelativeResize="0"/>
          <p:nvPr/>
        </p:nvPicPr>
        <p:blipFill>
          <a:blip r:embed="rId3">
            <a:alphaModFix/>
          </a:blip>
          <a:stretch>
            <a:fillRect/>
          </a:stretch>
        </p:blipFill>
        <p:spPr>
          <a:xfrm>
            <a:off x="1880726" y="2291575"/>
            <a:ext cx="5382551" cy="4094325"/>
          </a:xfrm>
          <a:prstGeom prst="rect">
            <a:avLst/>
          </a:prstGeom>
          <a:noFill/>
          <a:ln>
            <a:noFill/>
          </a:ln>
        </p:spPr>
      </p:pic>
      <p:sp>
        <p:nvSpPr>
          <p:cNvPr descr="Rewind" id="166" name="Google Shape;166;g2936c336ece_0_822"/>
          <p:cNvSpPr/>
          <p:nvPr/>
        </p:nvSpPr>
        <p:spPr>
          <a:xfrm>
            <a:off x="0" y="0"/>
            <a:ext cx="849600" cy="849600"/>
          </a:xfrm>
          <a:prstGeom prst="ellipse">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pic>
        <p:nvPicPr>
          <p:cNvPr id="172" name="Google Shape;172;g2936c336ece_0_905"/>
          <p:cNvPicPr preferRelativeResize="0"/>
          <p:nvPr/>
        </p:nvPicPr>
        <p:blipFill>
          <a:blip r:embed="rId3">
            <a:alphaModFix/>
          </a:blip>
          <a:stretch>
            <a:fillRect/>
          </a:stretch>
        </p:blipFill>
        <p:spPr>
          <a:xfrm>
            <a:off x="877150" y="1606600"/>
            <a:ext cx="7389700" cy="4931150"/>
          </a:xfrm>
          <a:prstGeom prst="rect">
            <a:avLst/>
          </a:prstGeom>
          <a:noFill/>
          <a:ln>
            <a:noFill/>
          </a:ln>
        </p:spPr>
      </p:pic>
      <p:sp>
        <p:nvSpPr>
          <p:cNvPr id="173" name="Google Shape;173;g2936c336ece_0_905"/>
          <p:cNvSpPr txBox="1"/>
          <p:nvPr>
            <p:ph idx="1" type="subTitle"/>
          </p:nvPr>
        </p:nvSpPr>
        <p:spPr>
          <a:xfrm>
            <a:off x="575500" y="1011625"/>
            <a:ext cx="7865100" cy="14343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chemeClr val="dk1"/>
              </a:buClr>
              <a:buSzPts val="3200"/>
              <a:buNone/>
            </a:pPr>
            <a:r>
              <a:rPr b="1" lang="en-US" u="sng">
                <a:solidFill>
                  <a:schemeClr val="dk1"/>
                </a:solidFill>
              </a:rPr>
              <a:t>Decomposer</a:t>
            </a:r>
            <a:r>
              <a:rPr b="1" lang="en-US">
                <a:solidFill>
                  <a:schemeClr val="dk1"/>
                </a:solidFill>
              </a:rPr>
              <a:t>: </a:t>
            </a:r>
            <a:r>
              <a:rPr lang="en-US">
                <a:solidFill>
                  <a:schemeClr val="dk1"/>
                </a:solidFill>
              </a:rPr>
              <a:t>organisms that</a:t>
            </a:r>
            <a:r>
              <a:rPr b="1" lang="en-US">
                <a:solidFill>
                  <a:schemeClr val="dk1"/>
                </a:solidFill>
              </a:rPr>
              <a:t> break down </a:t>
            </a:r>
            <a:r>
              <a:rPr lang="en-US">
                <a:solidFill>
                  <a:schemeClr val="dk1"/>
                </a:solidFill>
              </a:rPr>
              <a:t>the remains of other dead organisms for energy</a:t>
            </a:r>
            <a:endParaRPr/>
          </a:p>
        </p:txBody>
      </p:sp>
      <p:sp>
        <p:nvSpPr>
          <p:cNvPr descr="Rewind" id="174" name="Google Shape;174;g2936c336ece_0_905"/>
          <p:cNvSpPr/>
          <p:nvPr/>
        </p:nvSpPr>
        <p:spPr>
          <a:xfrm>
            <a:off x="0" y="0"/>
            <a:ext cx="849600" cy="849600"/>
          </a:xfrm>
          <a:prstGeom prst="ellipse">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descr="Questions" id="180" name="Google Shape;180;p12"/>
          <p:cNvSpPr/>
          <p:nvPr/>
        </p:nvSpPr>
        <p:spPr>
          <a:xfrm>
            <a:off x="2286000" y="1113692"/>
            <a:ext cx="4572000" cy="4443046"/>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2017-05-16T13:21:17Z</dcterms:created>
  <dc:creator>Michael Kennedy</dc:creator>
</cp:coreProperties>
</file>