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76"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77" r:id="rId9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7" roundtripDataSignature="AMtx7mgqAGWjdQ28213dazVhjcnKv5Vc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80" name="Google Shape;18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______ can be transferred between _________ in many ways. </a:t>
            </a:r>
            <a:endParaRPr/>
          </a:p>
        </p:txBody>
      </p:sp>
      <p:sp>
        <p:nvSpPr>
          <p:cNvPr id="186" name="Google Shape;18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rgbClr val="FF0000"/>
                </a:solidFill>
              </a:rPr>
              <a:t>Energy</a:t>
            </a:r>
            <a:r>
              <a:rPr lang="en-US"/>
              <a:t> can be transferred between </a:t>
            </a:r>
            <a:r>
              <a:rPr lang="en-US" u="sng">
                <a:solidFill>
                  <a:srgbClr val="FF0000"/>
                </a:solidFill>
              </a:rPr>
              <a:t>organisms</a:t>
            </a:r>
            <a:r>
              <a:rPr lang="en-US"/>
              <a:t> in many ways.</a:t>
            </a:r>
            <a:endParaRPr/>
          </a:p>
        </p:txBody>
      </p:sp>
      <p:sp>
        <p:nvSpPr>
          <p:cNvPr id="194" name="Google Shape;19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Explain the difference between producers, consumers, and decomposers.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[Producers use energy to make their own food.</a:t>
            </a:r>
            <a:endParaRPr/>
          </a:p>
          <a:p>
            <a:pPr marL="0" marR="0" lvl="0" indent="0" algn="l" rtl="0">
              <a:lnSpc>
                <a:spcPct val="100000"/>
              </a:lnSpc>
              <a:spcBef>
                <a:spcPts val="0"/>
              </a:spcBef>
              <a:spcAft>
                <a:spcPts val="0"/>
              </a:spcAft>
              <a:buClr>
                <a:schemeClr val="dk1"/>
              </a:buClr>
              <a:buSzPts val="1200"/>
              <a:buFont typeface="Calibri"/>
              <a:buNone/>
            </a:pPr>
            <a:r>
              <a:rPr lang="en-US"/>
              <a:t>Consumers eat other organisms.</a:t>
            </a:r>
            <a:endParaRPr/>
          </a:p>
          <a:p>
            <a:pPr marL="0" marR="0" lvl="0" indent="0" algn="l" rtl="0">
              <a:lnSpc>
                <a:spcPct val="100000"/>
              </a:lnSpc>
              <a:spcBef>
                <a:spcPts val="0"/>
              </a:spcBef>
              <a:spcAft>
                <a:spcPts val="0"/>
              </a:spcAft>
              <a:buClr>
                <a:schemeClr val="dk1"/>
              </a:buClr>
              <a:buSzPts val="1200"/>
              <a:buFont typeface="Calibri"/>
              <a:buNone/>
            </a:pPr>
            <a:r>
              <a:rPr lang="en-US"/>
              <a:t>Decomposers are  </a:t>
            </a:r>
            <a:r>
              <a:rPr lang="en-US">
                <a:solidFill>
                  <a:schemeClr val="dk1"/>
                </a:solidFill>
              </a:rPr>
              <a:t>organisms that break down the remains of other dead organisms.</a:t>
            </a:r>
            <a:r>
              <a:rPr lang="en-US"/>
              <a:t>][</a:t>
            </a:r>
            <a:endParaRPr/>
          </a:p>
        </p:txBody>
      </p:sp>
      <p:sp>
        <p:nvSpPr>
          <p:cNvPr id="202" name="Google Shape;20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eb1e42b78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deb1e42b78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Photosynthesis is the necessary life process that transforms _______into __________. </a:t>
            </a:r>
            <a:endParaRPr/>
          </a:p>
        </p:txBody>
      </p:sp>
      <p:sp>
        <p:nvSpPr>
          <p:cNvPr id="215" name="Google Shape;215;gdeb1e42b78_0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Photosynthesis is the necessary life process that transforms </a:t>
            </a:r>
            <a:r>
              <a:rPr lang="en-US" u="sng">
                <a:solidFill>
                  <a:srgbClr val="FF0000"/>
                </a:solidFill>
              </a:rPr>
              <a:t>light energy</a:t>
            </a:r>
            <a:r>
              <a:rPr lang="en-US"/>
              <a:t> into </a:t>
            </a:r>
            <a:r>
              <a:rPr lang="en-US" u="sng">
                <a:solidFill>
                  <a:srgbClr val="FF0000"/>
                </a:solidFill>
              </a:rPr>
              <a:t>chemical energy</a:t>
            </a:r>
            <a:r>
              <a:rPr lang="en-US"/>
              <a:t>. Through a chemical reaction, the light energy is used to changes raw material into products. </a:t>
            </a:r>
            <a:endParaRPr/>
          </a:p>
        </p:txBody>
      </p:sp>
      <p:sp>
        <p:nvSpPr>
          <p:cNvPr id="223" name="Google Shape;223;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a:t>
            </a:r>
            <a:r>
              <a:rPr lang="en-US" b="1"/>
              <a:t> food web</a:t>
            </a:r>
            <a:r>
              <a:rPr lang="en-US"/>
              <a:t>.</a:t>
            </a:r>
            <a:endParaRPr/>
          </a:p>
        </p:txBody>
      </p:sp>
      <p:sp>
        <p:nvSpPr>
          <p:cNvPr id="231" name="Google Shape;23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Food webs show the feeding relationships among organisms in an ecosystem. They depict all possible paths that energy can take within the ecosystem.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9" name="Google Shape;23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47" name="Google Shape;24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a food web show us?</a:t>
            </a:r>
            <a:endParaRPr/>
          </a:p>
          <a:p>
            <a:pPr marL="0" lvl="0" indent="0" algn="l" rtl="0">
              <a:spcBef>
                <a:spcPts val="0"/>
              </a:spcBef>
              <a:spcAft>
                <a:spcPts val="0"/>
              </a:spcAft>
              <a:buNone/>
            </a:pPr>
            <a:endParaRPr/>
          </a:p>
          <a:p>
            <a:pPr marL="0" lvl="0" indent="0" algn="l" rtl="0">
              <a:spcBef>
                <a:spcPts val="0"/>
              </a:spcBef>
              <a:spcAft>
                <a:spcPts val="0"/>
              </a:spcAft>
              <a:buNone/>
            </a:pPr>
            <a:r>
              <a:rPr lang="en-US"/>
              <a:t>[Food webs show the feeding relationships among organisms in an ecosystem, including all possible paths that energy can take as it passes through the ecosystem.]</a:t>
            </a:r>
            <a:endParaRPr/>
          </a:p>
          <a:p>
            <a:pPr marL="0" lvl="0" indent="0" algn="l" rtl="0">
              <a:spcBef>
                <a:spcPts val="0"/>
              </a:spcBef>
              <a:spcAft>
                <a:spcPts val="0"/>
              </a:spcAft>
              <a:buNone/>
            </a:pPr>
            <a:endParaRPr/>
          </a:p>
        </p:txBody>
      </p:sp>
      <p:sp>
        <p:nvSpPr>
          <p:cNvPr id="253" name="Google Shape;25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will talk about food webs.</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an example of </a:t>
            </a:r>
            <a:r>
              <a:rPr lang="en-US" b="1"/>
              <a:t>food webs</a:t>
            </a:r>
            <a:r>
              <a:rPr lang="en-US"/>
              <a:t>.  </a:t>
            </a:r>
            <a:endParaRPr/>
          </a:p>
        </p:txBody>
      </p:sp>
      <p:sp>
        <p:nvSpPr>
          <p:cNvPr id="261" name="Google Shape;26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food web.</a:t>
            </a:r>
            <a:endParaRPr/>
          </a:p>
        </p:txBody>
      </p:sp>
      <p:sp>
        <p:nvSpPr>
          <p:cNvPr id="268" name="Google Shape;26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This shows that </a:t>
            </a:r>
            <a:r>
              <a:rPr lang="en-US" sz="1200" b="0"/>
              <a:t>the </a:t>
            </a:r>
            <a:r>
              <a:rPr lang="en-US"/>
              <a:t>owl eats the mouse</a:t>
            </a:r>
            <a:r>
              <a:rPr lang="en-US" sz="1200" b="0"/>
              <a:t>. It shows a feeding relationship. Notice th</a:t>
            </a:r>
            <a:r>
              <a:rPr lang="en-US"/>
              <a:t>at the arrows always point to the consumer (the animal that eats the other). </a:t>
            </a:r>
            <a:endParaRPr sz="1200" b="0"/>
          </a:p>
          <a:p>
            <a:pPr marL="0" lvl="0" indent="0" algn="l" rtl="0">
              <a:spcBef>
                <a:spcPts val="0"/>
              </a:spcBef>
              <a:spcAft>
                <a:spcPts val="0"/>
              </a:spcAft>
              <a:buNone/>
            </a:pPr>
            <a:endParaRPr/>
          </a:p>
        </p:txBody>
      </p:sp>
      <p:sp>
        <p:nvSpPr>
          <p:cNvPr id="276" name="Google Shape;27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eb1e42b78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deb1e42b78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This shows that </a:t>
            </a:r>
            <a:r>
              <a:rPr lang="en-US" sz="1200" b="0"/>
              <a:t>the </a:t>
            </a:r>
            <a:r>
              <a:rPr lang="en-US"/>
              <a:t>mouse eats the grains</a:t>
            </a:r>
            <a:r>
              <a:rPr lang="en-US" sz="1200" b="0"/>
              <a:t>. </a:t>
            </a:r>
            <a:r>
              <a:rPr lang="en-US"/>
              <a:t>Notice that the arrow points toward the mouse and not the grains. </a:t>
            </a:r>
            <a:endParaRPr sz="1200" b="0"/>
          </a:p>
          <a:p>
            <a:pPr marL="0" lvl="0" indent="0" algn="l" rtl="0">
              <a:spcBef>
                <a:spcPts val="0"/>
              </a:spcBef>
              <a:spcAft>
                <a:spcPts val="0"/>
              </a:spcAft>
              <a:buNone/>
            </a:pPr>
            <a:endParaRPr/>
          </a:p>
        </p:txBody>
      </p:sp>
      <p:sp>
        <p:nvSpPr>
          <p:cNvPr id="286" name="Google Shape;286;gdeb1e42b78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means that the grasshopper eats the grasses. What else do grasshoppers eat in this ecosystem? [grains] Energy passes from the grains and grasses to the grasshopper and then can be passed from the grasshopper to the owl or birds.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Font typeface="Arial"/>
              <a:buNone/>
            </a:pPr>
            <a:r>
              <a:rPr lang="en-US"/>
              <a:t>Feedback: Visuals help students make connections with new information. </a:t>
            </a:r>
            <a:endParaRPr/>
          </a:p>
          <a:p>
            <a:pPr marL="0" lvl="0" indent="0" algn="l" rtl="0">
              <a:spcBef>
                <a:spcPts val="0"/>
              </a:spcBef>
              <a:spcAft>
                <a:spcPts val="0"/>
              </a:spcAft>
              <a:buNone/>
            </a:pPr>
            <a:endParaRPr/>
          </a:p>
        </p:txBody>
      </p:sp>
      <p:sp>
        <p:nvSpPr>
          <p:cNvPr id="296" name="Google Shape;29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a non-example of a </a:t>
            </a:r>
            <a:r>
              <a:rPr lang="en-US" b="1"/>
              <a:t>food web.</a:t>
            </a:r>
            <a:r>
              <a:rPr lang="en-US"/>
              <a:t>.  </a:t>
            </a:r>
            <a:endParaRPr/>
          </a:p>
        </p:txBody>
      </p:sp>
      <p:sp>
        <p:nvSpPr>
          <p:cNvPr id="306" name="Google Shape;30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not a food web. A food web must show feeding relationships and this shows NO relationships. When identifying a food web, you should look for arrows between organisms and multiple possible pathways that the energy could take.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when providing a non example to explain </a:t>
            </a:r>
            <a:r>
              <a:rPr lang="en-US" i="1"/>
              <a:t>why </a:t>
            </a:r>
            <a:r>
              <a:rPr lang="en-US"/>
              <a:t>it is not an example. </a:t>
            </a:r>
            <a:endParaRPr/>
          </a:p>
        </p:txBody>
      </p:sp>
      <p:sp>
        <p:nvSpPr>
          <p:cNvPr id="313" name="Google Shape;31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22" name="Google Shape;32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one of these is a food web?</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8" name="Google Shape;32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Food webs show the feeding relationships among organisms in an ecosystem. Notice the arrows and the multiple pathways that energy can take. </a:t>
            </a:r>
            <a:endParaRPr/>
          </a:p>
          <a:p>
            <a:pPr marL="0" lvl="0" indent="0" algn="l" rtl="0">
              <a:spcBef>
                <a:spcPts val="0"/>
              </a:spcBef>
              <a:spcAft>
                <a:spcPts val="0"/>
              </a:spcAft>
              <a:buNone/>
            </a:pPr>
            <a:endParaRPr/>
          </a:p>
        </p:txBody>
      </p:sp>
      <p:sp>
        <p:nvSpPr>
          <p:cNvPr id="339" name="Google Shape;33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How are producers are the foundations of food webs?</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this lesson, and we’ll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eb1e42b78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deb1e42b78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deb1e42b78_0_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deb1e42b7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deb1e42b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can also break down the term food web into different word parts to help us remember the meaning.  Let’s take a look!</a:t>
            </a:r>
            <a:endParaRPr/>
          </a:p>
        </p:txBody>
      </p:sp>
      <p:sp>
        <p:nvSpPr>
          <p:cNvPr id="358" name="Google Shape;358;gdeb1e42b7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eb1e42b78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deb1e42b78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can also break down the term food web into different word parts to help us remember the meaning.  Let’s take a look!</a:t>
            </a:r>
            <a:endParaRPr/>
          </a:p>
        </p:txBody>
      </p:sp>
      <p:sp>
        <p:nvSpPr>
          <p:cNvPr id="368" name="Google Shape;368;gdeb1e42b78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78" name="Google Shape;37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a food web show?</a:t>
            </a:r>
            <a:endParaRPr/>
          </a:p>
        </p:txBody>
      </p:sp>
      <p:sp>
        <p:nvSpPr>
          <p:cNvPr id="384" name="Google Shape;38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dbc2fdb030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dbc2fdb03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a food web show?</a:t>
            </a:r>
            <a:endParaRPr/>
          </a:p>
        </p:txBody>
      </p:sp>
      <p:sp>
        <p:nvSpPr>
          <p:cNvPr id="393" name="Google Shape;393;gdbc2fdb030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this food web, which of the following is correct?</a:t>
            </a:r>
            <a:endParaRPr/>
          </a:p>
        </p:txBody>
      </p:sp>
      <p:sp>
        <p:nvSpPr>
          <p:cNvPr id="401" name="Google Shape;40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bc2fdb030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this food web, which of the following is correct?</a:t>
            </a:r>
            <a:endParaRPr/>
          </a:p>
          <a:p>
            <a:pPr marL="0" lvl="0" indent="0" algn="l" rtl="0">
              <a:spcBef>
                <a:spcPts val="0"/>
              </a:spcBef>
              <a:spcAft>
                <a:spcPts val="0"/>
              </a:spcAft>
              <a:buNone/>
            </a:pPr>
            <a:endParaRPr/>
          </a:p>
          <a:p>
            <a:pPr marL="0" lvl="0" indent="0" algn="l" rtl="0">
              <a:spcBef>
                <a:spcPts val="0"/>
              </a:spcBef>
              <a:spcAft>
                <a:spcPts val="0"/>
              </a:spcAft>
              <a:buNone/>
            </a:pPr>
            <a:r>
              <a:rPr lang="en-US"/>
              <a:t>[Spiders can be eaten by other insects.]</a:t>
            </a:r>
            <a:endParaRPr/>
          </a:p>
        </p:txBody>
      </p:sp>
      <p:sp>
        <p:nvSpPr>
          <p:cNvPr id="409" name="Google Shape;409;gdbc2fdb03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one of these is a food web?</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9" name="Google Shape;41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bc2fdb030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dbc2fdb03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one of these is a food web?</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0" name="Google Shape;430;gdbc2fdb030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students with cues helps them prepare for what is coming next!</a:t>
            </a:r>
            <a:endParaRPr/>
          </a:p>
        </p:txBody>
      </p:sp>
      <p:sp>
        <p:nvSpPr>
          <p:cNvPr id="134" name="Google Shape;13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a:t>
            </a:r>
            <a:r>
              <a:rPr lang="en-US" sz="1100"/>
              <a:t>We know that sometimes students may struggle, and as tempting as it is during guided practice to provide them with a lot of hands on support, it important that they can succeed on their own. In this activity, look for ways to give students more opportunities for independence. </a:t>
            </a:r>
            <a:endParaRPr/>
          </a:p>
        </p:txBody>
      </p:sp>
      <p:sp>
        <p:nvSpPr>
          <p:cNvPr id="441" name="Google Shape;44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450" name="Google Shape;45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Food webs show the feeding relationships among organisms in an ecosystem.</a:t>
            </a:r>
            <a:endParaRPr/>
          </a:p>
          <a:p>
            <a:pPr marL="0" lvl="0" indent="0" algn="l" rtl="0">
              <a:spcBef>
                <a:spcPts val="0"/>
              </a:spcBef>
              <a:spcAft>
                <a:spcPts val="0"/>
              </a:spcAft>
              <a:buNone/>
            </a:pPr>
            <a:endParaRPr/>
          </a:p>
        </p:txBody>
      </p:sp>
      <p:sp>
        <p:nvSpPr>
          <p:cNvPr id="457" name="Google Shape;45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465" name="Google Shape;46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480" name="Google Shape;48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will talk about food chains.</a:t>
            </a:r>
            <a:endParaRPr/>
          </a:p>
        </p:txBody>
      </p:sp>
      <p:sp>
        <p:nvSpPr>
          <p:cNvPr id="510" name="Google Shape;510;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How is energy transferred from producers to different levels of consumers?</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this lesson, and we’ll revisit it.</a:t>
            </a:r>
            <a:endParaRPr/>
          </a:p>
        </p:txBody>
      </p:sp>
      <p:sp>
        <p:nvSpPr>
          <p:cNvPr id="519" name="Google Shape;519;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527" name="Google Shape;527;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Energy can be transferred between organisms in many ways.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 is important to provide clear, concise language when reviewing concepts.</a:t>
            </a:r>
            <a:endParaRPr/>
          </a:p>
          <a:p>
            <a:pPr marL="0" lvl="0" indent="0" algn="l" rtl="0">
              <a:spcBef>
                <a:spcPts val="0"/>
              </a:spcBef>
              <a:spcAft>
                <a:spcPts val="0"/>
              </a:spcAft>
              <a:buNone/>
            </a:pPr>
            <a:endParaRPr/>
          </a:p>
        </p:txBody>
      </p:sp>
      <p:sp>
        <p:nvSpPr>
          <p:cNvPr id="533" name="Google Shape;533;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Energy can be transferred between organisms in many ways. Today, we will discuss ways to depict these relationships. </a:t>
            </a:r>
            <a:endParaRPr/>
          </a:p>
          <a:p>
            <a:pPr marL="0" lvl="0" indent="0" algn="l" rtl="0">
              <a:spcBef>
                <a:spcPts val="0"/>
              </a:spcBef>
              <a:spcAft>
                <a:spcPts val="0"/>
              </a:spcAft>
              <a:buNone/>
            </a:pPr>
            <a:endParaRPr/>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dbc2fdb030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dbc2fdb030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Producers use energy to make their own food. Most producers use energy from the sun in the process of photosynthesis. </a:t>
            </a:r>
            <a:endParaRPr/>
          </a:p>
        </p:txBody>
      </p:sp>
      <p:sp>
        <p:nvSpPr>
          <p:cNvPr id="541" name="Google Shape;541;gdbc2fdb030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dbc2fdb030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dbc2fdb030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Consumers eat other organisms.</a:t>
            </a:r>
            <a:endParaRPr/>
          </a:p>
        </p:txBody>
      </p:sp>
      <p:sp>
        <p:nvSpPr>
          <p:cNvPr id="549" name="Google Shape;549;gdbc2fdb030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dbc2fdb030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dbc2fdb030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t>
            </a:r>
            <a:r>
              <a:rPr lang="en-US">
                <a:solidFill>
                  <a:schemeClr val="dk1"/>
                </a:solidFill>
              </a:rPr>
              <a:t>ecomposers are organisms that break down the remains of other dead organisms.</a:t>
            </a:r>
            <a:endParaRPr/>
          </a:p>
        </p:txBody>
      </p:sp>
      <p:sp>
        <p:nvSpPr>
          <p:cNvPr id="557" name="Google Shape;557;gdbc2fdb030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Photosynthesis is the necessary life process that transforms light energy into chemical energy. Through a chemical reaction, the light energy is used to changes raw material into products. </a:t>
            </a:r>
            <a:endParaRPr b="0"/>
          </a:p>
          <a:p>
            <a:pPr marL="0" lvl="0" indent="0" algn="l" rtl="0">
              <a:spcBef>
                <a:spcPts val="0"/>
              </a:spcBef>
              <a:spcAft>
                <a:spcPts val="0"/>
              </a:spcAft>
              <a:buNone/>
            </a:pPr>
            <a:endParaRPr/>
          </a:p>
        </p:txBody>
      </p:sp>
      <p:sp>
        <p:nvSpPr>
          <p:cNvPr id="565" name="Google Shape;56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Food webs show the feeding relationships among organisms in an ecosystem. Food webs depict all possible pathways that energy can take as it moves through an ecosystem. </a:t>
            </a:r>
            <a:endParaRPr/>
          </a:p>
          <a:p>
            <a:pPr marL="0" lvl="0" indent="0" algn="l" rtl="0">
              <a:spcBef>
                <a:spcPts val="0"/>
              </a:spcBef>
              <a:spcAft>
                <a:spcPts val="0"/>
              </a:spcAft>
              <a:buNone/>
            </a:pPr>
            <a:endParaRPr/>
          </a:p>
        </p:txBody>
      </p:sp>
      <p:sp>
        <p:nvSpPr>
          <p:cNvPr id="573" name="Google Shape;57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581" name="Google Shape;581;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______ can be transferred between _________ in many ways. </a:t>
            </a:r>
            <a:endParaRPr/>
          </a:p>
        </p:txBody>
      </p:sp>
      <p:sp>
        <p:nvSpPr>
          <p:cNvPr id="587" name="Google Shape;587;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rgbClr val="FF0000"/>
                </a:solidFill>
              </a:rPr>
              <a:t>Energy</a:t>
            </a:r>
            <a:r>
              <a:rPr lang="en-US"/>
              <a:t> can be transferred between </a:t>
            </a:r>
            <a:r>
              <a:rPr lang="en-US" u="sng">
                <a:solidFill>
                  <a:srgbClr val="FF0000"/>
                </a:solidFill>
              </a:rPr>
              <a:t>organisms</a:t>
            </a:r>
            <a:r>
              <a:rPr lang="en-US"/>
              <a:t> in many ways. </a:t>
            </a:r>
            <a:endParaRPr/>
          </a:p>
          <a:p>
            <a:pPr marL="0" lvl="0" indent="0" algn="l" rtl="0">
              <a:spcBef>
                <a:spcPts val="0"/>
              </a:spcBef>
              <a:spcAft>
                <a:spcPts val="0"/>
              </a:spcAft>
              <a:buNone/>
            </a:pPr>
            <a:endParaRPr/>
          </a:p>
        </p:txBody>
      </p:sp>
      <p:sp>
        <p:nvSpPr>
          <p:cNvPr id="595" name="Google Shape;595;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dbc2fdb030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dbc2fdb03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Explain the difference between producers, consumers, and decomposers.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[Producers use energy to make their own food.</a:t>
            </a:r>
            <a:endParaRPr/>
          </a:p>
          <a:p>
            <a:pPr marL="0" marR="0" lvl="0" indent="0" algn="l" rtl="0">
              <a:lnSpc>
                <a:spcPct val="100000"/>
              </a:lnSpc>
              <a:spcBef>
                <a:spcPts val="0"/>
              </a:spcBef>
              <a:spcAft>
                <a:spcPts val="0"/>
              </a:spcAft>
              <a:buClr>
                <a:schemeClr val="dk1"/>
              </a:buClr>
              <a:buSzPts val="1200"/>
              <a:buFont typeface="Calibri"/>
              <a:buNone/>
            </a:pPr>
            <a:r>
              <a:rPr lang="en-US"/>
              <a:t>Consumers eat other organisms.</a:t>
            </a:r>
            <a:endParaRPr/>
          </a:p>
          <a:p>
            <a:pPr marL="0" marR="0" lvl="0" indent="0" algn="l" rtl="0">
              <a:lnSpc>
                <a:spcPct val="100000"/>
              </a:lnSpc>
              <a:spcBef>
                <a:spcPts val="0"/>
              </a:spcBef>
              <a:spcAft>
                <a:spcPts val="0"/>
              </a:spcAft>
              <a:buClr>
                <a:schemeClr val="dk1"/>
              </a:buClr>
              <a:buSzPts val="1200"/>
              <a:buFont typeface="Calibri"/>
              <a:buNone/>
            </a:pPr>
            <a:r>
              <a:rPr lang="en-US"/>
              <a:t>Decomposers are  </a:t>
            </a:r>
            <a:r>
              <a:rPr lang="en-US">
                <a:solidFill>
                  <a:schemeClr val="dk1"/>
                </a:solidFill>
              </a:rPr>
              <a:t>organisms that break down the remains of other dead organisms.</a:t>
            </a:r>
            <a:r>
              <a:rPr lang="en-US"/>
              <a:t>][</a:t>
            </a:r>
            <a:endParaRPr/>
          </a:p>
        </p:txBody>
      </p:sp>
      <p:sp>
        <p:nvSpPr>
          <p:cNvPr id="603" name="Google Shape;603;gdbc2fdb030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Photosynthesis is the necessary life process that transforms _______into __________. </a:t>
            </a:r>
            <a:endParaRPr/>
          </a:p>
        </p:txBody>
      </p:sp>
      <p:sp>
        <p:nvSpPr>
          <p:cNvPr id="616" name="Google Shape;616;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Producers use energy to make their own food. Most producers use energy from the sun in the process of photosynthesis. </a:t>
            </a:r>
            <a:endParaRPr/>
          </a:p>
        </p:txBody>
      </p:sp>
      <p:sp>
        <p:nvSpPr>
          <p:cNvPr id="148" name="Google Shape;14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deb1e42b78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deb1e42b78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Photosynthesis is the necessary life process that transforms </a:t>
            </a:r>
            <a:r>
              <a:rPr lang="en-US" u="sng">
                <a:solidFill>
                  <a:srgbClr val="FF0000"/>
                </a:solidFill>
              </a:rPr>
              <a:t>light energy</a:t>
            </a:r>
            <a:r>
              <a:rPr lang="en-US"/>
              <a:t> into </a:t>
            </a:r>
            <a:r>
              <a:rPr lang="en-US" u="sng">
                <a:solidFill>
                  <a:srgbClr val="FF0000"/>
                </a:solidFill>
              </a:rPr>
              <a:t>chemical energy</a:t>
            </a:r>
            <a:r>
              <a:rPr lang="en-US"/>
              <a:t>. Through a chemical reaction, the light energy is used to changes raw material into products. </a:t>
            </a:r>
            <a:endParaRPr/>
          </a:p>
        </p:txBody>
      </p:sp>
      <p:sp>
        <p:nvSpPr>
          <p:cNvPr id="624" name="Google Shape;624;gdeb1e42b78_0_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a food web show us?</a:t>
            </a:r>
            <a:endParaRPr/>
          </a:p>
          <a:p>
            <a:pPr marL="0" lvl="0" indent="0" algn="l" rtl="0">
              <a:spcBef>
                <a:spcPts val="0"/>
              </a:spcBef>
              <a:spcAft>
                <a:spcPts val="0"/>
              </a:spcAft>
              <a:buNone/>
            </a:pPr>
            <a:endParaRPr/>
          </a:p>
          <a:p>
            <a:pPr marL="0" lvl="0" indent="0" algn="l" rtl="0">
              <a:spcBef>
                <a:spcPts val="0"/>
              </a:spcBef>
              <a:spcAft>
                <a:spcPts val="0"/>
              </a:spcAft>
              <a:buNone/>
            </a:pPr>
            <a:r>
              <a:rPr lang="en-US"/>
              <a:t>[Food webs show the feeding relationships among organisms in an ecosystem, including all possible pathways that energy can take.]</a:t>
            </a:r>
            <a:endParaRPr/>
          </a:p>
          <a:p>
            <a:pPr marL="0" lvl="0" indent="0" algn="l" rtl="0">
              <a:spcBef>
                <a:spcPts val="0"/>
              </a:spcBef>
              <a:spcAft>
                <a:spcPts val="0"/>
              </a:spcAft>
              <a:buNone/>
            </a:pPr>
            <a:endParaRPr/>
          </a:p>
        </p:txBody>
      </p:sp>
      <p:sp>
        <p:nvSpPr>
          <p:cNvPr id="632" name="Google Shape;632;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have reviewed let’s define our new term, food chain.</a:t>
            </a:r>
            <a:endParaRPr/>
          </a:p>
        </p:txBody>
      </p:sp>
      <p:sp>
        <p:nvSpPr>
          <p:cNvPr id="640" name="Google Shape;640;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Food chains show the path of </a:t>
            </a:r>
            <a:r>
              <a:rPr lang="en-US" b="1">
                <a:solidFill>
                  <a:srgbClr val="E8CC24"/>
                </a:solidFill>
              </a:rPr>
              <a:t>energy transfer </a:t>
            </a:r>
            <a:r>
              <a:rPr lang="en-US"/>
              <a:t>from producers to consumers . </a:t>
            </a:r>
            <a:endParaRPr/>
          </a:p>
          <a:p>
            <a:pPr marL="0" lvl="0" indent="0" algn="l" rtl="0">
              <a:spcBef>
                <a:spcPts val="0"/>
              </a:spcBef>
              <a:spcAft>
                <a:spcPts val="0"/>
              </a:spcAft>
              <a:buNone/>
            </a:pPr>
            <a:endParaRPr/>
          </a:p>
        </p:txBody>
      </p:sp>
      <p:sp>
        <p:nvSpPr>
          <p:cNvPr id="648" name="Google Shape;648;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656" name="Google Shape;656;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do food chains show us?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[Food chains show us the path of energy transfer from producers to consumers.]</a:t>
            </a:r>
            <a:endParaRPr/>
          </a:p>
          <a:p>
            <a:pPr marL="0" lvl="0" indent="0" algn="l" rtl="0">
              <a:spcBef>
                <a:spcPts val="0"/>
              </a:spcBef>
              <a:spcAft>
                <a:spcPts val="0"/>
              </a:spcAft>
              <a:buNone/>
            </a:pPr>
            <a:endParaRPr/>
          </a:p>
        </p:txBody>
      </p:sp>
      <p:sp>
        <p:nvSpPr>
          <p:cNvPr id="662" name="Google Shape;662;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an example of </a:t>
            </a:r>
            <a:r>
              <a:rPr lang="en-US" b="1"/>
              <a:t>food chains</a:t>
            </a:r>
            <a:r>
              <a:rPr lang="en-US"/>
              <a:t>.  </a:t>
            </a:r>
            <a:endParaRPr/>
          </a:p>
        </p:txBody>
      </p:sp>
      <p:sp>
        <p:nvSpPr>
          <p:cNvPr id="670" name="Google Shape;670;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food chains. Notice that each starts with producers.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Engage students by asking questions (i.e., what are the producers doing or providing in each chain?).</a:t>
            </a:r>
            <a:endParaRPr/>
          </a:p>
        </p:txBody>
      </p:sp>
      <p:sp>
        <p:nvSpPr>
          <p:cNvPr id="677" name="Google Shape;67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 can see, the rat eats the corn. </a:t>
            </a:r>
            <a:endParaRPr/>
          </a:p>
        </p:txBody>
      </p:sp>
      <p:sp>
        <p:nvSpPr>
          <p:cNvPr id="688" name="Google Shape;688;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a transfer of energy from the producer, the corn, to this consumer, the rat. </a:t>
            </a:r>
            <a:endParaRPr/>
          </a:p>
          <a:p>
            <a:pPr marL="0" lvl="0" indent="0" algn="l" rtl="0">
              <a:spcBef>
                <a:spcPts val="0"/>
              </a:spcBef>
              <a:spcAft>
                <a:spcPts val="0"/>
              </a:spcAft>
              <a:buNone/>
            </a:pPr>
            <a:endParaRPr/>
          </a:p>
        </p:txBody>
      </p:sp>
      <p:sp>
        <p:nvSpPr>
          <p:cNvPr id="698" name="Google Shape;698;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Consumers eat other organisms.</a:t>
            </a:r>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a non-example of </a:t>
            </a:r>
            <a:r>
              <a:rPr lang="en-US" b="1"/>
              <a:t>food chains</a:t>
            </a:r>
            <a:r>
              <a:rPr lang="en-US"/>
              <a:t>.  </a:t>
            </a:r>
            <a:endParaRPr/>
          </a:p>
        </p:txBody>
      </p:sp>
      <p:sp>
        <p:nvSpPr>
          <p:cNvPr id="708" name="Google Shape;70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an energy pyramid. It does not show the relationships between specific organisms. </a:t>
            </a:r>
            <a:endParaRPr/>
          </a:p>
        </p:txBody>
      </p:sp>
      <p:sp>
        <p:nvSpPr>
          <p:cNvPr id="715" name="Google Shape;715;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deb1e42b78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deb1e42b78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already understand food as something that is consumed for energy!</a:t>
            </a:r>
            <a:endParaRPr/>
          </a:p>
        </p:txBody>
      </p:sp>
      <p:sp>
        <p:nvSpPr>
          <p:cNvPr id="739" name="Google Shape;739;gdeb1e42b78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eb1e42b78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gdeb1e42b78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chain is a linear series of connected items. You might think of metal chain links when you hear the word. In the same way, food chains depict a linear series of organisms starting with producers and moving through different levels of consumers. </a:t>
            </a:r>
            <a:endParaRPr/>
          </a:p>
        </p:txBody>
      </p:sp>
      <p:sp>
        <p:nvSpPr>
          <p:cNvPr id="749" name="Google Shape;749;gdeb1e42b78_0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deb1e42b78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gdeb1e42b78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This demonstration offers a clear and logical order of steps that help students make sense of the activity and stay engaged. Be sure to keep the students engaged throughout the demonstration, high levels of engagement are important for student understanding and participation.</a:t>
            </a:r>
            <a:endParaRPr/>
          </a:p>
        </p:txBody>
      </p:sp>
      <p:sp>
        <p:nvSpPr>
          <p:cNvPr id="759" name="Google Shape;759;gdeb1e42b78_0_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768" name="Google Shape;768;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deb1e42b78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deb1e42b78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the food chains, which organism is the consumer of the rabbit? </a:t>
            </a:r>
            <a:endParaRPr/>
          </a:p>
          <a:p>
            <a:pPr marL="0" lvl="0" indent="0" algn="l" rtl="0">
              <a:spcBef>
                <a:spcPts val="0"/>
              </a:spcBef>
              <a:spcAft>
                <a:spcPts val="0"/>
              </a:spcAft>
              <a:buNone/>
            </a:pPr>
            <a:endParaRPr/>
          </a:p>
          <a:p>
            <a:pPr marL="0" lvl="0" indent="0" algn="l" rtl="0">
              <a:spcBef>
                <a:spcPts val="0"/>
              </a:spcBef>
              <a:spcAft>
                <a:spcPts val="0"/>
              </a:spcAft>
              <a:buNone/>
            </a:pPr>
            <a:r>
              <a:rPr lang="en-US"/>
              <a:t>[the fox] </a:t>
            </a:r>
            <a:endParaRPr/>
          </a:p>
        </p:txBody>
      </p:sp>
      <p:sp>
        <p:nvSpPr>
          <p:cNvPr id="774" name="Google Shape;774;gdeb1e42b78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food webs and food chains?</a:t>
            </a:r>
            <a:endParaRPr/>
          </a:p>
          <a:p>
            <a:pPr marL="0" lvl="0" indent="0" algn="l" rtl="0">
              <a:spcBef>
                <a:spcPts val="0"/>
              </a:spcBef>
              <a:spcAft>
                <a:spcPts val="0"/>
              </a:spcAft>
              <a:buNone/>
            </a:pPr>
            <a:endParaRPr/>
          </a:p>
          <a:p>
            <a:pPr marL="0" lvl="0" indent="0" algn="l" rtl="0">
              <a:spcBef>
                <a:spcPts val="0"/>
              </a:spcBef>
              <a:spcAft>
                <a:spcPts val="0"/>
              </a:spcAft>
              <a:buNone/>
            </a:pPr>
            <a:r>
              <a:rPr lang="en-US"/>
              <a:t>[Food webs depict all feeding relationships in an ecosystem, whereas food chains depict only a single pathway by which energy travels from producers to different levels of consumers.]</a:t>
            </a:r>
            <a:endParaRPr/>
          </a:p>
        </p:txBody>
      </p:sp>
      <p:sp>
        <p:nvSpPr>
          <p:cNvPr id="782" name="Google Shape;782;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 you always find at the start of a food chain?</a:t>
            </a:r>
            <a:endParaRPr/>
          </a:p>
        </p:txBody>
      </p:sp>
      <p:sp>
        <p:nvSpPr>
          <p:cNvPr id="793" name="Google Shape;793;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t>
            </a:r>
            <a:r>
              <a:rPr lang="en-US">
                <a:solidFill>
                  <a:schemeClr val="dk1"/>
                </a:solidFill>
              </a:rPr>
              <a:t>ecomposers are organisms that break down the remains of other dead organisms.</a:t>
            </a:r>
            <a:endParaRPr/>
          </a:p>
        </p:txBody>
      </p:sp>
      <p:sp>
        <p:nvSpPr>
          <p:cNvPr id="164" name="Google Shape;1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dbc2fdb030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gdbc2fdb030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 you always find at the start of a food chain?</a:t>
            </a:r>
            <a:endParaRPr/>
          </a:p>
          <a:p>
            <a:pPr marL="0" lvl="0" indent="0" algn="l" rtl="0">
              <a:spcBef>
                <a:spcPts val="0"/>
              </a:spcBef>
              <a:spcAft>
                <a:spcPts val="0"/>
              </a:spcAft>
              <a:buNone/>
            </a:pPr>
            <a:endParaRPr/>
          </a:p>
          <a:p>
            <a:pPr marL="0" lvl="0" indent="0" algn="l" rtl="0">
              <a:spcBef>
                <a:spcPts val="0"/>
              </a:spcBef>
              <a:spcAft>
                <a:spcPts val="0"/>
              </a:spcAft>
              <a:buNone/>
            </a:pPr>
            <a:r>
              <a:rPr lang="en-US"/>
              <a:t>[A green plant (producer)]</a:t>
            </a:r>
            <a:endParaRPr/>
          </a:p>
        </p:txBody>
      </p:sp>
      <p:sp>
        <p:nvSpPr>
          <p:cNvPr id="802" name="Google Shape;802;gdbc2fdb030_0_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What is this called?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[Food web]</a:t>
            </a:r>
            <a:endParaRPr/>
          </a:p>
        </p:txBody>
      </p:sp>
      <p:sp>
        <p:nvSpPr>
          <p:cNvPr id="812" name="Google Shape;812;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of the following is true of the circled organism?</a:t>
            </a:r>
            <a:endParaRPr/>
          </a:p>
        </p:txBody>
      </p:sp>
      <p:sp>
        <p:nvSpPr>
          <p:cNvPr id="820" name="Google Shape;820;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bc2fdb030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dbc2fdb030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organism eats mice for energy. </a:t>
            </a:r>
            <a:endParaRPr/>
          </a:p>
        </p:txBody>
      </p:sp>
      <p:sp>
        <p:nvSpPr>
          <p:cNvPr id="830" name="Google Shape;830;gdbc2fdb030_0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What is a food chain?</a:t>
            </a:r>
            <a:endParaRPr/>
          </a:p>
          <a:p>
            <a:pPr marL="514350" lvl="0" indent="-4381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[Food chains show the path of </a:t>
            </a:r>
            <a:r>
              <a:rPr lang="en-US" b="1">
                <a:solidFill>
                  <a:srgbClr val="E8CC24"/>
                </a:solidFill>
              </a:rPr>
              <a:t>energy transfer </a:t>
            </a:r>
            <a:r>
              <a:rPr lang="en-US"/>
              <a:t>from producers to consumers.]</a:t>
            </a:r>
            <a:endParaRPr/>
          </a:p>
        </p:txBody>
      </p:sp>
      <p:sp>
        <p:nvSpPr>
          <p:cNvPr id="840" name="Google Shape;840;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this food chain, which of the following is correct?</a:t>
            </a:r>
            <a:endParaRPr/>
          </a:p>
        </p:txBody>
      </p:sp>
      <p:sp>
        <p:nvSpPr>
          <p:cNvPr id="847" name="Google Shape;847;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this food chain, which of the following is true?</a:t>
            </a:r>
            <a:endParaRPr/>
          </a:p>
          <a:p>
            <a:pPr marL="0" lvl="0" indent="0" algn="l" rtl="0">
              <a:spcBef>
                <a:spcPts val="0"/>
              </a:spcBef>
              <a:spcAft>
                <a:spcPts val="0"/>
              </a:spcAft>
              <a:buNone/>
            </a:pPr>
            <a:endParaRPr/>
          </a:p>
          <a:p>
            <a:pPr marL="0" lvl="0" indent="0" algn="l" rtl="0">
              <a:spcBef>
                <a:spcPts val="0"/>
              </a:spcBef>
              <a:spcAft>
                <a:spcPts val="0"/>
              </a:spcAft>
              <a:buNone/>
            </a:pPr>
            <a:r>
              <a:rPr lang="en-US"/>
              <a:t>[There is a transfer of energy from the snake to the hawk.]</a:t>
            </a:r>
            <a:endParaRPr/>
          </a:p>
        </p:txBody>
      </p:sp>
      <p:sp>
        <p:nvSpPr>
          <p:cNvPr id="856" name="Google Shape;856;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867" name="Google Shape;867;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dbc2fdb030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gdbc2fdb030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Food chains show the path of </a:t>
            </a:r>
            <a:r>
              <a:rPr lang="en-US" b="1">
                <a:solidFill>
                  <a:srgbClr val="E8CC24"/>
                </a:solidFill>
              </a:rPr>
              <a:t>energy transfer </a:t>
            </a:r>
            <a:r>
              <a:rPr lang="en-US"/>
              <a:t>from producers to consumers . </a:t>
            </a:r>
            <a:endParaRPr/>
          </a:p>
          <a:p>
            <a:pPr marL="0" lvl="0" indent="0" algn="l" rtl="0">
              <a:spcBef>
                <a:spcPts val="0"/>
              </a:spcBef>
              <a:spcAft>
                <a:spcPts val="0"/>
              </a:spcAft>
              <a:buNone/>
            </a:pPr>
            <a:endParaRPr/>
          </a:p>
        </p:txBody>
      </p:sp>
      <p:sp>
        <p:nvSpPr>
          <p:cNvPr id="874" name="Google Shape;874;gdbc2fdb030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Providing a simulation activity is a great way to make science thinking visible. In this simulation, students have the opportunity to make predictions and apply an idea to a new situation by changing the variables in the simulation (i.e., number of rabbits, amount of grass).</a:t>
            </a:r>
            <a:endParaRPr/>
          </a:p>
        </p:txBody>
      </p:sp>
      <p:sp>
        <p:nvSpPr>
          <p:cNvPr id="882" name="Google Shape;882;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Photosynthesis is the necessary life process that transforms light energy into chemical energy. Through a chemical reaction, the light energy is used to changes raw material into products. </a:t>
            </a:r>
            <a:endParaRPr b="0"/>
          </a:p>
          <a:p>
            <a:pPr marL="0" lvl="0" indent="0" algn="l" rtl="0">
              <a:spcBef>
                <a:spcPts val="0"/>
              </a:spcBef>
              <a:spcAft>
                <a:spcPts val="0"/>
              </a:spcAft>
              <a:buNone/>
            </a:pPr>
            <a:endParaRPr/>
          </a:p>
        </p:txBody>
      </p:sp>
      <p:sp>
        <p:nvSpPr>
          <p:cNvPr id="172" name="Google Shape;1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893" name="Google Shape;893;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9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 name="Google Shape;28;p9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 name="Google Shape;29;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9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9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9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9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9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forces.si.edu/main/pdf/2-5-WeavingTheWeb.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earthmamasworld.com/learning-about-the-food-chain/"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1.jpg"/></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3" Type="http://schemas.openxmlformats.org/officeDocument/2006/relationships/hyperlink" Target="https://www.explorelearning.com/index.cfm?method=cResource.dspDetail&amp;ResourceID=38"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16163" y="297530"/>
            <a:ext cx="5828909" cy="6262953"/>
            <a:chOff x="814641" y="0"/>
            <a:chExt cx="5828909"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849" y="4602095"/>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460216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48" y="4601828"/>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787" y="2814723"/>
              <a:ext cx="5162700" cy="1571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622" y="2769659"/>
              <a:ext cx="4769700" cy="1571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14641" y="3239627"/>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634993" y="393764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982589" y="393764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34989" y="3590021"/>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53943" y="4212164"/>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descr="Solar Energy And Life On Earth | Relationship Of The Sun To The Earth |  Siyavula"/>
          <p:cNvPicPr preferRelativeResize="0"/>
          <p:nvPr/>
        </p:nvPicPr>
        <p:blipFill rotWithShape="1">
          <a:blip r:embed="rId3">
            <a:alphaModFix/>
          </a:blip>
          <a:srcRect/>
          <a:stretch/>
        </p:blipFill>
        <p:spPr>
          <a:xfrm>
            <a:off x="2205037" y="2082319"/>
            <a:ext cx="4059839" cy="4084345"/>
          </a:xfrm>
          <a:prstGeom prst="rect">
            <a:avLst/>
          </a:prstGeom>
          <a:noFill/>
          <a:ln>
            <a:noFill/>
          </a:ln>
        </p:spPr>
      </p:pic>
      <p:sp>
        <p:nvSpPr>
          <p:cNvPr id="189" name="Google Shape;189;p11"/>
          <p:cNvSpPr txBox="1"/>
          <p:nvPr/>
        </p:nvSpPr>
        <p:spPr>
          <a:xfrm>
            <a:off x="497872" y="757118"/>
            <a:ext cx="85878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_______</a:t>
            </a:r>
            <a:r>
              <a:rPr lang="en-US" sz="3200">
                <a:solidFill>
                  <a:schemeClr val="dk1"/>
                </a:solidFill>
                <a:latin typeface="Calibri"/>
                <a:ea typeface="Calibri"/>
                <a:cs typeface="Calibri"/>
                <a:sym typeface="Calibri"/>
              </a:rPr>
              <a:t> can be transferred between </a:t>
            </a:r>
            <a:r>
              <a:rPr lang="en-US" sz="3200" b="1">
                <a:solidFill>
                  <a:schemeClr val="dk1"/>
                </a:solidFill>
                <a:latin typeface="Calibri"/>
                <a:ea typeface="Calibri"/>
                <a:cs typeface="Calibri"/>
                <a:sym typeface="Calibri"/>
              </a:rPr>
              <a:t>_______</a:t>
            </a:r>
            <a:r>
              <a:rPr lang="en-US" sz="3200">
                <a:solidFill>
                  <a:schemeClr val="dk1"/>
                </a:solidFill>
                <a:latin typeface="Calibri"/>
                <a:ea typeface="Calibri"/>
                <a:cs typeface="Calibri"/>
                <a:sym typeface="Calibri"/>
              </a:rPr>
              <a:t> in many ways. </a:t>
            </a:r>
            <a:endParaRPr sz="3200">
              <a:solidFill>
                <a:schemeClr val="dk1"/>
              </a:solidFill>
              <a:latin typeface="Calibri"/>
              <a:ea typeface="Calibri"/>
              <a:cs typeface="Calibri"/>
              <a:sym typeface="Calibri"/>
            </a:endParaRPr>
          </a:p>
        </p:txBody>
      </p:sp>
      <p:sp>
        <p:nvSpPr>
          <p:cNvPr id="190" name="Google Shape;190;p11" descr="Questions"/>
          <p:cNvSpPr/>
          <p:nvPr/>
        </p:nvSpPr>
        <p:spPr>
          <a:xfrm>
            <a:off x="0" y="6178"/>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2" descr="Solar Energy And Life On Earth | Relationship Of The Sun To The Earth |  Siyavula"/>
          <p:cNvPicPr preferRelativeResize="0"/>
          <p:nvPr/>
        </p:nvPicPr>
        <p:blipFill rotWithShape="1">
          <a:blip r:embed="rId3">
            <a:alphaModFix/>
          </a:blip>
          <a:srcRect/>
          <a:stretch/>
        </p:blipFill>
        <p:spPr>
          <a:xfrm>
            <a:off x="2525603" y="2360140"/>
            <a:ext cx="3869663" cy="3893021"/>
          </a:xfrm>
          <a:prstGeom prst="rect">
            <a:avLst/>
          </a:prstGeom>
          <a:noFill/>
          <a:ln>
            <a:noFill/>
          </a:ln>
        </p:spPr>
      </p:pic>
      <p:sp>
        <p:nvSpPr>
          <p:cNvPr id="197" name="Google Shape;197;p12"/>
          <p:cNvSpPr txBox="1"/>
          <p:nvPr/>
        </p:nvSpPr>
        <p:spPr>
          <a:xfrm>
            <a:off x="679622" y="823291"/>
            <a:ext cx="830374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Calibri"/>
              <a:buNone/>
            </a:pPr>
            <a:r>
              <a:rPr lang="en-US" sz="3200" u="sng">
                <a:solidFill>
                  <a:srgbClr val="FF0000"/>
                </a:solidFill>
                <a:latin typeface="Calibri"/>
                <a:ea typeface="Calibri"/>
                <a:cs typeface="Calibri"/>
                <a:sym typeface="Calibri"/>
              </a:rPr>
              <a:t>Energy</a:t>
            </a:r>
            <a:r>
              <a:rPr lang="en-US" sz="3200">
                <a:solidFill>
                  <a:schemeClr val="dk1"/>
                </a:solidFill>
                <a:latin typeface="Calibri"/>
                <a:ea typeface="Calibri"/>
                <a:cs typeface="Calibri"/>
                <a:sym typeface="Calibri"/>
              </a:rPr>
              <a:t> can be transferred between </a:t>
            </a:r>
            <a:r>
              <a:rPr lang="en-US" sz="3200" u="sng">
                <a:solidFill>
                  <a:srgbClr val="FF0000"/>
                </a:solidFill>
                <a:latin typeface="Calibri"/>
                <a:ea typeface="Calibri"/>
                <a:cs typeface="Calibri"/>
                <a:sym typeface="Calibri"/>
              </a:rPr>
              <a:t>organisms</a:t>
            </a:r>
            <a:r>
              <a:rPr lang="en-US" sz="3200">
                <a:solidFill>
                  <a:schemeClr val="dk1"/>
                </a:solidFill>
                <a:latin typeface="Calibri"/>
                <a:ea typeface="Calibri"/>
                <a:cs typeface="Calibri"/>
                <a:sym typeface="Calibri"/>
              </a:rPr>
              <a:t> in many ways. </a:t>
            </a:r>
            <a:endParaRPr sz="3200">
              <a:solidFill>
                <a:schemeClr val="dk1"/>
              </a:solidFill>
              <a:latin typeface="Calibri"/>
              <a:ea typeface="Calibri"/>
              <a:cs typeface="Calibri"/>
              <a:sym typeface="Calibri"/>
            </a:endParaRPr>
          </a:p>
        </p:txBody>
      </p:sp>
      <p:sp>
        <p:nvSpPr>
          <p:cNvPr id="198" name="Google Shape;198;p12" descr="Questions"/>
          <p:cNvSpPr/>
          <p:nvPr/>
        </p:nvSpPr>
        <p:spPr>
          <a:xfrm>
            <a:off x="0" y="6178"/>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ctrTitle"/>
          </p:nvPr>
        </p:nvSpPr>
        <p:spPr>
          <a:xfrm>
            <a:off x="685800" y="427701"/>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Explain the difference between producers, consumers, and decomposers.</a:t>
            </a:r>
            <a:endParaRPr/>
          </a:p>
        </p:txBody>
      </p:sp>
      <p:pic>
        <p:nvPicPr>
          <p:cNvPr id="205" name="Google Shape;205;p13" descr="dreamstime_xl_7923161.jpg"/>
          <p:cNvPicPr preferRelativeResize="0"/>
          <p:nvPr/>
        </p:nvPicPr>
        <p:blipFill rotWithShape="1">
          <a:blip r:embed="rId3">
            <a:alphaModFix/>
          </a:blip>
          <a:srcRect/>
          <a:stretch/>
        </p:blipFill>
        <p:spPr>
          <a:xfrm>
            <a:off x="1233011" y="2223038"/>
            <a:ext cx="2602774" cy="1728924"/>
          </a:xfrm>
          <a:prstGeom prst="rect">
            <a:avLst/>
          </a:prstGeom>
          <a:noFill/>
          <a:ln>
            <a:noFill/>
          </a:ln>
        </p:spPr>
      </p:pic>
      <p:sp>
        <p:nvSpPr>
          <p:cNvPr id="206" name="Google Shape;206;p13" descr="Questions"/>
          <p:cNvSpPr/>
          <p:nvPr/>
        </p:nvSpPr>
        <p:spPr>
          <a:xfrm>
            <a:off x="0" y="6178"/>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07" name="Google Shape;207;p13" descr="dreamstime_xl_4788633.jpg"/>
          <p:cNvPicPr preferRelativeResize="0"/>
          <p:nvPr/>
        </p:nvPicPr>
        <p:blipFill rotWithShape="1">
          <a:blip r:embed="rId5">
            <a:alphaModFix/>
          </a:blip>
          <a:srcRect/>
          <a:stretch/>
        </p:blipFill>
        <p:spPr>
          <a:xfrm>
            <a:off x="3119287" y="4623074"/>
            <a:ext cx="2905423" cy="1936951"/>
          </a:xfrm>
          <a:prstGeom prst="rect">
            <a:avLst/>
          </a:prstGeom>
          <a:noFill/>
          <a:ln>
            <a:noFill/>
          </a:ln>
        </p:spPr>
      </p:pic>
      <p:pic>
        <p:nvPicPr>
          <p:cNvPr id="208" name="Google Shape;208;p13" descr="Learn Components of an Ecosystem in 4 minutes."/>
          <p:cNvPicPr preferRelativeResize="0"/>
          <p:nvPr/>
        </p:nvPicPr>
        <p:blipFill rotWithShape="1">
          <a:blip r:embed="rId6">
            <a:alphaModFix/>
          </a:blip>
          <a:srcRect/>
          <a:stretch/>
        </p:blipFill>
        <p:spPr>
          <a:xfrm>
            <a:off x="5131999" y="2119024"/>
            <a:ext cx="2905415" cy="1936950"/>
          </a:xfrm>
          <a:prstGeom prst="rect">
            <a:avLst/>
          </a:prstGeom>
          <a:noFill/>
          <a:ln>
            <a:noFill/>
          </a:ln>
        </p:spPr>
      </p:pic>
      <p:pic>
        <p:nvPicPr>
          <p:cNvPr id="209" name="Google Shape;209;p13"/>
          <p:cNvPicPr preferRelativeResize="0"/>
          <p:nvPr/>
        </p:nvPicPr>
        <p:blipFill>
          <a:blip r:embed="rId7">
            <a:alphaModFix/>
          </a:blip>
          <a:stretch>
            <a:fillRect/>
          </a:stretch>
        </p:blipFill>
        <p:spPr>
          <a:xfrm>
            <a:off x="600825" y="1957825"/>
            <a:ext cx="3867150" cy="2259350"/>
          </a:xfrm>
          <a:prstGeom prst="rect">
            <a:avLst/>
          </a:prstGeom>
          <a:noFill/>
          <a:ln>
            <a:noFill/>
          </a:ln>
        </p:spPr>
      </p:pic>
      <p:pic>
        <p:nvPicPr>
          <p:cNvPr id="210" name="Google Shape;210;p13"/>
          <p:cNvPicPr preferRelativeResize="0"/>
          <p:nvPr/>
        </p:nvPicPr>
        <p:blipFill>
          <a:blip r:embed="rId7">
            <a:alphaModFix/>
          </a:blip>
          <a:stretch>
            <a:fillRect/>
          </a:stretch>
        </p:blipFill>
        <p:spPr>
          <a:xfrm>
            <a:off x="2638425" y="4461875"/>
            <a:ext cx="3867150" cy="2259350"/>
          </a:xfrm>
          <a:prstGeom prst="rect">
            <a:avLst/>
          </a:prstGeom>
          <a:noFill/>
          <a:ln>
            <a:noFill/>
          </a:ln>
        </p:spPr>
      </p:pic>
      <p:pic>
        <p:nvPicPr>
          <p:cNvPr id="211" name="Google Shape;211;p13"/>
          <p:cNvPicPr preferRelativeResize="0"/>
          <p:nvPr/>
        </p:nvPicPr>
        <p:blipFill>
          <a:blip r:embed="rId7">
            <a:alphaModFix/>
          </a:blip>
          <a:stretch>
            <a:fillRect/>
          </a:stretch>
        </p:blipFill>
        <p:spPr>
          <a:xfrm>
            <a:off x="4651125" y="1957825"/>
            <a:ext cx="3867150" cy="2259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deb1e42b78_0_65"/>
          <p:cNvPicPr preferRelativeResize="0"/>
          <p:nvPr/>
        </p:nvPicPr>
        <p:blipFill rotWithShape="1">
          <a:blip r:embed="rId3">
            <a:alphaModFix/>
          </a:blip>
          <a:srcRect/>
          <a:stretch/>
        </p:blipFill>
        <p:spPr>
          <a:xfrm>
            <a:off x="101600" y="2587887"/>
            <a:ext cx="9042400" cy="2679700"/>
          </a:xfrm>
          <a:prstGeom prst="rect">
            <a:avLst/>
          </a:prstGeom>
          <a:noFill/>
          <a:ln>
            <a:noFill/>
          </a:ln>
        </p:spPr>
      </p:pic>
      <p:sp>
        <p:nvSpPr>
          <p:cNvPr id="218" name="Google Shape;218;gdeb1e42b78_0_65" descr="Questions"/>
          <p:cNvSpPr/>
          <p:nvPr/>
        </p:nvSpPr>
        <p:spPr>
          <a:xfrm>
            <a:off x="0" y="6178"/>
            <a:ext cx="849600" cy="8496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deb1e42b78_0_65"/>
          <p:cNvSpPr txBox="1"/>
          <p:nvPr/>
        </p:nvSpPr>
        <p:spPr>
          <a:xfrm>
            <a:off x="635025" y="474975"/>
            <a:ext cx="8283900" cy="17076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Photosynthesis is the process that transforms _______ into ________.</a:t>
            </a:r>
            <a:endParaRPr sz="3400" b="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57"/>
          <p:cNvPicPr preferRelativeResize="0"/>
          <p:nvPr/>
        </p:nvPicPr>
        <p:blipFill rotWithShape="1">
          <a:blip r:embed="rId3">
            <a:alphaModFix/>
          </a:blip>
          <a:srcRect/>
          <a:stretch/>
        </p:blipFill>
        <p:spPr>
          <a:xfrm>
            <a:off x="101600" y="2587887"/>
            <a:ext cx="9042400" cy="2679700"/>
          </a:xfrm>
          <a:prstGeom prst="rect">
            <a:avLst/>
          </a:prstGeom>
          <a:noFill/>
          <a:ln>
            <a:noFill/>
          </a:ln>
        </p:spPr>
      </p:pic>
      <p:sp>
        <p:nvSpPr>
          <p:cNvPr id="226" name="Google Shape;226;p57" descr="Questions"/>
          <p:cNvSpPr/>
          <p:nvPr/>
        </p:nvSpPr>
        <p:spPr>
          <a:xfrm>
            <a:off x="0" y="6178"/>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57"/>
          <p:cNvSpPr txBox="1"/>
          <p:nvPr/>
        </p:nvSpPr>
        <p:spPr>
          <a:xfrm>
            <a:off x="676650" y="445175"/>
            <a:ext cx="8269800" cy="17076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Photosynthesis is the process that transforms </a:t>
            </a:r>
            <a:r>
              <a:rPr lang="en-US" sz="3400" u="sng">
                <a:solidFill>
                  <a:srgbClr val="FF0000"/>
                </a:solidFill>
                <a:latin typeface="Calibri"/>
                <a:ea typeface="Calibri"/>
                <a:cs typeface="Calibri"/>
                <a:sym typeface="Calibri"/>
              </a:rPr>
              <a:t>light energy</a:t>
            </a:r>
            <a:r>
              <a:rPr lang="en-US" sz="3400" b="1">
                <a:solidFill>
                  <a:srgbClr val="FF0000"/>
                </a:solidFill>
                <a:latin typeface="Calibri"/>
                <a:ea typeface="Calibri"/>
                <a:cs typeface="Calibri"/>
                <a:sym typeface="Calibri"/>
              </a:rPr>
              <a:t> </a:t>
            </a:r>
            <a:r>
              <a:rPr lang="en-US" sz="3400">
                <a:solidFill>
                  <a:schemeClr val="dk1"/>
                </a:solidFill>
                <a:latin typeface="Calibri"/>
                <a:ea typeface="Calibri"/>
                <a:cs typeface="Calibri"/>
                <a:sym typeface="Calibri"/>
              </a:rPr>
              <a:t>into </a:t>
            </a:r>
            <a:r>
              <a:rPr lang="en-US" sz="3400" u="sng">
                <a:solidFill>
                  <a:srgbClr val="FF0000"/>
                </a:solidFill>
                <a:latin typeface="Calibri"/>
                <a:ea typeface="Calibri"/>
                <a:cs typeface="Calibri"/>
                <a:sym typeface="Calibri"/>
              </a:rPr>
              <a:t>chemical energy</a:t>
            </a:r>
            <a:r>
              <a:rPr lang="en-US" sz="3400">
                <a:solidFill>
                  <a:schemeClr val="dk1"/>
                </a:solidFill>
                <a:latin typeface="Calibri"/>
                <a:ea typeface="Calibri"/>
                <a:cs typeface="Calibri"/>
                <a:sym typeface="Calibri"/>
              </a:rPr>
              <a:t>.</a:t>
            </a:r>
            <a:endParaRPr sz="3400" b="1">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p:nvPr/>
        </p:nvSpPr>
        <p:spPr>
          <a:xfrm>
            <a:off x="2690163" y="869904"/>
            <a:ext cx="5138745"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1"/>
                </a:solidFill>
                <a:latin typeface="Calibri"/>
                <a:ea typeface="Calibri"/>
                <a:cs typeface="Calibri"/>
                <a:sym typeface="Calibri"/>
              </a:rPr>
              <a:t>Food Web</a:t>
            </a:r>
            <a:endParaRPr dirty="0"/>
          </a:p>
        </p:txBody>
      </p:sp>
      <p:sp>
        <p:nvSpPr>
          <p:cNvPr id="234" name="Google Shape;234;p1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1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ctrTitle"/>
          </p:nvPr>
        </p:nvSpPr>
        <p:spPr>
          <a:xfrm>
            <a:off x="1198722" y="367615"/>
            <a:ext cx="7501886" cy="17077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Food Web</a:t>
            </a:r>
            <a:r>
              <a:rPr lang="en-US" sz="3400"/>
              <a:t>: </a:t>
            </a:r>
            <a:r>
              <a:rPr lang="en-US" sz="3200"/>
              <a:t>shows the feeding relationships among organisms in an ecosystem </a:t>
            </a:r>
            <a:br>
              <a:rPr lang="en-US" sz="3200" b="1"/>
            </a:br>
            <a:endParaRPr sz="3200" b="1"/>
          </a:p>
        </p:txBody>
      </p:sp>
      <p:sp>
        <p:nvSpPr>
          <p:cNvPr id="242" name="Google Shape;242;p1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17" descr="Picture"/>
          <p:cNvPicPr preferRelativeResize="0"/>
          <p:nvPr/>
        </p:nvPicPr>
        <p:blipFill rotWithShape="1">
          <a:blip r:embed="rId4">
            <a:alphaModFix/>
          </a:blip>
          <a:srcRect/>
          <a:stretch/>
        </p:blipFill>
        <p:spPr>
          <a:xfrm>
            <a:off x="2183731" y="1597577"/>
            <a:ext cx="4776537" cy="50750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ctrTitle"/>
          </p:nvPr>
        </p:nvSpPr>
        <p:spPr>
          <a:xfrm>
            <a:off x="729165" y="219335"/>
            <a:ext cx="7501886" cy="17077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a:t>What does a food web show us? </a:t>
            </a:r>
            <a:br>
              <a:rPr lang="en-US" sz="3200"/>
            </a:br>
            <a:endParaRPr sz="3200"/>
          </a:p>
        </p:txBody>
      </p:sp>
      <p:pic>
        <p:nvPicPr>
          <p:cNvPr id="256" name="Google Shape;256;p19" descr="Picture"/>
          <p:cNvPicPr preferRelativeResize="0"/>
          <p:nvPr/>
        </p:nvPicPr>
        <p:blipFill rotWithShape="1">
          <a:blip r:embed="rId3">
            <a:alphaModFix/>
          </a:blip>
          <a:srcRect/>
          <a:stretch/>
        </p:blipFill>
        <p:spPr>
          <a:xfrm>
            <a:off x="2183731" y="1597577"/>
            <a:ext cx="4776537" cy="5075071"/>
          </a:xfrm>
          <a:prstGeom prst="rect">
            <a:avLst/>
          </a:prstGeom>
          <a:noFill/>
          <a:ln>
            <a:noFill/>
          </a:ln>
        </p:spPr>
      </p:pic>
      <p:sp>
        <p:nvSpPr>
          <p:cNvPr id="257" name="Google Shape;257;p19" descr="Questions"/>
          <p:cNvSpPr/>
          <p:nvPr/>
        </p:nvSpPr>
        <p:spPr>
          <a:xfrm>
            <a:off x="0" y="18534"/>
            <a:ext cx="902043" cy="982364"/>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ctrTitle"/>
          </p:nvPr>
        </p:nvSpPr>
        <p:spPr>
          <a:xfrm>
            <a:off x="2269304" y="-24221"/>
            <a:ext cx="4605391" cy="183065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en-US" sz="4800" dirty="0"/>
              <a:t>Food Webs</a:t>
            </a:r>
            <a:endParaRPr dirty="0"/>
          </a:p>
        </p:txBody>
      </p:sp>
      <p:sp>
        <p:nvSpPr>
          <p:cNvPr id="120" name="Google Shape;120;p2"/>
          <p:cNvSpPr/>
          <p:nvPr/>
        </p:nvSpPr>
        <p:spPr>
          <a:xfrm>
            <a:off x="138165" y="207819"/>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34108" y="364797"/>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descr="Picture"/>
          <p:cNvPicPr preferRelativeResize="0"/>
          <p:nvPr/>
        </p:nvPicPr>
        <p:blipFill rotWithShape="1">
          <a:blip r:embed="rId3">
            <a:alphaModFix/>
          </a:blip>
          <a:srcRect/>
          <a:stretch/>
        </p:blipFill>
        <p:spPr>
          <a:xfrm>
            <a:off x="2141426" y="1469204"/>
            <a:ext cx="4861145" cy="4966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2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1" descr="Comment Like"/>
          <p:cNvPicPr preferRelativeResize="0"/>
          <p:nvPr/>
        </p:nvPicPr>
        <p:blipFill rotWithShape="1">
          <a:blip r:embed="rId3">
            <a:alphaModFix/>
          </a:blip>
          <a:srcRect/>
          <a:stretch/>
        </p:blipFill>
        <p:spPr>
          <a:xfrm>
            <a:off x="735230" y="146272"/>
            <a:ext cx="571056" cy="571056"/>
          </a:xfrm>
          <a:prstGeom prst="rect">
            <a:avLst/>
          </a:prstGeom>
          <a:noFill/>
          <a:ln>
            <a:noFill/>
          </a:ln>
        </p:spPr>
      </p:pic>
      <p:sp>
        <p:nvSpPr>
          <p:cNvPr id="271" name="Google Shape;271;p21"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1"/>
          <p:cNvPicPr preferRelativeResize="0"/>
          <p:nvPr/>
        </p:nvPicPr>
        <p:blipFill>
          <a:blip r:embed="rId5">
            <a:alphaModFix/>
          </a:blip>
          <a:stretch>
            <a:fillRect/>
          </a:stretch>
        </p:blipFill>
        <p:spPr>
          <a:xfrm>
            <a:off x="860038" y="1360450"/>
            <a:ext cx="7423925" cy="476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2"/>
          <p:cNvPicPr preferRelativeResize="0"/>
          <p:nvPr/>
        </p:nvPicPr>
        <p:blipFill>
          <a:blip r:embed="rId3">
            <a:alphaModFix/>
          </a:blip>
          <a:stretch>
            <a:fillRect/>
          </a:stretch>
        </p:blipFill>
        <p:spPr>
          <a:xfrm>
            <a:off x="860038" y="1215500"/>
            <a:ext cx="7423925" cy="4767850"/>
          </a:xfrm>
          <a:prstGeom prst="rect">
            <a:avLst/>
          </a:prstGeom>
          <a:noFill/>
          <a:ln>
            <a:noFill/>
          </a:ln>
        </p:spPr>
      </p:pic>
      <p:sp>
        <p:nvSpPr>
          <p:cNvPr id="279" name="Google Shape;279;p22"/>
          <p:cNvSpPr txBox="1"/>
          <p:nvPr/>
        </p:nvSpPr>
        <p:spPr>
          <a:xfrm>
            <a:off x="1076780" y="4252167"/>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22"/>
          <p:cNvSpPr txBox="1"/>
          <p:nvPr/>
        </p:nvSpPr>
        <p:spPr>
          <a:xfrm>
            <a:off x="2053755" y="594383"/>
            <a:ext cx="2452200"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a:solidFill>
                  <a:schemeClr val="accent1"/>
                </a:solidFill>
                <a:latin typeface="Calibri"/>
                <a:ea typeface="Calibri"/>
                <a:cs typeface="Calibri"/>
                <a:sym typeface="Calibri"/>
              </a:rPr>
              <a:t>This means that the owl eats the mouse</a:t>
            </a:r>
            <a:endParaRPr>
              <a:solidFill>
                <a:schemeClr val="accent1"/>
              </a:solidFill>
            </a:endParaRPr>
          </a:p>
        </p:txBody>
      </p:sp>
      <p:cxnSp>
        <p:nvCxnSpPr>
          <p:cNvPr id="281" name="Google Shape;281;p22"/>
          <p:cNvCxnSpPr/>
          <p:nvPr/>
        </p:nvCxnSpPr>
        <p:spPr>
          <a:xfrm>
            <a:off x="3780275" y="1293550"/>
            <a:ext cx="624300" cy="1773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282" name="Google Shape;282;p22"/>
          <p:cNvPicPr preferRelativeResize="0"/>
          <p:nvPr/>
        </p:nvPicPr>
        <p:blipFill rotWithShape="1">
          <a:blip r:embed="rId4">
            <a:alphaModFix/>
          </a:blip>
          <a:srcRect/>
          <a:stretch/>
        </p:blipFill>
        <p:spPr>
          <a:xfrm>
            <a:off x="107201" y="0"/>
            <a:ext cx="1310478" cy="844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deb1e42b78_0_43"/>
          <p:cNvPicPr preferRelativeResize="0"/>
          <p:nvPr/>
        </p:nvPicPr>
        <p:blipFill>
          <a:blip r:embed="rId3">
            <a:alphaModFix/>
          </a:blip>
          <a:stretch>
            <a:fillRect/>
          </a:stretch>
        </p:blipFill>
        <p:spPr>
          <a:xfrm>
            <a:off x="860038" y="1215500"/>
            <a:ext cx="7423925" cy="4767850"/>
          </a:xfrm>
          <a:prstGeom prst="rect">
            <a:avLst/>
          </a:prstGeom>
          <a:noFill/>
          <a:ln>
            <a:noFill/>
          </a:ln>
        </p:spPr>
      </p:pic>
      <p:sp>
        <p:nvSpPr>
          <p:cNvPr id="289" name="Google Shape;289;gdeb1e42b78_0_43"/>
          <p:cNvSpPr txBox="1"/>
          <p:nvPr/>
        </p:nvSpPr>
        <p:spPr>
          <a:xfrm>
            <a:off x="1076780" y="4252167"/>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gdeb1e42b78_0_43"/>
          <p:cNvSpPr txBox="1"/>
          <p:nvPr/>
        </p:nvSpPr>
        <p:spPr>
          <a:xfrm>
            <a:off x="4092499" y="6058450"/>
            <a:ext cx="2764200"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a:solidFill>
                  <a:srgbClr val="3E7FCD"/>
                </a:solidFill>
                <a:latin typeface="Calibri"/>
                <a:ea typeface="Calibri"/>
                <a:cs typeface="Calibri"/>
                <a:sym typeface="Calibri"/>
              </a:rPr>
              <a:t>This means that the mouse eats the grains</a:t>
            </a:r>
            <a:endParaRPr>
              <a:solidFill>
                <a:srgbClr val="3E7FCD"/>
              </a:solidFill>
            </a:endParaRPr>
          </a:p>
        </p:txBody>
      </p:sp>
      <p:cxnSp>
        <p:nvCxnSpPr>
          <p:cNvPr id="291" name="Google Shape;291;gdeb1e42b78_0_43"/>
          <p:cNvCxnSpPr/>
          <p:nvPr/>
        </p:nvCxnSpPr>
        <p:spPr>
          <a:xfrm rot="10800000" flipH="1">
            <a:off x="5754025" y="4884250"/>
            <a:ext cx="312300" cy="11742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pic>
        <p:nvPicPr>
          <p:cNvPr id="292" name="Google Shape;292;gdeb1e42b78_0_43"/>
          <p:cNvPicPr preferRelativeResize="0"/>
          <p:nvPr/>
        </p:nvPicPr>
        <p:blipFill rotWithShape="1">
          <a:blip r:embed="rId4">
            <a:alphaModFix/>
          </a:blip>
          <a:srcRect/>
          <a:stretch/>
        </p:blipFill>
        <p:spPr>
          <a:xfrm>
            <a:off x="107201" y="0"/>
            <a:ext cx="1310478" cy="844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3"/>
          <p:cNvPicPr preferRelativeResize="0"/>
          <p:nvPr/>
        </p:nvPicPr>
        <p:blipFill>
          <a:blip r:embed="rId3">
            <a:alphaModFix/>
          </a:blip>
          <a:stretch>
            <a:fillRect/>
          </a:stretch>
        </p:blipFill>
        <p:spPr>
          <a:xfrm>
            <a:off x="860038" y="1170350"/>
            <a:ext cx="7423925" cy="4767850"/>
          </a:xfrm>
          <a:prstGeom prst="rect">
            <a:avLst/>
          </a:prstGeom>
          <a:noFill/>
          <a:ln>
            <a:noFill/>
          </a:ln>
        </p:spPr>
      </p:pic>
      <p:sp>
        <p:nvSpPr>
          <p:cNvPr id="299" name="Google Shape;299;p23"/>
          <p:cNvSpPr txBox="1"/>
          <p:nvPr/>
        </p:nvSpPr>
        <p:spPr>
          <a:xfrm>
            <a:off x="1076780" y="4252167"/>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23"/>
          <p:cNvSpPr txBox="1"/>
          <p:nvPr/>
        </p:nvSpPr>
        <p:spPr>
          <a:xfrm>
            <a:off x="4404725" y="5984300"/>
            <a:ext cx="3668700"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a:solidFill>
                  <a:schemeClr val="accent1"/>
                </a:solidFill>
                <a:latin typeface="Calibri"/>
                <a:ea typeface="Calibri"/>
                <a:cs typeface="Calibri"/>
                <a:sym typeface="Calibri"/>
              </a:rPr>
              <a:t>This means that the grasshopper eats the grassess</a:t>
            </a:r>
            <a:endParaRPr>
              <a:solidFill>
                <a:schemeClr val="accent1"/>
              </a:solidFill>
            </a:endParaRPr>
          </a:p>
        </p:txBody>
      </p:sp>
      <p:cxnSp>
        <p:nvCxnSpPr>
          <p:cNvPr id="301" name="Google Shape;301;p23"/>
          <p:cNvCxnSpPr/>
          <p:nvPr/>
        </p:nvCxnSpPr>
        <p:spPr>
          <a:xfrm rot="10800000">
            <a:off x="5285718" y="4627794"/>
            <a:ext cx="519000" cy="14091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302" name="Google Shape;302;p23"/>
          <p:cNvPicPr preferRelativeResize="0"/>
          <p:nvPr/>
        </p:nvPicPr>
        <p:blipFill rotWithShape="1">
          <a:blip r:embed="rId4">
            <a:alphaModFix/>
          </a:blip>
          <a:srcRect/>
          <a:stretch/>
        </p:blipFill>
        <p:spPr>
          <a:xfrm>
            <a:off x="86179" y="0"/>
            <a:ext cx="1329659" cy="8566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 name="Google Shape;309;p24"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p:nvPr/>
        </p:nvSpPr>
        <p:spPr>
          <a:xfrm>
            <a:off x="4026965" y="159010"/>
            <a:ext cx="99047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00"/>
                </a:solidFill>
                <a:latin typeface="Calibri"/>
                <a:ea typeface="Calibri"/>
                <a:cs typeface="Calibri"/>
                <a:sym typeface="Calibri"/>
              </a:rPr>
              <a:t>NO</a:t>
            </a:r>
            <a:endParaRPr/>
          </a:p>
        </p:txBody>
      </p:sp>
      <p:pic>
        <p:nvPicPr>
          <p:cNvPr id="316" name="Google Shape;316;p25" descr="listofanimals.jpg"/>
          <p:cNvPicPr preferRelativeResize="0"/>
          <p:nvPr/>
        </p:nvPicPr>
        <p:blipFill rotWithShape="1">
          <a:blip r:embed="rId3">
            <a:alphaModFix/>
          </a:blip>
          <a:srcRect/>
          <a:stretch/>
        </p:blipFill>
        <p:spPr>
          <a:xfrm>
            <a:off x="2529182" y="928451"/>
            <a:ext cx="4085636" cy="5479685"/>
          </a:xfrm>
          <a:prstGeom prst="rect">
            <a:avLst/>
          </a:prstGeom>
          <a:noFill/>
          <a:ln>
            <a:noFill/>
          </a:ln>
        </p:spPr>
      </p:pic>
      <p:sp>
        <p:nvSpPr>
          <p:cNvPr id="317" name="Google Shape;317;p2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5"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7"/>
          <p:cNvSpPr txBox="1">
            <a:spLocks noGrp="1"/>
          </p:cNvSpPr>
          <p:nvPr>
            <p:ph type="ctrTitle"/>
          </p:nvPr>
        </p:nvSpPr>
        <p:spPr>
          <a:xfrm>
            <a:off x="729165" y="219335"/>
            <a:ext cx="7501886" cy="17077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a:t>Which one of these is a food web?</a:t>
            </a:r>
            <a:endParaRPr sz="3200"/>
          </a:p>
        </p:txBody>
      </p:sp>
      <p:sp>
        <p:nvSpPr>
          <p:cNvPr id="331" name="Google Shape;331;p27" descr="Questions"/>
          <p:cNvSpPr/>
          <p:nvPr/>
        </p:nvSpPr>
        <p:spPr>
          <a:xfrm>
            <a:off x="0" y="18534"/>
            <a:ext cx="902043" cy="982364"/>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2" name="Google Shape;332;p27" descr="What is the definition of a food chain, a food web, and a food pyramid? |  Socratic"/>
          <p:cNvPicPr preferRelativeResize="0"/>
          <p:nvPr/>
        </p:nvPicPr>
        <p:blipFill rotWithShape="1">
          <a:blip r:embed="rId4">
            <a:alphaModFix/>
          </a:blip>
          <a:srcRect/>
          <a:stretch/>
        </p:blipFill>
        <p:spPr>
          <a:xfrm>
            <a:off x="902043" y="3978258"/>
            <a:ext cx="2992627" cy="2323687"/>
          </a:xfrm>
          <a:prstGeom prst="rect">
            <a:avLst/>
          </a:prstGeom>
          <a:noFill/>
          <a:ln>
            <a:noFill/>
          </a:ln>
        </p:spPr>
      </p:pic>
      <p:pic>
        <p:nvPicPr>
          <p:cNvPr id="333" name="Google Shape;333;p27" descr="Marine Food Pyramid | National Geographic Society"/>
          <p:cNvPicPr preferRelativeResize="0"/>
          <p:nvPr/>
        </p:nvPicPr>
        <p:blipFill rotWithShape="1">
          <a:blip r:embed="rId5">
            <a:alphaModFix/>
          </a:blip>
          <a:srcRect/>
          <a:stretch/>
        </p:blipFill>
        <p:spPr>
          <a:xfrm>
            <a:off x="5249332" y="1475397"/>
            <a:ext cx="3341448" cy="2502861"/>
          </a:xfrm>
          <a:prstGeom prst="rect">
            <a:avLst/>
          </a:prstGeom>
          <a:noFill/>
          <a:ln>
            <a:noFill/>
          </a:ln>
        </p:spPr>
      </p:pic>
      <p:pic>
        <p:nvPicPr>
          <p:cNvPr id="334" name="Google Shape;334;p27" descr="ᐈ Animal stock pictures, Royalty Free wild animal chart images | download  on Depositphotos®"/>
          <p:cNvPicPr preferRelativeResize="0"/>
          <p:nvPr/>
        </p:nvPicPr>
        <p:blipFill rotWithShape="1">
          <a:blip r:embed="rId6">
            <a:alphaModFix/>
          </a:blip>
          <a:srcRect/>
          <a:stretch/>
        </p:blipFill>
        <p:spPr>
          <a:xfrm>
            <a:off x="1044132" y="1390863"/>
            <a:ext cx="2992627" cy="2212939"/>
          </a:xfrm>
          <a:prstGeom prst="rect">
            <a:avLst/>
          </a:prstGeom>
          <a:noFill/>
          <a:ln>
            <a:noFill/>
          </a:ln>
        </p:spPr>
      </p:pic>
      <p:pic>
        <p:nvPicPr>
          <p:cNvPr id="335" name="Google Shape;335;p27" descr="Photosynthesis for Kids"/>
          <p:cNvPicPr preferRelativeResize="0"/>
          <p:nvPr/>
        </p:nvPicPr>
        <p:blipFill rotWithShape="1">
          <a:blip r:embed="rId7">
            <a:alphaModFix/>
          </a:blip>
          <a:srcRect/>
          <a:stretch/>
        </p:blipFill>
        <p:spPr>
          <a:xfrm>
            <a:off x="5024581" y="3914989"/>
            <a:ext cx="2142338" cy="27236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8"/>
          <p:cNvSpPr txBox="1">
            <a:spLocks noGrp="1"/>
          </p:cNvSpPr>
          <p:nvPr>
            <p:ph type="ctrTitle"/>
          </p:nvPr>
        </p:nvSpPr>
        <p:spPr>
          <a:xfrm>
            <a:off x="729165" y="219335"/>
            <a:ext cx="7501886" cy="17077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a:t>Which one of these is a food web?</a:t>
            </a:r>
            <a:endParaRPr sz="3200"/>
          </a:p>
        </p:txBody>
      </p:sp>
      <p:sp>
        <p:nvSpPr>
          <p:cNvPr id="342" name="Google Shape;342;p28" descr="Questions"/>
          <p:cNvSpPr/>
          <p:nvPr/>
        </p:nvSpPr>
        <p:spPr>
          <a:xfrm>
            <a:off x="0" y="18534"/>
            <a:ext cx="902043" cy="982364"/>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3" name="Google Shape;343;p28" descr="What is the definition of a food chain, a food web, and a food pyramid? |  Socratic"/>
          <p:cNvPicPr preferRelativeResize="0"/>
          <p:nvPr/>
        </p:nvPicPr>
        <p:blipFill rotWithShape="1">
          <a:blip r:embed="rId4">
            <a:alphaModFix/>
          </a:blip>
          <a:srcRect/>
          <a:stretch/>
        </p:blipFill>
        <p:spPr>
          <a:xfrm>
            <a:off x="1050902" y="4091418"/>
            <a:ext cx="2992627" cy="2323687"/>
          </a:xfrm>
          <a:prstGeom prst="rect">
            <a:avLst/>
          </a:prstGeom>
          <a:noFill/>
          <a:ln w="34925" cap="flat" cmpd="sng">
            <a:solidFill>
              <a:srgbClr val="FF0000"/>
            </a:solidFill>
            <a:prstDash val="solid"/>
            <a:round/>
            <a:headEnd type="none" w="sm" len="sm"/>
            <a:tailEnd type="none" w="sm" len="sm"/>
          </a:ln>
        </p:spPr>
      </p:pic>
      <p:pic>
        <p:nvPicPr>
          <p:cNvPr id="344" name="Google Shape;344;p28" descr="Marine Food Pyramid | National Geographic Society"/>
          <p:cNvPicPr preferRelativeResize="0"/>
          <p:nvPr/>
        </p:nvPicPr>
        <p:blipFill rotWithShape="1">
          <a:blip r:embed="rId5">
            <a:alphaModFix/>
          </a:blip>
          <a:srcRect/>
          <a:stretch/>
        </p:blipFill>
        <p:spPr>
          <a:xfrm>
            <a:off x="5249332" y="1475397"/>
            <a:ext cx="3341448" cy="2502861"/>
          </a:xfrm>
          <a:prstGeom prst="rect">
            <a:avLst/>
          </a:prstGeom>
          <a:noFill/>
          <a:ln>
            <a:noFill/>
          </a:ln>
        </p:spPr>
      </p:pic>
      <p:pic>
        <p:nvPicPr>
          <p:cNvPr id="345" name="Google Shape;345;p28" descr="ᐈ Animal stock pictures, Royalty Free wild animal chart images | download  on Depositphotos®"/>
          <p:cNvPicPr preferRelativeResize="0"/>
          <p:nvPr/>
        </p:nvPicPr>
        <p:blipFill rotWithShape="1">
          <a:blip r:embed="rId6">
            <a:alphaModFix/>
          </a:blip>
          <a:srcRect/>
          <a:stretch/>
        </p:blipFill>
        <p:spPr>
          <a:xfrm>
            <a:off x="902043" y="1475397"/>
            <a:ext cx="3218949" cy="2380296"/>
          </a:xfrm>
          <a:prstGeom prst="rect">
            <a:avLst/>
          </a:prstGeom>
          <a:noFill/>
          <a:ln>
            <a:noFill/>
          </a:ln>
        </p:spPr>
      </p:pic>
      <p:pic>
        <p:nvPicPr>
          <p:cNvPr id="346" name="Google Shape;346;p28" descr="Photosynthesis for Kids"/>
          <p:cNvPicPr preferRelativeResize="0"/>
          <p:nvPr/>
        </p:nvPicPr>
        <p:blipFill rotWithShape="1">
          <a:blip r:embed="rId7">
            <a:alphaModFix/>
          </a:blip>
          <a:srcRect/>
          <a:stretch/>
        </p:blipFill>
        <p:spPr>
          <a:xfrm>
            <a:off x="5373152" y="3978258"/>
            <a:ext cx="2179408" cy="27708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22555" y="298084"/>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are producers the foundation of food webs?</a:t>
            </a:r>
            <a:endParaRPr/>
          </a:p>
        </p:txBody>
      </p:sp>
      <p:pic>
        <p:nvPicPr>
          <p:cNvPr id="130" name="Google Shape;130;p3" descr="Picture"/>
          <p:cNvPicPr preferRelativeResize="0"/>
          <p:nvPr/>
        </p:nvPicPr>
        <p:blipFill rotWithShape="1">
          <a:blip r:embed="rId4">
            <a:alphaModFix/>
          </a:blip>
          <a:srcRect/>
          <a:stretch/>
        </p:blipFill>
        <p:spPr>
          <a:xfrm>
            <a:off x="2045368" y="1528470"/>
            <a:ext cx="4776537" cy="507507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deb1e42b78_0_113" descr="Artificial Intelligence"/>
          <p:cNvSpPr/>
          <p:nvPr/>
        </p:nvSpPr>
        <p:spPr>
          <a:xfrm>
            <a:off x="892768" y="1482969"/>
            <a:ext cx="4185000" cy="3892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gdeb1e42b78_0_113"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
        <p:nvSpPr>
          <p:cNvPr id="354" name="Google Shape;354;gdeb1e42b78_0_113"/>
          <p:cNvSpPr txBox="1"/>
          <p:nvPr/>
        </p:nvSpPr>
        <p:spPr>
          <a:xfrm>
            <a:off x="457950" y="646675"/>
            <a:ext cx="8228100" cy="1000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900">
                <a:solidFill>
                  <a:srgbClr val="FFC000"/>
                </a:solidFill>
                <a:latin typeface="Calibri"/>
                <a:ea typeface="Calibri"/>
                <a:cs typeface="Calibri"/>
                <a:sym typeface="Calibri"/>
              </a:rPr>
              <a:t>Breaking Down the Term</a:t>
            </a:r>
            <a:endParaRPr sz="33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deb1e42b78_0_0" descr="Artificial Intelligence"/>
          <p:cNvSpPr/>
          <p:nvPr/>
        </p:nvSpPr>
        <p:spPr>
          <a:xfrm>
            <a:off x="-5" y="-5"/>
            <a:ext cx="947100" cy="925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gdeb1e42b78_0_0" descr="Labor"/>
          <p:cNvPicPr preferRelativeResize="0"/>
          <p:nvPr/>
        </p:nvPicPr>
        <p:blipFill rotWithShape="1">
          <a:blip r:embed="rId4">
            <a:alphaModFix/>
          </a:blip>
          <a:srcRect/>
          <a:stretch/>
        </p:blipFill>
        <p:spPr>
          <a:xfrm>
            <a:off x="880950" y="28251"/>
            <a:ext cx="869300" cy="869300"/>
          </a:xfrm>
          <a:prstGeom prst="rect">
            <a:avLst/>
          </a:prstGeom>
          <a:noFill/>
          <a:ln>
            <a:noFill/>
          </a:ln>
        </p:spPr>
      </p:pic>
      <p:sp>
        <p:nvSpPr>
          <p:cNvPr id="362" name="Google Shape;362;gdeb1e42b78_0_0"/>
          <p:cNvSpPr txBox="1"/>
          <p:nvPr/>
        </p:nvSpPr>
        <p:spPr>
          <a:xfrm>
            <a:off x="2347350" y="548425"/>
            <a:ext cx="4449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a:latin typeface="Calibri"/>
                <a:ea typeface="Calibri"/>
                <a:cs typeface="Calibri"/>
                <a:sym typeface="Calibri"/>
              </a:rPr>
              <a:t>Food</a:t>
            </a:r>
            <a:endParaRPr sz="6900">
              <a:latin typeface="Calibri"/>
              <a:ea typeface="Calibri"/>
              <a:cs typeface="Calibri"/>
              <a:sym typeface="Calibri"/>
            </a:endParaRPr>
          </a:p>
        </p:txBody>
      </p:sp>
      <p:sp>
        <p:nvSpPr>
          <p:cNvPr id="363" name="Google Shape;363;gdeb1e42b78_0_0"/>
          <p:cNvSpPr txBox="1"/>
          <p:nvPr/>
        </p:nvSpPr>
        <p:spPr>
          <a:xfrm>
            <a:off x="1639200" y="1533975"/>
            <a:ext cx="5865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Calibri"/>
                <a:ea typeface="Calibri"/>
                <a:cs typeface="Calibri"/>
                <a:sym typeface="Calibri"/>
              </a:rPr>
              <a:t>We understand food as something that is consumed for energy! We need food to survive!</a:t>
            </a:r>
            <a:endParaRPr sz="2000">
              <a:latin typeface="Calibri"/>
              <a:ea typeface="Calibri"/>
              <a:cs typeface="Calibri"/>
              <a:sym typeface="Calibri"/>
            </a:endParaRPr>
          </a:p>
        </p:txBody>
      </p:sp>
      <p:pic>
        <p:nvPicPr>
          <p:cNvPr id="364" name="Google Shape;364;gdeb1e42b78_0_0"/>
          <p:cNvPicPr preferRelativeResize="0"/>
          <p:nvPr/>
        </p:nvPicPr>
        <p:blipFill>
          <a:blip r:embed="rId5">
            <a:alphaModFix/>
          </a:blip>
          <a:stretch>
            <a:fillRect/>
          </a:stretch>
        </p:blipFill>
        <p:spPr>
          <a:xfrm>
            <a:off x="1825588" y="2457025"/>
            <a:ext cx="5492834" cy="3652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deb1e42b78_0_23" descr="Artificial Intelligence"/>
          <p:cNvSpPr/>
          <p:nvPr/>
        </p:nvSpPr>
        <p:spPr>
          <a:xfrm>
            <a:off x="-5" y="-5"/>
            <a:ext cx="947100" cy="925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gdeb1e42b78_0_23" descr="Labor"/>
          <p:cNvPicPr preferRelativeResize="0"/>
          <p:nvPr/>
        </p:nvPicPr>
        <p:blipFill rotWithShape="1">
          <a:blip r:embed="rId4">
            <a:alphaModFix/>
          </a:blip>
          <a:srcRect/>
          <a:stretch/>
        </p:blipFill>
        <p:spPr>
          <a:xfrm>
            <a:off x="880950" y="28251"/>
            <a:ext cx="869300" cy="869300"/>
          </a:xfrm>
          <a:prstGeom prst="rect">
            <a:avLst/>
          </a:prstGeom>
          <a:noFill/>
          <a:ln>
            <a:noFill/>
          </a:ln>
        </p:spPr>
      </p:pic>
      <p:sp>
        <p:nvSpPr>
          <p:cNvPr id="372" name="Google Shape;372;gdeb1e42b78_0_23"/>
          <p:cNvSpPr txBox="1"/>
          <p:nvPr/>
        </p:nvSpPr>
        <p:spPr>
          <a:xfrm>
            <a:off x="2347350" y="465175"/>
            <a:ext cx="4449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a:latin typeface="Calibri"/>
                <a:ea typeface="Calibri"/>
                <a:cs typeface="Calibri"/>
                <a:sym typeface="Calibri"/>
              </a:rPr>
              <a:t>Web</a:t>
            </a:r>
            <a:endParaRPr sz="6900">
              <a:latin typeface="Calibri"/>
              <a:ea typeface="Calibri"/>
              <a:cs typeface="Calibri"/>
              <a:sym typeface="Calibri"/>
            </a:endParaRPr>
          </a:p>
        </p:txBody>
      </p:sp>
      <p:sp>
        <p:nvSpPr>
          <p:cNvPr id="373" name="Google Shape;373;gdeb1e42b78_0_23"/>
          <p:cNvSpPr txBox="1"/>
          <p:nvPr/>
        </p:nvSpPr>
        <p:spPr>
          <a:xfrm>
            <a:off x="1639200" y="1450725"/>
            <a:ext cx="5865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Calibri"/>
                <a:ea typeface="Calibri"/>
                <a:cs typeface="Calibri"/>
                <a:sym typeface="Calibri"/>
              </a:rPr>
              <a:t>When you think of web, you should think of many connections. Consider the complex series of connections created by a spider’s web.</a:t>
            </a:r>
            <a:endParaRPr sz="2000">
              <a:latin typeface="Calibri"/>
              <a:ea typeface="Calibri"/>
              <a:cs typeface="Calibri"/>
              <a:sym typeface="Calibri"/>
            </a:endParaRPr>
          </a:p>
        </p:txBody>
      </p:sp>
      <p:pic>
        <p:nvPicPr>
          <p:cNvPr id="374" name="Google Shape;374;gdeb1e42b78_0_23"/>
          <p:cNvPicPr preferRelativeResize="0"/>
          <p:nvPr/>
        </p:nvPicPr>
        <p:blipFill>
          <a:blip r:embed="rId5">
            <a:alphaModFix/>
          </a:blip>
          <a:stretch>
            <a:fillRect/>
          </a:stretch>
        </p:blipFill>
        <p:spPr>
          <a:xfrm>
            <a:off x="1798400" y="2655575"/>
            <a:ext cx="5547201" cy="34670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does a food web show? </a:t>
            </a:r>
            <a:endParaRPr/>
          </a:p>
        </p:txBody>
      </p:sp>
      <p:sp>
        <p:nvSpPr>
          <p:cNvPr id="387" name="Google Shape;387;p31"/>
          <p:cNvSpPr txBox="1">
            <a:spLocks noGrp="1"/>
          </p:cNvSpPr>
          <p:nvPr>
            <p:ph type="body" idx="1"/>
          </p:nvPr>
        </p:nvSpPr>
        <p:spPr>
          <a:xfrm>
            <a:off x="457200" y="1501475"/>
            <a:ext cx="5631000" cy="452610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What dietary restrictions animals have</a:t>
            </a:r>
            <a:endParaRPr/>
          </a:p>
          <a:p>
            <a:pPr marL="514350" lvl="0" indent="-514350" algn="l" rtl="0">
              <a:spcBef>
                <a:spcPts val="560"/>
              </a:spcBef>
              <a:spcAft>
                <a:spcPts val="0"/>
              </a:spcAft>
              <a:buClr>
                <a:schemeClr val="dk1"/>
              </a:buClr>
              <a:buSzPts val="2800"/>
              <a:buAutoNum type="alphaUcPeriod"/>
            </a:pPr>
            <a:r>
              <a:rPr lang="en-US"/>
              <a:t>The feeding relationships among a group of organisms</a:t>
            </a:r>
            <a:endParaRPr/>
          </a:p>
          <a:p>
            <a:pPr marL="514350" lvl="0" indent="-514350" algn="l" rtl="0">
              <a:spcBef>
                <a:spcPts val="560"/>
              </a:spcBef>
              <a:spcAft>
                <a:spcPts val="0"/>
              </a:spcAft>
              <a:buClr>
                <a:schemeClr val="dk1"/>
              </a:buClr>
              <a:buSzPts val="2800"/>
              <a:buAutoNum type="alphaUcPeriod"/>
            </a:pPr>
            <a:r>
              <a:rPr lang="en-US"/>
              <a:t>The ways in which animals reproduce</a:t>
            </a:r>
            <a:endParaRPr/>
          </a:p>
          <a:p>
            <a:pPr marL="514350" lvl="0" indent="-514350" algn="l" rtl="0">
              <a:spcBef>
                <a:spcPts val="560"/>
              </a:spcBef>
              <a:spcAft>
                <a:spcPts val="0"/>
              </a:spcAft>
              <a:buClr>
                <a:schemeClr val="dk1"/>
              </a:buClr>
              <a:buSzPts val="2800"/>
              <a:buAutoNum type="alphaUcPeriod"/>
            </a:pPr>
            <a:r>
              <a:rPr lang="en-US"/>
              <a:t>What an animal’s favorite food is</a:t>
            </a:r>
            <a:endParaRPr/>
          </a:p>
          <a:p>
            <a:pPr marL="514350" lvl="0" indent="-514350" algn="l" rtl="0">
              <a:spcBef>
                <a:spcPts val="560"/>
              </a:spcBef>
              <a:spcAft>
                <a:spcPts val="0"/>
              </a:spcAft>
              <a:buClr>
                <a:schemeClr val="dk1"/>
              </a:buClr>
              <a:buSzPts val="2800"/>
              <a:buAutoNum type="alphaUcPeriod"/>
            </a:pPr>
            <a:r>
              <a:rPr lang="en-US"/>
              <a:t>An organism's’ ancestry </a:t>
            </a:r>
            <a:endParaRPr/>
          </a:p>
          <a:p>
            <a:pPr marL="0" lvl="0" indent="0" algn="l" rtl="0">
              <a:spcBef>
                <a:spcPts val="560"/>
              </a:spcBef>
              <a:spcAft>
                <a:spcPts val="0"/>
              </a:spcAft>
              <a:buClr>
                <a:schemeClr val="dk1"/>
              </a:buClr>
              <a:buSzPts val="2800"/>
              <a:buNone/>
            </a:pPr>
            <a:endParaRPr/>
          </a:p>
        </p:txBody>
      </p:sp>
      <p:sp>
        <p:nvSpPr>
          <p:cNvPr id="388" name="Google Shape;388;p31" descr="Questions"/>
          <p:cNvSpPr/>
          <p:nvPr/>
        </p:nvSpPr>
        <p:spPr>
          <a:xfrm>
            <a:off x="0" y="18534"/>
            <a:ext cx="902043" cy="982364"/>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31" descr="Picture"/>
          <p:cNvPicPr preferRelativeResize="0"/>
          <p:nvPr/>
        </p:nvPicPr>
        <p:blipFill rotWithShape="1">
          <a:blip r:embed="rId4">
            <a:alphaModFix/>
          </a:blip>
          <a:srcRect/>
          <a:stretch/>
        </p:blipFill>
        <p:spPr>
          <a:xfrm>
            <a:off x="6224947" y="3730249"/>
            <a:ext cx="2677901" cy="28452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dbc2fdb030_0_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does a food web show? </a:t>
            </a:r>
            <a:endParaRPr/>
          </a:p>
        </p:txBody>
      </p:sp>
      <p:sp>
        <p:nvSpPr>
          <p:cNvPr id="396" name="Google Shape;396;gdbc2fdb030_0_4"/>
          <p:cNvSpPr txBox="1">
            <a:spLocks noGrp="1"/>
          </p:cNvSpPr>
          <p:nvPr>
            <p:ph type="body" idx="1"/>
          </p:nvPr>
        </p:nvSpPr>
        <p:spPr>
          <a:xfrm>
            <a:off x="457200" y="1501475"/>
            <a:ext cx="5631000" cy="452610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What dietary restrictions animals have</a:t>
            </a:r>
            <a:endParaRPr/>
          </a:p>
          <a:p>
            <a:pPr marL="514350" lvl="0" indent="-514350" algn="l" rtl="0">
              <a:spcBef>
                <a:spcPts val="560"/>
              </a:spcBef>
              <a:spcAft>
                <a:spcPts val="0"/>
              </a:spcAft>
              <a:buClr>
                <a:srgbClr val="FF0000"/>
              </a:buClr>
              <a:buSzPts val="2800"/>
              <a:buAutoNum type="alphaUcPeriod"/>
            </a:pPr>
            <a:r>
              <a:rPr lang="en-US">
                <a:solidFill>
                  <a:srgbClr val="FF0000"/>
                </a:solidFill>
              </a:rPr>
              <a:t>The feeding relationships among a group of organisms</a:t>
            </a:r>
            <a:endParaRPr>
              <a:solidFill>
                <a:srgbClr val="FF0000"/>
              </a:solidFill>
            </a:endParaRPr>
          </a:p>
          <a:p>
            <a:pPr marL="514350" lvl="0" indent="-514350" algn="l" rtl="0">
              <a:spcBef>
                <a:spcPts val="560"/>
              </a:spcBef>
              <a:spcAft>
                <a:spcPts val="0"/>
              </a:spcAft>
              <a:buClr>
                <a:schemeClr val="dk1"/>
              </a:buClr>
              <a:buSzPts val="2800"/>
              <a:buAutoNum type="alphaUcPeriod"/>
            </a:pPr>
            <a:r>
              <a:rPr lang="en-US"/>
              <a:t>The ways in which animals reproduce</a:t>
            </a:r>
            <a:endParaRPr/>
          </a:p>
          <a:p>
            <a:pPr marL="514350" lvl="0" indent="-514350" algn="l" rtl="0">
              <a:spcBef>
                <a:spcPts val="560"/>
              </a:spcBef>
              <a:spcAft>
                <a:spcPts val="0"/>
              </a:spcAft>
              <a:buClr>
                <a:schemeClr val="dk1"/>
              </a:buClr>
              <a:buSzPts val="2800"/>
              <a:buAutoNum type="alphaUcPeriod"/>
            </a:pPr>
            <a:r>
              <a:rPr lang="en-US"/>
              <a:t>What an animal’s favorite food is</a:t>
            </a:r>
            <a:endParaRPr/>
          </a:p>
          <a:p>
            <a:pPr marL="514350" lvl="0" indent="-514350" algn="l" rtl="0">
              <a:spcBef>
                <a:spcPts val="560"/>
              </a:spcBef>
              <a:spcAft>
                <a:spcPts val="0"/>
              </a:spcAft>
              <a:buClr>
                <a:schemeClr val="dk1"/>
              </a:buClr>
              <a:buSzPts val="2800"/>
              <a:buAutoNum type="alphaUcPeriod"/>
            </a:pPr>
            <a:r>
              <a:rPr lang="en-US"/>
              <a:t>An organism's’ ancestry </a:t>
            </a:r>
            <a:endParaRPr/>
          </a:p>
          <a:p>
            <a:pPr marL="0" lvl="0" indent="0" algn="l" rtl="0">
              <a:spcBef>
                <a:spcPts val="560"/>
              </a:spcBef>
              <a:spcAft>
                <a:spcPts val="0"/>
              </a:spcAft>
              <a:buClr>
                <a:schemeClr val="dk1"/>
              </a:buClr>
              <a:buSzPts val="2800"/>
              <a:buNone/>
            </a:pPr>
            <a:endParaRPr/>
          </a:p>
        </p:txBody>
      </p:sp>
      <p:sp>
        <p:nvSpPr>
          <p:cNvPr id="397" name="Google Shape;397;gdbc2fdb030_0_4" descr="Questions"/>
          <p:cNvSpPr/>
          <p:nvPr/>
        </p:nvSpPr>
        <p:spPr>
          <a:xfrm>
            <a:off x="0" y="18534"/>
            <a:ext cx="902100" cy="982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 name="Google Shape;398;gdbc2fdb030_0_4" descr="Picture"/>
          <p:cNvPicPr preferRelativeResize="0"/>
          <p:nvPr/>
        </p:nvPicPr>
        <p:blipFill rotWithShape="1">
          <a:blip r:embed="rId4">
            <a:alphaModFix/>
          </a:blip>
          <a:srcRect/>
          <a:stretch/>
        </p:blipFill>
        <p:spPr>
          <a:xfrm>
            <a:off x="6224947" y="3730249"/>
            <a:ext cx="2677901" cy="28452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3"/>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According to this food web, which of the following is correct? </a:t>
            </a:r>
            <a:endParaRPr/>
          </a:p>
        </p:txBody>
      </p:sp>
      <p:sp>
        <p:nvSpPr>
          <p:cNvPr id="404" name="Google Shape;404;p33"/>
          <p:cNvSpPr txBox="1"/>
          <p:nvPr/>
        </p:nvSpPr>
        <p:spPr>
          <a:xfrm>
            <a:off x="5135410" y="1625791"/>
            <a:ext cx="4008600" cy="4526100"/>
          </a:xfrm>
          <a:prstGeom prst="rect">
            <a:avLst/>
          </a:prstGeom>
          <a:noFill/>
          <a:ln>
            <a:noFill/>
          </a:ln>
        </p:spPr>
        <p:txBody>
          <a:bodyPr spcFirstLastPara="1" wrap="square" lIns="91425" tIns="45700" rIns="91425" bIns="45700" anchor="t" anchorCtr="0">
            <a:normAutofit/>
          </a:bodyPr>
          <a:lstStyle/>
          <a:p>
            <a:pPr marL="514350" marR="0" lvl="0" indent="-546100" algn="l" rtl="0">
              <a:spcBef>
                <a:spcPts val="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Snakes eat squirrels</a:t>
            </a:r>
            <a:endParaRPr sz="4100">
              <a:solidFill>
                <a:schemeClr val="dk1"/>
              </a:solidFill>
              <a:latin typeface="Calibri"/>
              <a:ea typeface="Calibri"/>
              <a:cs typeface="Calibri"/>
              <a:sym typeface="Calibri"/>
            </a:endParaRPr>
          </a:p>
          <a:p>
            <a:pPr marL="514350" marR="0" lvl="0" indent="-546100" algn="l" rtl="0">
              <a:spcBef>
                <a:spcPts val="48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Foxes eat toads</a:t>
            </a:r>
            <a:endParaRPr sz="1900"/>
          </a:p>
          <a:p>
            <a:pPr marL="514350" marR="0" lvl="0" indent="-546100" algn="l" rtl="0">
              <a:spcBef>
                <a:spcPts val="48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Spiders can be eaten by other insects</a:t>
            </a:r>
            <a:endParaRPr sz="1900"/>
          </a:p>
          <a:p>
            <a:pPr marL="514350" marR="0" lvl="0" indent="-546100" algn="l" rtl="0">
              <a:spcBef>
                <a:spcPts val="48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Mice eat insects</a:t>
            </a:r>
            <a:endParaRPr sz="1900"/>
          </a:p>
          <a:p>
            <a:pPr marL="514350" marR="0" lvl="0" indent="-546100" algn="l" rtl="0">
              <a:spcBef>
                <a:spcPts val="48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Nothing in the food web eats toads</a:t>
            </a:r>
            <a:endParaRPr sz="1900"/>
          </a:p>
        </p:txBody>
      </p:sp>
      <p:pic>
        <p:nvPicPr>
          <p:cNvPr id="405" name="Google Shape;405;p33"/>
          <p:cNvPicPr preferRelativeResize="0"/>
          <p:nvPr/>
        </p:nvPicPr>
        <p:blipFill>
          <a:blip r:embed="rId3">
            <a:alphaModFix/>
          </a:blip>
          <a:stretch>
            <a:fillRect/>
          </a:stretch>
        </p:blipFill>
        <p:spPr>
          <a:xfrm>
            <a:off x="141250" y="1625788"/>
            <a:ext cx="4830610" cy="3720988"/>
          </a:xfrm>
          <a:prstGeom prst="rect">
            <a:avLst/>
          </a:prstGeom>
          <a:noFill/>
          <a:ln>
            <a:noFill/>
          </a:ln>
        </p:spPr>
      </p:pic>
      <p:sp>
        <p:nvSpPr>
          <p:cNvPr id="406" name="Google Shape;406;p33" descr="Questions"/>
          <p:cNvSpPr/>
          <p:nvPr/>
        </p:nvSpPr>
        <p:spPr>
          <a:xfrm>
            <a:off x="0" y="18534"/>
            <a:ext cx="902100" cy="9825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dbc2fdb030_0_13"/>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According to this food web, which of the following is correct? </a:t>
            </a:r>
            <a:endParaRPr/>
          </a:p>
        </p:txBody>
      </p:sp>
      <p:sp>
        <p:nvSpPr>
          <p:cNvPr id="412" name="Google Shape;412;gdbc2fdb030_0_13"/>
          <p:cNvSpPr txBox="1"/>
          <p:nvPr/>
        </p:nvSpPr>
        <p:spPr>
          <a:xfrm>
            <a:off x="5135410" y="1625791"/>
            <a:ext cx="4008600" cy="4526100"/>
          </a:xfrm>
          <a:prstGeom prst="rect">
            <a:avLst/>
          </a:prstGeom>
          <a:noFill/>
          <a:ln>
            <a:noFill/>
          </a:ln>
        </p:spPr>
        <p:txBody>
          <a:bodyPr spcFirstLastPara="1" wrap="square" lIns="91425" tIns="45700" rIns="91425" bIns="45700" anchor="t" anchorCtr="0">
            <a:normAutofit/>
          </a:bodyPr>
          <a:lstStyle/>
          <a:p>
            <a:pPr marL="514350" marR="0" lvl="0" indent="-546100" algn="l" rtl="0">
              <a:spcBef>
                <a:spcPts val="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Snakes eat squirrels</a:t>
            </a:r>
            <a:endParaRPr sz="4100">
              <a:solidFill>
                <a:schemeClr val="dk1"/>
              </a:solidFill>
              <a:latin typeface="Calibri"/>
              <a:ea typeface="Calibri"/>
              <a:cs typeface="Calibri"/>
              <a:sym typeface="Calibri"/>
            </a:endParaRPr>
          </a:p>
          <a:p>
            <a:pPr marL="514350" marR="0" lvl="0" indent="-546100" algn="l" rtl="0">
              <a:spcBef>
                <a:spcPts val="48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Foxes eat toads</a:t>
            </a:r>
            <a:endParaRPr sz="1900"/>
          </a:p>
          <a:p>
            <a:pPr marL="514350" marR="0" lvl="0" indent="-546100" algn="l" rtl="0">
              <a:spcBef>
                <a:spcPts val="480"/>
              </a:spcBef>
              <a:spcAft>
                <a:spcPts val="0"/>
              </a:spcAft>
              <a:buClr>
                <a:srgbClr val="FF0000"/>
              </a:buClr>
              <a:buSzPts val="2900"/>
              <a:buFont typeface="Arial"/>
              <a:buAutoNum type="alphaUcPeriod"/>
            </a:pPr>
            <a:r>
              <a:rPr lang="en-US" sz="2900">
                <a:solidFill>
                  <a:srgbClr val="FF0000"/>
                </a:solidFill>
                <a:latin typeface="Calibri"/>
                <a:ea typeface="Calibri"/>
                <a:cs typeface="Calibri"/>
                <a:sym typeface="Calibri"/>
              </a:rPr>
              <a:t>Spiders can be eaten by other insects</a:t>
            </a:r>
            <a:endParaRPr sz="1900">
              <a:solidFill>
                <a:srgbClr val="FF0000"/>
              </a:solidFill>
            </a:endParaRPr>
          </a:p>
          <a:p>
            <a:pPr marL="514350" marR="0" lvl="0" indent="-546100" algn="l" rtl="0">
              <a:spcBef>
                <a:spcPts val="48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Mice eat insects</a:t>
            </a:r>
            <a:endParaRPr sz="1900"/>
          </a:p>
          <a:p>
            <a:pPr marL="514350" marR="0" lvl="0" indent="-546100" algn="l" rtl="0">
              <a:spcBef>
                <a:spcPts val="480"/>
              </a:spcBef>
              <a:spcAft>
                <a:spcPts val="0"/>
              </a:spcAft>
              <a:buClr>
                <a:schemeClr val="dk1"/>
              </a:buClr>
              <a:buSzPts val="2900"/>
              <a:buFont typeface="Arial"/>
              <a:buAutoNum type="alphaUcPeriod"/>
            </a:pPr>
            <a:r>
              <a:rPr lang="en-US" sz="2900">
                <a:solidFill>
                  <a:schemeClr val="dk1"/>
                </a:solidFill>
                <a:latin typeface="Calibri"/>
                <a:ea typeface="Calibri"/>
                <a:cs typeface="Calibri"/>
                <a:sym typeface="Calibri"/>
              </a:rPr>
              <a:t>Nothing in the food web eats toads</a:t>
            </a:r>
            <a:endParaRPr sz="1900"/>
          </a:p>
        </p:txBody>
      </p:sp>
      <p:pic>
        <p:nvPicPr>
          <p:cNvPr id="413" name="Google Shape;413;gdbc2fdb030_0_13"/>
          <p:cNvPicPr preferRelativeResize="0"/>
          <p:nvPr/>
        </p:nvPicPr>
        <p:blipFill>
          <a:blip r:embed="rId3">
            <a:alphaModFix/>
          </a:blip>
          <a:stretch>
            <a:fillRect/>
          </a:stretch>
        </p:blipFill>
        <p:spPr>
          <a:xfrm>
            <a:off x="141250" y="1625788"/>
            <a:ext cx="4830610" cy="3720988"/>
          </a:xfrm>
          <a:prstGeom prst="rect">
            <a:avLst/>
          </a:prstGeom>
          <a:noFill/>
          <a:ln>
            <a:noFill/>
          </a:ln>
        </p:spPr>
      </p:pic>
      <p:sp>
        <p:nvSpPr>
          <p:cNvPr id="414" name="Google Shape;414;gdbc2fdb030_0_13" descr="Questions"/>
          <p:cNvSpPr/>
          <p:nvPr/>
        </p:nvSpPr>
        <p:spPr>
          <a:xfrm>
            <a:off x="0" y="18534"/>
            <a:ext cx="902100" cy="9825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gdbc2fdb030_0_13"/>
          <p:cNvSpPr/>
          <p:nvPr/>
        </p:nvSpPr>
        <p:spPr>
          <a:xfrm rot="483225">
            <a:off x="2517163" y="3595199"/>
            <a:ext cx="2419665" cy="669022"/>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5"/>
          <p:cNvSpPr txBox="1">
            <a:spLocks noGrp="1"/>
          </p:cNvSpPr>
          <p:nvPr>
            <p:ph type="ctrTitle"/>
          </p:nvPr>
        </p:nvSpPr>
        <p:spPr>
          <a:xfrm>
            <a:off x="1034425" y="233201"/>
            <a:ext cx="7501800" cy="982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a:t>Which one of these is a food web?</a:t>
            </a:r>
            <a:endParaRPr sz="3200"/>
          </a:p>
        </p:txBody>
      </p:sp>
      <p:sp>
        <p:nvSpPr>
          <p:cNvPr id="422" name="Google Shape;422;p35" descr="Questions"/>
          <p:cNvSpPr/>
          <p:nvPr/>
        </p:nvSpPr>
        <p:spPr>
          <a:xfrm>
            <a:off x="0" y="18534"/>
            <a:ext cx="902043" cy="982364"/>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5" descr="What is the definition of a food chain, a food web, and a food pyramid? |  Socratic"/>
          <p:cNvPicPr preferRelativeResize="0"/>
          <p:nvPr/>
        </p:nvPicPr>
        <p:blipFill rotWithShape="1">
          <a:blip r:embed="rId4">
            <a:alphaModFix/>
          </a:blip>
          <a:srcRect/>
          <a:stretch/>
        </p:blipFill>
        <p:spPr>
          <a:xfrm>
            <a:off x="4995236" y="4114983"/>
            <a:ext cx="2992627" cy="2323687"/>
          </a:xfrm>
          <a:prstGeom prst="rect">
            <a:avLst/>
          </a:prstGeom>
          <a:noFill/>
          <a:ln>
            <a:noFill/>
          </a:ln>
        </p:spPr>
      </p:pic>
      <p:pic>
        <p:nvPicPr>
          <p:cNvPr id="424" name="Google Shape;424;p35" descr="Marine Food Pyramid | National Geographic Society"/>
          <p:cNvPicPr preferRelativeResize="0"/>
          <p:nvPr/>
        </p:nvPicPr>
        <p:blipFill rotWithShape="1">
          <a:blip r:embed="rId5">
            <a:alphaModFix/>
          </a:blip>
          <a:srcRect/>
          <a:stretch/>
        </p:blipFill>
        <p:spPr>
          <a:xfrm>
            <a:off x="1156127" y="4025396"/>
            <a:ext cx="3341448" cy="2502861"/>
          </a:xfrm>
          <a:prstGeom prst="rect">
            <a:avLst/>
          </a:prstGeom>
          <a:noFill/>
          <a:ln>
            <a:noFill/>
          </a:ln>
        </p:spPr>
      </p:pic>
      <p:pic>
        <p:nvPicPr>
          <p:cNvPr id="425" name="Google Shape;425;p35" descr="ᐈ Animal stock pictures, Royalty Free wild animal chart images | download  on Depositphotos®"/>
          <p:cNvPicPr preferRelativeResize="0"/>
          <p:nvPr/>
        </p:nvPicPr>
        <p:blipFill rotWithShape="1">
          <a:blip r:embed="rId6">
            <a:alphaModFix/>
          </a:blip>
          <a:srcRect/>
          <a:stretch/>
        </p:blipFill>
        <p:spPr>
          <a:xfrm>
            <a:off x="4995238" y="1391079"/>
            <a:ext cx="2992627" cy="2212939"/>
          </a:xfrm>
          <a:prstGeom prst="rect">
            <a:avLst/>
          </a:prstGeom>
          <a:noFill/>
          <a:ln>
            <a:noFill/>
          </a:ln>
        </p:spPr>
      </p:pic>
      <p:pic>
        <p:nvPicPr>
          <p:cNvPr id="426" name="Google Shape;426;p35" descr="Photosynthesis for Kids"/>
          <p:cNvPicPr preferRelativeResize="0"/>
          <p:nvPr/>
        </p:nvPicPr>
        <p:blipFill rotWithShape="1">
          <a:blip r:embed="rId7">
            <a:alphaModFix/>
          </a:blip>
          <a:srcRect/>
          <a:stretch/>
        </p:blipFill>
        <p:spPr>
          <a:xfrm>
            <a:off x="1638482" y="1279914"/>
            <a:ext cx="2142338" cy="27236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dbc2fdb030_0_21"/>
          <p:cNvSpPr txBox="1">
            <a:spLocks noGrp="1"/>
          </p:cNvSpPr>
          <p:nvPr>
            <p:ph type="ctrTitle"/>
          </p:nvPr>
        </p:nvSpPr>
        <p:spPr>
          <a:xfrm>
            <a:off x="1034425" y="233201"/>
            <a:ext cx="7501800" cy="982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a:t>Which one of these is a food web?</a:t>
            </a:r>
            <a:endParaRPr sz="3200"/>
          </a:p>
        </p:txBody>
      </p:sp>
      <p:sp>
        <p:nvSpPr>
          <p:cNvPr id="433" name="Google Shape;433;gdbc2fdb030_0_21" descr="Questions"/>
          <p:cNvSpPr/>
          <p:nvPr/>
        </p:nvSpPr>
        <p:spPr>
          <a:xfrm>
            <a:off x="0" y="18534"/>
            <a:ext cx="902100" cy="982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4" name="Google Shape;434;gdbc2fdb030_0_21" descr="What is the definition of a food chain, a food web, and a food pyramid? |  Socratic"/>
          <p:cNvPicPr preferRelativeResize="0"/>
          <p:nvPr/>
        </p:nvPicPr>
        <p:blipFill rotWithShape="1">
          <a:blip r:embed="rId4">
            <a:alphaModFix/>
          </a:blip>
          <a:srcRect/>
          <a:stretch/>
        </p:blipFill>
        <p:spPr>
          <a:xfrm>
            <a:off x="4995236" y="4114983"/>
            <a:ext cx="2992627" cy="2323687"/>
          </a:xfrm>
          <a:prstGeom prst="rect">
            <a:avLst/>
          </a:prstGeom>
          <a:noFill/>
          <a:ln w="28575" cap="flat" cmpd="sng">
            <a:solidFill>
              <a:srgbClr val="FF0000"/>
            </a:solidFill>
            <a:prstDash val="solid"/>
            <a:round/>
            <a:headEnd type="none" w="sm" len="sm"/>
            <a:tailEnd type="none" w="sm" len="sm"/>
          </a:ln>
        </p:spPr>
      </p:pic>
      <p:pic>
        <p:nvPicPr>
          <p:cNvPr id="435" name="Google Shape;435;gdbc2fdb030_0_21" descr="Marine Food Pyramid | National Geographic Society"/>
          <p:cNvPicPr preferRelativeResize="0"/>
          <p:nvPr/>
        </p:nvPicPr>
        <p:blipFill rotWithShape="1">
          <a:blip r:embed="rId5">
            <a:alphaModFix/>
          </a:blip>
          <a:srcRect/>
          <a:stretch/>
        </p:blipFill>
        <p:spPr>
          <a:xfrm>
            <a:off x="1156127" y="4025396"/>
            <a:ext cx="3341448" cy="2502861"/>
          </a:xfrm>
          <a:prstGeom prst="rect">
            <a:avLst/>
          </a:prstGeom>
          <a:noFill/>
          <a:ln>
            <a:noFill/>
          </a:ln>
        </p:spPr>
      </p:pic>
      <p:pic>
        <p:nvPicPr>
          <p:cNvPr id="436" name="Google Shape;436;gdbc2fdb030_0_21" descr="ᐈ Animal stock pictures, Royalty Free wild animal chart images | download  on Depositphotos®"/>
          <p:cNvPicPr preferRelativeResize="0"/>
          <p:nvPr/>
        </p:nvPicPr>
        <p:blipFill rotWithShape="1">
          <a:blip r:embed="rId6">
            <a:alphaModFix/>
          </a:blip>
          <a:srcRect/>
          <a:stretch/>
        </p:blipFill>
        <p:spPr>
          <a:xfrm>
            <a:off x="4995238" y="1391079"/>
            <a:ext cx="2992627" cy="2212939"/>
          </a:xfrm>
          <a:prstGeom prst="rect">
            <a:avLst/>
          </a:prstGeom>
          <a:noFill/>
          <a:ln>
            <a:noFill/>
          </a:ln>
        </p:spPr>
      </p:pic>
      <p:pic>
        <p:nvPicPr>
          <p:cNvPr id="437" name="Google Shape;437;gdbc2fdb030_0_21" descr="Photosynthesis for Kids"/>
          <p:cNvPicPr preferRelativeResize="0"/>
          <p:nvPr/>
        </p:nvPicPr>
        <p:blipFill rotWithShape="1">
          <a:blip r:embed="rId7">
            <a:alphaModFix/>
          </a:blip>
          <a:srcRect/>
          <a:stretch/>
        </p:blipFill>
        <p:spPr>
          <a:xfrm>
            <a:off x="1638482" y="1279914"/>
            <a:ext cx="2142338" cy="2723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7"/>
          <p:cNvSpPr txBox="1"/>
          <p:nvPr/>
        </p:nvSpPr>
        <p:spPr>
          <a:xfrm>
            <a:off x="2301071" y="481461"/>
            <a:ext cx="4808645"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Demonstration</a:t>
            </a:r>
            <a:endParaRPr/>
          </a:p>
        </p:txBody>
      </p:sp>
      <p:sp>
        <p:nvSpPr>
          <p:cNvPr id="444" name="Google Shape;444;p37" descr="Classroom"/>
          <p:cNvSpPr/>
          <p:nvPr/>
        </p:nvSpPr>
        <p:spPr>
          <a:xfrm>
            <a:off x="-1" y="-5"/>
            <a:ext cx="9963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txBox="1"/>
          <p:nvPr/>
        </p:nvSpPr>
        <p:spPr>
          <a:xfrm>
            <a:off x="1338150" y="1750750"/>
            <a:ext cx="6411900" cy="223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u="sng">
                <a:solidFill>
                  <a:schemeClr val="hlink"/>
                </a:solidFill>
                <a:latin typeface="Calibri"/>
                <a:ea typeface="Calibri"/>
                <a:cs typeface="Calibri"/>
                <a:sym typeface="Calibri"/>
                <a:hlinkClick r:id="rId4"/>
              </a:rPr>
              <a:t>Weaving the Web</a:t>
            </a:r>
            <a:endParaRPr sz="2800">
              <a:latin typeface="Calibri"/>
              <a:ea typeface="Calibri"/>
              <a:cs typeface="Calibri"/>
              <a:sym typeface="Calibri"/>
            </a:endParaRPr>
          </a:p>
          <a:p>
            <a:pPr marL="0" lvl="0" indent="0" algn="ctr" rtl="0">
              <a:spcBef>
                <a:spcPts val="0"/>
              </a:spcBef>
              <a:spcAft>
                <a:spcPts val="0"/>
              </a:spcAft>
              <a:buNone/>
            </a:pPr>
            <a:endParaRPr sz="15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Linked above are instructions for creating a classroom model of food webs. Using organism labels and yarn, you can engage all students in the process of constructing an interconnected food web. Be sure to draw attention to the multiple pathways that energy can take as it moves through a diverse ecosystem.</a:t>
            </a:r>
            <a:endParaRPr sz="1800">
              <a:latin typeface="Calibri"/>
              <a:ea typeface="Calibri"/>
              <a:cs typeface="Calibri"/>
              <a:sym typeface="Calibri"/>
            </a:endParaRPr>
          </a:p>
        </p:txBody>
      </p:sp>
      <p:pic>
        <p:nvPicPr>
          <p:cNvPr id="446" name="Google Shape;446;p37"/>
          <p:cNvPicPr preferRelativeResize="0"/>
          <p:nvPr/>
        </p:nvPicPr>
        <p:blipFill>
          <a:blip r:embed="rId5">
            <a:alphaModFix/>
          </a:blip>
          <a:stretch>
            <a:fillRect/>
          </a:stretch>
        </p:blipFill>
        <p:spPr>
          <a:xfrm>
            <a:off x="2794313" y="4268350"/>
            <a:ext cx="3555525" cy="2370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453" name="Google Shape;453;p38"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9"/>
          <p:cNvSpPr txBox="1">
            <a:spLocks noGrp="1"/>
          </p:cNvSpPr>
          <p:nvPr>
            <p:ph type="ctrTitle"/>
          </p:nvPr>
        </p:nvSpPr>
        <p:spPr>
          <a:xfrm>
            <a:off x="746025" y="367625"/>
            <a:ext cx="7954500" cy="1707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Food Web</a:t>
            </a:r>
            <a:r>
              <a:rPr lang="en-US" sz="3400"/>
              <a:t>: </a:t>
            </a:r>
            <a:r>
              <a:rPr lang="en-US" sz="3200"/>
              <a:t>Show the feeding relationships among organisms in an ecosystem </a:t>
            </a:r>
            <a:br>
              <a:rPr lang="en-US" sz="3200" b="1"/>
            </a:br>
            <a:endParaRPr sz="3200" b="1"/>
          </a:p>
        </p:txBody>
      </p:sp>
      <p:pic>
        <p:nvPicPr>
          <p:cNvPr id="460" name="Google Shape;460;p39" descr="Picture"/>
          <p:cNvPicPr preferRelativeResize="0"/>
          <p:nvPr/>
        </p:nvPicPr>
        <p:blipFill rotWithShape="1">
          <a:blip r:embed="rId3">
            <a:alphaModFix/>
          </a:blip>
          <a:srcRect/>
          <a:stretch/>
        </p:blipFill>
        <p:spPr>
          <a:xfrm>
            <a:off x="2183731" y="1597577"/>
            <a:ext cx="4776537" cy="5075071"/>
          </a:xfrm>
          <a:prstGeom prst="rect">
            <a:avLst/>
          </a:prstGeom>
          <a:noFill/>
          <a:ln>
            <a:noFill/>
          </a:ln>
        </p:spPr>
      </p:pic>
      <p:sp>
        <p:nvSpPr>
          <p:cNvPr id="461" name="Google Shape;461;p39"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40"/>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2" name="Google Shape;482;p42"/>
          <p:cNvGrpSpPr/>
          <p:nvPr/>
        </p:nvGrpSpPr>
        <p:grpSpPr>
          <a:xfrm>
            <a:off x="1505008" y="297180"/>
            <a:ext cx="5828913" cy="6262953"/>
            <a:chOff x="814636" y="0"/>
            <a:chExt cx="5828913" cy="6262953"/>
          </a:xfrm>
        </p:grpSpPr>
        <p:sp>
          <p:nvSpPr>
            <p:cNvPr id="483" name="Google Shape;483;p42"/>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485" name="Google Shape;485;p42"/>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488" name="Google Shape;488;p42"/>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491" name="Google Shape;491;p42"/>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2"/>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494" name="Google Shape;494;p42"/>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2"/>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2"/>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497" name="Google Shape;497;p42"/>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2"/>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500" name="Google Shape;500;p42"/>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1" name="Google Shape;501;p42"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502" name="Google Shape;502;p42"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503" name="Google Shape;503;p42"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504" name="Google Shape;504;p42"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505" name="Google Shape;505;p4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4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3"/>
          <p:cNvSpPr txBox="1">
            <a:spLocks noGrp="1"/>
          </p:cNvSpPr>
          <p:nvPr>
            <p:ph type="ctrTitle"/>
          </p:nvPr>
        </p:nvSpPr>
        <p:spPr>
          <a:xfrm>
            <a:off x="685800" y="207819"/>
            <a:ext cx="7772400" cy="19876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en-US" sz="4800"/>
              <a:t>Food Chains</a:t>
            </a:r>
            <a:endParaRPr/>
          </a:p>
        </p:txBody>
      </p:sp>
      <p:sp>
        <p:nvSpPr>
          <p:cNvPr id="513" name="Google Shape;513;p43"/>
          <p:cNvSpPr/>
          <p:nvPr/>
        </p:nvSpPr>
        <p:spPr>
          <a:xfrm>
            <a:off x="138165" y="207819"/>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43"/>
          <p:cNvSpPr txBox="1"/>
          <p:nvPr/>
        </p:nvSpPr>
        <p:spPr>
          <a:xfrm>
            <a:off x="334108" y="364797"/>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515" name="Google Shape;515;p43"/>
          <p:cNvPicPr preferRelativeResize="0"/>
          <p:nvPr/>
        </p:nvPicPr>
        <p:blipFill>
          <a:blip r:embed="rId3">
            <a:alphaModFix/>
          </a:blip>
          <a:stretch>
            <a:fillRect/>
          </a:stretch>
        </p:blipFill>
        <p:spPr>
          <a:xfrm>
            <a:off x="1740750" y="1895700"/>
            <a:ext cx="5662499" cy="4791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4"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txBox="1"/>
          <p:nvPr/>
        </p:nvSpPr>
        <p:spPr>
          <a:xfrm>
            <a:off x="722555" y="298084"/>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is energy transferred from producers to different levels of consumers?</a:t>
            </a:r>
            <a:endParaRPr/>
          </a:p>
        </p:txBody>
      </p:sp>
      <p:pic>
        <p:nvPicPr>
          <p:cNvPr id="523" name="Google Shape;523;p44"/>
          <p:cNvPicPr preferRelativeResize="0"/>
          <p:nvPr/>
        </p:nvPicPr>
        <p:blipFill>
          <a:blip r:embed="rId4">
            <a:alphaModFix/>
          </a:blip>
          <a:stretch>
            <a:fillRect/>
          </a:stretch>
        </p:blipFill>
        <p:spPr>
          <a:xfrm>
            <a:off x="1740750" y="1616925"/>
            <a:ext cx="5662499" cy="4791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36" name="Google Shape;536;p46" descr="Solar Energy And Life On Earth | Relationship Of The Sun To The Earth |  Siyavula"/>
          <p:cNvPicPr preferRelativeResize="0"/>
          <p:nvPr/>
        </p:nvPicPr>
        <p:blipFill rotWithShape="1">
          <a:blip r:embed="rId4">
            <a:alphaModFix/>
          </a:blip>
          <a:srcRect/>
          <a:stretch/>
        </p:blipFill>
        <p:spPr>
          <a:xfrm>
            <a:off x="2205037" y="1416406"/>
            <a:ext cx="4733925" cy="4762500"/>
          </a:xfrm>
          <a:prstGeom prst="rect">
            <a:avLst/>
          </a:prstGeom>
          <a:noFill/>
          <a:ln>
            <a:noFill/>
          </a:ln>
        </p:spPr>
      </p:pic>
      <p:sp>
        <p:nvSpPr>
          <p:cNvPr id="537" name="Google Shape;537;p46"/>
          <p:cNvSpPr txBox="1"/>
          <p:nvPr/>
        </p:nvSpPr>
        <p:spPr>
          <a:xfrm>
            <a:off x="926399" y="424775"/>
            <a:ext cx="7895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en-US" sz="3000">
                <a:solidFill>
                  <a:schemeClr val="dk1"/>
                </a:solidFill>
                <a:latin typeface="Calibri"/>
                <a:ea typeface="Calibri"/>
                <a:cs typeface="Calibri"/>
                <a:sym typeface="Calibri"/>
              </a:rPr>
              <a:t>Energy can be transferred between organisms in many ways. </a:t>
            </a:r>
            <a:endParaRPr sz="3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5" descr="Solar Energy And Life On Earth | Relationship Of The Sun To The Earth |  Siyavula"/>
          <p:cNvPicPr preferRelativeResize="0"/>
          <p:nvPr/>
        </p:nvPicPr>
        <p:blipFill rotWithShape="1">
          <a:blip r:embed="rId4">
            <a:alphaModFix/>
          </a:blip>
          <a:srcRect/>
          <a:stretch/>
        </p:blipFill>
        <p:spPr>
          <a:xfrm>
            <a:off x="2205038" y="1462712"/>
            <a:ext cx="4733925" cy="4762500"/>
          </a:xfrm>
          <a:prstGeom prst="rect">
            <a:avLst/>
          </a:prstGeom>
          <a:noFill/>
          <a:ln>
            <a:noFill/>
          </a:ln>
        </p:spPr>
      </p:pic>
      <p:sp>
        <p:nvSpPr>
          <p:cNvPr id="144" name="Google Shape;144;p5"/>
          <p:cNvSpPr txBox="1"/>
          <p:nvPr/>
        </p:nvSpPr>
        <p:spPr>
          <a:xfrm>
            <a:off x="919499" y="424775"/>
            <a:ext cx="79137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en-US" sz="3000">
                <a:solidFill>
                  <a:schemeClr val="dk1"/>
                </a:solidFill>
                <a:latin typeface="Calibri"/>
                <a:ea typeface="Calibri"/>
                <a:cs typeface="Calibri"/>
                <a:sym typeface="Calibri"/>
              </a:rPr>
              <a:t>Energy can be transferred between organisms in many ways. </a:t>
            </a:r>
            <a:endParaRPr sz="30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dbc2fdb030_0_37"/>
          <p:cNvSpPr txBox="1">
            <a:spLocks noGrp="1"/>
          </p:cNvSpPr>
          <p:nvPr>
            <p:ph type="ctrTitle"/>
          </p:nvPr>
        </p:nvSpPr>
        <p:spPr>
          <a:xfrm>
            <a:off x="685800" y="413726"/>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u="sng"/>
              <a:t>Producers:</a:t>
            </a:r>
            <a:r>
              <a:rPr lang="en-US"/>
              <a:t> use energy to make their own food</a:t>
            </a:r>
            <a:endParaRPr/>
          </a:p>
        </p:txBody>
      </p:sp>
      <p:pic>
        <p:nvPicPr>
          <p:cNvPr id="544" name="Google Shape;544;gdbc2fdb030_0_37" descr="dreamstime_xl_7923161.jpg"/>
          <p:cNvPicPr preferRelativeResize="0"/>
          <p:nvPr/>
        </p:nvPicPr>
        <p:blipFill rotWithShape="1">
          <a:blip r:embed="rId3">
            <a:alphaModFix/>
          </a:blip>
          <a:srcRect/>
          <a:stretch/>
        </p:blipFill>
        <p:spPr>
          <a:xfrm>
            <a:off x="2016360" y="2466905"/>
            <a:ext cx="5067086" cy="3365888"/>
          </a:xfrm>
          <a:prstGeom prst="rect">
            <a:avLst/>
          </a:prstGeom>
          <a:noFill/>
          <a:ln>
            <a:noFill/>
          </a:ln>
        </p:spPr>
      </p:pic>
      <p:sp>
        <p:nvSpPr>
          <p:cNvPr id="545" name="Google Shape;545;gdbc2fdb030_0_3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dbc2fdb030_0_44"/>
          <p:cNvSpPr txBox="1">
            <a:spLocks noGrp="1"/>
          </p:cNvSpPr>
          <p:nvPr>
            <p:ph type="ctrTitle"/>
          </p:nvPr>
        </p:nvSpPr>
        <p:spPr>
          <a:xfrm>
            <a:off x="755700" y="357801"/>
            <a:ext cx="77724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 </a:t>
            </a:r>
            <a:r>
              <a:rPr lang="en-US" sz="5400" b="1" u="sng"/>
              <a:t>Consumers:</a:t>
            </a:r>
            <a:r>
              <a:rPr lang="en-US" sz="5400"/>
              <a:t> eat other organisms</a:t>
            </a:r>
            <a:endParaRPr/>
          </a:p>
        </p:txBody>
      </p:sp>
      <p:pic>
        <p:nvPicPr>
          <p:cNvPr id="552" name="Google Shape;552;gdbc2fdb030_0_44" descr="dreamstime_xl_4788633.jpg"/>
          <p:cNvPicPr preferRelativeResize="0"/>
          <p:nvPr/>
        </p:nvPicPr>
        <p:blipFill rotWithShape="1">
          <a:blip r:embed="rId3">
            <a:alphaModFix/>
          </a:blip>
          <a:srcRect/>
          <a:stretch/>
        </p:blipFill>
        <p:spPr>
          <a:xfrm>
            <a:off x="2160387" y="2828311"/>
            <a:ext cx="4818321" cy="3212213"/>
          </a:xfrm>
          <a:prstGeom prst="rect">
            <a:avLst/>
          </a:prstGeom>
          <a:noFill/>
          <a:ln>
            <a:noFill/>
          </a:ln>
        </p:spPr>
      </p:pic>
      <p:sp>
        <p:nvSpPr>
          <p:cNvPr id="553" name="Google Shape;553;gdbc2fdb030_0_44"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dbc2fdb030_0_51"/>
          <p:cNvSpPr txBox="1">
            <a:spLocks noGrp="1"/>
          </p:cNvSpPr>
          <p:nvPr>
            <p:ph type="ctrTitle"/>
          </p:nvPr>
        </p:nvSpPr>
        <p:spPr>
          <a:xfrm>
            <a:off x="685800" y="427700"/>
            <a:ext cx="82032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500"/>
              <a:t> </a:t>
            </a:r>
            <a:r>
              <a:rPr lang="en-US" sz="3500" b="1" u="sng"/>
              <a:t>Decomposers:</a:t>
            </a:r>
            <a:r>
              <a:rPr lang="en-US" sz="3500"/>
              <a:t> organisms that break down the remains of other dead organisms</a:t>
            </a:r>
            <a:endParaRPr sz="3500"/>
          </a:p>
        </p:txBody>
      </p:sp>
      <p:sp>
        <p:nvSpPr>
          <p:cNvPr id="560" name="Google Shape;560;gdbc2fdb030_0_51"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61" name="Google Shape;561;gdbc2fdb030_0_51" descr="Learn Components of an Ecosystem in 4 minutes."/>
          <p:cNvPicPr preferRelativeResize="0"/>
          <p:nvPr/>
        </p:nvPicPr>
        <p:blipFill rotWithShape="1">
          <a:blip r:embed="rId4">
            <a:alphaModFix/>
          </a:blip>
          <a:srcRect/>
          <a:stretch/>
        </p:blipFill>
        <p:spPr>
          <a:xfrm>
            <a:off x="1850425" y="2524898"/>
            <a:ext cx="5715000" cy="3810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0"/>
          <p:cNvSpPr txBox="1">
            <a:spLocks noGrp="1"/>
          </p:cNvSpPr>
          <p:nvPr>
            <p:ph type="ctrTitle"/>
          </p:nvPr>
        </p:nvSpPr>
        <p:spPr>
          <a:xfrm>
            <a:off x="849550" y="254100"/>
            <a:ext cx="8078400" cy="1707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Photosynthesis</a:t>
            </a:r>
            <a:r>
              <a:rPr lang="en-US" sz="3400" b="1"/>
              <a:t>: </a:t>
            </a:r>
            <a:r>
              <a:rPr lang="en-US" sz="3400"/>
              <a:t>necessary life process that transforms light energy into chemical energy</a:t>
            </a:r>
            <a:endParaRPr sz="3400" b="1"/>
          </a:p>
        </p:txBody>
      </p:sp>
      <p:pic>
        <p:nvPicPr>
          <p:cNvPr id="568" name="Google Shape;568;p50"/>
          <p:cNvPicPr preferRelativeResize="0"/>
          <p:nvPr/>
        </p:nvPicPr>
        <p:blipFill rotWithShape="1">
          <a:blip r:embed="rId3">
            <a:alphaModFix/>
          </a:blip>
          <a:srcRect/>
          <a:stretch/>
        </p:blipFill>
        <p:spPr>
          <a:xfrm>
            <a:off x="101600" y="2587887"/>
            <a:ext cx="9042400" cy="2679700"/>
          </a:xfrm>
          <a:prstGeom prst="rect">
            <a:avLst/>
          </a:prstGeom>
          <a:noFill/>
          <a:ln>
            <a:noFill/>
          </a:ln>
        </p:spPr>
      </p:pic>
      <p:sp>
        <p:nvSpPr>
          <p:cNvPr id="569" name="Google Shape;569;p5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1"/>
          <p:cNvSpPr txBox="1">
            <a:spLocks noGrp="1"/>
          </p:cNvSpPr>
          <p:nvPr>
            <p:ph type="ctrTitle"/>
          </p:nvPr>
        </p:nvSpPr>
        <p:spPr>
          <a:xfrm>
            <a:off x="1198722" y="367615"/>
            <a:ext cx="7501886" cy="17077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Food Web</a:t>
            </a:r>
            <a:r>
              <a:rPr lang="en-US" sz="3400"/>
              <a:t>: </a:t>
            </a:r>
            <a:r>
              <a:rPr lang="en-US" sz="3200"/>
              <a:t>shows the feeding relationships among organisms in an ecosystem </a:t>
            </a:r>
            <a:br>
              <a:rPr lang="en-US" sz="3200" b="1"/>
            </a:br>
            <a:endParaRPr sz="3200" b="1"/>
          </a:p>
        </p:txBody>
      </p:sp>
      <p:pic>
        <p:nvPicPr>
          <p:cNvPr id="576" name="Google Shape;576;p51" descr="Picture"/>
          <p:cNvPicPr preferRelativeResize="0"/>
          <p:nvPr/>
        </p:nvPicPr>
        <p:blipFill rotWithShape="1">
          <a:blip r:embed="rId3">
            <a:alphaModFix/>
          </a:blip>
          <a:srcRect/>
          <a:stretch/>
        </p:blipFill>
        <p:spPr>
          <a:xfrm>
            <a:off x="2183731" y="1597577"/>
            <a:ext cx="4776537" cy="5075071"/>
          </a:xfrm>
          <a:prstGeom prst="rect">
            <a:avLst/>
          </a:prstGeom>
          <a:noFill/>
          <a:ln>
            <a:noFill/>
          </a:ln>
        </p:spPr>
      </p:pic>
      <p:sp>
        <p:nvSpPr>
          <p:cNvPr id="577" name="Google Shape;577;p51"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53" descr="Solar Energy And Life On Earth | Relationship Of The Sun To The Earth |  Siyavula"/>
          <p:cNvPicPr preferRelativeResize="0"/>
          <p:nvPr/>
        </p:nvPicPr>
        <p:blipFill rotWithShape="1">
          <a:blip r:embed="rId3">
            <a:alphaModFix/>
          </a:blip>
          <a:srcRect/>
          <a:stretch/>
        </p:blipFill>
        <p:spPr>
          <a:xfrm>
            <a:off x="2542080" y="2082319"/>
            <a:ext cx="4059839" cy="4084345"/>
          </a:xfrm>
          <a:prstGeom prst="rect">
            <a:avLst/>
          </a:prstGeom>
          <a:noFill/>
          <a:ln>
            <a:noFill/>
          </a:ln>
        </p:spPr>
      </p:pic>
      <p:sp>
        <p:nvSpPr>
          <p:cNvPr id="590" name="Google Shape;590;p53"/>
          <p:cNvSpPr txBox="1"/>
          <p:nvPr/>
        </p:nvSpPr>
        <p:spPr>
          <a:xfrm>
            <a:off x="485372" y="729368"/>
            <a:ext cx="85878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_______</a:t>
            </a:r>
            <a:r>
              <a:rPr lang="en-US" sz="3200">
                <a:solidFill>
                  <a:schemeClr val="dk1"/>
                </a:solidFill>
                <a:latin typeface="Calibri"/>
                <a:ea typeface="Calibri"/>
                <a:cs typeface="Calibri"/>
                <a:sym typeface="Calibri"/>
              </a:rPr>
              <a:t> can be transferred between </a:t>
            </a:r>
            <a:r>
              <a:rPr lang="en-US" sz="3200" b="1">
                <a:solidFill>
                  <a:schemeClr val="dk1"/>
                </a:solidFill>
                <a:latin typeface="Calibri"/>
                <a:ea typeface="Calibri"/>
                <a:cs typeface="Calibri"/>
                <a:sym typeface="Calibri"/>
              </a:rPr>
              <a:t>_______</a:t>
            </a:r>
            <a:r>
              <a:rPr lang="en-US" sz="3200">
                <a:solidFill>
                  <a:schemeClr val="dk1"/>
                </a:solidFill>
                <a:latin typeface="Calibri"/>
                <a:ea typeface="Calibri"/>
                <a:cs typeface="Calibri"/>
                <a:sym typeface="Calibri"/>
              </a:rPr>
              <a:t> in many ways. </a:t>
            </a:r>
            <a:endParaRPr sz="3200">
              <a:solidFill>
                <a:schemeClr val="dk1"/>
              </a:solidFill>
              <a:latin typeface="Calibri"/>
              <a:ea typeface="Calibri"/>
              <a:cs typeface="Calibri"/>
              <a:sym typeface="Calibri"/>
            </a:endParaRPr>
          </a:p>
        </p:txBody>
      </p:sp>
      <p:sp>
        <p:nvSpPr>
          <p:cNvPr id="591" name="Google Shape;591;p53" descr="Questions"/>
          <p:cNvSpPr/>
          <p:nvPr/>
        </p:nvSpPr>
        <p:spPr>
          <a:xfrm>
            <a:off x="0" y="6178"/>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54" descr="Solar Energy And Life On Earth | Relationship Of The Sun To The Earth |  Siyavula"/>
          <p:cNvPicPr preferRelativeResize="0"/>
          <p:nvPr/>
        </p:nvPicPr>
        <p:blipFill rotWithShape="1">
          <a:blip r:embed="rId3">
            <a:alphaModFix/>
          </a:blip>
          <a:srcRect/>
          <a:stretch/>
        </p:blipFill>
        <p:spPr>
          <a:xfrm>
            <a:off x="2525603" y="2360140"/>
            <a:ext cx="3869663" cy="3893021"/>
          </a:xfrm>
          <a:prstGeom prst="rect">
            <a:avLst/>
          </a:prstGeom>
          <a:noFill/>
          <a:ln>
            <a:noFill/>
          </a:ln>
        </p:spPr>
      </p:pic>
      <p:sp>
        <p:nvSpPr>
          <p:cNvPr id="598" name="Google Shape;598;p54"/>
          <p:cNvSpPr txBox="1"/>
          <p:nvPr/>
        </p:nvSpPr>
        <p:spPr>
          <a:xfrm>
            <a:off x="679622" y="823291"/>
            <a:ext cx="830374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Calibri"/>
              <a:buNone/>
            </a:pPr>
            <a:r>
              <a:rPr lang="en-US" sz="3200" u="sng">
                <a:solidFill>
                  <a:srgbClr val="FF0000"/>
                </a:solidFill>
                <a:latin typeface="Calibri"/>
                <a:ea typeface="Calibri"/>
                <a:cs typeface="Calibri"/>
                <a:sym typeface="Calibri"/>
              </a:rPr>
              <a:t>Energy</a:t>
            </a:r>
            <a:r>
              <a:rPr lang="en-US" sz="3200">
                <a:solidFill>
                  <a:schemeClr val="dk1"/>
                </a:solidFill>
                <a:latin typeface="Calibri"/>
                <a:ea typeface="Calibri"/>
                <a:cs typeface="Calibri"/>
                <a:sym typeface="Calibri"/>
              </a:rPr>
              <a:t> can be transferred between </a:t>
            </a:r>
            <a:r>
              <a:rPr lang="en-US" sz="3200" u="sng">
                <a:solidFill>
                  <a:srgbClr val="FF0000"/>
                </a:solidFill>
                <a:latin typeface="Calibri"/>
                <a:ea typeface="Calibri"/>
                <a:cs typeface="Calibri"/>
                <a:sym typeface="Calibri"/>
              </a:rPr>
              <a:t>organisms</a:t>
            </a:r>
            <a:r>
              <a:rPr lang="en-US" sz="3200">
                <a:solidFill>
                  <a:schemeClr val="dk1"/>
                </a:solidFill>
                <a:latin typeface="Calibri"/>
                <a:ea typeface="Calibri"/>
                <a:cs typeface="Calibri"/>
                <a:sym typeface="Calibri"/>
              </a:rPr>
              <a:t> in many ways. </a:t>
            </a:r>
            <a:endParaRPr sz="3200">
              <a:solidFill>
                <a:schemeClr val="dk1"/>
              </a:solidFill>
              <a:latin typeface="Calibri"/>
              <a:ea typeface="Calibri"/>
              <a:cs typeface="Calibri"/>
              <a:sym typeface="Calibri"/>
            </a:endParaRPr>
          </a:p>
        </p:txBody>
      </p:sp>
      <p:sp>
        <p:nvSpPr>
          <p:cNvPr id="599" name="Google Shape;599;p54" descr="Questions"/>
          <p:cNvSpPr/>
          <p:nvPr/>
        </p:nvSpPr>
        <p:spPr>
          <a:xfrm>
            <a:off x="0" y="6178"/>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dbc2fdb030_0_58"/>
          <p:cNvSpPr txBox="1">
            <a:spLocks noGrp="1"/>
          </p:cNvSpPr>
          <p:nvPr>
            <p:ph type="ctrTitle"/>
          </p:nvPr>
        </p:nvSpPr>
        <p:spPr>
          <a:xfrm>
            <a:off x="685800" y="427701"/>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Explain the difference between producers, consumers, and decomposers.</a:t>
            </a:r>
            <a:endParaRPr/>
          </a:p>
        </p:txBody>
      </p:sp>
      <p:pic>
        <p:nvPicPr>
          <p:cNvPr id="606" name="Google Shape;606;gdbc2fdb030_0_58" descr="dreamstime_xl_7923161.jpg"/>
          <p:cNvPicPr preferRelativeResize="0"/>
          <p:nvPr/>
        </p:nvPicPr>
        <p:blipFill rotWithShape="1">
          <a:blip r:embed="rId3">
            <a:alphaModFix/>
          </a:blip>
          <a:srcRect/>
          <a:stretch/>
        </p:blipFill>
        <p:spPr>
          <a:xfrm>
            <a:off x="1233011" y="2223038"/>
            <a:ext cx="2602774" cy="1728924"/>
          </a:xfrm>
          <a:prstGeom prst="rect">
            <a:avLst/>
          </a:prstGeom>
          <a:noFill/>
          <a:ln>
            <a:noFill/>
          </a:ln>
        </p:spPr>
      </p:pic>
      <p:sp>
        <p:nvSpPr>
          <p:cNvPr id="607" name="Google Shape;607;gdbc2fdb030_0_58" descr="Questions"/>
          <p:cNvSpPr/>
          <p:nvPr/>
        </p:nvSpPr>
        <p:spPr>
          <a:xfrm>
            <a:off x="0" y="6178"/>
            <a:ext cx="849600" cy="8496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608" name="Google Shape;608;gdbc2fdb030_0_58" descr="dreamstime_xl_4788633.jpg"/>
          <p:cNvPicPr preferRelativeResize="0"/>
          <p:nvPr/>
        </p:nvPicPr>
        <p:blipFill rotWithShape="1">
          <a:blip r:embed="rId5">
            <a:alphaModFix/>
          </a:blip>
          <a:srcRect/>
          <a:stretch/>
        </p:blipFill>
        <p:spPr>
          <a:xfrm>
            <a:off x="3119287" y="4623074"/>
            <a:ext cx="2905423" cy="1936951"/>
          </a:xfrm>
          <a:prstGeom prst="rect">
            <a:avLst/>
          </a:prstGeom>
          <a:noFill/>
          <a:ln>
            <a:noFill/>
          </a:ln>
        </p:spPr>
      </p:pic>
      <p:pic>
        <p:nvPicPr>
          <p:cNvPr id="609" name="Google Shape;609;gdbc2fdb030_0_58" descr="Learn Components of an Ecosystem in 4 minutes."/>
          <p:cNvPicPr preferRelativeResize="0"/>
          <p:nvPr/>
        </p:nvPicPr>
        <p:blipFill rotWithShape="1">
          <a:blip r:embed="rId6">
            <a:alphaModFix/>
          </a:blip>
          <a:srcRect/>
          <a:stretch/>
        </p:blipFill>
        <p:spPr>
          <a:xfrm>
            <a:off x="5131999" y="2119024"/>
            <a:ext cx="2905415" cy="1936950"/>
          </a:xfrm>
          <a:prstGeom prst="rect">
            <a:avLst/>
          </a:prstGeom>
          <a:noFill/>
          <a:ln>
            <a:noFill/>
          </a:ln>
        </p:spPr>
      </p:pic>
      <p:pic>
        <p:nvPicPr>
          <p:cNvPr id="610" name="Google Shape;610;gdbc2fdb030_0_58"/>
          <p:cNvPicPr preferRelativeResize="0"/>
          <p:nvPr/>
        </p:nvPicPr>
        <p:blipFill>
          <a:blip r:embed="rId7">
            <a:alphaModFix/>
          </a:blip>
          <a:stretch>
            <a:fillRect/>
          </a:stretch>
        </p:blipFill>
        <p:spPr>
          <a:xfrm>
            <a:off x="600825" y="1957825"/>
            <a:ext cx="3867150" cy="2259350"/>
          </a:xfrm>
          <a:prstGeom prst="rect">
            <a:avLst/>
          </a:prstGeom>
          <a:noFill/>
          <a:ln>
            <a:noFill/>
          </a:ln>
        </p:spPr>
      </p:pic>
      <p:pic>
        <p:nvPicPr>
          <p:cNvPr id="611" name="Google Shape;611;gdbc2fdb030_0_58"/>
          <p:cNvPicPr preferRelativeResize="0"/>
          <p:nvPr/>
        </p:nvPicPr>
        <p:blipFill>
          <a:blip r:embed="rId7">
            <a:alphaModFix/>
          </a:blip>
          <a:stretch>
            <a:fillRect/>
          </a:stretch>
        </p:blipFill>
        <p:spPr>
          <a:xfrm>
            <a:off x="2638425" y="4461875"/>
            <a:ext cx="3867150" cy="2259350"/>
          </a:xfrm>
          <a:prstGeom prst="rect">
            <a:avLst/>
          </a:prstGeom>
          <a:noFill/>
          <a:ln>
            <a:noFill/>
          </a:ln>
        </p:spPr>
      </p:pic>
      <p:pic>
        <p:nvPicPr>
          <p:cNvPr id="612" name="Google Shape;612;gdbc2fdb030_0_58"/>
          <p:cNvPicPr preferRelativeResize="0"/>
          <p:nvPr/>
        </p:nvPicPr>
        <p:blipFill>
          <a:blip r:embed="rId7">
            <a:alphaModFix/>
          </a:blip>
          <a:stretch>
            <a:fillRect/>
          </a:stretch>
        </p:blipFill>
        <p:spPr>
          <a:xfrm>
            <a:off x="4651125" y="1957825"/>
            <a:ext cx="3867150" cy="22593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56"/>
          <p:cNvPicPr preferRelativeResize="0"/>
          <p:nvPr/>
        </p:nvPicPr>
        <p:blipFill rotWithShape="1">
          <a:blip r:embed="rId3">
            <a:alphaModFix/>
          </a:blip>
          <a:srcRect/>
          <a:stretch/>
        </p:blipFill>
        <p:spPr>
          <a:xfrm>
            <a:off x="101600" y="2587887"/>
            <a:ext cx="9042400" cy="2679700"/>
          </a:xfrm>
          <a:prstGeom prst="rect">
            <a:avLst/>
          </a:prstGeom>
          <a:noFill/>
          <a:ln>
            <a:noFill/>
          </a:ln>
        </p:spPr>
      </p:pic>
      <p:sp>
        <p:nvSpPr>
          <p:cNvPr id="619" name="Google Shape;619;p56" descr="Questions"/>
          <p:cNvSpPr/>
          <p:nvPr/>
        </p:nvSpPr>
        <p:spPr>
          <a:xfrm>
            <a:off x="0" y="6178"/>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20" name="Google Shape;620;p56"/>
          <p:cNvSpPr txBox="1"/>
          <p:nvPr/>
        </p:nvSpPr>
        <p:spPr>
          <a:xfrm>
            <a:off x="621150" y="474975"/>
            <a:ext cx="8242200" cy="17076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Photosynthesis is the process that transforms _______ into ________.</a:t>
            </a:r>
            <a:endParaRPr sz="34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ctrTitle"/>
          </p:nvPr>
        </p:nvSpPr>
        <p:spPr>
          <a:xfrm>
            <a:off x="685800" y="413726"/>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u="sng"/>
              <a:t>Producers:</a:t>
            </a:r>
            <a:r>
              <a:rPr lang="en-US"/>
              <a:t> use energy to make their own food</a:t>
            </a:r>
            <a:endParaRPr/>
          </a:p>
        </p:txBody>
      </p:sp>
      <p:pic>
        <p:nvPicPr>
          <p:cNvPr id="151" name="Google Shape;151;p6" descr="dreamstime_xl_7923161.jpg"/>
          <p:cNvPicPr preferRelativeResize="0"/>
          <p:nvPr/>
        </p:nvPicPr>
        <p:blipFill rotWithShape="1">
          <a:blip r:embed="rId3">
            <a:alphaModFix/>
          </a:blip>
          <a:srcRect/>
          <a:stretch/>
        </p:blipFill>
        <p:spPr>
          <a:xfrm>
            <a:off x="2016360" y="2466905"/>
            <a:ext cx="5067089" cy="3365890"/>
          </a:xfrm>
          <a:prstGeom prst="rect">
            <a:avLst/>
          </a:prstGeom>
          <a:noFill/>
          <a:ln>
            <a:noFill/>
          </a:ln>
        </p:spPr>
      </p:pic>
      <p:sp>
        <p:nvSpPr>
          <p:cNvPr id="152" name="Google Shape;152;p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gdeb1e42b78_0_72"/>
          <p:cNvPicPr preferRelativeResize="0"/>
          <p:nvPr/>
        </p:nvPicPr>
        <p:blipFill rotWithShape="1">
          <a:blip r:embed="rId3">
            <a:alphaModFix/>
          </a:blip>
          <a:srcRect/>
          <a:stretch/>
        </p:blipFill>
        <p:spPr>
          <a:xfrm>
            <a:off x="101600" y="2587887"/>
            <a:ext cx="9042400" cy="2679700"/>
          </a:xfrm>
          <a:prstGeom prst="rect">
            <a:avLst/>
          </a:prstGeom>
          <a:noFill/>
          <a:ln>
            <a:noFill/>
          </a:ln>
        </p:spPr>
      </p:pic>
      <p:sp>
        <p:nvSpPr>
          <p:cNvPr id="627" name="Google Shape;627;gdeb1e42b78_0_72" descr="Questions"/>
          <p:cNvSpPr/>
          <p:nvPr/>
        </p:nvSpPr>
        <p:spPr>
          <a:xfrm>
            <a:off x="0" y="6178"/>
            <a:ext cx="849600" cy="8496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gdeb1e42b78_0_72"/>
          <p:cNvSpPr txBox="1"/>
          <p:nvPr/>
        </p:nvSpPr>
        <p:spPr>
          <a:xfrm>
            <a:off x="718275" y="486800"/>
            <a:ext cx="8089500" cy="17076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Photosynthesis is the process that transforms </a:t>
            </a:r>
            <a:r>
              <a:rPr lang="en-US" sz="3400" u="sng">
                <a:solidFill>
                  <a:srgbClr val="FF0000"/>
                </a:solidFill>
                <a:latin typeface="Calibri"/>
                <a:ea typeface="Calibri"/>
                <a:cs typeface="Calibri"/>
                <a:sym typeface="Calibri"/>
              </a:rPr>
              <a:t>light energy</a:t>
            </a:r>
            <a:r>
              <a:rPr lang="en-US" sz="3400" b="1">
                <a:solidFill>
                  <a:srgbClr val="FF0000"/>
                </a:solidFill>
                <a:latin typeface="Calibri"/>
                <a:ea typeface="Calibri"/>
                <a:cs typeface="Calibri"/>
                <a:sym typeface="Calibri"/>
              </a:rPr>
              <a:t> </a:t>
            </a:r>
            <a:r>
              <a:rPr lang="en-US" sz="3400">
                <a:solidFill>
                  <a:schemeClr val="dk1"/>
                </a:solidFill>
                <a:latin typeface="Calibri"/>
                <a:ea typeface="Calibri"/>
                <a:cs typeface="Calibri"/>
                <a:sym typeface="Calibri"/>
              </a:rPr>
              <a:t>into </a:t>
            </a:r>
            <a:r>
              <a:rPr lang="en-US" sz="3400" u="sng">
                <a:solidFill>
                  <a:srgbClr val="FF0000"/>
                </a:solidFill>
                <a:latin typeface="Calibri"/>
                <a:ea typeface="Calibri"/>
                <a:cs typeface="Calibri"/>
                <a:sym typeface="Calibri"/>
              </a:rPr>
              <a:t>chemical energy</a:t>
            </a:r>
            <a:r>
              <a:rPr lang="en-US" sz="3400">
                <a:solidFill>
                  <a:schemeClr val="dk1"/>
                </a:solidFill>
                <a:latin typeface="Calibri"/>
                <a:ea typeface="Calibri"/>
                <a:cs typeface="Calibri"/>
                <a:sym typeface="Calibri"/>
              </a:rPr>
              <a:t>.</a:t>
            </a:r>
            <a:endParaRPr sz="3400" b="1">
              <a:solidFill>
                <a:srgbClr val="FF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8"/>
          <p:cNvSpPr txBox="1">
            <a:spLocks noGrp="1"/>
          </p:cNvSpPr>
          <p:nvPr>
            <p:ph type="ctrTitle"/>
          </p:nvPr>
        </p:nvSpPr>
        <p:spPr>
          <a:xfrm>
            <a:off x="821052" y="219335"/>
            <a:ext cx="7501800" cy="1707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a:t>What does a food web show us? </a:t>
            </a:r>
            <a:br>
              <a:rPr lang="en-US" sz="3200"/>
            </a:br>
            <a:endParaRPr sz="3200"/>
          </a:p>
        </p:txBody>
      </p:sp>
      <p:pic>
        <p:nvPicPr>
          <p:cNvPr id="635" name="Google Shape;635;p58" descr="Picture"/>
          <p:cNvPicPr preferRelativeResize="0"/>
          <p:nvPr/>
        </p:nvPicPr>
        <p:blipFill rotWithShape="1">
          <a:blip r:embed="rId3">
            <a:alphaModFix/>
          </a:blip>
          <a:srcRect/>
          <a:stretch/>
        </p:blipFill>
        <p:spPr>
          <a:xfrm>
            <a:off x="2091844" y="1417202"/>
            <a:ext cx="4776537" cy="5075071"/>
          </a:xfrm>
          <a:prstGeom prst="rect">
            <a:avLst/>
          </a:prstGeom>
          <a:noFill/>
          <a:ln>
            <a:noFill/>
          </a:ln>
        </p:spPr>
      </p:pic>
      <p:sp>
        <p:nvSpPr>
          <p:cNvPr id="636" name="Google Shape;636;p58" descr="Questions"/>
          <p:cNvSpPr/>
          <p:nvPr/>
        </p:nvSpPr>
        <p:spPr>
          <a:xfrm>
            <a:off x="0" y="18534"/>
            <a:ext cx="902043" cy="982364"/>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9"/>
          <p:cNvSpPr txBox="1"/>
          <p:nvPr/>
        </p:nvSpPr>
        <p:spPr>
          <a:xfrm>
            <a:off x="2541206" y="916728"/>
            <a:ext cx="443672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Food Chains</a:t>
            </a:r>
            <a:endParaRPr/>
          </a:p>
        </p:txBody>
      </p:sp>
      <p:sp>
        <p:nvSpPr>
          <p:cNvPr id="643" name="Google Shape;643;p59"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4" name="Google Shape;644;p59"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0"/>
          <p:cNvSpPr txBox="1">
            <a:spLocks noGrp="1"/>
          </p:cNvSpPr>
          <p:nvPr>
            <p:ph type="ctrTitle"/>
          </p:nvPr>
        </p:nvSpPr>
        <p:spPr>
          <a:xfrm>
            <a:off x="635025" y="665850"/>
            <a:ext cx="8297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u="sng"/>
              <a:t>Food chains</a:t>
            </a:r>
            <a:r>
              <a:rPr lang="en-US" sz="3600"/>
              <a:t>: show the path of energy transfer from producers to consumers</a:t>
            </a:r>
            <a:endParaRPr sz="3600" b="1" u="sng"/>
          </a:p>
        </p:txBody>
      </p:sp>
      <p:sp>
        <p:nvSpPr>
          <p:cNvPr id="651" name="Google Shape;651;p6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2" name="Google Shape;652;p60"/>
          <p:cNvPicPr preferRelativeResize="0"/>
          <p:nvPr/>
        </p:nvPicPr>
        <p:blipFill>
          <a:blip r:embed="rId4">
            <a:alphaModFix/>
          </a:blip>
          <a:stretch>
            <a:fillRect/>
          </a:stretch>
        </p:blipFill>
        <p:spPr>
          <a:xfrm>
            <a:off x="1377803" y="2843578"/>
            <a:ext cx="6388375" cy="24824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1"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2"/>
          <p:cNvSpPr txBox="1">
            <a:spLocks noGrp="1"/>
          </p:cNvSpPr>
          <p:nvPr>
            <p:ph type="ctrTitle"/>
          </p:nvPr>
        </p:nvSpPr>
        <p:spPr>
          <a:xfrm>
            <a:off x="685800" y="485480"/>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a:t>What do food chains show us?</a:t>
            </a:r>
            <a:endParaRPr sz="3600"/>
          </a:p>
        </p:txBody>
      </p:sp>
      <p:sp>
        <p:nvSpPr>
          <p:cNvPr id="665" name="Google Shape;665;p6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6" name="Google Shape;666;p62"/>
          <p:cNvPicPr preferRelativeResize="0"/>
          <p:nvPr/>
        </p:nvPicPr>
        <p:blipFill>
          <a:blip r:embed="rId4">
            <a:alphaModFix/>
          </a:blip>
          <a:stretch>
            <a:fillRect/>
          </a:stretch>
        </p:blipFill>
        <p:spPr>
          <a:xfrm>
            <a:off x="1377803" y="2843578"/>
            <a:ext cx="6388375" cy="24824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3" name="Google Shape;673;p6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65"/>
          <p:cNvPicPr preferRelativeResize="0"/>
          <p:nvPr/>
        </p:nvPicPr>
        <p:blipFill>
          <a:blip r:embed="rId3">
            <a:alphaModFix/>
          </a:blip>
          <a:stretch>
            <a:fillRect/>
          </a:stretch>
        </p:blipFill>
        <p:spPr>
          <a:xfrm>
            <a:off x="1495425" y="1049225"/>
            <a:ext cx="5662499" cy="4791350"/>
          </a:xfrm>
          <a:prstGeom prst="rect">
            <a:avLst/>
          </a:prstGeom>
          <a:noFill/>
          <a:ln>
            <a:noFill/>
          </a:ln>
        </p:spPr>
      </p:pic>
      <p:sp>
        <p:nvSpPr>
          <p:cNvPr id="680" name="Google Shape;680;p65"/>
          <p:cNvSpPr/>
          <p:nvPr/>
        </p:nvSpPr>
        <p:spPr>
          <a:xfrm>
            <a:off x="1033148" y="982311"/>
            <a:ext cx="1767000" cy="1560000"/>
          </a:xfrm>
          <a:prstGeom prst="ellipse">
            <a:avLst/>
          </a:prstGeom>
          <a:noFill/>
          <a:ln w="38100" cap="flat" cmpd="sng">
            <a:solidFill>
              <a:srgbClr val="FF0000"/>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65"/>
          <p:cNvSpPr/>
          <p:nvPr/>
        </p:nvSpPr>
        <p:spPr>
          <a:xfrm>
            <a:off x="915361" y="2542309"/>
            <a:ext cx="1767000" cy="1560000"/>
          </a:xfrm>
          <a:prstGeom prst="ellipse">
            <a:avLst/>
          </a:prstGeom>
          <a:noFill/>
          <a:ln w="38100" cap="flat" cmpd="sng">
            <a:solidFill>
              <a:srgbClr val="FF0000"/>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65"/>
          <p:cNvSpPr/>
          <p:nvPr/>
        </p:nvSpPr>
        <p:spPr>
          <a:xfrm>
            <a:off x="915349" y="4102309"/>
            <a:ext cx="1767000" cy="1560000"/>
          </a:xfrm>
          <a:prstGeom prst="ellipse">
            <a:avLst/>
          </a:prstGeom>
          <a:noFill/>
          <a:ln w="38100" cap="flat" cmpd="sng">
            <a:solidFill>
              <a:srgbClr val="FF0000"/>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3" name="Google Shape;683;p6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4" name="Google Shape;684;p65"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66"/>
          <p:cNvPicPr preferRelativeResize="0"/>
          <p:nvPr/>
        </p:nvPicPr>
        <p:blipFill>
          <a:blip r:embed="rId3">
            <a:alphaModFix/>
          </a:blip>
          <a:stretch>
            <a:fillRect/>
          </a:stretch>
        </p:blipFill>
        <p:spPr>
          <a:xfrm>
            <a:off x="1740750" y="1526175"/>
            <a:ext cx="5662499" cy="4791350"/>
          </a:xfrm>
          <a:prstGeom prst="rect">
            <a:avLst/>
          </a:prstGeom>
          <a:noFill/>
          <a:ln>
            <a:noFill/>
          </a:ln>
        </p:spPr>
      </p:pic>
      <p:sp>
        <p:nvSpPr>
          <p:cNvPr id="691" name="Google Shape;691;p66"/>
          <p:cNvSpPr txBox="1">
            <a:spLocks noGrp="1"/>
          </p:cNvSpPr>
          <p:nvPr>
            <p:ph type="title"/>
          </p:nvPr>
        </p:nvSpPr>
        <p:spPr>
          <a:xfrm>
            <a:off x="2279443" y="478404"/>
            <a:ext cx="2607481"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Calibri"/>
              <a:buNone/>
            </a:pPr>
            <a:r>
              <a:rPr lang="en-US" sz="2400" b="1"/>
              <a:t>A rat eats corn</a:t>
            </a:r>
            <a:endParaRPr/>
          </a:p>
        </p:txBody>
      </p:sp>
      <p:cxnSp>
        <p:nvCxnSpPr>
          <p:cNvPr id="692" name="Google Shape;692;p66"/>
          <p:cNvCxnSpPr/>
          <p:nvPr/>
        </p:nvCxnSpPr>
        <p:spPr>
          <a:xfrm>
            <a:off x="3303057" y="1205884"/>
            <a:ext cx="20100" cy="10356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693" name="Google Shape;693;p66"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4" name="Google Shape;694;p66"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67"/>
          <p:cNvPicPr preferRelativeResize="0"/>
          <p:nvPr/>
        </p:nvPicPr>
        <p:blipFill>
          <a:blip r:embed="rId3">
            <a:alphaModFix/>
          </a:blip>
          <a:stretch>
            <a:fillRect/>
          </a:stretch>
        </p:blipFill>
        <p:spPr>
          <a:xfrm>
            <a:off x="1740750" y="1782650"/>
            <a:ext cx="5662499" cy="4791350"/>
          </a:xfrm>
          <a:prstGeom prst="rect">
            <a:avLst/>
          </a:prstGeom>
          <a:noFill/>
          <a:ln>
            <a:noFill/>
          </a:ln>
        </p:spPr>
      </p:pic>
      <p:sp>
        <p:nvSpPr>
          <p:cNvPr id="701" name="Google Shape;701;p67"/>
          <p:cNvSpPr txBox="1">
            <a:spLocks noGrp="1"/>
          </p:cNvSpPr>
          <p:nvPr>
            <p:ph type="title"/>
          </p:nvPr>
        </p:nvSpPr>
        <p:spPr>
          <a:xfrm>
            <a:off x="2458907" y="487413"/>
            <a:ext cx="2607481"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2400" b="1"/>
              <a:t>Transfer of energy </a:t>
            </a:r>
            <a:r>
              <a:rPr lang="en-US" sz="2400"/>
              <a:t>from the corn to the rat</a:t>
            </a:r>
            <a:endParaRPr/>
          </a:p>
        </p:txBody>
      </p:sp>
      <p:cxnSp>
        <p:nvCxnSpPr>
          <p:cNvPr id="702" name="Google Shape;702;p67"/>
          <p:cNvCxnSpPr>
            <a:stCxn id="701" idx="2"/>
          </p:cNvCxnSpPr>
          <p:nvPr/>
        </p:nvCxnSpPr>
        <p:spPr>
          <a:xfrm flipH="1">
            <a:off x="3278448" y="1630413"/>
            <a:ext cx="484200" cy="834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703" name="Google Shape;703;p6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67"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ctrTitle"/>
          </p:nvPr>
        </p:nvSpPr>
        <p:spPr>
          <a:xfrm>
            <a:off x="755700" y="357801"/>
            <a:ext cx="77724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 </a:t>
            </a:r>
            <a:r>
              <a:rPr lang="en-US" sz="5400" b="1" u="sng"/>
              <a:t>Consumers:</a:t>
            </a:r>
            <a:r>
              <a:rPr lang="en-US" sz="5400"/>
              <a:t> eat other organisms</a:t>
            </a:r>
            <a:endParaRPr/>
          </a:p>
        </p:txBody>
      </p:sp>
      <p:pic>
        <p:nvPicPr>
          <p:cNvPr id="159" name="Google Shape;159;p7" descr="dreamstime_xl_4788633.jpg"/>
          <p:cNvPicPr preferRelativeResize="0"/>
          <p:nvPr/>
        </p:nvPicPr>
        <p:blipFill rotWithShape="1">
          <a:blip r:embed="rId3">
            <a:alphaModFix/>
          </a:blip>
          <a:srcRect/>
          <a:stretch/>
        </p:blipFill>
        <p:spPr>
          <a:xfrm>
            <a:off x="2160387" y="2828311"/>
            <a:ext cx="4818317" cy="3212211"/>
          </a:xfrm>
          <a:prstGeom prst="rect">
            <a:avLst/>
          </a:prstGeom>
          <a:noFill/>
          <a:ln>
            <a:noFill/>
          </a:ln>
        </p:spPr>
      </p:pic>
      <p:sp>
        <p:nvSpPr>
          <p:cNvPr id="160" name="Google Shape;160;p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8"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1" name="Google Shape;711;p68"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grpSp>
        <p:nvGrpSpPr>
          <p:cNvPr id="717" name="Google Shape;717;p69"/>
          <p:cNvGrpSpPr/>
          <p:nvPr/>
        </p:nvGrpSpPr>
        <p:grpSpPr>
          <a:xfrm>
            <a:off x="221934" y="0"/>
            <a:ext cx="8769666" cy="6616700"/>
            <a:chOff x="0" y="0"/>
            <a:chExt cx="8769666" cy="6616700"/>
          </a:xfrm>
        </p:grpSpPr>
        <p:sp>
          <p:nvSpPr>
            <p:cNvPr id="718" name="Google Shape;718;p69"/>
            <p:cNvSpPr/>
            <p:nvPr/>
          </p:nvSpPr>
          <p:spPr>
            <a:xfrm>
              <a:off x="3288624" y="0"/>
              <a:ext cx="2192416" cy="1654175"/>
            </a:xfrm>
            <a:prstGeom prst="trapezoid">
              <a:avLst>
                <a:gd name="adj" fmla="val 66269"/>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9"/>
            <p:cNvSpPr txBox="1"/>
            <p:nvPr/>
          </p:nvSpPr>
          <p:spPr>
            <a:xfrm>
              <a:off x="3288624" y="0"/>
              <a:ext cx="2192416" cy="1654175"/>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Clr>
                  <a:srgbClr val="FFFFFF"/>
                </a:buClr>
                <a:buSzPts val="2000"/>
                <a:buFont typeface="Calibri"/>
                <a:buNone/>
              </a:pPr>
              <a:r>
                <a:rPr lang="en-US" sz="2000" b="1">
                  <a:solidFill>
                    <a:srgbClr val="FFFFFF"/>
                  </a:solidFill>
                  <a:latin typeface="Calibri"/>
                  <a:ea typeface="Calibri"/>
                  <a:cs typeface="Calibri"/>
                  <a:sym typeface="Calibri"/>
                </a:rPr>
                <a:t>Third-order</a:t>
              </a:r>
              <a:br>
                <a:rPr lang="en-US" sz="2000" b="1">
                  <a:solidFill>
                    <a:srgbClr val="FFFFFF"/>
                  </a:solidFill>
                  <a:latin typeface="Calibri"/>
                  <a:ea typeface="Calibri"/>
                  <a:cs typeface="Calibri"/>
                  <a:sym typeface="Calibri"/>
                </a:rPr>
              </a:br>
              <a:r>
                <a:rPr lang="en-US" sz="2000" b="1">
                  <a:solidFill>
                    <a:srgbClr val="FFFFFF"/>
                  </a:solidFill>
                  <a:latin typeface="Calibri"/>
                  <a:ea typeface="Calibri"/>
                  <a:cs typeface="Calibri"/>
                  <a:sym typeface="Calibri"/>
                </a:rPr>
                <a:t>Consumers</a:t>
              </a:r>
              <a:endParaRPr/>
            </a:p>
          </p:txBody>
        </p:sp>
        <p:sp>
          <p:nvSpPr>
            <p:cNvPr id="720" name="Google Shape;720;p69"/>
            <p:cNvSpPr/>
            <p:nvPr/>
          </p:nvSpPr>
          <p:spPr>
            <a:xfrm>
              <a:off x="2192416" y="1654175"/>
              <a:ext cx="4384833" cy="1654175"/>
            </a:xfrm>
            <a:prstGeom prst="trapezoid">
              <a:avLst>
                <a:gd name="adj" fmla="val 66269"/>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9"/>
            <p:cNvSpPr txBox="1"/>
            <p:nvPr/>
          </p:nvSpPr>
          <p:spPr>
            <a:xfrm>
              <a:off x="2959762" y="1654175"/>
              <a:ext cx="2850141" cy="1654175"/>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Second-order consumers</a:t>
              </a:r>
              <a:endParaRPr/>
            </a:p>
          </p:txBody>
        </p:sp>
        <p:sp>
          <p:nvSpPr>
            <p:cNvPr id="722" name="Google Shape;722;p69"/>
            <p:cNvSpPr/>
            <p:nvPr/>
          </p:nvSpPr>
          <p:spPr>
            <a:xfrm>
              <a:off x="1096208" y="3308350"/>
              <a:ext cx="6577249" cy="1654175"/>
            </a:xfrm>
            <a:prstGeom prst="trapezoid">
              <a:avLst>
                <a:gd name="adj" fmla="val 66269"/>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9"/>
            <p:cNvSpPr txBox="1"/>
            <p:nvPr/>
          </p:nvSpPr>
          <p:spPr>
            <a:xfrm>
              <a:off x="2247226" y="3308350"/>
              <a:ext cx="4275212" cy="1654175"/>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FFFFFF"/>
                </a:buClr>
                <a:buSzPts val="3200"/>
                <a:buFont typeface="Calibri"/>
                <a:buNone/>
              </a:pPr>
              <a:r>
                <a:rPr lang="en-US" sz="3200" b="1">
                  <a:solidFill>
                    <a:srgbClr val="FFFFFF"/>
                  </a:solidFill>
                  <a:latin typeface="Calibri"/>
                  <a:ea typeface="Calibri"/>
                  <a:cs typeface="Calibri"/>
                  <a:sym typeface="Calibri"/>
                </a:rPr>
                <a:t>First-order consumers</a:t>
              </a:r>
              <a:endParaRPr/>
            </a:p>
          </p:txBody>
        </p:sp>
        <p:sp>
          <p:nvSpPr>
            <p:cNvPr id="724" name="Google Shape;724;p69"/>
            <p:cNvSpPr/>
            <p:nvPr/>
          </p:nvSpPr>
          <p:spPr>
            <a:xfrm>
              <a:off x="0" y="4962525"/>
              <a:ext cx="8769666" cy="1654175"/>
            </a:xfrm>
            <a:prstGeom prst="trapezoid">
              <a:avLst>
                <a:gd name="adj" fmla="val 66269"/>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9"/>
            <p:cNvSpPr txBox="1"/>
            <p:nvPr/>
          </p:nvSpPr>
          <p:spPr>
            <a:xfrm>
              <a:off x="1534691" y="4962525"/>
              <a:ext cx="5700282" cy="165417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Producers</a:t>
              </a:r>
              <a:endParaRPr sz="6500">
                <a:solidFill>
                  <a:schemeClr val="lt1"/>
                </a:solidFill>
                <a:latin typeface="Calibri"/>
                <a:ea typeface="Calibri"/>
                <a:cs typeface="Calibri"/>
                <a:sym typeface="Calibri"/>
              </a:endParaRPr>
            </a:p>
          </p:txBody>
        </p:sp>
      </p:grpSp>
      <p:sp>
        <p:nvSpPr>
          <p:cNvPr id="726" name="Google Shape;726;p6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7" name="Google Shape;727;p69" descr="Comment Dislike"/>
          <p:cNvPicPr preferRelativeResize="0"/>
          <p:nvPr/>
        </p:nvPicPr>
        <p:blipFill rotWithShape="1">
          <a:blip r:embed="rId4">
            <a:alphaModFix/>
          </a:blip>
          <a:srcRect/>
          <a:stretch/>
        </p:blipFill>
        <p:spPr>
          <a:xfrm>
            <a:off x="648955" y="94822"/>
            <a:ext cx="545579" cy="54557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1"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4" name="Google Shape;734;p71"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
        <p:nvSpPr>
          <p:cNvPr id="735" name="Google Shape;735;p71"/>
          <p:cNvSpPr txBox="1"/>
          <p:nvPr/>
        </p:nvSpPr>
        <p:spPr>
          <a:xfrm>
            <a:off x="409350" y="660550"/>
            <a:ext cx="8325300" cy="1000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900">
                <a:solidFill>
                  <a:srgbClr val="FFC000"/>
                </a:solidFill>
                <a:latin typeface="Calibri"/>
                <a:ea typeface="Calibri"/>
                <a:cs typeface="Calibri"/>
                <a:sym typeface="Calibri"/>
              </a:rPr>
              <a:t>Breaking Down the Term</a:t>
            </a:r>
            <a:endParaRPr sz="33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deb1e42b78_0_104" descr="Artificial Intelligence"/>
          <p:cNvSpPr/>
          <p:nvPr/>
        </p:nvSpPr>
        <p:spPr>
          <a:xfrm>
            <a:off x="-5" y="-5"/>
            <a:ext cx="947100" cy="925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2" name="Google Shape;742;gdeb1e42b78_0_104" descr="Labor"/>
          <p:cNvPicPr preferRelativeResize="0"/>
          <p:nvPr/>
        </p:nvPicPr>
        <p:blipFill rotWithShape="1">
          <a:blip r:embed="rId4">
            <a:alphaModFix/>
          </a:blip>
          <a:srcRect/>
          <a:stretch/>
        </p:blipFill>
        <p:spPr>
          <a:xfrm>
            <a:off x="880950" y="28251"/>
            <a:ext cx="869300" cy="869300"/>
          </a:xfrm>
          <a:prstGeom prst="rect">
            <a:avLst/>
          </a:prstGeom>
          <a:noFill/>
          <a:ln>
            <a:noFill/>
          </a:ln>
        </p:spPr>
      </p:pic>
      <p:sp>
        <p:nvSpPr>
          <p:cNvPr id="743" name="Google Shape;743;gdeb1e42b78_0_104"/>
          <p:cNvSpPr txBox="1"/>
          <p:nvPr/>
        </p:nvSpPr>
        <p:spPr>
          <a:xfrm>
            <a:off x="2347350" y="576200"/>
            <a:ext cx="4449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a:latin typeface="Calibri"/>
                <a:ea typeface="Calibri"/>
                <a:cs typeface="Calibri"/>
                <a:sym typeface="Calibri"/>
              </a:rPr>
              <a:t>Food</a:t>
            </a:r>
            <a:endParaRPr sz="6900">
              <a:latin typeface="Calibri"/>
              <a:ea typeface="Calibri"/>
              <a:cs typeface="Calibri"/>
              <a:sym typeface="Calibri"/>
            </a:endParaRPr>
          </a:p>
        </p:txBody>
      </p:sp>
      <p:sp>
        <p:nvSpPr>
          <p:cNvPr id="744" name="Google Shape;744;gdeb1e42b78_0_104"/>
          <p:cNvSpPr txBox="1"/>
          <p:nvPr/>
        </p:nvSpPr>
        <p:spPr>
          <a:xfrm>
            <a:off x="1639200" y="1561750"/>
            <a:ext cx="5865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Calibri"/>
                <a:ea typeface="Calibri"/>
                <a:cs typeface="Calibri"/>
                <a:sym typeface="Calibri"/>
              </a:rPr>
              <a:t>We understand food as something that is consumed for energy! We need food to survive!</a:t>
            </a:r>
            <a:endParaRPr sz="2000">
              <a:latin typeface="Calibri"/>
              <a:ea typeface="Calibri"/>
              <a:cs typeface="Calibri"/>
              <a:sym typeface="Calibri"/>
            </a:endParaRPr>
          </a:p>
        </p:txBody>
      </p:sp>
      <p:pic>
        <p:nvPicPr>
          <p:cNvPr id="745" name="Google Shape;745;gdeb1e42b78_0_104"/>
          <p:cNvPicPr preferRelativeResize="0"/>
          <p:nvPr/>
        </p:nvPicPr>
        <p:blipFill>
          <a:blip r:embed="rId5">
            <a:alphaModFix/>
          </a:blip>
          <a:stretch>
            <a:fillRect/>
          </a:stretch>
        </p:blipFill>
        <p:spPr>
          <a:xfrm>
            <a:off x="1825588" y="2484800"/>
            <a:ext cx="5492834" cy="36521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gdeb1e42b78_0_120" descr="Artificial Intelligence"/>
          <p:cNvSpPr/>
          <p:nvPr/>
        </p:nvSpPr>
        <p:spPr>
          <a:xfrm>
            <a:off x="-5" y="-5"/>
            <a:ext cx="947100" cy="925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2" name="Google Shape;752;gdeb1e42b78_0_120" descr="Labor"/>
          <p:cNvPicPr preferRelativeResize="0"/>
          <p:nvPr/>
        </p:nvPicPr>
        <p:blipFill rotWithShape="1">
          <a:blip r:embed="rId4">
            <a:alphaModFix/>
          </a:blip>
          <a:srcRect/>
          <a:stretch/>
        </p:blipFill>
        <p:spPr>
          <a:xfrm>
            <a:off x="880950" y="28251"/>
            <a:ext cx="869300" cy="869300"/>
          </a:xfrm>
          <a:prstGeom prst="rect">
            <a:avLst/>
          </a:prstGeom>
          <a:noFill/>
          <a:ln>
            <a:noFill/>
          </a:ln>
        </p:spPr>
      </p:pic>
      <p:sp>
        <p:nvSpPr>
          <p:cNvPr id="753" name="Google Shape;753;gdeb1e42b78_0_120"/>
          <p:cNvSpPr txBox="1"/>
          <p:nvPr/>
        </p:nvSpPr>
        <p:spPr>
          <a:xfrm>
            <a:off x="2347350" y="992450"/>
            <a:ext cx="4449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a:latin typeface="Calibri"/>
                <a:ea typeface="Calibri"/>
                <a:cs typeface="Calibri"/>
                <a:sym typeface="Calibri"/>
              </a:rPr>
              <a:t>Chain</a:t>
            </a:r>
            <a:endParaRPr sz="6900">
              <a:latin typeface="Calibri"/>
              <a:ea typeface="Calibri"/>
              <a:cs typeface="Calibri"/>
              <a:sym typeface="Calibri"/>
            </a:endParaRPr>
          </a:p>
        </p:txBody>
      </p:sp>
      <p:sp>
        <p:nvSpPr>
          <p:cNvPr id="754" name="Google Shape;754;gdeb1e42b78_0_120"/>
          <p:cNvSpPr txBox="1"/>
          <p:nvPr/>
        </p:nvSpPr>
        <p:spPr>
          <a:xfrm>
            <a:off x="1639200" y="1978000"/>
            <a:ext cx="5865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Calibri"/>
                <a:ea typeface="Calibri"/>
                <a:cs typeface="Calibri"/>
                <a:sym typeface="Calibri"/>
              </a:rPr>
              <a:t>Chain is a linear series of connected items.</a:t>
            </a:r>
            <a:endParaRPr sz="2000">
              <a:latin typeface="Calibri"/>
              <a:ea typeface="Calibri"/>
              <a:cs typeface="Calibri"/>
              <a:sym typeface="Calibri"/>
            </a:endParaRPr>
          </a:p>
        </p:txBody>
      </p:sp>
      <p:pic>
        <p:nvPicPr>
          <p:cNvPr id="755" name="Google Shape;755;gdeb1e42b78_0_120"/>
          <p:cNvPicPr preferRelativeResize="0"/>
          <p:nvPr/>
        </p:nvPicPr>
        <p:blipFill>
          <a:blip r:embed="rId5">
            <a:alphaModFix/>
          </a:blip>
          <a:stretch>
            <a:fillRect/>
          </a:stretch>
        </p:blipFill>
        <p:spPr>
          <a:xfrm>
            <a:off x="2801750" y="2901200"/>
            <a:ext cx="3540500" cy="21787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deb1e42b78_0_130"/>
          <p:cNvSpPr txBox="1"/>
          <p:nvPr/>
        </p:nvSpPr>
        <p:spPr>
          <a:xfrm>
            <a:off x="2301071" y="481461"/>
            <a:ext cx="4695629"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762" name="Google Shape;762;gdeb1e42b78_0_130" descr="Classroom"/>
          <p:cNvSpPr/>
          <p:nvPr/>
        </p:nvSpPr>
        <p:spPr>
          <a:xfrm>
            <a:off x="-1" y="-5"/>
            <a:ext cx="9963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gdeb1e42b78_0_130"/>
          <p:cNvSpPr txBox="1"/>
          <p:nvPr/>
        </p:nvSpPr>
        <p:spPr>
          <a:xfrm>
            <a:off x="1366050" y="1583475"/>
            <a:ext cx="6411900" cy="250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u="sng">
                <a:solidFill>
                  <a:schemeClr val="hlink"/>
                </a:solidFill>
                <a:latin typeface="Calibri"/>
                <a:ea typeface="Calibri"/>
                <a:cs typeface="Calibri"/>
                <a:sym typeface="Calibri"/>
                <a:hlinkClick r:id="rId4"/>
              </a:rPr>
              <a:t>Food Chain Cup Stacking</a:t>
            </a:r>
            <a:endParaRPr sz="2800">
              <a:latin typeface="Calibri"/>
              <a:ea typeface="Calibri"/>
              <a:cs typeface="Calibri"/>
              <a:sym typeface="Calibri"/>
            </a:endParaRPr>
          </a:p>
          <a:p>
            <a:pPr marL="0" lvl="0" indent="0" algn="ctr" rtl="0">
              <a:spcBef>
                <a:spcPts val="0"/>
              </a:spcBef>
              <a:spcAft>
                <a:spcPts val="0"/>
              </a:spcAft>
              <a:buNone/>
            </a:pPr>
            <a:endParaRPr sz="15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One creative way to demonstrate food chain energy transfer is to use cups in illustrating a series of consumers in an ecosystem. You can model by stacking consumers on top of lower level consumers and producers or challenge the students in groups to stack their cups correctly as fast as possible. More details and other ideas are linked above!</a:t>
            </a:r>
            <a:endParaRPr sz="1800">
              <a:latin typeface="Calibri"/>
              <a:ea typeface="Calibri"/>
              <a:cs typeface="Calibri"/>
              <a:sym typeface="Calibri"/>
            </a:endParaRPr>
          </a:p>
        </p:txBody>
      </p:sp>
      <p:pic>
        <p:nvPicPr>
          <p:cNvPr id="764" name="Google Shape;764;gdeb1e42b78_0_130"/>
          <p:cNvPicPr preferRelativeResize="0"/>
          <p:nvPr/>
        </p:nvPicPr>
        <p:blipFill>
          <a:blip r:embed="rId5">
            <a:alphaModFix/>
          </a:blip>
          <a:stretch>
            <a:fillRect/>
          </a:stretch>
        </p:blipFill>
        <p:spPr>
          <a:xfrm>
            <a:off x="1834450" y="4044124"/>
            <a:ext cx="5475249" cy="27605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deb1e42b78_0_85"/>
          <p:cNvSpPr txBox="1">
            <a:spLocks noGrp="1"/>
          </p:cNvSpPr>
          <p:nvPr>
            <p:ph type="ctrTitle"/>
          </p:nvPr>
        </p:nvSpPr>
        <p:spPr>
          <a:xfrm>
            <a:off x="685800" y="207819"/>
            <a:ext cx="7772400" cy="1987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en-US" sz="3400"/>
              <a:t>According to the food chains, which organism is the consumer of the rabbit?</a:t>
            </a:r>
            <a:endParaRPr sz="3000"/>
          </a:p>
        </p:txBody>
      </p:sp>
      <p:sp>
        <p:nvSpPr>
          <p:cNvPr id="777" name="Google Shape;777;gdeb1e42b78_0_85"/>
          <p:cNvSpPr txBox="1"/>
          <p:nvPr/>
        </p:nvSpPr>
        <p:spPr>
          <a:xfrm>
            <a:off x="334108" y="364797"/>
            <a:ext cx="70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778" name="Google Shape;778;gdeb1e42b78_0_85"/>
          <p:cNvPicPr preferRelativeResize="0"/>
          <p:nvPr/>
        </p:nvPicPr>
        <p:blipFill>
          <a:blip r:embed="rId3">
            <a:alphaModFix/>
          </a:blip>
          <a:stretch>
            <a:fillRect/>
          </a:stretch>
        </p:blipFill>
        <p:spPr>
          <a:xfrm>
            <a:off x="1740750" y="1895700"/>
            <a:ext cx="5662499" cy="4791350"/>
          </a:xfrm>
          <a:prstGeom prst="rect">
            <a:avLst/>
          </a:prstGeom>
          <a:noFill/>
          <a:ln>
            <a:noFill/>
          </a:ln>
        </p:spPr>
      </p:pic>
      <p:sp>
        <p:nvSpPr>
          <p:cNvPr id="779" name="Google Shape;779;gdeb1e42b78_0_85" descr="Questions"/>
          <p:cNvSpPr/>
          <p:nvPr/>
        </p:nvSpPr>
        <p:spPr>
          <a:xfrm>
            <a:off x="0" y="0"/>
            <a:ext cx="970200" cy="936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What is the difference between food webs and food chains? </a:t>
            </a:r>
            <a:endParaRPr/>
          </a:p>
        </p:txBody>
      </p:sp>
      <p:pic>
        <p:nvPicPr>
          <p:cNvPr id="785" name="Google Shape;785;p74"/>
          <p:cNvPicPr preferRelativeResize="0"/>
          <p:nvPr/>
        </p:nvPicPr>
        <p:blipFill>
          <a:blip r:embed="rId3">
            <a:alphaModFix/>
          </a:blip>
          <a:stretch>
            <a:fillRect/>
          </a:stretch>
        </p:blipFill>
        <p:spPr>
          <a:xfrm>
            <a:off x="5011975" y="2503237"/>
            <a:ext cx="3539650" cy="2995101"/>
          </a:xfrm>
          <a:prstGeom prst="rect">
            <a:avLst/>
          </a:prstGeom>
          <a:noFill/>
          <a:ln>
            <a:noFill/>
          </a:ln>
        </p:spPr>
      </p:pic>
      <p:pic>
        <p:nvPicPr>
          <p:cNvPr id="786" name="Google Shape;786;p74" descr="Picture"/>
          <p:cNvPicPr preferRelativeResize="0"/>
          <p:nvPr/>
        </p:nvPicPr>
        <p:blipFill rotWithShape="1">
          <a:blip r:embed="rId4">
            <a:alphaModFix/>
          </a:blip>
          <a:srcRect/>
          <a:stretch/>
        </p:blipFill>
        <p:spPr>
          <a:xfrm>
            <a:off x="465505" y="1985549"/>
            <a:ext cx="3793394" cy="4030475"/>
          </a:xfrm>
          <a:prstGeom prst="rect">
            <a:avLst/>
          </a:prstGeom>
          <a:noFill/>
          <a:ln>
            <a:noFill/>
          </a:ln>
        </p:spPr>
      </p:pic>
      <p:pic>
        <p:nvPicPr>
          <p:cNvPr id="787" name="Google Shape;787;p74"/>
          <p:cNvPicPr preferRelativeResize="0"/>
          <p:nvPr/>
        </p:nvPicPr>
        <p:blipFill>
          <a:blip r:embed="rId5">
            <a:alphaModFix/>
          </a:blip>
          <a:stretch>
            <a:fillRect/>
          </a:stretch>
        </p:blipFill>
        <p:spPr>
          <a:xfrm>
            <a:off x="152400" y="1570054"/>
            <a:ext cx="4419600" cy="4975206"/>
          </a:xfrm>
          <a:prstGeom prst="rect">
            <a:avLst/>
          </a:prstGeom>
          <a:noFill/>
          <a:ln>
            <a:noFill/>
          </a:ln>
        </p:spPr>
      </p:pic>
      <p:pic>
        <p:nvPicPr>
          <p:cNvPr id="788" name="Google Shape;788;p74"/>
          <p:cNvPicPr preferRelativeResize="0"/>
          <p:nvPr/>
        </p:nvPicPr>
        <p:blipFill>
          <a:blip r:embed="rId5">
            <a:alphaModFix/>
          </a:blip>
          <a:stretch>
            <a:fillRect/>
          </a:stretch>
        </p:blipFill>
        <p:spPr>
          <a:xfrm>
            <a:off x="4572000" y="1570054"/>
            <a:ext cx="4419600" cy="4975206"/>
          </a:xfrm>
          <a:prstGeom prst="rect">
            <a:avLst/>
          </a:prstGeom>
          <a:noFill/>
          <a:ln>
            <a:noFill/>
          </a:ln>
        </p:spPr>
      </p:pic>
      <p:sp>
        <p:nvSpPr>
          <p:cNvPr id="789" name="Google Shape;789;p74" descr="Questions"/>
          <p:cNvSpPr/>
          <p:nvPr/>
        </p:nvSpPr>
        <p:spPr>
          <a:xfrm>
            <a:off x="0" y="0"/>
            <a:ext cx="735300" cy="7353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do you always find at the </a:t>
            </a:r>
            <a:r>
              <a:rPr lang="en-US" sz="3600" b="1"/>
              <a:t>start</a:t>
            </a:r>
            <a:r>
              <a:rPr lang="en-US" sz="3600"/>
              <a:t> of a food chain? </a:t>
            </a:r>
            <a:endParaRPr/>
          </a:p>
        </p:txBody>
      </p:sp>
      <p:sp>
        <p:nvSpPr>
          <p:cNvPr id="796" name="Google Shape;796;p76"/>
          <p:cNvSpPr txBox="1">
            <a:spLocks noGrp="1"/>
          </p:cNvSpPr>
          <p:nvPr>
            <p:ph type="body" idx="1"/>
          </p:nvPr>
        </p:nvSpPr>
        <p:spPr>
          <a:xfrm>
            <a:off x="457200" y="1959376"/>
            <a:ext cx="4038600" cy="452596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An insect</a:t>
            </a:r>
            <a:endParaRPr/>
          </a:p>
          <a:p>
            <a:pPr marL="514350" lvl="0" indent="-514350" algn="l" rtl="0">
              <a:spcBef>
                <a:spcPts val="560"/>
              </a:spcBef>
              <a:spcAft>
                <a:spcPts val="0"/>
              </a:spcAft>
              <a:buClr>
                <a:schemeClr val="dk1"/>
              </a:buClr>
              <a:buSzPts val="2800"/>
              <a:buAutoNum type="alphaUcPeriod"/>
            </a:pPr>
            <a:r>
              <a:rPr lang="en-US"/>
              <a:t>A bird of prey</a:t>
            </a:r>
            <a:endParaRPr/>
          </a:p>
          <a:p>
            <a:pPr marL="514350" lvl="0" indent="-514350" algn="l" rtl="0">
              <a:spcBef>
                <a:spcPts val="560"/>
              </a:spcBef>
              <a:spcAft>
                <a:spcPts val="0"/>
              </a:spcAft>
              <a:buClr>
                <a:schemeClr val="dk1"/>
              </a:buClr>
              <a:buSzPts val="2800"/>
              <a:buAutoNum type="alphaUcPeriod"/>
            </a:pPr>
            <a:r>
              <a:rPr lang="en-US"/>
              <a:t>A fish</a:t>
            </a:r>
            <a:endParaRPr/>
          </a:p>
          <a:p>
            <a:pPr marL="514350" lvl="0" indent="-514350" algn="l" rtl="0">
              <a:spcBef>
                <a:spcPts val="560"/>
              </a:spcBef>
              <a:spcAft>
                <a:spcPts val="0"/>
              </a:spcAft>
              <a:buClr>
                <a:schemeClr val="dk1"/>
              </a:buClr>
              <a:buSzPts val="2800"/>
              <a:buAutoNum type="alphaUcPeriod"/>
            </a:pPr>
            <a:r>
              <a:rPr lang="en-US"/>
              <a:t>A green plant</a:t>
            </a:r>
            <a:endParaRPr/>
          </a:p>
          <a:p>
            <a:pPr marL="514350" lvl="0" indent="-514350" algn="l" rtl="0">
              <a:spcBef>
                <a:spcPts val="560"/>
              </a:spcBef>
              <a:spcAft>
                <a:spcPts val="0"/>
              </a:spcAft>
              <a:buClr>
                <a:schemeClr val="dk1"/>
              </a:buClr>
              <a:buSzPts val="2800"/>
              <a:buAutoNum type="alphaUcPeriod"/>
            </a:pPr>
            <a:r>
              <a:rPr lang="en-US"/>
              <a:t>A human </a:t>
            </a:r>
            <a:endParaRPr/>
          </a:p>
        </p:txBody>
      </p:sp>
      <p:sp>
        <p:nvSpPr>
          <p:cNvPr id="797" name="Google Shape;797;p7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8" name="Google Shape;798;p76"/>
          <p:cNvPicPr preferRelativeResize="0"/>
          <p:nvPr/>
        </p:nvPicPr>
        <p:blipFill>
          <a:blip r:embed="rId4">
            <a:alphaModFix/>
          </a:blip>
          <a:stretch>
            <a:fillRect/>
          </a:stretch>
        </p:blipFill>
        <p:spPr>
          <a:xfrm>
            <a:off x="4031758" y="4668726"/>
            <a:ext cx="4881818" cy="189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ctrTitle"/>
          </p:nvPr>
        </p:nvSpPr>
        <p:spPr>
          <a:xfrm>
            <a:off x="685800" y="427700"/>
            <a:ext cx="82032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500"/>
              <a:t> </a:t>
            </a:r>
            <a:r>
              <a:rPr lang="en-US" sz="3500" b="1" u="sng"/>
              <a:t>Decomposers:</a:t>
            </a:r>
            <a:r>
              <a:rPr lang="en-US" sz="3500"/>
              <a:t> organisms that break down the remains of other dead organisms</a:t>
            </a:r>
            <a:endParaRPr sz="3500"/>
          </a:p>
        </p:txBody>
      </p:sp>
      <p:sp>
        <p:nvSpPr>
          <p:cNvPr id="167" name="Google Shape;167;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8" descr="Learn Components of an Ecosystem in 4 minutes."/>
          <p:cNvPicPr preferRelativeResize="0"/>
          <p:nvPr/>
        </p:nvPicPr>
        <p:blipFill rotWithShape="1">
          <a:blip r:embed="rId4">
            <a:alphaModFix/>
          </a:blip>
          <a:srcRect/>
          <a:stretch/>
        </p:blipFill>
        <p:spPr>
          <a:xfrm>
            <a:off x="1850425" y="2524898"/>
            <a:ext cx="5715000" cy="38100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dbc2fdb030_0_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do you always find at the </a:t>
            </a:r>
            <a:r>
              <a:rPr lang="en-US" sz="3600" b="1"/>
              <a:t>start</a:t>
            </a:r>
            <a:r>
              <a:rPr lang="en-US" sz="3600"/>
              <a:t> of a food chain? </a:t>
            </a:r>
            <a:endParaRPr/>
          </a:p>
        </p:txBody>
      </p:sp>
      <p:sp>
        <p:nvSpPr>
          <p:cNvPr id="805" name="Google Shape;805;gdbc2fdb030_0_73"/>
          <p:cNvSpPr txBox="1">
            <a:spLocks noGrp="1"/>
          </p:cNvSpPr>
          <p:nvPr>
            <p:ph type="body" idx="1"/>
          </p:nvPr>
        </p:nvSpPr>
        <p:spPr>
          <a:xfrm>
            <a:off x="457200" y="1959376"/>
            <a:ext cx="4038600" cy="452610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An insect</a:t>
            </a:r>
            <a:endParaRPr/>
          </a:p>
          <a:p>
            <a:pPr marL="514350" lvl="0" indent="-514350" algn="l" rtl="0">
              <a:spcBef>
                <a:spcPts val="560"/>
              </a:spcBef>
              <a:spcAft>
                <a:spcPts val="0"/>
              </a:spcAft>
              <a:buClr>
                <a:schemeClr val="dk1"/>
              </a:buClr>
              <a:buSzPts val="2800"/>
              <a:buAutoNum type="alphaUcPeriod"/>
            </a:pPr>
            <a:r>
              <a:rPr lang="en-US"/>
              <a:t>A bird of prey</a:t>
            </a:r>
            <a:endParaRPr/>
          </a:p>
          <a:p>
            <a:pPr marL="514350" lvl="0" indent="-514350" algn="l" rtl="0">
              <a:spcBef>
                <a:spcPts val="560"/>
              </a:spcBef>
              <a:spcAft>
                <a:spcPts val="0"/>
              </a:spcAft>
              <a:buClr>
                <a:schemeClr val="dk1"/>
              </a:buClr>
              <a:buSzPts val="2800"/>
              <a:buAutoNum type="alphaUcPeriod"/>
            </a:pPr>
            <a:r>
              <a:rPr lang="en-US"/>
              <a:t>A fish</a:t>
            </a:r>
            <a:endParaRPr/>
          </a:p>
          <a:p>
            <a:pPr marL="514350" lvl="0" indent="-514350" algn="l" rtl="0">
              <a:spcBef>
                <a:spcPts val="560"/>
              </a:spcBef>
              <a:spcAft>
                <a:spcPts val="0"/>
              </a:spcAft>
              <a:buClr>
                <a:srgbClr val="FF0000"/>
              </a:buClr>
              <a:buSzPts val="2800"/>
              <a:buAutoNum type="alphaUcPeriod"/>
            </a:pPr>
            <a:r>
              <a:rPr lang="en-US">
                <a:solidFill>
                  <a:srgbClr val="FF0000"/>
                </a:solidFill>
              </a:rPr>
              <a:t>A green plant</a:t>
            </a:r>
            <a:endParaRPr>
              <a:solidFill>
                <a:srgbClr val="FF0000"/>
              </a:solidFill>
            </a:endParaRPr>
          </a:p>
          <a:p>
            <a:pPr marL="514350" lvl="0" indent="-514350" algn="l" rtl="0">
              <a:spcBef>
                <a:spcPts val="560"/>
              </a:spcBef>
              <a:spcAft>
                <a:spcPts val="0"/>
              </a:spcAft>
              <a:buClr>
                <a:schemeClr val="dk1"/>
              </a:buClr>
              <a:buSzPts val="2800"/>
              <a:buAutoNum type="alphaUcPeriod"/>
            </a:pPr>
            <a:r>
              <a:rPr lang="en-US"/>
              <a:t>A human </a:t>
            </a:r>
            <a:endParaRPr/>
          </a:p>
        </p:txBody>
      </p:sp>
      <p:sp>
        <p:nvSpPr>
          <p:cNvPr id="806" name="Google Shape;806;gdbc2fdb030_0_73"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7" name="Google Shape;807;gdbc2fdb030_0_73"/>
          <p:cNvPicPr preferRelativeResize="0"/>
          <p:nvPr/>
        </p:nvPicPr>
        <p:blipFill>
          <a:blip r:embed="rId4">
            <a:alphaModFix/>
          </a:blip>
          <a:stretch>
            <a:fillRect/>
          </a:stretch>
        </p:blipFill>
        <p:spPr>
          <a:xfrm>
            <a:off x="4031758" y="4668726"/>
            <a:ext cx="4881818" cy="1897000"/>
          </a:xfrm>
          <a:prstGeom prst="rect">
            <a:avLst/>
          </a:prstGeom>
          <a:noFill/>
          <a:ln>
            <a:noFill/>
          </a:ln>
        </p:spPr>
      </p:pic>
      <p:sp>
        <p:nvSpPr>
          <p:cNvPr id="808" name="Google Shape;808;gdbc2fdb030_0_73"/>
          <p:cNvSpPr txBox="1"/>
          <p:nvPr/>
        </p:nvSpPr>
        <p:spPr>
          <a:xfrm rot="1768613">
            <a:off x="3743620" y="2680793"/>
            <a:ext cx="4590179" cy="12005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1">
                <a:solidFill>
                  <a:srgbClr val="00B050"/>
                </a:solidFill>
                <a:latin typeface="Calibri"/>
                <a:ea typeface="Calibri"/>
                <a:cs typeface="Calibri"/>
                <a:sym typeface="Calibri"/>
              </a:rPr>
              <a:t>PRODUCER</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is this called? </a:t>
            </a:r>
            <a:endParaRPr/>
          </a:p>
        </p:txBody>
      </p:sp>
      <p:sp>
        <p:nvSpPr>
          <p:cNvPr id="815" name="Google Shape;815;p78" descr="Questions"/>
          <p:cNvSpPr/>
          <p:nvPr/>
        </p:nvSpPr>
        <p:spPr>
          <a:xfrm>
            <a:off x="0" y="12357"/>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6" name="Google Shape;816;p78"/>
          <p:cNvPicPr preferRelativeResize="0"/>
          <p:nvPr/>
        </p:nvPicPr>
        <p:blipFill>
          <a:blip r:embed="rId4">
            <a:alphaModFix/>
          </a:blip>
          <a:stretch>
            <a:fillRect/>
          </a:stretch>
        </p:blipFill>
        <p:spPr>
          <a:xfrm>
            <a:off x="1805000" y="1661520"/>
            <a:ext cx="5534000" cy="40296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79"/>
          <p:cNvPicPr preferRelativeResize="0"/>
          <p:nvPr/>
        </p:nvPicPr>
        <p:blipFill>
          <a:blip r:embed="rId3">
            <a:alphaModFix/>
          </a:blip>
          <a:stretch>
            <a:fillRect/>
          </a:stretch>
        </p:blipFill>
        <p:spPr>
          <a:xfrm>
            <a:off x="3546100" y="1518375"/>
            <a:ext cx="5597900" cy="3595150"/>
          </a:xfrm>
          <a:prstGeom prst="rect">
            <a:avLst/>
          </a:prstGeom>
          <a:noFill/>
          <a:ln>
            <a:noFill/>
          </a:ln>
        </p:spPr>
      </p:pic>
      <p:sp>
        <p:nvSpPr>
          <p:cNvPr id="823" name="Google Shape;823;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Which of the following is true of the circled organism? </a:t>
            </a:r>
            <a:endParaRPr/>
          </a:p>
        </p:txBody>
      </p:sp>
      <p:sp>
        <p:nvSpPr>
          <p:cNvPr id="824" name="Google Shape;824;p79"/>
          <p:cNvSpPr/>
          <p:nvPr/>
        </p:nvSpPr>
        <p:spPr>
          <a:xfrm>
            <a:off x="5604004" y="1330451"/>
            <a:ext cx="2201590" cy="1309015"/>
          </a:xfrm>
          <a:prstGeom prst="ellipse">
            <a:avLst/>
          </a:prstGeom>
          <a:noFill/>
          <a:ln w="76200" cap="flat" cmpd="sng">
            <a:solidFill>
              <a:srgbClr val="36609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79"/>
          <p:cNvSpPr txBox="1">
            <a:spLocks noGrp="1"/>
          </p:cNvSpPr>
          <p:nvPr>
            <p:ph type="body" idx="1"/>
          </p:nvPr>
        </p:nvSpPr>
        <p:spPr>
          <a:xfrm>
            <a:off x="167297" y="2194074"/>
            <a:ext cx="3297725" cy="4525963"/>
          </a:xfrm>
          <a:prstGeom prst="rect">
            <a:avLst/>
          </a:prstGeom>
          <a:noFill/>
          <a:ln>
            <a:noFill/>
          </a:ln>
        </p:spPr>
        <p:txBody>
          <a:bodyPr spcFirstLastPara="1" wrap="square" lIns="91425" tIns="45700" rIns="91425" bIns="45700" anchor="t" anchorCtr="0">
            <a:normAutofit fontScale="92500"/>
          </a:bodyPr>
          <a:lstStyle/>
          <a:p>
            <a:pPr marL="514350" lvl="0" indent="-514350" algn="l" rtl="0">
              <a:spcBef>
                <a:spcPts val="0"/>
              </a:spcBef>
              <a:spcAft>
                <a:spcPts val="0"/>
              </a:spcAft>
              <a:buClr>
                <a:schemeClr val="dk1"/>
              </a:buClr>
              <a:buSzPts val="2800"/>
              <a:buAutoNum type="alphaUcPeriod"/>
            </a:pPr>
            <a:r>
              <a:rPr lang="en-US"/>
              <a:t>It is at the bottom of the food web</a:t>
            </a:r>
            <a:endParaRPr/>
          </a:p>
          <a:p>
            <a:pPr marL="514350" lvl="0" indent="-514350" algn="l" rtl="0">
              <a:spcBef>
                <a:spcPts val="560"/>
              </a:spcBef>
              <a:spcAft>
                <a:spcPts val="0"/>
              </a:spcAft>
              <a:buClr>
                <a:schemeClr val="dk1"/>
              </a:buClr>
              <a:buSzPts val="2800"/>
              <a:buAutoNum type="alphaUcPeriod"/>
            </a:pPr>
            <a:r>
              <a:rPr lang="en-US"/>
              <a:t>Foxes eat this organism</a:t>
            </a:r>
            <a:endParaRPr/>
          </a:p>
          <a:p>
            <a:pPr marL="514350" lvl="0" indent="-514350" algn="l" rtl="0">
              <a:spcBef>
                <a:spcPts val="560"/>
              </a:spcBef>
              <a:spcAft>
                <a:spcPts val="0"/>
              </a:spcAft>
              <a:buClr>
                <a:schemeClr val="dk1"/>
              </a:buClr>
              <a:buSzPts val="2800"/>
              <a:buAutoNum type="alphaUcPeriod"/>
            </a:pPr>
            <a:r>
              <a:rPr lang="en-US"/>
              <a:t>This organism eats mice for energy</a:t>
            </a:r>
            <a:endParaRPr/>
          </a:p>
          <a:p>
            <a:pPr marL="514350" lvl="0" indent="-514350" algn="l" rtl="0">
              <a:spcBef>
                <a:spcPts val="560"/>
              </a:spcBef>
              <a:spcAft>
                <a:spcPts val="0"/>
              </a:spcAft>
              <a:buClr>
                <a:schemeClr val="dk1"/>
              </a:buClr>
              <a:buSzPts val="2800"/>
              <a:buAutoNum type="alphaUcPeriod"/>
            </a:pPr>
            <a:r>
              <a:rPr lang="en-US"/>
              <a:t>This organism exchanges energy with foxes </a:t>
            </a:r>
            <a:endParaRPr/>
          </a:p>
        </p:txBody>
      </p:sp>
      <p:sp>
        <p:nvSpPr>
          <p:cNvPr id="826" name="Google Shape;826;p79" descr="Questions"/>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pic>
        <p:nvPicPr>
          <p:cNvPr id="832" name="Google Shape;832;gdbc2fdb030_0_82"/>
          <p:cNvPicPr preferRelativeResize="0"/>
          <p:nvPr/>
        </p:nvPicPr>
        <p:blipFill>
          <a:blip r:embed="rId3">
            <a:alphaModFix/>
          </a:blip>
          <a:stretch>
            <a:fillRect/>
          </a:stretch>
        </p:blipFill>
        <p:spPr>
          <a:xfrm>
            <a:off x="3546100" y="1518375"/>
            <a:ext cx="5597900" cy="3595150"/>
          </a:xfrm>
          <a:prstGeom prst="rect">
            <a:avLst/>
          </a:prstGeom>
          <a:noFill/>
          <a:ln>
            <a:noFill/>
          </a:ln>
        </p:spPr>
      </p:pic>
      <p:sp>
        <p:nvSpPr>
          <p:cNvPr id="833" name="Google Shape;833;gdbc2fdb030_0_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Which of the following is true of the circled organism? </a:t>
            </a:r>
            <a:endParaRPr/>
          </a:p>
        </p:txBody>
      </p:sp>
      <p:sp>
        <p:nvSpPr>
          <p:cNvPr id="834" name="Google Shape;834;gdbc2fdb030_0_82"/>
          <p:cNvSpPr/>
          <p:nvPr/>
        </p:nvSpPr>
        <p:spPr>
          <a:xfrm>
            <a:off x="5604004" y="1330451"/>
            <a:ext cx="2201700" cy="1308900"/>
          </a:xfrm>
          <a:prstGeom prst="ellipse">
            <a:avLst/>
          </a:prstGeom>
          <a:noFill/>
          <a:ln w="76200" cap="flat" cmpd="sng">
            <a:solidFill>
              <a:srgbClr val="36609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gdbc2fdb030_0_82"/>
          <p:cNvSpPr txBox="1">
            <a:spLocks noGrp="1"/>
          </p:cNvSpPr>
          <p:nvPr>
            <p:ph type="body" idx="1"/>
          </p:nvPr>
        </p:nvSpPr>
        <p:spPr>
          <a:xfrm>
            <a:off x="167297" y="2194074"/>
            <a:ext cx="3297600" cy="4526100"/>
          </a:xfrm>
          <a:prstGeom prst="rect">
            <a:avLst/>
          </a:prstGeom>
          <a:noFill/>
          <a:ln>
            <a:noFill/>
          </a:ln>
        </p:spPr>
        <p:txBody>
          <a:bodyPr spcFirstLastPara="1" wrap="square" lIns="91425" tIns="45700" rIns="91425" bIns="45700" anchor="t" anchorCtr="0">
            <a:normAutofit fontScale="92500"/>
          </a:bodyPr>
          <a:lstStyle/>
          <a:p>
            <a:pPr marL="514350" lvl="0" indent="-514350" algn="l" rtl="0">
              <a:spcBef>
                <a:spcPts val="0"/>
              </a:spcBef>
              <a:spcAft>
                <a:spcPts val="0"/>
              </a:spcAft>
              <a:buClr>
                <a:schemeClr val="dk1"/>
              </a:buClr>
              <a:buSzPts val="2800"/>
              <a:buAutoNum type="alphaUcPeriod"/>
            </a:pPr>
            <a:r>
              <a:rPr lang="en-US"/>
              <a:t>It is at the bottom of the food web</a:t>
            </a:r>
            <a:endParaRPr/>
          </a:p>
          <a:p>
            <a:pPr marL="514350" lvl="0" indent="-514350" algn="l" rtl="0">
              <a:spcBef>
                <a:spcPts val="560"/>
              </a:spcBef>
              <a:spcAft>
                <a:spcPts val="0"/>
              </a:spcAft>
              <a:buClr>
                <a:schemeClr val="dk1"/>
              </a:buClr>
              <a:buSzPts val="2800"/>
              <a:buAutoNum type="alphaUcPeriod"/>
            </a:pPr>
            <a:r>
              <a:rPr lang="en-US"/>
              <a:t>Foxes eat this organism</a:t>
            </a:r>
            <a:endParaRPr/>
          </a:p>
          <a:p>
            <a:pPr marL="514350" lvl="0" indent="-514350" algn="l" rtl="0">
              <a:spcBef>
                <a:spcPts val="560"/>
              </a:spcBef>
              <a:spcAft>
                <a:spcPts val="0"/>
              </a:spcAft>
              <a:buClr>
                <a:srgbClr val="FF0000"/>
              </a:buClr>
              <a:buSzPts val="2800"/>
              <a:buAutoNum type="alphaUcPeriod"/>
            </a:pPr>
            <a:r>
              <a:rPr lang="en-US">
                <a:solidFill>
                  <a:srgbClr val="FF0000"/>
                </a:solidFill>
              </a:rPr>
              <a:t>This organism eats mice for energy</a:t>
            </a:r>
            <a:endParaRPr>
              <a:solidFill>
                <a:srgbClr val="FF0000"/>
              </a:solidFill>
            </a:endParaRPr>
          </a:p>
          <a:p>
            <a:pPr marL="514350" lvl="0" indent="-514350" algn="l" rtl="0">
              <a:spcBef>
                <a:spcPts val="560"/>
              </a:spcBef>
              <a:spcAft>
                <a:spcPts val="0"/>
              </a:spcAft>
              <a:buClr>
                <a:schemeClr val="dk1"/>
              </a:buClr>
              <a:buSzPts val="2800"/>
              <a:buAutoNum type="alphaUcPeriod"/>
            </a:pPr>
            <a:r>
              <a:rPr lang="en-US"/>
              <a:t>This organism exchanges energy with foxes </a:t>
            </a:r>
            <a:endParaRPr/>
          </a:p>
        </p:txBody>
      </p:sp>
      <p:sp>
        <p:nvSpPr>
          <p:cNvPr id="836" name="Google Shape;836;gdbc2fdb030_0_82"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80"/>
          <p:cNvSpPr txBox="1">
            <a:spLocks noGrp="1"/>
          </p:cNvSpPr>
          <p:nvPr>
            <p:ph type="title"/>
          </p:nvPr>
        </p:nvSpPr>
        <p:spPr>
          <a:xfrm>
            <a:off x="817875" y="288575"/>
            <a:ext cx="78549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What is a food chain?</a:t>
            </a:r>
            <a:endParaRPr/>
          </a:p>
        </p:txBody>
      </p:sp>
      <p:sp>
        <p:nvSpPr>
          <p:cNvPr id="843" name="Google Shape;843;p8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4" name="Google Shape;844;p80"/>
          <p:cNvPicPr preferRelativeResize="0"/>
          <p:nvPr/>
        </p:nvPicPr>
        <p:blipFill>
          <a:blip r:embed="rId4">
            <a:alphaModFix/>
          </a:blip>
          <a:stretch>
            <a:fillRect/>
          </a:stretch>
        </p:blipFill>
        <p:spPr>
          <a:xfrm>
            <a:off x="1377815" y="2523453"/>
            <a:ext cx="6388375" cy="248242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82"/>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According to this food chain, which of the following is correct? </a:t>
            </a:r>
            <a:endParaRPr/>
          </a:p>
        </p:txBody>
      </p:sp>
      <p:sp>
        <p:nvSpPr>
          <p:cNvPr id="850" name="Google Shape;850;p82"/>
          <p:cNvSpPr txBox="1"/>
          <p:nvPr/>
        </p:nvSpPr>
        <p:spPr>
          <a:xfrm>
            <a:off x="457200" y="4907062"/>
            <a:ext cx="4352052" cy="1589321"/>
          </a:xfrm>
          <a:prstGeom prst="rect">
            <a:avLst/>
          </a:prstGeom>
          <a:noFill/>
          <a:ln>
            <a:noFill/>
          </a:ln>
        </p:spPr>
        <p:txBody>
          <a:bodyPr spcFirstLastPara="1" wrap="square" lIns="91425" tIns="45700" rIns="91425" bIns="45700" anchor="t" anchorCtr="0">
            <a:normAutofit lnSpcReduction="10000"/>
          </a:bodyPr>
          <a:lstStyle/>
          <a:p>
            <a:pPr marL="514350" marR="0" lvl="0" indent="-514350" algn="l" rtl="0">
              <a:spcBef>
                <a:spcPts val="0"/>
              </a:spcBef>
              <a:spcAft>
                <a:spcPts val="0"/>
              </a:spcAft>
              <a:buClr>
                <a:schemeClr val="dk1"/>
              </a:buClr>
              <a:buSzPts val="2400"/>
              <a:buFont typeface="Arial"/>
              <a:buAutoNum type="alphaUcPeriod"/>
            </a:pPr>
            <a:r>
              <a:rPr lang="en-US" sz="2400">
                <a:solidFill>
                  <a:schemeClr val="dk1"/>
                </a:solidFill>
                <a:latin typeface="Calibri"/>
                <a:ea typeface="Calibri"/>
                <a:cs typeface="Calibri"/>
                <a:sym typeface="Calibri"/>
              </a:rPr>
              <a:t>There is a transfer of energy from the snake to the hawk</a:t>
            </a:r>
            <a:endParaRPr sz="3600">
              <a:solidFill>
                <a:schemeClr val="dk1"/>
              </a:solidFill>
              <a:latin typeface="Calibri"/>
              <a:ea typeface="Calibri"/>
              <a:cs typeface="Calibri"/>
              <a:sym typeface="Calibri"/>
            </a:endParaRPr>
          </a:p>
          <a:p>
            <a:pPr marL="514350" marR="0" lvl="0" indent="-514350" algn="l" rtl="0">
              <a:spcBef>
                <a:spcPts val="480"/>
              </a:spcBef>
              <a:spcAft>
                <a:spcPts val="0"/>
              </a:spcAft>
              <a:buClr>
                <a:schemeClr val="dk1"/>
              </a:buClr>
              <a:buSzPts val="2400"/>
              <a:buFont typeface="Arial"/>
              <a:buAutoNum type="alphaUcPeriod"/>
            </a:pPr>
            <a:r>
              <a:rPr lang="en-US" sz="2400">
                <a:solidFill>
                  <a:schemeClr val="dk1"/>
                </a:solidFill>
                <a:latin typeface="Calibri"/>
                <a:ea typeface="Calibri"/>
                <a:cs typeface="Calibri"/>
                <a:sym typeface="Calibri"/>
              </a:rPr>
              <a:t>Producers are at the top of the food chain </a:t>
            </a:r>
            <a:endParaRPr/>
          </a:p>
        </p:txBody>
      </p:sp>
      <p:pic>
        <p:nvPicPr>
          <p:cNvPr id="851" name="Google Shape;851;p82" descr="sci95.png"/>
          <p:cNvPicPr preferRelativeResize="0"/>
          <p:nvPr/>
        </p:nvPicPr>
        <p:blipFill rotWithShape="1">
          <a:blip r:embed="rId3">
            <a:alphaModFix/>
          </a:blip>
          <a:srcRect/>
          <a:stretch/>
        </p:blipFill>
        <p:spPr>
          <a:xfrm>
            <a:off x="2070729" y="1583306"/>
            <a:ext cx="4983558" cy="3171355"/>
          </a:xfrm>
          <a:prstGeom prst="rect">
            <a:avLst/>
          </a:prstGeom>
          <a:noFill/>
          <a:ln>
            <a:noFill/>
          </a:ln>
        </p:spPr>
      </p:pic>
      <p:sp>
        <p:nvSpPr>
          <p:cNvPr id="852" name="Google Shape;852;p82"/>
          <p:cNvSpPr txBox="1"/>
          <p:nvPr/>
        </p:nvSpPr>
        <p:spPr>
          <a:xfrm>
            <a:off x="4878261" y="4860157"/>
            <a:ext cx="3808539" cy="163622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C. Frogs transfer energy to plants</a:t>
            </a:r>
            <a:endParaRPr/>
          </a:p>
          <a:p>
            <a:pPr marL="0" marR="0" lvl="0" indent="0" algn="l" rtl="0">
              <a:spcBef>
                <a:spcPts val="480"/>
              </a:spcBef>
              <a:spcAft>
                <a:spcPts val="0"/>
              </a:spcAft>
              <a:buClr>
                <a:schemeClr val="dk1"/>
              </a:buClr>
              <a:buSzPts val="2400"/>
              <a:buFont typeface="Arial"/>
              <a:buNone/>
            </a:pPr>
            <a:r>
              <a:rPr lang="en-US" sz="2400">
                <a:solidFill>
                  <a:schemeClr val="dk1"/>
                </a:solidFill>
                <a:latin typeface="Calibri"/>
                <a:ea typeface="Calibri"/>
                <a:cs typeface="Calibri"/>
                <a:sym typeface="Calibri"/>
              </a:rPr>
              <a:t>D. The grasshopper is a producer </a:t>
            </a:r>
            <a:endParaRPr/>
          </a:p>
        </p:txBody>
      </p:sp>
      <p:sp>
        <p:nvSpPr>
          <p:cNvPr id="853" name="Google Shape;853;p82" descr="Questions"/>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83"/>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According to this food chain, which of the following is correct? </a:t>
            </a:r>
            <a:endParaRPr/>
          </a:p>
        </p:txBody>
      </p:sp>
      <p:sp>
        <p:nvSpPr>
          <p:cNvPr id="859" name="Google Shape;859;p83"/>
          <p:cNvSpPr txBox="1"/>
          <p:nvPr/>
        </p:nvSpPr>
        <p:spPr>
          <a:xfrm>
            <a:off x="457200" y="4907062"/>
            <a:ext cx="4352052" cy="1589321"/>
          </a:xfrm>
          <a:prstGeom prst="rect">
            <a:avLst/>
          </a:prstGeom>
          <a:noFill/>
          <a:ln>
            <a:noFill/>
          </a:ln>
        </p:spPr>
        <p:txBody>
          <a:bodyPr spcFirstLastPara="1" wrap="square" lIns="91425" tIns="45700" rIns="91425" bIns="45700" anchor="t" anchorCtr="0">
            <a:normAutofit lnSpcReduction="10000"/>
          </a:bodyPr>
          <a:lstStyle/>
          <a:p>
            <a:pPr marL="514350" marR="0" lvl="0" indent="-514350" algn="l" rtl="0">
              <a:spcBef>
                <a:spcPts val="0"/>
              </a:spcBef>
              <a:spcAft>
                <a:spcPts val="0"/>
              </a:spcAft>
              <a:buClr>
                <a:srgbClr val="FF0000"/>
              </a:buClr>
              <a:buSzPts val="2400"/>
              <a:buAutoNum type="alphaUcPeriod"/>
            </a:pPr>
            <a:r>
              <a:rPr lang="en-US" sz="2400">
                <a:solidFill>
                  <a:srgbClr val="FF0000"/>
                </a:solidFill>
                <a:latin typeface="Calibri"/>
                <a:ea typeface="Calibri"/>
                <a:cs typeface="Calibri"/>
                <a:sym typeface="Calibri"/>
              </a:rPr>
              <a:t>There is a transfer of energy from the snake to the hawk</a:t>
            </a:r>
            <a:endParaRPr sz="3600">
              <a:solidFill>
                <a:srgbClr val="FF0000"/>
              </a:solidFill>
              <a:latin typeface="Calibri"/>
              <a:ea typeface="Calibri"/>
              <a:cs typeface="Calibri"/>
              <a:sym typeface="Calibri"/>
            </a:endParaRPr>
          </a:p>
          <a:p>
            <a:pPr marL="514350" marR="0" lvl="0" indent="-514350" algn="l" rtl="0">
              <a:spcBef>
                <a:spcPts val="480"/>
              </a:spcBef>
              <a:spcAft>
                <a:spcPts val="0"/>
              </a:spcAft>
              <a:buClr>
                <a:schemeClr val="dk1"/>
              </a:buClr>
              <a:buSzPts val="2400"/>
              <a:buFont typeface="Arial"/>
              <a:buAutoNum type="alphaUcPeriod"/>
            </a:pPr>
            <a:r>
              <a:rPr lang="en-US" sz="2400">
                <a:solidFill>
                  <a:schemeClr val="dk1"/>
                </a:solidFill>
                <a:latin typeface="Calibri"/>
                <a:ea typeface="Calibri"/>
                <a:cs typeface="Calibri"/>
                <a:sym typeface="Calibri"/>
              </a:rPr>
              <a:t>Producers are at the top of the food chain </a:t>
            </a:r>
            <a:endParaRPr/>
          </a:p>
        </p:txBody>
      </p:sp>
      <p:pic>
        <p:nvPicPr>
          <p:cNvPr id="860" name="Google Shape;860;p83" descr="sci95.png"/>
          <p:cNvPicPr preferRelativeResize="0"/>
          <p:nvPr/>
        </p:nvPicPr>
        <p:blipFill rotWithShape="1">
          <a:blip r:embed="rId3">
            <a:alphaModFix/>
          </a:blip>
          <a:srcRect/>
          <a:stretch/>
        </p:blipFill>
        <p:spPr>
          <a:xfrm>
            <a:off x="2070729" y="1583306"/>
            <a:ext cx="4983558" cy="3171355"/>
          </a:xfrm>
          <a:prstGeom prst="rect">
            <a:avLst/>
          </a:prstGeom>
          <a:noFill/>
          <a:ln>
            <a:noFill/>
          </a:ln>
        </p:spPr>
      </p:pic>
      <p:sp>
        <p:nvSpPr>
          <p:cNvPr id="861" name="Google Shape;861;p83"/>
          <p:cNvSpPr txBox="1"/>
          <p:nvPr/>
        </p:nvSpPr>
        <p:spPr>
          <a:xfrm>
            <a:off x="4878261" y="4860157"/>
            <a:ext cx="3808539" cy="163622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C. Frogs transfer energy to plants</a:t>
            </a:r>
            <a:endParaRPr/>
          </a:p>
          <a:p>
            <a:pPr marL="0" marR="0" lvl="0" indent="0" algn="l" rtl="0">
              <a:spcBef>
                <a:spcPts val="480"/>
              </a:spcBef>
              <a:spcAft>
                <a:spcPts val="0"/>
              </a:spcAft>
              <a:buClr>
                <a:schemeClr val="dk1"/>
              </a:buClr>
              <a:buSzPts val="2400"/>
              <a:buFont typeface="Arial"/>
              <a:buNone/>
            </a:pPr>
            <a:r>
              <a:rPr lang="en-US" sz="2400">
                <a:solidFill>
                  <a:schemeClr val="dk1"/>
                </a:solidFill>
                <a:latin typeface="Calibri"/>
                <a:ea typeface="Calibri"/>
                <a:cs typeface="Calibri"/>
                <a:sym typeface="Calibri"/>
              </a:rPr>
              <a:t>D. The grasshopper is a producer </a:t>
            </a:r>
            <a:endParaRPr/>
          </a:p>
        </p:txBody>
      </p:sp>
      <p:sp>
        <p:nvSpPr>
          <p:cNvPr id="862" name="Google Shape;862;p83"/>
          <p:cNvSpPr/>
          <p:nvPr/>
        </p:nvSpPr>
        <p:spPr>
          <a:xfrm>
            <a:off x="4809252" y="2195112"/>
            <a:ext cx="2424515" cy="1974220"/>
          </a:xfrm>
          <a:prstGeom prst="ellipse">
            <a:avLst/>
          </a:prstGeom>
          <a:noFill/>
          <a:ln w="57150" cap="flat" cmpd="sng">
            <a:solidFill>
              <a:srgbClr val="FF66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3" name="Google Shape;863;p83" descr="Questions"/>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8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870" name="Google Shape;870;p8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dbc2fdb030_0_92"/>
          <p:cNvSpPr txBox="1">
            <a:spLocks noGrp="1"/>
          </p:cNvSpPr>
          <p:nvPr>
            <p:ph type="ctrTitle"/>
          </p:nvPr>
        </p:nvSpPr>
        <p:spPr>
          <a:xfrm>
            <a:off x="635025" y="665850"/>
            <a:ext cx="8297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u="sng"/>
              <a:t>Food chains</a:t>
            </a:r>
            <a:r>
              <a:rPr lang="en-US" sz="3600"/>
              <a:t>: show the path of energy transfer from producers to consumers</a:t>
            </a:r>
            <a:endParaRPr sz="3600" b="1" u="sng"/>
          </a:p>
        </p:txBody>
      </p:sp>
      <p:pic>
        <p:nvPicPr>
          <p:cNvPr id="877" name="Google Shape;877;gdbc2fdb030_0_92"/>
          <p:cNvPicPr preferRelativeResize="0"/>
          <p:nvPr/>
        </p:nvPicPr>
        <p:blipFill>
          <a:blip r:embed="rId3">
            <a:alphaModFix/>
          </a:blip>
          <a:stretch>
            <a:fillRect/>
          </a:stretch>
        </p:blipFill>
        <p:spPr>
          <a:xfrm>
            <a:off x="1377803" y="2843578"/>
            <a:ext cx="6388375" cy="2482425"/>
          </a:xfrm>
          <a:prstGeom prst="rect">
            <a:avLst/>
          </a:prstGeom>
          <a:noFill/>
          <a:ln>
            <a:noFill/>
          </a:ln>
        </p:spPr>
      </p:pic>
      <p:sp>
        <p:nvSpPr>
          <p:cNvPr id="878" name="Google Shape;878;gdbc2fdb030_0_92"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87"/>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885" name="Google Shape;885;p87"/>
          <p:cNvSpPr txBox="1"/>
          <p:nvPr/>
        </p:nvSpPr>
        <p:spPr>
          <a:xfrm>
            <a:off x="2499119" y="987534"/>
            <a:ext cx="5706300" cy="1754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Food Chain and Ecosystem Simulation</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(Gizmos)</a:t>
            </a:r>
            <a:endParaRPr/>
          </a:p>
        </p:txBody>
      </p:sp>
      <p:pic>
        <p:nvPicPr>
          <p:cNvPr id="886" name="Google Shape;886;p87" descr="Cursor"/>
          <p:cNvPicPr preferRelativeResize="0"/>
          <p:nvPr/>
        </p:nvPicPr>
        <p:blipFill rotWithShape="1">
          <a:blip r:embed="rId4">
            <a:alphaModFix/>
          </a:blip>
          <a:srcRect/>
          <a:stretch/>
        </p:blipFill>
        <p:spPr>
          <a:xfrm rot="5400000">
            <a:off x="2760906" y="1484441"/>
            <a:ext cx="914400" cy="914400"/>
          </a:xfrm>
          <a:prstGeom prst="rect">
            <a:avLst/>
          </a:prstGeom>
          <a:noFill/>
          <a:ln>
            <a:noFill/>
          </a:ln>
        </p:spPr>
      </p:pic>
      <p:sp>
        <p:nvSpPr>
          <p:cNvPr id="887" name="Google Shape;887;p87"/>
          <p:cNvSpPr txBox="1"/>
          <p:nvPr/>
        </p:nvSpPr>
        <p:spPr>
          <a:xfrm>
            <a:off x="492368" y="2174706"/>
            <a:ext cx="2552400" cy="147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food webs, food chains, and ecosystems.</a:t>
            </a:r>
            <a:endParaRPr/>
          </a:p>
        </p:txBody>
      </p:sp>
      <p:sp>
        <p:nvSpPr>
          <p:cNvPr id="888" name="Google Shape;888;p87"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9" name="Google Shape;889;p87"/>
          <p:cNvPicPr preferRelativeResize="0"/>
          <p:nvPr/>
        </p:nvPicPr>
        <p:blipFill rotWithShape="1">
          <a:blip r:embed="rId6">
            <a:alphaModFix/>
          </a:blip>
          <a:srcRect/>
          <a:stretch/>
        </p:blipFill>
        <p:spPr>
          <a:xfrm>
            <a:off x="3044650" y="2776354"/>
            <a:ext cx="5706418" cy="3906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ctrTitle"/>
          </p:nvPr>
        </p:nvSpPr>
        <p:spPr>
          <a:xfrm>
            <a:off x="849550" y="254100"/>
            <a:ext cx="8078400" cy="1707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Photosynthesis</a:t>
            </a:r>
            <a:r>
              <a:rPr lang="en-US" sz="3400" b="1"/>
              <a:t>: </a:t>
            </a:r>
            <a:r>
              <a:rPr lang="en-US" sz="3400"/>
              <a:t>necessary life process that transforms light energy into chemical energy</a:t>
            </a:r>
            <a:endParaRPr sz="3400" b="1"/>
          </a:p>
        </p:txBody>
      </p:sp>
      <p:pic>
        <p:nvPicPr>
          <p:cNvPr id="175" name="Google Shape;175;p9"/>
          <p:cNvPicPr preferRelativeResize="0"/>
          <p:nvPr/>
        </p:nvPicPr>
        <p:blipFill rotWithShape="1">
          <a:blip r:embed="rId3">
            <a:alphaModFix/>
          </a:blip>
          <a:srcRect/>
          <a:stretch/>
        </p:blipFill>
        <p:spPr>
          <a:xfrm>
            <a:off x="101600" y="2587887"/>
            <a:ext cx="9042400" cy="2679700"/>
          </a:xfrm>
          <a:prstGeom prst="rect">
            <a:avLst/>
          </a:prstGeom>
          <a:noFill/>
          <a:ln>
            <a:noFill/>
          </a:ln>
        </p:spPr>
      </p:pic>
      <p:sp>
        <p:nvSpPr>
          <p:cNvPr id="176" name="Google Shape;176;p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5" name="Google Shape;895;p8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3174</Words>
  <Application>Microsoft Office PowerPoint</Application>
  <PresentationFormat>On-screen Show (4:3)</PresentationFormat>
  <Paragraphs>386</Paragraphs>
  <Slides>91</Slides>
  <Notes>91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Office Theme</vt:lpstr>
      <vt:lpstr>PowerPoint Presentation</vt:lpstr>
      <vt:lpstr>Food Webs</vt:lpstr>
      <vt:lpstr>PowerPoint Presentation</vt:lpstr>
      <vt:lpstr>PowerPoint Presentation</vt:lpstr>
      <vt:lpstr>PowerPoint Presentation</vt:lpstr>
      <vt:lpstr>Producers: use energy to make their own food</vt:lpstr>
      <vt:lpstr> Consumers: eat other organisms</vt:lpstr>
      <vt:lpstr> Decomposers: organisms that break down the remains of other dead organisms</vt:lpstr>
      <vt:lpstr>Photosynthesis: necessary life process that transforms light energy into chemical energy</vt:lpstr>
      <vt:lpstr>PowerPoint Presentation</vt:lpstr>
      <vt:lpstr>PowerPoint Presentation</vt:lpstr>
      <vt:lpstr>PowerPoint Presentation</vt:lpstr>
      <vt:lpstr>Explain the difference between producers, consumers, and decomposers.</vt:lpstr>
      <vt:lpstr>PowerPoint Presentation</vt:lpstr>
      <vt:lpstr>PowerPoint Presentation</vt:lpstr>
      <vt:lpstr>PowerPoint Presentation</vt:lpstr>
      <vt:lpstr>Food Web: shows the feeding relationships among organisms in an ecosystem  </vt:lpstr>
      <vt:lpstr>PowerPoint Presentation</vt:lpstr>
      <vt:lpstr>What does a food web show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one of these is a food web?</vt:lpstr>
      <vt:lpstr>Which one of these is a food web?</vt:lpstr>
      <vt:lpstr>PowerPoint Presentation</vt:lpstr>
      <vt:lpstr>PowerPoint Presentation</vt:lpstr>
      <vt:lpstr>PowerPoint Presentation</vt:lpstr>
      <vt:lpstr>PowerPoint Presentation</vt:lpstr>
      <vt:lpstr>What does a food web show? </vt:lpstr>
      <vt:lpstr>What does a food web show? </vt:lpstr>
      <vt:lpstr>PowerPoint Presentation</vt:lpstr>
      <vt:lpstr>PowerPoint Presentation</vt:lpstr>
      <vt:lpstr>Which one of these is a food web?</vt:lpstr>
      <vt:lpstr>Which one of these is a food web?</vt:lpstr>
      <vt:lpstr>PowerPoint Presentation</vt:lpstr>
      <vt:lpstr>PowerPoint Presentation</vt:lpstr>
      <vt:lpstr>Food Web: Show the feeding relationships among organisms in an ecosystem  </vt:lpstr>
      <vt:lpstr>PowerPoint Presentation</vt:lpstr>
      <vt:lpstr>PowerPoint Presentation</vt:lpstr>
      <vt:lpstr>PowerPoint Presentation</vt:lpstr>
      <vt:lpstr>Food Chains</vt:lpstr>
      <vt:lpstr>PowerPoint Presentation</vt:lpstr>
      <vt:lpstr>PowerPoint Presentation</vt:lpstr>
      <vt:lpstr>PowerPoint Presentation</vt:lpstr>
      <vt:lpstr>Producers: use energy to make their own food</vt:lpstr>
      <vt:lpstr> Consumers: eat other organisms</vt:lpstr>
      <vt:lpstr> Decomposers: organisms that break down the remains of other dead organisms</vt:lpstr>
      <vt:lpstr>Photosynthesis: necessary life process that transforms light energy into chemical energy</vt:lpstr>
      <vt:lpstr>Food Web: shows the feeding relationships among organisms in an ecosystem  </vt:lpstr>
      <vt:lpstr>PowerPoint Presentation</vt:lpstr>
      <vt:lpstr>PowerPoint Presentation</vt:lpstr>
      <vt:lpstr>PowerPoint Presentation</vt:lpstr>
      <vt:lpstr>Explain the difference between producers, consumers, and decomposers.</vt:lpstr>
      <vt:lpstr>PowerPoint Presentation</vt:lpstr>
      <vt:lpstr>PowerPoint Presentation</vt:lpstr>
      <vt:lpstr>What does a food web show us?  </vt:lpstr>
      <vt:lpstr>PowerPoint Presentation</vt:lpstr>
      <vt:lpstr>Food chains: show the path of energy transfer from producers to consumers</vt:lpstr>
      <vt:lpstr>PowerPoint Presentation</vt:lpstr>
      <vt:lpstr>What do food chains show us?</vt:lpstr>
      <vt:lpstr>PowerPoint Presentation</vt:lpstr>
      <vt:lpstr>PowerPoint Presentation</vt:lpstr>
      <vt:lpstr>A rat eats corn</vt:lpstr>
      <vt:lpstr>Transfer of energy from the corn to the 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the food chains, which organism is the consumer of the rabbit?</vt:lpstr>
      <vt:lpstr>What is the difference between food webs and food chains? </vt:lpstr>
      <vt:lpstr>What do you always find at the start of a food chain? </vt:lpstr>
      <vt:lpstr>What do you always find at the start of a food chain? </vt:lpstr>
      <vt:lpstr>What is this called? </vt:lpstr>
      <vt:lpstr>Which of the following is true of the circled organism? </vt:lpstr>
      <vt:lpstr>Which of the following is true of the circled organism? </vt:lpstr>
      <vt:lpstr>What is a food chain?</vt:lpstr>
      <vt:lpstr>PowerPoint Presentation</vt:lpstr>
      <vt:lpstr>PowerPoint Presentation</vt:lpstr>
      <vt:lpstr>PowerPoint Presentation</vt:lpstr>
      <vt:lpstr>Food chains: show the path of energy transfer from producers to consumers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2017-06-22T13:49:25Z</dcterms:created>
  <dcterms:modified xsi:type="dcterms:W3CDTF">2021-08-03T19:24:33Z</dcterms:modified>
</cp:coreProperties>
</file>