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91.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90.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Lst>
  <p:sldSz cy="6858000" cx="9144000"/>
  <p:notesSz cx="6858000" cy="9144000"/>
  <p:embeddedFontLst>
    <p:embeddedFont>
      <p:font typeface="Poppins"/>
      <p:regular r:id="rId197"/>
      <p:bold r:id="rId198"/>
      <p:italic r:id="rId199"/>
      <p:boldItalic r:id="rId200"/>
    </p:embeddedFont>
    <p:embeddedFont>
      <p:font typeface="Helvetica Neue Light"/>
      <p:regular r:id="rId201"/>
      <p:bold r:id="rId202"/>
      <p:italic r:id="rId203"/>
      <p:boldItalic r:id="rId2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05" roundtripDataSignature="AMtx7mjxpoDOSrV7sh+fCjHssKUH01wq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font" Target="fonts/Poppins-bold.fntdata"/><Relationship Id="rId14" Type="http://schemas.openxmlformats.org/officeDocument/2006/relationships/slide" Target="slides/slide9.xml"/><Relationship Id="rId197" Type="http://schemas.openxmlformats.org/officeDocument/2006/relationships/font" Target="fonts/Poppins-regular.fntdata"/><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font" Target="fonts/Poppins-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1" Type="http://schemas.openxmlformats.org/officeDocument/2006/relationships/slide" Target="slides/slide116.xml"/><Relationship Id="rId120" Type="http://schemas.openxmlformats.org/officeDocument/2006/relationships/slide" Target="slides/slide115.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10" Type="http://schemas.openxmlformats.org/officeDocument/2006/relationships/slide" Target="slides/slide105.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205" Type="http://customschemas.google.com/relationships/presentationmetadata" Target="metadata"/><Relationship Id="rId204" Type="http://schemas.openxmlformats.org/officeDocument/2006/relationships/font" Target="fonts/HelveticaNeueLight-boldItalic.fntdata"/><Relationship Id="rId203" Type="http://schemas.openxmlformats.org/officeDocument/2006/relationships/font" Target="fonts/HelveticaNeueLight-italic.fntdata"/><Relationship Id="rId202" Type="http://schemas.openxmlformats.org/officeDocument/2006/relationships/font" Target="fonts/HelveticaNeueLight-bold.fntdata"/><Relationship Id="rId201" Type="http://schemas.openxmlformats.org/officeDocument/2006/relationships/font" Target="fonts/HelveticaNeueLight-regular.fntdata"/><Relationship Id="rId200" Type="http://schemas.openxmlformats.org/officeDocument/2006/relationships/font" Target="fonts/Poppi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8640247ed3_0_6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8640247ed3_0_6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wavelength is the distance between two [like] points on a wave.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2" name="Google Shape;192;g28640247ed3_0_6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8640247ed3_1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g28640247ed3_1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pitch</a:t>
            </a:r>
            <a:r>
              <a:rPr lang="en-US"/>
              <a:t>.</a:t>
            </a:r>
            <a:endParaRPr/>
          </a:p>
        </p:txBody>
      </p:sp>
      <p:sp>
        <p:nvSpPr>
          <p:cNvPr id="1167" name="Google Shape;1167;g28640247ed3_1_7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7f7a576e42_0_5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7" name="Google Shape;1187;g27f7a576e42_0_5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pitch</a:t>
            </a:r>
            <a:r>
              <a:rPr b="1" lang="en-US"/>
              <a:t>.</a:t>
            </a:r>
            <a:endParaRPr>
              <a:solidFill>
                <a:schemeClr val="dk1"/>
              </a:solidFill>
            </a:endParaRPr>
          </a:p>
        </p:txBody>
      </p:sp>
      <p:sp>
        <p:nvSpPr>
          <p:cNvPr id="1188" name="Google Shape;1188;g27f7a576e42_0_5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7f7a576e42_0_5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g27f7a576e42_0_5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pitch</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1211" name="Google Shape;1211;g27f7a576e42_0_5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8640247ed3_1_7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g28640247ed3_1_7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“How high or low a sound is” is correct! This is the definition of </a:t>
            </a:r>
            <a:r>
              <a:rPr b="1" lang="en-US"/>
              <a:t>pitch.</a:t>
            </a:r>
            <a:endParaRPr sz="1200">
              <a:solidFill>
                <a:schemeClr val="dk1"/>
              </a:solidFill>
            </a:endParaRPr>
          </a:p>
        </p:txBody>
      </p:sp>
      <p:sp>
        <p:nvSpPr>
          <p:cNvPr id="1232" name="Google Shape;1232;g28640247ed3_1_7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7f7a576e42_0_6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3" name="Google Shape;1253;g27f7a576e42_0_6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pitch</a:t>
            </a:r>
            <a:r>
              <a:rPr lang="en-US"/>
              <a:t>: how high or low a sound is.</a:t>
            </a:r>
            <a:endParaRPr>
              <a:solidFill>
                <a:schemeClr val="dk1"/>
              </a:solidFill>
            </a:endParaRPr>
          </a:p>
        </p:txBody>
      </p:sp>
      <p:sp>
        <p:nvSpPr>
          <p:cNvPr id="1254" name="Google Shape;1254;g27f7a576e42_0_6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27f7a576e42_0_6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27f7a576e42_0_6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pitch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278" name="Google Shape;1278;g27f7a576e42_0_6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8640247ed3_1_7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28640247ed3_1_7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cell phone ringing with a high sound” is correct! This is an example of </a:t>
            </a:r>
            <a:r>
              <a:rPr b="1" lang="en-US"/>
              <a:t>pitch.</a:t>
            </a:r>
            <a:endParaRPr sz="1200">
              <a:solidFill>
                <a:schemeClr val="dk1"/>
              </a:solidFill>
            </a:endParaRPr>
          </a:p>
        </p:txBody>
      </p:sp>
      <p:sp>
        <p:nvSpPr>
          <p:cNvPr id="1299" name="Google Shape;1299;g28640247ed3_1_7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7f7a576e42_0_6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g27f7a576e42_0_6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pitch</a:t>
            </a:r>
            <a:r>
              <a:rPr lang="en-US" sz="1100"/>
              <a:t>: </a:t>
            </a:r>
            <a:r>
              <a:rPr lang="en-US"/>
              <a:t>A cell phone ringing with a high sound</a:t>
            </a:r>
            <a:endParaRPr sz="1100">
              <a:solidFill>
                <a:schemeClr val="dk1"/>
              </a:solidFill>
            </a:endParaRPr>
          </a:p>
        </p:txBody>
      </p:sp>
      <p:sp>
        <p:nvSpPr>
          <p:cNvPr id="1321" name="Google Shape;1321;g27f7a576e42_0_6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27f7a576e42_0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5" name="Google Shape;1345;g27f7a576e42_0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pitch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346" name="Google Shape;1346;g27f7a576e42_0_7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28640247ed3_1_8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g28640247ed3_1_8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“Pitch helps us distinguish between different sounds in our lives.” That is correct! This is an example of how </a:t>
            </a:r>
            <a:r>
              <a:rPr b="1" lang="en-US"/>
              <a:t>pitch </a:t>
            </a:r>
            <a:r>
              <a:rPr lang="en-US"/>
              <a:t>impacts your life.</a:t>
            </a:r>
            <a:endParaRPr sz="1200">
              <a:solidFill>
                <a:schemeClr val="dk1"/>
              </a:solidFill>
            </a:endParaRPr>
          </a:p>
        </p:txBody>
      </p:sp>
      <p:sp>
        <p:nvSpPr>
          <p:cNvPr id="1367" name="Google Shape;1367;g28640247ed3_1_8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wavelength is the distance </a:t>
            </a:r>
            <a:r>
              <a:rPr lang="en-US"/>
              <a:t>between</a:t>
            </a:r>
            <a:r>
              <a:rPr lang="en-US"/>
              <a:t> two ______ points on a wave.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[Like]</a:t>
            </a:r>
            <a:endParaRPr/>
          </a:p>
          <a:p>
            <a:pPr indent="0" lvl="0" marL="0" rtl="0" algn="l">
              <a:lnSpc>
                <a:spcPct val="100000"/>
              </a:lnSpc>
              <a:spcBef>
                <a:spcPts val="0"/>
              </a:spcBef>
              <a:spcAft>
                <a:spcPts val="0"/>
              </a:spcAft>
              <a:buSzPts val="1400"/>
              <a:buNone/>
            </a:pPr>
            <a:r>
              <a:t/>
            </a:r>
            <a:endParaRPr/>
          </a:p>
        </p:txBody>
      </p:sp>
      <p:sp>
        <p:nvSpPr>
          <p:cNvPr id="201" name="Google Shape;201;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27f7a576e42_0_7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8" name="Google Shape;1388;g27f7a576e42_0_7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pitch</a:t>
            </a:r>
            <a:r>
              <a:rPr b="1" lang="en-US" sz="1200">
                <a:solidFill>
                  <a:schemeClr val="dk1"/>
                </a:solidFill>
              </a:rPr>
              <a:t> </a:t>
            </a:r>
            <a:r>
              <a:rPr lang="en-US" sz="1200">
                <a:solidFill>
                  <a:schemeClr val="dk1"/>
                </a:solidFill>
              </a:rPr>
              <a:t>impact my life?”: </a:t>
            </a:r>
            <a:r>
              <a:rPr lang="en-US"/>
              <a:t>Pitch helps us distinguish between different sounds in our lives.</a:t>
            </a:r>
            <a:endParaRPr/>
          </a:p>
        </p:txBody>
      </p:sp>
      <p:sp>
        <p:nvSpPr>
          <p:cNvPr id="1389" name="Google Shape;1389;g27f7a576e42_0_7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27f7a576e42_0_7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4" name="Google Shape;1414;g27f7a576e42_0_7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415" name="Google Shape;1415;g27f7a576e42_0_7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28640247ed3_1_8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1" name="Google Shape;1421;g28640247ed3_1_8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pitch</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How high or low a sound is.]</a:t>
            </a:r>
            <a:endParaRPr/>
          </a:p>
        </p:txBody>
      </p:sp>
      <p:sp>
        <p:nvSpPr>
          <p:cNvPr id="1422" name="Google Shape;1422;g28640247ed3_1_8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28640247ed3_1_8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9" name="Google Shape;1429;g28640247ed3_1_8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Let’s reflect again on our big question. Our “big question” is:</a:t>
            </a:r>
            <a:r>
              <a:rPr b="1" lang="en-US"/>
              <a:t> What are the properties of waves and how are they related?</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Does anyone have any additional examples to share that haven’t been discussed yet?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In our “big question,” there are two more vocabulary words we need to explore before we move onto our simulation activity.</a:t>
            </a:r>
            <a:endParaRPr/>
          </a:p>
        </p:txBody>
      </p:sp>
      <p:sp>
        <p:nvSpPr>
          <p:cNvPr id="1430" name="Google Shape;1430;g28640247ed3_1_8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8640247ed3_1_8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g28640247ed3_1_8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Now that we’ve learned about pitch, let’s do a demonstration.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On your tables, you have glasses filled with different amounts of water and a metal utensil. </a:t>
            </a:r>
            <a:r>
              <a:rPr lang="en-US"/>
              <a:t>Fill glasses with different amounts of water. Then hit each glass lightly with a metal utensil. Take note of the different pitches each glass makes.</a:t>
            </a:r>
            <a:endParaRPr/>
          </a:p>
          <a:p>
            <a:pPr indent="0" lvl="0" marL="0" rtl="0" algn="l">
              <a:spcBef>
                <a:spcPts val="0"/>
              </a:spcBef>
              <a:spcAft>
                <a:spcPts val="0"/>
              </a:spcAft>
              <a:buClr>
                <a:schemeClr val="dk1"/>
              </a:buClr>
              <a:buSzPts val="2000"/>
              <a:buFont typeface="Arial"/>
              <a:buNone/>
            </a:pPr>
            <a:br>
              <a:rPr lang="en-US"/>
            </a:br>
            <a:r>
              <a:rPr lang="en-US"/>
              <a:t>We will reflect on this activity on the next slide. </a:t>
            </a:r>
            <a:endParaRPr/>
          </a:p>
        </p:txBody>
      </p:sp>
      <p:sp>
        <p:nvSpPr>
          <p:cNvPr id="1446" name="Google Shape;1446;g28640247ed3_1_8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28640247ed3_1_9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4" name="Google Shape;1454;g28640247ed3_1_9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Have students discuss these questions with a partner or with their table before calling on groups to share one of their responses with the class. </a:t>
            </a:r>
            <a:endParaRPr sz="1100"/>
          </a:p>
          <a:p>
            <a:pPr indent="0" lvl="0" marL="0" rtl="0" algn="l">
              <a:lnSpc>
                <a:spcPct val="100000"/>
              </a:lnSpc>
              <a:spcBef>
                <a:spcPts val="0"/>
              </a:spcBef>
              <a:spcAft>
                <a:spcPts val="0"/>
              </a:spcAft>
              <a:buClr>
                <a:schemeClr val="dk1"/>
              </a:buClr>
              <a:buSzPts val="1400"/>
              <a:buFont typeface="Arial"/>
              <a:buNone/>
            </a:pPr>
            <a:r>
              <a:t/>
            </a:r>
            <a:endParaRPr sz="1100"/>
          </a:p>
          <a:p>
            <a:pPr indent="0" lvl="0" marL="0" rtl="0" algn="l">
              <a:spcBef>
                <a:spcPts val="0"/>
              </a:spcBef>
              <a:spcAft>
                <a:spcPts val="0"/>
              </a:spcAft>
              <a:buClr>
                <a:schemeClr val="dk1"/>
              </a:buClr>
              <a:buSzPts val="2000"/>
              <a:buFont typeface="Arial"/>
              <a:buNone/>
            </a:pPr>
            <a:r>
              <a:rPr lang="en-US" sz="1100"/>
              <a:t>Ask yourselves…</a:t>
            </a:r>
            <a:endParaRPr sz="1100"/>
          </a:p>
          <a:p>
            <a:pPr indent="-298450" lvl="0" marL="457200" rtl="0" algn="l">
              <a:spcBef>
                <a:spcPts val="0"/>
              </a:spcBef>
              <a:spcAft>
                <a:spcPts val="0"/>
              </a:spcAft>
              <a:buClr>
                <a:schemeClr val="dk1"/>
              </a:buClr>
              <a:buSzPts val="1100"/>
              <a:buFont typeface="Calibri"/>
              <a:buAutoNum type="arabicPeriod"/>
            </a:pPr>
            <a:r>
              <a:rPr lang="en-US" sz="1100"/>
              <a:t>Which glasses made the highest and lowest pitches?</a:t>
            </a:r>
            <a:endParaRPr sz="1100"/>
          </a:p>
          <a:p>
            <a:pPr indent="-298450" lvl="0" marL="457200" rtl="0" algn="l">
              <a:spcBef>
                <a:spcPts val="0"/>
              </a:spcBef>
              <a:spcAft>
                <a:spcPts val="0"/>
              </a:spcAft>
              <a:buClr>
                <a:schemeClr val="dk1"/>
              </a:buClr>
              <a:buSzPts val="1100"/>
              <a:buFont typeface="Calibri"/>
              <a:buAutoNum type="arabicPeriod"/>
            </a:pPr>
            <a:r>
              <a:rPr lang="en-US" sz="1100"/>
              <a:t>Why might the pitch change depending on how </a:t>
            </a:r>
            <a:r>
              <a:rPr lang="en-US" sz="1100"/>
              <a:t>much</a:t>
            </a:r>
            <a:r>
              <a:rPr lang="en-US" sz="1100"/>
              <a:t> water is in the glass?</a:t>
            </a:r>
            <a:endParaRPr sz="1100"/>
          </a:p>
        </p:txBody>
      </p:sp>
      <p:sp>
        <p:nvSpPr>
          <p:cNvPr id="1455" name="Google Shape;1455;g28640247ed3_1_9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2457f1c068e_3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g2457f1c068e_3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464" name="Google Shape;1464;g2457f1c068e_3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2863c0e7a9d_1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9" name="Google Shape;1499;g2863c0e7a9d_1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Today we will learn about </a:t>
            </a:r>
            <a:r>
              <a:rPr b="1" lang="en-US"/>
              <a:t>amplitude</a:t>
            </a:r>
            <a:r>
              <a:rPr lang="en-US"/>
              <a:t>.</a:t>
            </a:r>
            <a:endParaRPr/>
          </a:p>
        </p:txBody>
      </p:sp>
      <p:sp>
        <p:nvSpPr>
          <p:cNvPr id="1500" name="Google Shape;1500;g2863c0e7a9d_1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2863c0e7a9d_1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g2863c0e7a9d_1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properties of waves </a:t>
            </a:r>
            <a:r>
              <a:rPr b="1" lang="en-US" sz="1200"/>
              <a:t>and how are they related</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512" name="Google Shape;1512;g2863c0e7a9d_1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2863c0e7a9d_1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7" name="Google Shape;1527;g2863c0e7a9d_1_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do a quick demonstration that will help get our brains ready to think about amplitude, and how it relates to our big question.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Remember to plan out the demonstration so that you are able to follow a logical order. This will help students make sense of the activity and not become lost.</a:t>
            </a:r>
            <a:endParaRPr/>
          </a:p>
        </p:txBody>
      </p:sp>
      <p:sp>
        <p:nvSpPr>
          <p:cNvPr id="1528" name="Google Shape;1528;g2863c0e7a9d_1_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8640247ed3_0_5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28640247ed3_0_5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sound waves?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[Sound waves are longitudinal waves that travel through mediums.]</a:t>
            </a:r>
            <a:endParaRPr/>
          </a:p>
        </p:txBody>
      </p:sp>
      <p:sp>
        <p:nvSpPr>
          <p:cNvPr id="210" name="Google Shape;210;g28640247ed3_0_5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2863c0e7a9d_1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6" name="Google Shape;1536;g2863c0e7a9d_1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537" name="Google Shape;1537;g2863c0e7a9d_1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g2863c0e7a9d_1_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2" name="Google Shape;1542;g2863c0e7a9d_1_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ball didn’t move with the wave? Why did it just bob up and down?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[Matter can’t move through waves, only energy does.]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Remember, we want students to gather information and then be able to not only evaluate but also effectively communicate what they have learned from this activity.</a:t>
            </a:r>
            <a:endParaRPr/>
          </a:p>
        </p:txBody>
      </p:sp>
      <p:sp>
        <p:nvSpPr>
          <p:cNvPr id="1543" name="Google Shape;1543;g2863c0e7a9d_1_1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2863c0e7a9d_1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0" name="Google Shape;1550;g2863c0e7a9d_1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[Amplitude is how tall a wave is]</a:t>
            </a:r>
            <a:endParaRPr/>
          </a:p>
        </p:txBody>
      </p:sp>
      <p:sp>
        <p:nvSpPr>
          <p:cNvPr id="1551" name="Google Shape;1551;g2863c0e7a9d_1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863c0e7a9d_1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8" name="Google Shape;1558;g2863c0e7a9d_1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do you measure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[Measure from the wave’s peak to its resting point (or resting point to peak)]</a:t>
            </a:r>
            <a:endParaRPr/>
          </a:p>
        </p:txBody>
      </p:sp>
      <p:sp>
        <p:nvSpPr>
          <p:cNvPr id="1559" name="Google Shape;1559;g2863c0e7a9d_1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2863c0e7a9d_1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6" name="Google Shape;1566;g2863c0e7a9d_1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Referring to prior topics that are relevant and on topic helps students make connections to the new content they will be learning and tie it to prior knowledge.</a:t>
            </a:r>
            <a:endParaRPr/>
          </a:p>
        </p:txBody>
      </p:sp>
      <p:sp>
        <p:nvSpPr>
          <p:cNvPr id="1567" name="Google Shape;1567;g2863c0e7a9d_1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863c0e7a9d_1_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2" name="Google Shape;1572;g2863c0e7a9d_1_3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1573" name="Google Shape;1573;g2863c0e7a9d_1_3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2863c0e7a9d_1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0" name="Google Shape;1580;g2863c0e7a9d_1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Sound waves are longitudinal waves that travel through mediums. </a:t>
            </a:r>
            <a:endParaRPr/>
          </a:p>
        </p:txBody>
      </p:sp>
      <p:sp>
        <p:nvSpPr>
          <p:cNvPr id="1581" name="Google Shape;1581;g2863c0e7a9d_1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2863c0e7a9d_1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8" name="Google Shape;1588;g2863c0e7a9d_1_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sound wave is made of 2 main parts. Compressions where particles are closely packed...</a:t>
            </a:r>
            <a:endParaRPr/>
          </a:p>
        </p:txBody>
      </p:sp>
      <p:sp>
        <p:nvSpPr>
          <p:cNvPr id="1589" name="Google Shape;1589;g2863c0e7a9d_1_1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863c0e7a9d_1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6" name="Google Shape;1596;g2863c0e7a9d_1_1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rarefaction where particles are loosely packed. </a:t>
            </a:r>
            <a:endParaRPr/>
          </a:p>
        </p:txBody>
      </p:sp>
      <p:sp>
        <p:nvSpPr>
          <p:cNvPr id="1597" name="Google Shape;1597;g2863c0e7a9d_1_1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2863c0e7a9d_1_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4" name="Google Shape;1604;g2863c0e7a9d_1_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Vibration is the movement of particles that occurs in solids, liquids, or gases.</a:t>
            </a:r>
            <a:endParaRPr/>
          </a:p>
        </p:txBody>
      </p:sp>
      <p:sp>
        <p:nvSpPr>
          <p:cNvPr id="1605" name="Google Shape;1605;g2863c0e7a9d_1_1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640247ed3_0_5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8640247ed3_0_5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difference between compression and rarefaction?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sound wave is made of 2 main parts. Compressions are where particles are closely packed and rarefactions are where particles are loosely packed.]</a:t>
            </a:r>
            <a:endParaRPr/>
          </a:p>
        </p:txBody>
      </p:sp>
      <p:sp>
        <p:nvSpPr>
          <p:cNvPr id="218" name="Google Shape;218;g28640247ed3_0_5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2863c0e7a9d_1_3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2" name="Google Shape;1612;g2863c0e7a9d_1_3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Pitch</a:t>
            </a:r>
            <a:r>
              <a:rPr lang="en-US"/>
              <a:t> is how high or low a sound is.</a:t>
            </a:r>
            <a:endParaRPr/>
          </a:p>
          <a:p>
            <a:pPr indent="0" lvl="0" marL="0" rtl="0" algn="l">
              <a:lnSpc>
                <a:spcPct val="100000"/>
              </a:lnSpc>
              <a:spcBef>
                <a:spcPts val="0"/>
              </a:spcBef>
              <a:spcAft>
                <a:spcPts val="0"/>
              </a:spcAft>
              <a:buSzPts val="1400"/>
              <a:buNone/>
            </a:pPr>
            <a:r>
              <a:t/>
            </a:r>
            <a:endParaRPr/>
          </a:p>
        </p:txBody>
      </p:sp>
      <p:sp>
        <p:nvSpPr>
          <p:cNvPr id="1613" name="Google Shape;1613;g2863c0e7a9d_1_3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2863c0e7a9d_1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0" name="Google Shape;1620;g2863c0e7a9d_1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Remember to make adjustments to your lesson and content if you see some students not demonstrating understanding, this can help them make connections and prevent frustration.</a:t>
            </a:r>
            <a:endParaRPr/>
          </a:p>
        </p:txBody>
      </p:sp>
      <p:sp>
        <p:nvSpPr>
          <p:cNvPr id="1621" name="Google Shape;1621;g2863c0e7a9d_1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g2863c0e7a9d_1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6" name="Google Shape;1626;g2863c0e7a9d_1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Vibration is the ______________ that occurs in solids, liquids, or gases.</a:t>
            </a:r>
            <a:endParaRPr/>
          </a:p>
        </p:txBody>
      </p:sp>
      <p:sp>
        <p:nvSpPr>
          <p:cNvPr id="1627" name="Google Shape;1627;g2863c0e7a9d_1_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2863c0e7a9d_1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4" name="Google Shape;1634;g2863c0e7a9d_1_1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Vibration is the </a:t>
            </a:r>
            <a:r>
              <a:rPr lang="en-US" u="sng">
                <a:solidFill>
                  <a:srgbClr val="FF0000"/>
                </a:solidFill>
              </a:rPr>
              <a:t>movement of particles</a:t>
            </a:r>
            <a:r>
              <a:rPr b="1" lang="en-US"/>
              <a:t> </a:t>
            </a:r>
            <a:r>
              <a:rPr lang="en-US"/>
              <a:t>that occurs in solids, liquids, or gases.</a:t>
            </a:r>
            <a:endParaRPr/>
          </a:p>
        </p:txBody>
      </p:sp>
      <p:sp>
        <p:nvSpPr>
          <p:cNvPr id="1635" name="Google Shape;1635;g2863c0e7a9d_1_1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2863c0e7a9d_1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2" name="Google Shape;1642;g2863c0e7a9d_1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sound waves?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[Sound waves are longitudinal waves that travel through mediums.]</a:t>
            </a:r>
            <a:endParaRPr/>
          </a:p>
        </p:txBody>
      </p:sp>
      <p:sp>
        <p:nvSpPr>
          <p:cNvPr id="1643" name="Google Shape;1643;g2863c0e7a9d_1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2863c0e7a9d_1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0" name="Google Shape;1650;g2863c0e7a9d_1_2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difference between compression and rarefaction?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sound wave is made of 2 main parts. Compressions are where particles are closely packed and rarefactions are where particles are loosely packed.]</a:t>
            </a:r>
            <a:endParaRPr/>
          </a:p>
        </p:txBody>
      </p:sp>
      <p:sp>
        <p:nvSpPr>
          <p:cNvPr id="1651" name="Google Shape;1651;g2863c0e7a9d_1_2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2863c0e7a9d_1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1" name="Google Shape;1661;g2863c0e7a9d_1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amplitude</a:t>
            </a:r>
            <a:r>
              <a:rPr lang="en-US"/>
              <a:t>.</a:t>
            </a:r>
            <a:endParaRPr/>
          </a:p>
        </p:txBody>
      </p:sp>
      <p:sp>
        <p:nvSpPr>
          <p:cNvPr id="1662" name="Google Shape;1662;g2863c0e7a9d_1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2863c0e7a9d_1_2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9" name="Google Shape;1669;g2863c0e7a9d_1_2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Amplitude</a:t>
            </a:r>
            <a:r>
              <a:rPr lang="en-US"/>
              <a:t> is the maximum distance that a particle travels from rest.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When providing more student-friendly definitions, it is helpful to provide students with cues so that they can be prepared and know what to expect and be ready to copy down the information.</a:t>
            </a:r>
            <a:endParaRPr/>
          </a:p>
        </p:txBody>
      </p:sp>
      <p:sp>
        <p:nvSpPr>
          <p:cNvPr id="1670" name="Google Shape;1670;g2863c0e7a9d_1_2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g2863c0e7a9d_1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2" name="Google Shape;1682;g2863c0e7a9d_1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683" name="Google Shape;1683;g2863c0e7a9d_1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2863c0e7a9d_1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g2863c0e7a9d_1_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[Amplitude is the maximum distance that a particle travels from rest.]</a:t>
            </a:r>
            <a:endParaRPr/>
          </a:p>
        </p:txBody>
      </p:sp>
      <p:sp>
        <p:nvSpPr>
          <p:cNvPr id="1689" name="Google Shape;1689;g2863c0e7a9d_1_2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frequency</a:t>
            </a:r>
            <a:r>
              <a:rPr lang="en-US"/>
              <a:t>.</a:t>
            </a:r>
            <a:endParaRPr/>
          </a:p>
        </p:txBody>
      </p:sp>
      <p:sp>
        <p:nvSpPr>
          <p:cNvPr id="229" name="Google Shape;229;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27f7a576e42_0_8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0" name="Google Shape;1700;g27f7a576e42_0_8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1701" name="Google Shape;1701;g27f7a576e42_0_8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2863c0e7a9d_1_3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7" name="Google Shape;1707;g2863c0e7a9d_1_3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the top particle has a higher amplitude than the bottom particle. </a:t>
            </a:r>
            <a:endParaRPr/>
          </a:p>
        </p:txBody>
      </p:sp>
      <p:sp>
        <p:nvSpPr>
          <p:cNvPr id="1708" name="Google Shape;1708;g2863c0e7a9d_1_3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2863c0e7a9d_1_3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8" name="Google Shape;1718;g2863c0e7a9d_1_3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larger the amplitude a particle has, the higher its energy. </a:t>
            </a:r>
            <a:endParaRPr/>
          </a:p>
        </p:txBody>
      </p:sp>
      <p:sp>
        <p:nvSpPr>
          <p:cNvPr id="1719" name="Google Shape;1719;g2863c0e7a9d_1_3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2863c0e7a9d_1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5" name="Google Shape;1725;g2863c0e7a9d_1_3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the top particles also has more energy than the bottom particle since its amplitude is larger. </a:t>
            </a:r>
            <a:endParaRPr/>
          </a:p>
        </p:txBody>
      </p:sp>
      <p:sp>
        <p:nvSpPr>
          <p:cNvPr id="1726" name="Google Shape;1726;g2863c0e7a9d_1_3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g2863c0e7a9d_1_3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6" name="Google Shape;1736;g2863c0e7a9d_1_3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737" name="Google Shape;1737;g2863c0e7a9d_1_3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2863c0e7a9d_1_3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2" name="Google Shape;1742;g2863c0e7a9d_1_3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[Amplitude is the maximum distance that a particle travels from rest.]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Provide clear and straightforward directions when asking students to explain the definitions. This helps to avoid confusion!</a:t>
            </a:r>
            <a:endParaRPr/>
          </a:p>
        </p:txBody>
      </p:sp>
      <p:sp>
        <p:nvSpPr>
          <p:cNvPr id="1743" name="Google Shape;1743;g2863c0e7a9d_1_3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2863c0e7a9d_1_4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4" name="Google Shape;1754;g2863c0e7a9d_1_4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particle has a larger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top particle]</a:t>
            </a:r>
            <a:endParaRPr/>
          </a:p>
        </p:txBody>
      </p:sp>
      <p:sp>
        <p:nvSpPr>
          <p:cNvPr id="1755" name="Google Shape;1755;g2863c0e7a9d_1_4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2863c0e7a9d_1_4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5" name="Google Shape;1765;g2863c0e7a9d_1_4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larger the amplitude a particle has, the higher the  __________.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[energy]</a:t>
            </a:r>
            <a:endParaRPr/>
          </a:p>
        </p:txBody>
      </p:sp>
      <p:sp>
        <p:nvSpPr>
          <p:cNvPr id="1766" name="Google Shape;1766;g2863c0e7a9d_1_4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2863c0e7a9d_1_4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3" name="Google Shape;1773;g2863c0e7a9d_1_4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larger the amplitude a particle has, the higher the </a:t>
            </a:r>
            <a:r>
              <a:rPr lang="en-US" u="sng">
                <a:solidFill>
                  <a:srgbClr val="FF0000"/>
                </a:solidFill>
              </a:rPr>
              <a:t>energy</a:t>
            </a:r>
            <a:r>
              <a:rPr lang="en-US"/>
              <a:t>.</a:t>
            </a:r>
            <a:endParaRPr/>
          </a:p>
        </p:txBody>
      </p:sp>
      <p:sp>
        <p:nvSpPr>
          <p:cNvPr id="1774" name="Google Shape;1774;g2863c0e7a9d_1_4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2863c0e7a9d_1_4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1" name="Google Shape;1781;g2863c0e7a9d_1_4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does the top particle have more energy than the bottom particle?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[It’s amplitude is larger, so it has more energy.]</a:t>
            </a:r>
            <a:endParaRPr/>
          </a:p>
        </p:txBody>
      </p:sp>
      <p:sp>
        <p:nvSpPr>
          <p:cNvPr id="1782" name="Google Shape;1782;g2863c0e7a9d_1_4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8640247ed3_0_6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8640247ed3_0_6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Frequency is the number of waves passing a set point in a specific amount of time.</a:t>
            </a:r>
            <a:endParaRPr/>
          </a:p>
        </p:txBody>
      </p:sp>
      <p:sp>
        <p:nvSpPr>
          <p:cNvPr id="237" name="Google Shape;237;g28640247ed3_0_6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1" name="Shape 1791"/>
        <p:cNvGrpSpPr/>
        <p:nvPr/>
      </p:nvGrpSpPr>
      <p:grpSpPr>
        <a:xfrm>
          <a:off x="0" y="0"/>
          <a:ext cx="0" cy="0"/>
          <a:chOff x="0" y="0"/>
          <a:chExt cx="0" cy="0"/>
        </a:xfrm>
      </p:grpSpPr>
      <p:sp>
        <p:nvSpPr>
          <p:cNvPr id="1792" name="Google Shape;1792;g2863c0e7a9d_1_4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3" name="Google Shape;1793;g2863c0e7a9d_1_4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amplitude</a:t>
            </a:r>
            <a:r>
              <a:rPr lang="en-US"/>
              <a:t>.  </a:t>
            </a:r>
            <a:endParaRPr/>
          </a:p>
        </p:txBody>
      </p:sp>
      <p:sp>
        <p:nvSpPr>
          <p:cNvPr id="1794" name="Google Shape;1794;g2863c0e7a9d_1_4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2863c0e7a9d_1_4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0" name="Google Shape;1800;g2863c0e7a9d_1_4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 we can see amplitude in this wave. Remember, all waves will have amplitude since amplitude is the property of waves.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It's great practice to introduce an example of the term WITH images to go along with it, this is a great way to help students make connections.</a:t>
            </a:r>
            <a:endParaRPr/>
          </a:p>
        </p:txBody>
      </p:sp>
      <p:sp>
        <p:nvSpPr>
          <p:cNvPr id="1801" name="Google Shape;1801;g2863c0e7a9d_1_4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2863c0e7a9d_1_4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9" name="Google Shape;1809;g2863c0e7a9d_1_4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wave also has amplitude. Again we see it is the measure from the point of rest to the particle in the wave. </a:t>
            </a:r>
            <a:endParaRPr/>
          </a:p>
        </p:txBody>
      </p:sp>
      <p:sp>
        <p:nvSpPr>
          <p:cNvPr id="1810" name="Google Shape;1810;g2863c0e7a9d_1_4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g2863c0e7a9d_1_4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7" name="Google Shape;1817;g2863c0e7a9d_1_4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amplitude</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One important component of using non-examples is by clearly distinguishing similarities and explaining why it is a non-example.</a:t>
            </a:r>
            <a:endParaRPr/>
          </a:p>
        </p:txBody>
      </p:sp>
      <p:sp>
        <p:nvSpPr>
          <p:cNvPr id="1818" name="Google Shape;1818;g2863c0e7a9d_1_4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g2863c0e7a9d_1_4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4" name="Google Shape;1824;g2863c0e7a9d_1_4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distance between two like points on on a wave is called wavelength. This is not the same thing as amplitude. We will learn more about wavelength later. </a:t>
            </a:r>
            <a:endParaRPr/>
          </a:p>
        </p:txBody>
      </p:sp>
      <p:sp>
        <p:nvSpPr>
          <p:cNvPr id="1825" name="Google Shape;1825;g2863c0e7a9d_1_4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2863c0e7a9d_1_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3" name="Google Shape;1833;g2863c0e7a9d_1_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834" name="Google Shape;1834;g2863c0e7a9d_1_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g2863c0e7a9d_1_4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9" name="Google Shape;1839;g2863c0e7a9d_1_4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Is the distance between the two points on the wave below an example of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 it would be wavelength]</a:t>
            </a:r>
            <a:endParaRPr/>
          </a:p>
        </p:txBody>
      </p:sp>
      <p:sp>
        <p:nvSpPr>
          <p:cNvPr id="1840" name="Google Shape;1840;g2863c0e7a9d_1_4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g2863c0e7a9d_1_4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8" name="Google Shape;1848;g2863c0e7a9d_1_4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Is the measure of the wave (shown by arrows) an example of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[Yes it is an example of amplitude because it shows the maximum distance a particle travels from rest.]</a:t>
            </a:r>
            <a:endParaRPr/>
          </a:p>
        </p:txBody>
      </p:sp>
      <p:sp>
        <p:nvSpPr>
          <p:cNvPr id="1849" name="Google Shape;1849;g2863c0e7a9d_1_4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2863c0e7a9d_1_4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9" name="Google Shape;1859;g2863c0e7a9d_1_4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is the measurement shown below an example of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shows the maximum distance a particle travels from rest.]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It is important to take time throughout the close of the lesson to check for understanding one last time, this will help you know who may need more instruction or where further explanation is needed.</a:t>
            </a:r>
            <a:endParaRPr/>
          </a:p>
        </p:txBody>
      </p:sp>
      <p:sp>
        <p:nvSpPr>
          <p:cNvPr id="1860" name="Google Shape;1860;g2863c0e7a9d_1_4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g2863c0e7a9d_1_4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7" name="Google Shape;1867;g2863c0e7a9d_1_4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amplitude?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[Amplitude is the maximum distance that a particle travels from rest.]</a:t>
            </a:r>
            <a:endParaRPr/>
          </a:p>
        </p:txBody>
      </p:sp>
      <p:sp>
        <p:nvSpPr>
          <p:cNvPr id="1868" name="Google Shape;1868;g2863c0e7a9d_1_4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46" name="Google Shape;246;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2863c0e7a9d_1_5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9" name="Google Shape;1879;g2863c0e7a9d_1_5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does the top particle have more ENERGY than the bottom particle?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[It’s amplitude is larger, so it has more energy.]</a:t>
            </a:r>
            <a:endParaRPr/>
          </a:p>
        </p:txBody>
      </p:sp>
      <p:sp>
        <p:nvSpPr>
          <p:cNvPr id="1880" name="Google Shape;1880;g2863c0e7a9d_1_5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2863c0e7a9d_1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1" name="Google Shape;1891;g2863c0e7a9d_1_5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892" name="Google Shape;1892;g2863c0e7a9d_1_5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2863c0e7a9d_1_5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8" name="Google Shape;1898;g2863c0e7a9d_1_5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Amplitude is the maximum distance that a particle travels from rest.</a:t>
            </a:r>
            <a:endParaRPr/>
          </a:p>
        </p:txBody>
      </p:sp>
      <p:sp>
        <p:nvSpPr>
          <p:cNvPr id="1899" name="Google Shape;1899;g2863c0e7a9d_1_5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27f7a576e42_0_9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0" name="Google Shape;1910;g27f7a576e42_0_9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amplitude</a:t>
            </a:r>
            <a:r>
              <a:rPr b="1" lang="en-US"/>
              <a:t> </a:t>
            </a:r>
            <a:r>
              <a:rPr lang="en-US"/>
              <a:t>into different word parts to help us remember the meaning.  Let’s take a look!</a:t>
            </a:r>
            <a:endParaRPr/>
          </a:p>
        </p:txBody>
      </p:sp>
      <p:sp>
        <p:nvSpPr>
          <p:cNvPr id="1911" name="Google Shape;1911;g27f7a576e42_0_9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5" name="Shape 1915"/>
        <p:cNvGrpSpPr/>
        <p:nvPr/>
      </p:nvGrpSpPr>
      <p:grpSpPr>
        <a:xfrm>
          <a:off x="0" y="0"/>
          <a:ext cx="0" cy="0"/>
          <a:chOff x="0" y="0"/>
          <a:chExt cx="0" cy="0"/>
        </a:xfrm>
      </p:grpSpPr>
      <p:sp>
        <p:nvSpPr>
          <p:cNvPr id="1916" name="Google Shape;1916;g27f7a576e42_0_9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7" name="Google Shape;1917;g27f7a576e42_0_9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a:t>
            </a:r>
            <a:r>
              <a:rPr b="1" lang="en-US"/>
              <a:t>amplitude</a:t>
            </a:r>
            <a:r>
              <a:rPr lang="en-US"/>
              <a:t> into two parts: root and suffix.</a:t>
            </a:r>
            <a:endParaRPr/>
          </a:p>
        </p:txBody>
      </p:sp>
      <p:sp>
        <p:nvSpPr>
          <p:cNvPr id="1918" name="Google Shape;1918;g27f7a576e42_0_9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27f7a576e42_0_9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9" name="Google Shape;1929;g27f7a576e42_0_9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First, we have the root “ampli” which means greatness or magnitude. In the word </a:t>
            </a:r>
            <a:r>
              <a:rPr b="1" lang="en-US"/>
              <a:t>amplitude</a:t>
            </a:r>
            <a:r>
              <a:rPr lang="en-US"/>
              <a:t>, it indicates </a:t>
            </a:r>
            <a:r>
              <a:rPr lang="en-US"/>
              <a:t>how</a:t>
            </a:r>
            <a:r>
              <a:rPr lang="en-US"/>
              <a:t> great or how much energy a particle has.</a:t>
            </a:r>
            <a:endParaRPr/>
          </a:p>
        </p:txBody>
      </p:sp>
      <p:sp>
        <p:nvSpPr>
          <p:cNvPr id="1930" name="Google Shape;1930;g27f7a576e42_0_9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g2863c0e7a9d_1_7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0" name="Google Shape;1940;g2863c0e7a9d_1_7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-tude is the suffix. The “-tude” suffix describes conditions, states, or qualities of things. Now let’s put it all together. </a:t>
            </a:r>
            <a:endParaRPr/>
          </a:p>
        </p:txBody>
      </p:sp>
      <p:sp>
        <p:nvSpPr>
          <p:cNvPr id="1941" name="Google Shape;1941;g2863c0e7a9d_1_7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27f7a576e42_0_10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1" name="Google Shape;1951;g27f7a576e42_0_10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amplitude</a:t>
            </a:r>
            <a:r>
              <a:rPr b="1" lang="en-US"/>
              <a:t> </a:t>
            </a:r>
            <a:r>
              <a:rPr lang="en-US"/>
              <a:t>means how great something is.</a:t>
            </a:r>
            <a:endParaRPr/>
          </a:p>
        </p:txBody>
      </p:sp>
      <p:sp>
        <p:nvSpPr>
          <p:cNvPr id="1952" name="Google Shape;1952;g27f7a576e42_0_10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7f7a576e42_0_10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3" name="Google Shape;1963;g27f7a576e42_0_10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964" name="Google Shape;1964;g27f7a576e42_0_10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7" name="Shape 1967"/>
        <p:cNvGrpSpPr/>
        <p:nvPr/>
      </p:nvGrpSpPr>
      <p:grpSpPr>
        <a:xfrm>
          <a:off x="0" y="0"/>
          <a:ext cx="0" cy="0"/>
          <a:chOff x="0" y="0"/>
          <a:chExt cx="0" cy="0"/>
        </a:xfrm>
      </p:grpSpPr>
      <p:sp>
        <p:nvSpPr>
          <p:cNvPr id="1968" name="Google Shape;1968;g27f7a576e42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9" name="Google Shape;1969;g27f7a576e42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can we use the word parts of </a:t>
            </a:r>
            <a:r>
              <a:rPr b="1" lang="en-US"/>
              <a:t>amplitude</a:t>
            </a:r>
            <a:r>
              <a:rPr lang="en-US"/>
              <a:t> to help us remember the definition of the term?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a:t>
            </a:r>
            <a:r>
              <a:rPr lang="en-US"/>
              <a:t> root ampli means greatness or magnitude</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-tude is the suffix that describes conditions, states, or qualities of things.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 when we put it all together, </a:t>
            </a:r>
            <a:r>
              <a:rPr b="1" lang="en-US"/>
              <a:t>amplitude</a:t>
            </a:r>
            <a:r>
              <a:rPr lang="en-US"/>
              <a:t> is how great something is. In this case, the distance and power involving particles</a:t>
            </a:r>
            <a:r>
              <a:rPr lang="en-US"/>
              <a: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970" name="Google Shape;1970;g27f7a576e42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frequency?</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200"/>
              <a:buFont typeface="Calibri"/>
              <a:buNone/>
            </a:pPr>
            <a:r>
              <a:rPr lang="en-US"/>
              <a:t>[</a:t>
            </a:r>
            <a:r>
              <a:rPr lang="en-US"/>
              <a:t>Frequency is the number of waves passing a set point in a specific amount of time.]</a:t>
            </a:r>
            <a:endParaRPr/>
          </a:p>
        </p:txBody>
      </p:sp>
      <p:sp>
        <p:nvSpPr>
          <p:cNvPr id="252" name="Google Shape;252;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g27f7a576e42_0_10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1" name="Google Shape;1981;g27f7a576e42_0_10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982" name="Google Shape;1982;g27f7a576e42_0_10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2863c0e7a9d_1_7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8" name="Google Shape;1988;g2863c0e7a9d_1_7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Amplitude is the maximum distance that a particle travels from rest.</a:t>
            </a:r>
            <a:endParaRPr/>
          </a:p>
        </p:txBody>
      </p:sp>
      <p:sp>
        <p:nvSpPr>
          <p:cNvPr id="1989" name="Google Shape;1989;g2863c0e7a9d_1_7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27f7a576e42_0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0" name="Google Shape;2000;g27f7a576e42_0_10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amplitude</a:t>
            </a:r>
            <a:r>
              <a:rPr lang="en-US">
                <a:solidFill>
                  <a:srgbClr val="242424"/>
                </a:solidFill>
              </a:rPr>
              <a:t>. </a:t>
            </a:r>
            <a:endParaRPr/>
          </a:p>
        </p:txBody>
      </p:sp>
      <p:sp>
        <p:nvSpPr>
          <p:cNvPr id="2001" name="Google Shape;2001;g27f7a576e42_0_10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9" name="Shape 2009"/>
        <p:cNvGrpSpPr/>
        <p:nvPr/>
      </p:nvGrpSpPr>
      <p:grpSpPr>
        <a:xfrm>
          <a:off x="0" y="0"/>
          <a:ext cx="0" cy="0"/>
          <a:chOff x="0" y="0"/>
          <a:chExt cx="0" cy="0"/>
        </a:xfrm>
      </p:grpSpPr>
      <p:sp>
        <p:nvSpPr>
          <p:cNvPr id="2010" name="Google Shape;2010;g27f7a576e42_0_10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1" name="Google Shape;2011;g27f7a576e42_0_10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amplitude</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amplitude</a:t>
            </a:r>
            <a:r>
              <a:rPr b="1" lang="en-US"/>
              <a:t>.</a:t>
            </a:r>
            <a:endParaRPr>
              <a:solidFill>
                <a:schemeClr val="dk1"/>
              </a:solidFill>
            </a:endParaRPr>
          </a:p>
        </p:txBody>
      </p:sp>
      <p:sp>
        <p:nvSpPr>
          <p:cNvPr id="2012" name="Google Shape;2012;g27f7a576e42_0_10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g27f7a576e42_0_10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3" name="Google Shape;2033;g27f7a576e42_0_10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amplitude</a:t>
            </a:r>
            <a:r>
              <a:rPr b="1" lang="en-US" sz="1200">
                <a:solidFill>
                  <a:schemeClr val="dk1"/>
                </a:solidFill>
              </a:rPr>
              <a:t> </a:t>
            </a:r>
            <a:r>
              <a:rPr lang="en-US" sz="1200">
                <a:solidFill>
                  <a:schemeClr val="dk1"/>
                </a:solidFill>
              </a:rPr>
              <a:t>from these four choices</a:t>
            </a:r>
            <a:r>
              <a:rPr lang="en-US"/>
              <a:t>.</a:t>
            </a:r>
            <a:endParaRPr/>
          </a:p>
        </p:txBody>
      </p:sp>
      <p:sp>
        <p:nvSpPr>
          <p:cNvPr id="2034" name="Google Shape;2034;g27f7a576e42_0_10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g2863c0e7a9d_1_7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4" name="Google Shape;2054;g2863c0e7a9d_1_7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amplitude.</a:t>
            </a:r>
            <a:endParaRPr/>
          </a:p>
        </p:txBody>
      </p:sp>
      <p:sp>
        <p:nvSpPr>
          <p:cNvPr id="2055" name="Google Shape;2055;g2863c0e7a9d_1_7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g27f7a576e42_0_1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6" name="Google Shape;2076;g27f7a576e42_0_1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amplitude</a:t>
            </a:r>
            <a:r>
              <a:rPr b="1" lang="en-US"/>
              <a:t>.</a:t>
            </a:r>
            <a:endParaRPr>
              <a:solidFill>
                <a:schemeClr val="dk1"/>
              </a:solidFill>
            </a:endParaRPr>
          </a:p>
        </p:txBody>
      </p:sp>
      <p:sp>
        <p:nvSpPr>
          <p:cNvPr id="2077" name="Google Shape;2077;g27f7a576e42_0_1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27f7a576e42_0_1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0" name="Google Shape;2100;g27f7a576e42_0_1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amplitude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2101" name="Google Shape;2101;g27f7a576e42_0_1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2863c0e7a9d_1_8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1" name="Google Shape;2121;g2863c0e7a9d_1_8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maximum distance a particle travels from rest” is correct! This is the definition of </a:t>
            </a:r>
            <a:r>
              <a:rPr b="1" lang="en-US"/>
              <a:t>amplitude.</a:t>
            </a:r>
            <a:endParaRPr sz="1200">
              <a:solidFill>
                <a:schemeClr val="dk1"/>
              </a:solidFill>
            </a:endParaRPr>
          </a:p>
        </p:txBody>
      </p:sp>
      <p:sp>
        <p:nvSpPr>
          <p:cNvPr id="2122" name="Google Shape;2122;g2863c0e7a9d_1_8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g27f7a576e42_0_1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3" name="Google Shape;2143;g27f7a576e42_0_1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amplitude</a:t>
            </a:r>
            <a:r>
              <a:rPr b="1" lang="en-US"/>
              <a:t>: </a:t>
            </a:r>
            <a:r>
              <a:rPr lang="en-US"/>
              <a:t> </a:t>
            </a:r>
            <a:r>
              <a:rPr lang="en-US"/>
              <a:t>The maximum distance a particle travels from rest</a:t>
            </a:r>
            <a:endParaRPr>
              <a:solidFill>
                <a:schemeClr val="dk1"/>
              </a:solidFill>
            </a:endParaRPr>
          </a:p>
        </p:txBody>
      </p:sp>
      <p:sp>
        <p:nvSpPr>
          <p:cNvPr id="2144" name="Google Shape;2144;g27f7a576e42_0_11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60" name="Google Shape;26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g27f7a576e42_0_1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8" name="Google Shape;2168;g27f7a576e42_0_1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amplitude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2169" name="Google Shape;2169;g27f7a576e42_0_12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7" name="Shape 2187"/>
        <p:cNvGrpSpPr/>
        <p:nvPr/>
      </p:nvGrpSpPr>
      <p:grpSpPr>
        <a:xfrm>
          <a:off x="0" y="0"/>
          <a:ext cx="0" cy="0"/>
          <a:chOff x="0" y="0"/>
          <a:chExt cx="0" cy="0"/>
        </a:xfrm>
      </p:grpSpPr>
      <p:sp>
        <p:nvSpPr>
          <p:cNvPr id="2188" name="Google Shape;2188;g2863c0e7a9d_1_8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9" name="Google Shape;2189;g2863c0e7a9d_1_8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loud sound has a high wave” is correct! This is an example of </a:t>
            </a:r>
            <a:r>
              <a:rPr b="1" lang="en-US"/>
              <a:t>amplitude.</a:t>
            </a:r>
            <a:endParaRPr sz="1200">
              <a:solidFill>
                <a:schemeClr val="dk1"/>
              </a:solidFill>
            </a:endParaRPr>
          </a:p>
        </p:txBody>
      </p:sp>
      <p:sp>
        <p:nvSpPr>
          <p:cNvPr id="2190" name="Google Shape;2190;g2863c0e7a9d_1_8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9" name="Shape 2209"/>
        <p:cNvGrpSpPr/>
        <p:nvPr/>
      </p:nvGrpSpPr>
      <p:grpSpPr>
        <a:xfrm>
          <a:off x="0" y="0"/>
          <a:ext cx="0" cy="0"/>
          <a:chOff x="0" y="0"/>
          <a:chExt cx="0" cy="0"/>
        </a:xfrm>
      </p:grpSpPr>
      <p:sp>
        <p:nvSpPr>
          <p:cNvPr id="2210" name="Google Shape;2210;g27f7a576e42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1" name="Google Shape;2211;g27f7a576e42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amplitude</a:t>
            </a:r>
            <a:r>
              <a:rPr lang="en-US" sz="1100"/>
              <a:t>: </a:t>
            </a:r>
            <a:r>
              <a:rPr lang="en-US"/>
              <a:t>A loud sound has a high wave.</a:t>
            </a:r>
            <a:endParaRPr sz="1100">
              <a:solidFill>
                <a:schemeClr val="dk1"/>
              </a:solidFill>
            </a:endParaRPr>
          </a:p>
        </p:txBody>
      </p:sp>
      <p:sp>
        <p:nvSpPr>
          <p:cNvPr id="2212" name="Google Shape;2212;g27f7a576e42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g27f7a576e42_0_1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7" name="Google Shape;2237;g27f7a576e42_0_12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amplitude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2238" name="Google Shape;2238;g27f7a576e42_0_12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g2863c0e7a9d_1_8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8" name="Google Shape;2258;g2863c0e7a9d_1_8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“Amplitude makes sounds louder or softer.” That is correct! This is an example of how </a:t>
            </a:r>
            <a:r>
              <a:rPr b="1" lang="en-US"/>
              <a:t>amplitude </a:t>
            </a:r>
            <a:r>
              <a:rPr lang="en-US"/>
              <a:t>impacts your life.</a:t>
            </a:r>
            <a:endParaRPr sz="1200">
              <a:solidFill>
                <a:schemeClr val="dk1"/>
              </a:solidFill>
            </a:endParaRPr>
          </a:p>
        </p:txBody>
      </p:sp>
      <p:sp>
        <p:nvSpPr>
          <p:cNvPr id="2259" name="Google Shape;2259;g2863c0e7a9d_1_8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27f7a576e42_0_13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0" name="Google Shape;2280;g27f7a576e42_0_13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amplitude</a:t>
            </a:r>
            <a:r>
              <a:rPr b="1" lang="en-US" sz="1200">
                <a:solidFill>
                  <a:schemeClr val="dk1"/>
                </a:solidFill>
              </a:rPr>
              <a:t> </a:t>
            </a:r>
            <a:r>
              <a:rPr lang="en-US" sz="1200">
                <a:solidFill>
                  <a:schemeClr val="dk1"/>
                </a:solidFill>
              </a:rPr>
              <a:t>impact my life?”: </a:t>
            </a:r>
            <a:r>
              <a:rPr lang="en-US"/>
              <a:t>Amplitude makes sounds louder or softer.</a:t>
            </a:r>
            <a:endParaRPr/>
          </a:p>
        </p:txBody>
      </p:sp>
      <p:sp>
        <p:nvSpPr>
          <p:cNvPr id="2281" name="Google Shape;2281;g27f7a576e42_0_13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g2863c0e7a9d_1_6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7" name="Google Shape;2307;g2863c0e7a9d_1_6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2308" name="Google Shape;2308;g2863c0e7a9d_1_6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g2863c0e7a9d_1_6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4" name="Google Shape;2314;g2863c0e7a9d_1_6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Amplitude is the maximum distance that a particle travels from rest.</a:t>
            </a:r>
            <a:endParaRPr/>
          </a:p>
        </p:txBody>
      </p:sp>
      <p:sp>
        <p:nvSpPr>
          <p:cNvPr id="2315" name="Google Shape;2315;g2863c0e7a9d_1_6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2863c0e7a9d_1_6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6" name="Google Shape;2326;g2863c0e7a9d_1_6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Let’s reflect once more on our big question. Our “big question” is:</a:t>
            </a:r>
            <a:r>
              <a:rPr b="1" lang="en-US"/>
              <a:t> What are the properties of waves and how are they related?</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Does anyone have any additional examples to share that haven’t been discussed yet? </a:t>
            </a:r>
            <a:endParaRPr b="1"/>
          </a:p>
          <a:p>
            <a:pPr indent="0" lvl="0" marL="0" rtl="0" algn="l">
              <a:lnSpc>
                <a:spcPct val="100000"/>
              </a:lnSpc>
              <a:spcBef>
                <a:spcPts val="0"/>
              </a:spcBef>
              <a:spcAft>
                <a:spcPts val="0"/>
              </a:spcAft>
              <a:buSzPts val="1400"/>
              <a:buNone/>
            </a:pPr>
            <a:r>
              <a:t/>
            </a:r>
            <a:endParaRPr/>
          </a:p>
        </p:txBody>
      </p:sp>
      <p:sp>
        <p:nvSpPr>
          <p:cNvPr id="2327" name="Google Shape;2327;g2863c0e7a9d_1_6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2863c0e7a9d_1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2" name="Google Shape;2342;g2863c0e7a9d_1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Giving students a chance to analyze and interpret data is a great way to help them to continue to independently problem solve.</a:t>
            </a:r>
            <a:endParaRPr/>
          </a:p>
        </p:txBody>
      </p:sp>
      <p:sp>
        <p:nvSpPr>
          <p:cNvPr id="2343" name="Google Shape;2343;g2863c0e7a9d_1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7e576c1a67_0_4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7e576c1a67_0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Frequency </a:t>
            </a:r>
            <a:r>
              <a:rPr lang="en-US"/>
              <a:t>is like the of waves that pass by in a certain amount of time. Imagine you're at the beach, and you're watching the waves in the ocean. If you count how many waves go by in one minute, that's like measuring the frequency of the waves. If you see a lot of waves passing by quickly, it has a high frequency. If the waves are slower and fewer pass by in a minute, it has a lower frequency.</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1" name="Shape 2351"/>
        <p:cNvGrpSpPr/>
        <p:nvPr/>
      </p:nvGrpSpPr>
      <p:grpSpPr>
        <a:xfrm>
          <a:off x="0" y="0"/>
          <a:ext cx="0" cy="0"/>
          <a:chOff x="0" y="0"/>
          <a:chExt cx="0" cy="0"/>
        </a:xfrm>
      </p:grpSpPr>
      <p:sp>
        <p:nvSpPr>
          <p:cNvPr id="2352" name="Google Shape;235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3" name="Google Shape;235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2354" name="Google Shape;235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9" name="Google Shape;235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640247ed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8640247ed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Today, we’ll be learning about the word: </a:t>
            </a:r>
            <a:r>
              <a:rPr b="1" lang="en-US"/>
              <a:t>Frequency</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clear and simple language when introducing content helps students understand what is expected.</a:t>
            </a:r>
            <a:endParaRPr/>
          </a:p>
        </p:txBody>
      </p:sp>
      <p:sp>
        <p:nvSpPr>
          <p:cNvPr id="123" name="Google Shape;123;g28640247ed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Frequency shows how </a:t>
            </a:r>
            <a:r>
              <a:rPr lang="en-US"/>
              <a:t>much</a:t>
            </a:r>
            <a:r>
              <a:rPr lang="en-US"/>
              <a:t> </a:t>
            </a:r>
            <a:r>
              <a:rPr lang="en-US"/>
              <a:t>energy</a:t>
            </a:r>
            <a:r>
              <a:rPr lang="en-US"/>
              <a:t> there is. </a:t>
            </a:r>
            <a:r>
              <a:rPr lang="en-US"/>
              <a:t>The greater or higher the frequency, the greater the amount of energy. The lower the frequency, the lower the amount of energy. High frequency waves have shorter wavelengths, and low frequency waves have long wavelengths.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9" name="Google Shape;279;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f381583a0_0_9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5f381583a0_0_9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Frequency shows how much energy there is. High frequency waves have more energy, low frequency waves have less energy.</a:t>
            </a:r>
            <a:endParaRPr/>
          </a:p>
          <a:p>
            <a:pPr indent="0" lvl="0" marL="0" rtl="0" algn="ctr">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AutoNum type="alphaUcPeriod"/>
            </a:pPr>
            <a:r>
              <a:rPr lang="en-US"/>
              <a:t>True</a:t>
            </a:r>
            <a:endParaRPr/>
          </a:p>
          <a:p>
            <a:pPr indent="-304800" lvl="0" marL="457200" rtl="0" algn="l">
              <a:lnSpc>
                <a:spcPct val="100000"/>
              </a:lnSpc>
              <a:spcBef>
                <a:spcPts val="0"/>
              </a:spcBef>
              <a:spcAft>
                <a:spcPts val="0"/>
              </a:spcAft>
              <a:buClr>
                <a:schemeClr val="dk1"/>
              </a:buClr>
              <a:buSzPts val="1200"/>
              <a:buFont typeface="Calibri"/>
              <a:buAutoNum type="alphaUcPeriod"/>
            </a:pPr>
            <a:r>
              <a:rPr lang="en-US"/>
              <a:t>False</a:t>
            </a:r>
            <a:endParaRPr/>
          </a:p>
        </p:txBody>
      </p:sp>
      <p:sp>
        <p:nvSpPr>
          <p:cNvPr id="285" name="Google Shape;285;g25f381583a0_0_9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640247ed3_0_7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8640247ed3_0_7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Frequency shows how much energy there is. High frequency waves have more energy, low frequency waves have less energy.</a:t>
            </a:r>
            <a:endParaRPr/>
          </a:p>
          <a:p>
            <a:pPr indent="0" lvl="0" marL="0" rtl="0" algn="ctr">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[True]</a:t>
            </a:r>
            <a:endParaRPr/>
          </a:p>
        </p:txBody>
      </p:sp>
      <p:sp>
        <p:nvSpPr>
          <p:cNvPr id="293" name="Google Shape;293;g28640247ed3_0_7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frequency</a:t>
            </a:r>
            <a:r>
              <a:rPr b="1" lang="en-US"/>
              <a:t>.</a:t>
            </a:r>
            <a:endParaRPr/>
          </a:p>
        </p:txBody>
      </p:sp>
      <p:sp>
        <p:nvSpPr>
          <p:cNvPr id="301" name="Google Shape;301;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Examples of </a:t>
            </a:r>
            <a:r>
              <a:rPr b="1" lang="en-US"/>
              <a:t>frequency</a:t>
            </a:r>
            <a:r>
              <a:rPr lang="en-US"/>
              <a:t> can be seen in </a:t>
            </a:r>
            <a:r>
              <a:rPr lang="en-US"/>
              <a:t>light waves. Different colors have waves with different frequencies. As we can see on this picture, blue light has a higher frequency than red light.</a:t>
            </a:r>
            <a:endParaRPr/>
          </a:p>
          <a:p>
            <a:pPr indent="0" lvl="0" marL="0" rtl="0" algn="l">
              <a:lnSpc>
                <a:spcPct val="100000"/>
              </a:lnSpc>
              <a:spcBef>
                <a:spcPts val="0"/>
              </a:spcBef>
              <a:spcAft>
                <a:spcPts val="0"/>
              </a:spcAft>
              <a:buSzPts val="1400"/>
              <a:buNone/>
            </a:pPr>
            <a:r>
              <a:t/>
            </a:r>
            <a:endParaRPr/>
          </a:p>
        </p:txBody>
      </p:sp>
      <p:sp>
        <p:nvSpPr>
          <p:cNvPr id="308" name="Google Shape;308;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Another example of </a:t>
            </a:r>
            <a:r>
              <a:rPr b="1" lang="en-US"/>
              <a:t>frequency</a:t>
            </a:r>
            <a:r>
              <a:rPr lang="en-US"/>
              <a:t> are sound waves. Lower frequency waves have lower pitches and higher frequency waves have higher pitches. Someone with a deep voice has a voice </a:t>
            </a:r>
            <a:r>
              <a:rPr lang="en-US"/>
              <a:t>with</a:t>
            </a:r>
            <a:r>
              <a:rPr lang="en-US"/>
              <a:t> low frequency. Someone with a squeaky voice has a voice with a high frequency.</a:t>
            </a:r>
            <a:endParaRPr/>
          </a:p>
        </p:txBody>
      </p:sp>
      <p:sp>
        <p:nvSpPr>
          <p:cNvPr id="317" name="Google Shape;317;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e11802ac4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5e11802ac4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6" name="Google Shape;326;g25e11802ac4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640247ed3_0_7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8640247ed3_0_7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frequency?</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200"/>
              <a:buNone/>
            </a:pPr>
            <a:r>
              <a:rPr lang="en-US"/>
              <a:t>[Frequency is the number of waves passing a set point in a specific amount of time.]</a:t>
            </a:r>
            <a:endParaRPr/>
          </a:p>
        </p:txBody>
      </p:sp>
      <p:sp>
        <p:nvSpPr>
          <p:cNvPr id="332" name="Google Shape;332;g28640247ed3_0_7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8640247ed3_1_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8640247ed3_1_2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wave has a lower frequency?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know that the first wave has a lower frequency because the wavelength is shorter than the first wave </a:t>
            </a:r>
            <a:endParaRPr/>
          </a:p>
          <a:p>
            <a:pPr indent="0" lvl="0" marL="0" rtl="0" algn="l">
              <a:lnSpc>
                <a:spcPct val="100000"/>
              </a:lnSpc>
              <a:spcBef>
                <a:spcPts val="0"/>
              </a:spcBef>
              <a:spcAft>
                <a:spcPts val="0"/>
              </a:spcAft>
              <a:buSzPts val="1400"/>
              <a:buNone/>
            </a:pPr>
            <a:r>
              <a:rPr lang="en-US"/>
              <a:t>Shorter wavelength = larger frequency </a:t>
            </a:r>
            <a:endParaRPr/>
          </a:p>
          <a:p>
            <a:pPr indent="0" lvl="0" marL="0" rtl="0" algn="l">
              <a:lnSpc>
                <a:spcPct val="100000"/>
              </a:lnSpc>
              <a:spcBef>
                <a:spcPts val="0"/>
              </a:spcBef>
              <a:spcAft>
                <a:spcPts val="0"/>
              </a:spcAft>
              <a:buClr>
                <a:schemeClr val="dk1"/>
              </a:buClr>
              <a:buSzPts val="1400"/>
              <a:buFont typeface="Arial"/>
              <a:buNone/>
            </a:pPr>
            <a:r>
              <a:rPr lang="en-US"/>
              <a:t>Longer wavelength = smaller frequency]</a:t>
            </a:r>
            <a:endParaRPr/>
          </a:p>
        </p:txBody>
      </p:sp>
      <p:sp>
        <p:nvSpPr>
          <p:cNvPr id="340" name="Google Shape;340;g28640247ed3_1_2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640247ed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8640247ed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properties of waves </a:t>
            </a:r>
            <a:r>
              <a:rPr b="1" lang="en-US" sz="1200"/>
              <a:t>and how are they related</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8640247ed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frequency</a:t>
            </a:r>
            <a:r>
              <a:rPr lang="en-US"/>
              <a:t>. </a:t>
            </a:r>
            <a:endParaRPr/>
          </a:p>
        </p:txBody>
      </p:sp>
      <p:sp>
        <p:nvSpPr>
          <p:cNvPr id="349" name="Google Shape;349;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Geographic features, such as mountains and waterfalls, do not have frequency. They are features on the Earth’s surface.</a:t>
            </a:r>
            <a:endParaRPr/>
          </a:p>
        </p:txBody>
      </p:sp>
      <p:sp>
        <p:nvSpPr>
          <p:cNvPr id="356" name="Google Shape;356;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Emotions like happiness, sadness, or anger are not events that have a frequenc</a:t>
            </a:r>
            <a:r>
              <a:rPr lang="en-US"/>
              <a:t>y. Emotions do not have frequency because they are thoughts and feelings humans and animals have in their minds.</a:t>
            </a:r>
            <a:endParaRPr/>
          </a:p>
        </p:txBody>
      </p:sp>
      <p:sp>
        <p:nvSpPr>
          <p:cNvPr id="365" name="Google Shape;365;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74" name="Google Shape;374;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Why do sound waves have frequency but emotions do not?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[Sound waves have frequency because frequency is the number of waves passing a set point in a specific amount of time. Emotions do not have frequency because they are thoughts and feelings humans and animals have in their minds.]</a:t>
            </a:r>
            <a:endParaRPr/>
          </a:p>
        </p:txBody>
      </p:sp>
      <p:sp>
        <p:nvSpPr>
          <p:cNvPr id="380" name="Google Shape;380;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391" name="Google Shape;39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640247ed3_0_8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8640247ed3_0_8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frequency?</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200"/>
              <a:buNone/>
            </a:pPr>
            <a:r>
              <a:rPr lang="en-US"/>
              <a:t>[Frequency is the number of waves passing a set point in a specific amount of time.]</a:t>
            </a:r>
            <a:endParaRPr/>
          </a:p>
        </p:txBody>
      </p:sp>
      <p:sp>
        <p:nvSpPr>
          <p:cNvPr id="398" name="Google Shape;398;g28640247ed3_0_8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frequency</a:t>
            </a:r>
            <a:r>
              <a:rPr lang="en-US">
                <a:solidFill>
                  <a:srgbClr val="242424"/>
                </a:solidFill>
              </a:rPr>
              <a:t>. </a:t>
            </a:r>
            <a:endParaRPr/>
          </a:p>
        </p:txBody>
      </p:sp>
      <p:sp>
        <p:nvSpPr>
          <p:cNvPr id="406" name="Google Shape;406;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frequency </a:t>
            </a:r>
            <a:r>
              <a:rPr lang="en-US">
                <a:solidFill>
                  <a:srgbClr val="242424"/>
                </a:solidFill>
              </a:rPr>
              <a:t>im</a:t>
            </a:r>
            <a:r>
              <a:rPr lang="en-US">
                <a:solidFill>
                  <a:srgbClr val="242424"/>
                </a:solidFill>
              </a:rPr>
              <a:t>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frequency</a:t>
            </a:r>
            <a:r>
              <a:rPr b="1" lang="en-US"/>
              <a:t>.</a:t>
            </a:r>
            <a:endParaRPr>
              <a:solidFill>
                <a:schemeClr val="dk1"/>
              </a:solidFill>
            </a:endParaRPr>
          </a:p>
        </p:txBody>
      </p:sp>
      <p:sp>
        <p:nvSpPr>
          <p:cNvPr id="417" name="Google Shape;417;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frequency </a:t>
            </a:r>
            <a:r>
              <a:rPr lang="en-US" sz="1200">
                <a:solidFill>
                  <a:schemeClr val="dk1"/>
                </a:solidFill>
              </a:rPr>
              <a:t>from these four choices</a:t>
            </a:r>
            <a:r>
              <a:rPr lang="en-US"/>
              <a:t>.</a:t>
            </a:r>
            <a:endParaRPr/>
          </a:p>
        </p:txBody>
      </p:sp>
      <p:sp>
        <p:nvSpPr>
          <p:cNvPr id="439" name="Google Shape;439;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8" name="Google Shape;14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640247ed3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8640247ed3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frequency</a:t>
            </a:r>
            <a:r>
              <a:rPr lang="en-US"/>
              <a:t>.</a:t>
            </a:r>
            <a:endParaRPr/>
          </a:p>
        </p:txBody>
      </p:sp>
      <p:sp>
        <p:nvSpPr>
          <p:cNvPr id="459" name="Google Shape;459;g28640247ed3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frequency</a:t>
            </a:r>
            <a:r>
              <a:rPr lang="en-US"/>
              <a:t>.</a:t>
            </a:r>
            <a:endParaRPr>
              <a:solidFill>
                <a:schemeClr val="dk1"/>
              </a:solidFill>
            </a:endParaRPr>
          </a:p>
        </p:txBody>
      </p:sp>
      <p:sp>
        <p:nvSpPr>
          <p:cNvPr id="480" name="Google Shape;480;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frequency</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03" name="Google Shape;503;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8640247ed3_1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8640247ed3_1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amount of waves passing a set point in a specific amount of time” is correct! This is the definition of </a:t>
            </a:r>
            <a:r>
              <a:rPr b="1" lang="en-US"/>
              <a:t>frequency.</a:t>
            </a:r>
            <a:endParaRPr sz="1200">
              <a:solidFill>
                <a:schemeClr val="dk1"/>
              </a:solidFill>
            </a:endParaRPr>
          </a:p>
        </p:txBody>
      </p:sp>
      <p:sp>
        <p:nvSpPr>
          <p:cNvPr id="524" name="Google Shape;524;g28640247ed3_1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frequency</a:t>
            </a:r>
            <a:r>
              <a:rPr b="1" lang="en-US"/>
              <a:t>: </a:t>
            </a:r>
            <a:r>
              <a:rPr lang="en-US"/>
              <a:t> </a:t>
            </a:r>
            <a:r>
              <a:rPr lang="en-US"/>
              <a:t>The amount of waves passing a set point in a specific amount of time.</a:t>
            </a:r>
            <a:endParaRPr>
              <a:solidFill>
                <a:schemeClr val="dk1"/>
              </a:solidFill>
            </a:endParaRPr>
          </a:p>
        </p:txBody>
      </p:sp>
      <p:sp>
        <p:nvSpPr>
          <p:cNvPr id="546" name="Google Shape;546;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frequency</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570" name="Google Shape;570;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8640247ed3_1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8640247ed3_1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“An opera singer singing a high note” is correct! This is an example of </a:t>
            </a:r>
            <a:r>
              <a:rPr b="1" lang="en-US"/>
              <a:t>frequency.</a:t>
            </a:r>
            <a:endParaRPr sz="1200">
              <a:solidFill>
                <a:schemeClr val="dk1"/>
              </a:solidFill>
            </a:endParaRPr>
          </a:p>
        </p:txBody>
      </p:sp>
      <p:sp>
        <p:nvSpPr>
          <p:cNvPr id="591" name="Google Shape;591;g28640247ed3_1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frequency</a:t>
            </a:r>
            <a:r>
              <a:rPr lang="en-US" sz="1100"/>
              <a:t>: </a:t>
            </a:r>
            <a:r>
              <a:rPr lang="en-US"/>
              <a:t>An opera singer singing a high note</a:t>
            </a:r>
            <a:endParaRPr sz="1100">
              <a:solidFill>
                <a:schemeClr val="dk1"/>
              </a:solidFill>
            </a:endParaRPr>
          </a:p>
        </p:txBody>
      </p:sp>
      <p:sp>
        <p:nvSpPr>
          <p:cNvPr id="613" name="Google Shape;613;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frequency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38" name="Google Shape;638;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8640247ed3_1_4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8640247ed3_1_4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“Frequency determines things like the sound of music the different colors of light depending on how high or low it is.” That is correct! This is an example of how </a:t>
            </a:r>
            <a:r>
              <a:rPr b="1" lang="en-US"/>
              <a:t>frequency </a:t>
            </a:r>
            <a:r>
              <a:rPr lang="en-US"/>
              <a:t>impacts your life.</a:t>
            </a:r>
            <a:endParaRPr sz="1200">
              <a:solidFill>
                <a:schemeClr val="dk1"/>
              </a:solidFill>
            </a:endParaRPr>
          </a:p>
        </p:txBody>
      </p:sp>
      <p:sp>
        <p:nvSpPr>
          <p:cNvPr id="659" name="Google Shape;659;g28640247ed3_1_4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640247ed3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8640247ed3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154" name="Google Shape;154;g28640247ed3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frequency</a:t>
            </a:r>
            <a:r>
              <a:rPr b="1" lang="en-US" sz="1200">
                <a:solidFill>
                  <a:schemeClr val="dk1"/>
                </a:solidFill>
              </a:rPr>
              <a:t> </a:t>
            </a:r>
            <a:r>
              <a:rPr lang="en-US" sz="1200">
                <a:solidFill>
                  <a:schemeClr val="dk1"/>
                </a:solidFill>
              </a:rPr>
              <a:t>impact my life?”: </a:t>
            </a:r>
            <a:r>
              <a:rPr lang="en-US"/>
              <a:t>Frequency determines things like the sound of music the different colors of light depending on how high or low it is.</a:t>
            </a:r>
            <a:endParaRPr/>
          </a:p>
        </p:txBody>
      </p:sp>
      <p:sp>
        <p:nvSpPr>
          <p:cNvPr id="681" name="Google Shape;681;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07" name="Google Shape;707;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8640247ed3_1_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8640247ed3_1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Frequency is the number of waves passing a set point in a specific amount of time.</a:t>
            </a:r>
            <a:endParaRPr/>
          </a:p>
        </p:txBody>
      </p:sp>
      <p:sp>
        <p:nvSpPr>
          <p:cNvPr id="714" name="Google Shape;714;g28640247ed3_1_4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8640247ed3_1_4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28640247ed3_1_4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Let’s reflect again on our big question. Our “big question” is:</a:t>
            </a:r>
            <a:r>
              <a:rPr b="1" lang="en-US"/>
              <a:t> What are the properties of waves and how are they related?</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Does anyone have any additional examples to share that haven’t been discussed yet?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In our “big question,” there are two more vocabulary words we need to explore before we move onto our simulation activity.</a:t>
            </a:r>
            <a:endParaRPr/>
          </a:p>
        </p:txBody>
      </p:sp>
      <p:sp>
        <p:nvSpPr>
          <p:cNvPr id="722" name="Google Shape;722;g28640247ed3_1_4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8640247ed3_1_3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28640247ed3_1_3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Remember, it is important to include some computational or mathematics concepts in the science activity so that students can apply these concepts as part of the problem solving process.</a:t>
            </a:r>
            <a:endParaRPr/>
          </a:p>
        </p:txBody>
      </p:sp>
      <p:sp>
        <p:nvSpPr>
          <p:cNvPr id="738" name="Google Shape;738;g28640247ed3_1_3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8640247ed3_1_5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g28640247ed3_1_5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49" name="Google Shape;749;g28640247ed3_1_5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8640247ed3_1_5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g28640247ed3_1_5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Today, we’ll be learning about the word: </a:t>
            </a:r>
            <a:r>
              <a:rPr b="1" lang="en-US"/>
              <a:t>Pitch.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clear and simple language when introducing content helps students understand what is expected.</a:t>
            </a:r>
            <a:endParaRPr/>
          </a:p>
        </p:txBody>
      </p:sp>
      <p:sp>
        <p:nvSpPr>
          <p:cNvPr id="785" name="Google Shape;785;g28640247ed3_1_5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8640247ed3_1_5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28640247ed3_1_5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properties of waves </a:t>
            </a:r>
            <a:r>
              <a:rPr b="1" lang="en-US" sz="1200"/>
              <a:t>and how are they related</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794" name="Google Shape;794;g28640247ed3_1_5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8640247ed3_1_5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28640247ed3_1_5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810" name="Google Shape;810;g28640247ed3_1_5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8640247ed3_1_5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28640247ed3_1_5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816" name="Google Shape;816;g28640247ed3_1_5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8640247ed3_0_5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8640247ed3_0_5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Sound waves are longitudinal waves that travel through mediums. </a:t>
            </a:r>
            <a:endParaRPr/>
          </a:p>
        </p:txBody>
      </p:sp>
      <p:sp>
        <p:nvSpPr>
          <p:cNvPr id="162" name="Google Shape;162;g28640247ed3_0_5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8640247ed3_1_5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28640247ed3_1_5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Sound waves are longitudinal waves that travel through mediums. </a:t>
            </a:r>
            <a:endParaRPr/>
          </a:p>
        </p:txBody>
      </p:sp>
      <p:sp>
        <p:nvSpPr>
          <p:cNvPr id="824" name="Google Shape;824;g28640247ed3_1_5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8640247ed3_1_5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g28640247ed3_1_5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sound wave is made of 2 main parts. Compressions where particles are closely packed,</a:t>
            </a:r>
            <a:endParaRPr/>
          </a:p>
        </p:txBody>
      </p:sp>
      <p:sp>
        <p:nvSpPr>
          <p:cNvPr id="832" name="Google Shape;832;g28640247ed3_1_5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8640247ed3_1_5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28640247ed3_1_5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rarefaction where particles are loosely packed. </a:t>
            </a:r>
            <a:endParaRPr/>
          </a:p>
        </p:txBody>
      </p:sp>
      <p:sp>
        <p:nvSpPr>
          <p:cNvPr id="840" name="Google Shape;840;g28640247ed3_1_5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8640247ed3_1_5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28640247ed3_1_5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Frequency is the number of waves passing a set point in a specific amount of time.</a:t>
            </a:r>
            <a:endParaRPr/>
          </a:p>
        </p:txBody>
      </p:sp>
      <p:sp>
        <p:nvSpPr>
          <p:cNvPr id="848" name="Google Shape;848;g28640247ed3_1_5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863c0e7a9d_1_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2863c0e7a9d_1_3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Vibration is the movement of particles that occurs in solids, liquids, or gases.</a:t>
            </a:r>
            <a:endParaRPr/>
          </a:p>
        </p:txBody>
      </p:sp>
      <p:sp>
        <p:nvSpPr>
          <p:cNvPr id="856" name="Google Shape;856;g2863c0e7a9d_1_3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8084ac76e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28084ac76e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864" name="Google Shape;864;g28084ac76e6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8640247ed3_1_6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g28640247ed3_1_6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sound waves?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[Sound waves are longitudinal waves that travel through mediums.]</a:t>
            </a:r>
            <a:endParaRPr/>
          </a:p>
        </p:txBody>
      </p:sp>
      <p:sp>
        <p:nvSpPr>
          <p:cNvPr id="870" name="Google Shape;870;g28640247ed3_1_6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8084ac76e6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8084ac76e6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Frequency is the ______ of waves passing a set point in a specific amount of ______.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[number, time]</a:t>
            </a:r>
            <a:endParaRPr/>
          </a:p>
          <a:p>
            <a:pPr indent="0" lvl="0" marL="0" rtl="0" algn="l">
              <a:lnSpc>
                <a:spcPct val="100000"/>
              </a:lnSpc>
              <a:spcBef>
                <a:spcPts val="0"/>
              </a:spcBef>
              <a:spcAft>
                <a:spcPts val="0"/>
              </a:spcAft>
              <a:buSzPts val="1400"/>
              <a:buNone/>
            </a:pPr>
            <a:r>
              <a:t/>
            </a:r>
            <a:endParaRPr/>
          </a:p>
        </p:txBody>
      </p:sp>
      <p:sp>
        <p:nvSpPr>
          <p:cNvPr id="878" name="Google Shape;878;g28084ac76e6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8640247ed3_1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28640247ed3_1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Frequency is the [number] of waves passing a set point in a specific amount of [time]. </a:t>
            </a:r>
            <a:endParaRPr/>
          </a:p>
          <a:p>
            <a:pPr indent="0" lvl="0" marL="0" rtl="0" algn="l">
              <a:lnSpc>
                <a:spcPct val="100000"/>
              </a:lnSpc>
              <a:spcBef>
                <a:spcPts val="0"/>
              </a:spcBef>
              <a:spcAft>
                <a:spcPts val="0"/>
              </a:spcAft>
              <a:buSzPts val="1400"/>
              <a:buNone/>
            </a:pPr>
            <a:r>
              <a:t/>
            </a:r>
            <a:endParaRPr/>
          </a:p>
        </p:txBody>
      </p:sp>
      <p:sp>
        <p:nvSpPr>
          <p:cNvPr id="887" name="Google Shape;887;g28640247ed3_1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863c0e7a9d_1_3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g2863c0e7a9d_1_3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t>
            </a:r>
            <a:r>
              <a:rPr lang="en-US"/>
              <a:t>Vibration is the movement of particles that occurs in solids, liquids, or gases.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896" name="Google Shape;896;g2863c0e7a9d_1_3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8640247ed3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8640247ed3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sound wave is made of 2 main parts. Compressions where particles are closely packed,</a:t>
            </a:r>
            <a:endParaRPr/>
          </a:p>
        </p:txBody>
      </p:sp>
      <p:sp>
        <p:nvSpPr>
          <p:cNvPr id="170" name="Google Shape;170;g28640247ed3_0_2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863c0e7a9d_1_3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g2863c0e7a9d_1_3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Vibration is the movement of particles that occurs in solids, liquids, or gases.</a:t>
            </a:r>
            <a:endParaRPr/>
          </a:p>
        </p:txBody>
      </p:sp>
      <p:sp>
        <p:nvSpPr>
          <p:cNvPr id="904" name="Google Shape;904;g2863c0e7a9d_1_3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7f7a576e42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27f7a576e42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pitch.</a:t>
            </a:r>
            <a:endParaRPr/>
          </a:p>
        </p:txBody>
      </p:sp>
      <p:sp>
        <p:nvSpPr>
          <p:cNvPr id="912" name="Google Shape;912;g27f7a576e42_0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7f7a576e42_0_2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27f7a576e42_0_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Pitch</a:t>
            </a:r>
            <a:r>
              <a:rPr lang="en-US"/>
              <a:t> is how high or low a sound is.</a:t>
            </a:r>
            <a:endParaRPr/>
          </a:p>
          <a:p>
            <a:pPr indent="0" lvl="0" marL="0" rtl="0" algn="l">
              <a:lnSpc>
                <a:spcPct val="100000"/>
              </a:lnSpc>
              <a:spcBef>
                <a:spcPts val="0"/>
              </a:spcBef>
              <a:spcAft>
                <a:spcPts val="0"/>
              </a:spcAft>
              <a:buSzPts val="1400"/>
              <a:buNone/>
            </a:pPr>
            <a:r>
              <a:t/>
            </a:r>
            <a:endParaRPr/>
          </a:p>
        </p:txBody>
      </p:sp>
      <p:sp>
        <p:nvSpPr>
          <p:cNvPr id="920" name="Google Shape;920;g27f7a576e42_0_2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7f7a576e42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g27f7a576e42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929" name="Google Shape;929;g27f7a576e42_0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7f7a576e42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g27f7a576e42_0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pitch</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How high or low a sound is.]</a:t>
            </a:r>
            <a:endParaRPr/>
          </a:p>
        </p:txBody>
      </p:sp>
      <p:sp>
        <p:nvSpPr>
          <p:cNvPr id="935" name="Google Shape;935;g27f7a576e42_0_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7f7a576e42_0_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27f7a576e42_0_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943" name="Google Shape;943;g27f7a576e42_0_2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7f7a576e42_0_2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g27f7a576e42_0_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Pitch is how we describe whether a sound is high or low. Pitch is </a:t>
            </a:r>
            <a:r>
              <a:rPr lang="en-US"/>
              <a:t>determined</a:t>
            </a:r>
            <a:r>
              <a:rPr lang="en-US"/>
              <a:t> by how fast </a:t>
            </a:r>
            <a:r>
              <a:rPr lang="en-US"/>
              <a:t>something</a:t>
            </a:r>
            <a:r>
              <a:rPr lang="en-US"/>
              <a:t> is vibrating, or moving, to make a sound.</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7f7a576e42_0_2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g27f7a576e42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a:t>
            </a:r>
            <a:r>
              <a:rPr lang="en-US"/>
              <a:t>f something vibrates really quickly, it makes a high-pitched sound. When a person blows a whistle, it makes a high-pitched sound meaning it vibrates quickly.</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7f7a576e42_0_2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g27f7a576e42_0_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If something vibrates more slowly, it makes a low-pitched sound. A tuba makes a low-pitched sound, which means it vibrates slowly.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8640247ed3_1_63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28640247ed3_1_6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Sounds with lower pitch have bigger wavelengths, sounds with higher pitch have smaller wavelengths.</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8640247ed3_0_3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8640247ed3_0_3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rarefaction where particles are loosely packed. </a:t>
            </a:r>
            <a:endParaRPr/>
          </a:p>
        </p:txBody>
      </p:sp>
      <p:sp>
        <p:nvSpPr>
          <p:cNvPr id="178" name="Google Shape;178;g28640247ed3_0_3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7f7a576e42_0_2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27f7a576e42_0_2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978" name="Google Shape;978;g27f7a576e42_0_2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8640247ed3_1_6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g28640247ed3_1_6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Pitch is determined by how _____ something is vibrating, or moving, to make a sound.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[Fast]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8640247ed3_1_6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g28640247ed3_1_6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Pitch is determined by how [fast] something is vibrating, or moving, to make a sound.</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7f7a576e42_0_3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g27f7a576e42_0_3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If something vibrates really quickly, it makes a high-pitched sound. If something vibrates more slowly, it makes a low-pitched sound.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1000" name="Google Shape;1000;g27f7a576e42_0_3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8640247ed3_1_6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28640247ed3_1_6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If something vibrates really quickly, it makes a high-pitched sound. If something vibrates more slowly, it makes a low-pitched sound.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1009" name="Google Shape;1009;g28640247ed3_1_6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7f7a576e42_0_3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7" name="Google Shape;1017;g27f7a576e42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pitch</a:t>
            </a:r>
            <a:r>
              <a:rPr lang="en-US"/>
              <a:t>.</a:t>
            </a:r>
            <a:endParaRPr/>
          </a:p>
        </p:txBody>
      </p:sp>
      <p:sp>
        <p:nvSpPr>
          <p:cNvPr id="1018" name="Google Shape;1018;g27f7a576e42_0_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27f7a576e42_0_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g27f7a576e42_0_3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example of a low pitch is a car engine. Car engines make deep, low sounds.</a:t>
            </a:r>
            <a:endParaRPr/>
          </a:p>
          <a:p>
            <a:pPr indent="0" lvl="0" marL="0" rtl="0" algn="l">
              <a:lnSpc>
                <a:spcPct val="100000"/>
              </a:lnSpc>
              <a:spcBef>
                <a:spcPts val="0"/>
              </a:spcBef>
              <a:spcAft>
                <a:spcPts val="0"/>
              </a:spcAft>
              <a:buSzPts val="1400"/>
              <a:buNone/>
            </a:pPr>
            <a:r>
              <a:t/>
            </a:r>
            <a:endParaRPr/>
          </a:p>
        </p:txBody>
      </p:sp>
      <p:sp>
        <p:nvSpPr>
          <p:cNvPr id="1025" name="Google Shape;1025;g27f7a576e42_0_3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7f7a576e42_0_3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27f7a576e42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An example of a high pitch are birds chirping. </a:t>
            </a:r>
            <a:endParaRPr/>
          </a:p>
        </p:txBody>
      </p:sp>
      <p:sp>
        <p:nvSpPr>
          <p:cNvPr id="1034" name="Google Shape;1034;g27f7a576e42_0_3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7f7a576e42_0_3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g27f7a576e42_0_3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043" name="Google Shape;1043;g27f7a576e42_0_3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8640247ed3_1_6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28640247ed3_1_6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pitch</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How high or low a sound is.]</a:t>
            </a:r>
            <a:endParaRPr/>
          </a:p>
        </p:txBody>
      </p:sp>
      <p:sp>
        <p:nvSpPr>
          <p:cNvPr id="1049" name="Google Shape;1049;g28640247ed3_1_6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6" name="Google Shape;18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7f7a576e42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g27f7a576e42_0_3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pitch</a:t>
            </a:r>
            <a:r>
              <a:rPr lang="en-US"/>
              <a:t>.</a:t>
            </a:r>
            <a:endParaRPr/>
          </a:p>
        </p:txBody>
      </p:sp>
      <p:sp>
        <p:nvSpPr>
          <p:cNvPr id="1057" name="Google Shape;1057;g27f7a576e42_0_3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7f7a576e42_0_3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g27f7a576e42_0_3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Color is not an example of pitch. It is a property of light, not sound, so it doesn’t have a pitch.</a:t>
            </a:r>
            <a:endParaRPr/>
          </a:p>
        </p:txBody>
      </p:sp>
      <p:sp>
        <p:nvSpPr>
          <p:cNvPr id="1064" name="Google Shape;1064;g27f7a576e42_0_3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7f7a576e42_0_3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27f7a576e42_0_3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Length is not an example of pitch. It is a measure of size or distance.</a:t>
            </a:r>
            <a:endParaRPr/>
          </a:p>
        </p:txBody>
      </p:sp>
      <p:sp>
        <p:nvSpPr>
          <p:cNvPr id="1073" name="Google Shape;1073;g27f7a576e42_0_3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7f7a576e42_0_3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g27f7a576e42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082" name="Google Shape;1082;g27f7a576e42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7f7a576e42_0_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g27f7a576e42_0_3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Why do bird chirps have pitch and color does not?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bird chirps are sounds. Color is not a sound.]</a:t>
            </a:r>
            <a:endParaRPr/>
          </a:p>
        </p:txBody>
      </p:sp>
      <p:sp>
        <p:nvSpPr>
          <p:cNvPr id="1088" name="Google Shape;1088;g27f7a576e42_0_3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7f7a576e42_0_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27f7a576e42_0_4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099" name="Google Shape;1099;g27f7a576e42_0_4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8640247ed3_1_6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5" name="Google Shape;1105;g28640247ed3_1_6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pitch</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How high or low a sound is.]</a:t>
            </a:r>
            <a:endParaRPr/>
          </a:p>
        </p:txBody>
      </p:sp>
      <p:sp>
        <p:nvSpPr>
          <p:cNvPr id="1106" name="Google Shape;1106;g28640247ed3_1_6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7f7a576e42_0_4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g27f7a576e42_0_4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pitch</a:t>
            </a:r>
            <a:r>
              <a:rPr lang="en-US">
                <a:solidFill>
                  <a:srgbClr val="242424"/>
                </a:solidFill>
              </a:rPr>
              <a:t>. </a:t>
            </a:r>
            <a:endParaRPr/>
          </a:p>
        </p:txBody>
      </p:sp>
      <p:sp>
        <p:nvSpPr>
          <p:cNvPr id="1114" name="Google Shape;1114;g27f7a576e42_0_4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7f7a576e42_0_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27f7a576e42_0_4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pitch</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pitch</a:t>
            </a:r>
            <a:r>
              <a:rPr lang="en-US"/>
              <a:t>.</a:t>
            </a:r>
            <a:endParaRPr>
              <a:solidFill>
                <a:schemeClr val="dk1"/>
              </a:solidFill>
            </a:endParaRPr>
          </a:p>
        </p:txBody>
      </p:sp>
      <p:sp>
        <p:nvSpPr>
          <p:cNvPr id="1125" name="Google Shape;1125;g27f7a576e42_0_4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7f7a576e42_0_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g27f7a576e42_0_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pitch</a:t>
            </a:r>
            <a:r>
              <a:rPr b="1" lang="en-US" sz="1200">
                <a:solidFill>
                  <a:schemeClr val="dk1"/>
                </a:solidFill>
              </a:rPr>
              <a:t> </a:t>
            </a:r>
            <a:r>
              <a:rPr lang="en-US" sz="1200">
                <a:solidFill>
                  <a:schemeClr val="dk1"/>
                </a:solidFill>
              </a:rPr>
              <a:t>from these four choices</a:t>
            </a:r>
            <a:r>
              <a:rPr lang="en-US"/>
              <a:t>.</a:t>
            </a:r>
            <a:endParaRPr/>
          </a:p>
        </p:txBody>
      </p:sp>
      <p:sp>
        <p:nvSpPr>
          <p:cNvPr id="1147" name="Google Shape;1147;g27f7a576e42_0_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13.png"/><Relationship Id="rId10" Type="http://schemas.openxmlformats.org/officeDocument/2006/relationships/image" Target="../media/image6.png"/><Relationship Id="rId12"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34.png"/><Relationship Id="rId4" Type="http://schemas.openxmlformats.org/officeDocument/2006/relationships/image" Target="../media/image69.png"/><Relationship Id="rId5" Type="http://schemas.openxmlformats.org/officeDocument/2006/relationships/image" Target="../media/image81.jpg"/><Relationship Id="rId6" Type="http://schemas.openxmlformats.org/officeDocument/2006/relationships/image" Target="../media/image7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3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3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3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3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57.jp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0.jpg"/><Relationship Id="rId6" Type="http://schemas.openxmlformats.org/officeDocument/2006/relationships/image" Target="../media/image16.png"/><Relationship Id="rId7" Type="http://schemas.openxmlformats.org/officeDocument/2006/relationships/image" Target="../media/image15.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70.png"/><Relationship Id="rId4" Type="http://schemas.openxmlformats.org/officeDocument/2006/relationships/image" Target="../media/image99.gi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63.png"/><Relationship Id="rId4" Type="http://schemas.openxmlformats.org/officeDocument/2006/relationships/image" Target="../media/image99.gi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13.png"/><Relationship Id="rId10" Type="http://schemas.openxmlformats.org/officeDocument/2006/relationships/image" Target="../media/image6.png"/><Relationship Id="rId12"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4.png"/><Relationship Id="rId8" Type="http://schemas.openxmlformats.org/officeDocument/2006/relationships/image" Target="../media/image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0.jpg"/><Relationship Id="rId6" Type="http://schemas.openxmlformats.org/officeDocument/2006/relationships/image" Target="../media/image16.png"/><Relationship Id="rId7" Type="http://schemas.openxmlformats.org/officeDocument/2006/relationships/image" Target="../media/image15.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70.png"/><Relationship Id="rId4" Type="http://schemas.openxmlformats.org/officeDocument/2006/relationships/hyperlink" Target="https://www.youtube.com/watch?v=1NJHHA9bp5Y&amp;feature=emb_log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2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2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94.png"/><Relationship Id="rId4" Type="http://schemas.openxmlformats.org/officeDocument/2006/relationships/image" Target="../media/image2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29.png"/><Relationship Id="rId4" Type="http://schemas.openxmlformats.org/officeDocument/2006/relationships/image" Target="../media/image11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29.png"/><Relationship Id="rId4" Type="http://schemas.openxmlformats.org/officeDocument/2006/relationships/image" Target="../media/image11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2.png"/><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4.jpg"/><Relationship Id="rId4" Type="http://schemas.openxmlformats.org/officeDocument/2006/relationships/image" Target="../media/image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25.png"/><Relationship Id="rId4" Type="http://schemas.openxmlformats.org/officeDocument/2006/relationships/image" Target="../media/image10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25.png"/><Relationship Id="rId4" Type="http://schemas.openxmlformats.org/officeDocument/2006/relationships/image" Target="../media/image10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51.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57.jpg"/><Relationship Id="rId4" Type="http://schemas.openxmlformats.org/officeDocument/2006/relationships/image" Target="../media/image2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2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51.jpg"/><Relationship Id="rId4" Type="http://schemas.openxmlformats.org/officeDocument/2006/relationships/image" Target="../media/image2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51.jpg"/><Relationship Id="rId4" Type="http://schemas.openxmlformats.org/officeDocument/2006/relationships/image" Target="../media/image2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14.jpg"/><Relationship Id="rId4" Type="http://schemas.openxmlformats.org/officeDocument/2006/relationships/image" Target="../media/image2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8.png"/><Relationship Id="rId4" Type="http://schemas.openxmlformats.org/officeDocument/2006/relationships/image" Target="../media/image2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35.png"/><Relationship Id="rId4" Type="http://schemas.openxmlformats.org/officeDocument/2006/relationships/image" Target="../media/image3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2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30.jpg"/><Relationship Id="rId4" Type="http://schemas.openxmlformats.org/officeDocument/2006/relationships/image" Target="../media/image1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3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11.jpg"/><Relationship Id="rId4" Type="http://schemas.openxmlformats.org/officeDocument/2006/relationships/image" Target="../media/image3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3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2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2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2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11.jpg"/><Relationship Id="rId4" Type="http://schemas.openxmlformats.org/officeDocument/2006/relationships/image" Target="../media/image2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11.jpg"/><Relationship Id="rId4" Type="http://schemas.openxmlformats.org/officeDocument/2006/relationships/image" Target="../media/image2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8.png"/><Relationship Id="rId4" Type="http://schemas.openxmlformats.org/officeDocument/2006/relationships/image" Target="../media/image3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23.gif"/><Relationship Id="rId4" Type="http://schemas.openxmlformats.org/officeDocument/2006/relationships/image" Target="../media/image35.png"/><Relationship Id="rId5" Type="http://schemas.openxmlformats.org/officeDocument/2006/relationships/image" Target="../media/image12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16.png"/><Relationship Id="rId4" Type="http://schemas.openxmlformats.org/officeDocument/2006/relationships/image" Target="../media/image35.png"/><Relationship Id="rId5" Type="http://schemas.openxmlformats.org/officeDocument/2006/relationships/image" Target="../media/image12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8.png"/><Relationship Id="rId4" Type="http://schemas.openxmlformats.org/officeDocument/2006/relationships/image" Target="../media/image4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20.png"/><Relationship Id="rId4" Type="http://schemas.openxmlformats.org/officeDocument/2006/relationships/image" Target="../media/image35.png"/><Relationship Id="rId5" Type="http://schemas.openxmlformats.org/officeDocument/2006/relationships/image" Target="../media/image12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2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23.gif"/><Relationship Id="rId4" Type="http://schemas.openxmlformats.org/officeDocument/2006/relationships/image" Target="../media/image2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116.png"/><Relationship Id="rId4" Type="http://schemas.openxmlformats.org/officeDocument/2006/relationships/image" Target="../media/image2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16.png"/><Relationship Id="rId4" Type="http://schemas.openxmlformats.org/officeDocument/2006/relationships/image" Target="../media/image29.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2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2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18.png"/><Relationship Id="rId4" Type="http://schemas.openxmlformats.org/officeDocument/2006/relationships/image" Target="../media/image13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8.png"/><Relationship Id="rId4" Type="http://schemas.openxmlformats.org/officeDocument/2006/relationships/image" Target="../media/image12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18.png"/><Relationship Id="rId4" Type="http://schemas.openxmlformats.org/officeDocument/2006/relationships/image" Target="../media/image12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8.png"/><Relationship Id="rId4" Type="http://schemas.openxmlformats.org/officeDocument/2006/relationships/image" Target="../media/image12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8.png"/><Relationship Id="rId4" Type="http://schemas.openxmlformats.org/officeDocument/2006/relationships/image" Target="../media/image12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2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2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144.png"/><Relationship Id="rId4" Type="http://schemas.openxmlformats.org/officeDocument/2006/relationships/image" Target="../media/image140.png"/><Relationship Id="rId5" Type="http://schemas.openxmlformats.org/officeDocument/2006/relationships/image" Target="../media/image129.png"/><Relationship Id="rId6" Type="http://schemas.openxmlformats.org/officeDocument/2006/relationships/image" Target="../media/image131.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144.png"/><Relationship Id="rId4" Type="http://schemas.openxmlformats.org/officeDocument/2006/relationships/image" Target="../media/image140.png"/><Relationship Id="rId5" Type="http://schemas.openxmlformats.org/officeDocument/2006/relationships/image" Target="../media/image129.png"/><Relationship Id="rId6" Type="http://schemas.openxmlformats.org/officeDocument/2006/relationships/image" Target="../media/image131.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14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1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1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144.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144.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9.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2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0.jpg"/><Relationship Id="rId6" Type="http://schemas.openxmlformats.org/officeDocument/2006/relationships/image" Target="../media/image16.png"/><Relationship Id="rId7" Type="http://schemas.openxmlformats.org/officeDocument/2006/relationships/image" Target="../media/image15.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63.png"/><Relationship Id="rId4" Type="http://schemas.openxmlformats.org/officeDocument/2006/relationships/image" Target="../media/image146.png"/><Relationship Id="rId5" Type="http://schemas.openxmlformats.org/officeDocument/2006/relationships/hyperlink" Target="https://www.explorelearning.com/index.cfm?method=cResource.dspView&amp;ResourceID=1053" TargetMode="External"/><Relationship Id="rId6"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39.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 Id="rId3" Type="http://schemas.openxmlformats.org/officeDocument/2006/relationships/image" Target="../media/image145.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143.jpg"/><Relationship Id="rId4" Type="http://schemas.openxmlformats.org/officeDocument/2006/relationships/image" Target="../media/image141.png"/><Relationship Id="rId5" Type="http://schemas.openxmlformats.org/officeDocument/2006/relationships/image" Target="../media/image1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0.jpg"/><Relationship Id="rId6" Type="http://schemas.openxmlformats.org/officeDocument/2006/relationships/image" Target="../media/image16.png"/><Relationship Id="rId7"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44.png"/><Relationship Id="rId5"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image" Target="../media/image44.png"/><Relationship Id="rId5"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53.jpg"/><Relationship Id="rId6"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5.jpg"/><Relationship Id="rId4"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jpg"/><Relationship Id="rId4"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3.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0.jpg"/><Relationship Id="rId6" Type="http://schemas.openxmlformats.org/officeDocument/2006/relationships/image" Target="../media/image16.png"/><Relationship Id="rId7" Type="http://schemas.openxmlformats.org/officeDocument/2006/relationships/image" Target="../media/image1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3.png"/><Relationship Id="rId4" Type="http://schemas.openxmlformats.org/officeDocument/2006/relationships/image" Target="../media/image55.png"/><Relationship Id="rId5" Type="http://schemas.openxmlformats.org/officeDocument/2006/relationships/hyperlink" Target="https://www.explorelearning.com/index.cfm?method=cResource.dspView&amp;ResourceID=1053" TargetMode="External"/><Relationship Id="rId6"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13.png"/><Relationship Id="rId10" Type="http://schemas.openxmlformats.org/officeDocument/2006/relationships/image" Target="../media/image6.png"/><Relationship Id="rId12"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4.png"/><Relationship Id="rId8"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0.jpg"/><Relationship Id="rId6" Type="http://schemas.openxmlformats.org/officeDocument/2006/relationships/image" Target="../media/image16.png"/><Relationship Id="rId7" Type="http://schemas.openxmlformats.org/officeDocument/2006/relationships/image" Target="../media/image1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4.jp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7.png"/><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7.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3.pn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1.jp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4.jp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0.png"/><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0.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1.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1.jpg"/><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8.png"/><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5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0.png"/><Relationship Id="rId4" Type="http://schemas.openxmlformats.org/officeDocument/2006/relationships/image" Target="../media/image5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0.jpg"/><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8.pn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8.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8.png"/><Relationship Id="rId4" Type="http://schemas.openxmlformats.org/officeDocument/2006/relationships/image" Target="../media/image6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8.png"/><Relationship Id="rId4" Type="http://schemas.openxmlformats.org/officeDocument/2006/relationships/image" Target="../media/image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4.png"/><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4.png"/><Relationship Id="rId4" Type="http://schemas.openxmlformats.org/officeDocument/2006/relationships/image" Target="../media/image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20.png"/><Relationship Id="rId4" Type="http://schemas.openxmlformats.org/officeDocument/2006/relationships/image" Target="../media/image132.png"/><Relationship Id="rId5" Type="http://schemas.openxmlformats.org/officeDocument/2006/relationships/image" Target="../media/image6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0.png"/><Relationship Id="rId4" Type="http://schemas.openxmlformats.org/officeDocument/2006/relationships/image" Target="../media/image132.png"/><Relationship Id="rId5" Type="http://schemas.openxmlformats.org/officeDocument/2006/relationships/image" Target="../media/image6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8.png"/><Relationship Id="rId4" Type="http://schemas.openxmlformats.org/officeDocument/2006/relationships/image" Target="../media/image3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5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8.png"/><Relationship Id="rId4" Type="http://schemas.openxmlformats.org/officeDocument/2006/relationships/image" Target="../media/image31.png"/><Relationship Id="rId5" Type="http://schemas.openxmlformats.org/officeDocument/2006/relationships/image" Target="../media/image6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20.png"/><Relationship Id="rId4" Type="http://schemas.openxmlformats.org/officeDocument/2006/relationships/image" Target="../media/image5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8.png"/><Relationship Id="rId4" Type="http://schemas.openxmlformats.org/officeDocument/2006/relationships/image" Target="../media/image4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8.png"/><Relationship Id="rId4" Type="http://schemas.openxmlformats.org/officeDocument/2006/relationships/image" Target="../media/image44.png"/><Relationship Id="rId5" Type="http://schemas.openxmlformats.org/officeDocument/2006/relationships/image" Target="../media/image1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8.png"/><Relationship Id="rId4" Type="http://schemas.openxmlformats.org/officeDocument/2006/relationships/image" Target="../media/image44.png"/><Relationship Id="rId5" Type="http://schemas.openxmlformats.org/officeDocument/2006/relationships/image" Target="../media/image6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2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66.jpg"/><Relationship Id="rId6" Type="http://schemas.openxmlformats.org/officeDocument/2006/relationships/image" Target="../media/image12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57.jp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34.png"/><Relationship Id="rId4" Type="http://schemas.openxmlformats.org/officeDocument/2006/relationships/image" Target="../media/image69.png"/><Relationship Id="rId5" Type="http://schemas.openxmlformats.org/officeDocument/2006/relationships/image" Target="../media/image81.jpg"/><Relationship Id="rId6"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8640247ed3_0_68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wavelength is the distance between two ______ points on a wave.</a:t>
            </a:r>
            <a:endParaRPr b="0" i="0" sz="1400" u="none" cap="none" strike="noStrike">
              <a:solidFill>
                <a:srgbClr val="000000"/>
              </a:solidFill>
              <a:latin typeface="Arial"/>
              <a:ea typeface="Arial"/>
              <a:cs typeface="Arial"/>
              <a:sym typeface="Arial"/>
            </a:endParaRPr>
          </a:p>
        </p:txBody>
      </p:sp>
      <p:sp>
        <p:nvSpPr>
          <p:cNvPr descr="Questions" id="195" name="Google Shape;195;g28640247ed3_0_68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8640247ed3_0_685"/>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Like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Different</a:t>
            </a:r>
            <a:endParaRPr b="0" i="0" sz="3200" u="none" cap="none" strike="noStrike">
              <a:solidFill>
                <a:schemeClr val="dk1"/>
              </a:solidFill>
              <a:latin typeface="Calibri"/>
              <a:ea typeface="Calibri"/>
              <a:cs typeface="Calibri"/>
              <a:sym typeface="Calibri"/>
            </a:endParaRPr>
          </a:p>
        </p:txBody>
      </p:sp>
      <p:pic>
        <p:nvPicPr>
          <p:cNvPr id="197" name="Google Shape;197;g28640247ed3_0_685"/>
          <p:cNvPicPr preferRelativeResize="0"/>
          <p:nvPr/>
        </p:nvPicPr>
        <p:blipFill rotWithShape="1">
          <a:blip r:embed="rId4">
            <a:alphaModFix/>
          </a:blip>
          <a:srcRect b="-26382" l="0" r="0" t="-26382"/>
          <a:stretch/>
        </p:blipFill>
        <p:spPr>
          <a:xfrm>
            <a:off x="2550775" y="2955373"/>
            <a:ext cx="6593225" cy="36260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g28640247ed3_1_70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70" name="Google Shape;1170;g28640247ed3_1_70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71" name="Google Shape;1171;g28640247ed3_1_701"/>
          <p:cNvCxnSpPr>
            <a:stCxn id="1172" idx="4"/>
            <a:endCxn id="116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73" name="Google Shape;1173;g28640247ed3_1_70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74" name="Google Shape;1174;g28640247ed3_1_70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72" name="Google Shape;1172;g28640247ed3_1_70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75" name="Google Shape;1175;g28640247ed3_1_70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pitch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176" name="Google Shape;1176;g28640247ed3_1_70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177" name="Google Shape;1177;g28640247ed3_1_70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178" name="Google Shape;1178;g28640247ed3_1_70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179" name="Google Shape;1179;g28640247ed3_1_70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180" name="Google Shape;1180;g28640247ed3_1_701"/>
          <p:cNvPicPr preferRelativeResize="0"/>
          <p:nvPr/>
        </p:nvPicPr>
        <p:blipFill>
          <a:blip r:embed="rId3">
            <a:alphaModFix/>
          </a:blip>
          <a:stretch>
            <a:fillRect/>
          </a:stretch>
        </p:blipFill>
        <p:spPr>
          <a:xfrm>
            <a:off x="1038026" y="1648799"/>
            <a:ext cx="3377501" cy="2187224"/>
          </a:xfrm>
          <a:prstGeom prst="rect">
            <a:avLst/>
          </a:prstGeom>
          <a:noFill/>
          <a:ln>
            <a:noFill/>
          </a:ln>
        </p:spPr>
      </p:pic>
      <p:pic>
        <p:nvPicPr>
          <p:cNvPr id="1181" name="Google Shape;1181;g28640247ed3_1_701"/>
          <p:cNvPicPr preferRelativeResize="0"/>
          <p:nvPr/>
        </p:nvPicPr>
        <p:blipFill>
          <a:blip r:embed="rId4">
            <a:alphaModFix/>
          </a:blip>
          <a:stretch>
            <a:fillRect/>
          </a:stretch>
        </p:blipFill>
        <p:spPr>
          <a:xfrm>
            <a:off x="1051007" y="4369423"/>
            <a:ext cx="3795040" cy="1787464"/>
          </a:xfrm>
          <a:prstGeom prst="rect">
            <a:avLst/>
          </a:prstGeom>
          <a:noFill/>
          <a:ln>
            <a:noFill/>
          </a:ln>
        </p:spPr>
      </p:pic>
      <p:pic>
        <p:nvPicPr>
          <p:cNvPr id="1182" name="Google Shape;1182;g28640247ed3_1_701"/>
          <p:cNvPicPr preferRelativeResize="0"/>
          <p:nvPr/>
        </p:nvPicPr>
        <p:blipFill>
          <a:blip r:embed="rId5">
            <a:alphaModFix/>
          </a:blip>
          <a:stretch>
            <a:fillRect/>
          </a:stretch>
        </p:blipFill>
        <p:spPr>
          <a:xfrm>
            <a:off x="5668950" y="4445525"/>
            <a:ext cx="2937425" cy="2264075"/>
          </a:xfrm>
          <a:prstGeom prst="rect">
            <a:avLst/>
          </a:prstGeom>
          <a:noFill/>
          <a:ln>
            <a:noFill/>
          </a:ln>
        </p:spPr>
      </p:pic>
      <p:pic>
        <p:nvPicPr>
          <p:cNvPr id="1183" name="Google Shape;1183;g28640247ed3_1_701"/>
          <p:cNvPicPr preferRelativeResize="0"/>
          <p:nvPr/>
        </p:nvPicPr>
        <p:blipFill>
          <a:blip r:embed="rId6">
            <a:alphaModFix/>
          </a:blip>
          <a:stretch>
            <a:fillRect/>
          </a:stretch>
        </p:blipFill>
        <p:spPr>
          <a:xfrm>
            <a:off x="5516550" y="2038100"/>
            <a:ext cx="3592230" cy="1705738"/>
          </a:xfrm>
          <a:prstGeom prst="rect">
            <a:avLst/>
          </a:prstGeom>
          <a:noFill/>
          <a:ln>
            <a:noFill/>
          </a:ln>
        </p:spPr>
      </p:pic>
      <p:sp>
        <p:nvSpPr>
          <p:cNvPr id="1184" name="Google Shape;1184;g28640247ed3_1_701"/>
          <p:cNvSpPr/>
          <p:nvPr/>
        </p:nvSpPr>
        <p:spPr>
          <a:xfrm>
            <a:off x="393325" y="1453501"/>
            <a:ext cx="4430100" cy="2553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pic>
        <p:nvPicPr>
          <p:cNvPr id="1190" name="Google Shape;1190;g27f7a576e42_0_550"/>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191" name="Google Shape;1191;g27f7a576e42_0_55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92" name="Google Shape;1192;g27f7a576e42_0_55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93" name="Google Shape;1193;g27f7a576e42_0_550"/>
          <p:cNvCxnSpPr>
            <a:stCxn id="1194" idx="4"/>
            <a:endCxn id="119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95" name="Google Shape;1195;g27f7a576e42_0_55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96" name="Google Shape;1196;g27f7a576e42_0_55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94" name="Google Shape;1194;g27f7a576e42_0_55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97" name="Google Shape;1197;g27f7a576e42_0_55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98" name="Google Shape;1198;g27f7a576e42_0_55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199" name="Google Shape;1199;g27f7a576e42_0_550"/>
          <p:cNvCxnSpPr>
            <a:stCxn id="1200" idx="4"/>
            <a:endCxn id="119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201" name="Google Shape;1201;g27f7a576e42_0_55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202" name="Google Shape;1202;g27f7a576e42_0_55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200" name="Google Shape;1200;g27f7a576e42_0_55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3" name="Google Shape;1203;g27f7a576e42_0_55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Pitch</a:t>
            </a:r>
            <a:endParaRPr b="0" i="0" sz="700" u="none" cap="none" strike="noStrike">
              <a:solidFill>
                <a:srgbClr val="000000"/>
              </a:solidFill>
              <a:latin typeface="Arial"/>
              <a:ea typeface="Arial"/>
              <a:cs typeface="Arial"/>
              <a:sym typeface="Arial"/>
            </a:endParaRPr>
          </a:p>
        </p:txBody>
      </p:sp>
      <p:sp>
        <p:nvSpPr>
          <p:cNvPr id="1204" name="Google Shape;1204;g27f7a576e42_0_55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205" name="Google Shape;1205;g27f7a576e42_0_55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206" name="Google Shape;1206;g27f7a576e42_0_55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207" name="Google Shape;1207;g27f7a576e42_0_55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g27f7a576e42_0_57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14" name="Google Shape;1214;g27f7a576e42_0_57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15" name="Google Shape;1215;g27f7a576e42_0_572"/>
          <p:cNvCxnSpPr>
            <a:stCxn id="1216" idx="4"/>
            <a:endCxn id="12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17" name="Google Shape;1217;g27f7a576e42_0_57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18" name="Google Shape;1218;g27f7a576e42_0_57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16" name="Google Shape;1216;g27f7a576e42_0_57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19" name="Google Shape;1219;g27f7a576e42_0_57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Pitch</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20" name="Google Shape;1220;g27f7a576e42_0_57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hot or cold something is</a:t>
            </a:r>
            <a:endParaRPr b="0" i="0" sz="1400" u="none" cap="none" strike="noStrike">
              <a:solidFill>
                <a:srgbClr val="434343"/>
              </a:solidFill>
              <a:latin typeface="Arial"/>
              <a:ea typeface="Arial"/>
              <a:cs typeface="Arial"/>
              <a:sym typeface="Arial"/>
            </a:endParaRPr>
          </a:p>
        </p:txBody>
      </p:sp>
      <p:sp>
        <p:nvSpPr>
          <p:cNvPr id="1221" name="Google Shape;1221;g27f7a576e42_0_572"/>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How heavy</a:t>
            </a:r>
            <a:r>
              <a:rPr lang="en-US" sz="2400">
                <a:solidFill>
                  <a:srgbClr val="434343"/>
                </a:solidFill>
                <a:latin typeface="Helvetica Neue Light"/>
                <a:ea typeface="Helvetica Neue Light"/>
                <a:cs typeface="Helvetica Neue Light"/>
                <a:sym typeface="Helvetica Neue Light"/>
              </a:rPr>
              <a:t> or light an object is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1222" name="Google Shape;1222;g27f7a576e42_0_57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23" name="Google Shape;1223;g27f7a576e42_0_57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fast or slow an object is moving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24" name="Google Shape;1224;g27f7a576e42_0_57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25" name="Google Shape;1225;g27f7a576e42_0_57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26" name="Google Shape;1226;g27f7a576e42_0_57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27" name="Google Shape;1227;g27f7a576e42_0_57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228" name="Google Shape;1228;g27f7a576e42_0_57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high or low a sound is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g28640247ed3_1_73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35" name="Google Shape;1235;g28640247ed3_1_73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36" name="Google Shape;1236;g28640247ed3_1_733"/>
          <p:cNvCxnSpPr>
            <a:stCxn id="1237" idx="4"/>
            <a:endCxn id="12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38" name="Google Shape;1238;g28640247ed3_1_73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39" name="Google Shape;1239;g28640247ed3_1_73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37" name="Google Shape;1237;g28640247ed3_1_73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40" name="Google Shape;1240;g28640247ed3_1_733"/>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Pitch</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41" name="Google Shape;1241;g28640247ed3_1_733"/>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hot or cold something is</a:t>
            </a:r>
            <a:endParaRPr b="0" i="0" sz="1400" u="none" cap="none" strike="noStrike">
              <a:solidFill>
                <a:srgbClr val="434343"/>
              </a:solidFill>
              <a:latin typeface="Arial"/>
              <a:ea typeface="Arial"/>
              <a:cs typeface="Arial"/>
              <a:sym typeface="Arial"/>
            </a:endParaRPr>
          </a:p>
        </p:txBody>
      </p:sp>
      <p:sp>
        <p:nvSpPr>
          <p:cNvPr id="1242" name="Google Shape;1242;g28640247ed3_1_733"/>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How heavy</a:t>
            </a:r>
            <a:r>
              <a:rPr lang="en-US" sz="2400">
                <a:solidFill>
                  <a:srgbClr val="434343"/>
                </a:solidFill>
                <a:latin typeface="Helvetica Neue Light"/>
                <a:ea typeface="Helvetica Neue Light"/>
                <a:cs typeface="Helvetica Neue Light"/>
                <a:sym typeface="Helvetica Neue Light"/>
              </a:rPr>
              <a:t> or light an object is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1243" name="Google Shape;1243;g28640247ed3_1_733"/>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44" name="Google Shape;1244;g28640247ed3_1_733"/>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fast or slow an object is moving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45" name="Google Shape;1245;g28640247ed3_1_733"/>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46" name="Google Shape;1246;g28640247ed3_1_733"/>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47" name="Google Shape;1247;g28640247ed3_1_733"/>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48" name="Google Shape;1248;g28640247ed3_1_733"/>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249" name="Google Shape;1249;g28640247ed3_1_733"/>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How </a:t>
            </a:r>
            <a:r>
              <a:rPr lang="en-US" sz="2400">
                <a:solidFill>
                  <a:srgbClr val="43464D"/>
                </a:solidFill>
                <a:latin typeface="Helvetica Neue Light"/>
                <a:ea typeface="Helvetica Neue Light"/>
                <a:cs typeface="Helvetica Neue Light"/>
                <a:sym typeface="Helvetica Neue Light"/>
              </a:rPr>
              <a:t>high or low a sound is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50" name="Google Shape;1250;g28640247ed3_1_733"/>
          <p:cNvSpPr/>
          <p:nvPr/>
        </p:nvSpPr>
        <p:spPr>
          <a:xfrm>
            <a:off x="270175" y="2858650"/>
            <a:ext cx="46683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g27f7a576e42_0_61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57" name="Google Shape;1257;g27f7a576e42_0_61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58" name="Google Shape;1258;g27f7a576e42_0_613"/>
          <p:cNvCxnSpPr>
            <a:stCxn id="1259" idx="4"/>
            <a:endCxn id="125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60" name="Google Shape;1260;g27f7a576e42_0_61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61" name="Google Shape;1261;g27f7a576e42_0_61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59" name="Google Shape;1259;g27f7a576e42_0_61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262" name="Google Shape;1262;g27f7a576e42_0_613"/>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263" name="Google Shape;1263;g27f7a576e42_0_61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264" name="Google Shape;1264;g27f7a576e42_0_61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265" name="Google Shape;1265;g27f7a576e42_0_613"/>
          <p:cNvCxnSpPr>
            <a:stCxn id="1266" idx="4"/>
            <a:endCxn id="126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267" name="Google Shape;1267;g27f7a576e42_0_61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268" name="Google Shape;1268;g27f7a576e42_0_61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266" name="Google Shape;1266;g27f7a576e42_0_61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69" name="Google Shape;1269;g27f7a576e42_0_61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Pitch</a:t>
            </a:r>
            <a:endParaRPr b="0" i="0" sz="700" u="none" cap="none" strike="noStrike">
              <a:solidFill>
                <a:srgbClr val="000000"/>
              </a:solidFill>
              <a:latin typeface="Arial"/>
              <a:ea typeface="Arial"/>
              <a:cs typeface="Arial"/>
              <a:sym typeface="Arial"/>
            </a:endParaRPr>
          </a:p>
        </p:txBody>
      </p:sp>
      <p:sp>
        <p:nvSpPr>
          <p:cNvPr id="1270" name="Google Shape;1270;g27f7a576e42_0_61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271" name="Google Shape;1271;g27f7a576e42_0_61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272" name="Google Shape;1272;g27f7a576e42_0_61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273" name="Google Shape;1273;g27f7a576e42_0_61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274" name="Google Shape;1274;g27f7a576e42_0_613"/>
          <p:cNvSpPr txBox="1"/>
          <p:nvPr/>
        </p:nvSpPr>
        <p:spPr>
          <a:xfrm>
            <a:off x="585625" y="1599350"/>
            <a:ext cx="3875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How high or low a sound is</a:t>
            </a:r>
            <a:endParaRPr sz="24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g27f7a576e42_0_6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81" name="Google Shape;1281;g27f7a576e42_0_6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82" name="Google Shape;1282;g27f7a576e42_0_636"/>
          <p:cNvCxnSpPr>
            <a:stCxn id="1283" idx="4"/>
            <a:endCxn id="128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84" name="Google Shape;1284;g27f7a576e42_0_6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85" name="Google Shape;1285;g27f7a576e42_0_6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83" name="Google Shape;1283;g27f7a576e42_0_6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86" name="Google Shape;1286;g27f7a576e42_0_636"/>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a:t>
            </a:r>
            <a:r>
              <a:rPr lang="en-US" sz="3000">
                <a:latin typeface="Calibri"/>
                <a:ea typeface="Calibri"/>
                <a:cs typeface="Calibri"/>
                <a:sym typeface="Calibri"/>
              </a:rPr>
              <a:t> </a:t>
            </a:r>
            <a:r>
              <a:rPr b="1" lang="en-US" sz="3000">
                <a:latin typeface="Calibri"/>
                <a:ea typeface="Calibri"/>
                <a:cs typeface="Calibri"/>
                <a:sym typeface="Calibri"/>
              </a:rPr>
              <a:t>Pitch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87" name="Google Shape;1287;g27f7a576e42_0_636"/>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baby crawling on the ground</a:t>
            </a:r>
            <a:endParaRPr b="0" i="0" sz="1400" u="none" cap="none" strike="noStrike">
              <a:solidFill>
                <a:srgbClr val="434343"/>
              </a:solidFill>
              <a:latin typeface="Arial"/>
              <a:ea typeface="Arial"/>
              <a:cs typeface="Arial"/>
              <a:sym typeface="Arial"/>
            </a:endParaRPr>
          </a:p>
        </p:txBody>
      </p:sp>
      <p:sp>
        <p:nvSpPr>
          <p:cNvPr id="1288" name="Google Shape;1288;g27f7a576e42_0_636"/>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sunset over the ocean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89" name="Google Shape;1289;g27f7a576e42_0_63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90" name="Google Shape;1290;g27f7a576e42_0_63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cell phone ringing with a high sound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91" name="Google Shape;1291;g27f7a576e42_0_63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92" name="Google Shape;1292;g27f7a576e42_0_6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93" name="Google Shape;1293;g27f7a576e42_0_63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94" name="Google Shape;1294;g27f7a576e42_0_63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295" name="Google Shape;1295;g27f7a576e42_0_63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cup of lemonade that tastes sweet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g28640247ed3_1_76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02" name="Google Shape;1302;g28640247ed3_1_76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03" name="Google Shape;1303;g28640247ed3_1_768"/>
          <p:cNvCxnSpPr>
            <a:stCxn id="1304" idx="4"/>
            <a:endCxn id="130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05" name="Google Shape;1305;g28640247ed3_1_76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06" name="Google Shape;1306;g28640247ed3_1_76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04" name="Google Shape;1304;g28640247ed3_1_76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07" name="Google Shape;1307;g28640247ed3_1_768"/>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a:t>
            </a:r>
            <a:r>
              <a:rPr lang="en-US" sz="3000">
                <a:latin typeface="Calibri"/>
                <a:ea typeface="Calibri"/>
                <a:cs typeface="Calibri"/>
                <a:sym typeface="Calibri"/>
              </a:rPr>
              <a:t> </a:t>
            </a:r>
            <a:r>
              <a:rPr b="1" lang="en-US" sz="3000">
                <a:latin typeface="Calibri"/>
                <a:ea typeface="Calibri"/>
                <a:cs typeface="Calibri"/>
                <a:sym typeface="Calibri"/>
              </a:rPr>
              <a:t>Pitch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08" name="Google Shape;1308;g28640247ed3_1_768"/>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baby crawling on the ground</a:t>
            </a:r>
            <a:endParaRPr b="0" i="0" sz="1400" u="none" cap="none" strike="noStrike">
              <a:solidFill>
                <a:srgbClr val="434343"/>
              </a:solidFill>
              <a:latin typeface="Arial"/>
              <a:ea typeface="Arial"/>
              <a:cs typeface="Arial"/>
              <a:sym typeface="Arial"/>
            </a:endParaRPr>
          </a:p>
        </p:txBody>
      </p:sp>
      <p:sp>
        <p:nvSpPr>
          <p:cNvPr id="1309" name="Google Shape;1309;g28640247ed3_1_768"/>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sunset over the ocean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10" name="Google Shape;1310;g28640247ed3_1_768"/>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11" name="Google Shape;1311;g28640247ed3_1_768"/>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cell phone ringing with a high sound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12" name="Google Shape;1312;g28640247ed3_1_768"/>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13" name="Google Shape;1313;g28640247ed3_1_768"/>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14" name="Google Shape;1314;g28640247ed3_1_768"/>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15" name="Google Shape;1315;g28640247ed3_1_768"/>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16" name="Google Shape;1316;g28640247ed3_1_768"/>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cup of lemonade that tastes sweet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17" name="Google Shape;1317;g28640247ed3_1_768"/>
          <p:cNvSpPr/>
          <p:nvPr/>
        </p:nvSpPr>
        <p:spPr>
          <a:xfrm>
            <a:off x="317125" y="1662750"/>
            <a:ext cx="67173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g27f7a576e42_0_67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24" name="Google Shape;1324;g27f7a576e42_0_67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25" name="Google Shape;1325;g27f7a576e42_0_677"/>
          <p:cNvCxnSpPr>
            <a:stCxn id="1326" idx="4"/>
            <a:endCxn id="13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27" name="Google Shape;1327;g27f7a576e42_0_67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28" name="Google Shape;1328;g27f7a576e42_0_67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26" name="Google Shape;1326;g27f7a576e42_0_67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329" name="Google Shape;1329;g27f7a576e42_0_677"/>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330" name="Google Shape;1330;g27f7a576e42_0_6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331" name="Google Shape;1331;g27f7a576e42_0_67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332" name="Google Shape;1332;g27f7a576e42_0_677"/>
          <p:cNvCxnSpPr>
            <a:stCxn id="1333" idx="4"/>
            <a:endCxn id="133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334" name="Google Shape;1334;g27f7a576e42_0_67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335" name="Google Shape;1335;g27f7a576e42_0_67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333" name="Google Shape;1333;g27f7a576e42_0_67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6" name="Google Shape;1336;g27f7a576e42_0_67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Pitch</a:t>
            </a:r>
            <a:endParaRPr b="0" i="0" sz="700" u="none" cap="none" strike="noStrike">
              <a:solidFill>
                <a:srgbClr val="000000"/>
              </a:solidFill>
              <a:latin typeface="Arial"/>
              <a:ea typeface="Arial"/>
              <a:cs typeface="Arial"/>
              <a:sym typeface="Arial"/>
            </a:endParaRPr>
          </a:p>
        </p:txBody>
      </p:sp>
      <p:sp>
        <p:nvSpPr>
          <p:cNvPr id="1337" name="Google Shape;1337;g27f7a576e42_0_67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338" name="Google Shape;1338;g27f7a576e42_0_67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339" name="Google Shape;1339;g27f7a576e42_0_67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340" name="Google Shape;1340;g27f7a576e42_0_67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341" name="Google Shape;1341;g27f7a576e42_0_677"/>
          <p:cNvSpPr txBox="1"/>
          <p:nvPr/>
        </p:nvSpPr>
        <p:spPr>
          <a:xfrm>
            <a:off x="585625" y="1599350"/>
            <a:ext cx="3875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How high or low a sound is</a:t>
            </a:r>
            <a:endParaRPr sz="2400"/>
          </a:p>
        </p:txBody>
      </p:sp>
      <p:sp>
        <p:nvSpPr>
          <p:cNvPr id="1342" name="Google Shape;1342;g27f7a576e42_0_677"/>
          <p:cNvSpPr txBox="1"/>
          <p:nvPr/>
        </p:nvSpPr>
        <p:spPr>
          <a:xfrm>
            <a:off x="585625" y="4957275"/>
            <a:ext cx="3875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cell </a:t>
            </a:r>
            <a:r>
              <a:rPr lang="en-US" sz="2400">
                <a:solidFill>
                  <a:schemeClr val="dk1"/>
                </a:solidFill>
                <a:latin typeface="Calibri"/>
                <a:ea typeface="Calibri"/>
                <a:cs typeface="Calibri"/>
                <a:sym typeface="Calibri"/>
              </a:rPr>
              <a:t>phone</a:t>
            </a:r>
            <a:r>
              <a:rPr lang="en-US" sz="2400">
                <a:solidFill>
                  <a:schemeClr val="dk1"/>
                </a:solidFill>
                <a:latin typeface="Calibri"/>
                <a:ea typeface="Calibri"/>
                <a:cs typeface="Calibri"/>
                <a:sym typeface="Calibri"/>
              </a:rPr>
              <a:t> ringing with a </a:t>
            </a:r>
            <a:r>
              <a:rPr lang="en-US" sz="2400">
                <a:solidFill>
                  <a:schemeClr val="dk1"/>
                </a:solidFill>
                <a:latin typeface="Calibri"/>
                <a:ea typeface="Calibri"/>
                <a:cs typeface="Calibri"/>
                <a:sym typeface="Calibri"/>
              </a:rPr>
              <a:t>high</a:t>
            </a:r>
            <a:r>
              <a:rPr lang="en-US" sz="2400">
                <a:solidFill>
                  <a:schemeClr val="dk1"/>
                </a:solidFill>
                <a:latin typeface="Calibri"/>
                <a:ea typeface="Calibri"/>
                <a:cs typeface="Calibri"/>
                <a:sym typeface="Calibri"/>
              </a:rPr>
              <a:t> sound</a:t>
            </a:r>
            <a:endParaRPr sz="24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g27f7a576e42_0_70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49" name="Google Shape;1349;g27f7a576e42_0_70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50" name="Google Shape;1350;g27f7a576e42_0_701"/>
          <p:cNvCxnSpPr>
            <a:stCxn id="1351" idx="4"/>
            <a:endCxn id="134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52" name="Google Shape;1352;g27f7a576e42_0_70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53" name="Google Shape;1353;g27f7a576e42_0_70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51" name="Google Shape;1351;g27f7a576e42_0_70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54" name="Google Shape;1354;g27f7a576e42_0_701"/>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pitch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355" name="Google Shape;1355;g27f7a576e42_0_701"/>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a:t>
            </a:r>
            <a:r>
              <a:rPr lang="en-US" sz="2200">
                <a:solidFill>
                  <a:srgbClr val="434343"/>
                </a:solidFill>
                <a:latin typeface="Helvetica Neue Light"/>
                <a:ea typeface="Helvetica Neue Light"/>
                <a:cs typeface="Helvetica Neue Light"/>
                <a:sym typeface="Helvetica Neue Light"/>
              </a:rPr>
              <a:t>determines</a:t>
            </a:r>
            <a:r>
              <a:rPr lang="en-US" sz="2200">
                <a:solidFill>
                  <a:srgbClr val="434343"/>
                </a:solidFill>
                <a:latin typeface="Helvetica Neue Light"/>
                <a:ea typeface="Helvetica Neue Light"/>
                <a:cs typeface="Helvetica Neue Light"/>
                <a:sym typeface="Helvetica Neue Light"/>
              </a:rPr>
              <a:t> how hot or cold it is outside.</a:t>
            </a:r>
            <a:endParaRPr b="0" i="0" sz="2200" u="none" cap="none" strike="noStrike">
              <a:solidFill>
                <a:srgbClr val="434343"/>
              </a:solidFill>
              <a:latin typeface="Arial"/>
              <a:ea typeface="Arial"/>
              <a:cs typeface="Arial"/>
              <a:sym typeface="Arial"/>
            </a:endParaRPr>
          </a:p>
        </p:txBody>
      </p:sp>
      <p:sp>
        <p:nvSpPr>
          <p:cNvPr id="1356" name="Google Shape;1356;g27f7a576e42_0_701"/>
          <p:cNvSpPr txBox="1"/>
          <p:nvPr/>
        </p:nvSpPr>
        <p:spPr>
          <a:xfrm>
            <a:off x="1073532" y="29183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a:t>
            </a:r>
            <a:r>
              <a:rPr lang="en-US" sz="2200">
                <a:solidFill>
                  <a:srgbClr val="43464D"/>
                </a:solidFill>
                <a:latin typeface="Helvetica Neue Light"/>
                <a:ea typeface="Helvetica Neue Light"/>
                <a:cs typeface="Helvetica Neue Light"/>
                <a:sym typeface="Helvetica Neue Light"/>
              </a:rPr>
              <a:t>explains how objects move on the surface of the planet.</a:t>
            </a:r>
            <a:r>
              <a:rPr b="0" i="0" lang="en-US" sz="2200" u="none" cap="none" strike="noStrike">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57" name="Google Shape;1357;g27f7a576e42_0_70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58" name="Google Shape;1358;g27f7a576e42_0_701"/>
          <p:cNvSpPr txBox="1"/>
          <p:nvPr/>
        </p:nvSpPr>
        <p:spPr>
          <a:xfrm>
            <a:off x="1073532" y="1711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helps us distinguish between different sounds in our lives.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59" name="Google Shape;1359;g27f7a576e42_0_701"/>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60" name="Google Shape;1360;g27f7a576e42_0_70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61" name="Google Shape;1361;g27f7a576e42_0_70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62" name="Google Shape;1362;g27f7a576e42_0_70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63" name="Google Shape;1363;g27f7a576e42_0_701"/>
          <p:cNvSpPr txBox="1"/>
          <p:nvPr/>
        </p:nvSpPr>
        <p:spPr>
          <a:xfrm>
            <a:off x="1073532" y="55848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helps us explain our thoughts and feelings.</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g28640247ed3_1_80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70" name="Google Shape;1370;g28640247ed3_1_80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71" name="Google Shape;1371;g28640247ed3_1_804"/>
          <p:cNvCxnSpPr>
            <a:stCxn id="1372" idx="4"/>
            <a:endCxn id="136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73" name="Google Shape;1373;g28640247ed3_1_80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74" name="Google Shape;1374;g28640247ed3_1_80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72" name="Google Shape;1372;g28640247ed3_1_80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5" name="Google Shape;1375;g28640247ed3_1_804"/>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pitch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376" name="Google Shape;1376;g28640247ed3_1_804"/>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determines how hot or cold it is outside.</a:t>
            </a:r>
            <a:endParaRPr b="0" i="0" sz="2200" u="none" cap="none" strike="noStrike">
              <a:solidFill>
                <a:srgbClr val="434343"/>
              </a:solidFill>
              <a:latin typeface="Arial"/>
              <a:ea typeface="Arial"/>
              <a:cs typeface="Arial"/>
              <a:sym typeface="Arial"/>
            </a:endParaRPr>
          </a:p>
        </p:txBody>
      </p:sp>
      <p:sp>
        <p:nvSpPr>
          <p:cNvPr id="1377" name="Google Shape;1377;g28640247ed3_1_804"/>
          <p:cNvSpPr txBox="1"/>
          <p:nvPr/>
        </p:nvSpPr>
        <p:spPr>
          <a:xfrm>
            <a:off x="1073532" y="29183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explains how objects move on the surface of the planet.</a:t>
            </a:r>
            <a:r>
              <a:rPr b="0" i="0" lang="en-US" sz="2200" u="none" cap="none" strike="noStrike">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78" name="Google Shape;1378;g28640247ed3_1_804"/>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79" name="Google Shape;1379;g28640247ed3_1_804"/>
          <p:cNvSpPr txBox="1"/>
          <p:nvPr/>
        </p:nvSpPr>
        <p:spPr>
          <a:xfrm>
            <a:off x="1073532" y="1711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Pitch helps us distinguish between different sounds in our lives.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80" name="Google Shape;1380;g28640247ed3_1_804"/>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81" name="Google Shape;1381;g28640247ed3_1_804"/>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82" name="Google Shape;1382;g28640247ed3_1_804"/>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83" name="Google Shape;1383;g28640247ed3_1_804"/>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84" name="Google Shape;1384;g28640247ed3_1_804"/>
          <p:cNvSpPr txBox="1"/>
          <p:nvPr/>
        </p:nvSpPr>
        <p:spPr>
          <a:xfrm>
            <a:off x="1073532" y="55848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Pitch helps us explain our thoughts and feelings.</a:t>
            </a:r>
            <a:endParaRPr b="0" i="0" sz="2200" u="none" cap="none" strike="noStrike">
              <a:solidFill>
                <a:srgbClr val="434343"/>
              </a:solidFill>
              <a:latin typeface="Arial"/>
              <a:ea typeface="Arial"/>
              <a:cs typeface="Arial"/>
              <a:sym typeface="Arial"/>
            </a:endParaRPr>
          </a:p>
        </p:txBody>
      </p:sp>
      <p:sp>
        <p:nvSpPr>
          <p:cNvPr id="1385" name="Google Shape;1385;g28640247ed3_1_804"/>
          <p:cNvSpPr/>
          <p:nvPr/>
        </p:nvSpPr>
        <p:spPr>
          <a:xfrm>
            <a:off x="190650" y="1491650"/>
            <a:ext cx="86622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7e576c1a67_0_16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wavelength is the distance between two ______ points on a wave.</a:t>
            </a:r>
            <a:endParaRPr b="0" i="0" sz="1400" u="none" cap="none" strike="noStrike">
              <a:solidFill>
                <a:srgbClr val="000000"/>
              </a:solidFill>
              <a:latin typeface="Arial"/>
              <a:ea typeface="Arial"/>
              <a:cs typeface="Arial"/>
              <a:sym typeface="Arial"/>
            </a:endParaRPr>
          </a:p>
        </p:txBody>
      </p:sp>
      <p:sp>
        <p:nvSpPr>
          <p:cNvPr descr="Questions" id="204" name="Google Shape;204;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27e576c1a67_0_165"/>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Like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Different</a:t>
            </a:r>
            <a:endParaRPr b="0" i="0" sz="3200" u="none" cap="none" strike="noStrike">
              <a:solidFill>
                <a:schemeClr val="dk1"/>
              </a:solidFill>
              <a:latin typeface="Calibri"/>
              <a:ea typeface="Calibri"/>
              <a:cs typeface="Calibri"/>
              <a:sym typeface="Calibri"/>
            </a:endParaRPr>
          </a:p>
        </p:txBody>
      </p:sp>
      <p:pic>
        <p:nvPicPr>
          <p:cNvPr id="206" name="Google Shape;206;g27e576c1a67_0_165"/>
          <p:cNvPicPr preferRelativeResize="0"/>
          <p:nvPr/>
        </p:nvPicPr>
        <p:blipFill rotWithShape="1">
          <a:blip r:embed="rId4">
            <a:alphaModFix/>
          </a:blip>
          <a:srcRect b="-26382" l="0" r="0" t="-26382"/>
          <a:stretch/>
        </p:blipFill>
        <p:spPr>
          <a:xfrm>
            <a:off x="2550775" y="2955373"/>
            <a:ext cx="6593225" cy="36260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g27f7a576e42_0_74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92" name="Google Shape;1392;g27f7a576e42_0_74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93" name="Google Shape;1393;g27f7a576e42_0_742"/>
          <p:cNvCxnSpPr>
            <a:stCxn id="1394" idx="4"/>
            <a:endCxn id="139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95" name="Google Shape;1395;g27f7a576e42_0_74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96" name="Google Shape;1396;g27f7a576e42_0_74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94" name="Google Shape;1394;g27f7a576e42_0_74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397" name="Google Shape;1397;g27f7a576e42_0_742"/>
          <p:cNvPicPr preferRelativeResize="0"/>
          <p:nvPr/>
        </p:nvPicPr>
        <p:blipFill>
          <a:blip r:embed="rId3">
            <a:alphaModFix/>
          </a:blip>
          <a:stretch>
            <a:fillRect/>
          </a:stretch>
        </p:blipFill>
        <p:spPr>
          <a:xfrm>
            <a:off x="5137426" y="1101187"/>
            <a:ext cx="3377501" cy="2187224"/>
          </a:xfrm>
          <a:prstGeom prst="rect">
            <a:avLst/>
          </a:prstGeom>
          <a:noFill/>
          <a:ln>
            <a:noFill/>
          </a:ln>
        </p:spPr>
      </p:pic>
      <p:sp>
        <p:nvSpPr>
          <p:cNvPr id="1398" name="Google Shape;1398;g27f7a576e42_0_742"/>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399" name="Google Shape;1399;g27f7a576e42_0_74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400" name="Google Shape;1400;g27f7a576e42_0_742"/>
          <p:cNvCxnSpPr>
            <a:stCxn id="1401" idx="4"/>
            <a:endCxn id="139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402" name="Google Shape;1402;g27f7a576e42_0_74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403" name="Google Shape;1403;g27f7a576e42_0_74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401" name="Google Shape;1401;g27f7a576e42_0_74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4" name="Google Shape;1404;g27f7a576e42_0_74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Pitch</a:t>
            </a:r>
            <a:endParaRPr b="0" i="0" sz="700" u="none" cap="none" strike="noStrike">
              <a:solidFill>
                <a:srgbClr val="000000"/>
              </a:solidFill>
              <a:latin typeface="Arial"/>
              <a:ea typeface="Arial"/>
              <a:cs typeface="Arial"/>
              <a:sym typeface="Arial"/>
            </a:endParaRPr>
          </a:p>
        </p:txBody>
      </p:sp>
      <p:sp>
        <p:nvSpPr>
          <p:cNvPr id="1405" name="Google Shape;1405;g27f7a576e42_0_74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406" name="Google Shape;1406;g27f7a576e42_0_74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407" name="Google Shape;1407;g27f7a576e42_0_74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408" name="Google Shape;1408;g27f7a576e42_0_74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409" name="Google Shape;1409;g27f7a576e42_0_742"/>
          <p:cNvSpPr txBox="1"/>
          <p:nvPr/>
        </p:nvSpPr>
        <p:spPr>
          <a:xfrm>
            <a:off x="585625" y="1599350"/>
            <a:ext cx="3875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How high or low a sound is</a:t>
            </a:r>
            <a:endParaRPr sz="2400"/>
          </a:p>
        </p:txBody>
      </p:sp>
      <p:sp>
        <p:nvSpPr>
          <p:cNvPr id="1410" name="Google Shape;1410;g27f7a576e42_0_742"/>
          <p:cNvSpPr txBox="1"/>
          <p:nvPr/>
        </p:nvSpPr>
        <p:spPr>
          <a:xfrm>
            <a:off x="585625" y="4957275"/>
            <a:ext cx="3875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cell phone ringing with a high sound</a:t>
            </a:r>
            <a:endParaRPr sz="2400"/>
          </a:p>
        </p:txBody>
      </p:sp>
      <p:sp>
        <p:nvSpPr>
          <p:cNvPr id="1411" name="Google Shape;1411;g27f7a576e42_0_742"/>
          <p:cNvSpPr txBox="1"/>
          <p:nvPr/>
        </p:nvSpPr>
        <p:spPr>
          <a:xfrm>
            <a:off x="4571975" y="4736025"/>
            <a:ext cx="4107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Pitch helps us distinguish between different sounds in our lives.</a:t>
            </a:r>
            <a:endParaRPr sz="24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g27f7a576e42_0_767"/>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418" name="Google Shape;1418;g27f7a576e42_0_767"/>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sp>
        <p:nvSpPr>
          <p:cNvPr id="1424" name="Google Shape;1424;g28640247ed3_1_841"/>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pic>
        <p:nvPicPr>
          <p:cNvPr id="1425" name="Google Shape;1425;g28640247ed3_1_841"/>
          <p:cNvPicPr preferRelativeResize="0"/>
          <p:nvPr/>
        </p:nvPicPr>
        <p:blipFill>
          <a:blip r:embed="rId3">
            <a:alphaModFix/>
          </a:blip>
          <a:stretch>
            <a:fillRect/>
          </a:stretch>
        </p:blipFill>
        <p:spPr>
          <a:xfrm>
            <a:off x="2548825" y="1827675"/>
            <a:ext cx="4046351" cy="4739226"/>
          </a:xfrm>
          <a:prstGeom prst="rect">
            <a:avLst/>
          </a:prstGeom>
          <a:noFill/>
          <a:ln>
            <a:noFill/>
          </a:ln>
        </p:spPr>
      </p:pic>
      <p:sp>
        <p:nvSpPr>
          <p:cNvPr descr="Rewind" id="1426" name="Google Shape;1426;g28640247ed3_1_841"/>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descr="Lightbulb and gear" id="1432" name="Google Shape;1432;g28640247ed3_1_848"/>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g28640247ed3_1_848"/>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1434" name="Google Shape;1434;g28640247ed3_1_848"/>
          <p:cNvGrpSpPr/>
          <p:nvPr/>
        </p:nvGrpSpPr>
        <p:grpSpPr>
          <a:xfrm>
            <a:off x="128116" y="4560690"/>
            <a:ext cx="3500312" cy="2214074"/>
            <a:chOff x="1239039" y="2403344"/>
            <a:chExt cx="6259500" cy="2522586"/>
          </a:xfrm>
        </p:grpSpPr>
        <p:sp>
          <p:nvSpPr>
            <p:cNvPr id="1435" name="Google Shape;1435;g28640247ed3_1_848"/>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36" name="Google Shape;1436;g28640247ed3_1_848"/>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437" name="Google Shape;1437;g28640247ed3_1_848"/>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1438" name="Google Shape;1438;g28640247ed3_1_848"/>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pic>
        <p:nvPicPr>
          <p:cNvPr id="1439" name="Google Shape;1439;g28640247ed3_1_848"/>
          <p:cNvPicPr preferRelativeResize="0"/>
          <p:nvPr/>
        </p:nvPicPr>
        <p:blipFill rotWithShape="1">
          <a:blip r:embed="rId4">
            <a:alphaModFix/>
          </a:blip>
          <a:srcRect b="-26382" l="0" r="0" t="-26382"/>
          <a:stretch/>
        </p:blipFill>
        <p:spPr>
          <a:xfrm>
            <a:off x="4022688" y="956929"/>
            <a:ext cx="4748001" cy="2732922"/>
          </a:xfrm>
          <a:prstGeom prst="rect">
            <a:avLst/>
          </a:prstGeom>
          <a:noFill/>
          <a:ln>
            <a:noFill/>
          </a:ln>
        </p:spPr>
      </p:pic>
      <p:pic>
        <p:nvPicPr>
          <p:cNvPr descr="frequency.jpg" id="1440" name="Google Shape;1440;g28640247ed3_1_848"/>
          <p:cNvPicPr preferRelativeResize="0"/>
          <p:nvPr/>
        </p:nvPicPr>
        <p:blipFill rotWithShape="1">
          <a:blip r:embed="rId5">
            <a:alphaModFix/>
          </a:blip>
          <a:srcRect b="0" l="-18191" r="-18178" t="0"/>
          <a:stretch/>
        </p:blipFill>
        <p:spPr>
          <a:xfrm>
            <a:off x="-304072" y="1966615"/>
            <a:ext cx="4122058" cy="2455172"/>
          </a:xfrm>
          <a:prstGeom prst="rect">
            <a:avLst/>
          </a:prstGeom>
          <a:noFill/>
          <a:ln>
            <a:noFill/>
          </a:ln>
        </p:spPr>
      </p:pic>
      <p:pic>
        <p:nvPicPr>
          <p:cNvPr descr="schoolphysics ::Welcome::" id="1441" name="Google Shape;1441;g28640247ed3_1_848"/>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1442" name="Google Shape;1442;g28640247ed3_1_848"/>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descr="Classroom" id="1448" name="Google Shape;1448;g28640247ed3_1_866"/>
          <p:cNvSpPr/>
          <p:nvPr/>
        </p:nvSpPr>
        <p:spPr>
          <a:xfrm>
            <a:off x="191579" y="2206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28640247ed3_1_866"/>
          <p:cNvSpPr txBox="1"/>
          <p:nvPr/>
        </p:nvSpPr>
        <p:spPr>
          <a:xfrm>
            <a:off x="1387375" y="220675"/>
            <a:ext cx="67578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id="1450" name="Google Shape;1450;g28640247ed3_1_866"/>
          <p:cNvSpPr txBox="1"/>
          <p:nvPr/>
        </p:nvSpPr>
        <p:spPr>
          <a:xfrm>
            <a:off x="419400" y="4716350"/>
            <a:ext cx="83052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i="0" lang="en-US" sz="1800" u="none" cap="none" strike="noStrike">
                <a:solidFill>
                  <a:schemeClr val="dk1"/>
                </a:solidFill>
                <a:latin typeface="Calibri"/>
                <a:ea typeface="Calibri"/>
                <a:cs typeface="Calibri"/>
                <a:sym typeface="Calibri"/>
              </a:rPr>
              <a:t>Materials Needed: </a:t>
            </a:r>
            <a:endParaRPr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1800">
                <a:solidFill>
                  <a:schemeClr val="dk1"/>
                </a:solidFill>
                <a:latin typeface="Calibri"/>
                <a:ea typeface="Calibri"/>
                <a:cs typeface="Calibri"/>
                <a:sym typeface="Calibri"/>
              </a:rPr>
              <a:t>Glasses filled with different amounts of water, a metal utensil </a:t>
            </a:r>
            <a:endParaRPr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i="0" lang="en-US" sz="1800" u="none" cap="none" strike="noStrike">
                <a:solidFill>
                  <a:schemeClr val="dk1"/>
                </a:solidFill>
                <a:latin typeface="Calibri"/>
                <a:ea typeface="Calibri"/>
                <a:cs typeface="Calibri"/>
                <a:sym typeface="Calibri"/>
              </a:rPr>
              <a:t>Procedure: </a:t>
            </a:r>
            <a:endParaRPr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1800">
                <a:solidFill>
                  <a:schemeClr val="dk1"/>
                </a:solidFill>
                <a:highlight>
                  <a:srgbClr val="FFFFFF"/>
                </a:highlight>
                <a:latin typeface="Calibri"/>
                <a:ea typeface="Calibri"/>
                <a:cs typeface="Calibri"/>
                <a:sym typeface="Calibri"/>
              </a:rPr>
              <a:t>Fill glasses with different amounts of water. Then hit each glass lightly with a metal utensil. Take note of the different pitches each glass makes.</a:t>
            </a:r>
            <a:endParaRPr i="0" sz="1800" u="none" cap="none" strike="noStrike">
              <a:solidFill>
                <a:schemeClr val="dk1"/>
              </a:solidFill>
              <a:latin typeface="Calibri"/>
              <a:ea typeface="Calibri"/>
              <a:cs typeface="Calibri"/>
              <a:sym typeface="Calibri"/>
            </a:endParaRPr>
          </a:p>
        </p:txBody>
      </p:sp>
      <p:pic>
        <p:nvPicPr>
          <p:cNvPr id="1451" name="Google Shape;1451;g28640247ed3_1_866"/>
          <p:cNvPicPr preferRelativeResize="0"/>
          <p:nvPr/>
        </p:nvPicPr>
        <p:blipFill>
          <a:blip r:embed="rId4">
            <a:alphaModFix/>
          </a:blip>
          <a:stretch>
            <a:fillRect/>
          </a:stretch>
        </p:blipFill>
        <p:spPr>
          <a:xfrm>
            <a:off x="1714500" y="1065460"/>
            <a:ext cx="5715000" cy="32194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descr="Laptop" id="1457" name="Google Shape;1457;g28640247ed3_1_949"/>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g28640247ed3_1_949"/>
          <p:cNvSpPr txBox="1"/>
          <p:nvPr/>
        </p:nvSpPr>
        <p:spPr>
          <a:xfrm>
            <a:off x="44374" y="310350"/>
            <a:ext cx="91440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Reflection Activity</a:t>
            </a:r>
            <a:endParaRPr b="0" i="0" sz="1400" u="none" cap="none" strike="noStrike">
              <a:solidFill>
                <a:srgbClr val="000000"/>
              </a:solidFill>
              <a:latin typeface="Arial"/>
              <a:ea typeface="Arial"/>
              <a:cs typeface="Arial"/>
              <a:sym typeface="Arial"/>
            </a:endParaRPr>
          </a:p>
        </p:txBody>
      </p:sp>
      <p:sp>
        <p:nvSpPr>
          <p:cNvPr id="1459" name="Google Shape;1459;g28640247ed3_1_949"/>
          <p:cNvSpPr txBox="1"/>
          <p:nvPr/>
        </p:nvSpPr>
        <p:spPr>
          <a:xfrm>
            <a:off x="267000" y="5352250"/>
            <a:ext cx="8751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Ask yourselves…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Which glasses made the highest and lowest pitches?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eriod"/>
            </a:pPr>
            <a:r>
              <a:rPr lang="en-US" sz="1800">
                <a:solidFill>
                  <a:schemeClr val="dk1"/>
                </a:solidFill>
                <a:highlight>
                  <a:srgbClr val="FFFFFF"/>
                </a:highlight>
                <a:latin typeface="Calibri"/>
                <a:ea typeface="Calibri"/>
                <a:cs typeface="Calibri"/>
                <a:sym typeface="Calibri"/>
              </a:rPr>
              <a:t>Why might the pitch change depending on how much water is in the glass?</a:t>
            </a:r>
            <a:endParaRPr sz="1800">
              <a:solidFill>
                <a:schemeClr val="dk1"/>
              </a:solidFill>
              <a:latin typeface="Calibri"/>
              <a:ea typeface="Calibri"/>
              <a:cs typeface="Calibri"/>
              <a:sym typeface="Calibri"/>
            </a:endParaRPr>
          </a:p>
        </p:txBody>
      </p:sp>
      <p:pic>
        <p:nvPicPr>
          <p:cNvPr id="1460" name="Google Shape;1460;g28640247ed3_1_949"/>
          <p:cNvPicPr preferRelativeResize="0"/>
          <p:nvPr/>
        </p:nvPicPr>
        <p:blipFill>
          <a:blip r:embed="rId4">
            <a:alphaModFix/>
          </a:blip>
          <a:stretch>
            <a:fillRect/>
          </a:stretch>
        </p:blipFill>
        <p:spPr>
          <a:xfrm>
            <a:off x="1714500" y="1217860"/>
            <a:ext cx="5715000" cy="32194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grpSp>
        <p:nvGrpSpPr>
          <p:cNvPr id="1466" name="Google Shape;1466;g2457f1c068e_3_35"/>
          <p:cNvGrpSpPr/>
          <p:nvPr/>
        </p:nvGrpSpPr>
        <p:grpSpPr>
          <a:xfrm>
            <a:off x="1325592" y="297175"/>
            <a:ext cx="6456691" cy="6404394"/>
            <a:chOff x="814636" y="0"/>
            <a:chExt cx="5828917" cy="6404394"/>
          </a:xfrm>
        </p:grpSpPr>
        <p:sp>
          <p:nvSpPr>
            <p:cNvPr id="1467" name="Google Shape;1467;g2457f1c068e_3_35"/>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g2457f1c068e_3_35"/>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469" name="Google Shape;1469;g2457f1c068e_3_35"/>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2457f1c068e_3_35"/>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2457f1c068e_3_35"/>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472" name="Google Shape;1472;g2457f1c068e_3_35"/>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2457f1c068e_3_35"/>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2457f1c068e_3_35"/>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475" name="Google Shape;1475;g2457f1c068e_3_35"/>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2457f1c068e_3_35"/>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2457f1c068e_3_35"/>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478" name="Google Shape;1478;g2457f1c068e_3_35"/>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2457f1c068e_3_35"/>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g2457f1c068e_3_35"/>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481" name="Google Shape;1481;g2457f1c068e_3_35"/>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g2457f1c068e_3_35"/>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2457f1c068e_3_35"/>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484" name="Google Shape;1484;g2457f1c068e_3_35"/>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485" name="Google Shape;1485;g2457f1c068e_3_35"/>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486" name="Google Shape;1486;g2457f1c068e_3_35"/>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487" name="Google Shape;1487;g2457f1c068e_3_35"/>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488" name="Google Shape;1488;g2457f1c068e_3_35"/>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489" name="Google Shape;1489;g2457f1c068e_3_35"/>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0" name="Google Shape;1490;g2457f1c068e_3_35"/>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491" name="Google Shape;1491;g2457f1c068e_3_35"/>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92" name="Google Shape;1492;g2457f1c068e_3_35"/>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493" name="Google Shape;1493;g2457f1c068e_3_35"/>
          <p:cNvCxnSpPr>
            <a:stCxn id="1494" idx="4"/>
            <a:endCxn id="1491"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95" name="Google Shape;1495;g2457f1c068e_3_35"/>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496" name="Google Shape;1496;g2457f1c068e_3_35"/>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494" name="Google Shape;1494;g2457f1c068e_3_35"/>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g2863c0e7a9d_1_83"/>
          <p:cNvSpPr txBox="1"/>
          <p:nvPr/>
        </p:nvSpPr>
        <p:spPr>
          <a:xfrm>
            <a:off x="1828800" y="211015"/>
            <a:ext cx="54864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0" i="0" lang="en-US" sz="8800" u="none" cap="none" strike="noStrike">
                <a:solidFill>
                  <a:schemeClr val="dk1"/>
                </a:solidFill>
                <a:latin typeface="Calibri"/>
                <a:ea typeface="Calibri"/>
                <a:cs typeface="Calibri"/>
                <a:sym typeface="Calibri"/>
              </a:rPr>
              <a:t>Amplitude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3" name="Google Shape;1503;g2863c0e7a9d_1_83"/>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4" name="Google Shape;1504;g2863c0e7a9d_1_83"/>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505" name="Google Shape;1505;g2863c0e7a9d_1_83"/>
          <p:cNvSpPr/>
          <p:nvPr/>
        </p:nvSpPr>
        <p:spPr>
          <a:xfrm>
            <a:off x="3921643" y="2233075"/>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6" name="Google Shape;1506;g2863c0e7a9d_1_83"/>
          <p:cNvSpPr/>
          <p:nvPr/>
        </p:nvSpPr>
        <p:spPr>
          <a:xfrm>
            <a:off x="3921643" y="4454656"/>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507" name="Google Shape;1507;g2863c0e7a9d_1_83"/>
          <p:cNvCxnSpPr/>
          <p:nvPr/>
        </p:nvCxnSpPr>
        <p:spPr>
          <a:xfrm>
            <a:off x="1197136" y="2724763"/>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508" name="Google Shape;1508;g2863c0e7a9d_1_83"/>
          <p:cNvCxnSpPr/>
          <p:nvPr/>
        </p:nvCxnSpPr>
        <p:spPr>
          <a:xfrm>
            <a:off x="3152218" y="4925855"/>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descr="Lightbulb and gear" id="1514" name="Google Shape;1514;g2863c0e7a9d_1_94"/>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g2863c0e7a9d_1_94"/>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1516" name="Google Shape;1516;g2863c0e7a9d_1_94"/>
          <p:cNvGrpSpPr/>
          <p:nvPr/>
        </p:nvGrpSpPr>
        <p:grpSpPr>
          <a:xfrm>
            <a:off x="128116" y="4560690"/>
            <a:ext cx="3500312" cy="2214074"/>
            <a:chOff x="1239039" y="2403344"/>
            <a:chExt cx="6259500" cy="2522586"/>
          </a:xfrm>
        </p:grpSpPr>
        <p:sp>
          <p:nvSpPr>
            <p:cNvPr id="1517" name="Google Shape;1517;g2863c0e7a9d_1_94"/>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8" name="Google Shape;1518;g2863c0e7a9d_1_94"/>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519" name="Google Shape;1519;g2863c0e7a9d_1_94"/>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1520" name="Google Shape;1520;g2863c0e7a9d_1_94"/>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pic>
        <p:nvPicPr>
          <p:cNvPr id="1521" name="Google Shape;1521;g2863c0e7a9d_1_94"/>
          <p:cNvPicPr preferRelativeResize="0"/>
          <p:nvPr/>
        </p:nvPicPr>
        <p:blipFill rotWithShape="1">
          <a:blip r:embed="rId4">
            <a:alphaModFix/>
          </a:blip>
          <a:srcRect b="-26382" l="0" r="0" t="-26382"/>
          <a:stretch/>
        </p:blipFill>
        <p:spPr>
          <a:xfrm>
            <a:off x="4022688" y="956929"/>
            <a:ext cx="4748001" cy="2732922"/>
          </a:xfrm>
          <a:prstGeom prst="rect">
            <a:avLst/>
          </a:prstGeom>
          <a:noFill/>
          <a:ln>
            <a:noFill/>
          </a:ln>
        </p:spPr>
      </p:pic>
      <p:pic>
        <p:nvPicPr>
          <p:cNvPr descr="frequency.jpg" id="1522" name="Google Shape;1522;g2863c0e7a9d_1_94"/>
          <p:cNvPicPr preferRelativeResize="0"/>
          <p:nvPr/>
        </p:nvPicPr>
        <p:blipFill rotWithShape="1">
          <a:blip r:embed="rId5">
            <a:alphaModFix/>
          </a:blip>
          <a:srcRect b="0" l="-18191" r="-18178" t="0"/>
          <a:stretch/>
        </p:blipFill>
        <p:spPr>
          <a:xfrm>
            <a:off x="-304072" y="1966615"/>
            <a:ext cx="4122058" cy="2455172"/>
          </a:xfrm>
          <a:prstGeom prst="rect">
            <a:avLst/>
          </a:prstGeom>
          <a:noFill/>
          <a:ln>
            <a:noFill/>
          </a:ln>
        </p:spPr>
      </p:pic>
      <p:pic>
        <p:nvPicPr>
          <p:cNvPr descr="schoolphysics ::Welcome::" id="1523" name="Google Shape;1523;g2863c0e7a9d_1_94"/>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1524" name="Google Shape;1524;g2863c0e7a9d_1_94"/>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g2863c0e7a9d_1_109"/>
          <p:cNvSpPr txBox="1"/>
          <p:nvPr/>
        </p:nvSpPr>
        <p:spPr>
          <a:xfrm>
            <a:off x="2301072" y="693336"/>
            <a:ext cx="4593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1531" name="Google Shape;1531;g2863c0e7a9d_1_109"/>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g2863c0e7a9d_1_109"/>
          <p:cNvSpPr txBox="1"/>
          <p:nvPr/>
        </p:nvSpPr>
        <p:spPr>
          <a:xfrm>
            <a:off x="2301072" y="1647443"/>
            <a:ext cx="47298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rgbClr val="0000FF"/>
                </a:solidFill>
                <a:latin typeface="Calibri"/>
                <a:ea typeface="Calibri"/>
                <a:cs typeface="Calibri"/>
                <a:sym typeface="Calibri"/>
                <a:hlinkClick r:id="rId4">
                  <a:extLst>
                    <a:ext uri="{A12FA001-AC4F-418D-AE19-62706E023703}">
                      <ahyp:hlinkClr val="tx"/>
                    </a:ext>
                  </a:extLst>
                </a:hlinkClick>
              </a:rPr>
              <a:t>Wavelength and Amplitude</a:t>
            </a:r>
            <a:endParaRPr b="0" i="0" sz="3200" u="none" cap="none" strike="noStrike">
              <a:solidFill>
                <a:srgbClr val="0000FF"/>
              </a:solidFill>
              <a:latin typeface="Calibri"/>
              <a:ea typeface="Calibri"/>
              <a:cs typeface="Calibri"/>
              <a:sym typeface="Calibri"/>
            </a:endParaRPr>
          </a:p>
        </p:txBody>
      </p:sp>
      <p:sp>
        <p:nvSpPr>
          <p:cNvPr id="1533" name="Google Shape;1533;g2863c0e7a9d_1_109"/>
          <p:cNvSpPr txBox="1"/>
          <p:nvPr/>
        </p:nvSpPr>
        <p:spPr>
          <a:xfrm>
            <a:off x="859984" y="2497732"/>
            <a:ext cx="7514400" cy="280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TEACHER DIRECTIONS: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1" lang="en-US" sz="1600" u="sng" cap="none" strike="noStrike">
                <a:solidFill>
                  <a:schemeClr val="dk1"/>
                </a:solidFill>
                <a:latin typeface="Calibri"/>
                <a:ea typeface="Calibri"/>
                <a:cs typeface="Calibri"/>
                <a:sym typeface="Calibri"/>
              </a:rPr>
              <a:t>Before</a:t>
            </a:r>
            <a:r>
              <a:rPr b="0" i="1" lang="en-US" sz="1600" u="sng" cap="none" strike="noStrike">
                <a:solidFill>
                  <a:schemeClr val="dk1"/>
                </a:solidFill>
                <a:latin typeface="Calibri"/>
                <a:ea typeface="Calibri"/>
                <a:cs typeface="Calibri"/>
                <a:sym typeface="Calibri"/>
              </a:rPr>
              <a:t>:</a:t>
            </a:r>
            <a:r>
              <a:rPr b="0" i="1" lang="en-US" sz="1600" u="none" cap="none" strike="noStrike">
                <a:solidFill>
                  <a:schemeClr val="dk1"/>
                </a:solidFill>
                <a:latin typeface="Calibri"/>
                <a:ea typeface="Calibri"/>
                <a:cs typeface="Calibri"/>
                <a:sym typeface="Calibri"/>
              </a:rPr>
              <a:t> Click on the video above and show a video about wavelength and amplitude. Make sure to pause the video to check for understanding. Before beginning the video, ask students what they know about waves and what they predict some properties of waves might be.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1" lang="en-US" sz="1600" u="sng" cap="none" strike="noStrike">
                <a:solidFill>
                  <a:schemeClr val="dk1"/>
                </a:solidFill>
                <a:latin typeface="Calibri"/>
                <a:ea typeface="Calibri"/>
                <a:cs typeface="Calibri"/>
                <a:sym typeface="Calibri"/>
              </a:rPr>
              <a:t>During</a:t>
            </a:r>
            <a:r>
              <a:rPr b="0" i="1" lang="en-US" sz="1600" u="none" cap="none" strike="noStrike">
                <a:solidFill>
                  <a:schemeClr val="dk1"/>
                </a:solidFill>
                <a:latin typeface="Calibri"/>
                <a:ea typeface="Calibri"/>
                <a:cs typeface="Calibri"/>
                <a:sym typeface="Calibri"/>
              </a:rPr>
              <a:t>: During the video, make sure to pause and ask students what they think the amplitude of a wave is. Ask students what they observe in the video.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1" lang="en-US" sz="1600" u="sng" cap="none" strike="noStrike">
                <a:solidFill>
                  <a:schemeClr val="dk1"/>
                </a:solidFill>
                <a:latin typeface="Calibri"/>
                <a:ea typeface="Calibri"/>
                <a:cs typeface="Calibri"/>
                <a:sym typeface="Calibri"/>
              </a:rPr>
              <a:t>After</a:t>
            </a:r>
            <a:r>
              <a:rPr b="0" i="1" lang="en-US" sz="1600" u="none" cap="none" strike="noStrike">
                <a:solidFill>
                  <a:schemeClr val="dk1"/>
                </a:solidFill>
                <a:latin typeface="Calibri"/>
                <a:ea typeface="Calibri"/>
                <a:cs typeface="Calibri"/>
                <a:sym typeface="Calibri"/>
              </a:rPr>
              <a:t>: Tell students that in today’s lesson they will learn more about amplitude. They will also learn about wavelength, but that will be a little bit later.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8640247ed3_0_592"/>
          <p:cNvSpPr txBox="1"/>
          <p:nvPr>
            <p:ph type="title"/>
          </p:nvPr>
        </p:nvSpPr>
        <p:spPr>
          <a:xfrm>
            <a:off x="653079" y="35012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are sound waves?</a:t>
            </a:r>
            <a:endParaRPr/>
          </a:p>
        </p:txBody>
      </p:sp>
      <p:pic>
        <p:nvPicPr>
          <p:cNvPr descr="soundwaves.jpg" id="213" name="Google Shape;213;g28640247ed3_0_592"/>
          <p:cNvPicPr preferRelativeResize="0"/>
          <p:nvPr>
            <p:ph idx="1" type="body"/>
          </p:nvPr>
        </p:nvPicPr>
        <p:blipFill rotWithShape="1">
          <a:blip r:embed="rId3">
            <a:alphaModFix/>
          </a:blip>
          <a:srcRect b="0" l="-22734" r="-22720" t="0"/>
          <a:stretch/>
        </p:blipFill>
        <p:spPr>
          <a:xfrm>
            <a:off x="457200" y="1730829"/>
            <a:ext cx="8229600" cy="4526100"/>
          </a:xfrm>
          <a:prstGeom prst="rect">
            <a:avLst/>
          </a:prstGeom>
          <a:noFill/>
          <a:ln cap="flat" cmpd="sng" w="9525">
            <a:solidFill>
              <a:schemeClr val="lt1"/>
            </a:solidFill>
            <a:prstDash val="solid"/>
            <a:round/>
            <a:headEnd len="sm" w="sm" type="none"/>
            <a:tailEnd len="sm" w="sm" type="none"/>
          </a:ln>
        </p:spPr>
      </p:pic>
      <p:sp>
        <p:nvSpPr>
          <p:cNvPr descr="Questions" id="214" name="Google Shape;214;g28640247ed3_0_59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descr="Questions" id="1539" name="Google Shape;1539;g2863c0e7a9d_1_117"/>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g2863c0e7a9d_1_122"/>
          <p:cNvSpPr txBox="1"/>
          <p:nvPr/>
        </p:nvSpPr>
        <p:spPr>
          <a:xfrm>
            <a:off x="624410" y="849542"/>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The ball didn’t move with the wave. Why did it just bob up and down?</a:t>
            </a:r>
            <a:endParaRPr b="0" i="0" sz="1400" u="none" cap="none" strike="noStrike">
              <a:solidFill>
                <a:srgbClr val="000000"/>
              </a:solidFill>
              <a:latin typeface="Arial"/>
              <a:ea typeface="Arial"/>
              <a:cs typeface="Arial"/>
              <a:sym typeface="Arial"/>
            </a:endParaRPr>
          </a:p>
        </p:txBody>
      </p:sp>
      <p:pic>
        <p:nvPicPr>
          <p:cNvPr id="1546" name="Google Shape;1546;g2863c0e7a9d_1_122"/>
          <p:cNvPicPr preferRelativeResize="0"/>
          <p:nvPr/>
        </p:nvPicPr>
        <p:blipFill rotWithShape="1">
          <a:blip r:embed="rId3">
            <a:alphaModFix/>
          </a:blip>
          <a:srcRect b="22750" l="3438" r="33126" t="11246"/>
          <a:stretch/>
        </p:blipFill>
        <p:spPr>
          <a:xfrm>
            <a:off x="1671637" y="2099013"/>
            <a:ext cx="5800725" cy="3771898"/>
          </a:xfrm>
          <a:prstGeom prst="rect">
            <a:avLst/>
          </a:prstGeom>
          <a:noFill/>
          <a:ln>
            <a:noFill/>
          </a:ln>
        </p:spPr>
      </p:pic>
      <p:sp>
        <p:nvSpPr>
          <p:cNvPr descr="Questions" id="1547" name="Google Shape;1547;g2863c0e7a9d_1_12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descr="Questions" id="1553" name="Google Shape;1553;g2863c0e7a9d_1_1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4" name="Google Shape;1554;g2863c0e7a9d_1_129"/>
          <p:cNvPicPr preferRelativeResize="0"/>
          <p:nvPr/>
        </p:nvPicPr>
        <p:blipFill rotWithShape="1">
          <a:blip r:embed="rId4">
            <a:alphaModFix/>
          </a:blip>
          <a:srcRect b="12499" l="5779" r="30780" t="22502"/>
          <a:stretch/>
        </p:blipFill>
        <p:spPr>
          <a:xfrm>
            <a:off x="1296304" y="1781313"/>
            <a:ext cx="6551381" cy="4214815"/>
          </a:xfrm>
          <a:prstGeom prst="rect">
            <a:avLst/>
          </a:prstGeom>
          <a:noFill/>
          <a:ln>
            <a:noFill/>
          </a:ln>
        </p:spPr>
      </p:pic>
      <p:sp>
        <p:nvSpPr>
          <p:cNvPr id="1555" name="Google Shape;1555;g2863c0e7a9d_1_129"/>
          <p:cNvSpPr txBox="1"/>
          <p:nvPr/>
        </p:nvSpPr>
        <p:spPr>
          <a:xfrm>
            <a:off x="467248" y="849542"/>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What is amplitude?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descr="Questions" id="1561" name="Google Shape;1561;g2863c0e7a9d_1_13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g2863c0e7a9d_1_136"/>
          <p:cNvSpPr txBox="1"/>
          <p:nvPr/>
        </p:nvSpPr>
        <p:spPr>
          <a:xfrm>
            <a:off x="467248" y="496167"/>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Calibri"/>
                <a:ea typeface="Calibri"/>
                <a:cs typeface="Calibri"/>
                <a:sym typeface="Calibri"/>
              </a:rPr>
              <a:t>How do you measure amplitude?</a:t>
            </a:r>
            <a:endParaRPr b="0" i="0" sz="1400" u="none" cap="none" strike="noStrike">
              <a:solidFill>
                <a:srgbClr val="000000"/>
              </a:solidFill>
              <a:latin typeface="Arial"/>
              <a:ea typeface="Arial"/>
              <a:cs typeface="Arial"/>
              <a:sym typeface="Arial"/>
            </a:endParaRPr>
          </a:p>
        </p:txBody>
      </p:sp>
      <p:pic>
        <p:nvPicPr>
          <p:cNvPr id="1563" name="Google Shape;1563;g2863c0e7a9d_1_136"/>
          <p:cNvPicPr preferRelativeResize="0"/>
          <p:nvPr/>
        </p:nvPicPr>
        <p:blipFill rotWithShape="1">
          <a:blip r:embed="rId4">
            <a:alphaModFix/>
          </a:blip>
          <a:srcRect b="12247" l="4642" r="30782" t="22639"/>
          <a:stretch/>
        </p:blipFill>
        <p:spPr>
          <a:xfrm>
            <a:off x="1619708" y="2030779"/>
            <a:ext cx="5904588" cy="3721207"/>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descr="Rewind" id="1569" name="Google Shape;1569;g2863c0e7a9d_1_143"/>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sp>
        <p:nvSpPr>
          <p:cNvPr id="1575" name="Google Shape;1575;g2863c0e7a9d_1_352"/>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pic>
        <p:nvPicPr>
          <p:cNvPr id="1576" name="Google Shape;1576;g2863c0e7a9d_1_352"/>
          <p:cNvPicPr preferRelativeResize="0"/>
          <p:nvPr/>
        </p:nvPicPr>
        <p:blipFill rotWithShape="1">
          <a:blip r:embed="rId3">
            <a:alphaModFix/>
          </a:blip>
          <a:srcRect b="-26382" l="0" r="0" t="-26382"/>
          <a:stretch/>
        </p:blipFill>
        <p:spPr>
          <a:xfrm>
            <a:off x="609600" y="1752600"/>
            <a:ext cx="8229600" cy="4525963"/>
          </a:xfrm>
          <a:prstGeom prst="rect">
            <a:avLst/>
          </a:prstGeom>
          <a:noFill/>
          <a:ln>
            <a:noFill/>
          </a:ln>
        </p:spPr>
      </p:pic>
      <p:sp>
        <p:nvSpPr>
          <p:cNvPr descr="Rewind" id="1577" name="Google Shape;1577;g2863c0e7a9d_1_35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g2863c0e7a9d_1_155"/>
          <p:cNvSpPr txBox="1"/>
          <p:nvPr>
            <p:ph type="title"/>
          </p:nvPr>
        </p:nvSpPr>
        <p:spPr>
          <a:xfrm>
            <a:off x="849550" y="339400"/>
            <a:ext cx="79557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Sound Waves</a:t>
            </a:r>
            <a:r>
              <a:rPr lang="en-US" sz="3600"/>
              <a:t>: longitudinal waves that travel through mediums</a:t>
            </a:r>
            <a:endParaRPr/>
          </a:p>
        </p:txBody>
      </p:sp>
      <p:pic>
        <p:nvPicPr>
          <p:cNvPr descr="soundwaves.jpg" id="1584" name="Google Shape;1584;g2863c0e7a9d_1_155"/>
          <p:cNvPicPr preferRelativeResize="0"/>
          <p:nvPr>
            <p:ph idx="1" type="body"/>
          </p:nvPr>
        </p:nvPicPr>
        <p:blipFill rotWithShape="1">
          <a:blip r:embed="rId3">
            <a:alphaModFix/>
          </a:blip>
          <a:srcRect b="0" l="-22734" r="-22720" t="0"/>
          <a:stretch/>
        </p:blipFill>
        <p:spPr>
          <a:xfrm>
            <a:off x="457200" y="1730829"/>
            <a:ext cx="8229600" cy="4526100"/>
          </a:xfrm>
          <a:prstGeom prst="rect">
            <a:avLst/>
          </a:prstGeom>
          <a:noFill/>
          <a:ln cap="flat" cmpd="sng" w="9525">
            <a:solidFill>
              <a:schemeClr val="lt1"/>
            </a:solidFill>
            <a:prstDash val="solid"/>
            <a:round/>
            <a:headEnd len="sm" w="sm" type="none"/>
            <a:tailEnd len="sm" w="sm" type="none"/>
          </a:ln>
        </p:spPr>
      </p:pic>
      <p:sp>
        <p:nvSpPr>
          <p:cNvPr descr="Rewind" id="1585" name="Google Shape;1585;g2863c0e7a9d_1_15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g2863c0e7a9d_1_1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Compression</a:t>
            </a:r>
            <a:r>
              <a:rPr lang="en-US" sz="3600"/>
              <a:t>: where particles are closely packed </a:t>
            </a:r>
            <a:endParaRPr/>
          </a:p>
        </p:txBody>
      </p:sp>
      <p:sp>
        <p:nvSpPr>
          <p:cNvPr descr="Rewind" id="1592" name="Google Shape;1592;g2863c0e7a9d_1_1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pression and rarefaction | Longitudinal waves | Siyavula" id="1593" name="Google Shape;1593;g2863c0e7a9d_1_162"/>
          <p:cNvPicPr preferRelativeResize="0"/>
          <p:nvPr/>
        </p:nvPicPr>
        <p:blipFill rotWithShape="1">
          <a:blip r:embed="rId4">
            <a:alphaModFix/>
          </a:blip>
          <a:srcRect b="0" l="0" r="0" t="0"/>
          <a:stretch/>
        </p:blipFill>
        <p:spPr>
          <a:xfrm>
            <a:off x="144810" y="2234361"/>
            <a:ext cx="8854379" cy="238927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g2863c0e7a9d_1_169"/>
          <p:cNvSpPr txBox="1"/>
          <p:nvPr>
            <p:ph type="title"/>
          </p:nvPr>
        </p:nvSpPr>
        <p:spPr>
          <a:xfrm>
            <a:off x="457200" y="424771"/>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Rarefaction</a:t>
            </a:r>
            <a:r>
              <a:rPr lang="en-US" sz="3600"/>
              <a:t>: where particles are loosely packed</a:t>
            </a:r>
            <a:endParaRPr/>
          </a:p>
        </p:txBody>
      </p:sp>
      <p:sp>
        <p:nvSpPr>
          <p:cNvPr descr="Rewind" id="1600" name="Google Shape;1600;g2863c0e7a9d_1_1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pression and rarefaction | Longitudinal waves | Siyavula" id="1601" name="Google Shape;1601;g2863c0e7a9d_1_169"/>
          <p:cNvPicPr preferRelativeResize="0"/>
          <p:nvPr/>
        </p:nvPicPr>
        <p:blipFill rotWithShape="1">
          <a:blip r:embed="rId4">
            <a:alphaModFix/>
          </a:blip>
          <a:srcRect b="0" l="0" r="0" t="0"/>
          <a:stretch/>
        </p:blipFill>
        <p:spPr>
          <a:xfrm>
            <a:off x="-91126" y="2393879"/>
            <a:ext cx="9235126" cy="2492018"/>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g2863c0e7a9d_1_148"/>
          <p:cNvSpPr txBox="1"/>
          <p:nvPr>
            <p:ph type="title"/>
          </p:nvPr>
        </p:nvSpPr>
        <p:spPr>
          <a:xfrm>
            <a:off x="849550" y="448575"/>
            <a:ext cx="7968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Vibration</a:t>
            </a:r>
            <a:r>
              <a:rPr lang="en-US" sz="3600"/>
              <a:t>: Movement of particles that occurs in solids, liquids, or gases. </a:t>
            </a:r>
            <a:endParaRPr/>
          </a:p>
        </p:txBody>
      </p:sp>
      <p:pic>
        <p:nvPicPr>
          <p:cNvPr descr="guitar.jpg" id="1608" name="Google Shape;1608;g2863c0e7a9d_1_148"/>
          <p:cNvPicPr preferRelativeResize="0"/>
          <p:nvPr>
            <p:ph idx="1" type="body"/>
          </p:nvPr>
        </p:nvPicPr>
        <p:blipFill rotWithShape="1">
          <a:blip r:embed="rId3">
            <a:alphaModFix/>
          </a:blip>
          <a:srcRect b="8725" l="0" r="0" t="8725"/>
          <a:stretch/>
        </p:blipFill>
        <p:spPr>
          <a:xfrm>
            <a:off x="457200" y="1875971"/>
            <a:ext cx="8229600" cy="4526100"/>
          </a:xfrm>
          <a:prstGeom prst="rect">
            <a:avLst/>
          </a:prstGeom>
          <a:noFill/>
          <a:ln cap="flat" cmpd="sng" w="9525">
            <a:solidFill>
              <a:schemeClr val="lt1"/>
            </a:solidFill>
            <a:prstDash val="solid"/>
            <a:round/>
            <a:headEnd len="sm" w="sm" type="none"/>
            <a:tailEnd len="sm" w="sm" type="none"/>
          </a:ln>
        </p:spPr>
      </p:pic>
      <p:sp>
        <p:nvSpPr>
          <p:cNvPr descr="Rewind" id="1609" name="Google Shape;1609;g2863c0e7a9d_1_14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8640247ed3_0_599"/>
          <p:cNvSpPr txBox="1"/>
          <p:nvPr>
            <p:ph type="title"/>
          </p:nvPr>
        </p:nvSpPr>
        <p:spPr>
          <a:xfrm>
            <a:off x="457200" y="23218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221" name="Google Shape;221;g28640247ed3_0_599"/>
          <p:cNvPicPr preferRelativeResize="0"/>
          <p:nvPr>
            <p:ph idx="1" type="body"/>
          </p:nvPr>
        </p:nvPicPr>
        <p:blipFill rotWithShape="1">
          <a:blip r:embed="rId3">
            <a:alphaModFix/>
          </a:blip>
          <a:srcRect b="25506" l="59385" r="30265" t="19103"/>
          <a:stretch/>
        </p:blipFill>
        <p:spPr>
          <a:xfrm>
            <a:off x="935033" y="2446861"/>
            <a:ext cx="2627100" cy="3384900"/>
          </a:xfrm>
          <a:prstGeom prst="rect">
            <a:avLst/>
          </a:prstGeom>
          <a:noFill/>
          <a:ln cap="flat" cmpd="sng" w="9525">
            <a:solidFill>
              <a:schemeClr val="lt1"/>
            </a:solidFill>
            <a:prstDash val="solid"/>
            <a:round/>
            <a:headEnd len="sm" w="sm" type="none"/>
            <a:tailEnd len="sm" w="sm" type="none"/>
          </a:ln>
        </p:spPr>
      </p:pic>
      <p:sp>
        <p:nvSpPr>
          <p:cNvPr descr="Questions" id="222" name="Google Shape;222;g28640247ed3_0_59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g28640247ed3_0_599"/>
          <p:cNvPicPr preferRelativeResize="0"/>
          <p:nvPr/>
        </p:nvPicPr>
        <p:blipFill rotWithShape="1">
          <a:blip r:embed="rId3">
            <a:alphaModFix/>
          </a:blip>
          <a:srcRect b="18940" l="42501" r="40683" t="25837"/>
          <a:stretch/>
        </p:blipFill>
        <p:spPr>
          <a:xfrm>
            <a:off x="5217138" y="2903174"/>
            <a:ext cx="3286274" cy="2597800"/>
          </a:xfrm>
          <a:prstGeom prst="rect">
            <a:avLst/>
          </a:prstGeom>
          <a:noFill/>
          <a:ln>
            <a:noFill/>
          </a:ln>
        </p:spPr>
      </p:pic>
      <p:pic>
        <p:nvPicPr>
          <p:cNvPr id="224" name="Google Shape;224;g28640247ed3_0_599"/>
          <p:cNvPicPr preferRelativeResize="0"/>
          <p:nvPr/>
        </p:nvPicPr>
        <p:blipFill rotWithShape="1">
          <a:blip r:embed="rId5">
            <a:alphaModFix/>
          </a:blip>
          <a:srcRect b="0" l="0" r="0" t="0"/>
          <a:stretch/>
        </p:blipFill>
        <p:spPr>
          <a:xfrm>
            <a:off x="82800" y="1527600"/>
            <a:ext cx="4331575" cy="5223400"/>
          </a:xfrm>
          <a:prstGeom prst="rect">
            <a:avLst/>
          </a:prstGeom>
          <a:noFill/>
          <a:ln>
            <a:noFill/>
          </a:ln>
        </p:spPr>
      </p:pic>
      <p:pic>
        <p:nvPicPr>
          <p:cNvPr id="225" name="Google Shape;225;g28640247ed3_0_599"/>
          <p:cNvPicPr preferRelativeResize="0"/>
          <p:nvPr/>
        </p:nvPicPr>
        <p:blipFill rotWithShape="1">
          <a:blip r:embed="rId5">
            <a:alphaModFix/>
          </a:blip>
          <a:srcRect b="0" l="0" r="0" t="0"/>
          <a:stretch/>
        </p:blipFill>
        <p:spPr>
          <a:xfrm>
            <a:off x="4666088" y="1527600"/>
            <a:ext cx="4388362" cy="52234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g2863c0e7a9d_1_329"/>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Pitch</a:t>
            </a:r>
            <a:r>
              <a:rPr b="1" lang="en-US">
                <a:solidFill>
                  <a:schemeClr val="dk1"/>
                </a:solidFill>
              </a:rPr>
              <a:t>: </a:t>
            </a:r>
            <a:r>
              <a:rPr lang="en-US">
                <a:solidFill>
                  <a:schemeClr val="dk1"/>
                </a:solidFill>
              </a:rPr>
              <a:t>how high or low a sound is</a:t>
            </a:r>
            <a:endParaRPr/>
          </a:p>
        </p:txBody>
      </p:sp>
      <p:pic>
        <p:nvPicPr>
          <p:cNvPr id="1616" name="Google Shape;1616;g2863c0e7a9d_1_329"/>
          <p:cNvPicPr preferRelativeResize="0"/>
          <p:nvPr/>
        </p:nvPicPr>
        <p:blipFill>
          <a:blip r:embed="rId3">
            <a:alphaModFix/>
          </a:blip>
          <a:stretch>
            <a:fillRect/>
          </a:stretch>
        </p:blipFill>
        <p:spPr>
          <a:xfrm>
            <a:off x="2548825" y="1827675"/>
            <a:ext cx="4046351" cy="4739226"/>
          </a:xfrm>
          <a:prstGeom prst="rect">
            <a:avLst/>
          </a:prstGeom>
          <a:noFill/>
          <a:ln>
            <a:noFill/>
          </a:ln>
        </p:spPr>
      </p:pic>
      <p:sp>
        <p:nvSpPr>
          <p:cNvPr descr="Rewind" id="1617" name="Google Shape;1617;g2863c0e7a9d_1_32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descr="Questions" id="1623" name="Google Shape;1623;g2863c0e7a9d_1_176"/>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g2863c0e7a9d_1_181"/>
          <p:cNvSpPr txBox="1"/>
          <p:nvPr>
            <p:ph type="title"/>
          </p:nvPr>
        </p:nvSpPr>
        <p:spPr>
          <a:xfrm>
            <a:off x="757917" y="4485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Vibration is the _________ that occurs in solids, liquids, or gases. </a:t>
            </a:r>
            <a:endParaRPr/>
          </a:p>
        </p:txBody>
      </p:sp>
      <p:pic>
        <p:nvPicPr>
          <p:cNvPr descr="guitar.jpg" id="1630" name="Google Shape;1630;g2863c0e7a9d_1_181"/>
          <p:cNvPicPr preferRelativeResize="0"/>
          <p:nvPr>
            <p:ph idx="1" type="body"/>
          </p:nvPr>
        </p:nvPicPr>
        <p:blipFill rotWithShape="1">
          <a:blip r:embed="rId3">
            <a:alphaModFix/>
          </a:blip>
          <a:srcRect b="8725" l="0" r="0" t="8725"/>
          <a:stretch/>
        </p:blipFill>
        <p:spPr>
          <a:xfrm>
            <a:off x="457200" y="1875971"/>
            <a:ext cx="8229600" cy="4526100"/>
          </a:xfrm>
          <a:prstGeom prst="rect">
            <a:avLst/>
          </a:prstGeom>
          <a:noFill/>
          <a:ln cap="flat" cmpd="sng" w="9525">
            <a:solidFill>
              <a:schemeClr val="lt1"/>
            </a:solidFill>
            <a:prstDash val="solid"/>
            <a:round/>
            <a:headEnd len="sm" w="sm" type="none"/>
            <a:tailEnd len="sm" w="sm" type="none"/>
          </a:ln>
        </p:spPr>
      </p:pic>
      <p:sp>
        <p:nvSpPr>
          <p:cNvPr descr="Questions" id="1631" name="Google Shape;1631;g2863c0e7a9d_1_18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sp>
        <p:nvSpPr>
          <p:cNvPr id="1637" name="Google Shape;1637;g2863c0e7a9d_1_188"/>
          <p:cNvSpPr txBox="1"/>
          <p:nvPr>
            <p:ph type="title"/>
          </p:nvPr>
        </p:nvSpPr>
        <p:spPr>
          <a:xfrm>
            <a:off x="757917" y="4485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Vibration is the </a:t>
            </a:r>
            <a:r>
              <a:rPr lang="en-US" sz="3600" u="sng">
                <a:solidFill>
                  <a:srgbClr val="FF0000"/>
                </a:solidFill>
              </a:rPr>
              <a:t>movement of particles</a:t>
            </a:r>
            <a:r>
              <a:rPr lang="en-US" sz="3600"/>
              <a:t> that occurs in solids, liquids, or gases. </a:t>
            </a:r>
            <a:endParaRPr/>
          </a:p>
        </p:txBody>
      </p:sp>
      <p:pic>
        <p:nvPicPr>
          <p:cNvPr descr="guitar.jpg" id="1638" name="Google Shape;1638;g2863c0e7a9d_1_188"/>
          <p:cNvPicPr preferRelativeResize="0"/>
          <p:nvPr>
            <p:ph idx="1" type="body"/>
          </p:nvPr>
        </p:nvPicPr>
        <p:blipFill rotWithShape="1">
          <a:blip r:embed="rId3">
            <a:alphaModFix/>
          </a:blip>
          <a:srcRect b="8725" l="0" r="0" t="8725"/>
          <a:stretch/>
        </p:blipFill>
        <p:spPr>
          <a:xfrm>
            <a:off x="457200" y="1875971"/>
            <a:ext cx="8229600" cy="4526100"/>
          </a:xfrm>
          <a:prstGeom prst="rect">
            <a:avLst/>
          </a:prstGeom>
          <a:noFill/>
          <a:ln cap="flat" cmpd="sng" w="9525">
            <a:solidFill>
              <a:schemeClr val="lt1"/>
            </a:solidFill>
            <a:prstDash val="solid"/>
            <a:round/>
            <a:headEnd len="sm" w="sm" type="none"/>
            <a:tailEnd len="sm" w="sm" type="none"/>
          </a:ln>
        </p:spPr>
      </p:pic>
      <p:sp>
        <p:nvSpPr>
          <p:cNvPr descr="Questions" id="1639" name="Google Shape;1639;g2863c0e7a9d_1_18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g2863c0e7a9d_1_195"/>
          <p:cNvSpPr txBox="1"/>
          <p:nvPr>
            <p:ph type="title"/>
          </p:nvPr>
        </p:nvSpPr>
        <p:spPr>
          <a:xfrm>
            <a:off x="653079" y="35012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are sound waves?</a:t>
            </a:r>
            <a:endParaRPr/>
          </a:p>
        </p:txBody>
      </p:sp>
      <p:pic>
        <p:nvPicPr>
          <p:cNvPr descr="soundwaves.jpg" id="1646" name="Google Shape;1646;g2863c0e7a9d_1_195"/>
          <p:cNvPicPr preferRelativeResize="0"/>
          <p:nvPr>
            <p:ph idx="1" type="body"/>
          </p:nvPr>
        </p:nvPicPr>
        <p:blipFill rotWithShape="1">
          <a:blip r:embed="rId3">
            <a:alphaModFix/>
          </a:blip>
          <a:srcRect b="0" l="-22734" r="-22720" t="0"/>
          <a:stretch/>
        </p:blipFill>
        <p:spPr>
          <a:xfrm>
            <a:off x="457200" y="1730829"/>
            <a:ext cx="8229600" cy="4526100"/>
          </a:xfrm>
          <a:prstGeom prst="rect">
            <a:avLst/>
          </a:prstGeom>
          <a:noFill/>
          <a:ln cap="flat" cmpd="sng" w="9525">
            <a:solidFill>
              <a:schemeClr val="lt1"/>
            </a:solidFill>
            <a:prstDash val="solid"/>
            <a:round/>
            <a:headEnd len="sm" w="sm" type="none"/>
            <a:tailEnd len="sm" w="sm" type="none"/>
          </a:ln>
        </p:spPr>
      </p:pic>
      <p:sp>
        <p:nvSpPr>
          <p:cNvPr descr="Questions" id="1647" name="Google Shape;1647;g2863c0e7a9d_1_19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g2863c0e7a9d_1_202"/>
          <p:cNvSpPr txBox="1"/>
          <p:nvPr>
            <p:ph type="title"/>
          </p:nvPr>
        </p:nvSpPr>
        <p:spPr>
          <a:xfrm>
            <a:off x="457200" y="23218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What is the difference between compression and rarefaction?</a:t>
            </a:r>
            <a:endParaRPr/>
          </a:p>
        </p:txBody>
      </p:sp>
      <p:pic>
        <p:nvPicPr>
          <p:cNvPr id="1654" name="Google Shape;1654;g2863c0e7a9d_1_202"/>
          <p:cNvPicPr preferRelativeResize="0"/>
          <p:nvPr>
            <p:ph idx="1" type="body"/>
          </p:nvPr>
        </p:nvPicPr>
        <p:blipFill rotWithShape="1">
          <a:blip r:embed="rId3">
            <a:alphaModFix/>
          </a:blip>
          <a:srcRect b="25506" l="59385" r="30265" t="19103"/>
          <a:stretch/>
        </p:blipFill>
        <p:spPr>
          <a:xfrm>
            <a:off x="935033" y="2446861"/>
            <a:ext cx="2627100" cy="3384900"/>
          </a:xfrm>
          <a:prstGeom prst="rect">
            <a:avLst/>
          </a:prstGeom>
          <a:noFill/>
          <a:ln cap="flat" cmpd="sng" w="9525">
            <a:solidFill>
              <a:schemeClr val="lt1"/>
            </a:solidFill>
            <a:prstDash val="solid"/>
            <a:round/>
            <a:headEnd len="sm" w="sm" type="none"/>
            <a:tailEnd len="sm" w="sm" type="none"/>
          </a:ln>
        </p:spPr>
      </p:pic>
      <p:sp>
        <p:nvSpPr>
          <p:cNvPr descr="Questions" id="1655" name="Google Shape;1655;g2863c0e7a9d_1_20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6" name="Google Shape;1656;g2863c0e7a9d_1_202"/>
          <p:cNvPicPr preferRelativeResize="0"/>
          <p:nvPr/>
        </p:nvPicPr>
        <p:blipFill rotWithShape="1">
          <a:blip r:embed="rId3">
            <a:alphaModFix/>
          </a:blip>
          <a:srcRect b="18940" l="42501" r="40683" t="25837"/>
          <a:stretch/>
        </p:blipFill>
        <p:spPr>
          <a:xfrm>
            <a:off x="5217138" y="2903174"/>
            <a:ext cx="3286274" cy="2597800"/>
          </a:xfrm>
          <a:prstGeom prst="rect">
            <a:avLst/>
          </a:prstGeom>
          <a:noFill/>
          <a:ln>
            <a:noFill/>
          </a:ln>
        </p:spPr>
      </p:pic>
      <p:pic>
        <p:nvPicPr>
          <p:cNvPr id="1657" name="Google Shape;1657;g2863c0e7a9d_1_202"/>
          <p:cNvPicPr preferRelativeResize="0"/>
          <p:nvPr/>
        </p:nvPicPr>
        <p:blipFill rotWithShape="1">
          <a:blip r:embed="rId5">
            <a:alphaModFix/>
          </a:blip>
          <a:srcRect b="0" l="0" r="0" t="0"/>
          <a:stretch/>
        </p:blipFill>
        <p:spPr>
          <a:xfrm>
            <a:off x="82800" y="1527600"/>
            <a:ext cx="4331575" cy="5223400"/>
          </a:xfrm>
          <a:prstGeom prst="rect">
            <a:avLst/>
          </a:prstGeom>
          <a:noFill/>
          <a:ln>
            <a:noFill/>
          </a:ln>
        </p:spPr>
      </p:pic>
      <p:pic>
        <p:nvPicPr>
          <p:cNvPr id="1658" name="Google Shape;1658;g2863c0e7a9d_1_202"/>
          <p:cNvPicPr preferRelativeResize="0"/>
          <p:nvPr/>
        </p:nvPicPr>
        <p:blipFill rotWithShape="1">
          <a:blip r:embed="rId5">
            <a:alphaModFix/>
          </a:blip>
          <a:srcRect b="0" l="0" r="0" t="0"/>
          <a:stretch/>
        </p:blipFill>
        <p:spPr>
          <a:xfrm>
            <a:off x="4666088" y="1527600"/>
            <a:ext cx="4388362" cy="52234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sp>
        <p:nvSpPr>
          <p:cNvPr id="1664" name="Google Shape;1664;g2863c0e7a9d_1_212"/>
          <p:cNvSpPr txBox="1"/>
          <p:nvPr/>
        </p:nvSpPr>
        <p:spPr>
          <a:xfrm>
            <a:off x="2886634" y="901725"/>
            <a:ext cx="38844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Amplitude</a:t>
            </a:r>
            <a:endParaRPr b="0" i="0" sz="1400" u="none" cap="none" strike="noStrike">
              <a:solidFill>
                <a:srgbClr val="000000"/>
              </a:solidFill>
              <a:latin typeface="Arial"/>
              <a:ea typeface="Arial"/>
              <a:cs typeface="Arial"/>
              <a:sym typeface="Arial"/>
            </a:endParaRPr>
          </a:p>
        </p:txBody>
      </p:sp>
      <p:sp>
        <p:nvSpPr>
          <p:cNvPr descr="Artificial Intelligence" id="1665" name="Google Shape;1665;g2863c0e7a9d_1_212"/>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666" name="Google Shape;1666;g2863c0e7a9d_1_212"/>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g2863c0e7a9d_1_219"/>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Amplitude:</a:t>
            </a:r>
            <a:r>
              <a:rPr b="1" lang="en-US"/>
              <a:t> </a:t>
            </a:r>
            <a:r>
              <a:rPr lang="en-US"/>
              <a:t>is the maximum distance a particle travels from rest </a:t>
            </a:r>
            <a:endParaRPr/>
          </a:p>
        </p:txBody>
      </p:sp>
      <p:grpSp>
        <p:nvGrpSpPr>
          <p:cNvPr id="1673" name="Google Shape;1673;g2863c0e7a9d_1_219"/>
          <p:cNvGrpSpPr/>
          <p:nvPr/>
        </p:nvGrpSpPr>
        <p:grpSpPr>
          <a:xfrm>
            <a:off x="1191395" y="2403344"/>
            <a:ext cx="6259500" cy="2522586"/>
            <a:chOff x="1191395" y="2403344"/>
            <a:chExt cx="6259500" cy="2522586"/>
          </a:xfrm>
        </p:grpSpPr>
        <p:sp>
          <p:nvSpPr>
            <p:cNvPr id="1674" name="Google Shape;1674;g2863c0e7a9d_1_219"/>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5" name="Google Shape;1675;g2863c0e7a9d_1_219"/>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676" name="Google Shape;1676;g2863c0e7a9d_1_219"/>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677" name="Google Shape;1677;g2863c0e7a9d_1_219"/>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grpSp>
      <p:sp>
        <p:nvSpPr>
          <p:cNvPr descr="Artificial Intelligence" id="1678" name="Google Shape;1678;g2863c0e7a9d_1_2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679" name="Google Shape;1679;g2863c0e7a9d_1_219"/>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descr="Questions" id="1685" name="Google Shape;1685;g2863c0e7a9d_1_231"/>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g2863c0e7a9d_1_236"/>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amplitude? </a:t>
            </a:r>
            <a:endParaRPr/>
          </a:p>
        </p:txBody>
      </p:sp>
      <p:grpSp>
        <p:nvGrpSpPr>
          <p:cNvPr id="1692" name="Google Shape;1692;g2863c0e7a9d_1_236"/>
          <p:cNvGrpSpPr/>
          <p:nvPr/>
        </p:nvGrpSpPr>
        <p:grpSpPr>
          <a:xfrm>
            <a:off x="1191395" y="2403344"/>
            <a:ext cx="6259500" cy="2522586"/>
            <a:chOff x="1191395" y="2403344"/>
            <a:chExt cx="6259500" cy="2522586"/>
          </a:xfrm>
        </p:grpSpPr>
        <p:sp>
          <p:nvSpPr>
            <p:cNvPr id="1693" name="Google Shape;1693;g2863c0e7a9d_1_236"/>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4" name="Google Shape;1694;g2863c0e7a9d_1_236"/>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695" name="Google Shape;1695;g2863c0e7a9d_1_236"/>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1696" name="Google Shape;1696;g2863c0e7a9d_1_236"/>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sp>
        <p:nvSpPr>
          <p:cNvPr descr="Questions" id="1697" name="Google Shape;1697;g2863c0e7a9d_1_23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8"/>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Frequency</a:t>
            </a:r>
            <a:endParaRPr b="0" i="0" sz="1400" u="none" cap="none" strike="noStrike">
              <a:solidFill>
                <a:srgbClr val="000000"/>
              </a:solidFill>
              <a:latin typeface="Arial"/>
              <a:ea typeface="Arial"/>
              <a:cs typeface="Arial"/>
              <a:sym typeface="Arial"/>
            </a:endParaRPr>
          </a:p>
        </p:txBody>
      </p:sp>
      <p:sp>
        <p:nvSpPr>
          <p:cNvPr descr="Artificial Intelligence" id="232" name="Google Shape;232;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33" name="Google Shape;233;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pic>
        <p:nvPicPr>
          <p:cNvPr id="1703" name="Google Shape;1703;g27f7a576e42_0_822"/>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1704" name="Google Shape;1704;g27f7a576e42_0_822"/>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g2863c0e7a9d_1_359"/>
          <p:cNvSpPr/>
          <p:nvPr/>
        </p:nvSpPr>
        <p:spPr>
          <a:xfrm>
            <a:off x="3921643" y="2233075"/>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1" name="Google Shape;1711;g2863c0e7a9d_1_359"/>
          <p:cNvSpPr/>
          <p:nvPr/>
        </p:nvSpPr>
        <p:spPr>
          <a:xfrm>
            <a:off x="3921643" y="4454656"/>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12" name="Google Shape;1712;g2863c0e7a9d_1_359"/>
          <p:cNvCxnSpPr/>
          <p:nvPr/>
        </p:nvCxnSpPr>
        <p:spPr>
          <a:xfrm>
            <a:off x="1197136" y="2724763"/>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713" name="Google Shape;1713;g2863c0e7a9d_1_359"/>
          <p:cNvCxnSpPr/>
          <p:nvPr/>
        </p:nvCxnSpPr>
        <p:spPr>
          <a:xfrm>
            <a:off x="3152218" y="4925855"/>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sp>
        <p:nvSpPr>
          <p:cNvPr id="1714" name="Google Shape;1714;g2863c0e7a9d_1_359"/>
          <p:cNvSpPr/>
          <p:nvPr/>
        </p:nvSpPr>
        <p:spPr>
          <a:xfrm>
            <a:off x="594066" y="1475059"/>
            <a:ext cx="7681800" cy="2274000"/>
          </a:xfrm>
          <a:prstGeom prst="ellipse">
            <a:avLst/>
          </a:prstGeom>
          <a:noFill/>
          <a:ln cap="flat" cmpd="sng" w="5715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1715" name="Google Shape;1715;g2863c0e7a9d_1_35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pic>
        <p:nvPicPr>
          <p:cNvPr descr="kids.jpg" id="1721" name="Google Shape;1721;g2863c0e7a9d_1_369"/>
          <p:cNvPicPr preferRelativeResize="0"/>
          <p:nvPr>
            <p:ph idx="1" type="body"/>
          </p:nvPr>
        </p:nvPicPr>
        <p:blipFill rotWithShape="1">
          <a:blip r:embed="rId3">
            <a:alphaModFix/>
          </a:blip>
          <a:srcRect b="-9780" l="0" r="0" t="-9780"/>
          <a:stretch/>
        </p:blipFill>
        <p:spPr>
          <a:xfrm>
            <a:off x="457200" y="1155700"/>
            <a:ext cx="8229600" cy="4526100"/>
          </a:xfrm>
          <a:prstGeom prst="rect">
            <a:avLst/>
          </a:prstGeom>
          <a:noFill/>
          <a:ln cap="flat" cmpd="sng" w="9525">
            <a:solidFill>
              <a:schemeClr val="lt1"/>
            </a:solidFill>
            <a:prstDash val="solid"/>
            <a:round/>
            <a:headEnd len="sm" w="sm" type="none"/>
            <a:tailEnd len="sm" w="sm" type="none"/>
          </a:ln>
        </p:spPr>
      </p:pic>
      <p:sp>
        <p:nvSpPr>
          <p:cNvPr descr="Artificial Intelligence" id="1722" name="Google Shape;1722;g2863c0e7a9d_1_36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g2863c0e7a9d_1_375"/>
          <p:cNvSpPr/>
          <p:nvPr/>
        </p:nvSpPr>
        <p:spPr>
          <a:xfrm>
            <a:off x="3921643" y="2233075"/>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9" name="Google Shape;1729;g2863c0e7a9d_1_375"/>
          <p:cNvSpPr/>
          <p:nvPr/>
        </p:nvSpPr>
        <p:spPr>
          <a:xfrm>
            <a:off x="3921643" y="4454656"/>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30" name="Google Shape;1730;g2863c0e7a9d_1_375"/>
          <p:cNvCxnSpPr/>
          <p:nvPr/>
        </p:nvCxnSpPr>
        <p:spPr>
          <a:xfrm>
            <a:off x="1197136" y="2724763"/>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731" name="Google Shape;1731;g2863c0e7a9d_1_375"/>
          <p:cNvCxnSpPr/>
          <p:nvPr/>
        </p:nvCxnSpPr>
        <p:spPr>
          <a:xfrm>
            <a:off x="3152218" y="4925855"/>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sp>
        <p:nvSpPr>
          <p:cNvPr id="1732" name="Google Shape;1732;g2863c0e7a9d_1_375"/>
          <p:cNvSpPr/>
          <p:nvPr/>
        </p:nvSpPr>
        <p:spPr>
          <a:xfrm>
            <a:off x="594066" y="1475059"/>
            <a:ext cx="7681800" cy="2274000"/>
          </a:xfrm>
          <a:prstGeom prst="ellipse">
            <a:avLst/>
          </a:prstGeom>
          <a:noFill/>
          <a:ln cap="flat" cmpd="sng" w="5715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1733" name="Google Shape;1733;g2863c0e7a9d_1_37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descr="Questions" id="1739" name="Google Shape;1739;g2863c0e7a9d_1_385"/>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g2863c0e7a9d_1_390"/>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amplitude? </a:t>
            </a:r>
            <a:endParaRPr/>
          </a:p>
        </p:txBody>
      </p:sp>
      <p:grpSp>
        <p:nvGrpSpPr>
          <p:cNvPr id="1746" name="Google Shape;1746;g2863c0e7a9d_1_390"/>
          <p:cNvGrpSpPr/>
          <p:nvPr/>
        </p:nvGrpSpPr>
        <p:grpSpPr>
          <a:xfrm>
            <a:off x="1191395" y="2403344"/>
            <a:ext cx="6259500" cy="2522586"/>
            <a:chOff x="1191395" y="2403344"/>
            <a:chExt cx="6259500" cy="2522586"/>
          </a:xfrm>
        </p:grpSpPr>
        <p:sp>
          <p:nvSpPr>
            <p:cNvPr id="1747" name="Google Shape;1747;g2863c0e7a9d_1_390"/>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8" name="Google Shape;1748;g2863c0e7a9d_1_390"/>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49" name="Google Shape;1749;g2863c0e7a9d_1_390"/>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750" name="Google Shape;1750;g2863c0e7a9d_1_390"/>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grpSp>
      <p:sp>
        <p:nvSpPr>
          <p:cNvPr descr="Questions" id="1751" name="Google Shape;1751;g2863c0e7a9d_1_39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g2863c0e7a9d_1_401"/>
          <p:cNvSpPr/>
          <p:nvPr/>
        </p:nvSpPr>
        <p:spPr>
          <a:xfrm>
            <a:off x="3921643" y="2233075"/>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8" name="Google Shape;1758;g2863c0e7a9d_1_401"/>
          <p:cNvSpPr/>
          <p:nvPr/>
        </p:nvSpPr>
        <p:spPr>
          <a:xfrm>
            <a:off x="3921643" y="4454656"/>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59" name="Google Shape;1759;g2863c0e7a9d_1_401"/>
          <p:cNvCxnSpPr/>
          <p:nvPr/>
        </p:nvCxnSpPr>
        <p:spPr>
          <a:xfrm>
            <a:off x="1197136" y="2724763"/>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760" name="Google Shape;1760;g2863c0e7a9d_1_401"/>
          <p:cNvCxnSpPr/>
          <p:nvPr/>
        </p:nvCxnSpPr>
        <p:spPr>
          <a:xfrm>
            <a:off x="3152218" y="4925855"/>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sp>
        <p:nvSpPr>
          <p:cNvPr descr="Questions" id="1761" name="Google Shape;1761;g2863c0e7a9d_1_40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g2863c0e7a9d_1_401"/>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Which particle has a larger amplitude?</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7" name="Shape 1767"/>
        <p:cNvGrpSpPr/>
        <p:nvPr/>
      </p:nvGrpSpPr>
      <p:grpSpPr>
        <a:xfrm>
          <a:off x="0" y="0"/>
          <a:ext cx="0" cy="0"/>
          <a:chOff x="0" y="0"/>
          <a:chExt cx="0" cy="0"/>
        </a:xfrm>
      </p:grpSpPr>
      <p:pic>
        <p:nvPicPr>
          <p:cNvPr descr="kids.jpg" id="1768" name="Google Shape;1768;g2863c0e7a9d_1_411"/>
          <p:cNvPicPr preferRelativeResize="0"/>
          <p:nvPr>
            <p:ph idx="1" type="body"/>
          </p:nvPr>
        </p:nvPicPr>
        <p:blipFill rotWithShape="1">
          <a:blip r:embed="rId3">
            <a:alphaModFix/>
          </a:blip>
          <a:srcRect b="-9780" l="0" r="0" t="-9780"/>
          <a:stretch/>
        </p:blipFill>
        <p:spPr>
          <a:xfrm>
            <a:off x="457200" y="1155700"/>
            <a:ext cx="8229600" cy="4526100"/>
          </a:xfrm>
          <a:prstGeom prst="rect">
            <a:avLst/>
          </a:prstGeom>
          <a:noFill/>
          <a:ln cap="flat" cmpd="sng" w="9525">
            <a:solidFill>
              <a:schemeClr val="lt1"/>
            </a:solidFill>
            <a:prstDash val="solid"/>
            <a:round/>
            <a:headEnd len="sm" w="sm" type="none"/>
            <a:tailEnd len="sm" w="sm" type="none"/>
          </a:ln>
        </p:spPr>
      </p:pic>
      <p:sp>
        <p:nvSpPr>
          <p:cNvPr id="1769" name="Google Shape;1769;g2863c0e7a9d_1_411"/>
          <p:cNvSpPr txBox="1"/>
          <p:nvPr>
            <p:ph type="title"/>
          </p:nvPr>
        </p:nvSpPr>
        <p:spPr>
          <a:xfrm>
            <a:off x="457202" y="297325"/>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larger the amplitude a particle has, the higher the _________.</a:t>
            </a:r>
            <a:endParaRPr/>
          </a:p>
        </p:txBody>
      </p:sp>
      <p:sp>
        <p:nvSpPr>
          <p:cNvPr descr="Questions" id="1770" name="Google Shape;1770;g2863c0e7a9d_1_41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pic>
        <p:nvPicPr>
          <p:cNvPr descr="kids.jpg" id="1776" name="Google Shape;1776;g2863c0e7a9d_1_418"/>
          <p:cNvPicPr preferRelativeResize="0"/>
          <p:nvPr>
            <p:ph idx="1" type="body"/>
          </p:nvPr>
        </p:nvPicPr>
        <p:blipFill rotWithShape="1">
          <a:blip r:embed="rId3">
            <a:alphaModFix/>
          </a:blip>
          <a:srcRect b="-9780" l="0" r="0" t="-9780"/>
          <a:stretch/>
        </p:blipFill>
        <p:spPr>
          <a:xfrm>
            <a:off x="457200" y="1155700"/>
            <a:ext cx="8229600" cy="4526100"/>
          </a:xfrm>
          <a:prstGeom prst="rect">
            <a:avLst/>
          </a:prstGeom>
          <a:noFill/>
          <a:ln cap="flat" cmpd="sng" w="9525">
            <a:solidFill>
              <a:schemeClr val="lt1"/>
            </a:solidFill>
            <a:prstDash val="solid"/>
            <a:round/>
            <a:headEnd len="sm" w="sm" type="none"/>
            <a:tailEnd len="sm" w="sm" type="none"/>
          </a:ln>
        </p:spPr>
      </p:pic>
      <p:sp>
        <p:nvSpPr>
          <p:cNvPr id="1777" name="Google Shape;1777;g2863c0e7a9d_1_418"/>
          <p:cNvSpPr txBox="1"/>
          <p:nvPr>
            <p:ph type="title"/>
          </p:nvPr>
        </p:nvSpPr>
        <p:spPr>
          <a:xfrm>
            <a:off x="457202" y="297325"/>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larger the amplitude a particle has, the higher the </a:t>
            </a:r>
            <a:r>
              <a:rPr lang="en-US" u="sng">
                <a:solidFill>
                  <a:srgbClr val="FF0000"/>
                </a:solidFill>
              </a:rPr>
              <a:t>energy</a:t>
            </a:r>
            <a:r>
              <a:rPr lang="en-US"/>
              <a:t>.</a:t>
            </a:r>
            <a:endParaRPr/>
          </a:p>
        </p:txBody>
      </p:sp>
      <p:sp>
        <p:nvSpPr>
          <p:cNvPr descr="Questions" id="1778" name="Google Shape;1778;g2863c0e7a9d_1_41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g2863c0e7a9d_1_425"/>
          <p:cNvSpPr/>
          <p:nvPr/>
        </p:nvSpPr>
        <p:spPr>
          <a:xfrm>
            <a:off x="3921643" y="2233075"/>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5" name="Google Shape;1785;g2863c0e7a9d_1_425"/>
          <p:cNvSpPr/>
          <p:nvPr/>
        </p:nvSpPr>
        <p:spPr>
          <a:xfrm>
            <a:off x="3921643" y="4454656"/>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786" name="Google Shape;1786;g2863c0e7a9d_1_425"/>
          <p:cNvCxnSpPr/>
          <p:nvPr/>
        </p:nvCxnSpPr>
        <p:spPr>
          <a:xfrm>
            <a:off x="1197136" y="2724763"/>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787" name="Google Shape;1787;g2863c0e7a9d_1_425"/>
          <p:cNvCxnSpPr/>
          <p:nvPr/>
        </p:nvCxnSpPr>
        <p:spPr>
          <a:xfrm>
            <a:off x="3152218" y="4925855"/>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sp>
        <p:nvSpPr>
          <p:cNvPr id="1788" name="Google Shape;1788;g2863c0e7a9d_1_425"/>
          <p:cNvSpPr/>
          <p:nvPr/>
        </p:nvSpPr>
        <p:spPr>
          <a:xfrm>
            <a:off x="594066" y="1475059"/>
            <a:ext cx="7681800" cy="2274000"/>
          </a:xfrm>
          <a:prstGeom prst="ellipse">
            <a:avLst/>
          </a:prstGeom>
          <a:noFill/>
          <a:ln cap="flat" cmpd="sng" w="5715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9" name="Google Shape;1789;g2863c0e7a9d_1_425"/>
          <p:cNvSpPr txBox="1"/>
          <p:nvPr>
            <p:ph type="title"/>
          </p:nvPr>
        </p:nvSpPr>
        <p:spPr>
          <a:xfrm>
            <a:off x="594066" y="-118341"/>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Why does the top particle have more energy than the bottom particle?</a:t>
            </a:r>
            <a:endParaRPr/>
          </a:p>
        </p:txBody>
      </p:sp>
      <p:sp>
        <p:nvSpPr>
          <p:cNvPr descr="Questions" id="1790" name="Google Shape;1790;g2863c0e7a9d_1_42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descr="Artificial Intelligence" id="239" name="Google Shape;239;g28640247ed3_0_6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40" name="Google Shape;240;g28640247ed3_0_693"/>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sp>
        <p:nvSpPr>
          <p:cNvPr id="241" name="Google Shape;241;g28640247ed3_0_693"/>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Frequency: </a:t>
            </a:r>
            <a:r>
              <a:rPr lang="en-US"/>
              <a:t>the number of waves</a:t>
            </a:r>
            <a:r>
              <a:rPr lang="en-US"/>
              <a:t> passing a set point in a specific amount of time</a:t>
            </a:r>
            <a:endParaRPr/>
          </a:p>
        </p:txBody>
      </p:sp>
      <p:pic>
        <p:nvPicPr>
          <p:cNvPr id="242" name="Google Shape;242;g28640247ed3_0_693"/>
          <p:cNvPicPr preferRelativeResize="0"/>
          <p:nvPr/>
        </p:nvPicPr>
        <p:blipFill>
          <a:blip r:embed="rId5">
            <a:alphaModFix/>
          </a:blip>
          <a:stretch>
            <a:fillRect/>
          </a:stretch>
        </p:blipFill>
        <p:spPr>
          <a:xfrm>
            <a:off x="1206300" y="2340350"/>
            <a:ext cx="6731400" cy="440232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descr="Artificial Intelligence" id="1796" name="Google Shape;1796;g2863c0e7a9d_1_43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97" name="Google Shape;1797;g2863c0e7a9d_1_436"/>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pic>
        <p:nvPicPr>
          <p:cNvPr descr="Parts of a Wave | Zona Land Education" id="1803" name="Google Shape;1803;g2863c0e7a9d_1_442"/>
          <p:cNvPicPr preferRelativeResize="0"/>
          <p:nvPr/>
        </p:nvPicPr>
        <p:blipFill rotWithShape="1">
          <a:blip r:embed="rId3">
            <a:alphaModFix/>
          </a:blip>
          <a:srcRect b="0" l="0" r="0" t="0"/>
          <a:stretch/>
        </p:blipFill>
        <p:spPr>
          <a:xfrm>
            <a:off x="672418" y="2589099"/>
            <a:ext cx="7799170" cy="3951515"/>
          </a:xfrm>
          <a:prstGeom prst="rect">
            <a:avLst/>
          </a:prstGeom>
          <a:noFill/>
          <a:ln>
            <a:noFill/>
          </a:ln>
        </p:spPr>
      </p:pic>
      <p:sp>
        <p:nvSpPr>
          <p:cNvPr descr="Artificial Intelligence" id="1804" name="Google Shape;1804;g2863c0e7a9d_1_442"/>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805" name="Google Shape;1805;g2863c0e7a9d_1_442"/>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
        <p:nvSpPr>
          <p:cNvPr id="1806" name="Google Shape;1806;g2863c0e7a9d_1_442"/>
          <p:cNvSpPr txBox="1"/>
          <p:nvPr/>
        </p:nvSpPr>
        <p:spPr>
          <a:xfrm>
            <a:off x="492200" y="1040200"/>
            <a:ext cx="7979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Calibri"/>
                <a:ea typeface="Calibri"/>
                <a:cs typeface="Calibri"/>
                <a:sym typeface="Calibri"/>
              </a:rPr>
              <a:t>A</a:t>
            </a:r>
            <a:r>
              <a:rPr lang="en-US" sz="2600">
                <a:solidFill>
                  <a:schemeClr val="dk1"/>
                </a:solidFill>
                <a:latin typeface="Calibri"/>
                <a:ea typeface="Calibri"/>
                <a:cs typeface="Calibri"/>
                <a:sym typeface="Calibri"/>
              </a:rPr>
              <a:t>ll waves will have amplitude since amplitude is the property of waves. </a:t>
            </a:r>
            <a:endParaRPr sz="2600">
              <a:solidFill>
                <a:schemeClr val="dk1"/>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pic>
        <p:nvPicPr>
          <p:cNvPr descr="Lesson 44: Frequency, Wavelength, &amp;amp; Amplitude" id="1812" name="Google Shape;1812;g2863c0e7a9d_1_449"/>
          <p:cNvPicPr preferRelativeResize="0"/>
          <p:nvPr/>
        </p:nvPicPr>
        <p:blipFill rotWithShape="1">
          <a:blip r:embed="rId3">
            <a:alphaModFix/>
          </a:blip>
          <a:srcRect b="0" l="0" r="0" t="0"/>
          <a:stretch/>
        </p:blipFill>
        <p:spPr>
          <a:xfrm>
            <a:off x="246739" y="1702707"/>
            <a:ext cx="8650516" cy="3452585"/>
          </a:xfrm>
          <a:prstGeom prst="rect">
            <a:avLst/>
          </a:prstGeom>
          <a:noFill/>
          <a:ln>
            <a:noFill/>
          </a:ln>
        </p:spPr>
      </p:pic>
      <p:sp>
        <p:nvSpPr>
          <p:cNvPr descr="Artificial Intelligence" id="1813" name="Google Shape;1813;g2863c0e7a9d_1_449"/>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814" name="Google Shape;1814;g2863c0e7a9d_1_449"/>
          <p:cNvPicPr preferRelativeResize="0"/>
          <p:nvPr/>
        </p:nvPicPr>
        <p:blipFill rotWithShape="1">
          <a:blip r:embed="rId5">
            <a:alphaModFix/>
          </a:blip>
          <a:srcRect b="0" l="0" r="0" t="0"/>
          <a:stretch/>
        </p:blipFill>
        <p:spPr>
          <a:xfrm>
            <a:off x="735230" y="146272"/>
            <a:ext cx="571056" cy="571056"/>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descr="Artificial Intelligence" id="1820" name="Google Shape;1820;g2863c0e7a9d_1_45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821" name="Google Shape;1821;g2863c0e7a9d_1_456"/>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pic>
        <p:nvPicPr>
          <p:cNvPr descr="3 • The World Through Sound: Wavelength - Acoustics Today" id="1827" name="Google Shape;1827;g2863c0e7a9d_1_462"/>
          <p:cNvPicPr preferRelativeResize="0"/>
          <p:nvPr/>
        </p:nvPicPr>
        <p:blipFill rotWithShape="1">
          <a:blip r:embed="rId3">
            <a:alphaModFix/>
          </a:blip>
          <a:srcRect b="0" l="0" r="0" t="0"/>
          <a:stretch/>
        </p:blipFill>
        <p:spPr>
          <a:xfrm>
            <a:off x="242888" y="2173287"/>
            <a:ext cx="8401050" cy="4241800"/>
          </a:xfrm>
          <a:prstGeom prst="rect">
            <a:avLst/>
          </a:prstGeom>
          <a:noFill/>
          <a:ln>
            <a:noFill/>
          </a:ln>
        </p:spPr>
      </p:pic>
      <p:sp>
        <p:nvSpPr>
          <p:cNvPr descr="Artificial Intelligence" id="1828" name="Google Shape;1828;g2863c0e7a9d_1_462"/>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829" name="Google Shape;1829;g2863c0e7a9d_1_462"/>
          <p:cNvPicPr preferRelativeResize="0"/>
          <p:nvPr/>
        </p:nvPicPr>
        <p:blipFill rotWithShape="1">
          <a:blip r:embed="rId5">
            <a:alphaModFix/>
          </a:blip>
          <a:srcRect b="0" l="0" r="0" t="0"/>
          <a:stretch/>
        </p:blipFill>
        <p:spPr>
          <a:xfrm>
            <a:off x="735230" y="159010"/>
            <a:ext cx="545579" cy="545579"/>
          </a:xfrm>
          <a:prstGeom prst="rect">
            <a:avLst/>
          </a:prstGeom>
          <a:noFill/>
          <a:ln>
            <a:noFill/>
          </a:ln>
        </p:spPr>
      </p:pic>
      <p:sp>
        <p:nvSpPr>
          <p:cNvPr id="1830" name="Google Shape;1830;g2863c0e7a9d_1_462"/>
          <p:cNvSpPr txBox="1"/>
          <p:nvPr/>
        </p:nvSpPr>
        <p:spPr>
          <a:xfrm>
            <a:off x="373100" y="946338"/>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latin typeface="Calibri"/>
                <a:ea typeface="Calibri"/>
                <a:cs typeface="Calibri"/>
                <a:sym typeface="Calibri"/>
              </a:rPr>
              <a:t>T</a:t>
            </a:r>
            <a:r>
              <a:rPr lang="en-US" sz="2600">
                <a:solidFill>
                  <a:schemeClr val="dk1"/>
                </a:solidFill>
                <a:latin typeface="Calibri"/>
                <a:ea typeface="Calibri"/>
                <a:cs typeface="Calibri"/>
                <a:sym typeface="Calibri"/>
              </a:rPr>
              <a:t>he distance between two like points on on a wave is called wavelength. This is not the same thing as amplitude. </a:t>
            </a:r>
            <a:endParaRPr sz="2800"/>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descr="Questions" id="1836" name="Google Shape;1836;g2863c0e7a9d_1_469"/>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pic>
        <p:nvPicPr>
          <p:cNvPr descr="Parts of a Wave | Zona Land Education" id="1842" name="Google Shape;1842;g2863c0e7a9d_1_474"/>
          <p:cNvPicPr preferRelativeResize="0"/>
          <p:nvPr/>
        </p:nvPicPr>
        <p:blipFill rotWithShape="1">
          <a:blip r:embed="rId3">
            <a:alphaModFix/>
          </a:blip>
          <a:srcRect b="0" l="0" r="0" t="0"/>
          <a:stretch/>
        </p:blipFill>
        <p:spPr>
          <a:xfrm>
            <a:off x="735230" y="2158999"/>
            <a:ext cx="7799170" cy="3951515"/>
          </a:xfrm>
          <a:prstGeom prst="rect">
            <a:avLst/>
          </a:prstGeom>
          <a:noFill/>
          <a:ln>
            <a:noFill/>
          </a:ln>
        </p:spPr>
      </p:pic>
      <p:sp>
        <p:nvSpPr>
          <p:cNvPr id="1843" name="Google Shape;1843;g2863c0e7a9d_1_474"/>
          <p:cNvSpPr/>
          <p:nvPr/>
        </p:nvSpPr>
        <p:spPr>
          <a:xfrm>
            <a:off x="1028700" y="2305867"/>
            <a:ext cx="5400600" cy="951600"/>
          </a:xfrm>
          <a:prstGeom prst="ellipse">
            <a:avLst/>
          </a:prstGeom>
          <a:noFill/>
          <a:ln cap="flat" cmpd="sng" w="10795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Questions" id="1844" name="Google Shape;1844;g2863c0e7a9d_1_47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g2863c0e7a9d_1_474"/>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Is the distance between the two points on the wave below an example of amplitude?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0" name="Shape 1850"/>
        <p:cNvGrpSpPr/>
        <p:nvPr/>
      </p:nvGrpSpPr>
      <p:grpSpPr>
        <a:xfrm>
          <a:off x="0" y="0"/>
          <a:ext cx="0" cy="0"/>
          <a:chOff x="0" y="0"/>
          <a:chExt cx="0" cy="0"/>
        </a:xfrm>
      </p:grpSpPr>
      <p:pic>
        <p:nvPicPr>
          <p:cNvPr descr="Lesson 44: Frequency, Wavelength, &amp;amp; Amplitude" id="1851" name="Google Shape;1851;g2863c0e7a9d_1_482"/>
          <p:cNvPicPr preferRelativeResize="0"/>
          <p:nvPr/>
        </p:nvPicPr>
        <p:blipFill rotWithShape="1">
          <a:blip r:embed="rId3">
            <a:alphaModFix/>
          </a:blip>
          <a:srcRect b="0" l="0" r="0" t="0"/>
          <a:stretch/>
        </p:blipFill>
        <p:spPr>
          <a:xfrm>
            <a:off x="217714" y="2178957"/>
            <a:ext cx="8650516" cy="3452585"/>
          </a:xfrm>
          <a:prstGeom prst="rect">
            <a:avLst/>
          </a:prstGeom>
          <a:noFill/>
          <a:ln>
            <a:noFill/>
          </a:ln>
        </p:spPr>
      </p:pic>
      <p:sp>
        <p:nvSpPr>
          <p:cNvPr descr="Questions" id="1852" name="Google Shape;1852;g2863c0e7a9d_1_48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53" name="Google Shape;1853;g2863c0e7a9d_1_482"/>
          <p:cNvGrpSpPr/>
          <p:nvPr/>
        </p:nvGrpSpPr>
        <p:grpSpPr>
          <a:xfrm>
            <a:off x="2819399" y="3992467"/>
            <a:ext cx="4763" cy="1146742"/>
            <a:chOff x="2819399" y="3992467"/>
            <a:chExt cx="4763" cy="1146742"/>
          </a:xfrm>
        </p:grpSpPr>
        <p:cxnSp>
          <p:nvCxnSpPr>
            <p:cNvPr id="1854" name="Google Shape;1854;g2863c0e7a9d_1_482"/>
            <p:cNvCxnSpPr/>
            <p:nvPr/>
          </p:nvCxnSpPr>
          <p:spPr>
            <a:xfrm rot="10800000">
              <a:off x="2819399" y="3992467"/>
              <a:ext cx="0" cy="1146600"/>
            </a:xfrm>
            <a:prstGeom prst="straightConnector1">
              <a:avLst/>
            </a:prstGeom>
            <a:noFill/>
            <a:ln cap="flat" cmpd="sng" w="5715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cxnSp>
          <p:nvCxnSpPr>
            <p:cNvPr id="1855" name="Google Shape;1855;g2863c0e7a9d_1_482"/>
            <p:cNvCxnSpPr/>
            <p:nvPr/>
          </p:nvCxnSpPr>
          <p:spPr>
            <a:xfrm>
              <a:off x="2824162" y="4172609"/>
              <a:ext cx="0" cy="966600"/>
            </a:xfrm>
            <a:prstGeom prst="straightConnector1">
              <a:avLst/>
            </a:prstGeom>
            <a:noFill/>
            <a:ln cap="flat" cmpd="sng" w="57150">
              <a:solidFill>
                <a:srgbClr val="FF0000"/>
              </a:solidFill>
              <a:prstDash val="solid"/>
              <a:round/>
              <a:headEnd len="sm" w="sm" type="none"/>
              <a:tailEnd len="med" w="med" type="triangle"/>
            </a:ln>
            <a:effectLst>
              <a:outerShdw blurRad="40000" rotWithShape="0" dir="5400000" dist="20000">
                <a:srgbClr val="000000">
                  <a:alpha val="37250"/>
                </a:srgbClr>
              </a:outerShdw>
            </a:effectLst>
          </p:spPr>
        </p:cxnSp>
      </p:grpSp>
      <p:sp>
        <p:nvSpPr>
          <p:cNvPr id="1856" name="Google Shape;1856;g2863c0e7a9d_1_482"/>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Is the measure of the wave (shown by the arrows) an example of amplitude?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pic>
        <p:nvPicPr>
          <p:cNvPr descr="Lesson 44: Frequency, Wavelength, &amp;amp; Amplitude" id="1862" name="Google Shape;1862;g2863c0e7a9d_1_492"/>
          <p:cNvPicPr preferRelativeResize="0"/>
          <p:nvPr/>
        </p:nvPicPr>
        <p:blipFill rotWithShape="1">
          <a:blip r:embed="rId3">
            <a:alphaModFix/>
          </a:blip>
          <a:srcRect b="0" l="0" r="0" t="0"/>
          <a:stretch/>
        </p:blipFill>
        <p:spPr>
          <a:xfrm>
            <a:off x="217714" y="2178957"/>
            <a:ext cx="8650516" cy="3452585"/>
          </a:xfrm>
          <a:prstGeom prst="rect">
            <a:avLst/>
          </a:prstGeom>
          <a:noFill/>
          <a:ln>
            <a:noFill/>
          </a:ln>
        </p:spPr>
      </p:pic>
      <p:sp>
        <p:nvSpPr>
          <p:cNvPr descr="Questions" id="1863" name="Google Shape;1863;g2863c0e7a9d_1_49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g2863c0e7a9d_1_492"/>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Why is the measurement shown below an example of amplitude?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g2863c0e7a9d_1_499"/>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amplitude? </a:t>
            </a:r>
            <a:endParaRPr/>
          </a:p>
        </p:txBody>
      </p:sp>
      <p:grpSp>
        <p:nvGrpSpPr>
          <p:cNvPr id="1871" name="Google Shape;1871;g2863c0e7a9d_1_499"/>
          <p:cNvGrpSpPr/>
          <p:nvPr/>
        </p:nvGrpSpPr>
        <p:grpSpPr>
          <a:xfrm>
            <a:off x="1191395" y="2403344"/>
            <a:ext cx="6259500" cy="2522586"/>
            <a:chOff x="1191395" y="2403344"/>
            <a:chExt cx="6259500" cy="2522586"/>
          </a:xfrm>
        </p:grpSpPr>
        <p:sp>
          <p:nvSpPr>
            <p:cNvPr id="1872" name="Google Shape;1872;g2863c0e7a9d_1_499"/>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3" name="Google Shape;1873;g2863c0e7a9d_1_499"/>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74" name="Google Shape;1874;g2863c0e7a9d_1_499"/>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875" name="Google Shape;1875;g2863c0e7a9d_1_499"/>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grpSp>
      <p:sp>
        <p:nvSpPr>
          <p:cNvPr descr="Questions" id="1876" name="Google Shape;1876;g2863c0e7a9d_1_49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descr="Questions" id="248" name="Google Shape;248;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g2863c0e7a9d_1_510"/>
          <p:cNvSpPr/>
          <p:nvPr/>
        </p:nvSpPr>
        <p:spPr>
          <a:xfrm>
            <a:off x="3921643" y="2233075"/>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3" name="Google Shape;1883;g2863c0e7a9d_1_510"/>
          <p:cNvSpPr/>
          <p:nvPr/>
        </p:nvSpPr>
        <p:spPr>
          <a:xfrm>
            <a:off x="3921643" y="4454656"/>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84" name="Google Shape;1884;g2863c0e7a9d_1_510"/>
          <p:cNvCxnSpPr/>
          <p:nvPr/>
        </p:nvCxnSpPr>
        <p:spPr>
          <a:xfrm>
            <a:off x="1197136" y="2724763"/>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885" name="Google Shape;1885;g2863c0e7a9d_1_510"/>
          <p:cNvCxnSpPr/>
          <p:nvPr/>
        </p:nvCxnSpPr>
        <p:spPr>
          <a:xfrm>
            <a:off x="3152218" y="4925855"/>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sp>
        <p:nvSpPr>
          <p:cNvPr id="1886" name="Google Shape;1886;g2863c0e7a9d_1_510"/>
          <p:cNvSpPr/>
          <p:nvPr/>
        </p:nvSpPr>
        <p:spPr>
          <a:xfrm>
            <a:off x="594066" y="1932145"/>
            <a:ext cx="7681800" cy="1817100"/>
          </a:xfrm>
          <a:prstGeom prst="ellipse">
            <a:avLst/>
          </a:prstGeom>
          <a:noFill/>
          <a:ln cap="flat" cmpd="sng" w="5715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7" name="Google Shape;1887;g2863c0e7a9d_1_510"/>
          <p:cNvSpPr txBox="1"/>
          <p:nvPr>
            <p:ph type="title"/>
          </p:nvPr>
        </p:nvSpPr>
        <p:spPr>
          <a:xfrm>
            <a:off x="849542" y="-596"/>
            <a:ext cx="83949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Why does the top particle have more ENERGY than the bottom particle?</a:t>
            </a:r>
            <a:endParaRPr/>
          </a:p>
        </p:txBody>
      </p:sp>
      <p:sp>
        <p:nvSpPr>
          <p:cNvPr descr="Questions" id="1888" name="Google Shape;1888;g2863c0e7a9d_1_5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3" name="Shape 1893"/>
        <p:cNvGrpSpPr/>
        <p:nvPr/>
      </p:nvGrpSpPr>
      <p:grpSpPr>
        <a:xfrm>
          <a:off x="0" y="0"/>
          <a:ext cx="0" cy="0"/>
          <a:chOff x="0" y="0"/>
          <a:chExt cx="0" cy="0"/>
        </a:xfrm>
      </p:grpSpPr>
      <p:sp>
        <p:nvSpPr>
          <p:cNvPr id="1894" name="Google Shape;1894;g2863c0e7a9d_1_521"/>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895" name="Google Shape;1895;g2863c0e7a9d_1_521"/>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g2863c0e7a9d_1_527"/>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Amplitude:</a:t>
            </a:r>
            <a:r>
              <a:rPr b="1" lang="en-US"/>
              <a:t> </a:t>
            </a:r>
            <a:r>
              <a:rPr lang="en-US"/>
              <a:t>is the maximum distance a particle travels from rest. </a:t>
            </a:r>
            <a:endParaRPr/>
          </a:p>
        </p:txBody>
      </p:sp>
      <p:grpSp>
        <p:nvGrpSpPr>
          <p:cNvPr id="1902" name="Google Shape;1902;g2863c0e7a9d_1_527"/>
          <p:cNvGrpSpPr/>
          <p:nvPr/>
        </p:nvGrpSpPr>
        <p:grpSpPr>
          <a:xfrm>
            <a:off x="1442294" y="2835185"/>
            <a:ext cx="6259500" cy="2522586"/>
            <a:chOff x="1191395" y="2403344"/>
            <a:chExt cx="6259500" cy="2522586"/>
          </a:xfrm>
        </p:grpSpPr>
        <p:sp>
          <p:nvSpPr>
            <p:cNvPr id="1903" name="Google Shape;1903;g2863c0e7a9d_1_527"/>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4" name="Google Shape;1904;g2863c0e7a9d_1_527"/>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05" name="Google Shape;1905;g2863c0e7a9d_1_527"/>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906" name="Google Shape;1906;g2863c0e7a9d_1_527"/>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grpSp>
      <p:sp>
        <p:nvSpPr>
          <p:cNvPr descr="Rewind" id="1907" name="Google Shape;1907;g2863c0e7a9d_1_52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descr="Artificial Intelligence" id="1913" name="Google Shape;1913;g27f7a576e42_0_967"/>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914" name="Google Shape;1914;g27f7a576e42_0_967"/>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9" name="Shape 1919"/>
        <p:cNvGrpSpPr/>
        <p:nvPr/>
      </p:nvGrpSpPr>
      <p:grpSpPr>
        <a:xfrm>
          <a:off x="0" y="0"/>
          <a:ext cx="0" cy="0"/>
          <a:chOff x="0" y="0"/>
          <a:chExt cx="0" cy="0"/>
        </a:xfrm>
      </p:grpSpPr>
      <p:sp>
        <p:nvSpPr>
          <p:cNvPr id="1920" name="Google Shape;1920;g27f7a576e42_0_973"/>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Amplitude</a:t>
            </a:r>
            <a:endParaRPr/>
          </a:p>
        </p:txBody>
      </p:sp>
      <p:sp>
        <p:nvSpPr>
          <p:cNvPr descr="Artificial Intelligence" id="1921" name="Google Shape;1921;g27f7a576e42_0_9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922" name="Google Shape;1922;g27f7a576e42_0_97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923" name="Google Shape;1923;g27f7a576e42_0_973"/>
          <p:cNvCxnSpPr/>
          <p:nvPr/>
        </p:nvCxnSpPr>
        <p:spPr>
          <a:xfrm flipH="1">
            <a:off x="3917736"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1"/>
              </a:srgbClr>
            </a:outerShdw>
          </a:effectLst>
        </p:spPr>
      </p:cxnSp>
      <p:sp>
        <p:nvSpPr>
          <p:cNvPr id="1924" name="Google Shape;1924;g27f7a576e42_0_973"/>
          <p:cNvSpPr txBox="1"/>
          <p:nvPr/>
        </p:nvSpPr>
        <p:spPr>
          <a:xfrm>
            <a:off x="3465021" y="425837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1925" name="Google Shape;1925;g27f7a576e42_0_973"/>
          <p:cNvCxnSpPr/>
          <p:nvPr/>
        </p:nvCxnSpPr>
        <p:spPr>
          <a:xfrm flipH="1">
            <a:off x="5625011"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1"/>
              </a:srgbClr>
            </a:outerShdw>
          </a:effectLst>
        </p:spPr>
      </p:cxnSp>
      <p:sp>
        <p:nvSpPr>
          <p:cNvPr id="1926" name="Google Shape;1926;g27f7a576e42_0_973"/>
          <p:cNvSpPr txBox="1"/>
          <p:nvPr/>
        </p:nvSpPr>
        <p:spPr>
          <a:xfrm>
            <a:off x="5172296" y="425837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(suffix)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sp>
        <p:nvSpPr>
          <p:cNvPr id="1932" name="Google Shape;1932;g27f7a576e42_0_984"/>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Amplitude</a:t>
            </a:r>
            <a:endParaRPr/>
          </a:p>
        </p:txBody>
      </p:sp>
      <p:sp>
        <p:nvSpPr>
          <p:cNvPr descr="Artificial Intelligence" id="1933" name="Google Shape;1933;g27f7a576e42_0_98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934" name="Google Shape;1934;g27f7a576e42_0_98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935" name="Google Shape;1935;g27f7a576e42_0_984"/>
          <p:cNvSpPr/>
          <p:nvPr/>
        </p:nvSpPr>
        <p:spPr>
          <a:xfrm>
            <a:off x="1811425" y="735300"/>
            <a:ext cx="3133800" cy="15966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36" name="Google Shape;1936;g27f7a576e42_0_984"/>
          <p:cNvCxnSpPr>
            <a:stCxn id="1935" idx="4"/>
          </p:cNvCxnSpPr>
          <p:nvPr/>
        </p:nvCxnSpPr>
        <p:spPr>
          <a:xfrm>
            <a:off x="3378325" y="2331900"/>
            <a:ext cx="899700" cy="1080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1937" name="Google Shape;1937;g27f7a576e42_0_984"/>
          <p:cNvSpPr txBox="1"/>
          <p:nvPr/>
        </p:nvSpPr>
        <p:spPr>
          <a:xfrm>
            <a:off x="4179725" y="3625525"/>
            <a:ext cx="34299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Ampli = greatness or magnitude</a:t>
            </a:r>
            <a:r>
              <a:rPr b="0" i="0" lang="en-US" sz="36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sp>
        <p:nvSpPr>
          <p:cNvPr id="1943" name="Google Shape;1943;g2863c0e7a9d_1_755"/>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Amplitude</a:t>
            </a:r>
            <a:endParaRPr/>
          </a:p>
        </p:txBody>
      </p:sp>
      <p:sp>
        <p:nvSpPr>
          <p:cNvPr descr="Artificial Intelligence" id="1944" name="Google Shape;1944;g2863c0e7a9d_1_75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945" name="Google Shape;1945;g2863c0e7a9d_1_75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946" name="Google Shape;1946;g2863c0e7a9d_1_755"/>
          <p:cNvSpPr/>
          <p:nvPr/>
        </p:nvSpPr>
        <p:spPr>
          <a:xfrm>
            <a:off x="4789225" y="735300"/>
            <a:ext cx="2496600" cy="15966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47" name="Google Shape;1947;g2863c0e7a9d_1_755"/>
          <p:cNvCxnSpPr>
            <a:stCxn id="1946" idx="4"/>
          </p:cNvCxnSpPr>
          <p:nvPr/>
        </p:nvCxnSpPr>
        <p:spPr>
          <a:xfrm flipH="1">
            <a:off x="5887225" y="2331900"/>
            <a:ext cx="150300" cy="1065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1948" name="Google Shape;1948;g2863c0e7a9d_1_755"/>
          <p:cNvSpPr txBox="1"/>
          <p:nvPr/>
        </p:nvSpPr>
        <p:spPr>
          <a:xfrm>
            <a:off x="4179725" y="3625525"/>
            <a:ext cx="3429900" cy="2862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-tude describes conditions, states, or qualities of things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g27f7a576e42_0_1004"/>
          <p:cNvSpPr txBox="1"/>
          <p:nvPr>
            <p:ph type="title"/>
          </p:nvPr>
        </p:nvSpPr>
        <p:spPr>
          <a:xfrm>
            <a:off x="457200" y="17628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Ampli   tude</a:t>
            </a:r>
            <a:endParaRPr/>
          </a:p>
        </p:txBody>
      </p:sp>
      <p:sp>
        <p:nvSpPr>
          <p:cNvPr descr="Artificial Intelligence" id="1955" name="Google Shape;1955;g27f7a576e42_0_10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956" name="Google Shape;1956;g27f7a576e42_0_100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957" name="Google Shape;1957;g27f7a576e42_0_1004"/>
          <p:cNvSpPr/>
          <p:nvPr/>
        </p:nvSpPr>
        <p:spPr>
          <a:xfrm>
            <a:off x="4511784" y="20864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8" name="Google Shape;1958;g27f7a576e42_0_1004"/>
          <p:cNvSpPr txBox="1"/>
          <p:nvPr/>
        </p:nvSpPr>
        <p:spPr>
          <a:xfrm>
            <a:off x="2990250" y="5941425"/>
            <a:ext cx="31635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How great something is</a:t>
            </a:r>
            <a:endParaRPr b="0" i="0" sz="2400" u="none" cap="none" strike="noStrike">
              <a:solidFill>
                <a:srgbClr val="000000"/>
              </a:solidFill>
              <a:latin typeface="Calibri"/>
              <a:ea typeface="Calibri"/>
              <a:cs typeface="Calibri"/>
              <a:sym typeface="Calibri"/>
            </a:endParaRPr>
          </a:p>
        </p:txBody>
      </p:sp>
      <p:sp>
        <p:nvSpPr>
          <p:cNvPr id="1959" name="Google Shape;1959;g27f7a576e42_0_1004"/>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Amplitude</a:t>
            </a:r>
            <a:endParaRPr b="0" i="0" sz="1400" u="none" cap="none" strike="noStrike">
              <a:solidFill>
                <a:srgbClr val="000000"/>
              </a:solidFill>
              <a:latin typeface="Arial"/>
              <a:ea typeface="Arial"/>
              <a:cs typeface="Arial"/>
              <a:sym typeface="Arial"/>
            </a:endParaRPr>
          </a:p>
        </p:txBody>
      </p:sp>
      <p:sp>
        <p:nvSpPr>
          <p:cNvPr id="1960" name="Google Shape;1960;g27f7a576e42_0_1004"/>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descr="Questions" id="1966" name="Google Shape;1966;g27f7a576e42_0_1015"/>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sp>
        <p:nvSpPr>
          <p:cNvPr id="1972" name="Google Shape;1972;g27f7a576e42_0_1020"/>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a:t>
            </a:r>
            <a:r>
              <a:rPr b="1" lang="en-US" sz="3959"/>
              <a:t>amplitude</a:t>
            </a:r>
            <a:r>
              <a:rPr lang="en-US" sz="3959"/>
              <a:t> to help us remember the definition of the term?</a:t>
            </a:r>
            <a:endParaRPr/>
          </a:p>
        </p:txBody>
      </p:sp>
      <p:sp>
        <p:nvSpPr>
          <p:cNvPr descr="Questions" id="1973" name="Google Shape;1973;g27f7a576e42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g27f7a576e42_0_1020"/>
          <p:cNvSpPr txBox="1"/>
          <p:nvPr>
            <p:ph type="title"/>
          </p:nvPr>
        </p:nvSpPr>
        <p:spPr>
          <a:xfrm>
            <a:off x="902100" y="2258950"/>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Amplitude</a:t>
            </a:r>
            <a:endParaRPr/>
          </a:p>
        </p:txBody>
      </p:sp>
      <p:cxnSp>
        <p:nvCxnSpPr>
          <p:cNvPr id="1975" name="Google Shape;1975;g27f7a576e42_0_1020"/>
          <p:cNvCxnSpPr/>
          <p:nvPr/>
        </p:nvCxnSpPr>
        <p:spPr>
          <a:xfrm flipH="1">
            <a:off x="3917736"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1"/>
              </a:srgbClr>
            </a:outerShdw>
          </a:effectLst>
        </p:spPr>
      </p:cxnSp>
      <p:sp>
        <p:nvSpPr>
          <p:cNvPr id="1976" name="Google Shape;1976;g27f7a576e42_0_1020"/>
          <p:cNvSpPr txBox="1"/>
          <p:nvPr/>
        </p:nvSpPr>
        <p:spPr>
          <a:xfrm>
            <a:off x="3465021"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1977" name="Google Shape;1977;g27f7a576e42_0_1020"/>
          <p:cNvCxnSpPr/>
          <p:nvPr/>
        </p:nvCxnSpPr>
        <p:spPr>
          <a:xfrm flipH="1">
            <a:off x="5625011"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901"/>
              </a:srgbClr>
            </a:outerShdw>
          </a:effectLst>
        </p:spPr>
      </p:cxnSp>
      <p:sp>
        <p:nvSpPr>
          <p:cNvPr id="1978" name="Google Shape;1978;g27f7a576e42_0_1020"/>
          <p:cNvSpPr txBox="1"/>
          <p:nvPr/>
        </p:nvSpPr>
        <p:spPr>
          <a:xfrm>
            <a:off x="5172296"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(suffix)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frequency?</a:t>
            </a:r>
            <a:endParaRPr b="0" i="0" sz="3600" u="none" cap="none" strike="noStrike">
              <a:solidFill>
                <a:schemeClr val="dk1"/>
              </a:solidFill>
              <a:latin typeface="Calibri"/>
              <a:ea typeface="Calibri"/>
              <a:cs typeface="Calibri"/>
              <a:sym typeface="Calibri"/>
            </a:endParaRPr>
          </a:p>
        </p:txBody>
      </p:sp>
      <p:sp>
        <p:nvSpPr>
          <p:cNvPr descr="Questions" id="255" name="Google Shape;255;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 name="Google Shape;256;g27e576c1a67_0_364"/>
          <p:cNvPicPr preferRelativeResize="0"/>
          <p:nvPr/>
        </p:nvPicPr>
        <p:blipFill>
          <a:blip r:embed="rId4">
            <a:alphaModFix/>
          </a:blip>
          <a:stretch>
            <a:fillRect/>
          </a:stretch>
        </p:blipFill>
        <p:spPr>
          <a:xfrm>
            <a:off x="1206225" y="1877225"/>
            <a:ext cx="6731400" cy="440232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g27f7a576e42_0_1031"/>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985" name="Google Shape;1985;g27f7a576e42_0_1031"/>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0" name="Shape 1990"/>
        <p:cNvGrpSpPr/>
        <p:nvPr/>
      </p:nvGrpSpPr>
      <p:grpSpPr>
        <a:xfrm>
          <a:off x="0" y="0"/>
          <a:ext cx="0" cy="0"/>
          <a:chOff x="0" y="0"/>
          <a:chExt cx="0" cy="0"/>
        </a:xfrm>
      </p:grpSpPr>
      <p:sp>
        <p:nvSpPr>
          <p:cNvPr id="1991" name="Google Shape;1991;g2863c0e7a9d_1_765"/>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Amplitude:</a:t>
            </a:r>
            <a:r>
              <a:rPr b="1" lang="en-US"/>
              <a:t> </a:t>
            </a:r>
            <a:r>
              <a:rPr lang="en-US"/>
              <a:t>is the maximum distance a particle travels from rest. </a:t>
            </a:r>
            <a:endParaRPr/>
          </a:p>
        </p:txBody>
      </p:sp>
      <p:grpSp>
        <p:nvGrpSpPr>
          <p:cNvPr id="1992" name="Google Shape;1992;g2863c0e7a9d_1_765"/>
          <p:cNvGrpSpPr/>
          <p:nvPr/>
        </p:nvGrpSpPr>
        <p:grpSpPr>
          <a:xfrm>
            <a:off x="1442294" y="2835185"/>
            <a:ext cx="6259500" cy="2522586"/>
            <a:chOff x="1191395" y="2403344"/>
            <a:chExt cx="6259500" cy="2522586"/>
          </a:xfrm>
        </p:grpSpPr>
        <p:sp>
          <p:nvSpPr>
            <p:cNvPr id="1993" name="Google Shape;1993;g2863c0e7a9d_1_765"/>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4" name="Google Shape;1994;g2863c0e7a9d_1_765"/>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95" name="Google Shape;1995;g2863c0e7a9d_1_765"/>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1996" name="Google Shape;1996;g2863c0e7a9d_1_765"/>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grpSp>
      <p:sp>
        <p:nvSpPr>
          <p:cNvPr descr="Rewind" id="1997" name="Google Shape;1997;g2863c0e7a9d_1_7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g27f7a576e42_0_1044"/>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04" name="Google Shape;2004;g27f7a576e42_0_1044"/>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2005" name="Google Shape;2005;g27f7a576e42_0_1044"/>
          <p:cNvCxnSpPr>
            <a:stCxn id="2006" idx="4"/>
            <a:endCxn id="2003"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2007" name="Google Shape;2007;g27f7a576e42_0_1044"/>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2008" name="Google Shape;2008;g27f7a576e42_0_1044"/>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2006" name="Google Shape;2006;g27f7a576e42_0_1044"/>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g27f7a576e42_0_105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015" name="Google Shape;2015;g27f7a576e42_0_105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016" name="Google Shape;2016;g27f7a576e42_0_1054"/>
          <p:cNvCxnSpPr>
            <a:stCxn id="2017" idx="4"/>
            <a:endCxn id="201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018" name="Google Shape;2018;g27f7a576e42_0_105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019" name="Google Shape;2019;g27f7a576e42_0_105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017" name="Google Shape;2017;g27f7a576e42_0_105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20" name="Google Shape;2020;g27f7a576e42_0_105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Amplitude</a:t>
            </a:r>
            <a:endParaRPr b="0" i="0" sz="700" u="none" cap="none" strike="noStrike">
              <a:solidFill>
                <a:srgbClr val="000000"/>
              </a:solidFill>
              <a:latin typeface="Arial"/>
              <a:ea typeface="Arial"/>
              <a:cs typeface="Arial"/>
              <a:sym typeface="Arial"/>
            </a:endParaRPr>
          </a:p>
        </p:txBody>
      </p:sp>
      <p:sp>
        <p:nvSpPr>
          <p:cNvPr id="2021" name="Google Shape;2021;g27f7a576e42_0_105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022" name="Google Shape;2022;g27f7a576e42_0_105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023" name="Google Shape;2023;g27f7a576e42_0_105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024" name="Google Shape;2024;g27f7a576e42_0_105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amplitude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2025" name="Google Shape;2025;g27f7a576e42_0_10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26" name="Google Shape;2026;g27f7a576e42_0_10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27" name="Google Shape;2027;g27f7a576e42_0_1054"/>
          <p:cNvCxnSpPr>
            <a:stCxn id="2028" idx="4"/>
            <a:endCxn id="202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29" name="Google Shape;2029;g27f7a576e42_0_10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30" name="Google Shape;2030;g27f7a576e42_0_10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28" name="Google Shape;2028;g27f7a576e42_0_10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g27f7a576e42_0_107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37" name="Google Shape;2037;g27f7a576e42_0_107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38" name="Google Shape;2038;g27f7a576e42_0_1075"/>
          <p:cNvCxnSpPr>
            <a:stCxn id="2039" idx="4"/>
            <a:endCxn id="203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40" name="Google Shape;2040;g27f7a576e42_0_107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41" name="Google Shape;2041;g27f7a576e42_0_107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39" name="Google Shape;2039;g27f7a576e42_0_107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42" name="Google Shape;2042;g27f7a576e42_0_1075"/>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amplitude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43" name="Google Shape;2043;g27f7a576e42_0_1075"/>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44" name="Google Shape;2044;g27f7a576e42_0_1075"/>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45" name="Google Shape;2045;g27f7a576e42_0_1075"/>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46" name="Google Shape;2046;g27f7a576e42_0_1075"/>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2047" name="Google Shape;2047;g27f7a576e42_0_1075"/>
          <p:cNvPicPr preferRelativeResize="0"/>
          <p:nvPr/>
        </p:nvPicPr>
        <p:blipFill>
          <a:blip r:embed="rId3">
            <a:alphaModFix/>
          </a:blip>
          <a:stretch>
            <a:fillRect/>
          </a:stretch>
        </p:blipFill>
        <p:spPr>
          <a:xfrm>
            <a:off x="1038105" y="4646518"/>
            <a:ext cx="3820841" cy="1878313"/>
          </a:xfrm>
          <a:prstGeom prst="rect">
            <a:avLst/>
          </a:prstGeom>
          <a:noFill/>
          <a:ln>
            <a:noFill/>
          </a:ln>
        </p:spPr>
      </p:pic>
      <p:sp>
        <p:nvSpPr>
          <p:cNvPr id="2048" name="Google Shape;2048;g27f7a576e42_0_1075"/>
          <p:cNvSpPr/>
          <p:nvPr/>
        </p:nvSpPr>
        <p:spPr>
          <a:xfrm>
            <a:off x="3191350" y="4776325"/>
            <a:ext cx="100500" cy="786900"/>
          </a:xfrm>
          <a:prstGeom prst="up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049" name="Google Shape;2049;g27f7a576e42_0_1075"/>
          <p:cNvPicPr preferRelativeResize="0"/>
          <p:nvPr/>
        </p:nvPicPr>
        <p:blipFill>
          <a:blip r:embed="rId4">
            <a:alphaModFix/>
          </a:blip>
          <a:stretch>
            <a:fillRect/>
          </a:stretch>
        </p:blipFill>
        <p:spPr>
          <a:xfrm>
            <a:off x="5625076" y="1754074"/>
            <a:ext cx="3109576" cy="1974374"/>
          </a:xfrm>
          <a:prstGeom prst="rect">
            <a:avLst/>
          </a:prstGeom>
          <a:noFill/>
          <a:ln>
            <a:noFill/>
          </a:ln>
        </p:spPr>
      </p:pic>
      <p:pic>
        <p:nvPicPr>
          <p:cNvPr id="2050" name="Google Shape;2050;g27f7a576e42_0_1075"/>
          <p:cNvPicPr preferRelativeResize="0"/>
          <p:nvPr/>
        </p:nvPicPr>
        <p:blipFill>
          <a:blip r:embed="rId5">
            <a:alphaModFix/>
          </a:blip>
          <a:stretch>
            <a:fillRect/>
          </a:stretch>
        </p:blipFill>
        <p:spPr>
          <a:xfrm>
            <a:off x="5763426" y="4145349"/>
            <a:ext cx="2971225" cy="2528825"/>
          </a:xfrm>
          <a:prstGeom prst="rect">
            <a:avLst/>
          </a:prstGeom>
          <a:noFill/>
          <a:ln>
            <a:noFill/>
          </a:ln>
        </p:spPr>
      </p:pic>
      <p:pic>
        <p:nvPicPr>
          <p:cNvPr id="2051" name="Google Shape;2051;g27f7a576e42_0_1075"/>
          <p:cNvPicPr preferRelativeResize="0"/>
          <p:nvPr/>
        </p:nvPicPr>
        <p:blipFill>
          <a:blip r:embed="rId6">
            <a:alphaModFix/>
          </a:blip>
          <a:stretch>
            <a:fillRect/>
          </a:stretch>
        </p:blipFill>
        <p:spPr>
          <a:xfrm>
            <a:off x="1051001" y="1648799"/>
            <a:ext cx="3109575" cy="2359589"/>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g2863c0e7a9d_1_78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58" name="Google Shape;2058;g2863c0e7a9d_1_78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59" name="Google Shape;2059;g2863c0e7a9d_1_782"/>
          <p:cNvCxnSpPr>
            <a:stCxn id="2060" idx="4"/>
            <a:endCxn id="20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61" name="Google Shape;2061;g2863c0e7a9d_1_78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62" name="Google Shape;2062;g2863c0e7a9d_1_78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60" name="Google Shape;2060;g2863c0e7a9d_1_78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63" name="Google Shape;2063;g2863c0e7a9d_1_78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amplitude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64" name="Google Shape;2064;g2863c0e7a9d_1_78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65" name="Google Shape;2065;g2863c0e7a9d_1_78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66" name="Google Shape;2066;g2863c0e7a9d_1_78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67" name="Google Shape;2067;g2863c0e7a9d_1_78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2068" name="Google Shape;2068;g2863c0e7a9d_1_782"/>
          <p:cNvPicPr preferRelativeResize="0"/>
          <p:nvPr/>
        </p:nvPicPr>
        <p:blipFill>
          <a:blip r:embed="rId3">
            <a:alphaModFix/>
          </a:blip>
          <a:stretch>
            <a:fillRect/>
          </a:stretch>
        </p:blipFill>
        <p:spPr>
          <a:xfrm>
            <a:off x="1038105" y="4646518"/>
            <a:ext cx="3820841" cy="1878313"/>
          </a:xfrm>
          <a:prstGeom prst="rect">
            <a:avLst/>
          </a:prstGeom>
          <a:noFill/>
          <a:ln>
            <a:noFill/>
          </a:ln>
        </p:spPr>
      </p:pic>
      <p:sp>
        <p:nvSpPr>
          <p:cNvPr id="2069" name="Google Shape;2069;g2863c0e7a9d_1_782"/>
          <p:cNvSpPr/>
          <p:nvPr/>
        </p:nvSpPr>
        <p:spPr>
          <a:xfrm>
            <a:off x="3191350" y="4776325"/>
            <a:ext cx="100500" cy="786900"/>
          </a:xfrm>
          <a:prstGeom prst="up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070" name="Google Shape;2070;g2863c0e7a9d_1_782"/>
          <p:cNvPicPr preferRelativeResize="0"/>
          <p:nvPr/>
        </p:nvPicPr>
        <p:blipFill>
          <a:blip r:embed="rId4">
            <a:alphaModFix/>
          </a:blip>
          <a:stretch>
            <a:fillRect/>
          </a:stretch>
        </p:blipFill>
        <p:spPr>
          <a:xfrm>
            <a:off x="5625076" y="1754074"/>
            <a:ext cx="3109576" cy="1974374"/>
          </a:xfrm>
          <a:prstGeom prst="rect">
            <a:avLst/>
          </a:prstGeom>
          <a:noFill/>
          <a:ln>
            <a:noFill/>
          </a:ln>
        </p:spPr>
      </p:pic>
      <p:pic>
        <p:nvPicPr>
          <p:cNvPr id="2071" name="Google Shape;2071;g2863c0e7a9d_1_782"/>
          <p:cNvPicPr preferRelativeResize="0"/>
          <p:nvPr/>
        </p:nvPicPr>
        <p:blipFill>
          <a:blip r:embed="rId5">
            <a:alphaModFix/>
          </a:blip>
          <a:stretch>
            <a:fillRect/>
          </a:stretch>
        </p:blipFill>
        <p:spPr>
          <a:xfrm>
            <a:off x="5763426" y="4145349"/>
            <a:ext cx="2971225" cy="2528825"/>
          </a:xfrm>
          <a:prstGeom prst="rect">
            <a:avLst/>
          </a:prstGeom>
          <a:noFill/>
          <a:ln>
            <a:noFill/>
          </a:ln>
        </p:spPr>
      </p:pic>
      <p:pic>
        <p:nvPicPr>
          <p:cNvPr id="2072" name="Google Shape;2072;g2863c0e7a9d_1_782"/>
          <p:cNvPicPr preferRelativeResize="0"/>
          <p:nvPr/>
        </p:nvPicPr>
        <p:blipFill>
          <a:blip r:embed="rId6">
            <a:alphaModFix/>
          </a:blip>
          <a:stretch>
            <a:fillRect/>
          </a:stretch>
        </p:blipFill>
        <p:spPr>
          <a:xfrm>
            <a:off x="1051001" y="1648799"/>
            <a:ext cx="3109575" cy="2359589"/>
          </a:xfrm>
          <a:prstGeom prst="rect">
            <a:avLst/>
          </a:prstGeom>
          <a:noFill/>
          <a:ln>
            <a:noFill/>
          </a:ln>
        </p:spPr>
      </p:pic>
      <p:sp>
        <p:nvSpPr>
          <p:cNvPr id="2073" name="Google Shape;2073;g2863c0e7a9d_1_782"/>
          <p:cNvSpPr/>
          <p:nvPr/>
        </p:nvSpPr>
        <p:spPr>
          <a:xfrm>
            <a:off x="362275" y="4160800"/>
            <a:ext cx="4649100" cy="244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sp>
        <p:nvSpPr>
          <p:cNvPr id="2079" name="Google Shape;2079;g27f7a576e42_0_111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80" name="Google Shape;2080;g27f7a576e42_0_111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81" name="Google Shape;2081;g27f7a576e42_0_1114"/>
          <p:cNvCxnSpPr>
            <a:stCxn id="2082" idx="4"/>
            <a:endCxn id="207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83" name="Google Shape;2083;g27f7a576e42_0_111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84" name="Google Shape;2084;g27f7a576e42_0_111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82" name="Google Shape;2082;g27f7a576e42_0_111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85" name="Google Shape;2085;g27f7a576e42_0_111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086" name="Google Shape;2086;g27f7a576e42_0_111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087" name="Google Shape;2087;g27f7a576e42_0_1114"/>
          <p:cNvCxnSpPr>
            <a:stCxn id="2088" idx="4"/>
            <a:endCxn id="208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089" name="Google Shape;2089;g27f7a576e42_0_111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090" name="Google Shape;2090;g27f7a576e42_0_111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088" name="Google Shape;2088;g27f7a576e42_0_111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1" name="Google Shape;2091;g27f7a576e42_0_111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Amplitude</a:t>
            </a:r>
            <a:endParaRPr b="0" i="0" sz="700" u="none" cap="none" strike="noStrike">
              <a:solidFill>
                <a:srgbClr val="000000"/>
              </a:solidFill>
              <a:latin typeface="Arial"/>
              <a:ea typeface="Arial"/>
              <a:cs typeface="Arial"/>
              <a:sym typeface="Arial"/>
            </a:endParaRPr>
          </a:p>
        </p:txBody>
      </p:sp>
      <p:sp>
        <p:nvSpPr>
          <p:cNvPr id="2092" name="Google Shape;2092;g27f7a576e42_0_111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093" name="Google Shape;2093;g27f7a576e42_0_111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094" name="Google Shape;2094;g27f7a576e42_0_111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095" name="Google Shape;2095;g27f7a576e42_0_111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amplitude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2096" name="Google Shape;2096;g27f7a576e42_0_1114"/>
          <p:cNvPicPr preferRelativeResize="0"/>
          <p:nvPr/>
        </p:nvPicPr>
        <p:blipFill>
          <a:blip r:embed="rId3">
            <a:alphaModFix/>
          </a:blip>
          <a:stretch>
            <a:fillRect/>
          </a:stretch>
        </p:blipFill>
        <p:spPr>
          <a:xfrm>
            <a:off x="5236125" y="918400"/>
            <a:ext cx="3366600" cy="1763100"/>
          </a:xfrm>
          <a:prstGeom prst="rect">
            <a:avLst/>
          </a:prstGeom>
          <a:noFill/>
          <a:ln>
            <a:noFill/>
          </a:ln>
        </p:spPr>
      </p:pic>
      <p:sp>
        <p:nvSpPr>
          <p:cNvPr id="2097" name="Google Shape;2097;g27f7a576e42_0_1114"/>
          <p:cNvSpPr/>
          <p:nvPr/>
        </p:nvSpPr>
        <p:spPr>
          <a:xfrm>
            <a:off x="7133381" y="1040245"/>
            <a:ext cx="88500" cy="738600"/>
          </a:xfrm>
          <a:prstGeom prst="up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2" name="Shape 2102"/>
        <p:cNvGrpSpPr/>
        <p:nvPr/>
      </p:nvGrpSpPr>
      <p:grpSpPr>
        <a:xfrm>
          <a:off x="0" y="0"/>
          <a:ext cx="0" cy="0"/>
          <a:chOff x="0" y="0"/>
          <a:chExt cx="0" cy="0"/>
        </a:xfrm>
      </p:grpSpPr>
      <p:sp>
        <p:nvSpPr>
          <p:cNvPr id="2103" name="Google Shape;2103;g27f7a576e42_0_11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04" name="Google Shape;2104;g27f7a576e42_0_11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05" name="Google Shape;2105;g27f7a576e42_0_1136"/>
          <p:cNvCxnSpPr>
            <a:stCxn id="2106" idx="4"/>
            <a:endCxn id="210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07" name="Google Shape;2107;g27f7a576e42_0_11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08" name="Google Shape;2108;g27f7a576e42_0_11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06" name="Google Shape;2106;g27f7a576e42_0_11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09" name="Google Shape;2109;g27f7a576e42_0_1136"/>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Amplitude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110" name="Google Shape;2110;g27f7a576e42_0_1136"/>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process by which oxygen is converted into carbon dioxide</a:t>
            </a:r>
            <a:endParaRPr b="0" i="0" sz="1400" u="none" cap="none" strike="noStrike">
              <a:solidFill>
                <a:srgbClr val="434343"/>
              </a:solidFill>
              <a:latin typeface="Arial"/>
              <a:ea typeface="Arial"/>
              <a:cs typeface="Arial"/>
              <a:sym typeface="Arial"/>
            </a:endParaRPr>
          </a:p>
        </p:txBody>
      </p:sp>
      <p:sp>
        <p:nvSpPr>
          <p:cNvPr id="2111" name="Google Shape;2111;g27f7a576e42_0_1136"/>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Solid, liquid, and gas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2112" name="Google Shape;2112;g27f7a576e42_0_11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13" name="Google Shape;2113;g27f7a576e42_0_113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place where animals and plants live together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14" name="Google Shape;2114;g27f7a576e42_0_1136"/>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15" name="Google Shape;2115;g27f7a576e42_0_1136"/>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16" name="Google Shape;2116;g27f7a576e42_0_1136"/>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17" name="Google Shape;2117;g27f7a576e42_0_1136"/>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18" name="Google Shape;2118;g27f7a576e42_0_1136"/>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The </a:t>
            </a:r>
            <a:r>
              <a:rPr lang="en-US" sz="2400">
                <a:solidFill>
                  <a:srgbClr val="43464D"/>
                </a:solidFill>
                <a:latin typeface="Helvetica Neue Light"/>
                <a:ea typeface="Helvetica Neue Light"/>
                <a:cs typeface="Helvetica Neue Light"/>
                <a:sym typeface="Helvetica Neue Light"/>
              </a:rPr>
              <a:t>maximum distance a </a:t>
            </a:r>
            <a:r>
              <a:rPr lang="en-US" sz="2400">
                <a:solidFill>
                  <a:srgbClr val="43464D"/>
                </a:solidFill>
                <a:latin typeface="Helvetica Neue Light"/>
                <a:ea typeface="Helvetica Neue Light"/>
                <a:cs typeface="Helvetica Neue Light"/>
                <a:sym typeface="Helvetica Neue Light"/>
              </a:rPr>
              <a:t>particle</a:t>
            </a:r>
            <a:r>
              <a:rPr lang="en-US" sz="2400">
                <a:solidFill>
                  <a:srgbClr val="43464D"/>
                </a:solidFill>
                <a:latin typeface="Helvetica Neue Light"/>
                <a:ea typeface="Helvetica Neue Light"/>
                <a:cs typeface="Helvetica Neue Light"/>
                <a:sym typeface="Helvetica Neue Light"/>
              </a:rPr>
              <a:t> travels from rest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g2863c0e7a9d_1_82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25" name="Google Shape;2125;g2863c0e7a9d_1_82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26" name="Google Shape;2126;g2863c0e7a9d_1_829"/>
          <p:cNvCxnSpPr>
            <a:stCxn id="2127" idx="4"/>
            <a:endCxn id="21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28" name="Google Shape;2128;g2863c0e7a9d_1_82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29" name="Google Shape;2129;g2863c0e7a9d_1_82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27" name="Google Shape;2127;g2863c0e7a9d_1_82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30" name="Google Shape;2130;g2863c0e7a9d_1_829"/>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Amplitude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131" name="Google Shape;2131;g2863c0e7a9d_1_829"/>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process by which oxygen is converted into carbon dioxide</a:t>
            </a:r>
            <a:endParaRPr b="0" i="0" sz="1400" u="none" cap="none" strike="noStrike">
              <a:solidFill>
                <a:srgbClr val="434343"/>
              </a:solidFill>
              <a:latin typeface="Arial"/>
              <a:ea typeface="Arial"/>
              <a:cs typeface="Arial"/>
              <a:sym typeface="Arial"/>
            </a:endParaRPr>
          </a:p>
        </p:txBody>
      </p:sp>
      <p:sp>
        <p:nvSpPr>
          <p:cNvPr id="2132" name="Google Shape;2132;g2863c0e7a9d_1_829"/>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Solid, liquid, and gas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2133" name="Google Shape;2133;g2863c0e7a9d_1_829"/>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34" name="Google Shape;2134;g2863c0e7a9d_1_829"/>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place where animals and plants live together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35" name="Google Shape;2135;g2863c0e7a9d_1_829"/>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36" name="Google Shape;2136;g2863c0e7a9d_1_829"/>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37" name="Google Shape;2137;g2863c0e7a9d_1_829"/>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38" name="Google Shape;2138;g2863c0e7a9d_1_829"/>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39" name="Google Shape;2139;g2863c0e7a9d_1_829"/>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The </a:t>
            </a:r>
            <a:r>
              <a:rPr lang="en-US" sz="2400">
                <a:solidFill>
                  <a:srgbClr val="43464D"/>
                </a:solidFill>
                <a:latin typeface="Helvetica Neue Light"/>
                <a:ea typeface="Helvetica Neue Light"/>
                <a:cs typeface="Helvetica Neue Light"/>
                <a:sym typeface="Helvetica Neue Light"/>
              </a:rPr>
              <a:t>maximum distance a particle travels from rest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40" name="Google Shape;2140;g2863c0e7a9d_1_829"/>
          <p:cNvSpPr/>
          <p:nvPr/>
        </p:nvSpPr>
        <p:spPr>
          <a:xfrm>
            <a:off x="393325" y="2890900"/>
            <a:ext cx="73887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g27f7a576e42_0_117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47" name="Google Shape;2147;g27f7a576e42_0_117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48" name="Google Shape;2148;g27f7a576e42_0_1177"/>
          <p:cNvCxnSpPr>
            <a:stCxn id="2149" idx="4"/>
            <a:endCxn id="21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50" name="Google Shape;2150;g27f7a576e42_0_117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51" name="Google Shape;2151;g27f7a576e42_0_117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49" name="Google Shape;2149;g27f7a576e42_0_117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52" name="Google Shape;2152;g27f7a576e42_0_11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153" name="Google Shape;2153;g27f7a576e42_0_117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154" name="Google Shape;2154;g27f7a576e42_0_1177"/>
          <p:cNvCxnSpPr>
            <a:stCxn id="2155" idx="4"/>
            <a:endCxn id="215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156" name="Google Shape;2156;g27f7a576e42_0_117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157" name="Google Shape;2157;g27f7a576e42_0_117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155" name="Google Shape;2155;g27f7a576e42_0_117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58" name="Google Shape;2158;g27f7a576e42_0_117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Amplitude</a:t>
            </a:r>
            <a:endParaRPr b="0" i="0" sz="700" u="none" cap="none" strike="noStrike">
              <a:solidFill>
                <a:srgbClr val="000000"/>
              </a:solidFill>
              <a:latin typeface="Arial"/>
              <a:ea typeface="Arial"/>
              <a:cs typeface="Arial"/>
              <a:sym typeface="Arial"/>
            </a:endParaRPr>
          </a:p>
        </p:txBody>
      </p:sp>
      <p:sp>
        <p:nvSpPr>
          <p:cNvPr id="2159" name="Google Shape;2159;g27f7a576e42_0_117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160" name="Google Shape;2160;g27f7a576e42_0_117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161" name="Google Shape;2161;g27f7a576e42_0_117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162" name="Google Shape;2162;g27f7a576e42_0_117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amplitude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2163" name="Google Shape;2163;g27f7a576e42_0_1177"/>
          <p:cNvPicPr preferRelativeResize="0"/>
          <p:nvPr/>
        </p:nvPicPr>
        <p:blipFill>
          <a:blip r:embed="rId3">
            <a:alphaModFix/>
          </a:blip>
          <a:stretch>
            <a:fillRect/>
          </a:stretch>
        </p:blipFill>
        <p:spPr>
          <a:xfrm>
            <a:off x="5236125" y="918400"/>
            <a:ext cx="3366600" cy="1763100"/>
          </a:xfrm>
          <a:prstGeom prst="rect">
            <a:avLst/>
          </a:prstGeom>
          <a:noFill/>
          <a:ln>
            <a:noFill/>
          </a:ln>
        </p:spPr>
      </p:pic>
      <p:sp>
        <p:nvSpPr>
          <p:cNvPr id="2164" name="Google Shape;2164;g27f7a576e42_0_1177"/>
          <p:cNvSpPr/>
          <p:nvPr/>
        </p:nvSpPr>
        <p:spPr>
          <a:xfrm>
            <a:off x="7133381" y="1040245"/>
            <a:ext cx="88500" cy="738600"/>
          </a:xfrm>
          <a:prstGeom prst="up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65" name="Google Shape;2165;g27f7a576e42_0_1177"/>
          <p:cNvSpPr txBox="1"/>
          <p:nvPr/>
        </p:nvSpPr>
        <p:spPr>
          <a:xfrm>
            <a:off x="630650" y="1486900"/>
            <a:ext cx="3823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maximum distance a particle travels from rest</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63" name="Google Shape;263;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0" name="Shape 2170"/>
        <p:cNvGrpSpPr/>
        <p:nvPr/>
      </p:nvGrpSpPr>
      <p:grpSpPr>
        <a:xfrm>
          <a:off x="0" y="0"/>
          <a:ext cx="0" cy="0"/>
          <a:chOff x="0" y="0"/>
          <a:chExt cx="0" cy="0"/>
        </a:xfrm>
      </p:grpSpPr>
      <p:sp>
        <p:nvSpPr>
          <p:cNvPr id="2171" name="Google Shape;2171;g27f7a576e42_0_120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72" name="Google Shape;2172;g27f7a576e42_0_120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73" name="Google Shape;2173;g27f7a576e42_0_1200"/>
          <p:cNvCxnSpPr>
            <a:stCxn id="2174" idx="4"/>
            <a:endCxn id="21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75" name="Google Shape;2175;g27f7a576e42_0_120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76" name="Google Shape;2176;g27f7a576e42_0_120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74" name="Google Shape;2174;g27f7a576e42_0_120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77" name="Google Shape;2177;g27f7a576e42_0_1200"/>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Amplitude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178" name="Google Shape;2178;g27f7a576e42_0_1200"/>
          <p:cNvSpPr txBox="1"/>
          <p:nvPr/>
        </p:nvSpPr>
        <p:spPr>
          <a:xfrm>
            <a:off x="1073532" y="49644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Brownie batter heating up and turning into brownies as it bakes in the oven</a:t>
            </a:r>
            <a:endParaRPr b="0" i="0" sz="1400" u="none" cap="none" strike="noStrike">
              <a:solidFill>
                <a:srgbClr val="434343"/>
              </a:solidFill>
              <a:latin typeface="Arial"/>
              <a:ea typeface="Arial"/>
              <a:cs typeface="Arial"/>
              <a:sym typeface="Arial"/>
            </a:endParaRPr>
          </a:p>
        </p:txBody>
      </p:sp>
      <p:sp>
        <p:nvSpPr>
          <p:cNvPr id="2179" name="Google Shape;2179;g27f7a576e42_0_1200"/>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plant absorbing sunlight and water to create food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80" name="Google Shape;2180;g27f7a576e42_0_120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81" name="Google Shape;2181;g27f7a576e42_0_120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loud sound has a high wave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82" name="Google Shape;2182;g27f7a576e42_0_1200"/>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83" name="Google Shape;2183;g27f7a576e42_0_1200"/>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84" name="Google Shape;2184;g27f7a576e42_0_1200"/>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85" name="Google Shape;2185;g27f7a576e42_0_1200"/>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86" name="Google Shape;2186;g27f7a576e42_0_1200"/>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Asteroids and comets moving in our solar system</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1" name="Shape 2191"/>
        <p:cNvGrpSpPr/>
        <p:nvPr/>
      </p:nvGrpSpPr>
      <p:grpSpPr>
        <a:xfrm>
          <a:off x="0" y="0"/>
          <a:ext cx="0" cy="0"/>
          <a:chOff x="0" y="0"/>
          <a:chExt cx="0" cy="0"/>
        </a:xfrm>
      </p:grpSpPr>
      <p:sp>
        <p:nvSpPr>
          <p:cNvPr id="2192" name="Google Shape;2192;g2863c0e7a9d_1_85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93" name="Google Shape;2193;g2863c0e7a9d_1_85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94" name="Google Shape;2194;g2863c0e7a9d_1_852"/>
          <p:cNvCxnSpPr>
            <a:stCxn id="2195" idx="4"/>
            <a:endCxn id="21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96" name="Google Shape;2196;g2863c0e7a9d_1_85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97" name="Google Shape;2197;g2863c0e7a9d_1_85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95" name="Google Shape;2195;g2863c0e7a9d_1_85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98" name="Google Shape;2198;g2863c0e7a9d_1_852"/>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Amplitude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199" name="Google Shape;2199;g2863c0e7a9d_1_852"/>
          <p:cNvSpPr txBox="1"/>
          <p:nvPr/>
        </p:nvSpPr>
        <p:spPr>
          <a:xfrm>
            <a:off x="1073532" y="49644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Brownie batter heating up and turning into brownies as it bakes in the oven</a:t>
            </a:r>
            <a:endParaRPr b="0" i="0" sz="1400" u="none" cap="none" strike="noStrike">
              <a:solidFill>
                <a:srgbClr val="434343"/>
              </a:solidFill>
              <a:latin typeface="Arial"/>
              <a:ea typeface="Arial"/>
              <a:cs typeface="Arial"/>
              <a:sym typeface="Arial"/>
            </a:endParaRPr>
          </a:p>
        </p:txBody>
      </p:sp>
      <p:sp>
        <p:nvSpPr>
          <p:cNvPr id="2200" name="Google Shape;2200;g2863c0e7a9d_1_852"/>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plant absorbing sunlight and water to create food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01" name="Google Shape;2201;g2863c0e7a9d_1_852"/>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02" name="Google Shape;2202;g2863c0e7a9d_1_85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loud sound has a high wave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03" name="Google Shape;2203;g2863c0e7a9d_1_852"/>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204" name="Google Shape;2204;g2863c0e7a9d_1_85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205" name="Google Shape;2205;g2863c0e7a9d_1_852"/>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206" name="Google Shape;2206;g2863c0e7a9d_1_852"/>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207" name="Google Shape;2207;g2863c0e7a9d_1_852"/>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Asteroids and comets moving in our solar system</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08" name="Google Shape;2208;g2863c0e7a9d_1_852"/>
          <p:cNvSpPr/>
          <p:nvPr/>
        </p:nvSpPr>
        <p:spPr>
          <a:xfrm>
            <a:off x="362275" y="1649700"/>
            <a:ext cx="48921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3" name="Shape 2213"/>
        <p:cNvGrpSpPr/>
        <p:nvPr/>
      </p:nvGrpSpPr>
      <p:grpSpPr>
        <a:xfrm>
          <a:off x="0" y="0"/>
          <a:ext cx="0" cy="0"/>
          <a:chOff x="0" y="0"/>
          <a:chExt cx="0" cy="0"/>
        </a:xfrm>
      </p:grpSpPr>
      <p:sp>
        <p:nvSpPr>
          <p:cNvPr id="2214" name="Google Shape;2214;g27f7a576e42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215" name="Google Shape;2215;g27f7a576e42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216" name="Google Shape;2216;g27f7a576e42_0_1241"/>
          <p:cNvCxnSpPr>
            <a:stCxn id="2217" idx="4"/>
            <a:endCxn id="221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218" name="Google Shape;2218;g27f7a576e42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219" name="Google Shape;2219;g27f7a576e42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217" name="Google Shape;2217;g27f7a576e42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20" name="Google Shape;2220;g27f7a576e42_0_124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221" name="Google Shape;2221;g27f7a576e42_0_124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222" name="Google Shape;2222;g27f7a576e42_0_1241"/>
          <p:cNvCxnSpPr>
            <a:stCxn id="2223" idx="4"/>
            <a:endCxn id="222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224" name="Google Shape;2224;g27f7a576e42_0_124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225" name="Google Shape;2225;g27f7a576e42_0_124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223" name="Google Shape;2223;g27f7a576e42_0_124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26" name="Google Shape;2226;g27f7a576e42_0_124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Amplitude</a:t>
            </a:r>
            <a:endParaRPr b="0" i="0" sz="700" u="none" cap="none" strike="noStrike">
              <a:solidFill>
                <a:srgbClr val="000000"/>
              </a:solidFill>
              <a:latin typeface="Arial"/>
              <a:ea typeface="Arial"/>
              <a:cs typeface="Arial"/>
              <a:sym typeface="Arial"/>
            </a:endParaRPr>
          </a:p>
        </p:txBody>
      </p:sp>
      <p:sp>
        <p:nvSpPr>
          <p:cNvPr id="2227" name="Google Shape;2227;g27f7a576e42_0_124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228" name="Google Shape;2228;g27f7a576e42_0_124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229" name="Google Shape;2229;g27f7a576e42_0_124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230" name="Google Shape;2230;g27f7a576e42_0_124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amplitude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2231" name="Google Shape;2231;g27f7a576e42_0_1241"/>
          <p:cNvPicPr preferRelativeResize="0"/>
          <p:nvPr/>
        </p:nvPicPr>
        <p:blipFill>
          <a:blip r:embed="rId3">
            <a:alphaModFix/>
          </a:blip>
          <a:stretch>
            <a:fillRect/>
          </a:stretch>
        </p:blipFill>
        <p:spPr>
          <a:xfrm>
            <a:off x="5236125" y="918400"/>
            <a:ext cx="3366600" cy="1763100"/>
          </a:xfrm>
          <a:prstGeom prst="rect">
            <a:avLst/>
          </a:prstGeom>
          <a:noFill/>
          <a:ln>
            <a:noFill/>
          </a:ln>
        </p:spPr>
      </p:pic>
      <p:sp>
        <p:nvSpPr>
          <p:cNvPr id="2232" name="Google Shape;2232;g27f7a576e42_0_1241"/>
          <p:cNvSpPr/>
          <p:nvPr/>
        </p:nvSpPr>
        <p:spPr>
          <a:xfrm>
            <a:off x="7133381" y="1040245"/>
            <a:ext cx="88500" cy="738600"/>
          </a:xfrm>
          <a:prstGeom prst="up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33" name="Google Shape;2233;g27f7a576e42_0_1241"/>
          <p:cNvSpPr txBox="1"/>
          <p:nvPr/>
        </p:nvSpPr>
        <p:spPr>
          <a:xfrm>
            <a:off x="630650" y="1486900"/>
            <a:ext cx="3823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maximum distance a particle travels from rest</a:t>
            </a:r>
            <a:endParaRPr sz="2400"/>
          </a:p>
        </p:txBody>
      </p:sp>
      <p:sp>
        <p:nvSpPr>
          <p:cNvPr id="2234" name="Google Shape;2234;g27f7a576e42_0_1241"/>
          <p:cNvSpPr txBox="1"/>
          <p:nvPr/>
        </p:nvSpPr>
        <p:spPr>
          <a:xfrm>
            <a:off x="710500" y="4861150"/>
            <a:ext cx="359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loud sound has a high wave</a:t>
            </a:r>
            <a:endParaRPr sz="2400">
              <a:solidFill>
                <a:schemeClr val="dk1"/>
              </a:solidFill>
              <a:latin typeface="Calibri"/>
              <a:ea typeface="Calibri"/>
              <a:cs typeface="Calibri"/>
              <a:sym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sp>
        <p:nvSpPr>
          <p:cNvPr id="2240" name="Google Shape;2240;g27f7a576e42_0_126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241" name="Google Shape;2241;g27f7a576e42_0_126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242" name="Google Shape;2242;g27f7a576e42_0_1265"/>
          <p:cNvCxnSpPr>
            <a:stCxn id="2243" idx="4"/>
            <a:endCxn id="224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244" name="Google Shape;2244;g27f7a576e42_0_126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245" name="Google Shape;2245;g27f7a576e42_0_126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243" name="Google Shape;2243;g27f7a576e42_0_126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46" name="Google Shape;2246;g27f7a576e42_0_1265"/>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amplitude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2247" name="Google Shape;2247;g27f7a576e42_0_1265"/>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Amplitude keeps the Earth not too hot or cold.</a:t>
            </a:r>
            <a:endParaRPr b="0" i="0" sz="2200" u="none" cap="none" strike="noStrike">
              <a:solidFill>
                <a:srgbClr val="434343"/>
              </a:solidFill>
              <a:latin typeface="Arial"/>
              <a:ea typeface="Arial"/>
              <a:cs typeface="Arial"/>
              <a:sym typeface="Arial"/>
            </a:endParaRPr>
          </a:p>
        </p:txBody>
      </p:sp>
      <p:sp>
        <p:nvSpPr>
          <p:cNvPr id="2248" name="Google Shape;2248;g27f7a576e42_0_1265"/>
          <p:cNvSpPr txBox="1"/>
          <p:nvPr/>
        </p:nvSpPr>
        <p:spPr>
          <a:xfrm>
            <a:off x="1073532" y="29183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Amplitude makes sounds louder or softer.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249" name="Google Shape;2249;g27f7a576e42_0_126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50" name="Google Shape;2250;g27f7a576e42_0_1265"/>
          <p:cNvSpPr txBox="1"/>
          <p:nvPr/>
        </p:nvSpPr>
        <p:spPr>
          <a:xfrm>
            <a:off x="1073532" y="1711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Amplitude explains how water changes into ice.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251" name="Google Shape;2251;g27f7a576e42_0_1265"/>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252" name="Google Shape;2252;g27f7a576e42_0_1265"/>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253" name="Google Shape;2253;g27f7a576e42_0_1265"/>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254" name="Google Shape;2254;g27f7a576e42_0_1265"/>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255" name="Google Shape;2255;g27f7a576e42_0_1265"/>
          <p:cNvSpPr txBox="1"/>
          <p:nvPr/>
        </p:nvSpPr>
        <p:spPr>
          <a:xfrm>
            <a:off x="1073532" y="55848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Amplitude helps us breathe oxygen.</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0" name="Shape 2260"/>
        <p:cNvGrpSpPr/>
        <p:nvPr/>
      </p:nvGrpSpPr>
      <p:grpSpPr>
        <a:xfrm>
          <a:off x="0" y="0"/>
          <a:ext cx="0" cy="0"/>
          <a:chOff x="0" y="0"/>
          <a:chExt cx="0" cy="0"/>
        </a:xfrm>
      </p:grpSpPr>
      <p:sp>
        <p:nvSpPr>
          <p:cNvPr id="2261" name="Google Shape;2261;g2863c0e7a9d_1_88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262" name="Google Shape;2262;g2863c0e7a9d_1_88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263" name="Google Shape;2263;g2863c0e7a9d_1_887"/>
          <p:cNvCxnSpPr>
            <a:stCxn id="2264" idx="4"/>
            <a:endCxn id="22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265" name="Google Shape;2265;g2863c0e7a9d_1_88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266" name="Google Shape;2266;g2863c0e7a9d_1_88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264" name="Google Shape;2264;g2863c0e7a9d_1_88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67" name="Google Shape;2267;g2863c0e7a9d_1_887"/>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amplitude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2268" name="Google Shape;2268;g2863c0e7a9d_1_887"/>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Amplitude keeps the Earth not too hot or cold.</a:t>
            </a:r>
            <a:endParaRPr b="0" i="0" sz="2200" u="none" cap="none" strike="noStrike">
              <a:solidFill>
                <a:srgbClr val="434343"/>
              </a:solidFill>
              <a:latin typeface="Arial"/>
              <a:ea typeface="Arial"/>
              <a:cs typeface="Arial"/>
              <a:sym typeface="Arial"/>
            </a:endParaRPr>
          </a:p>
        </p:txBody>
      </p:sp>
      <p:sp>
        <p:nvSpPr>
          <p:cNvPr id="2269" name="Google Shape;2269;g2863c0e7a9d_1_887"/>
          <p:cNvSpPr txBox="1"/>
          <p:nvPr/>
        </p:nvSpPr>
        <p:spPr>
          <a:xfrm>
            <a:off x="1073532" y="29183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Amplitude makes sounds louder or softer.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270" name="Google Shape;2270;g2863c0e7a9d_1_88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71" name="Google Shape;2271;g2863c0e7a9d_1_887"/>
          <p:cNvSpPr txBox="1"/>
          <p:nvPr/>
        </p:nvSpPr>
        <p:spPr>
          <a:xfrm>
            <a:off x="1073532" y="1711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Amplitude explains how water changes into ice.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272" name="Google Shape;2272;g2863c0e7a9d_1_887"/>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273" name="Google Shape;2273;g2863c0e7a9d_1_887"/>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274" name="Google Shape;2274;g2863c0e7a9d_1_887"/>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275" name="Google Shape;2275;g2863c0e7a9d_1_887"/>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276" name="Google Shape;2276;g2863c0e7a9d_1_887"/>
          <p:cNvSpPr txBox="1"/>
          <p:nvPr/>
        </p:nvSpPr>
        <p:spPr>
          <a:xfrm>
            <a:off x="1073532" y="55848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Amplitude helps us breathe oxygen.</a:t>
            </a:r>
            <a:endParaRPr b="0" i="0" sz="2200" u="none" cap="none" strike="noStrike">
              <a:solidFill>
                <a:srgbClr val="434343"/>
              </a:solidFill>
              <a:latin typeface="Arial"/>
              <a:ea typeface="Arial"/>
              <a:cs typeface="Arial"/>
              <a:sym typeface="Arial"/>
            </a:endParaRPr>
          </a:p>
        </p:txBody>
      </p:sp>
      <p:sp>
        <p:nvSpPr>
          <p:cNvPr id="2277" name="Google Shape;2277;g2863c0e7a9d_1_887"/>
          <p:cNvSpPr/>
          <p:nvPr/>
        </p:nvSpPr>
        <p:spPr>
          <a:xfrm>
            <a:off x="335100" y="2715425"/>
            <a:ext cx="59130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sp>
        <p:nvSpPr>
          <p:cNvPr id="2283" name="Google Shape;2283;g27f7a576e42_0_130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284" name="Google Shape;2284;g27f7a576e42_0_130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285" name="Google Shape;2285;g27f7a576e42_0_1306"/>
          <p:cNvCxnSpPr>
            <a:stCxn id="2286" idx="4"/>
            <a:endCxn id="228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287" name="Google Shape;2287;g27f7a576e42_0_130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288" name="Google Shape;2288;g27f7a576e42_0_130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286" name="Google Shape;2286;g27f7a576e42_0_130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89" name="Google Shape;2289;g27f7a576e42_0_130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290" name="Google Shape;2290;g27f7a576e42_0_130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291" name="Google Shape;2291;g27f7a576e42_0_1306"/>
          <p:cNvCxnSpPr>
            <a:stCxn id="2292" idx="4"/>
            <a:endCxn id="228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293" name="Google Shape;2293;g27f7a576e42_0_130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294" name="Google Shape;2294;g27f7a576e42_0_130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292" name="Google Shape;2292;g27f7a576e42_0_130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95" name="Google Shape;2295;g27f7a576e42_0_130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Amplitude</a:t>
            </a:r>
            <a:endParaRPr b="0" i="0" sz="700" u="none" cap="none" strike="noStrike">
              <a:solidFill>
                <a:srgbClr val="000000"/>
              </a:solidFill>
              <a:latin typeface="Arial"/>
              <a:ea typeface="Arial"/>
              <a:cs typeface="Arial"/>
              <a:sym typeface="Arial"/>
            </a:endParaRPr>
          </a:p>
        </p:txBody>
      </p:sp>
      <p:sp>
        <p:nvSpPr>
          <p:cNvPr id="2296" name="Google Shape;2296;g27f7a576e42_0_130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297" name="Google Shape;2297;g27f7a576e42_0_130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298" name="Google Shape;2298;g27f7a576e42_0_130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299" name="Google Shape;2299;g27f7a576e42_0_130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amplitude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2300" name="Google Shape;2300;g27f7a576e42_0_1306"/>
          <p:cNvPicPr preferRelativeResize="0"/>
          <p:nvPr/>
        </p:nvPicPr>
        <p:blipFill>
          <a:blip r:embed="rId3">
            <a:alphaModFix/>
          </a:blip>
          <a:stretch>
            <a:fillRect/>
          </a:stretch>
        </p:blipFill>
        <p:spPr>
          <a:xfrm>
            <a:off x="5236125" y="918400"/>
            <a:ext cx="3366600" cy="1763100"/>
          </a:xfrm>
          <a:prstGeom prst="rect">
            <a:avLst/>
          </a:prstGeom>
          <a:noFill/>
          <a:ln>
            <a:noFill/>
          </a:ln>
        </p:spPr>
      </p:pic>
      <p:sp>
        <p:nvSpPr>
          <p:cNvPr id="2301" name="Google Shape;2301;g27f7a576e42_0_1306"/>
          <p:cNvSpPr/>
          <p:nvPr/>
        </p:nvSpPr>
        <p:spPr>
          <a:xfrm>
            <a:off x="7133381" y="1040245"/>
            <a:ext cx="88500" cy="738600"/>
          </a:xfrm>
          <a:prstGeom prst="upDown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302" name="Google Shape;2302;g27f7a576e42_0_1306"/>
          <p:cNvSpPr txBox="1"/>
          <p:nvPr/>
        </p:nvSpPr>
        <p:spPr>
          <a:xfrm>
            <a:off x="630650" y="1486900"/>
            <a:ext cx="3823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maximum distance a particle travels from rest</a:t>
            </a:r>
            <a:endParaRPr sz="2400"/>
          </a:p>
        </p:txBody>
      </p:sp>
      <p:sp>
        <p:nvSpPr>
          <p:cNvPr id="2303" name="Google Shape;2303;g27f7a576e42_0_1306"/>
          <p:cNvSpPr txBox="1"/>
          <p:nvPr/>
        </p:nvSpPr>
        <p:spPr>
          <a:xfrm>
            <a:off x="710500" y="4861150"/>
            <a:ext cx="359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 loud sound has a high wave</a:t>
            </a:r>
            <a:endParaRPr sz="2400">
              <a:solidFill>
                <a:schemeClr val="dk1"/>
              </a:solidFill>
              <a:latin typeface="Calibri"/>
              <a:ea typeface="Calibri"/>
              <a:cs typeface="Calibri"/>
              <a:sym typeface="Calibri"/>
            </a:endParaRPr>
          </a:p>
        </p:txBody>
      </p:sp>
      <p:sp>
        <p:nvSpPr>
          <p:cNvPr id="2304" name="Google Shape;2304;g27f7a576e42_0_1306"/>
          <p:cNvSpPr txBox="1"/>
          <p:nvPr/>
        </p:nvSpPr>
        <p:spPr>
          <a:xfrm>
            <a:off x="4690825" y="4861150"/>
            <a:ext cx="3823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Amplitude makes sounds louder or softer.</a:t>
            </a:r>
            <a:endParaRPr sz="2400"/>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9" name="Shape 2309"/>
        <p:cNvGrpSpPr/>
        <p:nvPr/>
      </p:nvGrpSpPr>
      <p:grpSpPr>
        <a:xfrm>
          <a:off x="0" y="0"/>
          <a:ext cx="0" cy="0"/>
          <a:chOff x="0" y="0"/>
          <a:chExt cx="0" cy="0"/>
        </a:xfrm>
      </p:grpSpPr>
      <p:sp>
        <p:nvSpPr>
          <p:cNvPr id="2310" name="Google Shape;2310;g2863c0e7a9d_1_638"/>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2311" name="Google Shape;2311;g2863c0e7a9d_1_638"/>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
        <p:nvSpPr>
          <p:cNvPr id="2317" name="Google Shape;2317;g2863c0e7a9d_1_644"/>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Amplitude:</a:t>
            </a:r>
            <a:r>
              <a:rPr b="1" lang="en-US"/>
              <a:t> </a:t>
            </a:r>
            <a:r>
              <a:rPr lang="en-US"/>
              <a:t>is the maximum distance a particle travels from rest. </a:t>
            </a:r>
            <a:endParaRPr/>
          </a:p>
        </p:txBody>
      </p:sp>
      <p:grpSp>
        <p:nvGrpSpPr>
          <p:cNvPr id="2318" name="Google Shape;2318;g2863c0e7a9d_1_644"/>
          <p:cNvGrpSpPr/>
          <p:nvPr/>
        </p:nvGrpSpPr>
        <p:grpSpPr>
          <a:xfrm>
            <a:off x="1442294" y="2835185"/>
            <a:ext cx="6259500" cy="2522586"/>
            <a:chOff x="1191395" y="2403344"/>
            <a:chExt cx="6259500" cy="2522586"/>
          </a:xfrm>
        </p:grpSpPr>
        <p:sp>
          <p:nvSpPr>
            <p:cNvPr id="2319" name="Google Shape;2319;g2863c0e7a9d_1_644"/>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0" name="Google Shape;2320;g2863c0e7a9d_1_644"/>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321" name="Google Shape;2321;g2863c0e7a9d_1_644"/>
            <p:cNvCxnSpPr/>
            <p:nvPr/>
          </p:nvCxnSpPr>
          <p:spPr>
            <a:xfrm>
              <a:off x="1191395" y="2854056"/>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cxnSp>
          <p:nvCxnSpPr>
            <p:cNvPr id="2322" name="Google Shape;2322;g2863c0e7a9d_1_644"/>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250"/>
                </a:srgbClr>
              </a:outerShdw>
            </a:effectLst>
          </p:spPr>
        </p:cxnSp>
      </p:grpSp>
      <p:sp>
        <p:nvSpPr>
          <p:cNvPr descr="Rewind" id="2323" name="Google Shape;2323;g2863c0e7a9d_1_64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descr="Lightbulb and gear" id="2329" name="Google Shape;2329;g2863c0e7a9d_1_665"/>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g2863c0e7a9d_1_665"/>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2331" name="Google Shape;2331;g2863c0e7a9d_1_665"/>
          <p:cNvGrpSpPr/>
          <p:nvPr/>
        </p:nvGrpSpPr>
        <p:grpSpPr>
          <a:xfrm>
            <a:off x="128116" y="4560690"/>
            <a:ext cx="3500312" cy="2214074"/>
            <a:chOff x="1239039" y="2403344"/>
            <a:chExt cx="6259500" cy="2522586"/>
          </a:xfrm>
        </p:grpSpPr>
        <p:sp>
          <p:nvSpPr>
            <p:cNvPr id="2332" name="Google Shape;2332;g2863c0e7a9d_1_665"/>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3" name="Google Shape;2333;g2863c0e7a9d_1_665"/>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334" name="Google Shape;2334;g2863c0e7a9d_1_665"/>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2335" name="Google Shape;2335;g2863c0e7a9d_1_665"/>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pic>
        <p:nvPicPr>
          <p:cNvPr id="2336" name="Google Shape;2336;g2863c0e7a9d_1_665"/>
          <p:cNvPicPr preferRelativeResize="0"/>
          <p:nvPr/>
        </p:nvPicPr>
        <p:blipFill rotWithShape="1">
          <a:blip r:embed="rId4">
            <a:alphaModFix/>
          </a:blip>
          <a:srcRect b="-26382" l="0" r="0" t="-26382"/>
          <a:stretch/>
        </p:blipFill>
        <p:spPr>
          <a:xfrm>
            <a:off x="4022688" y="956929"/>
            <a:ext cx="4748001" cy="2732922"/>
          </a:xfrm>
          <a:prstGeom prst="rect">
            <a:avLst/>
          </a:prstGeom>
          <a:noFill/>
          <a:ln>
            <a:noFill/>
          </a:ln>
        </p:spPr>
      </p:pic>
      <p:pic>
        <p:nvPicPr>
          <p:cNvPr descr="frequency.jpg" id="2337" name="Google Shape;2337;g2863c0e7a9d_1_665"/>
          <p:cNvPicPr preferRelativeResize="0"/>
          <p:nvPr/>
        </p:nvPicPr>
        <p:blipFill rotWithShape="1">
          <a:blip r:embed="rId5">
            <a:alphaModFix/>
          </a:blip>
          <a:srcRect b="0" l="-18191" r="-18178" t="0"/>
          <a:stretch/>
        </p:blipFill>
        <p:spPr>
          <a:xfrm>
            <a:off x="-304072" y="1966615"/>
            <a:ext cx="4122058" cy="2455172"/>
          </a:xfrm>
          <a:prstGeom prst="rect">
            <a:avLst/>
          </a:prstGeom>
          <a:noFill/>
          <a:ln>
            <a:noFill/>
          </a:ln>
        </p:spPr>
      </p:pic>
      <p:pic>
        <p:nvPicPr>
          <p:cNvPr descr="schoolphysics ::Welcome::" id="2338" name="Google Shape;2338;g2863c0e7a9d_1_665"/>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2339" name="Google Shape;2339;g2863c0e7a9d_1_665"/>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4" name="Shape 2344"/>
        <p:cNvGrpSpPr/>
        <p:nvPr/>
      </p:nvGrpSpPr>
      <p:grpSpPr>
        <a:xfrm>
          <a:off x="0" y="0"/>
          <a:ext cx="0" cy="0"/>
          <a:chOff x="0" y="0"/>
          <a:chExt cx="0" cy="0"/>
        </a:xfrm>
      </p:grpSpPr>
      <p:sp>
        <p:nvSpPr>
          <p:cNvPr id="2345" name="Google Shape;2345;g2863c0e7a9d_1_655"/>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2346" name="Google Shape;2346;g2863c0e7a9d_1_655"/>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7" name="Google Shape;2347;g2863c0e7a9d_1_655"/>
          <p:cNvPicPr preferRelativeResize="0"/>
          <p:nvPr/>
        </p:nvPicPr>
        <p:blipFill rotWithShape="1">
          <a:blip r:embed="rId4">
            <a:alphaModFix/>
          </a:blip>
          <a:srcRect b="20746" l="19341" r="23904" t="18251"/>
          <a:stretch/>
        </p:blipFill>
        <p:spPr>
          <a:xfrm>
            <a:off x="3725895" y="2043113"/>
            <a:ext cx="5189506" cy="3486150"/>
          </a:xfrm>
          <a:prstGeom prst="rect">
            <a:avLst/>
          </a:prstGeom>
          <a:noFill/>
          <a:ln>
            <a:noFill/>
          </a:ln>
        </p:spPr>
      </p:pic>
      <p:sp>
        <p:nvSpPr>
          <p:cNvPr id="2348" name="Google Shape;2348;g2863c0e7a9d_1_655"/>
          <p:cNvSpPr txBox="1"/>
          <p:nvPr/>
        </p:nvSpPr>
        <p:spPr>
          <a:xfrm>
            <a:off x="210996" y="2421313"/>
            <a:ext cx="30807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on the simulation above to interact with waves.</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While interacting with the waves, only change the amplitude. Predict what you think will happen when you increase or decrease the amplitude of a wave. Once you have made your predictions, change the amplitude of the wave and then click on play, so see if your prediction was correct. </a:t>
            </a:r>
            <a:endParaRPr b="0" i="1" sz="1400" u="none" cap="none" strike="noStrike">
              <a:solidFill>
                <a:srgbClr val="000000"/>
              </a:solidFill>
              <a:latin typeface="Arial"/>
              <a:ea typeface="Arial"/>
              <a:cs typeface="Arial"/>
              <a:sym typeface="Arial"/>
            </a:endParaRPr>
          </a:p>
        </p:txBody>
      </p:sp>
      <p:sp>
        <p:nvSpPr>
          <p:cNvPr id="2349" name="Google Shape;2349;g2863c0e7a9d_1_655"/>
          <p:cNvSpPr txBox="1"/>
          <p:nvPr/>
        </p:nvSpPr>
        <p:spPr>
          <a:xfrm>
            <a:off x="1751418" y="928035"/>
            <a:ext cx="5803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rgbClr val="0000FF"/>
                </a:solidFill>
                <a:latin typeface="Calibri"/>
                <a:ea typeface="Calibri"/>
                <a:cs typeface="Calibri"/>
                <a:sym typeface="Calibri"/>
                <a:hlinkClick r:id="rId5">
                  <a:extLst>
                    <a:ext uri="{A12FA001-AC4F-418D-AE19-62706E023703}">
                      <ahyp:hlinkClr val="tx"/>
                    </a:ext>
                  </a:extLst>
                </a:hlinkClick>
              </a:rPr>
              <a:t>Waves Gizmo</a:t>
            </a:r>
            <a:endParaRPr b="0" i="0" sz="36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(Explore Learning)</a:t>
            </a:r>
            <a:endParaRPr b="0" i="0" sz="1400" u="none" cap="none" strike="noStrike">
              <a:solidFill>
                <a:srgbClr val="000000"/>
              </a:solidFill>
              <a:latin typeface="Arial"/>
              <a:ea typeface="Arial"/>
              <a:cs typeface="Arial"/>
              <a:sym typeface="Arial"/>
            </a:endParaRPr>
          </a:p>
        </p:txBody>
      </p:sp>
      <p:pic>
        <p:nvPicPr>
          <p:cNvPr descr="Cursor" id="2350" name="Google Shape;2350;g2863c0e7a9d_1_655"/>
          <p:cNvPicPr preferRelativeResize="0"/>
          <p:nvPr/>
        </p:nvPicPr>
        <p:blipFill rotWithShape="1">
          <a:blip r:embed="rId6">
            <a:alphaModFix/>
          </a:blip>
          <a:srcRect b="0" l="0" r="0" t="0"/>
          <a:stretch/>
        </p:blipFill>
        <p:spPr>
          <a:xfrm rot="5400000">
            <a:off x="1584719" y="1517151"/>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descr="Artificial Intelligence" id="268" name="Google Shape;268;g27e576c1a67_0_44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9" name="Google Shape;269;g27e576c1a67_0_446"/>
          <p:cNvPicPr preferRelativeResize="0"/>
          <p:nvPr/>
        </p:nvPicPr>
        <p:blipFill>
          <a:blip r:embed="rId4">
            <a:alphaModFix/>
          </a:blip>
          <a:stretch>
            <a:fillRect/>
          </a:stretch>
        </p:blipFill>
        <p:spPr>
          <a:xfrm>
            <a:off x="152400" y="939750"/>
            <a:ext cx="8839201" cy="4978500"/>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5" name="Shape 2355"/>
        <p:cNvGrpSpPr/>
        <p:nvPr/>
      </p:nvGrpSpPr>
      <p:grpSpPr>
        <a:xfrm>
          <a:off x="0" y="0"/>
          <a:ext cx="0" cy="0"/>
          <a:chOff x="0" y="0"/>
          <a:chExt cx="0" cy="0"/>
        </a:xfrm>
      </p:grpSpPr>
      <p:pic>
        <p:nvPicPr>
          <p:cNvPr id="2356" name="Google Shape;2356;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0" name="Shape 2360"/>
        <p:cNvGrpSpPr/>
        <p:nvPr/>
      </p:nvGrpSpPr>
      <p:grpSpPr>
        <a:xfrm>
          <a:off x="0" y="0"/>
          <a:ext cx="0" cy="0"/>
          <a:chOff x="0" y="0"/>
          <a:chExt cx="0" cy="0"/>
        </a:xfrm>
      </p:grpSpPr>
      <p:pic>
        <p:nvPicPr>
          <p:cNvPr descr="IEP Translation – Communication from OSEP regarding the ..." id="2361" name="Google Shape;2361;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2362" name="Google Shape;2362;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2363" name="Google Shape;2363;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2364" name="Google Shape;2364;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2365" name="Google Shape;2365;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8640247ed3_0_0"/>
          <p:cNvSpPr txBox="1"/>
          <p:nvPr/>
        </p:nvSpPr>
        <p:spPr>
          <a:xfrm>
            <a:off x="2032000" y="211015"/>
            <a:ext cx="58782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0" i="0" lang="en-US" sz="8800" u="none" cap="none" strike="noStrike">
                <a:solidFill>
                  <a:schemeClr val="dk1"/>
                </a:solidFill>
                <a:latin typeface="Calibri"/>
                <a:ea typeface="Calibri"/>
                <a:cs typeface="Calibri"/>
                <a:sym typeface="Calibri"/>
              </a:rPr>
              <a:t>Frequency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g28640247ed3_0_0"/>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8640247ed3_0_0"/>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descr="frequency.jpg" id="128" name="Google Shape;128;g28640247ed3_0_0"/>
          <p:cNvPicPr preferRelativeResize="0"/>
          <p:nvPr/>
        </p:nvPicPr>
        <p:blipFill rotWithShape="1">
          <a:blip r:embed="rId3">
            <a:alphaModFix/>
          </a:blip>
          <a:srcRect b="0" l="-18191" r="-18178" t="0"/>
          <a:stretch/>
        </p:blipFill>
        <p:spPr>
          <a:xfrm>
            <a:off x="464574" y="2035276"/>
            <a:ext cx="8229600" cy="45259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descr="Artificial Intelligence" id="274" name="Google Shape;274;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5" name="Google Shape;275;g27e576c1a67_0_736"/>
          <p:cNvPicPr preferRelativeResize="0"/>
          <p:nvPr/>
        </p:nvPicPr>
        <p:blipFill>
          <a:blip r:embed="rId4">
            <a:alphaModFix/>
          </a:blip>
          <a:stretch>
            <a:fillRect/>
          </a:stretch>
        </p:blipFill>
        <p:spPr>
          <a:xfrm>
            <a:off x="152400" y="887700"/>
            <a:ext cx="8839198" cy="54924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descr="Questions" id="281" name="Google Shape;281;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5f381583a0_0_994"/>
          <p:cNvSpPr txBox="1"/>
          <p:nvPr/>
        </p:nvSpPr>
        <p:spPr>
          <a:xfrm>
            <a:off x="389000" y="2758425"/>
            <a:ext cx="8526000" cy="39711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latin typeface="Calibri"/>
                <a:ea typeface="Calibri"/>
                <a:cs typeface="Calibri"/>
                <a:sym typeface="Calibri"/>
              </a:rPr>
              <a:t>Frequency shows how much energy there is. High </a:t>
            </a:r>
            <a:r>
              <a:rPr lang="en-US" sz="3600">
                <a:latin typeface="Calibri"/>
                <a:ea typeface="Calibri"/>
                <a:cs typeface="Calibri"/>
                <a:sym typeface="Calibri"/>
              </a:rPr>
              <a:t>frequency</a:t>
            </a:r>
            <a:r>
              <a:rPr lang="en-US" sz="3600">
                <a:latin typeface="Calibri"/>
                <a:ea typeface="Calibri"/>
                <a:cs typeface="Calibri"/>
                <a:sym typeface="Calibri"/>
              </a:rPr>
              <a:t> waves have more </a:t>
            </a:r>
            <a:r>
              <a:rPr lang="en-US" sz="3600">
                <a:latin typeface="Calibri"/>
                <a:ea typeface="Calibri"/>
                <a:cs typeface="Calibri"/>
                <a:sym typeface="Calibri"/>
              </a:rPr>
              <a:t>energy</a:t>
            </a:r>
            <a:r>
              <a:rPr lang="en-US" sz="3600">
                <a:latin typeface="Calibri"/>
                <a:ea typeface="Calibri"/>
                <a:cs typeface="Calibri"/>
                <a:sym typeface="Calibri"/>
              </a:rPr>
              <a:t>, low frequency have less energy.</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288" name="Google Shape;288;g25f381583a0_0_99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9" name="Google Shape;289;g25f381583a0_0_994"/>
          <p:cNvPicPr preferRelativeResize="0"/>
          <p:nvPr/>
        </p:nvPicPr>
        <p:blipFill>
          <a:blip r:embed="rId4">
            <a:alphaModFix/>
          </a:blip>
          <a:stretch>
            <a:fillRect/>
          </a:stretch>
        </p:blipFill>
        <p:spPr>
          <a:xfrm>
            <a:off x="2264799" y="121725"/>
            <a:ext cx="4243315" cy="2636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8640247ed3_0_785"/>
          <p:cNvSpPr txBox="1"/>
          <p:nvPr/>
        </p:nvSpPr>
        <p:spPr>
          <a:xfrm>
            <a:off x="389000" y="2758425"/>
            <a:ext cx="8526000" cy="39711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latin typeface="Calibri"/>
                <a:ea typeface="Calibri"/>
                <a:cs typeface="Calibri"/>
                <a:sym typeface="Calibri"/>
              </a:rPr>
              <a:t>Frequency shows how much energy there is. High frequency waves have more energy, low frequency have less energy.</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i="0" lang="en-US" sz="3600" u="none" cap="none" strike="noStrike">
                <a:solidFill>
                  <a:srgbClr val="FF0000"/>
                </a:solidFill>
                <a:latin typeface="Calibri"/>
                <a:ea typeface="Calibri"/>
                <a:cs typeface="Calibri"/>
                <a:sym typeface="Calibri"/>
              </a:rPr>
              <a:t>True</a:t>
            </a:r>
            <a:endParaRPr b="1"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296" name="Google Shape;296;g28640247ed3_0_78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7" name="Google Shape;297;g28640247ed3_0_785"/>
          <p:cNvPicPr preferRelativeResize="0"/>
          <p:nvPr/>
        </p:nvPicPr>
        <p:blipFill>
          <a:blip r:embed="rId4">
            <a:alphaModFix/>
          </a:blip>
          <a:stretch>
            <a:fillRect/>
          </a:stretch>
        </p:blipFill>
        <p:spPr>
          <a:xfrm>
            <a:off x="2264799" y="121725"/>
            <a:ext cx="4243315" cy="2636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descr="Artificial Intelligence" id="303" name="Google Shape;303;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04" name="Google Shape;304;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descr="Artificial Intelligence" id="310" name="Google Shape;310;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11" name="Google Shape;311;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12" name="Google Shape;312;g27e576c1a67_0_796"/>
          <p:cNvPicPr preferRelativeResize="0"/>
          <p:nvPr/>
        </p:nvPicPr>
        <p:blipFill>
          <a:blip r:embed="rId5">
            <a:alphaModFix/>
          </a:blip>
          <a:stretch>
            <a:fillRect/>
          </a:stretch>
        </p:blipFill>
        <p:spPr>
          <a:xfrm>
            <a:off x="294900" y="2395538"/>
            <a:ext cx="8096250" cy="2066925"/>
          </a:xfrm>
          <a:prstGeom prst="rect">
            <a:avLst/>
          </a:prstGeom>
          <a:noFill/>
          <a:ln>
            <a:noFill/>
          </a:ln>
        </p:spPr>
      </p:pic>
      <p:sp>
        <p:nvSpPr>
          <p:cNvPr id="313" name="Google Shape;313;g27e576c1a67_0_796"/>
          <p:cNvSpPr txBox="1"/>
          <p:nvPr/>
        </p:nvSpPr>
        <p:spPr>
          <a:xfrm>
            <a:off x="1637400" y="849600"/>
            <a:ext cx="5869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alibri"/>
                <a:ea typeface="Calibri"/>
                <a:cs typeface="Calibri"/>
                <a:sym typeface="Calibri"/>
              </a:rPr>
              <a:t>Different colors have waves with different frequencies</a:t>
            </a:r>
            <a:endParaRPr sz="2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descr="Artificial Intelligence" id="319" name="Google Shape;319;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20" name="Google Shape;320;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21" name="Google Shape;321;g27e576c1a67_0_803"/>
          <p:cNvPicPr preferRelativeResize="0"/>
          <p:nvPr/>
        </p:nvPicPr>
        <p:blipFill>
          <a:blip r:embed="rId5">
            <a:alphaModFix/>
          </a:blip>
          <a:stretch>
            <a:fillRect/>
          </a:stretch>
        </p:blipFill>
        <p:spPr>
          <a:xfrm>
            <a:off x="2354400" y="1531125"/>
            <a:ext cx="4435200" cy="5189200"/>
          </a:xfrm>
          <a:prstGeom prst="rect">
            <a:avLst/>
          </a:prstGeom>
          <a:noFill/>
          <a:ln>
            <a:noFill/>
          </a:ln>
        </p:spPr>
      </p:pic>
      <p:sp>
        <p:nvSpPr>
          <p:cNvPr id="322" name="Google Shape;322;g27e576c1a67_0_803"/>
          <p:cNvSpPr txBox="1"/>
          <p:nvPr/>
        </p:nvSpPr>
        <p:spPr>
          <a:xfrm>
            <a:off x="1451950" y="384025"/>
            <a:ext cx="6873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Lower frequency waves have lower pitches and higher frequency waves have higher pitches.</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descr="Questions" id="328" name="Google Shape;328;g25e11802ac4_0_59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8640247ed3_0_795"/>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frequency?</a:t>
            </a:r>
            <a:endParaRPr b="0" i="0" sz="3600" u="none" cap="none" strike="noStrike">
              <a:solidFill>
                <a:schemeClr val="dk1"/>
              </a:solidFill>
              <a:latin typeface="Calibri"/>
              <a:ea typeface="Calibri"/>
              <a:cs typeface="Calibri"/>
              <a:sym typeface="Calibri"/>
            </a:endParaRPr>
          </a:p>
        </p:txBody>
      </p:sp>
      <p:sp>
        <p:nvSpPr>
          <p:cNvPr descr="Questions" id="335" name="Google Shape;335;g28640247ed3_0_79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6" name="Google Shape;336;g28640247ed3_0_795"/>
          <p:cNvPicPr preferRelativeResize="0"/>
          <p:nvPr/>
        </p:nvPicPr>
        <p:blipFill>
          <a:blip r:embed="rId4">
            <a:alphaModFix/>
          </a:blip>
          <a:stretch>
            <a:fillRect/>
          </a:stretch>
        </p:blipFill>
        <p:spPr>
          <a:xfrm>
            <a:off x="1206225" y="1877225"/>
            <a:ext cx="6731400" cy="4402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28640247ed3_1_271"/>
          <p:cNvSpPr txBox="1"/>
          <p:nvPr/>
        </p:nvSpPr>
        <p:spPr>
          <a:xfrm>
            <a:off x="849551" y="421100"/>
            <a:ext cx="7959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wave has a lower frequency?</a:t>
            </a:r>
            <a:endParaRPr b="1" i="0" sz="3600" u="none" cap="none" strike="noStrike">
              <a:solidFill>
                <a:schemeClr val="dk1"/>
              </a:solidFill>
              <a:latin typeface="Calibri"/>
              <a:ea typeface="Calibri"/>
              <a:cs typeface="Calibri"/>
              <a:sym typeface="Calibri"/>
            </a:endParaRPr>
          </a:p>
        </p:txBody>
      </p:sp>
      <p:sp>
        <p:nvSpPr>
          <p:cNvPr descr="Questions" id="343" name="Google Shape;343;g28640247ed3_1_27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8640247ed3_1_271"/>
          <p:cNvSpPr txBox="1"/>
          <p:nvPr/>
        </p:nvSpPr>
        <p:spPr>
          <a:xfrm>
            <a:off x="849542" y="1318161"/>
            <a:ext cx="17154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Wavelength to Frequency &amp;amp; Frequency to Wavelength with Claculations" id="345" name="Google Shape;345;g28640247ed3_1_271"/>
          <p:cNvPicPr preferRelativeResize="0"/>
          <p:nvPr/>
        </p:nvPicPr>
        <p:blipFill rotWithShape="1">
          <a:blip r:embed="rId4">
            <a:alphaModFix/>
          </a:blip>
          <a:srcRect b="0" l="25931" r="0" t="0"/>
          <a:stretch/>
        </p:blipFill>
        <p:spPr>
          <a:xfrm>
            <a:off x="1707306" y="1198462"/>
            <a:ext cx="5768191" cy="446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8640247ed3_0_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8640247ed3_0_83"/>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136" name="Google Shape;136;g28640247ed3_0_83"/>
          <p:cNvGrpSpPr/>
          <p:nvPr/>
        </p:nvGrpSpPr>
        <p:grpSpPr>
          <a:xfrm>
            <a:off x="128116" y="4560690"/>
            <a:ext cx="3500312" cy="2214074"/>
            <a:chOff x="1239039" y="2403344"/>
            <a:chExt cx="6259500" cy="2522586"/>
          </a:xfrm>
        </p:grpSpPr>
        <p:sp>
          <p:nvSpPr>
            <p:cNvPr id="137" name="Google Shape;137;g28640247ed3_0_83"/>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g28640247ed3_0_83"/>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39" name="Google Shape;139;g28640247ed3_0_83"/>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140" name="Google Shape;140;g28640247ed3_0_83"/>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pic>
        <p:nvPicPr>
          <p:cNvPr id="141" name="Google Shape;141;g28640247ed3_0_83"/>
          <p:cNvPicPr preferRelativeResize="0"/>
          <p:nvPr/>
        </p:nvPicPr>
        <p:blipFill rotWithShape="1">
          <a:blip r:embed="rId4">
            <a:alphaModFix/>
          </a:blip>
          <a:srcRect b="-26382" l="0" r="0" t="-26382"/>
          <a:stretch/>
        </p:blipFill>
        <p:spPr>
          <a:xfrm>
            <a:off x="4022688" y="956929"/>
            <a:ext cx="4748001" cy="2732922"/>
          </a:xfrm>
          <a:prstGeom prst="rect">
            <a:avLst/>
          </a:prstGeom>
          <a:noFill/>
          <a:ln>
            <a:noFill/>
          </a:ln>
        </p:spPr>
      </p:pic>
      <p:pic>
        <p:nvPicPr>
          <p:cNvPr descr="frequency.jpg" id="142" name="Google Shape;142;g28640247ed3_0_83"/>
          <p:cNvPicPr preferRelativeResize="0"/>
          <p:nvPr/>
        </p:nvPicPr>
        <p:blipFill rotWithShape="1">
          <a:blip r:embed="rId5">
            <a:alphaModFix/>
          </a:blip>
          <a:srcRect b="0" l="-18191" r="-18178" t="0"/>
          <a:stretch/>
        </p:blipFill>
        <p:spPr>
          <a:xfrm>
            <a:off x="-304072" y="1966615"/>
            <a:ext cx="4122058" cy="2455172"/>
          </a:xfrm>
          <a:prstGeom prst="rect">
            <a:avLst/>
          </a:prstGeom>
          <a:noFill/>
          <a:ln>
            <a:noFill/>
          </a:ln>
        </p:spPr>
      </p:pic>
      <p:pic>
        <p:nvPicPr>
          <p:cNvPr descr="schoolphysics ::Welcome::" id="143" name="Google Shape;143;g28640247ed3_0_83"/>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144" name="Google Shape;144;g28640247ed3_0_83"/>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Artificial Intelligence" id="351" name="Google Shape;351;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52" name="Google Shape;352;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descr="Artificial Intelligence" id="358" name="Google Shape;358;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59" name="Google Shape;359;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60" name="Google Shape;360;g25e11802ac4_0_864"/>
          <p:cNvPicPr preferRelativeResize="0"/>
          <p:nvPr/>
        </p:nvPicPr>
        <p:blipFill>
          <a:blip r:embed="rId5">
            <a:alphaModFix/>
          </a:blip>
          <a:stretch>
            <a:fillRect/>
          </a:stretch>
        </p:blipFill>
        <p:spPr>
          <a:xfrm>
            <a:off x="108875" y="1894688"/>
            <a:ext cx="8619575" cy="4252325"/>
          </a:xfrm>
          <a:prstGeom prst="rect">
            <a:avLst/>
          </a:prstGeom>
          <a:noFill/>
          <a:ln>
            <a:noFill/>
          </a:ln>
        </p:spPr>
      </p:pic>
      <p:sp>
        <p:nvSpPr>
          <p:cNvPr id="361" name="Google Shape;361;g25e11802ac4_0_864"/>
          <p:cNvSpPr txBox="1"/>
          <p:nvPr/>
        </p:nvSpPr>
        <p:spPr>
          <a:xfrm>
            <a:off x="987600" y="704600"/>
            <a:ext cx="71688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alibri"/>
                <a:ea typeface="Calibri"/>
                <a:cs typeface="Calibri"/>
                <a:sym typeface="Calibri"/>
              </a:rPr>
              <a:t>Geographic features, such as mountains and waterfalls, do not have frequency</a:t>
            </a:r>
            <a:endParaRPr sz="2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68" name="Google Shape;368;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69" name="Google Shape;369;g25e11802ac4_0_780"/>
          <p:cNvPicPr preferRelativeResize="0"/>
          <p:nvPr/>
        </p:nvPicPr>
        <p:blipFill>
          <a:blip r:embed="rId5">
            <a:alphaModFix/>
          </a:blip>
          <a:stretch>
            <a:fillRect/>
          </a:stretch>
        </p:blipFill>
        <p:spPr>
          <a:xfrm>
            <a:off x="2663425" y="1513475"/>
            <a:ext cx="4005450" cy="5204999"/>
          </a:xfrm>
          <a:prstGeom prst="rect">
            <a:avLst/>
          </a:prstGeom>
          <a:noFill/>
          <a:ln>
            <a:noFill/>
          </a:ln>
        </p:spPr>
      </p:pic>
      <p:sp>
        <p:nvSpPr>
          <p:cNvPr id="370" name="Google Shape;370;g25e11802ac4_0_780"/>
          <p:cNvSpPr txBox="1"/>
          <p:nvPr/>
        </p:nvSpPr>
        <p:spPr>
          <a:xfrm>
            <a:off x="215550" y="577000"/>
            <a:ext cx="8712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dk1"/>
                </a:solidFill>
                <a:latin typeface="Calibri"/>
                <a:ea typeface="Calibri"/>
                <a:cs typeface="Calibri"/>
                <a:sym typeface="Calibri"/>
              </a:rPr>
              <a:t>Emotions like happiness, sadness, or anger are not events that have a frequency.</a:t>
            </a:r>
            <a:endParaRPr sz="29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Questions" id="376" name="Google Shape;376;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 do</a:t>
            </a:r>
            <a:r>
              <a:rPr lang="en-US" sz="3600">
                <a:solidFill>
                  <a:schemeClr val="dk1"/>
                </a:solidFill>
                <a:latin typeface="Calibri"/>
                <a:ea typeface="Calibri"/>
                <a:cs typeface="Calibri"/>
                <a:sym typeface="Calibri"/>
              </a:rPr>
              <a:t> sound waves have frequency but emotions do not?</a:t>
            </a:r>
            <a:endParaRPr b="0" i="0" sz="1400" u="none" cap="none" strike="noStrike">
              <a:solidFill>
                <a:srgbClr val="000000"/>
              </a:solidFill>
              <a:latin typeface="Arial"/>
              <a:ea typeface="Arial"/>
              <a:cs typeface="Arial"/>
              <a:sym typeface="Arial"/>
            </a:endParaRPr>
          </a:p>
        </p:txBody>
      </p:sp>
      <p:sp>
        <p:nvSpPr>
          <p:cNvPr descr="Questions" id="383" name="Google Shape;383;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385" name="Google Shape;385;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386" name="Google Shape;386;g27430209113_0_1469"/>
          <p:cNvPicPr preferRelativeResize="0"/>
          <p:nvPr/>
        </p:nvPicPr>
        <p:blipFill>
          <a:blip r:embed="rId5">
            <a:alphaModFix/>
          </a:blip>
          <a:stretch>
            <a:fillRect/>
          </a:stretch>
        </p:blipFill>
        <p:spPr>
          <a:xfrm>
            <a:off x="593739" y="2071049"/>
            <a:ext cx="3408976" cy="3988551"/>
          </a:xfrm>
          <a:prstGeom prst="rect">
            <a:avLst/>
          </a:prstGeom>
          <a:noFill/>
          <a:ln>
            <a:noFill/>
          </a:ln>
        </p:spPr>
      </p:pic>
      <p:pic>
        <p:nvPicPr>
          <p:cNvPr id="387" name="Google Shape;387;g27430209113_0_1469"/>
          <p:cNvPicPr preferRelativeResize="0"/>
          <p:nvPr/>
        </p:nvPicPr>
        <p:blipFill>
          <a:blip r:embed="rId6">
            <a:alphaModFix/>
          </a:blip>
          <a:stretch>
            <a:fillRect/>
          </a:stretch>
        </p:blipFill>
        <p:spPr>
          <a:xfrm>
            <a:off x="5208025" y="1995225"/>
            <a:ext cx="3186046" cy="41402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394" name="Google Shape;39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28640247ed3_0_818"/>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frequency?</a:t>
            </a:r>
            <a:endParaRPr b="0" i="0" sz="3600" u="none" cap="none" strike="noStrike">
              <a:solidFill>
                <a:schemeClr val="dk1"/>
              </a:solidFill>
              <a:latin typeface="Calibri"/>
              <a:ea typeface="Calibri"/>
              <a:cs typeface="Calibri"/>
              <a:sym typeface="Calibri"/>
            </a:endParaRPr>
          </a:p>
        </p:txBody>
      </p:sp>
      <p:pic>
        <p:nvPicPr>
          <p:cNvPr id="401" name="Google Shape;401;g28640247ed3_0_818"/>
          <p:cNvPicPr preferRelativeResize="0"/>
          <p:nvPr/>
        </p:nvPicPr>
        <p:blipFill>
          <a:blip r:embed="rId3">
            <a:alphaModFix/>
          </a:blip>
          <a:stretch>
            <a:fillRect/>
          </a:stretch>
        </p:blipFill>
        <p:spPr>
          <a:xfrm>
            <a:off x="1206225" y="1877225"/>
            <a:ext cx="6731400" cy="4402325"/>
          </a:xfrm>
          <a:prstGeom prst="rect">
            <a:avLst/>
          </a:prstGeom>
          <a:noFill/>
          <a:ln>
            <a:noFill/>
          </a:ln>
        </p:spPr>
      </p:pic>
      <p:sp>
        <p:nvSpPr>
          <p:cNvPr descr="Rewind" id="402" name="Google Shape;402;g28640247ed3_0_818"/>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09" name="Google Shape;409;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10" name="Google Shape;410;g25e11802ac4_0_1976"/>
          <p:cNvCxnSpPr>
            <a:stCxn id="411" idx="4"/>
            <a:endCxn id="408"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12" name="Google Shape;412;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13" name="Google Shape;413;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11" name="Google Shape;411;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20" name="Google Shape;420;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21" name="Google Shape;421;g25e11802ac4_0_1886"/>
          <p:cNvCxnSpPr>
            <a:stCxn id="422" idx="4"/>
            <a:endCxn id="41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23" name="Google Shape;423;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24" name="Google Shape;424;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22" name="Google Shape;422;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5" name="Google Shape;425;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Frequency</a:t>
            </a:r>
            <a:endParaRPr b="0" i="0" sz="700" u="none" cap="none" strike="noStrike">
              <a:solidFill>
                <a:srgbClr val="000000"/>
              </a:solidFill>
              <a:latin typeface="Arial"/>
              <a:ea typeface="Arial"/>
              <a:cs typeface="Arial"/>
              <a:sym typeface="Arial"/>
            </a:endParaRPr>
          </a:p>
        </p:txBody>
      </p:sp>
      <p:sp>
        <p:nvSpPr>
          <p:cNvPr id="426" name="Google Shape;426;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27" name="Google Shape;427;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28" name="Google Shape;428;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29" name="Google Shape;429;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frequency</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430" name="Google Shape;430;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31" name="Google Shape;431;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32" name="Google Shape;432;g25e11802ac4_0_1886"/>
          <p:cNvCxnSpPr>
            <a:stCxn id="433" idx="4"/>
            <a:endCxn id="43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34" name="Google Shape;434;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35" name="Google Shape;435;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33" name="Google Shape;433;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42" name="Google Shape;442;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43" name="Google Shape;443;g25e11802ac4_0_1992"/>
          <p:cNvCxnSpPr>
            <a:stCxn id="444" idx="4"/>
            <a:endCxn id="4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45" name="Google Shape;445;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46" name="Google Shape;446;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44" name="Google Shape;444;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47" name="Google Shape;447;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frequency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448" name="Google Shape;448;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49" name="Google Shape;449;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50" name="Google Shape;450;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451" name="Google Shape;451;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452" name="Google Shape;452;g25e11802ac4_0_1992"/>
          <p:cNvPicPr preferRelativeResize="0"/>
          <p:nvPr/>
        </p:nvPicPr>
        <p:blipFill>
          <a:blip r:embed="rId3">
            <a:alphaModFix/>
          </a:blip>
          <a:stretch>
            <a:fillRect/>
          </a:stretch>
        </p:blipFill>
        <p:spPr>
          <a:xfrm>
            <a:off x="5453975" y="1648800"/>
            <a:ext cx="3441025" cy="1836448"/>
          </a:xfrm>
          <a:prstGeom prst="rect">
            <a:avLst/>
          </a:prstGeom>
          <a:noFill/>
          <a:ln>
            <a:noFill/>
          </a:ln>
        </p:spPr>
      </p:pic>
      <p:pic>
        <p:nvPicPr>
          <p:cNvPr id="453" name="Google Shape;453;g25e11802ac4_0_1992"/>
          <p:cNvPicPr preferRelativeResize="0"/>
          <p:nvPr/>
        </p:nvPicPr>
        <p:blipFill>
          <a:blip r:embed="rId4">
            <a:alphaModFix/>
          </a:blip>
          <a:stretch>
            <a:fillRect/>
          </a:stretch>
        </p:blipFill>
        <p:spPr>
          <a:xfrm>
            <a:off x="1038025" y="1648800"/>
            <a:ext cx="3191626" cy="1964850"/>
          </a:xfrm>
          <a:prstGeom prst="rect">
            <a:avLst/>
          </a:prstGeom>
          <a:noFill/>
          <a:ln>
            <a:noFill/>
          </a:ln>
        </p:spPr>
      </p:pic>
      <p:pic>
        <p:nvPicPr>
          <p:cNvPr id="454" name="Google Shape;454;g25e11802ac4_0_1992"/>
          <p:cNvPicPr preferRelativeResize="0"/>
          <p:nvPr/>
        </p:nvPicPr>
        <p:blipFill>
          <a:blip r:embed="rId5">
            <a:alphaModFix/>
          </a:blip>
          <a:stretch>
            <a:fillRect/>
          </a:stretch>
        </p:blipFill>
        <p:spPr>
          <a:xfrm>
            <a:off x="1038026" y="3997625"/>
            <a:ext cx="3023550" cy="2591600"/>
          </a:xfrm>
          <a:prstGeom prst="rect">
            <a:avLst/>
          </a:prstGeom>
          <a:noFill/>
          <a:ln>
            <a:noFill/>
          </a:ln>
        </p:spPr>
      </p:pic>
      <p:pic>
        <p:nvPicPr>
          <p:cNvPr id="455" name="Google Shape;455;g25e11802ac4_0_1992"/>
          <p:cNvPicPr preferRelativeResize="0"/>
          <p:nvPr/>
        </p:nvPicPr>
        <p:blipFill>
          <a:blip r:embed="rId6">
            <a:alphaModFix/>
          </a:blip>
          <a:stretch>
            <a:fillRect/>
          </a:stretch>
        </p:blipFill>
        <p:spPr>
          <a:xfrm>
            <a:off x="5668949" y="3997625"/>
            <a:ext cx="2250980" cy="252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8640247ed3_1_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62" name="Google Shape;462;g28640247ed3_1_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63" name="Google Shape;463;g28640247ed3_1_0"/>
          <p:cNvCxnSpPr>
            <a:stCxn id="464" idx="4"/>
            <a:endCxn id="4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65" name="Google Shape;465;g28640247ed3_1_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66" name="Google Shape;466;g28640247ed3_1_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64" name="Google Shape;464;g28640247ed3_1_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67" name="Google Shape;467;g28640247ed3_1_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frequency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468" name="Google Shape;468;g28640247ed3_1_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69" name="Google Shape;469;g28640247ed3_1_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70" name="Google Shape;470;g28640247ed3_1_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471" name="Google Shape;471;g28640247ed3_1_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472" name="Google Shape;472;g28640247ed3_1_0"/>
          <p:cNvPicPr preferRelativeResize="0"/>
          <p:nvPr/>
        </p:nvPicPr>
        <p:blipFill>
          <a:blip r:embed="rId3">
            <a:alphaModFix/>
          </a:blip>
          <a:stretch>
            <a:fillRect/>
          </a:stretch>
        </p:blipFill>
        <p:spPr>
          <a:xfrm>
            <a:off x="5453975" y="1648800"/>
            <a:ext cx="3441025" cy="1836448"/>
          </a:xfrm>
          <a:prstGeom prst="rect">
            <a:avLst/>
          </a:prstGeom>
          <a:noFill/>
          <a:ln>
            <a:noFill/>
          </a:ln>
        </p:spPr>
      </p:pic>
      <p:pic>
        <p:nvPicPr>
          <p:cNvPr id="473" name="Google Shape;473;g28640247ed3_1_0"/>
          <p:cNvPicPr preferRelativeResize="0"/>
          <p:nvPr/>
        </p:nvPicPr>
        <p:blipFill>
          <a:blip r:embed="rId4">
            <a:alphaModFix/>
          </a:blip>
          <a:stretch>
            <a:fillRect/>
          </a:stretch>
        </p:blipFill>
        <p:spPr>
          <a:xfrm>
            <a:off x="1038025" y="1648800"/>
            <a:ext cx="3191626" cy="1964850"/>
          </a:xfrm>
          <a:prstGeom prst="rect">
            <a:avLst/>
          </a:prstGeom>
          <a:noFill/>
          <a:ln>
            <a:noFill/>
          </a:ln>
        </p:spPr>
      </p:pic>
      <p:pic>
        <p:nvPicPr>
          <p:cNvPr id="474" name="Google Shape;474;g28640247ed3_1_0"/>
          <p:cNvPicPr preferRelativeResize="0"/>
          <p:nvPr/>
        </p:nvPicPr>
        <p:blipFill>
          <a:blip r:embed="rId5">
            <a:alphaModFix/>
          </a:blip>
          <a:stretch>
            <a:fillRect/>
          </a:stretch>
        </p:blipFill>
        <p:spPr>
          <a:xfrm>
            <a:off x="1038026" y="3997625"/>
            <a:ext cx="3023550" cy="2591600"/>
          </a:xfrm>
          <a:prstGeom prst="rect">
            <a:avLst/>
          </a:prstGeom>
          <a:noFill/>
          <a:ln>
            <a:noFill/>
          </a:ln>
        </p:spPr>
      </p:pic>
      <p:pic>
        <p:nvPicPr>
          <p:cNvPr id="475" name="Google Shape;475;g28640247ed3_1_0"/>
          <p:cNvPicPr preferRelativeResize="0"/>
          <p:nvPr/>
        </p:nvPicPr>
        <p:blipFill>
          <a:blip r:embed="rId6">
            <a:alphaModFix/>
          </a:blip>
          <a:stretch>
            <a:fillRect/>
          </a:stretch>
        </p:blipFill>
        <p:spPr>
          <a:xfrm>
            <a:off x="5668949" y="3997625"/>
            <a:ext cx="2250980" cy="2526100"/>
          </a:xfrm>
          <a:prstGeom prst="rect">
            <a:avLst/>
          </a:prstGeom>
          <a:noFill/>
          <a:ln>
            <a:noFill/>
          </a:ln>
        </p:spPr>
      </p:pic>
      <p:sp>
        <p:nvSpPr>
          <p:cNvPr id="476" name="Google Shape;476;g28640247ed3_1_0"/>
          <p:cNvSpPr/>
          <p:nvPr/>
        </p:nvSpPr>
        <p:spPr>
          <a:xfrm>
            <a:off x="4929750" y="1518875"/>
            <a:ext cx="4111500" cy="236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g25e11802ac4_0_2108"/>
          <p:cNvPicPr preferRelativeResize="0"/>
          <p:nvPr/>
        </p:nvPicPr>
        <p:blipFill>
          <a:blip r:embed="rId3">
            <a:alphaModFix/>
          </a:blip>
          <a:stretch>
            <a:fillRect/>
          </a:stretch>
        </p:blipFill>
        <p:spPr>
          <a:xfrm>
            <a:off x="5114925" y="1194075"/>
            <a:ext cx="3441025" cy="1836448"/>
          </a:xfrm>
          <a:prstGeom prst="rect">
            <a:avLst/>
          </a:prstGeom>
          <a:noFill/>
          <a:ln>
            <a:noFill/>
          </a:ln>
        </p:spPr>
      </p:pic>
      <p:sp>
        <p:nvSpPr>
          <p:cNvPr id="483" name="Google Shape;483;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84" name="Google Shape;484;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85" name="Google Shape;485;g25e11802ac4_0_2108"/>
          <p:cNvCxnSpPr>
            <a:stCxn id="486" idx="4"/>
            <a:endCxn id="48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87" name="Google Shape;487;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88" name="Google Shape;488;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86" name="Google Shape;486;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89" name="Google Shape;489;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90" name="Google Shape;490;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91" name="Google Shape;491;g25e11802ac4_0_2108"/>
          <p:cNvCxnSpPr>
            <a:stCxn id="492" idx="4"/>
            <a:endCxn id="48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93" name="Google Shape;493;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94" name="Google Shape;494;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92" name="Google Shape;492;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5" name="Google Shape;495;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Frequency</a:t>
            </a:r>
            <a:endParaRPr b="0" i="0" sz="700" u="none" cap="none" strike="noStrike">
              <a:solidFill>
                <a:srgbClr val="000000"/>
              </a:solidFill>
              <a:latin typeface="Arial"/>
              <a:ea typeface="Arial"/>
              <a:cs typeface="Arial"/>
              <a:sym typeface="Arial"/>
            </a:endParaRPr>
          </a:p>
        </p:txBody>
      </p:sp>
      <p:sp>
        <p:nvSpPr>
          <p:cNvPr id="496" name="Google Shape;496;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97" name="Google Shape;497;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98" name="Google Shape;498;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99" name="Google Shape;499;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frequency</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6" name="Google Shape;506;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07" name="Google Shape;507;g25e11802ac4_0_2130"/>
          <p:cNvCxnSpPr>
            <a:stCxn id="508" idx="4"/>
            <a:endCxn id="50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09" name="Google Shape;509;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0" name="Google Shape;510;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08" name="Google Shape;508;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1" name="Google Shape;511;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Frequency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12" name="Google Shape;512;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The ability to cause change</a:t>
            </a:r>
            <a:endParaRPr b="0" i="0" sz="1400" u="none" cap="none" strike="noStrike">
              <a:solidFill>
                <a:srgbClr val="434343"/>
              </a:solidFill>
              <a:latin typeface="Arial"/>
              <a:ea typeface="Arial"/>
              <a:cs typeface="Arial"/>
              <a:sym typeface="Arial"/>
            </a:endParaRPr>
          </a:p>
        </p:txBody>
      </p:sp>
      <p:sp>
        <p:nvSpPr>
          <p:cNvPr id="513" name="Google Shape;513;g25e11802ac4_0_2130"/>
          <p:cNvSpPr txBox="1"/>
          <p:nvPr/>
        </p:nvSpPr>
        <p:spPr>
          <a:xfrm>
            <a:off x="1073532" y="40270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number of waves passing a set point in a specific amount of time</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14" name="Google Shape;514;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15" name="Google Shape;515;g25e11802ac4_0_213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smallest unit of matter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16" name="Google Shape;516;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17" name="Google Shape;517;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18" name="Google Shape;518;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19" name="Google Shape;519;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20" name="Google Shape;520;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When a wave “bounces” off of a surface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8640247ed3_1_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7" name="Google Shape;527;g28640247ed3_1_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8" name="Google Shape;528;g28640247ed3_1_32"/>
          <p:cNvCxnSpPr>
            <a:stCxn id="529" idx="4"/>
            <a:endCxn id="5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0" name="Google Shape;530;g28640247ed3_1_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1" name="Google Shape;531;g28640247ed3_1_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9" name="Google Shape;529;g28640247ed3_1_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2" name="Google Shape;532;g28640247ed3_1_3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Frequency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33" name="Google Shape;533;g28640247ed3_1_3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The ability to cause change</a:t>
            </a:r>
            <a:endParaRPr b="0" i="0" sz="1400" u="none" cap="none" strike="noStrike">
              <a:solidFill>
                <a:srgbClr val="434343"/>
              </a:solidFill>
              <a:latin typeface="Arial"/>
              <a:ea typeface="Arial"/>
              <a:cs typeface="Arial"/>
              <a:sym typeface="Arial"/>
            </a:endParaRPr>
          </a:p>
        </p:txBody>
      </p:sp>
      <p:sp>
        <p:nvSpPr>
          <p:cNvPr id="534" name="Google Shape;534;g28640247ed3_1_32"/>
          <p:cNvSpPr txBox="1"/>
          <p:nvPr/>
        </p:nvSpPr>
        <p:spPr>
          <a:xfrm>
            <a:off x="1073532" y="40270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number of waves passing a set point in a specific amount of time</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35" name="Google Shape;535;g28640247ed3_1_3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36" name="Google Shape;536;g28640247ed3_1_3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smallest unit of matter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37" name="Google Shape;537;g28640247ed3_1_3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38" name="Google Shape;538;g28640247ed3_1_3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39" name="Google Shape;539;g28640247ed3_1_3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40" name="Google Shape;540;g28640247ed3_1_3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41" name="Google Shape;541;g28640247ed3_1_3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When a wave “bounces” off of a surface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42" name="Google Shape;542;g28640247ed3_1_32"/>
          <p:cNvSpPr/>
          <p:nvPr/>
        </p:nvSpPr>
        <p:spPr>
          <a:xfrm>
            <a:off x="350550" y="3892250"/>
            <a:ext cx="79770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9" name="Google Shape;549;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0" name="Google Shape;550;g25e11802ac4_0_2343"/>
          <p:cNvCxnSpPr>
            <a:stCxn id="551" idx="4"/>
            <a:endCxn id="54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2" name="Google Shape;552;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3" name="Google Shape;553;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1" name="Google Shape;551;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54" name="Google Shape;554;g25e11802ac4_0_2343"/>
          <p:cNvPicPr preferRelativeResize="0"/>
          <p:nvPr/>
        </p:nvPicPr>
        <p:blipFill>
          <a:blip r:embed="rId3">
            <a:alphaModFix/>
          </a:blip>
          <a:stretch>
            <a:fillRect/>
          </a:stretch>
        </p:blipFill>
        <p:spPr>
          <a:xfrm>
            <a:off x="5114925" y="1194075"/>
            <a:ext cx="3441025" cy="1836448"/>
          </a:xfrm>
          <a:prstGeom prst="rect">
            <a:avLst/>
          </a:prstGeom>
          <a:noFill/>
          <a:ln>
            <a:noFill/>
          </a:ln>
        </p:spPr>
      </p:pic>
      <p:sp>
        <p:nvSpPr>
          <p:cNvPr id="555" name="Google Shape;555;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56" name="Google Shape;556;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57" name="Google Shape;557;g25e11802ac4_0_2343"/>
          <p:cNvCxnSpPr>
            <a:stCxn id="558" idx="4"/>
            <a:endCxn id="55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59" name="Google Shape;559;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0" name="Google Shape;560;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58" name="Google Shape;558;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1" name="Google Shape;561;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Frequency</a:t>
            </a:r>
            <a:endParaRPr b="0" i="0" sz="700" u="none" cap="none" strike="noStrike">
              <a:solidFill>
                <a:srgbClr val="000000"/>
              </a:solidFill>
              <a:latin typeface="Arial"/>
              <a:ea typeface="Arial"/>
              <a:cs typeface="Arial"/>
              <a:sym typeface="Arial"/>
            </a:endParaRPr>
          </a:p>
        </p:txBody>
      </p:sp>
      <p:sp>
        <p:nvSpPr>
          <p:cNvPr id="562" name="Google Shape;562;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63" name="Google Shape;563;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64" name="Google Shape;564;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65" name="Google Shape;565;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frequency</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66" name="Google Shape;566;g25e11802ac4_0_2343"/>
          <p:cNvSpPr txBox="1"/>
          <p:nvPr/>
        </p:nvSpPr>
        <p:spPr>
          <a:xfrm>
            <a:off x="616450" y="1304150"/>
            <a:ext cx="3914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amount of waves passing a set point in a specific amount of time</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3" name="Google Shape;573;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g25e11802ac4_0_2367"/>
          <p:cNvCxnSpPr>
            <a:stCxn id="575" idx="4"/>
            <a:endCxn id="57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6" name="Google Shape;576;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7" name="Google Shape;577;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5" name="Google Shape;575;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8" name="Google Shape;578;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Frequency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79" name="Google Shape;579;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cat taking a nap</a:t>
            </a:r>
            <a:endParaRPr b="0" i="0" sz="1400" u="none" cap="none" strike="noStrike">
              <a:solidFill>
                <a:srgbClr val="434343"/>
              </a:solidFill>
              <a:latin typeface="Arial"/>
              <a:ea typeface="Arial"/>
              <a:cs typeface="Arial"/>
              <a:sym typeface="Arial"/>
            </a:endParaRPr>
          </a:p>
        </p:txBody>
      </p:sp>
      <p:sp>
        <p:nvSpPr>
          <p:cNvPr id="580" name="Google Shape;580;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cake baking in an oven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1" name="Google Shape;581;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2" name="Google Shape;582;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opera singer singing a high note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83" name="Google Shape;583;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84" name="Google Shape;584;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85" name="Google Shape;585;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86" name="Google Shape;586;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87" name="Google Shape;587;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plant growing in the ground</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8640247ed3_1_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4" name="Google Shape;594;g28640247ed3_1_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8640247ed3_1_67"/>
          <p:cNvCxnSpPr>
            <a:stCxn id="596" idx="4"/>
            <a:endCxn id="5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7" name="Google Shape;597;g28640247ed3_1_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8640247ed3_1_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6" name="Google Shape;596;g28640247ed3_1_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9" name="Google Shape;599;g28640247ed3_1_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Frequency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0" name="Google Shape;600;g28640247ed3_1_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cat taking a nap</a:t>
            </a:r>
            <a:endParaRPr b="0" i="0" sz="1400" u="none" cap="none" strike="noStrike">
              <a:solidFill>
                <a:srgbClr val="434343"/>
              </a:solidFill>
              <a:latin typeface="Arial"/>
              <a:ea typeface="Arial"/>
              <a:cs typeface="Arial"/>
              <a:sym typeface="Arial"/>
            </a:endParaRPr>
          </a:p>
        </p:txBody>
      </p:sp>
      <p:sp>
        <p:nvSpPr>
          <p:cNvPr id="601" name="Google Shape;601;g28640247ed3_1_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cake baking in an oven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2" name="Google Shape;602;g28640247ed3_1_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3" name="Google Shape;603;g28640247ed3_1_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opera singer singing a high note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4" name="Google Shape;604;g28640247ed3_1_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5" name="Google Shape;605;g28640247ed3_1_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6" name="Google Shape;606;g28640247ed3_1_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7" name="Google Shape;607;g28640247ed3_1_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8" name="Google Shape;608;g28640247ed3_1_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plant growing in the ground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9" name="Google Shape;609;g28640247ed3_1_67"/>
          <p:cNvSpPr/>
          <p:nvPr/>
        </p:nvSpPr>
        <p:spPr>
          <a:xfrm>
            <a:off x="373675" y="1662500"/>
            <a:ext cx="55203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6" name="Google Shape;616;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11802ac4_0_2511"/>
          <p:cNvCxnSpPr>
            <a:stCxn id="618" idx="4"/>
            <a:endCxn id="6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9" name="Google Shape;619;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0" name="Google Shape;620;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8" name="Google Shape;618;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21" name="Google Shape;621;g25e11802ac4_0_2511"/>
          <p:cNvPicPr preferRelativeResize="0"/>
          <p:nvPr/>
        </p:nvPicPr>
        <p:blipFill>
          <a:blip r:embed="rId3">
            <a:alphaModFix/>
          </a:blip>
          <a:stretch>
            <a:fillRect/>
          </a:stretch>
        </p:blipFill>
        <p:spPr>
          <a:xfrm>
            <a:off x="5114925" y="1194075"/>
            <a:ext cx="3441025" cy="1836448"/>
          </a:xfrm>
          <a:prstGeom prst="rect">
            <a:avLst/>
          </a:prstGeom>
          <a:noFill/>
          <a:ln>
            <a:noFill/>
          </a:ln>
        </p:spPr>
      </p:pic>
      <p:sp>
        <p:nvSpPr>
          <p:cNvPr id="622" name="Google Shape;622;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23" name="Google Shape;623;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24" name="Google Shape;624;g25e11802ac4_0_2511"/>
          <p:cNvCxnSpPr>
            <a:stCxn id="625" idx="4"/>
            <a:endCxn id="62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26" name="Google Shape;626;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27" name="Google Shape;627;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25" name="Google Shape;625;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8" name="Google Shape;628;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Frequency</a:t>
            </a:r>
            <a:endParaRPr b="0" i="0" sz="700" u="none" cap="none" strike="noStrike">
              <a:solidFill>
                <a:srgbClr val="000000"/>
              </a:solidFill>
              <a:latin typeface="Arial"/>
              <a:ea typeface="Arial"/>
              <a:cs typeface="Arial"/>
              <a:sym typeface="Arial"/>
            </a:endParaRPr>
          </a:p>
        </p:txBody>
      </p:sp>
      <p:sp>
        <p:nvSpPr>
          <p:cNvPr id="629" name="Google Shape;629;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30" name="Google Shape;630;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31" name="Google Shape;631;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32" name="Google Shape;632;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frequency</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33" name="Google Shape;633;g25e11802ac4_0_2511"/>
          <p:cNvSpPr txBox="1"/>
          <p:nvPr/>
        </p:nvSpPr>
        <p:spPr>
          <a:xfrm>
            <a:off x="616450" y="1304150"/>
            <a:ext cx="3914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amount of waves passing a set point in a specific amount of time</a:t>
            </a:r>
            <a:endParaRPr sz="2400"/>
          </a:p>
        </p:txBody>
      </p:sp>
      <p:sp>
        <p:nvSpPr>
          <p:cNvPr id="634" name="Google Shape;634;g25e11802ac4_0_2511"/>
          <p:cNvSpPr txBox="1"/>
          <p:nvPr/>
        </p:nvSpPr>
        <p:spPr>
          <a:xfrm>
            <a:off x="682150" y="4922850"/>
            <a:ext cx="3782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An opera singer singing a high note</a:t>
            </a:r>
            <a:endParaRPr sz="2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1" name="Google Shape;641;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g25e11802ac4_0_2536"/>
          <p:cNvCxnSpPr>
            <a:stCxn id="643" idx="4"/>
            <a:endCxn id="64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4" name="Google Shape;644;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5" name="Google Shape;645;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3" name="Google Shape;643;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6" name="Google Shape;646;g25e11802ac4_0_2536"/>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frequency</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647" name="Google Shape;647;g25e11802ac4_0_2536"/>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Frequency explains how farmers can grow many things at one time.</a:t>
            </a:r>
            <a:endParaRPr b="0" i="0" sz="2200" u="none" cap="none" strike="noStrike">
              <a:solidFill>
                <a:srgbClr val="434343"/>
              </a:solidFill>
              <a:latin typeface="Arial"/>
              <a:ea typeface="Arial"/>
              <a:cs typeface="Arial"/>
              <a:sym typeface="Arial"/>
            </a:endParaRPr>
          </a:p>
        </p:txBody>
      </p:sp>
      <p:sp>
        <p:nvSpPr>
          <p:cNvPr id="648" name="Google Shape;648;g25e11802ac4_0_2536"/>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Frequency determines things like the sound of music and the different colors of light depending on how high or low it is.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49" name="Google Shape;649;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0" name="Google Shape;650;g25e11802ac4_0_2536"/>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Frequency explains how animals and plants consume nutrients to survive.</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51" name="Google Shape;651;g25e11802ac4_0_2536"/>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52" name="Google Shape;652;g25e11802ac4_0_2536"/>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53" name="Google Shape;653;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54" name="Google Shape;654;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55" name="Google Shape;655;g25e11802ac4_0_2536"/>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Frequency</a:t>
            </a:r>
            <a:r>
              <a:rPr lang="en-US" sz="2200">
                <a:solidFill>
                  <a:srgbClr val="434343"/>
                </a:solidFill>
                <a:latin typeface="Helvetica Neue Light"/>
                <a:ea typeface="Helvetica Neue Light"/>
                <a:cs typeface="Helvetica Neue Light"/>
                <a:sym typeface="Helvetica Neue Light"/>
              </a:rPr>
              <a:t> describes the types of energy we use in our homes, schools, and businesses. </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8640247ed3_1_48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2" name="Google Shape;662;g28640247ed3_1_48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3" name="Google Shape;663;g28640247ed3_1_485"/>
          <p:cNvCxnSpPr>
            <a:stCxn id="664" idx="4"/>
            <a:endCxn id="6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5" name="Google Shape;665;g28640247ed3_1_48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6" name="Google Shape;666;g28640247ed3_1_48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4" name="Google Shape;664;g28640247ed3_1_48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7" name="Google Shape;667;g28640247ed3_1_485"/>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frequency</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668" name="Google Shape;668;g28640247ed3_1_485"/>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Frequency explains how farmers can grow many things at one time.</a:t>
            </a:r>
            <a:endParaRPr b="0" i="0" sz="2200" u="none" cap="none" strike="noStrike">
              <a:solidFill>
                <a:srgbClr val="434343"/>
              </a:solidFill>
              <a:latin typeface="Arial"/>
              <a:ea typeface="Arial"/>
              <a:cs typeface="Arial"/>
              <a:sym typeface="Arial"/>
            </a:endParaRPr>
          </a:p>
        </p:txBody>
      </p:sp>
      <p:sp>
        <p:nvSpPr>
          <p:cNvPr id="669" name="Google Shape;669;g28640247ed3_1_485"/>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Frequency determines things like the sound of music and the different colors of light depending on how high or low it is.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70" name="Google Shape;670;g28640247ed3_1_48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1" name="Google Shape;671;g28640247ed3_1_485"/>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Frequency explains how animals and plants consume nutrients to survive.</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72" name="Google Shape;672;g28640247ed3_1_485"/>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3" name="Google Shape;673;g28640247ed3_1_485"/>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4" name="Google Shape;674;g28640247ed3_1_485"/>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5" name="Google Shape;675;g28640247ed3_1_485"/>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6" name="Google Shape;676;g28640247ed3_1_485"/>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Frequency describes the types of energy we use in our homes, schools, and businesses. </a:t>
            </a:r>
            <a:endParaRPr b="0" i="0" sz="2200" u="none" cap="none" strike="noStrike">
              <a:solidFill>
                <a:srgbClr val="434343"/>
              </a:solidFill>
              <a:latin typeface="Arial"/>
              <a:ea typeface="Arial"/>
              <a:cs typeface="Arial"/>
              <a:sym typeface="Arial"/>
            </a:endParaRPr>
          </a:p>
        </p:txBody>
      </p:sp>
      <p:sp>
        <p:nvSpPr>
          <p:cNvPr id="677" name="Google Shape;677;g28640247ed3_1_485"/>
          <p:cNvSpPr/>
          <p:nvPr/>
        </p:nvSpPr>
        <p:spPr>
          <a:xfrm>
            <a:off x="190650" y="2729225"/>
            <a:ext cx="87627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8640247ed3_0_173"/>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pic>
        <p:nvPicPr>
          <p:cNvPr id="157" name="Google Shape;157;g28640247ed3_0_173"/>
          <p:cNvPicPr preferRelativeResize="0"/>
          <p:nvPr/>
        </p:nvPicPr>
        <p:blipFill rotWithShape="1">
          <a:blip r:embed="rId3">
            <a:alphaModFix/>
          </a:blip>
          <a:srcRect b="-26382" l="0" r="0" t="-26382"/>
          <a:stretch/>
        </p:blipFill>
        <p:spPr>
          <a:xfrm>
            <a:off x="609600" y="1752600"/>
            <a:ext cx="8229600" cy="4525963"/>
          </a:xfrm>
          <a:prstGeom prst="rect">
            <a:avLst/>
          </a:prstGeom>
          <a:noFill/>
          <a:ln>
            <a:noFill/>
          </a:ln>
        </p:spPr>
      </p:pic>
      <p:sp>
        <p:nvSpPr>
          <p:cNvPr descr="Rewind" id="158" name="Google Shape;158;g28640247ed3_0_17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4" name="Google Shape;684;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5" name="Google Shape;685;g25e11802ac4_0_2649"/>
          <p:cNvCxnSpPr>
            <a:stCxn id="686" idx="4"/>
            <a:endCxn id="68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7" name="Google Shape;687;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8" name="Google Shape;688;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6" name="Google Shape;686;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89" name="Google Shape;689;g25e11802ac4_0_2649"/>
          <p:cNvPicPr preferRelativeResize="0"/>
          <p:nvPr/>
        </p:nvPicPr>
        <p:blipFill>
          <a:blip r:embed="rId3">
            <a:alphaModFix/>
          </a:blip>
          <a:stretch>
            <a:fillRect/>
          </a:stretch>
        </p:blipFill>
        <p:spPr>
          <a:xfrm>
            <a:off x="5114925" y="1194075"/>
            <a:ext cx="3441025" cy="1836448"/>
          </a:xfrm>
          <a:prstGeom prst="rect">
            <a:avLst/>
          </a:prstGeom>
          <a:noFill/>
          <a:ln>
            <a:noFill/>
          </a:ln>
        </p:spPr>
      </p:pic>
      <p:sp>
        <p:nvSpPr>
          <p:cNvPr id="690" name="Google Shape;690;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91" name="Google Shape;691;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92" name="Google Shape;692;g25e11802ac4_0_2649"/>
          <p:cNvCxnSpPr>
            <a:stCxn id="693" idx="4"/>
            <a:endCxn id="69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94" name="Google Shape;694;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95" name="Google Shape;695;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93" name="Google Shape;693;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6" name="Google Shape;696;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Frequency</a:t>
            </a:r>
            <a:endParaRPr b="0" i="0" sz="700" u="none" cap="none" strike="noStrike">
              <a:solidFill>
                <a:srgbClr val="000000"/>
              </a:solidFill>
              <a:latin typeface="Arial"/>
              <a:ea typeface="Arial"/>
              <a:cs typeface="Arial"/>
              <a:sym typeface="Arial"/>
            </a:endParaRPr>
          </a:p>
        </p:txBody>
      </p:sp>
      <p:sp>
        <p:nvSpPr>
          <p:cNvPr id="697" name="Google Shape;697;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98" name="Google Shape;698;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99" name="Google Shape;699;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00" name="Google Shape;700;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frequency</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01" name="Google Shape;701;g25e11802ac4_0_2649"/>
          <p:cNvSpPr txBox="1"/>
          <p:nvPr/>
        </p:nvSpPr>
        <p:spPr>
          <a:xfrm>
            <a:off x="616450" y="1304150"/>
            <a:ext cx="3914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The amount of waves passing a set point in a specific amount of time</a:t>
            </a:r>
            <a:endParaRPr sz="2400"/>
          </a:p>
        </p:txBody>
      </p:sp>
      <p:sp>
        <p:nvSpPr>
          <p:cNvPr id="702" name="Google Shape;702;g25e11802ac4_0_2649"/>
          <p:cNvSpPr txBox="1"/>
          <p:nvPr/>
        </p:nvSpPr>
        <p:spPr>
          <a:xfrm>
            <a:off x="682150" y="4922850"/>
            <a:ext cx="3782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An opera singer singing a high note</a:t>
            </a:r>
            <a:endParaRPr sz="2400"/>
          </a:p>
        </p:txBody>
      </p:sp>
      <p:sp>
        <p:nvSpPr>
          <p:cNvPr id="703" name="Google Shape;703;g25e11802ac4_0_2649"/>
          <p:cNvSpPr txBox="1"/>
          <p:nvPr/>
        </p:nvSpPr>
        <p:spPr>
          <a:xfrm>
            <a:off x="4571975" y="4763300"/>
            <a:ext cx="4107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Frequency determines things like the sound of music the different colors of light depending on how high or low it is.</a:t>
            </a:r>
            <a:endParaRPr sz="23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10" name="Google Shape;710;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8640247ed3_1_446"/>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Frequency: </a:t>
            </a:r>
            <a:r>
              <a:rPr lang="en-US"/>
              <a:t>the number of waves passing a set point in a specific amount of time</a:t>
            </a:r>
            <a:endParaRPr/>
          </a:p>
        </p:txBody>
      </p:sp>
      <p:pic>
        <p:nvPicPr>
          <p:cNvPr id="717" name="Google Shape;717;g28640247ed3_1_446"/>
          <p:cNvPicPr preferRelativeResize="0"/>
          <p:nvPr/>
        </p:nvPicPr>
        <p:blipFill>
          <a:blip r:embed="rId3">
            <a:alphaModFix/>
          </a:blip>
          <a:stretch>
            <a:fillRect/>
          </a:stretch>
        </p:blipFill>
        <p:spPr>
          <a:xfrm>
            <a:off x="1206300" y="2340350"/>
            <a:ext cx="6731400" cy="4402325"/>
          </a:xfrm>
          <a:prstGeom prst="rect">
            <a:avLst/>
          </a:prstGeom>
          <a:noFill/>
          <a:ln>
            <a:noFill/>
          </a:ln>
        </p:spPr>
      </p:pic>
      <p:sp>
        <p:nvSpPr>
          <p:cNvPr descr="Rewind" id="718" name="Google Shape;718;g28640247ed3_1_446"/>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descr="Lightbulb and gear" id="724" name="Google Shape;724;g28640247ed3_1_455"/>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g28640247ed3_1_455"/>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726" name="Google Shape;726;g28640247ed3_1_455"/>
          <p:cNvGrpSpPr/>
          <p:nvPr/>
        </p:nvGrpSpPr>
        <p:grpSpPr>
          <a:xfrm>
            <a:off x="128116" y="4560690"/>
            <a:ext cx="3500312" cy="2214074"/>
            <a:chOff x="1239039" y="2403344"/>
            <a:chExt cx="6259500" cy="2522586"/>
          </a:xfrm>
        </p:grpSpPr>
        <p:sp>
          <p:nvSpPr>
            <p:cNvPr id="727" name="Google Shape;727;g28640247ed3_1_455"/>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8" name="Google Shape;728;g28640247ed3_1_455"/>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29" name="Google Shape;729;g28640247ed3_1_455"/>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730" name="Google Shape;730;g28640247ed3_1_455"/>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pic>
        <p:nvPicPr>
          <p:cNvPr id="731" name="Google Shape;731;g28640247ed3_1_455"/>
          <p:cNvPicPr preferRelativeResize="0"/>
          <p:nvPr/>
        </p:nvPicPr>
        <p:blipFill rotWithShape="1">
          <a:blip r:embed="rId4">
            <a:alphaModFix/>
          </a:blip>
          <a:srcRect b="-26382" l="0" r="0" t="-26382"/>
          <a:stretch/>
        </p:blipFill>
        <p:spPr>
          <a:xfrm>
            <a:off x="4022688" y="956929"/>
            <a:ext cx="4748001" cy="2732922"/>
          </a:xfrm>
          <a:prstGeom prst="rect">
            <a:avLst/>
          </a:prstGeom>
          <a:noFill/>
          <a:ln>
            <a:noFill/>
          </a:ln>
        </p:spPr>
      </p:pic>
      <p:pic>
        <p:nvPicPr>
          <p:cNvPr descr="frequency.jpg" id="732" name="Google Shape;732;g28640247ed3_1_455"/>
          <p:cNvPicPr preferRelativeResize="0"/>
          <p:nvPr/>
        </p:nvPicPr>
        <p:blipFill rotWithShape="1">
          <a:blip r:embed="rId5">
            <a:alphaModFix/>
          </a:blip>
          <a:srcRect b="0" l="-18191" r="-18178" t="0"/>
          <a:stretch/>
        </p:blipFill>
        <p:spPr>
          <a:xfrm>
            <a:off x="-304072" y="1966615"/>
            <a:ext cx="4122058" cy="2455172"/>
          </a:xfrm>
          <a:prstGeom prst="rect">
            <a:avLst/>
          </a:prstGeom>
          <a:noFill/>
          <a:ln>
            <a:noFill/>
          </a:ln>
        </p:spPr>
      </p:pic>
      <p:pic>
        <p:nvPicPr>
          <p:cNvPr descr="schoolphysics ::Welcome::" id="733" name="Google Shape;733;g28640247ed3_1_455"/>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734" name="Google Shape;734;g28640247ed3_1_455"/>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28640247ed3_1_354"/>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741" name="Google Shape;741;g28640247ed3_1_354"/>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2" name="Google Shape;742;g28640247ed3_1_354"/>
          <p:cNvPicPr preferRelativeResize="0"/>
          <p:nvPr/>
        </p:nvPicPr>
        <p:blipFill rotWithShape="1">
          <a:blip r:embed="rId4">
            <a:alphaModFix/>
          </a:blip>
          <a:srcRect b="14250" l="25002" r="19336" t="23250"/>
          <a:stretch/>
        </p:blipFill>
        <p:spPr>
          <a:xfrm>
            <a:off x="3843514" y="2265758"/>
            <a:ext cx="5089488" cy="3571876"/>
          </a:xfrm>
          <a:prstGeom prst="rect">
            <a:avLst/>
          </a:prstGeom>
          <a:noFill/>
          <a:ln>
            <a:noFill/>
          </a:ln>
        </p:spPr>
      </p:pic>
      <p:sp>
        <p:nvSpPr>
          <p:cNvPr id="743" name="Google Shape;743;g28640247ed3_1_354"/>
          <p:cNvSpPr txBox="1"/>
          <p:nvPr/>
        </p:nvSpPr>
        <p:spPr>
          <a:xfrm>
            <a:off x="210996" y="2421313"/>
            <a:ext cx="30807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on the waves to create waves. </a:t>
            </a:r>
            <a:endParaRPr b="0" i="1"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As you are changing different properties of the wave, take note of the frequency of the different waves. Are you creating waves, determine the frequency of the waves. Are they high or low frequency? How do you know if they are high or low frequency?</a:t>
            </a:r>
            <a:endParaRPr b="0" i="1" sz="1400" u="none" cap="none" strike="noStrike">
              <a:solidFill>
                <a:srgbClr val="000000"/>
              </a:solidFill>
              <a:latin typeface="Arial"/>
              <a:ea typeface="Arial"/>
              <a:cs typeface="Arial"/>
              <a:sym typeface="Arial"/>
            </a:endParaRPr>
          </a:p>
        </p:txBody>
      </p:sp>
      <p:sp>
        <p:nvSpPr>
          <p:cNvPr id="744" name="Google Shape;744;g28640247ed3_1_354"/>
          <p:cNvSpPr txBox="1"/>
          <p:nvPr/>
        </p:nvSpPr>
        <p:spPr>
          <a:xfrm>
            <a:off x="1751418" y="928035"/>
            <a:ext cx="5803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5">
                  <a:extLst>
                    <a:ext uri="{A12FA001-AC4F-418D-AE19-62706E023703}">
                      <ahyp:hlinkClr val="tx"/>
                    </a:ext>
                  </a:extLst>
                </a:hlinkClick>
              </a:rPr>
              <a:t>Waves Gizmo</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(Explore Learning)</a:t>
            </a:r>
            <a:endParaRPr b="0" i="0" sz="1400" u="none" cap="none" strike="noStrike">
              <a:solidFill>
                <a:srgbClr val="000000"/>
              </a:solidFill>
              <a:latin typeface="Arial"/>
              <a:ea typeface="Arial"/>
              <a:cs typeface="Arial"/>
              <a:sym typeface="Arial"/>
            </a:endParaRPr>
          </a:p>
        </p:txBody>
      </p:sp>
      <p:pic>
        <p:nvPicPr>
          <p:cNvPr descr="Cursor" id="745" name="Google Shape;745;g28640247ed3_1_354"/>
          <p:cNvPicPr preferRelativeResize="0"/>
          <p:nvPr/>
        </p:nvPicPr>
        <p:blipFill rotWithShape="1">
          <a:blip r:embed="rId6">
            <a:alphaModFix/>
          </a:blip>
          <a:srcRect b="0" l="0" r="0" t="0"/>
          <a:stretch/>
        </p:blipFill>
        <p:spPr>
          <a:xfrm rot="5400000">
            <a:off x="1584719" y="1517151"/>
            <a:ext cx="914400" cy="914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grpSp>
        <p:nvGrpSpPr>
          <p:cNvPr id="751" name="Google Shape;751;g28640247ed3_1_508"/>
          <p:cNvGrpSpPr/>
          <p:nvPr/>
        </p:nvGrpSpPr>
        <p:grpSpPr>
          <a:xfrm>
            <a:off x="1325592" y="297175"/>
            <a:ext cx="6456691" cy="6404394"/>
            <a:chOff x="814636" y="0"/>
            <a:chExt cx="5828917" cy="6404394"/>
          </a:xfrm>
        </p:grpSpPr>
        <p:sp>
          <p:nvSpPr>
            <p:cNvPr id="752" name="Google Shape;752;g28640247ed3_1_508"/>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g28640247ed3_1_508"/>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754" name="Google Shape;754;g28640247ed3_1_508"/>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28640247ed3_1_508"/>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28640247ed3_1_508"/>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757" name="Google Shape;757;g28640247ed3_1_508"/>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g28640247ed3_1_508"/>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g28640247ed3_1_508"/>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760" name="Google Shape;760;g28640247ed3_1_508"/>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28640247ed3_1_508"/>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g28640247ed3_1_508"/>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763" name="Google Shape;763;g28640247ed3_1_508"/>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28640247ed3_1_508"/>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g28640247ed3_1_508"/>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766" name="Google Shape;766;g28640247ed3_1_508"/>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g28640247ed3_1_508"/>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28640247ed3_1_508"/>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769" name="Google Shape;769;g28640247ed3_1_508"/>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770" name="Google Shape;770;g28640247ed3_1_508"/>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771" name="Google Shape;771;g28640247ed3_1_508"/>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772" name="Google Shape;772;g28640247ed3_1_508"/>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773" name="Google Shape;773;g28640247ed3_1_508"/>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774" name="Google Shape;774;g28640247ed3_1_508"/>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15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75" name="Google Shape;775;g28640247ed3_1_508"/>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776" name="Google Shape;776;g28640247ed3_1_508"/>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7" name="Google Shape;777;g28640247ed3_1_508"/>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778" name="Google Shape;778;g28640247ed3_1_508"/>
          <p:cNvCxnSpPr>
            <a:stCxn id="779" idx="4"/>
            <a:endCxn id="776"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0" name="Google Shape;780;g28640247ed3_1_508"/>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781" name="Google Shape;781;g28640247ed3_1_508"/>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779" name="Google Shape;779;g28640247ed3_1_508"/>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8640247ed3_1_543"/>
          <p:cNvSpPr txBox="1"/>
          <p:nvPr/>
        </p:nvSpPr>
        <p:spPr>
          <a:xfrm>
            <a:off x="2032000" y="211015"/>
            <a:ext cx="58782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8800">
                <a:solidFill>
                  <a:schemeClr val="dk1"/>
                </a:solidFill>
                <a:latin typeface="Calibri"/>
                <a:ea typeface="Calibri"/>
                <a:cs typeface="Calibri"/>
                <a:sym typeface="Calibri"/>
              </a:rPr>
              <a:t>Pitch</a:t>
            </a:r>
            <a:endParaRPr b="1" i="0" sz="1400" u="none" cap="none" strike="noStrike">
              <a:solidFill>
                <a:srgbClr val="000000"/>
              </a:solidFi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8" name="Google Shape;788;g28640247ed3_1_543"/>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9" name="Google Shape;789;g28640247ed3_1_543"/>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790" name="Google Shape;790;g28640247ed3_1_543"/>
          <p:cNvPicPr preferRelativeResize="0"/>
          <p:nvPr/>
        </p:nvPicPr>
        <p:blipFill>
          <a:blip r:embed="rId3">
            <a:alphaModFix/>
          </a:blip>
          <a:stretch>
            <a:fillRect/>
          </a:stretch>
        </p:blipFill>
        <p:spPr>
          <a:xfrm>
            <a:off x="1210675" y="1658801"/>
            <a:ext cx="7520850" cy="5199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descr="Lightbulb and gear" id="796" name="Google Shape;796;g28640247ed3_1_55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g28640247ed3_1_551"/>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798" name="Google Shape;798;g28640247ed3_1_551"/>
          <p:cNvGrpSpPr/>
          <p:nvPr/>
        </p:nvGrpSpPr>
        <p:grpSpPr>
          <a:xfrm>
            <a:off x="128116" y="4560690"/>
            <a:ext cx="3500312" cy="2214074"/>
            <a:chOff x="1239039" y="2403344"/>
            <a:chExt cx="6259500" cy="2522586"/>
          </a:xfrm>
        </p:grpSpPr>
        <p:sp>
          <p:nvSpPr>
            <p:cNvPr id="799" name="Google Shape;799;g28640247ed3_1_551"/>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0" name="Google Shape;800;g28640247ed3_1_551"/>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01" name="Google Shape;801;g28640247ed3_1_551"/>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cxnSp>
          <p:nvCxnSpPr>
            <p:cNvPr id="802" name="Google Shape;802;g28640247ed3_1_551"/>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50"/>
                </a:srgbClr>
              </a:outerShdw>
            </a:effectLst>
          </p:spPr>
        </p:cxnSp>
      </p:grpSp>
      <p:pic>
        <p:nvPicPr>
          <p:cNvPr id="803" name="Google Shape;803;g28640247ed3_1_551"/>
          <p:cNvPicPr preferRelativeResize="0"/>
          <p:nvPr/>
        </p:nvPicPr>
        <p:blipFill rotWithShape="1">
          <a:blip r:embed="rId4">
            <a:alphaModFix/>
          </a:blip>
          <a:srcRect b="-26382" l="0" r="0" t="-26382"/>
          <a:stretch/>
        </p:blipFill>
        <p:spPr>
          <a:xfrm>
            <a:off x="4022688" y="956929"/>
            <a:ext cx="4748001" cy="2732922"/>
          </a:xfrm>
          <a:prstGeom prst="rect">
            <a:avLst/>
          </a:prstGeom>
          <a:noFill/>
          <a:ln>
            <a:noFill/>
          </a:ln>
        </p:spPr>
      </p:pic>
      <p:pic>
        <p:nvPicPr>
          <p:cNvPr descr="frequency.jpg" id="804" name="Google Shape;804;g28640247ed3_1_551"/>
          <p:cNvPicPr preferRelativeResize="0"/>
          <p:nvPr/>
        </p:nvPicPr>
        <p:blipFill rotWithShape="1">
          <a:blip r:embed="rId5">
            <a:alphaModFix/>
          </a:blip>
          <a:srcRect b="0" l="-18191" r="-18178" t="0"/>
          <a:stretch/>
        </p:blipFill>
        <p:spPr>
          <a:xfrm>
            <a:off x="-304072" y="1966615"/>
            <a:ext cx="4122058" cy="2455172"/>
          </a:xfrm>
          <a:prstGeom prst="rect">
            <a:avLst/>
          </a:prstGeom>
          <a:noFill/>
          <a:ln>
            <a:noFill/>
          </a:ln>
        </p:spPr>
      </p:pic>
      <p:pic>
        <p:nvPicPr>
          <p:cNvPr descr="schoolphysics ::Welcome::" id="805" name="Google Shape;805;g28640247ed3_1_551"/>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806" name="Google Shape;806;g28640247ed3_1_551"/>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descr="Rewind" id="812" name="Google Shape;812;g28640247ed3_1_566"/>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g28640247ed3_1_571"/>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pic>
        <p:nvPicPr>
          <p:cNvPr id="819" name="Google Shape;819;g28640247ed3_1_571"/>
          <p:cNvPicPr preferRelativeResize="0"/>
          <p:nvPr/>
        </p:nvPicPr>
        <p:blipFill rotWithShape="1">
          <a:blip r:embed="rId3">
            <a:alphaModFix/>
          </a:blip>
          <a:srcRect b="-26382" l="0" r="0" t="-26382"/>
          <a:stretch/>
        </p:blipFill>
        <p:spPr>
          <a:xfrm>
            <a:off x="609600" y="1752600"/>
            <a:ext cx="8229600" cy="4525963"/>
          </a:xfrm>
          <a:prstGeom prst="rect">
            <a:avLst/>
          </a:prstGeom>
          <a:noFill/>
          <a:ln>
            <a:noFill/>
          </a:ln>
        </p:spPr>
      </p:pic>
      <p:sp>
        <p:nvSpPr>
          <p:cNvPr descr="Rewind" id="820" name="Google Shape;820;g28640247ed3_1_57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8640247ed3_0_510"/>
          <p:cNvSpPr txBox="1"/>
          <p:nvPr>
            <p:ph type="title"/>
          </p:nvPr>
        </p:nvSpPr>
        <p:spPr>
          <a:xfrm>
            <a:off x="849550" y="339400"/>
            <a:ext cx="79557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Sound Waves</a:t>
            </a:r>
            <a:r>
              <a:rPr lang="en-US" sz="3600"/>
              <a:t>: longitudinal waves that travel through mediums</a:t>
            </a:r>
            <a:endParaRPr/>
          </a:p>
        </p:txBody>
      </p:sp>
      <p:pic>
        <p:nvPicPr>
          <p:cNvPr descr="soundwaves.jpg" id="165" name="Google Shape;165;g28640247ed3_0_510"/>
          <p:cNvPicPr preferRelativeResize="0"/>
          <p:nvPr>
            <p:ph idx="1" type="body"/>
          </p:nvPr>
        </p:nvPicPr>
        <p:blipFill rotWithShape="1">
          <a:blip r:embed="rId3">
            <a:alphaModFix/>
          </a:blip>
          <a:srcRect b="0" l="-22734" r="-22720" t="0"/>
          <a:stretch/>
        </p:blipFill>
        <p:spPr>
          <a:xfrm>
            <a:off x="457200" y="1730829"/>
            <a:ext cx="8229600" cy="4526100"/>
          </a:xfrm>
          <a:prstGeom prst="rect">
            <a:avLst/>
          </a:prstGeom>
          <a:noFill/>
          <a:ln cap="flat" cmpd="sng" w="9525">
            <a:solidFill>
              <a:schemeClr val="lt1"/>
            </a:solidFill>
            <a:prstDash val="solid"/>
            <a:round/>
            <a:headEnd len="sm" w="sm" type="none"/>
            <a:tailEnd len="sm" w="sm" type="none"/>
          </a:ln>
        </p:spPr>
      </p:pic>
      <p:sp>
        <p:nvSpPr>
          <p:cNvPr descr="Rewind" id="166" name="Google Shape;166;g28640247ed3_0_510"/>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28640247ed3_1_578"/>
          <p:cNvSpPr txBox="1"/>
          <p:nvPr>
            <p:ph type="title"/>
          </p:nvPr>
        </p:nvSpPr>
        <p:spPr>
          <a:xfrm>
            <a:off x="849550" y="339400"/>
            <a:ext cx="79557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Sound Waves</a:t>
            </a:r>
            <a:r>
              <a:rPr lang="en-US" sz="3600"/>
              <a:t>: longitudinal waves that travel through mediums</a:t>
            </a:r>
            <a:endParaRPr/>
          </a:p>
        </p:txBody>
      </p:sp>
      <p:pic>
        <p:nvPicPr>
          <p:cNvPr descr="soundwaves.jpg" id="827" name="Google Shape;827;g28640247ed3_1_578"/>
          <p:cNvPicPr preferRelativeResize="0"/>
          <p:nvPr>
            <p:ph idx="1" type="body"/>
          </p:nvPr>
        </p:nvPicPr>
        <p:blipFill rotWithShape="1">
          <a:blip r:embed="rId3">
            <a:alphaModFix/>
          </a:blip>
          <a:srcRect b="0" l="-22734" r="-22720" t="0"/>
          <a:stretch/>
        </p:blipFill>
        <p:spPr>
          <a:xfrm>
            <a:off x="457200" y="1730829"/>
            <a:ext cx="8229600" cy="4526100"/>
          </a:xfrm>
          <a:prstGeom prst="rect">
            <a:avLst/>
          </a:prstGeom>
          <a:noFill/>
          <a:ln cap="flat" cmpd="sng" w="9525">
            <a:solidFill>
              <a:schemeClr val="lt1"/>
            </a:solidFill>
            <a:prstDash val="solid"/>
            <a:round/>
            <a:headEnd len="sm" w="sm" type="none"/>
            <a:tailEnd len="sm" w="sm" type="none"/>
          </a:ln>
        </p:spPr>
      </p:pic>
      <p:sp>
        <p:nvSpPr>
          <p:cNvPr descr="Rewind" id="828" name="Google Shape;828;g28640247ed3_1_57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28640247ed3_1_5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Compression</a:t>
            </a:r>
            <a:r>
              <a:rPr lang="en-US" sz="3600"/>
              <a:t>: where particles are closely packed </a:t>
            </a:r>
            <a:endParaRPr/>
          </a:p>
        </p:txBody>
      </p:sp>
      <p:pic>
        <p:nvPicPr>
          <p:cNvPr id="835" name="Google Shape;835;g28640247ed3_1_585"/>
          <p:cNvPicPr preferRelativeResize="0"/>
          <p:nvPr>
            <p:ph idx="1" type="body"/>
          </p:nvPr>
        </p:nvPicPr>
        <p:blipFill rotWithShape="1">
          <a:blip r:embed="rId3">
            <a:alphaModFix/>
          </a:blip>
          <a:srcRect b="25506" l="59385" r="30265" t="19103"/>
          <a:stretch/>
        </p:blipFill>
        <p:spPr>
          <a:xfrm>
            <a:off x="3202260" y="1991990"/>
            <a:ext cx="2627100" cy="3384900"/>
          </a:xfrm>
          <a:prstGeom prst="rect">
            <a:avLst/>
          </a:prstGeom>
          <a:noFill/>
          <a:ln cap="flat" cmpd="sng" w="9525">
            <a:solidFill>
              <a:schemeClr val="lt1"/>
            </a:solidFill>
            <a:prstDash val="solid"/>
            <a:round/>
            <a:headEnd len="sm" w="sm" type="none"/>
            <a:tailEnd len="sm" w="sm" type="none"/>
          </a:ln>
        </p:spPr>
      </p:pic>
      <p:sp>
        <p:nvSpPr>
          <p:cNvPr descr="Rewind" id="836" name="Google Shape;836;g28640247ed3_1_58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28640247ed3_1_592"/>
          <p:cNvSpPr txBox="1"/>
          <p:nvPr>
            <p:ph type="title"/>
          </p:nvPr>
        </p:nvSpPr>
        <p:spPr>
          <a:xfrm>
            <a:off x="457200" y="424771"/>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Rarefaction</a:t>
            </a:r>
            <a:r>
              <a:rPr lang="en-US" sz="3600"/>
              <a:t>: where particles are loosely packed</a:t>
            </a:r>
            <a:endParaRPr/>
          </a:p>
        </p:txBody>
      </p:sp>
      <p:pic>
        <p:nvPicPr>
          <p:cNvPr id="843" name="Google Shape;843;g28640247ed3_1_592"/>
          <p:cNvPicPr preferRelativeResize="0"/>
          <p:nvPr>
            <p:ph idx="1" type="body"/>
          </p:nvPr>
        </p:nvPicPr>
        <p:blipFill rotWithShape="1">
          <a:blip r:embed="rId3">
            <a:alphaModFix/>
          </a:blip>
          <a:srcRect b="18940" l="42501" r="40683" t="25837"/>
          <a:stretch/>
        </p:blipFill>
        <p:spPr>
          <a:xfrm>
            <a:off x="2594231" y="2269674"/>
            <a:ext cx="3828300" cy="3026100"/>
          </a:xfrm>
          <a:prstGeom prst="rect">
            <a:avLst/>
          </a:prstGeom>
          <a:noFill/>
          <a:ln cap="flat" cmpd="sng" w="9525">
            <a:solidFill>
              <a:schemeClr val="lt1"/>
            </a:solidFill>
            <a:prstDash val="solid"/>
            <a:round/>
            <a:headEnd len="sm" w="sm" type="none"/>
            <a:tailEnd len="sm" w="sm" type="none"/>
          </a:ln>
        </p:spPr>
      </p:pic>
      <p:sp>
        <p:nvSpPr>
          <p:cNvPr descr="Rewind" id="844" name="Google Shape;844;g28640247ed3_1_59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28640247ed3_1_599"/>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Frequency: </a:t>
            </a:r>
            <a:r>
              <a:rPr lang="en-US"/>
              <a:t>the number of waves passing a set point in a specific amount of time</a:t>
            </a:r>
            <a:endParaRPr/>
          </a:p>
        </p:txBody>
      </p:sp>
      <p:pic>
        <p:nvPicPr>
          <p:cNvPr id="851" name="Google Shape;851;g28640247ed3_1_599"/>
          <p:cNvPicPr preferRelativeResize="0"/>
          <p:nvPr/>
        </p:nvPicPr>
        <p:blipFill>
          <a:blip r:embed="rId3">
            <a:alphaModFix/>
          </a:blip>
          <a:stretch>
            <a:fillRect/>
          </a:stretch>
        </p:blipFill>
        <p:spPr>
          <a:xfrm>
            <a:off x="1206300" y="2340350"/>
            <a:ext cx="6731400" cy="4402325"/>
          </a:xfrm>
          <a:prstGeom prst="rect">
            <a:avLst/>
          </a:prstGeom>
          <a:noFill/>
          <a:ln>
            <a:noFill/>
          </a:ln>
        </p:spPr>
      </p:pic>
      <p:sp>
        <p:nvSpPr>
          <p:cNvPr descr="Rewind" id="852" name="Google Shape;852;g28640247ed3_1_59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2863c0e7a9d_1_322"/>
          <p:cNvSpPr txBox="1"/>
          <p:nvPr>
            <p:ph type="title"/>
          </p:nvPr>
        </p:nvSpPr>
        <p:spPr>
          <a:xfrm>
            <a:off x="849550" y="448575"/>
            <a:ext cx="7968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Vibration</a:t>
            </a:r>
            <a:r>
              <a:rPr lang="en-US" sz="3600"/>
              <a:t>: Movement of particles that occurs in solids, liquids, or gases. </a:t>
            </a:r>
            <a:endParaRPr/>
          </a:p>
        </p:txBody>
      </p:sp>
      <p:pic>
        <p:nvPicPr>
          <p:cNvPr descr="guitar.jpg" id="859" name="Google Shape;859;g2863c0e7a9d_1_322"/>
          <p:cNvPicPr preferRelativeResize="0"/>
          <p:nvPr>
            <p:ph idx="1" type="body"/>
          </p:nvPr>
        </p:nvPicPr>
        <p:blipFill rotWithShape="1">
          <a:blip r:embed="rId3">
            <a:alphaModFix/>
          </a:blip>
          <a:srcRect b="8725" l="0" r="0" t="8725"/>
          <a:stretch/>
        </p:blipFill>
        <p:spPr>
          <a:xfrm>
            <a:off x="457200" y="1875971"/>
            <a:ext cx="8229600" cy="4526100"/>
          </a:xfrm>
          <a:prstGeom prst="rect">
            <a:avLst/>
          </a:prstGeom>
          <a:noFill/>
          <a:ln cap="flat" cmpd="sng" w="9525">
            <a:solidFill>
              <a:schemeClr val="lt1"/>
            </a:solidFill>
            <a:prstDash val="solid"/>
            <a:round/>
            <a:headEnd len="sm" w="sm" type="none"/>
            <a:tailEnd len="sm" w="sm" type="none"/>
          </a:ln>
        </p:spPr>
      </p:pic>
      <p:sp>
        <p:nvSpPr>
          <p:cNvPr descr="Rewind" id="860" name="Google Shape;860;g2863c0e7a9d_1_32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descr="Questions" id="866" name="Google Shape;866;g28084ac76e6_0_19"/>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28640247ed3_1_608"/>
          <p:cNvSpPr txBox="1"/>
          <p:nvPr>
            <p:ph type="title"/>
          </p:nvPr>
        </p:nvSpPr>
        <p:spPr>
          <a:xfrm>
            <a:off x="653079" y="35012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are sound waves?</a:t>
            </a:r>
            <a:endParaRPr/>
          </a:p>
        </p:txBody>
      </p:sp>
      <p:pic>
        <p:nvPicPr>
          <p:cNvPr descr="soundwaves.jpg" id="873" name="Google Shape;873;g28640247ed3_1_608"/>
          <p:cNvPicPr preferRelativeResize="0"/>
          <p:nvPr>
            <p:ph idx="1" type="body"/>
          </p:nvPr>
        </p:nvPicPr>
        <p:blipFill rotWithShape="1">
          <a:blip r:embed="rId3">
            <a:alphaModFix/>
          </a:blip>
          <a:srcRect b="0" l="-22734" r="-22720" t="0"/>
          <a:stretch/>
        </p:blipFill>
        <p:spPr>
          <a:xfrm>
            <a:off x="457200" y="1730829"/>
            <a:ext cx="8229600" cy="4526100"/>
          </a:xfrm>
          <a:prstGeom prst="rect">
            <a:avLst/>
          </a:prstGeom>
          <a:noFill/>
          <a:ln cap="flat" cmpd="sng" w="9525">
            <a:solidFill>
              <a:schemeClr val="lt1"/>
            </a:solidFill>
            <a:prstDash val="solid"/>
            <a:round/>
            <a:headEnd len="sm" w="sm" type="none"/>
            <a:tailEnd len="sm" w="sm" type="none"/>
          </a:ln>
        </p:spPr>
      </p:pic>
      <p:sp>
        <p:nvSpPr>
          <p:cNvPr descr="Questions" id="874" name="Google Shape;874;g28640247ed3_1_60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8084ac76e6_0_24"/>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Frequency is the _______ of waves passing a set point in a specific amount of  _______. </a:t>
            </a:r>
            <a:endParaRPr b="0" i="0" sz="1400" u="none" cap="none" strike="noStrike">
              <a:solidFill>
                <a:srgbClr val="000000"/>
              </a:solidFill>
              <a:latin typeface="Arial"/>
              <a:ea typeface="Arial"/>
              <a:cs typeface="Arial"/>
              <a:sym typeface="Arial"/>
            </a:endParaRPr>
          </a:p>
        </p:txBody>
      </p:sp>
      <p:sp>
        <p:nvSpPr>
          <p:cNvPr descr="Questions" id="881" name="Google Shape;881;g28084ac76e6_0_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g28084ac76e6_0_24"/>
          <p:cNvSpPr txBox="1"/>
          <p:nvPr/>
        </p:nvSpPr>
        <p:spPr>
          <a:xfrm>
            <a:off x="838200" y="2206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number, time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time, number</a:t>
            </a:r>
            <a:endParaRPr b="0" i="0" sz="3200" u="none" cap="none" strike="noStrike">
              <a:solidFill>
                <a:schemeClr val="dk1"/>
              </a:solidFill>
              <a:latin typeface="Calibri"/>
              <a:ea typeface="Calibri"/>
              <a:cs typeface="Calibri"/>
              <a:sym typeface="Calibri"/>
            </a:endParaRPr>
          </a:p>
        </p:txBody>
      </p:sp>
      <p:pic>
        <p:nvPicPr>
          <p:cNvPr id="883" name="Google Shape;883;g28084ac76e6_0_24"/>
          <p:cNvPicPr preferRelativeResize="0"/>
          <p:nvPr/>
        </p:nvPicPr>
        <p:blipFill>
          <a:blip r:embed="rId4">
            <a:alphaModFix/>
          </a:blip>
          <a:stretch>
            <a:fillRect/>
          </a:stretch>
        </p:blipFill>
        <p:spPr>
          <a:xfrm>
            <a:off x="3723750" y="3281225"/>
            <a:ext cx="5292750" cy="3461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28640247ed3_1_616"/>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Frequency is the _______ of waves passing a set point in a specific amount of  _______. </a:t>
            </a:r>
            <a:endParaRPr b="0" i="0" sz="1400" u="none" cap="none" strike="noStrike">
              <a:solidFill>
                <a:srgbClr val="000000"/>
              </a:solidFill>
              <a:latin typeface="Arial"/>
              <a:ea typeface="Arial"/>
              <a:cs typeface="Arial"/>
              <a:sym typeface="Arial"/>
            </a:endParaRPr>
          </a:p>
        </p:txBody>
      </p:sp>
      <p:sp>
        <p:nvSpPr>
          <p:cNvPr descr="Questions" id="890" name="Google Shape;890;g28640247ed3_1_61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g28640247ed3_1_616"/>
          <p:cNvSpPr txBox="1"/>
          <p:nvPr/>
        </p:nvSpPr>
        <p:spPr>
          <a:xfrm>
            <a:off x="838200" y="2206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number, time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time, number</a:t>
            </a:r>
            <a:endParaRPr b="0" i="0" sz="3200" u="none" cap="none" strike="noStrike">
              <a:solidFill>
                <a:schemeClr val="dk1"/>
              </a:solidFill>
              <a:latin typeface="Calibri"/>
              <a:ea typeface="Calibri"/>
              <a:cs typeface="Calibri"/>
              <a:sym typeface="Calibri"/>
            </a:endParaRPr>
          </a:p>
        </p:txBody>
      </p:sp>
      <p:pic>
        <p:nvPicPr>
          <p:cNvPr id="892" name="Google Shape;892;g28640247ed3_1_616"/>
          <p:cNvPicPr preferRelativeResize="0"/>
          <p:nvPr/>
        </p:nvPicPr>
        <p:blipFill>
          <a:blip r:embed="rId4">
            <a:alphaModFix/>
          </a:blip>
          <a:stretch>
            <a:fillRect/>
          </a:stretch>
        </p:blipFill>
        <p:spPr>
          <a:xfrm>
            <a:off x="3723750" y="3281225"/>
            <a:ext cx="5292750" cy="3461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2863c0e7a9d_1_338"/>
          <p:cNvSpPr txBox="1"/>
          <p:nvPr>
            <p:ph type="title"/>
          </p:nvPr>
        </p:nvSpPr>
        <p:spPr>
          <a:xfrm>
            <a:off x="849550" y="448575"/>
            <a:ext cx="7968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a:t>True or False:</a:t>
            </a:r>
            <a:r>
              <a:rPr b="1" lang="en-US" sz="3600"/>
              <a:t> </a:t>
            </a:r>
            <a:r>
              <a:rPr lang="en-US" sz="3600"/>
              <a:t>Vibration is the m</a:t>
            </a:r>
            <a:r>
              <a:rPr lang="en-US" sz="3600"/>
              <a:t>ovement of particles that occurs in solids, liquids, or gases. </a:t>
            </a:r>
            <a:endParaRPr/>
          </a:p>
        </p:txBody>
      </p:sp>
      <p:pic>
        <p:nvPicPr>
          <p:cNvPr descr="guitar.jpg" id="899" name="Google Shape;899;g2863c0e7a9d_1_338"/>
          <p:cNvPicPr preferRelativeResize="0"/>
          <p:nvPr>
            <p:ph idx="1" type="body"/>
          </p:nvPr>
        </p:nvPicPr>
        <p:blipFill rotWithShape="1">
          <a:blip r:embed="rId3">
            <a:alphaModFix/>
          </a:blip>
          <a:srcRect b="8725" l="0" r="0" t="8725"/>
          <a:stretch/>
        </p:blipFill>
        <p:spPr>
          <a:xfrm>
            <a:off x="457200" y="1875971"/>
            <a:ext cx="8229600" cy="4526100"/>
          </a:xfrm>
          <a:prstGeom prst="rect">
            <a:avLst/>
          </a:prstGeom>
          <a:noFill/>
          <a:ln cap="flat" cmpd="sng" w="9525">
            <a:solidFill>
              <a:schemeClr val="lt1"/>
            </a:solidFill>
            <a:prstDash val="solid"/>
            <a:round/>
            <a:headEnd len="sm" w="sm" type="none"/>
            <a:tailEnd len="sm" w="sm" type="none"/>
          </a:ln>
        </p:spPr>
      </p:pic>
      <p:sp>
        <p:nvSpPr>
          <p:cNvPr descr="Rewind" id="900" name="Google Shape;900;g2863c0e7a9d_1_33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8640247ed3_0_2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Compression</a:t>
            </a:r>
            <a:r>
              <a:rPr lang="en-US" sz="3600"/>
              <a:t>: where particles are closely packed </a:t>
            </a:r>
            <a:endParaRPr/>
          </a:p>
        </p:txBody>
      </p:sp>
      <p:pic>
        <p:nvPicPr>
          <p:cNvPr id="173" name="Google Shape;173;g28640247ed3_0_257"/>
          <p:cNvPicPr preferRelativeResize="0"/>
          <p:nvPr>
            <p:ph idx="1" type="body"/>
          </p:nvPr>
        </p:nvPicPr>
        <p:blipFill rotWithShape="1">
          <a:blip r:embed="rId3">
            <a:alphaModFix/>
          </a:blip>
          <a:srcRect b="25506" l="59385" r="30265" t="19103"/>
          <a:stretch/>
        </p:blipFill>
        <p:spPr>
          <a:xfrm>
            <a:off x="3202260" y="1991990"/>
            <a:ext cx="2627100" cy="3384900"/>
          </a:xfrm>
          <a:prstGeom prst="rect">
            <a:avLst/>
          </a:prstGeom>
          <a:noFill/>
          <a:ln cap="flat" cmpd="sng" w="9525">
            <a:solidFill>
              <a:schemeClr val="lt1"/>
            </a:solidFill>
            <a:prstDash val="solid"/>
            <a:round/>
            <a:headEnd len="sm" w="sm" type="none"/>
            <a:tailEnd len="sm" w="sm" type="none"/>
          </a:ln>
        </p:spPr>
      </p:pic>
      <p:sp>
        <p:nvSpPr>
          <p:cNvPr descr="Rewind" id="174" name="Google Shape;174;g28640247ed3_0_257"/>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g2863c0e7a9d_1_345"/>
          <p:cNvSpPr txBox="1"/>
          <p:nvPr>
            <p:ph type="title"/>
          </p:nvPr>
        </p:nvSpPr>
        <p:spPr>
          <a:xfrm>
            <a:off x="849550" y="448575"/>
            <a:ext cx="7968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a:solidFill>
                  <a:srgbClr val="FF0000"/>
                </a:solidFill>
              </a:rPr>
              <a:t>True</a:t>
            </a:r>
            <a:r>
              <a:rPr b="1" lang="en-US" sz="3600"/>
              <a:t> or False: </a:t>
            </a:r>
            <a:r>
              <a:rPr lang="en-US" sz="3600"/>
              <a:t>Vibration is the movement of particles that occurs in solids, liquids, or gases. </a:t>
            </a:r>
            <a:endParaRPr/>
          </a:p>
        </p:txBody>
      </p:sp>
      <p:pic>
        <p:nvPicPr>
          <p:cNvPr descr="guitar.jpg" id="907" name="Google Shape;907;g2863c0e7a9d_1_345"/>
          <p:cNvPicPr preferRelativeResize="0"/>
          <p:nvPr>
            <p:ph idx="1" type="body"/>
          </p:nvPr>
        </p:nvPicPr>
        <p:blipFill rotWithShape="1">
          <a:blip r:embed="rId3">
            <a:alphaModFix/>
          </a:blip>
          <a:srcRect b="8725" l="0" r="0" t="8725"/>
          <a:stretch/>
        </p:blipFill>
        <p:spPr>
          <a:xfrm>
            <a:off x="457200" y="1875971"/>
            <a:ext cx="8229600" cy="4526100"/>
          </a:xfrm>
          <a:prstGeom prst="rect">
            <a:avLst/>
          </a:prstGeom>
          <a:noFill/>
          <a:ln cap="flat" cmpd="sng" w="9525">
            <a:solidFill>
              <a:schemeClr val="lt1"/>
            </a:solidFill>
            <a:prstDash val="solid"/>
            <a:round/>
            <a:headEnd len="sm" w="sm" type="none"/>
            <a:tailEnd len="sm" w="sm" type="none"/>
          </a:ln>
        </p:spPr>
      </p:pic>
      <p:sp>
        <p:nvSpPr>
          <p:cNvPr descr="Rewind" id="908" name="Google Shape;908;g2863c0e7a9d_1_34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27f7a576e42_0_231"/>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Pitch</a:t>
            </a:r>
            <a:endParaRPr b="0" i="0" sz="1400" u="none" cap="none" strike="noStrike">
              <a:solidFill>
                <a:srgbClr val="000000"/>
              </a:solidFill>
              <a:latin typeface="Arial"/>
              <a:ea typeface="Arial"/>
              <a:cs typeface="Arial"/>
              <a:sym typeface="Arial"/>
            </a:endParaRPr>
          </a:p>
        </p:txBody>
      </p:sp>
      <p:sp>
        <p:nvSpPr>
          <p:cNvPr descr="Artificial Intelligence" id="915" name="Google Shape;915;g27f7a576e42_0_231"/>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16" name="Google Shape;916;g27f7a576e42_0_231"/>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27f7a576e42_0_23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Pitch</a:t>
            </a:r>
            <a:r>
              <a:rPr b="1" lang="en-US">
                <a:solidFill>
                  <a:schemeClr val="dk1"/>
                </a:solidFill>
              </a:rPr>
              <a:t>: </a:t>
            </a:r>
            <a:r>
              <a:rPr lang="en-US">
                <a:solidFill>
                  <a:schemeClr val="dk1"/>
                </a:solidFill>
              </a:rPr>
              <a:t>how high or low a sound is</a:t>
            </a:r>
            <a:endParaRPr/>
          </a:p>
        </p:txBody>
      </p:sp>
      <p:sp>
        <p:nvSpPr>
          <p:cNvPr descr="Artificial Intelligence" id="923" name="Google Shape;923;g27f7a576e42_0_23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24" name="Google Shape;924;g27f7a576e42_0_238"/>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925" name="Google Shape;925;g27f7a576e42_0_238"/>
          <p:cNvPicPr preferRelativeResize="0"/>
          <p:nvPr/>
        </p:nvPicPr>
        <p:blipFill>
          <a:blip r:embed="rId5">
            <a:alphaModFix/>
          </a:blip>
          <a:stretch>
            <a:fillRect/>
          </a:stretch>
        </p:blipFill>
        <p:spPr>
          <a:xfrm>
            <a:off x="2548825" y="1827675"/>
            <a:ext cx="4046351" cy="473922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descr="Questions" id="931" name="Google Shape;931;g27f7a576e42_0_24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g27f7a576e42_0_251"/>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938" name="Google Shape;938;g27f7a576e42_0_25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9" name="Google Shape;939;g27f7a576e42_0_251"/>
          <p:cNvPicPr preferRelativeResize="0"/>
          <p:nvPr/>
        </p:nvPicPr>
        <p:blipFill>
          <a:blip r:embed="rId4">
            <a:alphaModFix/>
          </a:blip>
          <a:stretch>
            <a:fillRect/>
          </a:stretch>
        </p:blipFill>
        <p:spPr>
          <a:xfrm>
            <a:off x="2548825" y="1827675"/>
            <a:ext cx="4046351" cy="473922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id="945" name="Google Shape;945;g27f7a576e42_0_258"/>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946" name="Google Shape;946;g27f7a576e42_0_258"/>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descr="Artificial Intelligence" id="951" name="Google Shape;951;g27f7a576e42_0_2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27f7a576e42_0_264"/>
          <p:cNvSpPr txBox="1"/>
          <p:nvPr/>
        </p:nvSpPr>
        <p:spPr>
          <a:xfrm>
            <a:off x="1007776" y="440675"/>
            <a:ext cx="7882500" cy="1169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500">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is determined by how fast something is vibrating to make a sound.</a:t>
            </a:r>
            <a:endParaRPr b="1" sz="3500">
              <a:solidFill>
                <a:schemeClr val="dk1"/>
              </a:solidFill>
              <a:latin typeface="Calibri"/>
              <a:ea typeface="Calibri"/>
              <a:cs typeface="Calibri"/>
              <a:sym typeface="Calibri"/>
            </a:endParaRPr>
          </a:p>
        </p:txBody>
      </p:sp>
      <p:pic>
        <p:nvPicPr>
          <p:cNvPr id="953" name="Google Shape;953;g27f7a576e42_0_264"/>
          <p:cNvPicPr preferRelativeResize="0"/>
          <p:nvPr/>
        </p:nvPicPr>
        <p:blipFill>
          <a:blip r:embed="rId4">
            <a:alphaModFix/>
          </a:blip>
          <a:stretch>
            <a:fillRect/>
          </a:stretch>
        </p:blipFill>
        <p:spPr>
          <a:xfrm>
            <a:off x="152400" y="2150875"/>
            <a:ext cx="8839200" cy="324840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descr="Artificial Intelligence" id="958" name="Google Shape;958;g27f7a576e42_0_27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27f7a576e42_0_270"/>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If something vibrates really </a:t>
            </a:r>
            <a:r>
              <a:rPr i="1" lang="en-US" sz="3600">
                <a:solidFill>
                  <a:schemeClr val="dk1"/>
                </a:solidFill>
                <a:latin typeface="Calibri"/>
                <a:ea typeface="Calibri"/>
                <a:cs typeface="Calibri"/>
                <a:sym typeface="Calibri"/>
              </a:rPr>
              <a:t>quickly</a:t>
            </a:r>
            <a:r>
              <a:rPr lang="en-US" sz="3600">
                <a:solidFill>
                  <a:schemeClr val="dk1"/>
                </a:solidFill>
                <a:latin typeface="Calibri"/>
                <a:ea typeface="Calibri"/>
                <a:cs typeface="Calibri"/>
                <a:sym typeface="Calibri"/>
              </a:rPr>
              <a:t>, it makes a </a:t>
            </a:r>
            <a:r>
              <a:rPr i="1" lang="en-US" sz="3600">
                <a:solidFill>
                  <a:schemeClr val="dk1"/>
                </a:solidFill>
                <a:latin typeface="Calibri"/>
                <a:ea typeface="Calibri"/>
                <a:cs typeface="Calibri"/>
                <a:sym typeface="Calibri"/>
              </a:rPr>
              <a:t>high</a:t>
            </a:r>
            <a:r>
              <a:rPr lang="en-US" sz="3600">
                <a:solidFill>
                  <a:schemeClr val="dk1"/>
                </a:solidFill>
                <a:latin typeface="Calibri"/>
                <a:ea typeface="Calibri"/>
                <a:cs typeface="Calibri"/>
                <a:sym typeface="Calibri"/>
              </a:rPr>
              <a:t>-pitched sound.</a:t>
            </a:r>
            <a:endParaRPr b="0" i="0" sz="3600" u="none" cap="none" strike="noStrike">
              <a:solidFill>
                <a:srgbClr val="000000"/>
              </a:solidFill>
              <a:latin typeface="Calibri"/>
              <a:ea typeface="Calibri"/>
              <a:cs typeface="Calibri"/>
              <a:sym typeface="Calibri"/>
            </a:endParaRPr>
          </a:p>
        </p:txBody>
      </p:sp>
      <p:pic>
        <p:nvPicPr>
          <p:cNvPr id="960" name="Google Shape;960;g27f7a576e42_0_270"/>
          <p:cNvPicPr preferRelativeResize="0"/>
          <p:nvPr/>
        </p:nvPicPr>
        <p:blipFill>
          <a:blip r:embed="rId4">
            <a:alphaModFix/>
          </a:blip>
          <a:stretch>
            <a:fillRect/>
          </a:stretch>
        </p:blipFill>
        <p:spPr>
          <a:xfrm>
            <a:off x="735300" y="1488875"/>
            <a:ext cx="7897101" cy="521672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descr="Artificial Intelligence" id="965" name="Google Shape;965;g27f7a576e42_0_2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g27f7a576e42_0_276"/>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If something vibrates more </a:t>
            </a:r>
            <a:r>
              <a:rPr i="1" lang="en-US" sz="3600">
                <a:solidFill>
                  <a:schemeClr val="dk1"/>
                </a:solidFill>
                <a:latin typeface="Calibri"/>
                <a:ea typeface="Calibri"/>
                <a:cs typeface="Calibri"/>
                <a:sym typeface="Calibri"/>
              </a:rPr>
              <a:t>slowly</a:t>
            </a:r>
            <a:r>
              <a:rPr lang="en-US" sz="3600">
                <a:solidFill>
                  <a:schemeClr val="dk1"/>
                </a:solidFill>
                <a:latin typeface="Calibri"/>
                <a:ea typeface="Calibri"/>
                <a:cs typeface="Calibri"/>
                <a:sym typeface="Calibri"/>
              </a:rPr>
              <a:t>, it makes a </a:t>
            </a:r>
            <a:r>
              <a:rPr i="1" lang="en-US" sz="3600">
                <a:solidFill>
                  <a:schemeClr val="dk1"/>
                </a:solidFill>
                <a:latin typeface="Calibri"/>
                <a:ea typeface="Calibri"/>
                <a:cs typeface="Calibri"/>
                <a:sym typeface="Calibri"/>
              </a:rPr>
              <a:t>low</a:t>
            </a:r>
            <a:r>
              <a:rPr lang="en-US" sz="3600">
                <a:solidFill>
                  <a:schemeClr val="dk1"/>
                </a:solidFill>
                <a:latin typeface="Calibri"/>
                <a:ea typeface="Calibri"/>
                <a:cs typeface="Calibri"/>
                <a:sym typeface="Calibri"/>
              </a:rPr>
              <a:t>-pitched sound.</a:t>
            </a:r>
            <a:endParaRPr b="0" i="0" sz="3600" u="none" cap="none" strike="noStrike">
              <a:solidFill>
                <a:srgbClr val="000000"/>
              </a:solidFill>
              <a:latin typeface="Calibri"/>
              <a:ea typeface="Calibri"/>
              <a:cs typeface="Calibri"/>
              <a:sym typeface="Calibri"/>
            </a:endParaRPr>
          </a:p>
        </p:txBody>
      </p:sp>
      <p:pic>
        <p:nvPicPr>
          <p:cNvPr id="967" name="Google Shape;967;g27f7a576e42_0_276"/>
          <p:cNvPicPr preferRelativeResize="0"/>
          <p:nvPr/>
        </p:nvPicPr>
        <p:blipFill>
          <a:blip r:embed="rId4">
            <a:alphaModFix/>
          </a:blip>
          <a:stretch>
            <a:fillRect/>
          </a:stretch>
        </p:blipFill>
        <p:spPr>
          <a:xfrm>
            <a:off x="2533875" y="1488900"/>
            <a:ext cx="4207750" cy="49441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descr="Artificial Intelligence" id="972" name="Google Shape;972;g28640247ed3_1_63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g28640247ed3_1_631"/>
          <p:cNvSpPr txBox="1"/>
          <p:nvPr/>
        </p:nvSpPr>
        <p:spPr>
          <a:xfrm>
            <a:off x="1007776" y="135875"/>
            <a:ext cx="7882500" cy="1708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sz="3500">
                <a:solidFill>
                  <a:schemeClr val="dk1"/>
                </a:solidFill>
                <a:latin typeface="Calibri"/>
                <a:ea typeface="Calibri"/>
                <a:cs typeface="Calibri"/>
                <a:sym typeface="Calibri"/>
              </a:rPr>
              <a:t>Sounds with lower </a:t>
            </a:r>
            <a:r>
              <a:rPr b="1" lang="en-US" sz="3500">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have bigger wavelengths, sounds with higher </a:t>
            </a:r>
            <a:r>
              <a:rPr b="1" lang="en-US" sz="3500">
                <a:solidFill>
                  <a:schemeClr val="dk1"/>
                </a:solidFill>
                <a:latin typeface="Calibri"/>
                <a:ea typeface="Calibri"/>
                <a:cs typeface="Calibri"/>
                <a:sym typeface="Calibri"/>
              </a:rPr>
              <a:t>pitch </a:t>
            </a:r>
            <a:r>
              <a:rPr lang="en-US" sz="3500">
                <a:solidFill>
                  <a:schemeClr val="dk1"/>
                </a:solidFill>
                <a:latin typeface="Calibri"/>
                <a:ea typeface="Calibri"/>
                <a:cs typeface="Calibri"/>
                <a:sym typeface="Calibri"/>
              </a:rPr>
              <a:t>have smaller wavelengths.</a:t>
            </a:r>
            <a:endParaRPr b="1" sz="3500">
              <a:solidFill>
                <a:schemeClr val="dk1"/>
              </a:solidFill>
              <a:latin typeface="Calibri"/>
              <a:ea typeface="Calibri"/>
              <a:cs typeface="Calibri"/>
              <a:sym typeface="Calibri"/>
            </a:endParaRPr>
          </a:p>
        </p:txBody>
      </p:sp>
      <p:pic>
        <p:nvPicPr>
          <p:cNvPr id="974" name="Google Shape;974;g28640247ed3_1_631"/>
          <p:cNvPicPr preferRelativeResize="0"/>
          <p:nvPr/>
        </p:nvPicPr>
        <p:blipFill>
          <a:blip r:embed="rId4">
            <a:alphaModFix/>
          </a:blip>
          <a:stretch>
            <a:fillRect/>
          </a:stretch>
        </p:blipFill>
        <p:spPr>
          <a:xfrm>
            <a:off x="175525" y="2382050"/>
            <a:ext cx="8792950" cy="3010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28640247ed3_0_346"/>
          <p:cNvSpPr txBox="1"/>
          <p:nvPr>
            <p:ph type="title"/>
          </p:nvPr>
        </p:nvSpPr>
        <p:spPr>
          <a:xfrm>
            <a:off x="457200" y="424771"/>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u="sng"/>
              <a:t>Rarefaction</a:t>
            </a:r>
            <a:r>
              <a:rPr lang="en-US" sz="3600"/>
              <a:t>: where particles are loosely packed</a:t>
            </a:r>
            <a:endParaRPr/>
          </a:p>
        </p:txBody>
      </p:sp>
      <p:pic>
        <p:nvPicPr>
          <p:cNvPr id="181" name="Google Shape;181;g28640247ed3_0_346"/>
          <p:cNvPicPr preferRelativeResize="0"/>
          <p:nvPr>
            <p:ph idx="1" type="body"/>
          </p:nvPr>
        </p:nvPicPr>
        <p:blipFill rotWithShape="1">
          <a:blip r:embed="rId3">
            <a:alphaModFix/>
          </a:blip>
          <a:srcRect b="18940" l="42501" r="40683" t="25837"/>
          <a:stretch/>
        </p:blipFill>
        <p:spPr>
          <a:xfrm>
            <a:off x="2594231" y="2269674"/>
            <a:ext cx="3828300" cy="3026100"/>
          </a:xfrm>
          <a:prstGeom prst="rect">
            <a:avLst/>
          </a:prstGeom>
          <a:noFill/>
          <a:ln cap="flat" cmpd="sng" w="9525">
            <a:solidFill>
              <a:schemeClr val="lt1"/>
            </a:solidFill>
            <a:prstDash val="solid"/>
            <a:round/>
            <a:headEnd len="sm" w="sm" type="none"/>
            <a:tailEnd len="sm" w="sm" type="none"/>
          </a:ln>
        </p:spPr>
      </p:pic>
      <p:sp>
        <p:nvSpPr>
          <p:cNvPr descr="Rewind" id="182" name="Google Shape;182;g28640247ed3_0_34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descr="Questions" id="980" name="Google Shape;980;g27f7a576e42_0_282"/>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g28640247ed3_1_638"/>
          <p:cNvSpPr txBox="1"/>
          <p:nvPr/>
        </p:nvSpPr>
        <p:spPr>
          <a:xfrm>
            <a:off x="1007776" y="440675"/>
            <a:ext cx="7882500" cy="1169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500">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is determined by how _____ something is vibrating to make a sound.</a:t>
            </a:r>
            <a:endParaRPr b="1" sz="3500">
              <a:solidFill>
                <a:schemeClr val="dk1"/>
              </a:solidFill>
              <a:latin typeface="Calibri"/>
              <a:ea typeface="Calibri"/>
              <a:cs typeface="Calibri"/>
              <a:sym typeface="Calibri"/>
            </a:endParaRPr>
          </a:p>
        </p:txBody>
      </p:sp>
      <p:pic>
        <p:nvPicPr>
          <p:cNvPr id="986" name="Google Shape;986;g28640247ed3_1_638"/>
          <p:cNvPicPr preferRelativeResize="0"/>
          <p:nvPr/>
        </p:nvPicPr>
        <p:blipFill>
          <a:blip r:embed="rId3">
            <a:alphaModFix/>
          </a:blip>
          <a:stretch>
            <a:fillRect/>
          </a:stretch>
        </p:blipFill>
        <p:spPr>
          <a:xfrm>
            <a:off x="152400" y="3674875"/>
            <a:ext cx="8839200" cy="3248406"/>
          </a:xfrm>
          <a:prstGeom prst="rect">
            <a:avLst/>
          </a:prstGeom>
          <a:noFill/>
          <a:ln>
            <a:noFill/>
          </a:ln>
        </p:spPr>
      </p:pic>
      <p:sp>
        <p:nvSpPr>
          <p:cNvPr descr="Questions" id="987" name="Google Shape;987;g28640247ed3_1_638"/>
          <p:cNvSpPr/>
          <p:nvPr/>
        </p:nvSpPr>
        <p:spPr>
          <a:xfrm>
            <a:off x="0" y="0"/>
            <a:ext cx="983700" cy="954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g28640247ed3_1_638"/>
          <p:cNvSpPr txBox="1"/>
          <p:nvPr/>
        </p:nvSpPr>
        <p:spPr>
          <a:xfrm>
            <a:off x="838200" y="18132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SzPts val="3200"/>
              <a:buFont typeface="Calibri"/>
              <a:buAutoNum type="alphaUcPeriod"/>
            </a:pPr>
            <a:r>
              <a:rPr lang="en-US" sz="3200">
                <a:latin typeface="Calibri"/>
                <a:ea typeface="Calibri"/>
                <a:cs typeface="Calibri"/>
                <a:sym typeface="Calibri"/>
              </a:rPr>
              <a:t>Fast</a:t>
            </a:r>
            <a:endParaRPr sz="3200">
              <a:latin typeface="Calibri"/>
              <a:ea typeface="Calibri"/>
              <a:cs typeface="Calibri"/>
              <a:sym typeface="Calibri"/>
            </a:endParaRPr>
          </a:p>
          <a:p>
            <a:pPr indent="-431800" lvl="0" marL="457200" marR="0" rtl="0" algn="l">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Much</a:t>
            </a:r>
            <a:endParaRPr sz="3200">
              <a:latin typeface="Calibri"/>
              <a:ea typeface="Calibri"/>
              <a:cs typeface="Calibri"/>
              <a:sym typeface="Calibri"/>
            </a:endParaRPr>
          </a:p>
          <a:p>
            <a:pPr indent="-431800" lvl="0" marL="457200" marR="0" rtl="0" algn="l">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High</a:t>
            </a:r>
            <a:endParaRPr sz="3200">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g28640247ed3_1_646"/>
          <p:cNvSpPr txBox="1"/>
          <p:nvPr/>
        </p:nvSpPr>
        <p:spPr>
          <a:xfrm>
            <a:off x="1007776" y="440675"/>
            <a:ext cx="7882500" cy="1169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3500">
                <a:solidFill>
                  <a:schemeClr val="dk1"/>
                </a:solidFill>
                <a:latin typeface="Calibri"/>
                <a:ea typeface="Calibri"/>
                <a:cs typeface="Calibri"/>
                <a:sym typeface="Calibri"/>
              </a:rPr>
              <a:t>Pitch</a:t>
            </a:r>
            <a:r>
              <a:rPr lang="en-US" sz="3500">
                <a:solidFill>
                  <a:schemeClr val="dk1"/>
                </a:solidFill>
                <a:latin typeface="Calibri"/>
                <a:ea typeface="Calibri"/>
                <a:cs typeface="Calibri"/>
                <a:sym typeface="Calibri"/>
              </a:rPr>
              <a:t> is determined by how _____ something is vibrating to make a sound.</a:t>
            </a:r>
            <a:endParaRPr b="1" sz="3500">
              <a:solidFill>
                <a:schemeClr val="dk1"/>
              </a:solidFill>
              <a:latin typeface="Calibri"/>
              <a:ea typeface="Calibri"/>
              <a:cs typeface="Calibri"/>
              <a:sym typeface="Calibri"/>
            </a:endParaRPr>
          </a:p>
        </p:txBody>
      </p:sp>
      <p:pic>
        <p:nvPicPr>
          <p:cNvPr id="994" name="Google Shape;994;g28640247ed3_1_646"/>
          <p:cNvPicPr preferRelativeResize="0"/>
          <p:nvPr/>
        </p:nvPicPr>
        <p:blipFill>
          <a:blip r:embed="rId3">
            <a:alphaModFix/>
          </a:blip>
          <a:stretch>
            <a:fillRect/>
          </a:stretch>
        </p:blipFill>
        <p:spPr>
          <a:xfrm>
            <a:off x="152400" y="3674875"/>
            <a:ext cx="8839200" cy="3248406"/>
          </a:xfrm>
          <a:prstGeom prst="rect">
            <a:avLst/>
          </a:prstGeom>
          <a:noFill/>
          <a:ln>
            <a:noFill/>
          </a:ln>
        </p:spPr>
      </p:pic>
      <p:sp>
        <p:nvSpPr>
          <p:cNvPr descr="Questions" id="995" name="Google Shape;995;g28640247ed3_1_646"/>
          <p:cNvSpPr/>
          <p:nvPr/>
        </p:nvSpPr>
        <p:spPr>
          <a:xfrm>
            <a:off x="0" y="0"/>
            <a:ext cx="983700" cy="954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28640247ed3_1_646"/>
          <p:cNvSpPr txBox="1"/>
          <p:nvPr/>
        </p:nvSpPr>
        <p:spPr>
          <a:xfrm>
            <a:off x="838200" y="18132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Fast</a:t>
            </a:r>
            <a:endParaRPr b="1"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Much</a:t>
            </a:r>
            <a:endParaRPr sz="3200">
              <a:latin typeface="Calibri"/>
              <a:ea typeface="Calibri"/>
              <a:cs typeface="Calibri"/>
              <a:sym typeface="Calibri"/>
            </a:endParaRPr>
          </a:p>
          <a:p>
            <a:pPr indent="-431800" lvl="0" marL="457200" marR="0" rtl="0" algn="l">
              <a:lnSpc>
                <a:spcPct val="115000"/>
              </a:lnSpc>
              <a:spcBef>
                <a:spcPts val="0"/>
              </a:spcBef>
              <a:spcAft>
                <a:spcPts val="0"/>
              </a:spcAft>
              <a:buSzPts val="3200"/>
              <a:buFont typeface="Calibri"/>
              <a:buAutoNum type="alphaUcPeriod"/>
            </a:pPr>
            <a:r>
              <a:rPr lang="en-US" sz="3200">
                <a:latin typeface="Calibri"/>
                <a:ea typeface="Calibri"/>
                <a:cs typeface="Calibri"/>
                <a:sym typeface="Calibri"/>
              </a:rPr>
              <a:t>High</a:t>
            </a:r>
            <a:endParaRPr sz="3200">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g27f7a576e42_0_304"/>
          <p:cNvSpPr txBox="1"/>
          <p:nvPr/>
        </p:nvSpPr>
        <p:spPr>
          <a:xfrm>
            <a:off x="402350" y="2569750"/>
            <a:ext cx="8526000" cy="39711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If something vibrates really </a:t>
            </a:r>
            <a:r>
              <a:rPr i="1" lang="en-US" sz="3600">
                <a:solidFill>
                  <a:schemeClr val="dk1"/>
                </a:solidFill>
                <a:latin typeface="Calibri"/>
                <a:ea typeface="Calibri"/>
                <a:cs typeface="Calibri"/>
                <a:sym typeface="Calibri"/>
              </a:rPr>
              <a:t>quickly</a:t>
            </a:r>
            <a:r>
              <a:rPr lang="en-US" sz="3600">
                <a:solidFill>
                  <a:schemeClr val="dk1"/>
                </a:solidFill>
                <a:latin typeface="Calibri"/>
                <a:ea typeface="Calibri"/>
                <a:cs typeface="Calibri"/>
                <a:sym typeface="Calibri"/>
              </a:rPr>
              <a:t>, it makes a </a:t>
            </a:r>
            <a:r>
              <a:rPr i="1" lang="en-US" sz="3600">
                <a:solidFill>
                  <a:schemeClr val="dk1"/>
                </a:solidFill>
                <a:latin typeface="Calibri"/>
                <a:ea typeface="Calibri"/>
                <a:cs typeface="Calibri"/>
                <a:sym typeface="Calibri"/>
              </a:rPr>
              <a:t>high</a:t>
            </a:r>
            <a:r>
              <a:rPr lang="en-US" sz="3600">
                <a:solidFill>
                  <a:schemeClr val="dk1"/>
                </a:solidFill>
                <a:latin typeface="Calibri"/>
                <a:ea typeface="Calibri"/>
                <a:cs typeface="Calibri"/>
                <a:sym typeface="Calibri"/>
              </a:rPr>
              <a:t>-pitched sound. If something vibrates more </a:t>
            </a:r>
            <a:r>
              <a:rPr i="1" lang="en-US" sz="3600">
                <a:solidFill>
                  <a:schemeClr val="dk1"/>
                </a:solidFill>
                <a:latin typeface="Calibri"/>
                <a:ea typeface="Calibri"/>
                <a:cs typeface="Calibri"/>
                <a:sym typeface="Calibri"/>
              </a:rPr>
              <a:t>slowly</a:t>
            </a:r>
            <a:r>
              <a:rPr lang="en-US" sz="3600">
                <a:solidFill>
                  <a:schemeClr val="dk1"/>
                </a:solidFill>
                <a:latin typeface="Calibri"/>
                <a:ea typeface="Calibri"/>
                <a:cs typeface="Calibri"/>
                <a:sym typeface="Calibri"/>
              </a:rPr>
              <a:t>, it makes a </a:t>
            </a:r>
            <a:r>
              <a:rPr i="1" lang="en-US" sz="3600">
                <a:solidFill>
                  <a:schemeClr val="dk1"/>
                </a:solidFill>
                <a:latin typeface="Calibri"/>
                <a:ea typeface="Calibri"/>
                <a:cs typeface="Calibri"/>
                <a:sym typeface="Calibri"/>
              </a:rPr>
              <a:t>low</a:t>
            </a:r>
            <a:r>
              <a:rPr lang="en-US" sz="3600">
                <a:solidFill>
                  <a:schemeClr val="dk1"/>
                </a:solidFill>
                <a:latin typeface="Calibri"/>
                <a:ea typeface="Calibri"/>
                <a:cs typeface="Calibri"/>
                <a:sym typeface="Calibri"/>
              </a:rPr>
              <a:t>-pitched sound.</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1003" name="Google Shape;1003;g27f7a576e42_0_30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4" name="Google Shape;1004;g27f7a576e42_0_304"/>
          <p:cNvPicPr preferRelativeResize="0"/>
          <p:nvPr/>
        </p:nvPicPr>
        <p:blipFill>
          <a:blip r:embed="rId4">
            <a:alphaModFix/>
          </a:blip>
          <a:stretch>
            <a:fillRect/>
          </a:stretch>
        </p:blipFill>
        <p:spPr>
          <a:xfrm>
            <a:off x="2050713" y="306500"/>
            <a:ext cx="3031901" cy="2002823"/>
          </a:xfrm>
          <a:prstGeom prst="rect">
            <a:avLst/>
          </a:prstGeom>
          <a:noFill/>
          <a:ln>
            <a:noFill/>
          </a:ln>
        </p:spPr>
      </p:pic>
      <p:pic>
        <p:nvPicPr>
          <p:cNvPr id="1005" name="Google Shape;1005;g27f7a576e42_0_304"/>
          <p:cNvPicPr preferRelativeResize="0"/>
          <p:nvPr/>
        </p:nvPicPr>
        <p:blipFill>
          <a:blip r:embed="rId5">
            <a:alphaModFix/>
          </a:blip>
          <a:stretch>
            <a:fillRect/>
          </a:stretch>
        </p:blipFill>
        <p:spPr>
          <a:xfrm>
            <a:off x="5388763" y="306500"/>
            <a:ext cx="1704534" cy="20028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g28640247ed3_1_662"/>
          <p:cNvSpPr txBox="1"/>
          <p:nvPr/>
        </p:nvSpPr>
        <p:spPr>
          <a:xfrm>
            <a:off x="402350" y="2569750"/>
            <a:ext cx="8526000" cy="39711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If something vibrates really </a:t>
            </a:r>
            <a:r>
              <a:rPr i="1" lang="en-US" sz="3600">
                <a:solidFill>
                  <a:schemeClr val="dk1"/>
                </a:solidFill>
                <a:latin typeface="Calibri"/>
                <a:ea typeface="Calibri"/>
                <a:cs typeface="Calibri"/>
                <a:sym typeface="Calibri"/>
              </a:rPr>
              <a:t>quickly</a:t>
            </a:r>
            <a:r>
              <a:rPr lang="en-US" sz="3600">
                <a:solidFill>
                  <a:schemeClr val="dk1"/>
                </a:solidFill>
                <a:latin typeface="Calibri"/>
                <a:ea typeface="Calibri"/>
                <a:cs typeface="Calibri"/>
                <a:sym typeface="Calibri"/>
              </a:rPr>
              <a:t>, it makes a </a:t>
            </a:r>
            <a:r>
              <a:rPr i="1" lang="en-US" sz="3600">
                <a:solidFill>
                  <a:schemeClr val="dk1"/>
                </a:solidFill>
                <a:latin typeface="Calibri"/>
                <a:ea typeface="Calibri"/>
                <a:cs typeface="Calibri"/>
                <a:sym typeface="Calibri"/>
              </a:rPr>
              <a:t>high</a:t>
            </a:r>
            <a:r>
              <a:rPr lang="en-US" sz="3600">
                <a:solidFill>
                  <a:schemeClr val="dk1"/>
                </a:solidFill>
                <a:latin typeface="Calibri"/>
                <a:ea typeface="Calibri"/>
                <a:cs typeface="Calibri"/>
                <a:sym typeface="Calibri"/>
              </a:rPr>
              <a:t>-pitched sound. If something vibrates more </a:t>
            </a:r>
            <a:r>
              <a:rPr i="1" lang="en-US" sz="3600">
                <a:solidFill>
                  <a:schemeClr val="dk1"/>
                </a:solidFill>
                <a:latin typeface="Calibri"/>
                <a:ea typeface="Calibri"/>
                <a:cs typeface="Calibri"/>
                <a:sym typeface="Calibri"/>
              </a:rPr>
              <a:t>slowly</a:t>
            </a:r>
            <a:r>
              <a:rPr lang="en-US" sz="3600">
                <a:solidFill>
                  <a:schemeClr val="dk1"/>
                </a:solidFill>
                <a:latin typeface="Calibri"/>
                <a:ea typeface="Calibri"/>
                <a:cs typeface="Calibri"/>
                <a:sym typeface="Calibri"/>
              </a:rPr>
              <a:t>, it makes a </a:t>
            </a:r>
            <a:r>
              <a:rPr i="1" lang="en-US" sz="3600">
                <a:solidFill>
                  <a:schemeClr val="dk1"/>
                </a:solidFill>
                <a:latin typeface="Calibri"/>
                <a:ea typeface="Calibri"/>
                <a:cs typeface="Calibri"/>
                <a:sym typeface="Calibri"/>
              </a:rPr>
              <a:t>low</a:t>
            </a:r>
            <a:r>
              <a:rPr lang="en-US" sz="3600">
                <a:solidFill>
                  <a:schemeClr val="dk1"/>
                </a:solidFill>
                <a:latin typeface="Calibri"/>
                <a:ea typeface="Calibri"/>
                <a:cs typeface="Calibri"/>
                <a:sym typeface="Calibri"/>
              </a:rPr>
              <a:t>-pitched sound.</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i="0" lang="en-US" sz="3600" u="none" cap="none" strike="noStrike">
                <a:solidFill>
                  <a:srgbClr val="FF0000"/>
                </a:solidFill>
                <a:latin typeface="Calibri"/>
                <a:ea typeface="Calibri"/>
                <a:cs typeface="Calibri"/>
                <a:sym typeface="Calibri"/>
              </a:rPr>
              <a:t>True</a:t>
            </a:r>
            <a:endParaRPr b="1"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1012" name="Google Shape;1012;g28640247ed3_1_66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3" name="Google Shape;1013;g28640247ed3_1_662"/>
          <p:cNvPicPr preferRelativeResize="0"/>
          <p:nvPr/>
        </p:nvPicPr>
        <p:blipFill>
          <a:blip r:embed="rId4">
            <a:alphaModFix/>
          </a:blip>
          <a:stretch>
            <a:fillRect/>
          </a:stretch>
        </p:blipFill>
        <p:spPr>
          <a:xfrm>
            <a:off x="2050713" y="306500"/>
            <a:ext cx="3031901" cy="2002823"/>
          </a:xfrm>
          <a:prstGeom prst="rect">
            <a:avLst/>
          </a:prstGeom>
          <a:noFill/>
          <a:ln>
            <a:noFill/>
          </a:ln>
        </p:spPr>
      </p:pic>
      <p:pic>
        <p:nvPicPr>
          <p:cNvPr id="1014" name="Google Shape;1014;g28640247ed3_1_662"/>
          <p:cNvPicPr preferRelativeResize="0"/>
          <p:nvPr/>
        </p:nvPicPr>
        <p:blipFill>
          <a:blip r:embed="rId5">
            <a:alphaModFix/>
          </a:blip>
          <a:stretch>
            <a:fillRect/>
          </a:stretch>
        </p:blipFill>
        <p:spPr>
          <a:xfrm>
            <a:off x="5388763" y="306500"/>
            <a:ext cx="1704534" cy="20028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descr="Artificial Intelligence" id="1020" name="Google Shape;1020;g27f7a576e42_0_33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021" name="Google Shape;1021;g27f7a576e42_0_336"/>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descr="Artificial Intelligence" id="1027" name="Google Shape;1027;g27f7a576e42_0_34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028" name="Google Shape;1028;g27f7a576e42_0_34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029" name="Google Shape;1029;g27f7a576e42_0_342"/>
          <p:cNvPicPr preferRelativeResize="0"/>
          <p:nvPr/>
        </p:nvPicPr>
        <p:blipFill>
          <a:blip r:embed="rId5">
            <a:alphaModFix/>
          </a:blip>
          <a:stretch>
            <a:fillRect/>
          </a:stretch>
        </p:blipFill>
        <p:spPr>
          <a:xfrm>
            <a:off x="926425" y="1903550"/>
            <a:ext cx="7077201" cy="4718125"/>
          </a:xfrm>
          <a:prstGeom prst="rect">
            <a:avLst/>
          </a:prstGeom>
          <a:noFill/>
          <a:ln>
            <a:noFill/>
          </a:ln>
        </p:spPr>
      </p:pic>
      <p:sp>
        <p:nvSpPr>
          <p:cNvPr id="1030" name="Google Shape;1030;g27f7a576e42_0_342"/>
          <p:cNvSpPr txBox="1"/>
          <p:nvPr/>
        </p:nvSpPr>
        <p:spPr>
          <a:xfrm>
            <a:off x="1922825" y="564150"/>
            <a:ext cx="5084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alibri"/>
                <a:ea typeface="Calibri"/>
                <a:cs typeface="Calibri"/>
                <a:sym typeface="Calibri"/>
              </a:rPr>
              <a:t>Car engines make deep, low sounds.</a:t>
            </a:r>
            <a:endParaRPr sz="25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descr="Artificial Intelligence" id="1036" name="Google Shape;1036;g27f7a576e42_0_34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037" name="Google Shape;1037;g27f7a576e42_0_349"/>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038" name="Google Shape;1038;g27f7a576e42_0_349"/>
          <p:cNvPicPr preferRelativeResize="0"/>
          <p:nvPr/>
        </p:nvPicPr>
        <p:blipFill>
          <a:blip r:embed="rId5">
            <a:alphaModFix/>
          </a:blip>
          <a:stretch>
            <a:fillRect/>
          </a:stretch>
        </p:blipFill>
        <p:spPr>
          <a:xfrm>
            <a:off x="824064" y="1660547"/>
            <a:ext cx="7495875" cy="4998828"/>
          </a:xfrm>
          <a:prstGeom prst="rect">
            <a:avLst/>
          </a:prstGeom>
          <a:noFill/>
          <a:ln>
            <a:noFill/>
          </a:ln>
        </p:spPr>
      </p:pic>
      <p:sp>
        <p:nvSpPr>
          <p:cNvPr id="1039" name="Google Shape;1039;g27f7a576e42_0_349"/>
          <p:cNvSpPr txBox="1"/>
          <p:nvPr/>
        </p:nvSpPr>
        <p:spPr>
          <a:xfrm>
            <a:off x="1413350" y="422600"/>
            <a:ext cx="61908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dk1"/>
                </a:solidFill>
                <a:latin typeface="Calibri"/>
                <a:ea typeface="Calibri"/>
                <a:cs typeface="Calibri"/>
                <a:sym typeface="Calibri"/>
              </a:rPr>
              <a:t>An example of a high pitch are birds chirping. </a:t>
            </a:r>
            <a:endParaRPr sz="27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descr="Questions" id="1045" name="Google Shape;1045;g27f7a576e42_0_35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g28640247ed3_1_673"/>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1052" name="Google Shape;1052;g28640247ed3_1_6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3" name="Google Shape;1053;g28640247ed3_1_673"/>
          <p:cNvPicPr preferRelativeResize="0"/>
          <p:nvPr/>
        </p:nvPicPr>
        <p:blipFill>
          <a:blip r:embed="rId4">
            <a:alphaModFix/>
          </a:blip>
          <a:stretch>
            <a:fillRect/>
          </a:stretch>
        </p:blipFill>
        <p:spPr>
          <a:xfrm>
            <a:off x="2548825" y="1827675"/>
            <a:ext cx="4046351" cy="4739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descr="Questions" id="188" name="Google Shape;188;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descr="Artificial Intelligence" id="1059" name="Google Shape;1059;g27f7a576e42_0_368"/>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060" name="Google Shape;1060;g27f7a576e42_0_368"/>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descr="Artificial Intelligence" id="1066" name="Google Shape;1066;g27f7a576e42_0_37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067" name="Google Shape;1067;g27f7a576e42_0_37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068" name="Google Shape;1068;g27f7a576e42_0_374"/>
          <p:cNvPicPr preferRelativeResize="0"/>
          <p:nvPr/>
        </p:nvPicPr>
        <p:blipFill>
          <a:blip r:embed="rId5">
            <a:alphaModFix/>
          </a:blip>
          <a:stretch>
            <a:fillRect/>
          </a:stretch>
        </p:blipFill>
        <p:spPr>
          <a:xfrm>
            <a:off x="2007014" y="1601350"/>
            <a:ext cx="5129976" cy="5129976"/>
          </a:xfrm>
          <a:prstGeom prst="rect">
            <a:avLst/>
          </a:prstGeom>
          <a:noFill/>
          <a:ln>
            <a:noFill/>
          </a:ln>
        </p:spPr>
      </p:pic>
      <p:sp>
        <p:nvSpPr>
          <p:cNvPr id="1069" name="Google Shape;1069;g27f7a576e42_0_374"/>
          <p:cNvSpPr txBox="1"/>
          <p:nvPr/>
        </p:nvSpPr>
        <p:spPr>
          <a:xfrm>
            <a:off x="795750" y="704600"/>
            <a:ext cx="861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Color is a property of light, not sound, so it doesn’t have a pitch.</a:t>
            </a:r>
            <a:endParaRPr sz="22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descr="Artificial Intelligence" id="1075" name="Google Shape;1075;g27f7a576e42_0_3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076" name="Google Shape;1076;g27f7a576e42_0_381"/>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077" name="Google Shape;1077;g27f7a576e42_0_381"/>
          <p:cNvPicPr preferRelativeResize="0"/>
          <p:nvPr/>
        </p:nvPicPr>
        <p:blipFill>
          <a:blip r:embed="rId5">
            <a:alphaModFix/>
          </a:blip>
          <a:stretch>
            <a:fillRect/>
          </a:stretch>
        </p:blipFill>
        <p:spPr>
          <a:xfrm>
            <a:off x="152400" y="2148125"/>
            <a:ext cx="8839200" cy="2561752"/>
          </a:xfrm>
          <a:prstGeom prst="rect">
            <a:avLst/>
          </a:prstGeom>
          <a:noFill/>
          <a:ln>
            <a:noFill/>
          </a:ln>
        </p:spPr>
      </p:pic>
      <p:sp>
        <p:nvSpPr>
          <p:cNvPr id="1078" name="Google Shape;1078;g27f7a576e42_0_381"/>
          <p:cNvSpPr txBox="1"/>
          <p:nvPr/>
        </p:nvSpPr>
        <p:spPr>
          <a:xfrm>
            <a:off x="735225" y="704600"/>
            <a:ext cx="758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Length is not an example of pitch. It is a measure of size or distance.</a:t>
            </a:r>
            <a:endParaRPr sz="26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descr="Questions" id="1084" name="Google Shape;1084;g27f7a576e42_0_38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27f7a576e42_0_393"/>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 </a:t>
            </a:r>
            <a:r>
              <a:rPr lang="en-US" sz="3600">
                <a:solidFill>
                  <a:schemeClr val="dk1"/>
                </a:solidFill>
                <a:latin typeface="Calibri"/>
                <a:ea typeface="Calibri"/>
                <a:cs typeface="Calibri"/>
                <a:sym typeface="Calibri"/>
              </a:rPr>
              <a:t>do bird chirps have pitch and color does not?</a:t>
            </a:r>
            <a:endParaRPr b="0" i="0" sz="1400" u="none" cap="none" strike="noStrike">
              <a:solidFill>
                <a:srgbClr val="000000"/>
              </a:solidFill>
              <a:latin typeface="Arial"/>
              <a:ea typeface="Arial"/>
              <a:cs typeface="Arial"/>
              <a:sym typeface="Arial"/>
            </a:endParaRPr>
          </a:p>
        </p:txBody>
      </p:sp>
      <p:sp>
        <p:nvSpPr>
          <p:cNvPr descr="Questions" id="1091" name="Google Shape;1091;g27f7a576e42_0_3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2" name="Google Shape;1092;g27f7a576e42_0_393"/>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1093" name="Google Shape;1093;g27f7a576e42_0_393"/>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1094" name="Google Shape;1094;g27f7a576e42_0_393"/>
          <p:cNvPicPr preferRelativeResize="0"/>
          <p:nvPr/>
        </p:nvPicPr>
        <p:blipFill>
          <a:blip r:embed="rId5">
            <a:alphaModFix/>
          </a:blip>
          <a:stretch>
            <a:fillRect/>
          </a:stretch>
        </p:blipFill>
        <p:spPr>
          <a:xfrm>
            <a:off x="423574" y="2599431"/>
            <a:ext cx="3749301" cy="2500319"/>
          </a:xfrm>
          <a:prstGeom prst="rect">
            <a:avLst/>
          </a:prstGeom>
          <a:noFill/>
          <a:ln>
            <a:noFill/>
          </a:ln>
        </p:spPr>
      </p:pic>
      <p:pic>
        <p:nvPicPr>
          <p:cNvPr id="1095" name="Google Shape;1095;g27f7a576e42_0_393"/>
          <p:cNvPicPr preferRelativeResize="0"/>
          <p:nvPr/>
        </p:nvPicPr>
        <p:blipFill>
          <a:blip r:embed="rId6">
            <a:alphaModFix/>
          </a:blip>
          <a:stretch>
            <a:fillRect/>
          </a:stretch>
        </p:blipFill>
        <p:spPr>
          <a:xfrm>
            <a:off x="4996249" y="2254350"/>
            <a:ext cx="3625476" cy="362547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g27f7a576e42_0_467"/>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102" name="Google Shape;1102;g27f7a576e42_0_467"/>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g28640247ed3_1_689"/>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pitch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pic>
        <p:nvPicPr>
          <p:cNvPr id="1109" name="Google Shape;1109;g28640247ed3_1_689"/>
          <p:cNvPicPr preferRelativeResize="0"/>
          <p:nvPr/>
        </p:nvPicPr>
        <p:blipFill>
          <a:blip r:embed="rId3">
            <a:alphaModFix/>
          </a:blip>
          <a:stretch>
            <a:fillRect/>
          </a:stretch>
        </p:blipFill>
        <p:spPr>
          <a:xfrm>
            <a:off x="2548825" y="1827675"/>
            <a:ext cx="4046351" cy="4739226"/>
          </a:xfrm>
          <a:prstGeom prst="rect">
            <a:avLst/>
          </a:prstGeom>
          <a:noFill/>
          <a:ln>
            <a:noFill/>
          </a:ln>
        </p:spPr>
      </p:pic>
      <p:sp>
        <p:nvSpPr>
          <p:cNvPr descr="Rewind" id="1110" name="Google Shape;1110;g28640247ed3_1_689"/>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27f7a576e42_0_480"/>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17" name="Google Shape;1117;g27f7a576e42_0_480"/>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1118" name="Google Shape;1118;g27f7a576e42_0_480"/>
          <p:cNvCxnSpPr>
            <a:stCxn id="1119" idx="4"/>
            <a:endCxn id="1116"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1120" name="Google Shape;1120;g27f7a576e42_0_480"/>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1121" name="Google Shape;1121;g27f7a576e42_0_480"/>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1119" name="Google Shape;1119;g27f7a576e42_0_480"/>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g27f7a576e42_0_49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28" name="Google Shape;1128;g27f7a576e42_0_49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129" name="Google Shape;1129;g27f7a576e42_0_490"/>
          <p:cNvCxnSpPr>
            <a:stCxn id="1130" idx="4"/>
            <a:endCxn id="112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131" name="Google Shape;1131;g27f7a576e42_0_49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132" name="Google Shape;1132;g27f7a576e42_0_49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130" name="Google Shape;1130;g27f7a576e42_0_49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33" name="Google Shape;1133;g27f7a576e42_0_49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Pitch</a:t>
            </a:r>
            <a:endParaRPr b="0" i="0" sz="700" u="none" cap="none" strike="noStrike">
              <a:solidFill>
                <a:srgbClr val="000000"/>
              </a:solidFill>
              <a:latin typeface="Arial"/>
              <a:ea typeface="Arial"/>
              <a:cs typeface="Arial"/>
              <a:sym typeface="Arial"/>
            </a:endParaRPr>
          </a:p>
        </p:txBody>
      </p:sp>
      <p:sp>
        <p:nvSpPr>
          <p:cNvPr id="1134" name="Google Shape;1134;g27f7a576e42_0_49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135" name="Google Shape;1135;g27f7a576e42_0_49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136" name="Google Shape;1136;g27f7a576e42_0_49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137" name="Google Shape;1137;g27f7a576e42_0_49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pitch</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138" name="Google Shape;1138;g27f7a576e42_0_49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39" name="Google Shape;1139;g27f7a576e42_0_49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40" name="Google Shape;1140;g27f7a576e42_0_490"/>
          <p:cNvCxnSpPr>
            <a:stCxn id="1141" idx="4"/>
            <a:endCxn id="11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42" name="Google Shape;1142;g27f7a576e42_0_49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43" name="Google Shape;1143;g27f7a576e42_0_49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41" name="Google Shape;1141;g27f7a576e42_0_49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g27f7a576e42_0_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0" name="Google Shape;1150;g27f7a576e42_0_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51" name="Google Shape;1151;g27f7a576e42_0_511"/>
          <p:cNvCxnSpPr>
            <a:stCxn id="1152" idx="4"/>
            <a:endCxn id="11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53" name="Google Shape;1153;g27f7a576e42_0_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54" name="Google Shape;1154;g27f7a576e42_0_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52" name="Google Shape;1152;g27f7a576e42_0_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55" name="Google Shape;1155;g27f7a576e42_0_51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pitch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156" name="Google Shape;1156;g27f7a576e42_0_51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157" name="Google Shape;1157;g27f7a576e42_0_51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158" name="Google Shape;1158;g27f7a576e42_0_51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159" name="Google Shape;1159;g27f7a576e42_0_51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160" name="Google Shape;1160;g27f7a576e42_0_511"/>
          <p:cNvPicPr preferRelativeResize="0"/>
          <p:nvPr/>
        </p:nvPicPr>
        <p:blipFill>
          <a:blip r:embed="rId3">
            <a:alphaModFix/>
          </a:blip>
          <a:stretch>
            <a:fillRect/>
          </a:stretch>
        </p:blipFill>
        <p:spPr>
          <a:xfrm>
            <a:off x="1038026" y="1648799"/>
            <a:ext cx="3377501" cy="2187224"/>
          </a:xfrm>
          <a:prstGeom prst="rect">
            <a:avLst/>
          </a:prstGeom>
          <a:noFill/>
          <a:ln>
            <a:noFill/>
          </a:ln>
        </p:spPr>
      </p:pic>
      <p:pic>
        <p:nvPicPr>
          <p:cNvPr id="1161" name="Google Shape;1161;g27f7a576e42_0_511"/>
          <p:cNvPicPr preferRelativeResize="0"/>
          <p:nvPr/>
        </p:nvPicPr>
        <p:blipFill>
          <a:blip r:embed="rId4">
            <a:alphaModFix/>
          </a:blip>
          <a:stretch>
            <a:fillRect/>
          </a:stretch>
        </p:blipFill>
        <p:spPr>
          <a:xfrm>
            <a:off x="1051007" y="4369423"/>
            <a:ext cx="3795040" cy="1787464"/>
          </a:xfrm>
          <a:prstGeom prst="rect">
            <a:avLst/>
          </a:prstGeom>
          <a:noFill/>
          <a:ln>
            <a:noFill/>
          </a:ln>
        </p:spPr>
      </p:pic>
      <p:pic>
        <p:nvPicPr>
          <p:cNvPr id="1162" name="Google Shape;1162;g27f7a576e42_0_511"/>
          <p:cNvPicPr preferRelativeResize="0"/>
          <p:nvPr/>
        </p:nvPicPr>
        <p:blipFill>
          <a:blip r:embed="rId5">
            <a:alphaModFix/>
          </a:blip>
          <a:stretch>
            <a:fillRect/>
          </a:stretch>
        </p:blipFill>
        <p:spPr>
          <a:xfrm>
            <a:off x="5668950" y="4445525"/>
            <a:ext cx="2937425" cy="2264075"/>
          </a:xfrm>
          <a:prstGeom prst="rect">
            <a:avLst/>
          </a:prstGeom>
          <a:noFill/>
          <a:ln>
            <a:noFill/>
          </a:ln>
        </p:spPr>
      </p:pic>
      <p:pic>
        <p:nvPicPr>
          <p:cNvPr id="1163" name="Google Shape;1163;g27f7a576e42_0_511"/>
          <p:cNvPicPr preferRelativeResize="0"/>
          <p:nvPr/>
        </p:nvPicPr>
        <p:blipFill>
          <a:blip r:embed="rId6">
            <a:alphaModFix/>
          </a:blip>
          <a:stretch>
            <a:fillRect/>
          </a:stretch>
        </p:blipFill>
        <p:spPr>
          <a:xfrm>
            <a:off x="5516550" y="2038100"/>
            <a:ext cx="3592230" cy="17057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