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cy="6858000" cx="9144000"/>
  <p:notesSz cx="6858000" cy="9144000"/>
  <p:embeddedFontLst>
    <p:embeddedFont>
      <p:font typeface="Poppins"/>
      <p:regular r:id="rId78"/>
      <p:bold r:id="rId79"/>
      <p:italic r:id="rId80"/>
      <p:boldItalic r:id="rId81"/>
    </p:embeddedFont>
    <p:embeddedFont>
      <p:font typeface="Helvetica Neue Light"/>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6" roundtripDataSignature="AMtx7mjo+GFN+ppSBO6W9Ps0I2GaZbAU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HelveticaNeueLight-italic.fntdata"/><Relationship Id="rId83" Type="http://schemas.openxmlformats.org/officeDocument/2006/relationships/font" Target="fonts/HelveticaNeueLight-bold.fntdata"/><Relationship Id="rId42" Type="http://schemas.openxmlformats.org/officeDocument/2006/relationships/slide" Target="slides/slide36.xml"/><Relationship Id="rId86" Type="http://customschemas.google.com/relationships/presentationmetadata" Target="metadata"/><Relationship Id="rId41" Type="http://schemas.openxmlformats.org/officeDocument/2006/relationships/slide" Target="slides/slide35.xml"/><Relationship Id="rId85" Type="http://schemas.openxmlformats.org/officeDocument/2006/relationships/font" Target="fonts/HelveticaNeueLight-bold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Poppins-italic.fntdata"/><Relationship Id="rId82" Type="http://schemas.openxmlformats.org/officeDocument/2006/relationships/font" Target="fonts/HelveticaNeueLight-regular.fntdata"/><Relationship Id="rId81"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Poppins-bold.fntdata"/><Relationship Id="rId34" Type="http://schemas.openxmlformats.org/officeDocument/2006/relationships/slide" Target="slides/slide28.xml"/><Relationship Id="rId78" Type="http://schemas.openxmlformats.org/officeDocument/2006/relationships/font" Target="fonts/Poppins-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leads you to doing some research into different answers and solutions that may already exist about that topic and helps you to further develop your own ideas.</a:t>
            </a:r>
            <a:endParaRPr/>
          </a:p>
          <a:p>
            <a:pPr indent="0" lvl="0" marL="0" rtl="0" algn="l">
              <a:lnSpc>
                <a:spcPct val="100000"/>
              </a:lnSpc>
              <a:spcBef>
                <a:spcPts val="0"/>
              </a:spcBef>
              <a:spcAft>
                <a:spcPts val="0"/>
              </a:spcAft>
              <a:buSzPts val="1400"/>
              <a:buNone/>
            </a:pPr>
            <a:r>
              <a:t/>
            </a:r>
            <a:endParaRPr/>
          </a:p>
        </p:txBody>
      </p:sp>
      <p:sp>
        <p:nvSpPr>
          <p:cNvPr id="259" name="Google Shape;259;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67" name="Google Shape;267;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5e11802ac4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5e11802ac4_0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is the “cause” part of a cause and effect relationship?</a:t>
            </a:r>
            <a:endParaRPr/>
          </a:p>
        </p:txBody>
      </p:sp>
      <p:sp>
        <p:nvSpPr>
          <p:cNvPr id="273" name="Google Shape;273;g25e11802ac4_0_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5e11802ac4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5e11802ac4_0_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is the “cause” part of a cause and effect relationship?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reason, action, or event]</a:t>
            </a:r>
            <a:endParaRPr/>
          </a:p>
        </p:txBody>
      </p:sp>
      <p:sp>
        <p:nvSpPr>
          <p:cNvPr id="282" name="Google Shape;282;g25e11802ac4_0_7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the steps that investigators follow to answer questions about the natural world called?</a:t>
            </a:r>
            <a:endParaRPr/>
          </a:p>
          <a:p>
            <a:pPr indent="0" lvl="0" marL="0" rtl="0" algn="l">
              <a:lnSpc>
                <a:spcPct val="100000"/>
              </a:lnSpc>
              <a:spcBef>
                <a:spcPts val="0"/>
              </a:spcBef>
              <a:spcAft>
                <a:spcPts val="0"/>
              </a:spcAft>
              <a:buSzPts val="1400"/>
              <a:buNone/>
            </a:pPr>
            <a:r>
              <a:t/>
            </a:r>
            <a:endParaRPr/>
          </a:p>
        </p:txBody>
      </p:sp>
      <p:sp>
        <p:nvSpPr>
          <p:cNvPr id="291" name="Google Shape;291;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ed927cd3f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ded927cd3f_0_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the steps that investigators follow to answer questions about the natural world called?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[Scientific Method]</a:t>
            </a:r>
            <a:endParaRPr/>
          </a:p>
        </p:txBody>
      </p:sp>
      <p:sp>
        <p:nvSpPr>
          <p:cNvPr id="300" name="Google Shape;300;gded927cd3f_0_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5e11802ac4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5e11802ac4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As you observe interesting things, you may find yourself asking some ___________ about what you saw, or you may even notice a problem that needs to be fixed.</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p:txBody>
      </p:sp>
      <p:sp>
        <p:nvSpPr>
          <p:cNvPr id="309" name="Google Shape;309;g25e11802ac4_0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5e11802ac4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5e11802ac4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As you observe interesting things, you may find yourself asking some ___________ about what you saw, or you may even notice a problem that needs to be fixed.</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[question, </a:t>
            </a:r>
            <a:r>
              <a:rPr lang="en-US"/>
              <a:t>problem]</a:t>
            </a:r>
            <a:endParaRPr/>
          </a:p>
        </p:txBody>
      </p:sp>
      <p:sp>
        <p:nvSpPr>
          <p:cNvPr id="318" name="Google Shape;318;g25e11802ac4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hypothesis.</a:t>
            </a:r>
            <a:endParaRPr/>
          </a:p>
        </p:txBody>
      </p:sp>
      <p:sp>
        <p:nvSpPr>
          <p:cNvPr id="327" name="Google Shape;327;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A hypothesis is a suggested</a:t>
            </a:r>
            <a:r>
              <a:rPr b="1" lang="en-US"/>
              <a:t> </a:t>
            </a:r>
            <a:r>
              <a:rPr lang="en-US"/>
              <a:t>explanation or idea that can be tested through an experiment. </a:t>
            </a:r>
            <a:r>
              <a:rPr lang="en-US"/>
              <a:t>It’s super important to note that a hypothesis must be able to be tested! The hypothesis predicts what will happen and why. </a:t>
            </a:r>
            <a:endParaRPr/>
          </a:p>
        </p:txBody>
      </p:sp>
      <p:sp>
        <p:nvSpPr>
          <p:cNvPr id="335" name="Google Shape;335;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hypothesis.</a:t>
            </a:r>
            <a:endParaRPr/>
          </a:p>
        </p:txBody>
      </p:sp>
      <p:sp>
        <p:nvSpPr>
          <p:cNvPr id="198" name="Google Shape;19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44" name="Google Shape;344;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d96993b0a5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d96993b0a5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What is a hypothesis?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a:t>
            </a:r>
            <a:r>
              <a:rPr lang="en-US"/>
              <a:t>A hypothesis is a suggested</a:t>
            </a:r>
            <a:r>
              <a:rPr b="1" lang="en-US"/>
              <a:t> </a:t>
            </a:r>
            <a:r>
              <a:rPr lang="en-US"/>
              <a:t>explanation or idea that can be tested through an experiment. </a:t>
            </a:r>
            <a:r>
              <a:rPr lang="en-US"/>
              <a:t>]</a:t>
            </a:r>
            <a:endParaRPr/>
          </a:p>
        </p:txBody>
      </p:sp>
      <p:sp>
        <p:nvSpPr>
          <p:cNvPr id="350" name="Google Shape;350;gd96993b0a5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e11802ac4_0_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5e11802ac4_0_2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hypothesis must be...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[testable / able to be tested through an experiment]</a:t>
            </a:r>
            <a:endParaRPr/>
          </a:p>
        </p:txBody>
      </p:sp>
      <p:sp>
        <p:nvSpPr>
          <p:cNvPr id="358" name="Google Shape;358;g25e11802ac4_0_2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66" name="Google Shape;366;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Everything in science begins with an observation that makes us curious about something.  Then we gather more evidence through experiments and more observations to determine answers to the questions or problems that we were curious about.</a:t>
            </a:r>
            <a:endParaRPr/>
          </a:p>
        </p:txBody>
      </p:sp>
      <p:sp>
        <p:nvSpPr>
          <p:cNvPr id="373" name="Google Shape;373;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 hypothesis is like a smart guess that you make based on what you already know or what you've observed. It's an idea that you think might be true, and you want to test it to find out if you're right.</a:t>
            </a:r>
            <a:endParaRPr/>
          </a:p>
        </p:txBody>
      </p:sp>
      <p:sp>
        <p:nvSpPr>
          <p:cNvPr id="381" name="Google Shape;381;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5e11802ac4_0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5e11802ac4_0_2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For example, let's say you see that plants grow better when they get more sunlight. Your hypothesis could be, "If I give this plant more sunlight, it will grow taller." Then, you would do an experiment to test your hypothesis by placing one plant in the sun and another in the shade to see if your guess is correct.</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389" name="Google Shape;389;g25e11802ac4_0_2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e11802ac4_0_2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5e11802ac4_0_2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science, hypotheses help us investigate and understand things better. They're like the starting point for experiments and observations, and they let us explore and discover new things!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7" name="Google Shape;397;g25e11802ac4_0_27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e11802ac4_0_2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5e11802ac4_0_2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Hypotheses can show cause-and-effect relationships. Going back to our plant example, we may learn than sunlight helps cause a plant to grow in a green, healthy way whereas a plant that is grown in the shade or in the dark may be more yellow than green and not as healthy. This means the cause, sunlight, effects the way the plant grows.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5" name="Google Shape;405;g25e11802ac4_0_2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13" name="Google Shape;413;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is a hypothesis and how does it help scientists learn and discover new things</a:t>
            </a:r>
            <a:r>
              <a:rPr b="1" lang="en-US"/>
              <a:t>?</a:t>
            </a:r>
            <a:endParaRPr b="1"/>
          </a:p>
          <a:p>
            <a:pPr indent="0" lvl="0" marL="0" rtl="0" algn="l">
              <a:lnSpc>
                <a:spcPct val="100000"/>
              </a:lnSpc>
              <a:spcBef>
                <a:spcPts val="0"/>
              </a:spcBef>
              <a:spcAft>
                <a:spcPts val="0"/>
              </a:spcAft>
              <a:buSzPts val="1400"/>
              <a:buNone/>
            </a:pPr>
            <a:r>
              <a:rPr b="0" lang="en-US"/>
              <a:t> </a:t>
            </a:r>
            <a:endParaRPr/>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a:t>
            </a:r>
            <a:r>
              <a:rPr lang="en-US"/>
              <a:t>guesses</a:t>
            </a:r>
            <a:r>
              <a:rPr b="0" lang="en-US"/>
              <a:t>!  Be sure to keep this question and your predictions in mind as we move through these next few lessons, and we’ll continue to revisit it.</a:t>
            </a:r>
            <a:endParaRPr/>
          </a:p>
        </p:txBody>
      </p:sp>
      <p:sp>
        <p:nvSpPr>
          <p:cNvPr id="206" name="Google Shape;206;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ded927cd3f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ded927cd3f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 following is NOT true about a hypothesis?</a:t>
            </a:r>
            <a:endParaRPr/>
          </a:p>
          <a:p>
            <a:pPr indent="0" lvl="0" marL="0" rtl="0" algn="l">
              <a:lnSpc>
                <a:spcPct val="100000"/>
              </a:lnSpc>
              <a:spcBef>
                <a:spcPts val="0"/>
              </a:spcBef>
              <a:spcAft>
                <a:spcPts val="0"/>
              </a:spcAft>
              <a:buSzPts val="1400"/>
              <a:buNone/>
            </a:pPr>
            <a:r>
              <a:t/>
            </a:r>
            <a:endParaRPr/>
          </a:p>
        </p:txBody>
      </p:sp>
      <p:sp>
        <p:nvSpPr>
          <p:cNvPr id="419" name="Google Shape;419;gded927cd3f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5e11802ac4_0_2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5e11802ac4_0_2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 following is NOT true about a hypothesis?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tells you everything you need to know about the Scientific Method.]</a:t>
            </a:r>
            <a:endParaRPr/>
          </a:p>
          <a:p>
            <a:pPr indent="0" lvl="0" marL="0" rtl="0" algn="l">
              <a:lnSpc>
                <a:spcPct val="100000"/>
              </a:lnSpc>
              <a:spcBef>
                <a:spcPts val="0"/>
              </a:spcBef>
              <a:spcAft>
                <a:spcPts val="0"/>
              </a:spcAft>
              <a:buSzPts val="1400"/>
              <a:buNone/>
            </a:pPr>
            <a:r>
              <a:t/>
            </a:r>
            <a:endParaRPr/>
          </a:p>
        </p:txBody>
      </p:sp>
      <p:sp>
        <p:nvSpPr>
          <p:cNvPr id="428" name="Google Shape;428;g25e11802ac4_0_2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a:t>
            </a:r>
            <a:r>
              <a:rPr b="1" lang="en-US"/>
              <a:t> hypothesis.</a:t>
            </a:r>
            <a:endParaRPr/>
          </a:p>
        </p:txBody>
      </p:sp>
      <p:sp>
        <p:nvSpPr>
          <p:cNvPr id="437" name="Google Shape;437;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5e11802ac4_0_5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5e11802ac4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example of a hypothesis is: “</a:t>
            </a:r>
            <a:r>
              <a:rPr lang="en-US"/>
              <a:t>If I place an ice cube in a sunny spot, then it will melt faster than if I put it in a shaded area.” You can test this by doing an experiment with one ice cube in the shade and one ice cube in a sunny spot at the same time, then timing to see which ice cube melts the fastest. In this experiment, you are seeing what effect the cause of the sun has on how quickly an ice cube melts.</a:t>
            </a:r>
            <a:endParaRPr/>
          </a:p>
        </p:txBody>
      </p:sp>
      <p:sp>
        <p:nvSpPr>
          <p:cNvPr id="444" name="Google Shape;444;g25e11802ac4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5e11802ac4_0_5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5e11802ac4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Another example of a hypothesis is: “If I drop a ball from a higher height, it will bounce higher than if I drop the ball from a lower height.” You can test this by doing an experiment dropping balls from both high and low heights and record how high or low they </a:t>
            </a:r>
            <a:r>
              <a:rPr lang="en-US"/>
              <a:t>bounce. In this experiment, you are seeing what effect the cause of how high you drop the ball has on the effect of how high the ball bounces.</a:t>
            </a:r>
            <a:endParaRPr/>
          </a:p>
        </p:txBody>
      </p:sp>
      <p:sp>
        <p:nvSpPr>
          <p:cNvPr id="453" name="Google Shape;453;g25e11802ac4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5e11802ac4_0_5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5e11802ac4_0_5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62" name="Google Shape;462;g25e11802ac4_0_5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e11802ac4_0_6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5e11802ac4_0_6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hypothesis can be __________, and may show a _____ and _____ relationship.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[tested, cause, effect]</a:t>
            </a:r>
            <a:endParaRPr/>
          </a:p>
          <a:p>
            <a:pPr indent="0" lvl="0" marL="0" rtl="0" algn="l">
              <a:lnSpc>
                <a:spcPct val="100000"/>
              </a:lnSpc>
              <a:spcBef>
                <a:spcPts val="0"/>
              </a:spcBef>
              <a:spcAft>
                <a:spcPts val="0"/>
              </a:spcAft>
              <a:buSzPts val="1400"/>
              <a:buNone/>
            </a:pPr>
            <a:r>
              <a:t/>
            </a:r>
            <a:endParaRPr/>
          </a:p>
        </p:txBody>
      </p:sp>
      <p:sp>
        <p:nvSpPr>
          <p:cNvPr id="468" name="Google Shape;468;g25e11802ac4_0_6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e11802ac4_0_6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5e11802ac4_0_6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sz="1100"/>
              <a:t>A hypothesis can be tested, and may show a </a:t>
            </a:r>
            <a:r>
              <a:rPr lang="en-US" sz="1100">
                <a:solidFill>
                  <a:srgbClr val="FF0000"/>
                </a:solidFill>
              </a:rPr>
              <a:t>cause</a:t>
            </a:r>
            <a:r>
              <a:rPr lang="en-US" sz="1100"/>
              <a:t> and </a:t>
            </a:r>
            <a:r>
              <a:rPr lang="en-US" sz="1100">
                <a:solidFill>
                  <a:srgbClr val="FF0000"/>
                </a:solidFill>
              </a:rPr>
              <a:t>effect </a:t>
            </a:r>
            <a:r>
              <a:rPr lang="en-US" sz="1100"/>
              <a:t>relationship.</a:t>
            </a:r>
            <a:endParaRPr sz="1100"/>
          </a:p>
        </p:txBody>
      </p:sp>
      <p:sp>
        <p:nvSpPr>
          <p:cNvPr id="476" name="Google Shape;476;g25e11802ac4_0_6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 </a:t>
            </a:r>
            <a:r>
              <a:rPr b="1" lang="en-US"/>
              <a:t>hypothesis</a:t>
            </a:r>
            <a:r>
              <a:rPr lang="en-US"/>
              <a:t>.</a:t>
            </a:r>
            <a:endParaRPr/>
          </a:p>
        </p:txBody>
      </p:sp>
      <p:sp>
        <p:nvSpPr>
          <p:cNvPr id="484" name="Google Shape;484;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“Ice cream is the best food.” While you may agree with this statement, it cannot be tested and does not show a cause and effect relationship. Therefore, this is an opinion. This is not a hypothesis.</a:t>
            </a:r>
            <a:endParaRPr/>
          </a:p>
        </p:txBody>
      </p:sp>
      <p:sp>
        <p:nvSpPr>
          <p:cNvPr id="491" name="Google Shape;491;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5e11802ac4_0_1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5e11802ac4_0_1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Before we jump in, let’s look at a short demonstration related to making a hypothesis. </a:t>
            </a:r>
            <a:r>
              <a:rPr lang="en-US" sz="1300"/>
              <a:t>Which temperature of water do you think will cause the color to spread out within the liquid faster? </a:t>
            </a:r>
            <a:endParaRPr sz="1300"/>
          </a:p>
          <a:p>
            <a:pPr indent="0" lvl="0" marL="0" rtl="0" algn="l">
              <a:lnSpc>
                <a:spcPct val="100000"/>
              </a:lnSpc>
              <a:spcBef>
                <a:spcPts val="0"/>
              </a:spcBef>
              <a:spcAft>
                <a:spcPts val="0"/>
              </a:spcAft>
              <a:buClr>
                <a:schemeClr val="dk1"/>
              </a:buClr>
              <a:buSzPts val="14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US" sz="1300"/>
              <a:t>Let’s observe and see if our guess was correct… Notice that the hot water caused the color to move much faster through the liquid. What we call “heat” really has to do with how fast molecules are moving - that movement of the water molecules causes the food dye to move as well. </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SzPts val="1100"/>
              <a:buNone/>
            </a:pPr>
            <a:r>
              <a:rPr lang="en-US" sz="1300"/>
              <a:t>This small and simple experiment demonstrates a few of the principles of the process by which we do science. Science gives us insight into the natural world. Science is based upon data, which we collected through simple observation. These observations are important because they help us see if our guesses were correct or incorrect. We are going to learn more today about how guesses fit into the scientific process.</a:t>
            </a:r>
            <a:endParaRPr/>
          </a:p>
        </p:txBody>
      </p:sp>
      <p:sp>
        <p:nvSpPr>
          <p:cNvPr id="214" name="Google Shape;214;g25e11802ac4_0_12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airplane is faster than a car.” This is a statement based on something we already have tested and know. Therefore, this is a fact. It is not a hypothesis.</a:t>
            </a:r>
            <a:endParaRPr/>
          </a:p>
        </p:txBody>
      </p:sp>
      <p:sp>
        <p:nvSpPr>
          <p:cNvPr id="500" name="Google Shape;500;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509" name="Google Shape;509;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5e11802ac4_0_10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5e11802ac4_0_10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Why is this not an example of a hypothesis?</a:t>
            </a:r>
            <a:r>
              <a:rPr lang="en-US"/>
              <a:t> </a:t>
            </a:r>
            <a:endParaRPr/>
          </a:p>
          <a:p>
            <a:pPr indent="0" lvl="0" marL="0" rtl="0" algn="l">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[This is not a hypothesis because we know that airplanes move much faster than cars because we have tested this many times before, so we do not need to test this (at least until cars get faster). There is also not a cause and effect relationship since the speed of a plane does not have an effect on the speed of a car, or vice versa.]</a:t>
            </a:r>
            <a:endParaRPr/>
          </a:p>
        </p:txBody>
      </p:sp>
      <p:sp>
        <p:nvSpPr>
          <p:cNvPr id="515" name="Google Shape;515;g25e11802ac4_0_10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hypothesis</a:t>
            </a:r>
            <a:r>
              <a:rPr lang="en-US"/>
              <a:t> into different word parts to help us remember the meaning.  Let’s take a look!</a:t>
            </a:r>
            <a:endParaRPr/>
          </a:p>
        </p:txBody>
      </p:sp>
      <p:sp>
        <p:nvSpPr>
          <p:cNvPr id="524" name="Google Shape;524;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5e11802ac4_0_1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5e11802ac4_0_1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hypothesis into two parts: prefix and root.</a:t>
            </a:r>
            <a:endParaRPr/>
          </a:p>
        </p:txBody>
      </p:sp>
      <p:sp>
        <p:nvSpPr>
          <p:cNvPr id="531" name="Google Shape;531;g25e11802ac4_0_1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5e11802ac4_0_14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5e11802ac4_0_14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First, we have the prefix “hypo” which means </a:t>
            </a:r>
            <a:r>
              <a:rPr lang="en-US">
                <a:solidFill>
                  <a:srgbClr val="000000"/>
                </a:solidFill>
              </a:rPr>
              <a:t>means "under" or "less than." In this word, it indicates that a hypothesis is something that is "under" or "less than" a proven theory and is still being tested. Think of it as something as “under” investigation.</a:t>
            </a:r>
            <a:endParaRPr>
              <a:solidFill>
                <a:srgbClr val="000000"/>
              </a:solidFill>
            </a:endParaRPr>
          </a:p>
        </p:txBody>
      </p:sp>
      <p:sp>
        <p:nvSpPr>
          <p:cNvPr id="543" name="Google Shape;543;g25e11802ac4_0_14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5e11802ac4_0_15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5e11802ac4_0_15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Thesis</a:t>
            </a:r>
            <a:r>
              <a:rPr lang="en-US"/>
              <a:t> is the root. </a:t>
            </a:r>
            <a:r>
              <a:rPr lang="en-US"/>
              <a:t>The root "thesis" carries the basic meaning of "a proposition" or "a statement that is put forward for consideration." Think of it as something that is being considered or thought about. N</a:t>
            </a:r>
            <a:r>
              <a:rPr lang="en-US"/>
              <a:t>ow let’s put it all together. </a:t>
            </a:r>
            <a:endParaRPr/>
          </a:p>
        </p:txBody>
      </p:sp>
      <p:sp>
        <p:nvSpPr>
          <p:cNvPr id="554" name="Google Shape;554;g25e11802ac4_0_15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5e11802ac4_0_16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5e11802ac4_0_16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hypothesis means a thought under investigation. We investigate it by testing it!</a:t>
            </a:r>
            <a:endParaRPr/>
          </a:p>
        </p:txBody>
      </p:sp>
      <p:sp>
        <p:nvSpPr>
          <p:cNvPr id="565" name="Google Shape;565;g25e11802ac4_0_16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5e11802ac4_0_17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5e11802ac4_0_17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77" name="Google Shape;577;g25e11802ac4_0_17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e11802ac4_0_18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5e11802ac4_0_18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can we use the word parts of the hypothesis to help us remember the definition of the term?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prefix hypo means under investigation.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Thesis is the root meaning a thought or consideration.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So when we put it all together, hypothesis means a thought under investigation.]</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83" name="Google Shape;583;g25e11802ac4_0_18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22" name="Google Shape;22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95" name="Google Shape;595;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5e11802ac4_0_2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5e11802ac4_0_2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A hypothesis is a suggested</a:t>
            </a:r>
            <a:r>
              <a:rPr b="1" lang="en-US"/>
              <a:t> </a:t>
            </a:r>
            <a:r>
              <a:rPr lang="en-US"/>
              <a:t>explanation or idea that can be tested through an experiment. It’s super important to note that a hypothesis must be able to be tested! The hypothesis predicts what will happen and why. </a:t>
            </a:r>
            <a:endParaRPr/>
          </a:p>
        </p:txBody>
      </p:sp>
      <p:sp>
        <p:nvSpPr>
          <p:cNvPr id="602" name="Google Shape;602;g25e11802ac4_0_2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5e11802ac4_0_19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hypothesis</a:t>
            </a:r>
            <a:r>
              <a:rPr lang="en-US">
                <a:solidFill>
                  <a:srgbClr val="242424"/>
                </a:solidFill>
              </a:rPr>
              <a:t>. </a:t>
            </a:r>
            <a:endParaRPr/>
          </a:p>
        </p:txBody>
      </p:sp>
      <p:sp>
        <p:nvSpPr>
          <p:cNvPr id="610" name="Google Shape;610;g25e11802ac4_0_197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hypotheses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hypothesis.</a:t>
            </a:r>
            <a:endParaRPr>
              <a:solidFill>
                <a:schemeClr val="dk1"/>
              </a:solidFill>
            </a:endParaRPr>
          </a:p>
        </p:txBody>
      </p:sp>
      <p:sp>
        <p:nvSpPr>
          <p:cNvPr id="621" name="Google Shape;621;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a:t>hypothesis</a:t>
            </a:r>
            <a:r>
              <a:rPr b="1" lang="en-US" sz="1200">
                <a:solidFill>
                  <a:schemeClr val="dk1"/>
                </a:solidFill>
              </a:rPr>
              <a:t> </a:t>
            </a:r>
            <a:r>
              <a:rPr lang="en-US" sz="1200">
                <a:solidFill>
                  <a:schemeClr val="dk1"/>
                </a:solidFill>
              </a:rPr>
              <a:t>from these four choices</a:t>
            </a:r>
            <a:r>
              <a:rPr lang="en-US"/>
              <a:t>.</a:t>
            </a:r>
            <a:endParaRPr/>
          </a:p>
        </p:txBody>
      </p:sp>
      <p:sp>
        <p:nvSpPr>
          <p:cNvPr id="643" name="Google Shape;643;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5e11802ac4_0_20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25e11802ac4_0_20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a:t>
            </a:r>
            <a:r>
              <a:rPr lang="en-US" sz="1200">
                <a:solidFill>
                  <a:schemeClr val="dk1"/>
                </a:solidFill>
              </a:rPr>
              <a:t> </a:t>
            </a:r>
            <a:r>
              <a:rPr b="1" lang="en-US"/>
              <a:t>hypothesis</a:t>
            </a:r>
            <a:r>
              <a:rPr lang="en-US"/>
              <a:t>.</a:t>
            </a:r>
            <a:endParaRPr/>
          </a:p>
        </p:txBody>
      </p:sp>
      <p:sp>
        <p:nvSpPr>
          <p:cNvPr id="663" name="Google Shape;663;g25e11802ac4_0_20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hypothesis.</a:t>
            </a:r>
            <a:endParaRPr>
              <a:solidFill>
                <a:schemeClr val="dk1"/>
              </a:solidFill>
            </a:endParaRPr>
          </a:p>
        </p:txBody>
      </p:sp>
      <p:sp>
        <p:nvSpPr>
          <p:cNvPr id="684" name="Google Shape;684;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hypothesis</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707" name="Google Shape;707;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5e11802ac4_0_22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25e11802ac4_0_22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“A suggested explanation or idea that can be tested through an experiment” is correct</a:t>
            </a:r>
            <a:r>
              <a:rPr lang="en-US"/>
              <a:t>! This is the definition of </a:t>
            </a:r>
            <a:r>
              <a:rPr b="1" lang="en-US"/>
              <a:t>hypothesis.</a:t>
            </a:r>
            <a:endParaRPr/>
          </a:p>
        </p:txBody>
      </p:sp>
      <p:sp>
        <p:nvSpPr>
          <p:cNvPr id="728" name="Google Shape;728;g25e11802ac4_0_22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and the definition filled in for </a:t>
            </a:r>
            <a:r>
              <a:rPr b="1" lang="en-US"/>
              <a:t>hypothesis</a:t>
            </a:r>
            <a:r>
              <a:rPr lang="en-US"/>
              <a:t>: </a:t>
            </a:r>
            <a:r>
              <a:rPr lang="en-US"/>
              <a:t>A suggested explanation or idea that can be tested through an experiment.</a:t>
            </a:r>
            <a:endParaRPr>
              <a:solidFill>
                <a:schemeClr val="dk1"/>
              </a:solidFill>
            </a:endParaRPr>
          </a:p>
        </p:txBody>
      </p:sp>
      <p:sp>
        <p:nvSpPr>
          <p:cNvPr id="750" name="Google Shape;750;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5e11802ac4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5e11802ac4_0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"Cause-and-effect"</a:t>
            </a:r>
            <a:r>
              <a:rPr lang="en-US"/>
              <a:t> is a way to understand how one thing leads to another. It's like figuring out why something happens. The "cause" is the reason, action, or event that makes something else happen, which we call the "effect." Understanding cause-and-effect helps us learn how things are connected and why certain things happen in the world around us.</a:t>
            </a:r>
            <a:endParaRPr/>
          </a:p>
        </p:txBody>
      </p:sp>
      <p:sp>
        <p:nvSpPr>
          <p:cNvPr id="228" name="Google Shape;228;g25e11802ac4_0_3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hypothesis</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74" name="Google Shape;774;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5e11802ac4_0_24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25e11802ac4_0_24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“Testing whether a plant grows better with or without fertilizer” is correct! This is an example of </a:t>
            </a:r>
            <a:r>
              <a:rPr b="1" lang="en-US"/>
              <a:t>hypothesis.</a:t>
            </a:r>
            <a:endParaRPr sz="1200">
              <a:solidFill>
                <a:schemeClr val="dk1"/>
              </a:solidFill>
            </a:endParaRPr>
          </a:p>
        </p:txBody>
      </p:sp>
      <p:sp>
        <p:nvSpPr>
          <p:cNvPr id="795" name="Google Shape;795;g25e11802ac4_0_24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Here is the Frayer Model with a picture, definition, and an example of </a:t>
            </a:r>
            <a:r>
              <a:rPr b="1" lang="en-US" sz="1100"/>
              <a:t>hypothesis</a:t>
            </a:r>
            <a:r>
              <a:rPr lang="en-US" sz="1100"/>
              <a:t>: Testing whether a plant grows better with or without fertilizer.</a:t>
            </a:r>
            <a:endParaRPr sz="1100">
              <a:solidFill>
                <a:schemeClr val="dk1"/>
              </a:solidFill>
            </a:endParaRPr>
          </a:p>
        </p:txBody>
      </p:sp>
      <p:sp>
        <p:nvSpPr>
          <p:cNvPr id="817" name="Google Shape;817;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hypotheses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42" name="Google Shape;842;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5e11802ac4_0_26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g25e11802ac4_0_26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“Hypotheses help us discover cause and effect relationships or other new knowledge.” That is correct! This is an example of how </a:t>
            </a:r>
            <a:r>
              <a:rPr b="1" lang="en-US"/>
              <a:t>hypotheses </a:t>
            </a:r>
            <a:r>
              <a:rPr lang="en-US"/>
              <a:t>impact your life.</a:t>
            </a:r>
            <a:endParaRPr sz="1200">
              <a:solidFill>
                <a:schemeClr val="dk1"/>
              </a:solidFill>
            </a:endParaRPr>
          </a:p>
        </p:txBody>
      </p:sp>
      <p:sp>
        <p:nvSpPr>
          <p:cNvPr id="862" name="Google Shape;862;g25e11802ac4_0_26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rPr>
              <a:t>Here is the Frayer Model with a picture, definition, example, and a correct response to “how do</a:t>
            </a:r>
            <a:r>
              <a:rPr lang="en-US"/>
              <a:t> </a:t>
            </a:r>
            <a:r>
              <a:rPr b="1" lang="en-US"/>
              <a:t>hypotheses</a:t>
            </a:r>
            <a:r>
              <a:rPr b="1" lang="en-US" sz="1200">
                <a:solidFill>
                  <a:schemeClr val="dk1"/>
                </a:solidFill>
              </a:rPr>
              <a:t> </a:t>
            </a:r>
            <a:r>
              <a:rPr lang="en-US" sz="1200">
                <a:solidFill>
                  <a:schemeClr val="dk1"/>
                </a:solidFill>
              </a:rPr>
              <a:t>impact my life?”: </a:t>
            </a:r>
            <a:r>
              <a:rPr lang="en-US"/>
              <a:t>Hypotheses help us discover cause and effect relationships or other new knowledge.</a:t>
            </a:r>
            <a:endParaRPr/>
          </a:p>
        </p:txBody>
      </p:sp>
      <p:sp>
        <p:nvSpPr>
          <p:cNvPr id="883" name="Google Shape;883;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909" name="Google Shape;909;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5e11802ac4_0_2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g25e11802ac4_0_2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A hypothesis is a suggested</a:t>
            </a:r>
            <a:r>
              <a:rPr b="1" lang="en-US"/>
              <a:t> </a:t>
            </a:r>
            <a:r>
              <a:rPr lang="en-US"/>
              <a:t>explanation or idea that can be tested through an experiment. It’s super important to note that a hypothesis must be able to be tested! The hypothesis predicts what will happen and why. </a:t>
            </a:r>
            <a:endParaRPr/>
          </a:p>
        </p:txBody>
      </p:sp>
      <p:sp>
        <p:nvSpPr>
          <p:cNvPr id="916" name="Google Shape;916;g25e11802ac4_0_2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5e11802ac4_0_27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25e11802ac4_0_27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reflect once more on our big question. </a:t>
            </a:r>
            <a:r>
              <a:rPr lang="en-US"/>
              <a:t>Our “big question” is: </a:t>
            </a:r>
            <a:r>
              <a:rPr b="1" lang="en-US"/>
              <a:t>What is a hypothesis and how does it help scientists learn and discover new things?</a:t>
            </a:r>
            <a:endParaRPr b="1"/>
          </a:p>
          <a:p>
            <a:pPr indent="0" lvl="0" marL="0" rtl="0" algn="l">
              <a:lnSpc>
                <a:spcPct val="100000"/>
              </a:lnSpc>
              <a:spcBef>
                <a:spcPts val="0"/>
              </a:spcBef>
              <a:spcAft>
                <a:spcPts val="0"/>
              </a:spcAft>
              <a:buSzPts val="1400"/>
              <a:buNone/>
            </a:pPr>
            <a:r>
              <a:rPr b="0" lang="en-US"/>
              <a:t> </a:t>
            </a:r>
            <a:endParaRPr b="0"/>
          </a:p>
          <a:p>
            <a:pPr indent="0" lvl="0" marL="0" rtl="0" algn="l">
              <a:lnSpc>
                <a:spcPct val="100000"/>
              </a:lnSpc>
              <a:spcBef>
                <a:spcPts val="0"/>
              </a:spcBef>
              <a:spcAft>
                <a:spcPts val="0"/>
              </a:spcAft>
              <a:buSzPts val="1400"/>
              <a:buNone/>
            </a:pPr>
            <a:r>
              <a:rPr lang="en-US"/>
              <a:t>Does anyone have any additional examples to share that haven’t been discussed yet?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Clr>
                <a:srgbClr val="000000"/>
              </a:buClr>
              <a:buSzPts val="1400"/>
              <a:buFont typeface="Arial"/>
              <a:buNone/>
            </a:pPr>
            <a:r>
              <a:t/>
            </a:r>
            <a:endParaRPr/>
          </a:p>
        </p:txBody>
      </p:sp>
      <p:sp>
        <p:nvSpPr>
          <p:cNvPr id="924" name="Google Shape;924;g25e11802ac4_0_27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5e11802ac4_0_29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g25e11802ac4_0_29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Have students discuss these questions with a partner or with their table before calling on groups to share one of their responses with the class. </a:t>
            </a:r>
            <a:endParaRPr/>
          </a:p>
        </p:txBody>
      </p:sp>
      <p:sp>
        <p:nvSpPr>
          <p:cNvPr id="932" name="Google Shape;932;g25e11802ac4_0_29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One term that you’ve likely heard year after year in science class is the </a:t>
            </a:r>
            <a:r>
              <a:rPr b="1" lang="en-US"/>
              <a:t>scientific method</a:t>
            </a:r>
            <a:r>
              <a:rPr lang="en-US"/>
              <a:t>.  The scientific method is a series of steps that investigators follow to answer questions about the natural world.  By following the same steps, investigators are able to copy and check the work that is done by others. Let’s do a quick review of some of these steps.</a:t>
            </a:r>
            <a:endParaRPr/>
          </a:p>
          <a:p>
            <a:pPr indent="0" lvl="0" marL="0" rtl="0" algn="l">
              <a:lnSpc>
                <a:spcPct val="100000"/>
              </a:lnSpc>
              <a:spcBef>
                <a:spcPts val="0"/>
              </a:spcBef>
              <a:spcAft>
                <a:spcPts val="0"/>
              </a:spcAft>
              <a:buSzPts val="1400"/>
              <a:buNone/>
            </a:pPr>
            <a:r>
              <a:t/>
            </a:r>
            <a:endParaRPr/>
          </a:p>
        </p:txBody>
      </p:sp>
      <p:sp>
        <p:nvSpPr>
          <p:cNvPr id="235" name="Google Shape;23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41" name="Google Shape;94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6" name="Google Shape;94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first step of the scientific method always begins with making an observation, or noticing something interesting that you’d like to explore further.</a:t>
            </a:r>
            <a:endParaRPr/>
          </a:p>
        </p:txBody>
      </p:sp>
      <p:sp>
        <p:nvSpPr>
          <p:cNvPr id="243" name="Google Shape;24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As you observe interesting things, you may find yourself asking some questions about what you saw, or you may even notice a problem that needs to be fixed.</a:t>
            </a:r>
            <a:endParaRPr/>
          </a:p>
        </p:txBody>
      </p:sp>
      <p:sp>
        <p:nvSpPr>
          <p:cNvPr id="251" name="Google Shape;25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25e11802ac4_0_2869"/>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g25e11802ac4_0_286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93" name="Google Shape;93;g25e11802ac4_0_286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5e11802ac4_0_286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25e11802ac4_0_286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g25e11802ac4_0_287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g25e11802ac4_0_287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g25e11802ac4_0_287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g25e11802ac4_0_28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g25e11802ac4_0_287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03" name="Google Shape;103;g25e11802ac4_0_287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g25e11802ac4_0_287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g25e11802ac4_0_28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g25e11802ac4_0_288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g25e11802ac4_0_288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109" name="Google Shape;109;g25e11802ac4_0_288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g25e11802ac4_0_288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g25e11802ac4_0_28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5e11802ac4_0_28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g25e11802ac4_0_2891"/>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5" name="Google Shape;115;g25e11802ac4_0_2891"/>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6" name="Google Shape;116;g25e11802ac4_0_289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g25e11802ac4_0_289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g25e11802ac4_0_28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25e11802ac4_0_28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1" name="Google Shape;121;g25e11802ac4_0_2898"/>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2" name="Google Shape;122;g25e11802ac4_0_289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3" name="Google Shape;123;g25e11802ac4_0_2898"/>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4" name="Google Shape;124;g25e11802ac4_0_2898"/>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5" name="Google Shape;125;g25e11802ac4_0_289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g25e11802ac4_0_289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g25e11802ac4_0_28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25e11802ac4_0_29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g25e11802ac4_0_290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g25e11802ac4_0_290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g25e11802ac4_0_290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25e11802ac4_0_2912"/>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g25e11802ac4_0_291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36" name="Google Shape;136;g25e11802ac4_0_291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37" name="Google Shape;137;g25e11802ac4_0_291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g25e11802ac4_0_291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g25e11802ac4_0_29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25e11802ac4_0_2919"/>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g25e11802ac4_0_2919"/>
          <p:cNvSpPr/>
          <p:nvPr>
            <p:ph idx="2" type="pic"/>
          </p:nvPr>
        </p:nvSpPr>
        <p:spPr>
          <a:xfrm>
            <a:off x="1792288" y="612775"/>
            <a:ext cx="5486400" cy="4114800"/>
          </a:xfrm>
          <a:prstGeom prst="rect">
            <a:avLst/>
          </a:prstGeom>
          <a:noFill/>
          <a:ln>
            <a:noFill/>
          </a:ln>
        </p:spPr>
      </p:sp>
      <p:sp>
        <p:nvSpPr>
          <p:cNvPr id="143" name="Google Shape;143;g25e11802ac4_0_2919"/>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44" name="Google Shape;144;g25e11802ac4_0_29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g25e11802ac4_0_29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6" name="Google Shape;146;g25e11802ac4_0_29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25e11802ac4_0_29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9" name="Google Shape;149;g25e11802ac4_0_2926"/>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50" name="Google Shape;150;g25e11802ac4_0_29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g25e11802ac4_0_29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2" name="Google Shape;152;g25e11802ac4_0_29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25e11802ac4_0_2932"/>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g25e11802ac4_0_2932"/>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56" name="Google Shape;156;g25e11802ac4_0_293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g25e11802ac4_0_293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8" name="Google Shape;158;g25e11802ac4_0_29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25e11802ac4_0_28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25e11802ac4_0_286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25e11802ac4_0_286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25e11802ac4_0_286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25e11802ac4_0_286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 Id="rId11" Type="http://schemas.openxmlformats.org/officeDocument/2006/relationships/image" Target="../media/image7.png"/><Relationship Id="rId10" Type="http://schemas.openxmlformats.org/officeDocument/2006/relationships/image" Target="../media/image8.png"/><Relationship Id="rId12" Type="http://schemas.openxmlformats.org/officeDocument/2006/relationships/image" Target="../media/image18.png"/><Relationship Id="rId9"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jp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image" Target="../media/image2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24.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24.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24.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24.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24.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5.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3.png"/><Relationship Id="rId6" Type="http://schemas.openxmlformats.org/officeDocument/2006/relationships/image" Target="../media/image4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3.png"/><Relationship Id="rId6"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4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4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4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4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5.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6.png"/><Relationship Id="rId4" Type="http://schemas.openxmlformats.org/officeDocument/2006/relationships/image" Target="../media/image2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46.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1.jpg"/><Relationship Id="rId4" Type="http://schemas.openxmlformats.org/officeDocument/2006/relationships/image" Target="../media/image50.png"/><Relationship Id="rId5"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lang="en-US" sz="1800">
                  <a:solidFill>
                    <a:schemeClr val="lt1"/>
                  </a:solidFill>
                  <a:latin typeface="Calibri"/>
                  <a:ea typeface="Calibri"/>
                  <a:cs typeface="Calibri"/>
                  <a:sym typeface="Calibri"/>
                </a:rPr>
                <a:t>Frayer Model</a:t>
              </a:r>
              <a:endParaRPr sz="1800">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83" name="Google Shape;183;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84" name="Google Shape;184;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85" name="Google Shape;185;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86" name="Google Shape;186;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91" name="Google Shape;191;p1"/>
          <p:cNvCxnSpPr>
            <a:stCxn id="192" idx="4"/>
            <a:endCxn id="189"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3" name="Google Shape;193;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94" name="Google Shape;194;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92" name="Google Shape;192;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descr="Rewind" id="261" name="Google Shape;261;p8"/>
          <p:cNvSpPr/>
          <p:nvPr/>
        </p:nvSpPr>
        <p:spPr>
          <a:xfrm>
            <a:off x="0" y="0"/>
            <a:ext cx="920087" cy="78022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8"/>
          <p:cNvSpPr txBox="1"/>
          <p:nvPr/>
        </p:nvSpPr>
        <p:spPr>
          <a:xfrm>
            <a:off x="3170993" y="458641"/>
            <a:ext cx="2802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Calibri"/>
                <a:ea typeface="Calibri"/>
                <a:cs typeface="Calibri"/>
                <a:sym typeface="Calibri"/>
              </a:rPr>
              <a:t>Research</a:t>
            </a:r>
            <a:endParaRPr b="0" i="0" sz="1400" u="none" cap="none" strike="noStrike">
              <a:solidFill>
                <a:srgbClr val="000000"/>
              </a:solidFill>
              <a:latin typeface="Arial"/>
              <a:ea typeface="Arial"/>
              <a:cs typeface="Arial"/>
              <a:sym typeface="Arial"/>
            </a:endParaRPr>
          </a:p>
        </p:txBody>
      </p:sp>
      <p:pic>
        <p:nvPicPr>
          <p:cNvPr id="263" name="Google Shape;263;p8"/>
          <p:cNvPicPr preferRelativeResize="0"/>
          <p:nvPr/>
        </p:nvPicPr>
        <p:blipFill rotWithShape="1">
          <a:blip r:embed="rId4">
            <a:alphaModFix/>
          </a:blip>
          <a:srcRect b="0" l="0" r="0" t="0"/>
          <a:stretch/>
        </p:blipFill>
        <p:spPr>
          <a:xfrm>
            <a:off x="1473324" y="1617493"/>
            <a:ext cx="6197376" cy="4648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descr="Questions" id="269" name="Google Shape;269;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descr="Questions" id="275" name="Google Shape;275;g25e11802ac4_0_3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25e11802ac4_0_37"/>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Calibri"/>
                <a:ea typeface="Calibri"/>
                <a:cs typeface="Calibri"/>
                <a:sym typeface="Calibri"/>
              </a:rPr>
              <a:t>What </a:t>
            </a:r>
            <a:r>
              <a:rPr lang="en-US" sz="3500">
                <a:latin typeface="Calibri"/>
                <a:ea typeface="Calibri"/>
                <a:cs typeface="Calibri"/>
                <a:sym typeface="Calibri"/>
              </a:rPr>
              <a:t>is the “cause” part of a cause and effect relationship?</a:t>
            </a:r>
            <a:endParaRPr b="0" i="0" sz="3500" u="none" cap="none" strike="noStrike">
              <a:solidFill>
                <a:srgbClr val="000000"/>
              </a:solidFill>
              <a:latin typeface="Arial"/>
              <a:ea typeface="Arial"/>
              <a:cs typeface="Arial"/>
              <a:sym typeface="Arial"/>
            </a:endParaRPr>
          </a:p>
        </p:txBody>
      </p:sp>
      <p:sp>
        <p:nvSpPr>
          <p:cNvPr id="277" name="Google Shape;277;g25e11802ac4_0_37"/>
          <p:cNvSpPr txBox="1"/>
          <p:nvPr/>
        </p:nvSpPr>
        <p:spPr>
          <a:xfrm>
            <a:off x="344550" y="2755650"/>
            <a:ext cx="4319700" cy="26352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A reason, action, or event</a:t>
            </a:r>
            <a:endParaRPr b="0" i="0" sz="3200" u="none" cap="none" strike="noStrike">
              <a:solidFill>
                <a:srgbClr val="000000"/>
              </a:solidFill>
              <a:latin typeface="Arial"/>
              <a:ea typeface="Arial"/>
              <a:cs typeface="Arial"/>
              <a:sym typeface="Arial"/>
            </a:endParaRPr>
          </a:p>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Questions or problems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78" name="Google Shape;278;g25e11802ac4_0_37"/>
          <p:cNvPicPr preferRelativeResize="0"/>
          <p:nvPr/>
        </p:nvPicPr>
        <p:blipFill>
          <a:blip r:embed="rId4">
            <a:alphaModFix/>
          </a:blip>
          <a:stretch>
            <a:fillRect/>
          </a:stretch>
        </p:blipFill>
        <p:spPr>
          <a:xfrm>
            <a:off x="4352475" y="2843013"/>
            <a:ext cx="4690550" cy="2460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descr="Questions" id="284" name="Google Shape;284;g25e11802ac4_0_7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25e11802ac4_0_79"/>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Calibri"/>
                <a:ea typeface="Calibri"/>
                <a:cs typeface="Calibri"/>
                <a:sym typeface="Calibri"/>
              </a:rPr>
              <a:t>What </a:t>
            </a:r>
            <a:r>
              <a:rPr lang="en-US" sz="3500">
                <a:latin typeface="Calibri"/>
                <a:ea typeface="Calibri"/>
                <a:cs typeface="Calibri"/>
                <a:sym typeface="Calibri"/>
              </a:rPr>
              <a:t>is the “cause” part of a cause and effect relationship?</a:t>
            </a:r>
            <a:endParaRPr b="0" i="0" sz="3500" u="none" cap="none" strike="noStrike">
              <a:solidFill>
                <a:srgbClr val="000000"/>
              </a:solidFill>
              <a:latin typeface="Arial"/>
              <a:ea typeface="Arial"/>
              <a:cs typeface="Arial"/>
              <a:sym typeface="Arial"/>
            </a:endParaRPr>
          </a:p>
        </p:txBody>
      </p:sp>
      <p:sp>
        <p:nvSpPr>
          <p:cNvPr id="286" name="Google Shape;286;g25e11802ac4_0_79"/>
          <p:cNvSpPr txBox="1"/>
          <p:nvPr/>
        </p:nvSpPr>
        <p:spPr>
          <a:xfrm>
            <a:off x="344550" y="2755650"/>
            <a:ext cx="4319700" cy="26352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 reason, action, or event</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Questions or problems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87" name="Google Shape;287;g25e11802ac4_0_79"/>
          <p:cNvPicPr preferRelativeResize="0"/>
          <p:nvPr/>
        </p:nvPicPr>
        <p:blipFill>
          <a:blip r:embed="rId4">
            <a:alphaModFix/>
          </a:blip>
          <a:stretch>
            <a:fillRect/>
          </a:stretch>
        </p:blipFill>
        <p:spPr>
          <a:xfrm>
            <a:off x="4352475" y="2843013"/>
            <a:ext cx="4690550" cy="2460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descr="Questions" id="293" name="Google Shape;293;p13"/>
          <p:cNvSpPr/>
          <p:nvPr/>
        </p:nvSpPr>
        <p:spPr>
          <a:xfrm>
            <a:off x="0" y="0"/>
            <a:ext cx="983848" cy="954107"/>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13"/>
          <p:cNvSpPr txBox="1"/>
          <p:nvPr/>
        </p:nvSpPr>
        <p:spPr>
          <a:xfrm>
            <a:off x="983850" y="416675"/>
            <a:ext cx="7772100" cy="170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Calibri"/>
                <a:ea typeface="Calibri"/>
                <a:cs typeface="Calibri"/>
                <a:sym typeface="Calibri"/>
              </a:rPr>
              <a:t>What are the steps that investigators follow to answer questions about the natural world called?</a:t>
            </a:r>
            <a:endParaRPr b="0" i="0" sz="3500" u="none" cap="none" strike="noStrike">
              <a:solidFill>
                <a:srgbClr val="000000"/>
              </a:solidFill>
              <a:latin typeface="Arial"/>
              <a:ea typeface="Arial"/>
              <a:cs typeface="Arial"/>
              <a:sym typeface="Arial"/>
            </a:endParaRPr>
          </a:p>
        </p:txBody>
      </p:sp>
      <p:sp>
        <p:nvSpPr>
          <p:cNvPr id="295" name="Google Shape;295;p13"/>
          <p:cNvSpPr txBox="1"/>
          <p:nvPr/>
        </p:nvSpPr>
        <p:spPr>
          <a:xfrm>
            <a:off x="344550" y="3517649"/>
            <a:ext cx="54564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Questions or Problems</a:t>
            </a:r>
            <a:endParaRPr b="0" i="0" sz="3200" u="none" cap="none" strike="noStrike">
              <a:solidFill>
                <a:srgbClr val="000000"/>
              </a:solidFill>
              <a:latin typeface="Arial"/>
              <a:ea typeface="Arial"/>
              <a:cs typeface="Arial"/>
              <a:sym typeface="Arial"/>
            </a:endParaRPr>
          </a:p>
          <a:p>
            <a:pPr indent="-457200" lvl="0" marL="457200" marR="0" rtl="0" algn="l">
              <a:lnSpc>
                <a:spcPct val="115000"/>
              </a:lnSpc>
              <a:spcBef>
                <a:spcPts val="0"/>
              </a:spcBef>
              <a:spcAft>
                <a:spcPts val="0"/>
              </a:spcAft>
              <a:buClr>
                <a:srgbClr val="000000"/>
              </a:buClr>
              <a:buSzPts val="3200"/>
              <a:buFont typeface="Arial"/>
              <a:buAutoNum type="alphaUcPeriod"/>
            </a:pPr>
            <a:r>
              <a:rPr b="0" i="0" lang="en-US" sz="3200" u="none" cap="none" strike="noStrike">
                <a:solidFill>
                  <a:srgbClr val="000000"/>
                </a:solidFill>
                <a:latin typeface="Calibri"/>
                <a:ea typeface="Calibri"/>
                <a:cs typeface="Calibri"/>
                <a:sym typeface="Calibri"/>
              </a:rPr>
              <a:t>Scientific Method</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Steps of the Scientific Method" id="296" name="Google Shape;296;p13"/>
          <p:cNvPicPr preferRelativeResize="0"/>
          <p:nvPr/>
        </p:nvPicPr>
        <p:blipFill rotWithShape="1">
          <a:blip r:embed="rId4">
            <a:alphaModFix/>
          </a:blip>
          <a:srcRect b="0" l="0" r="0" t="0"/>
          <a:stretch/>
        </p:blipFill>
        <p:spPr>
          <a:xfrm>
            <a:off x="6316827" y="1979752"/>
            <a:ext cx="2439125" cy="4878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descr="Questions" id="302" name="Google Shape;302;gded927cd3f_0_11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ded927cd3f_0_112"/>
          <p:cNvSpPr txBox="1"/>
          <p:nvPr/>
        </p:nvSpPr>
        <p:spPr>
          <a:xfrm>
            <a:off x="983700" y="434050"/>
            <a:ext cx="7772100" cy="170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Calibri"/>
                <a:ea typeface="Calibri"/>
                <a:cs typeface="Calibri"/>
                <a:sym typeface="Calibri"/>
              </a:rPr>
              <a:t>What are the steps that investigators follow to answer questions about the natural world called?</a:t>
            </a:r>
            <a:endParaRPr b="0" i="0" sz="3500" u="none" cap="none" strike="noStrike">
              <a:solidFill>
                <a:srgbClr val="000000"/>
              </a:solidFill>
              <a:latin typeface="Arial"/>
              <a:ea typeface="Arial"/>
              <a:cs typeface="Arial"/>
              <a:sym typeface="Arial"/>
            </a:endParaRPr>
          </a:p>
        </p:txBody>
      </p:sp>
      <p:pic>
        <p:nvPicPr>
          <p:cNvPr descr="Steps of the Scientific Method" id="304" name="Google Shape;304;gded927cd3f_0_112"/>
          <p:cNvPicPr preferRelativeResize="0"/>
          <p:nvPr/>
        </p:nvPicPr>
        <p:blipFill rotWithShape="1">
          <a:blip r:embed="rId4">
            <a:alphaModFix/>
          </a:blip>
          <a:srcRect b="0" l="0" r="0" t="0"/>
          <a:stretch/>
        </p:blipFill>
        <p:spPr>
          <a:xfrm>
            <a:off x="6316827" y="1979752"/>
            <a:ext cx="2439125" cy="4878250"/>
          </a:xfrm>
          <a:prstGeom prst="rect">
            <a:avLst/>
          </a:prstGeom>
          <a:noFill/>
          <a:ln>
            <a:noFill/>
          </a:ln>
        </p:spPr>
      </p:pic>
      <p:sp>
        <p:nvSpPr>
          <p:cNvPr id="305" name="Google Shape;305;gded927cd3f_0_112"/>
          <p:cNvSpPr txBox="1"/>
          <p:nvPr/>
        </p:nvSpPr>
        <p:spPr>
          <a:xfrm>
            <a:off x="344550" y="3517649"/>
            <a:ext cx="54564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Questions or Problems</a:t>
            </a:r>
            <a:endParaRPr b="0" i="0" sz="3200" u="none" cap="none" strike="noStrike">
              <a:solidFill>
                <a:srgbClr val="000000"/>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Scientific Method</a:t>
            </a:r>
            <a:endParaRPr b="0" i="0" sz="3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descr="Questions" id="311" name="Google Shape;311;g25e11802ac4_0_6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25e11802ac4_0_60"/>
          <p:cNvSpPr txBox="1"/>
          <p:nvPr/>
        </p:nvSpPr>
        <p:spPr>
          <a:xfrm>
            <a:off x="844949" y="292750"/>
            <a:ext cx="792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As you observe interesting things using the Scientific Method, you may find yourself asking some ______ about what you saw, or you may even notice a _____ that needs to be fixed.</a:t>
            </a:r>
            <a:endParaRPr b="0" i="0" sz="1400" u="none" cap="none" strike="noStrike">
              <a:solidFill>
                <a:srgbClr val="000000"/>
              </a:solidFill>
              <a:latin typeface="Arial"/>
              <a:ea typeface="Arial"/>
              <a:cs typeface="Arial"/>
              <a:sym typeface="Arial"/>
            </a:endParaRPr>
          </a:p>
        </p:txBody>
      </p:sp>
      <p:sp>
        <p:nvSpPr>
          <p:cNvPr id="313" name="Google Shape;313;g25e11802ac4_0_60"/>
          <p:cNvSpPr txBox="1"/>
          <p:nvPr/>
        </p:nvSpPr>
        <p:spPr>
          <a:xfrm>
            <a:off x="328600" y="4042199"/>
            <a:ext cx="54564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questions, problem</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problem, questions</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14" name="Google Shape;314;g25e11802ac4_0_60"/>
          <p:cNvPicPr preferRelativeResize="0"/>
          <p:nvPr/>
        </p:nvPicPr>
        <p:blipFill rotWithShape="1">
          <a:blip r:embed="rId4">
            <a:alphaModFix/>
          </a:blip>
          <a:srcRect b="0" l="0" r="0" t="0"/>
          <a:stretch/>
        </p:blipFill>
        <p:spPr>
          <a:xfrm>
            <a:off x="5000499" y="3332150"/>
            <a:ext cx="3310623" cy="33106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Questions" id="320" name="Google Shape;320;g25e11802ac4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25e11802ac4_0_69"/>
          <p:cNvSpPr txBox="1"/>
          <p:nvPr/>
        </p:nvSpPr>
        <p:spPr>
          <a:xfrm>
            <a:off x="844949" y="292750"/>
            <a:ext cx="79287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As you observe interesting things using the Scientific Method, you may find yourself asking some </a:t>
            </a:r>
            <a:r>
              <a:rPr lang="en-US" sz="3600">
                <a:latin typeface="Calibri"/>
                <a:ea typeface="Calibri"/>
                <a:cs typeface="Calibri"/>
                <a:sym typeface="Calibri"/>
              </a:rPr>
              <a:t>______</a:t>
            </a:r>
            <a:r>
              <a:rPr lang="en-US" sz="3600">
                <a:latin typeface="Calibri"/>
                <a:ea typeface="Calibri"/>
                <a:cs typeface="Calibri"/>
                <a:sym typeface="Calibri"/>
              </a:rPr>
              <a:t> about what you saw, or you may even notice a _____ that needs to be fixed.</a:t>
            </a:r>
            <a:endParaRPr b="0" i="0" sz="1400" u="none" cap="none" strike="noStrike">
              <a:solidFill>
                <a:srgbClr val="000000"/>
              </a:solidFill>
              <a:latin typeface="Arial"/>
              <a:ea typeface="Arial"/>
              <a:cs typeface="Arial"/>
              <a:sym typeface="Arial"/>
            </a:endParaRPr>
          </a:p>
        </p:txBody>
      </p:sp>
      <p:sp>
        <p:nvSpPr>
          <p:cNvPr id="322" name="Google Shape;322;g25e11802ac4_0_69"/>
          <p:cNvSpPr txBox="1"/>
          <p:nvPr/>
        </p:nvSpPr>
        <p:spPr>
          <a:xfrm>
            <a:off x="328600" y="4042199"/>
            <a:ext cx="54564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questions, problem</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problem, questions</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23" name="Google Shape;323;g25e11802ac4_0_69"/>
          <p:cNvPicPr preferRelativeResize="0"/>
          <p:nvPr/>
        </p:nvPicPr>
        <p:blipFill rotWithShape="1">
          <a:blip r:embed="rId4">
            <a:alphaModFix/>
          </a:blip>
          <a:srcRect b="0" l="0" r="0" t="0"/>
          <a:stretch/>
        </p:blipFill>
        <p:spPr>
          <a:xfrm>
            <a:off x="5000499" y="3332150"/>
            <a:ext cx="3310623" cy="33106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8"/>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Hypothesis</a:t>
            </a:r>
            <a:endParaRPr b="0" i="0" sz="1400" u="none" cap="none" strike="noStrike">
              <a:solidFill>
                <a:srgbClr val="000000"/>
              </a:solidFill>
              <a:latin typeface="Arial"/>
              <a:ea typeface="Arial"/>
              <a:cs typeface="Arial"/>
              <a:sym typeface="Arial"/>
            </a:endParaRPr>
          </a:p>
        </p:txBody>
      </p:sp>
      <p:sp>
        <p:nvSpPr>
          <p:cNvPr descr="Artificial Intelligence" id="330" name="Google Shape;330;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31" name="Google Shape;331;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9"/>
          <p:cNvSpPr txBox="1"/>
          <p:nvPr/>
        </p:nvSpPr>
        <p:spPr>
          <a:xfrm>
            <a:off x="150694" y="222463"/>
            <a:ext cx="8643600" cy="221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4600" u="sng" cap="none" strike="noStrike">
                <a:solidFill>
                  <a:srgbClr val="000000"/>
                </a:solidFill>
                <a:latin typeface="Calibri"/>
                <a:ea typeface="Calibri"/>
                <a:cs typeface="Calibri"/>
                <a:sym typeface="Calibri"/>
              </a:rPr>
              <a:t>Hypothesis</a:t>
            </a:r>
            <a:r>
              <a:rPr b="1" i="0" lang="en-US" sz="4600" u="none" cap="none" strike="noStrike">
                <a:solidFill>
                  <a:srgbClr val="000000"/>
                </a:solidFill>
                <a:latin typeface="Calibri"/>
                <a:ea typeface="Calibri"/>
                <a:cs typeface="Calibri"/>
                <a:sym typeface="Calibri"/>
              </a:rPr>
              <a:t>:</a:t>
            </a:r>
            <a:r>
              <a:rPr i="0" lang="en-US" sz="4600" u="none" cap="none" strike="noStrike">
                <a:solidFill>
                  <a:srgbClr val="000000"/>
                </a:solidFill>
                <a:latin typeface="Calibri"/>
                <a:ea typeface="Calibri"/>
                <a:cs typeface="Calibri"/>
                <a:sym typeface="Calibri"/>
              </a:rPr>
              <a:t> </a:t>
            </a:r>
            <a:r>
              <a:rPr lang="en-US" sz="4600">
                <a:latin typeface="Calibri"/>
                <a:ea typeface="Calibri"/>
                <a:cs typeface="Calibri"/>
                <a:sym typeface="Calibri"/>
              </a:rPr>
              <a:t>A suggested explanation or idea that can be tested through an experiment </a:t>
            </a:r>
            <a:endParaRPr i="0" sz="4600" u="none" cap="none" strike="noStrike">
              <a:solidFill>
                <a:srgbClr val="000000"/>
              </a:solidFill>
            </a:endParaRPr>
          </a:p>
        </p:txBody>
      </p:sp>
      <p:pic>
        <p:nvPicPr>
          <p:cNvPr descr="Hypothesis Clipart Science Result - Science For The People Png ..." id="338" name="Google Shape;338;p9"/>
          <p:cNvPicPr preferRelativeResize="0"/>
          <p:nvPr/>
        </p:nvPicPr>
        <p:blipFill rotWithShape="1">
          <a:blip r:embed="rId3">
            <a:alphaModFix/>
          </a:blip>
          <a:srcRect b="8339" l="0" r="0" t="0"/>
          <a:stretch/>
        </p:blipFill>
        <p:spPr>
          <a:xfrm>
            <a:off x="2660761" y="2506398"/>
            <a:ext cx="3623475" cy="4064525"/>
          </a:xfrm>
          <a:prstGeom prst="rect">
            <a:avLst/>
          </a:prstGeom>
          <a:noFill/>
          <a:ln>
            <a:noFill/>
          </a:ln>
        </p:spPr>
      </p:pic>
      <p:sp>
        <p:nvSpPr>
          <p:cNvPr descr="Artificial Intelligence" id="339" name="Google Shape;339;p9"/>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40" name="Google Shape;340;p9"/>
          <p:cNvPicPr preferRelativeResize="0"/>
          <p:nvPr/>
        </p:nvPicPr>
        <p:blipFill rotWithShape="1">
          <a:blip r:embed="rId5">
            <a:alphaModFix/>
          </a:blip>
          <a:srcRect b="0" l="0" r="0" t="0"/>
          <a:stretch/>
        </p:blipFill>
        <p:spPr>
          <a:xfrm>
            <a:off x="735230" y="135869"/>
            <a:ext cx="463492" cy="4634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
          <p:cNvPicPr preferRelativeResize="0"/>
          <p:nvPr/>
        </p:nvPicPr>
        <p:blipFill>
          <a:blip r:embed="rId3">
            <a:alphaModFix/>
          </a:blip>
          <a:stretch>
            <a:fillRect/>
          </a:stretch>
        </p:blipFill>
        <p:spPr>
          <a:xfrm>
            <a:off x="912600" y="648574"/>
            <a:ext cx="7318799" cy="5560850"/>
          </a:xfrm>
          <a:prstGeom prst="rect">
            <a:avLst/>
          </a:prstGeom>
          <a:noFill/>
          <a:ln>
            <a:noFill/>
          </a:ln>
        </p:spPr>
      </p:pic>
      <p:sp>
        <p:nvSpPr>
          <p:cNvPr id="201" name="Google Shape;201;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descr="Questions" id="346" name="Google Shape;346;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descr="Questions" id="352" name="Google Shape;352;gd96993b0a5_0_1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d96993b0a5_0_12"/>
          <p:cNvSpPr txBox="1"/>
          <p:nvPr/>
        </p:nvSpPr>
        <p:spPr>
          <a:xfrm>
            <a:off x="2313007" y="307498"/>
            <a:ext cx="4518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is a hypothesis?</a:t>
            </a:r>
            <a:endParaRPr b="0" i="0" sz="1400" u="none" cap="none" strike="noStrike">
              <a:solidFill>
                <a:srgbClr val="000000"/>
              </a:solidFill>
              <a:latin typeface="Arial"/>
              <a:ea typeface="Arial"/>
              <a:cs typeface="Arial"/>
              <a:sym typeface="Arial"/>
            </a:endParaRPr>
          </a:p>
        </p:txBody>
      </p:sp>
      <p:pic>
        <p:nvPicPr>
          <p:cNvPr descr="Hypothesis Clipart Science Result - Science For The People Png ..." id="354" name="Google Shape;354;gd96993b0a5_0_12"/>
          <p:cNvPicPr preferRelativeResize="0"/>
          <p:nvPr/>
        </p:nvPicPr>
        <p:blipFill rotWithShape="1">
          <a:blip r:embed="rId4">
            <a:alphaModFix/>
          </a:blip>
          <a:srcRect b="8339" l="0" r="0" t="0"/>
          <a:stretch/>
        </p:blipFill>
        <p:spPr>
          <a:xfrm>
            <a:off x="2141195" y="1121080"/>
            <a:ext cx="4861609" cy="54533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descr="Questions" id="360" name="Google Shape;360;g25e11802ac4_0_25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25e11802ac4_0_253"/>
          <p:cNvSpPr txBox="1"/>
          <p:nvPr/>
        </p:nvSpPr>
        <p:spPr>
          <a:xfrm>
            <a:off x="2173650" y="207400"/>
            <a:ext cx="4796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A hypothesis must be...</a:t>
            </a:r>
            <a:endParaRPr b="0" i="0" sz="1400" u="none" cap="none" strike="noStrike">
              <a:solidFill>
                <a:srgbClr val="000000"/>
              </a:solidFill>
              <a:latin typeface="Arial"/>
              <a:ea typeface="Arial"/>
              <a:cs typeface="Arial"/>
              <a:sym typeface="Arial"/>
            </a:endParaRPr>
          </a:p>
        </p:txBody>
      </p:sp>
      <p:pic>
        <p:nvPicPr>
          <p:cNvPr descr="Hypothesis Clipart Science Result - Science For The People Png ..." id="362" name="Google Shape;362;g25e11802ac4_0_253"/>
          <p:cNvPicPr preferRelativeResize="0"/>
          <p:nvPr/>
        </p:nvPicPr>
        <p:blipFill rotWithShape="1">
          <a:blip r:embed="rId4">
            <a:alphaModFix/>
          </a:blip>
          <a:srcRect b="8340" l="0" r="0" t="0"/>
          <a:stretch/>
        </p:blipFill>
        <p:spPr>
          <a:xfrm>
            <a:off x="2141195" y="1121080"/>
            <a:ext cx="4861609" cy="54533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69" name="Google Shape;369;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descr="Artificial Intelligence" id="375" name="Google Shape;375;p24"/>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4"/>
          <p:cNvSpPr txBox="1"/>
          <p:nvPr/>
        </p:nvSpPr>
        <p:spPr>
          <a:xfrm>
            <a:off x="941840" y="428244"/>
            <a:ext cx="726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Science is based on evidence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both observational and experimental.</a:t>
            </a:r>
            <a:endParaRPr b="0" i="0" sz="1400" u="none" cap="none" strike="noStrike">
              <a:solidFill>
                <a:srgbClr val="000000"/>
              </a:solidFill>
              <a:latin typeface="Arial"/>
              <a:ea typeface="Arial"/>
              <a:cs typeface="Arial"/>
              <a:sym typeface="Arial"/>
            </a:endParaRPr>
          </a:p>
        </p:txBody>
      </p:sp>
      <p:pic>
        <p:nvPicPr>
          <p:cNvPr descr="Controlled experiments (article) | Khan Academy" id="377" name="Google Shape;377;p24"/>
          <p:cNvPicPr preferRelativeResize="0"/>
          <p:nvPr/>
        </p:nvPicPr>
        <p:blipFill rotWithShape="1">
          <a:blip r:embed="rId4">
            <a:alphaModFix/>
          </a:blip>
          <a:srcRect b="0" l="0" r="0" t="0"/>
          <a:stretch/>
        </p:blipFill>
        <p:spPr>
          <a:xfrm>
            <a:off x="0" y="2918958"/>
            <a:ext cx="9144003" cy="33754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descr="Artificial Intelligence" id="383" name="Google Shape;383;p21"/>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 name="Google Shape;384;p21"/>
          <p:cNvPicPr preferRelativeResize="0"/>
          <p:nvPr/>
        </p:nvPicPr>
        <p:blipFill>
          <a:blip r:embed="rId4">
            <a:alphaModFix/>
          </a:blip>
          <a:stretch>
            <a:fillRect/>
          </a:stretch>
        </p:blipFill>
        <p:spPr>
          <a:xfrm>
            <a:off x="652636" y="1545625"/>
            <a:ext cx="7838726" cy="5223774"/>
          </a:xfrm>
          <a:prstGeom prst="rect">
            <a:avLst/>
          </a:prstGeom>
          <a:noFill/>
          <a:ln>
            <a:noFill/>
          </a:ln>
        </p:spPr>
      </p:pic>
      <p:sp>
        <p:nvSpPr>
          <p:cNvPr id="385" name="Google Shape;385;p21"/>
          <p:cNvSpPr txBox="1"/>
          <p:nvPr/>
        </p:nvSpPr>
        <p:spPr>
          <a:xfrm>
            <a:off x="941840" y="345019"/>
            <a:ext cx="726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hypothesis is a smart guess based on what you have observed.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g25e11802ac4_0_262"/>
          <p:cNvPicPr preferRelativeResize="0"/>
          <p:nvPr/>
        </p:nvPicPr>
        <p:blipFill>
          <a:blip r:embed="rId3">
            <a:alphaModFix/>
          </a:blip>
          <a:stretch>
            <a:fillRect/>
          </a:stretch>
        </p:blipFill>
        <p:spPr>
          <a:xfrm>
            <a:off x="405850" y="1282800"/>
            <a:ext cx="8506000" cy="4784625"/>
          </a:xfrm>
          <a:prstGeom prst="rect">
            <a:avLst/>
          </a:prstGeom>
          <a:noFill/>
          <a:ln>
            <a:noFill/>
          </a:ln>
        </p:spPr>
      </p:pic>
      <p:sp>
        <p:nvSpPr>
          <p:cNvPr descr="Artificial Intelligence" id="392" name="Google Shape;392;g25e11802ac4_0_262"/>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25e11802ac4_0_262"/>
          <p:cNvSpPr txBox="1"/>
          <p:nvPr/>
        </p:nvSpPr>
        <p:spPr>
          <a:xfrm>
            <a:off x="405850" y="560100"/>
            <a:ext cx="9065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We test a hypothesis by doing an experiment.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descr="Artificial Intelligence" id="399" name="Google Shape;399;g25e11802ac4_0_27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0" name="Google Shape;400;g25e11802ac4_0_270"/>
          <p:cNvPicPr preferRelativeResize="0"/>
          <p:nvPr/>
        </p:nvPicPr>
        <p:blipFill>
          <a:blip r:embed="rId4">
            <a:alphaModFix/>
          </a:blip>
          <a:stretch>
            <a:fillRect/>
          </a:stretch>
        </p:blipFill>
        <p:spPr>
          <a:xfrm>
            <a:off x="152400" y="1186313"/>
            <a:ext cx="8839200" cy="4942586"/>
          </a:xfrm>
          <a:prstGeom prst="rect">
            <a:avLst/>
          </a:prstGeom>
          <a:noFill/>
          <a:ln>
            <a:noFill/>
          </a:ln>
        </p:spPr>
      </p:pic>
      <p:sp>
        <p:nvSpPr>
          <p:cNvPr id="401" name="Google Shape;401;g25e11802ac4_0_270"/>
          <p:cNvSpPr txBox="1"/>
          <p:nvPr/>
        </p:nvSpPr>
        <p:spPr>
          <a:xfrm>
            <a:off x="206852" y="428250"/>
            <a:ext cx="8730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Hypotheses help us discover new things.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descr="Artificial Intelligence" id="407" name="Google Shape;407;g25e11802ac4_0_2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25e11802ac4_0_280"/>
          <p:cNvSpPr txBox="1"/>
          <p:nvPr/>
        </p:nvSpPr>
        <p:spPr>
          <a:xfrm>
            <a:off x="206852" y="428250"/>
            <a:ext cx="873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Hypotheses can show cause-and-effect relationships.</a:t>
            </a:r>
            <a:endParaRPr b="0" i="0" sz="1400" u="none" cap="none" strike="noStrike">
              <a:solidFill>
                <a:srgbClr val="000000"/>
              </a:solidFill>
              <a:latin typeface="Arial"/>
              <a:ea typeface="Arial"/>
              <a:cs typeface="Arial"/>
              <a:sym typeface="Arial"/>
            </a:endParaRPr>
          </a:p>
        </p:txBody>
      </p:sp>
      <p:pic>
        <p:nvPicPr>
          <p:cNvPr id="409" name="Google Shape;409;g25e11802ac4_0_280"/>
          <p:cNvPicPr preferRelativeResize="0"/>
          <p:nvPr/>
        </p:nvPicPr>
        <p:blipFill>
          <a:blip r:embed="rId4">
            <a:alphaModFix/>
          </a:blip>
          <a:stretch>
            <a:fillRect/>
          </a:stretch>
        </p:blipFill>
        <p:spPr>
          <a:xfrm>
            <a:off x="152400" y="1801325"/>
            <a:ext cx="8839198" cy="44286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descr="Questions" id="415" name="Google Shape;415;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descr="Lightbulb and gear" id="208" name="Google Shape;208;p3"/>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
          <p:cNvSpPr txBox="1"/>
          <p:nvPr/>
        </p:nvSpPr>
        <p:spPr>
          <a:xfrm>
            <a:off x="606150" y="6639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
            <a:r>
              <a:rPr lang="en-US" sz="3000">
                <a:solidFill>
                  <a:schemeClr val="dk1"/>
                </a:solidFill>
                <a:latin typeface="Calibri"/>
                <a:ea typeface="Calibri"/>
                <a:cs typeface="Calibri"/>
                <a:sym typeface="Calibri"/>
              </a:rPr>
              <a:t>at is a hypothesis and how does it help scientists learn and discover new things</a:t>
            </a:r>
            <a:r>
              <a:rPr lang="en-US" sz="3000">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210" name="Google Shape;210;p3"/>
          <p:cNvPicPr preferRelativeResize="0"/>
          <p:nvPr/>
        </p:nvPicPr>
        <p:blipFill>
          <a:blip r:embed="rId4">
            <a:alphaModFix/>
          </a:blip>
          <a:stretch>
            <a:fillRect/>
          </a:stretch>
        </p:blipFill>
        <p:spPr>
          <a:xfrm>
            <a:off x="2157625" y="1911876"/>
            <a:ext cx="5106554" cy="4873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descr="Questions" id="421" name="Google Shape;421;gded927cd3f_0_17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ded927cd3f_0_173"/>
          <p:cNvSpPr txBox="1"/>
          <p:nvPr/>
        </p:nvSpPr>
        <p:spPr>
          <a:xfrm>
            <a:off x="838200" y="265875"/>
            <a:ext cx="8073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of the following is </a:t>
            </a:r>
            <a:r>
              <a:rPr b="1" i="0" lang="en-US" sz="3600" u="none" cap="none" strike="noStrike">
                <a:solidFill>
                  <a:srgbClr val="000000"/>
                </a:solidFill>
                <a:latin typeface="Calibri"/>
                <a:ea typeface="Calibri"/>
                <a:cs typeface="Calibri"/>
                <a:sym typeface="Calibri"/>
              </a:rPr>
              <a:t>NOT</a:t>
            </a:r>
            <a:r>
              <a:rPr b="0" i="0" lang="en-US" sz="3600" u="none" cap="none" strike="noStrike">
                <a:solidFill>
                  <a:srgbClr val="000000"/>
                </a:solidFill>
                <a:latin typeface="Calibri"/>
                <a:ea typeface="Calibri"/>
                <a:cs typeface="Calibri"/>
                <a:sym typeface="Calibri"/>
              </a:rPr>
              <a:t> </a:t>
            </a:r>
            <a:r>
              <a:rPr lang="en-US" sz="3600">
                <a:latin typeface="Calibri"/>
                <a:ea typeface="Calibri"/>
                <a:cs typeface="Calibri"/>
                <a:sym typeface="Calibri"/>
              </a:rPr>
              <a:t>true </a:t>
            </a:r>
            <a:r>
              <a:rPr lang="en-US" sz="3600">
                <a:latin typeface="Calibri"/>
                <a:ea typeface="Calibri"/>
                <a:cs typeface="Calibri"/>
                <a:sym typeface="Calibri"/>
              </a:rPr>
              <a:t>about</a:t>
            </a:r>
            <a:r>
              <a:rPr lang="en-US" sz="3600">
                <a:latin typeface="Calibri"/>
                <a:ea typeface="Calibri"/>
                <a:cs typeface="Calibri"/>
                <a:sym typeface="Calibri"/>
              </a:rPr>
              <a:t> a hypothesis?</a:t>
            </a:r>
            <a:endParaRPr b="0" i="0" sz="1400" u="none" cap="none" strike="noStrike">
              <a:solidFill>
                <a:srgbClr val="000000"/>
              </a:solidFill>
              <a:latin typeface="Arial"/>
              <a:ea typeface="Arial"/>
              <a:cs typeface="Arial"/>
              <a:sym typeface="Arial"/>
            </a:endParaRPr>
          </a:p>
        </p:txBody>
      </p:sp>
      <p:sp>
        <p:nvSpPr>
          <p:cNvPr id="423" name="Google Shape;423;gded927cd3f_0_173"/>
          <p:cNvSpPr txBox="1"/>
          <p:nvPr/>
        </p:nvSpPr>
        <p:spPr>
          <a:xfrm>
            <a:off x="609600" y="2053425"/>
            <a:ext cx="4826100" cy="4488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5000"/>
              </a:lnSpc>
              <a:spcBef>
                <a:spcPts val="0"/>
              </a:spcBef>
              <a:spcAft>
                <a:spcPts val="0"/>
              </a:spcAft>
              <a:buClr>
                <a:srgbClr val="000000"/>
              </a:buClr>
              <a:buSzPts val="2800"/>
              <a:buFont typeface="Arial"/>
              <a:buAutoNum type="alphaUcPeriod"/>
            </a:pPr>
            <a:r>
              <a:rPr lang="en-US" sz="2800">
                <a:latin typeface="Calibri"/>
                <a:ea typeface="Calibri"/>
                <a:cs typeface="Calibri"/>
                <a:sym typeface="Calibri"/>
              </a:rPr>
              <a:t>It’s a smart guess based on what has been observed.</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2800"/>
              <a:buFont typeface="Arial"/>
              <a:buAutoNum type="alphaUcPeriod"/>
            </a:pPr>
            <a:r>
              <a:rPr lang="en-US" sz="2800">
                <a:latin typeface="Calibri"/>
                <a:ea typeface="Calibri"/>
                <a:cs typeface="Calibri"/>
                <a:sym typeface="Calibri"/>
              </a:rPr>
              <a:t>It is tested by doing an experiment.</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2800"/>
              <a:buFont typeface="Arial"/>
              <a:buAutoNum type="alphaUcPeriod"/>
            </a:pPr>
            <a:r>
              <a:rPr lang="en-US" sz="2800">
                <a:latin typeface="Calibri"/>
                <a:ea typeface="Calibri"/>
                <a:cs typeface="Calibri"/>
                <a:sym typeface="Calibri"/>
              </a:rPr>
              <a:t>It can show a cause-and-effect relationship.</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2800"/>
              <a:buFont typeface="Arial"/>
              <a:buAutoNum type="alphaUcPeriod"/>
            </a:pPr>
            <a:r>
              <a:rPr lang="en-US" sz="2800">
                <a:latin typeface="Calibri"/>
                <a:ea typeface="Calibri"/>
                <a:cs typeface="Calibri"/>
                <a:sym typeface="Calibri"/>
              </a:rPr>
              <a:t>It tells you everything you need to know about the Scientific Method.</a:t>
            </a:r>
            <a:endParaRPr b="0" i="0" sz="1400" u="none" cap="none" strike="noStrike">
              <a:solidFill>
                <a:srgbClr val="000000"/>
              </a:solidFill>
              <a:latin typeface="Arial"/>
              <a:ea typeface="Arial"/>
              <a:cs typeface="Arial"/>
              <a:sym typeface="Arial"/>
            </a:endParaRPr>
          </a:p>
        </p:txBody>
      </p:sp>
      <p:pic>
        <p:nvPicPr>
          <p:cNvPr descr="Hypothesis Clipart Science Result - Science For The People Png ..." id="424" name="Google Shape;424;gded927cd3f_0_173"/>
          <p:cNvPicPr preferRelativeResize="0"/>
          <p:nvPr/>
        </p:nvPicPr>
        <p:blipFill rotWithShape="1">
          <a:blip r:embed="rId4">
            <a:alphaModFix/>
          </a:blip>
          <a:srcRect b="8340" l="0" r="0" t="0"/>
          <a:stretch/>
        </p:blipFill>
        <p:spPr>
          <a:xfrm>
            <a:off x="5460500" y="2053425"/>
            <a:ext cx="3478076" cy="39014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descr="Questions" id="430" name="Google Shape;430;g25e11802ac4_0_28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25e11802ac4_0_289"/>
          <p:cNvSpPr txBox="1"/>
          <p:nvPr/>
        </p:nvSpPr>
        <p:spPr>
          <a:xfrm>
            <a:off x="838200" y="265875"/>
            <a:ext cx="8073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of the following is </a:t>
            </a:r>
            <a:r>
              <a:rPr b="1" i="0" lang="en-US" sz="3600" u="none" cap="none" strike="noStrike">
                <a:solidFill>
                  <a:srgbClr val="000000"/>
                </a:solidFill>
                <a:latin typeface="Calibri"/>
                <a:ea typeface="Calibri"/>
                <a:cs typeface="Calibri"/>
                <a:sym typeface="Calibri"/>
              </a:rPr>
              <a:t>NOT</a:t>
            </a:r>
            <a:r>
              <a:rPr b="0" i="0" lang="en-US" sz="3600" u="none" cap="none" strike="noStrike">
                <a:solidFill>
                  <a:srgbClr val="000000"/>
                </a:solidFill>
                <a:latin typeface="Calibri"/>
                <a:ea typeface="Calibri"/>
                <a:cs typeface="Calibri"/>
                <a:sym typeface="Calibri"/>
              </a:rPr>
              <a:t> </a:t>
            </a:r>
            <a:r>
              <a:rPr lang="en-US" sz="3600">
                <a:latin typeface="Calibri"/>
                <a:ea typeface="Calibri"/>
                <a:cs typeface="Calibri"/>
                <a:sym typeface="Calibri"/>
              </a:rPr>
              <a:t>true about a hypothesis?</a:t>
            </a:r>
            <a:endParaRPr b="0" i="0" sz="1400" u="none" cap="none" strike="noStrike">
              <a:solidFill>
                <a:srgbClr val="000000"/>
              </a:solidFill>
              <a:latin typeface="Arial"/>
              <a:ea typeface="Arial"/>
              <a:cs typeface="Arial"/>
              <a:sym typeface="Arial"/>
            </a:endParaRPr>
          </a:p>
        </p:txBody>
      </p:sp>
      <p:sp>
        <p:nvSpPr>
          <p:cNvPr id="432" name="Google Shape;432;g25e11802ac4_0_289"/>
          <p:cNvSpPr txBox="1"/>
          <p:nvPr/>
        </p:nvSpPr>
        <p:spPr>
          <a:xfrm>
            <a:off x="609600" y="2053425"/>
            <a:ext cx="4826100" cy="4488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5000"/>
              </a:lnSpc>
              <a:spcBef>
                <a:spcPts val="0"/>
              </a:spcBef>
              <a:spcAft>
                <a:spcPts val="0"/>
              </a:spcAft>
              <a:buClr>
                <a:srgbClr val="000000"/>
              </a:buClr>
              <a:buSzPts val="2800"/>
              <a:buFont typeface="Arial"/>
              <a:buAutoNum type="alphaUcPeriod"/>
            </a:pPr>
            <a:r>
              <a:rPr lang="en-US" sz="2800">
                <a:latin typeface="Calibri"/>
                <a:ea typeface="Calibri"/>
                <a:cs typeface="Calibri"/>
                <a:sym typeface="Calibri"/>
              </a:rPr>
              <a:t>It’s a smart guess based on what has been observed.</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2800"/>
              <a:buFont typeface="Arial"/>
              <a:buAutoNum type="alphaUcPeriod"/>
            </a:pPr>
            <a:r>
              <a:rPr lang="en-US" sz="2800">
                <a:latin typeface="Calibri"/>
                <a:ea typeface="Calibri"/>
                <a:cs typeface="Calibri"/>
                <a:sym typeface="Calibri"/>
              </a:rPr>
              <a:t>It is tested by doing an experiment.</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2800"/>
              <a:buFont typeface="Arial"/>
              <a:buAutoNum type="alphaUcPeriod"/>
            </a:pPr>
            <a:r>
              <a:rPr lang="en-US" sz="2800">
                <a:latin typeface="Calibri"/>
                <a:ea typeface="Calibri"/>
                <a:cs typeface="Calibri"/>
                <a:sym typeface="Calibri"/>
              </a:rPr>
              <a:t>It can show a cause-and-effect relationship.</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FF0000"/>
              </a:buClr>
              <a:buSzPts val="2800"/>
              <a:buFont typeface="Arial"/>
              <a:buAutoNum type="alphaUcPeriod"/>
            </a:pPr>
            <a:r>
              <a:rPr lang="en-US" sz="2800">
                <a:solidFill>
                  <a:srgbClr val="FF0000"/>
                </a:solidFill>
                <a:latin typeface="Calibri"/>
                <a:ea typeface="Calibri"/>
                <a:cs typeface="Calibri"/>
                <a:sym typeface="Calibri"/>
              </a:rPr>
              <a:t>It tells you everything you need to know about the Scientific Method.</a:t>
            </a:r>
            <a:endParaRPr b="0" i="0" sz="1400" u="none" cap="none" strike="noStrike">
              <a:solidFill>
                <a:srgbClr val="FF0000"/>
              </a:solidFill>
              <a:latin typeface="Arial"/>
              <a:ea typeface="Arial"/>
              <a:cs typeface="Arial"/>
              <a:sym typeface="Arial"/>
            </a:endParaRPr>
          </a:p>
        </p:txBody>
      </p:sp>
      <p:pic>
        <p:nvPicPr>
          <p:cNvPr descr="Hypothesis Clipart Science Result - Science For The People Png ..." id="433" name="Google Shape;433;g25e11802ac4_0_289"/>
          <p:cNvPicPr preferRelativeResize="0"/>
          <p:nvPr/>
        </p:nvPicPr>
        <p:blipFill rotWithShape="1">
          <a:blip r:embed="rId4">
            <a:alphaModFix/>
          </a:blip>
          <a:srcRect b="8340" l="0" r="0" t="0"/>
          <a:stretch/>
        </p:blipFill>
        <p:spPr>
          <a:xfrm>
            <a:off x="5460500" y="2053425"/>
            <a:ext cx="3478076" cy="39014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descr="Artificial Intelligence" id="439" name="Google Shape;439;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40" name="Google Shape;440;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descr="Artificial Intelligence" id="446" name="Google Shape;446;g25e11802ac4_0_500"/>
          <p:cNvSpPr/>
          <p:nvPr/>
        </p:nvSpPr>
        <p:spPr>
          <a:xfrm>
            <a:off x="82900" y="90626"/>
            <a:ext cx="978600" cy="950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47" name="Google Shape;447;g25e11802ac4_0_500"/>
          <p:cNvPicPr preferRelativeResize="0"/>
          <p:nvPr/>
        </p:nvPicPr>
        <p:blipFill rotWithShape="1">
          <a:blip r:embed="rId4">
            <a:alphaModFix/>
          </a:blip>
          <a:srcRect b="0" l="0" r="0" t="0"/>
          <a:stretch/>
        </p:blipFill>
        <p:spPr>
          <a:xfrm>
            <a:off x="918550" y="178575"/>
            <a:ext cx="978600" cy="978600"/>
          </a:xfrm>
          <a:prstGeom prst="rect">
            <a:avLst/>
          </a:prstGeom>
          <a:noFill/>
          <a:ln>
            <a:noFill/>
          </a:ln>
        </p:spPr>
      </p:pic>
      <p:sp>
        <p:nvSpPr>
          <p:cNvPr id="448" name="Google Shape;448;g25e11802ac4_0_500"/>
          <p:cNvSpPr txBox="1"/>
          <p:nvPr/>
        </p:nvSpPr>
        <p:spPr>
          <a:xfrm>
            <a:off x="0" y="1219200"/>
            <a:ext cx="90501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400">
                <a:solidFill>
                  <a:schemeClr val="dk1"/>
                </a:solidFill>
                <a:latin typeface="Calibri"/>
                <a:ea typeface="Calibri"/>
                <a:cs typeface="Calibri"/>
                <a:sym typeface="Calibri"/>
              </a:rPr>
              <a:t>If I place an ice cube in a sunny spot, then it will melt faster than if I put it in a shaded area.</a:t>
            </a:r>
            <a:endParaRPr sz="3400">
              <a:solidFill>
                <a:schemeClr val="dk1"/>
              </a:solidFill>
              <a:latin typeface="Calibri"/>
              <a:ea typeface="Calibri"/>
              <a:cs typeface="Calibri"/>
              <a:sym typeface="Calibri"/>
            </a:endParaRPr>
          </a:p>
        </p:txBody>
      </p:sp>
      <p:pic>
        <p:nvPicPr>
          <p:cNvPr id="449" name="Google Shape;449;g25e11802ac4_0_500"/>
          <p:cNvPicPr preferRelativeResize="0"/>
          <p:nvPr/>
        </p:nvPicPr>
        <p:blipFill>
          <a:blip r:embed="rId5">
            <a:alphaModFix/>
          </a:blip>
          <a:stretch>
            <a:fillRect/>
          </a:stretch>
        </p:blipFill>
        <p:spPr>
          <a:xfrm>
            <a:off x="1061500" y="2628875"/>
            <a:ext cx="7239025" cy="3669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descr="Artificial Intelligence" id="455" name="Google Shape;455;g25e11802ac4_0_587"/>
          <p:cNvSpPr/>
          <p:nvPr/>
        </p:nvSpPr>
        <p:spPr>
          <a:xfrm>
            <a:off x="82900" y="90626"/>
            <a:ext cx="978600" cy="950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56" name="Google Shape;456;g25e11802ac4_0_587"/>
          <p:cNvPicPr preferRelativeResize="0"/>
          <p:nvPr/>
        </p:nvPicPr>
        <p:blipFill rotWithShape="1">
          <a:blip r:embed="rId4">
            <a:alphaModFix/>
          </a:blip>
          <a:srcRect b="0" l="0" r="0" t="0"/>
          <a:stretch/>
        </p:blipFill>
        <p:spPr>
          <a:xfrm>
            <a:off x="918550" y="178575"/>
            <a:ext cx="978600" cy="978600"/>
          </a:xfrm>
          <a:prstGeom prst="rect">
            <a:avLst/>
          </a:prstGeom>
          <a:noFill/>
          <a:ln>
            <a:noFill/>
          </a:ln>
        </p:spPr>
      </p:pic>
      <p:sp>
        <p:nvSpPr>
          <p:cNvPr id="457" name="Google Shape;457;g25e11802ac4_0_587"/>
          <p:cNvSpPr txBox="1"/>
          <p:nvPr/>
        </p:nvSpPr>
        <p:spPr>
          <a:xfrm>
            <a:off x="0" y="1219200"/>
            <a:ext cx="90501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400">
                <a:solidFill>
                  <a:schemeClr val="dk1"/>
                </a:solidFill>
                <a:latin typeface="Calibri"/>
                <a:ea typeface="Calibri"/>
                <a:cs typeface="Calibri"/>
                <a:sym typeface="Calibri"/>
              </a:rPr>
              <a:t>If I drop a ball from a higher height, it will bounce higher than if I drop the ball from a lower height.</a:t>
            </a:r>
            <a:endParaRPr sz="3400">
              <a:solidFill>
                <a:schemeClr val="dk1"/>
              </a:solidFill>
              <a:latin typeface="Calibri"/>
              <a:ea typeface="Calibri"/>
              <a:cs typeface="Calibri"/>
              <a:sym typeface="Calibri"/>
            </a:endParaRPr>
          </a:p>
        </p:txBody>
      </p:sp>
      <p:pic>
        <p:nvPicPr>
          <p:cNvPr id="458" name="Google Shape;458;g25e11802ac4_0_587"/>
          <p:cNvPicPr preferRelativeResize="0"/>
          <p:nvPr/>
        </p:nvPicPr>
        <p:blipFill>
          <a:blip r:embed="rId5">
            <a:alphaModFix/>
          </a:blip>
          <a:stretch>
            <a:fillRect/>
          </a:stretch>
        </p:blipFill>
        <p:spPr>
          <a:xfrm>
            <a:off x="2520750" y="2603100"/>
            <a:ext cx="4102500" cy="4102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descr="Questions" id="464" name="Google Shape;464;g25e11802ac4_0_597"/>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descr="Questions" id="470" name="Google Shape;470;g25e11802ac4_0_60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25e11802ac4_0_602"/>
          <p:cNvSpPr txBox="1"/>
          <p:nvPr/>
        </p:nvSpPr>
        <p:spPr>
          <a:xfrm>
            <a:off x="838200" y="723075"/>
            <a:ext cx="8073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hypothesis can be _______, and may show a _____ and ____ relationship.</a:t>
            </a:r>
            <a:endParaRPr b="0" i="0" sz="1400" u="none" cap="none" strike="noStrike">
              <a:solidFill>
                <a:srgbClr val="000000"/>
              </a:solidFill>
              <a:latin typeface="Arial"/>
              <a:ea typeface="Arial"/>
              <a:cs typeface="Arial"/>
              <a:sym typeface="Arial"/>
            </a:endParaRPr>
          </a:p>
        </p:txBody>
      </p:sp>
      <p:pic>
        <p:nvPicPr>
          <p:cNvPr descr="Hypothesis Clipart Science Result - Science For The People Png ..." id="472" name="Google Shape;472;g25e11802ac4_0_602"/>
          <p:cNvPicPr preferRelativeResize="0"/>
          <p:nvPr/>
        </p:nvPicPr>
        <p:blipFill rotWithShape="1">
          <a:blip r:embed="rId4">
            <a:alphaModFix/>
          </a:blip>
          <a:srcRect b="8340" l="0" r="0" t="0"/>
          <a:stretch/>
        </p:blipFill>
        <p:spPr>
          <a:xfrm>
            <a:off x="2541875" y="2085325"/>
            <a:ext cx="3478076" cy="39014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descr="Questions" id="478" name="Google Shape;478;g25e11802ac4_0_61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25e11802ac4_0_611"/>
          <p:cNvSpPr txBox="1"/>
          <p:nvPr/>
        </p:nvSpPr>
        <p:spPr>
          <a:xfrm>
            <a:off x="838200" y="723075"/>
            <a:ext cx="8073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hypothesis can be </a:t>
            </a:r>
            <a:r>
              <a:rPr lang="en-US" sz="3600">
                <a:solidFill>
                  <a:srgbClr val="FF0000"/>
                </a:solidFill>
                <a:latin typeface="Calibri"/>
                <a:ea typeface="Calibri"/>
                <a:cs typeface="Calibri"/>
                <a:sym typeface="Calibri"/>
              </a:rPr>
              <a:t>tested</a:t>
            </a:r>
            <a:r>
              <a:rPr lang="en-US" sz="3600">
                <a:latin typeface="Calibri"/>
                <a:ea typeface="Calibri"/>
                <a:cs typeface="Calibri"/>
                <a:sym typeface="Calibri"/>
              </a:rPr>
              <a:t>, and may </a:t>
            </a:r>
            <a:endParaRPr sz="36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show a </a:t>
            </a:r>
            <a:r>
              <a:rPr lang="en-US" sz="3600">
                <a:solidFill>
                  <a:srgbClr val="FF0000"/>
                </a:solidFill>
                <a:latin typeface="Calibri"/>
                <a:ea typeface="Calibri"/>
                <a:cs typeface="Calibri"/>
                <a:sym typeface="Calibri"/>
              </a:rPr>
              <a:t>cause</a:t>
            </a:r>
            <a:r>
              <a:rPr lang="en-US" sz="3600">
                <a:latin typeface="Calibri"/>
                <a:ea typeface="Calibri"/>
                <a:cs typeface="Calibri"/>
                <a:sym typeface="Calibri"/>
              </a:rPr>
              <a:t> and </a:t>
            </a:r>
            <a:r>
              <a:rPr lang="en-US" sz="3600">
                <a:solidFill>
                  <a:srgbClr val="FF0000"/>
                </a:solidFill>
                <a:latin typeface="Calibri"/>
                <a:ea typeface="Calibri"/>
                <a:cs typeface="Calibri"/>
                <a:sym typeface="Calibri"/>
              </a:rPr>
              <a:t>effect </a:t>
            </a:r>
            <a:r>
              <a:rPr lang="en-US" sz="3600">
                <a:latin typeface="Calibri"/>
                <a:ea typeface="Calibri"/>
                <a:cs typeface="Calibri"/>
                <a:sym typeface="Calibri"/>
              </a:rPr>
              <a:t>relationship.</a:t>
            </a:r>
            <a:endParaRPr b="0" i="0" sz="1400" u="none" cap="none" strike="noStrike">
              <a:solidFill>
                <a:srgbClr val="000000"/>
              </a:solidFill>
              <a:latin typeface="Arial"/>
              <a:ea typeface="Arial"/>
              <a:cs typeface="Arial"/>
              <a:sym typeface="Arial"/>
            </a:endParaRPr>
          </a:p>
        </p:txBody>
      </p:sp>
      <p:pic>
        <p:nvPicPr>
          <p:cNvPr descr="Hypothesis Clipart Science Result - Science For The People Png ..." id="480" name="Google Shape;480;g25e11802ac4_0_611"/>
          <p:cNvPicPr preferRelativeResize="0"/>
          <p:nvPr/>
        </p:nvPicPr>
        <p:blipFill rotWithShape="1">
          <a:blip r:embed="rId4">
            <a:alphaModFix/>
          </a:blip>
          <a:srcRect b="8340" l="0" r="0" t="0"/>
          <a:stretch/>
        </p:blipFill>
        <p:spPr>
          <a:xfrm>
            <a:off x="2541875" y="2085325"/>
            <a:ext cx="3478076" cy="39014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descr="Artificial Intelligence" id="486" name="Google Shape;486;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87" name="Google Shape;487;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descr="Artificial Intelligence" id="493" name="Google Shape;493;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94" name="Google Shape;494;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95" name="Google Shape;495;g25e11802ac4_0_780"/>
          <p:cNvPicPr preferRelativeResize="0"/>
          <p:nvPr/>
        </p:nvPicPr>
        <p:blipFill>
          <a:blip r:embed="rId5">
            <a:alphaModFix/>
          </a:blip>
          <a:stretch>
            <a:fillRect/>
          </a:stretch>
        </p:blipFill>
        <p:spPr>
          <a:xfrm>
            <a:off x="735300" y="1222625"/>
            <a:ext cx="7874673" cy="5283099"/>
          </a:xfrm>
          <a:prstGeom prst="rect">
            <a:avLst/>
          </a:prstGeom>
          <a:noFill/>
          <a:ln>
            <a:noFill/>
          </a:ln>
        </p:spPr>
      </p:pic>
      <p:sp>
        <p:nvSpPr>
          <p:cNvPr id="496" name="Google Shape;496;g25e11802ac4_0_780"/>
          <p:cNvSpPr txBox="1"/>
          <p:nvPr/>
        </p:nvSpPr>
        <p:spPr>
          <a:xfrm>
            <a:off x="46950" y="514625"/>
            <a:ext cx="90501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400">
                <a:solidFill>
                  <a:schemeClr val="dk1"/>
                </a:solidFill>
                <a:latin typeface="Calibri"/>
                <a:ea typeface="Calibri"/>
                <a:cs typeface="Calibri"/>
                <a:sym typeface="Calibri"/>
              </a:rPr>
              <a:t>Ice cream is the best food.</a:t>
            </a:r>
            <a:endParaRPr sz="3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descr="Classroom" id="216" name="Google Shape;216;g25e11802ac4_0_1207"/>
          <p:cNvSpPr/>
          <p:nvPr/>
        </p:nvSpPr>
        <p:spPr>
          <a:xfrm>
            <a:off x="191579" y="2206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25e11802ac4_0_1207"/>
          <p:cNvSpPr txBox="1"/>
          <p:nvPr/>
        </p:nvSpPr>
        <p:spPr>
          <a:xfrm>
            <a:off x="1387375" y="220675"/>
            <a:ext cx="67578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id="218" name="Google Shape;218;g25e11802ac4_0_1207"/>
          <p:cNvSpPr txBox="1"/>
          <p:nvPr/>
        </p:nvSpPr>
        <p:spPr>
          <a:xfrm>
            <a:off x="419400" y="2663325"/>
            <a:ext cx="8305200" cy="4217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Materials Needed: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Document camera, 2 styrofoam cups, two different food dyes, hot and cold water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Procedure: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Explain that you have a cup of hot and cold water. You will be putting one drop of food coloring into each at the same time. Have students predict which temperature of water will cause the color to spread out into the water faster with a Think-Pair-Share. You can record responses as tallies on the boards and make it a competition! Add a drop of food coloring to each and allow students to observe via projection of the document camera footage.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descr="Artificial Intelligence" id="502" name="Google Shape;502;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03" name="Google Shape;503;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504" name="Google Shape;504;g25e11802ac4_0_864"/>
          <p:cNvSpPr txBox="1"/>
          <p:nvPr/>
        </p:nvSpPr>
        <p:spPr>
          <a:xfrm>
            <a:off x="46950" y="514625"/>
            <a:ext cx="90501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400">
                <a:solidFill>
                  <a:schemeClr val="dk1"/>
                </a:solidFill>
                <a:latin typeface="Calibri"/>
                <a:ea typeface="Calibri"/>
                <a:cs typeface="Calibri"/>
                <a:sym typeface="Calibri"/>
              </a:rPr>
              <a:t>An airplane is faster than a car.</a:t>
            </a:r>
            <a:endParaRPr sz="3400">
              <a:solidFill>
                <a:schemeClr val="dk1"/>
              </a:solidFill>
              <a:latin typeface="Calibri"/>
              <a:ea typeface="Calibri"/>
              <a:cs typeface="Calibri"/>
              <a:sym typeface="Calibri"/>
            </a:endParaRPr>
          </a:p>
        </p:txBody>
      </p:sp>
      <p:pic>
        <p:nvPicPr>
          <p:cNvPr id="505" name="Google Shape;505;g25e11802ac4_0_864"/>
          <p:cNvPicPr preferRelativeResize="0"/>
          <p:nvPr/>
        </p:nvPicPr>
        <p:blipFill>
          <a:blip r:embed="rId5">
            <a:alphaModFix/>
          </a:blip>
          <a:stretch>
            <a:fillRect/>
          </a:stretch>
        </p:blipFill>
        <p:spPr>
          <a:xfrm>
            <a:off x="152400" y="1375025"/>
            <a:ext cx="8839201" cy="46958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descr="Questions" id="511" name="Google Shape;511;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descr="Artificial Intelligence" id="517" name="Google Shape;517;g25e11802ac4_0_103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18" name="Google Shape;518;g25e11802ac4_0_1035"/>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519" name="Google Shape;519;g25e11802ac4_0_1035"/>
          <p:cNvSpPr txBox="1"/>
          <p:nvPr/>
        </p:nvSpPr>
        <p:spPr>
          <a:xfrm>
            <a:off x="46950" y="514625"/>
            <a:ext cx="90501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400">
                <a:solidFill>
                  <a:schemeClr val="dk1"/>
                </a:solidFill>
                <a:latin typeface="Calibri"/>
                <a:ea typeface="Calibri"/>
                <a:cs typeface="Calibri"/>
                <a:sym typeface="Calibri"/>
              </a:rPr>
              <a:t>Why is this not an example of a hypothesis?</a:t>
            </a:r>
            <a:endParaRPr sz="3400">
              <a:solidFill>
                <a:schemeClr val="dk1"/>
              </a:solidFill>
              <a:latin typeface="Calibri"/>
              <a:ea typeface="Calibri"/>
              <a:cs typeface="Calibri"/>
              <a:sym typeface="Calibri"/>
            </a:endParaRPr>
          </a:p>
        </p:txBody>
      </p:sp>
      <p:pic>
        <p:nvPicPr>
          <p:cNvPr id="520" name="Google Shape;520;g25e11802ac4_0_1035"/>
          <p:cNvPicPr preferRelativeResize="0"/>
          <p:nvPr/>
        </p:nvPicPr>
        <p:blipFill>
          <a:blip r:embed="rId5">
            <a:alphaModFix/>
          </a:blip>
          <a:stretch>
            <a:fillRect/>
          </a:stretch>
        </p:blipFill>
        <p:spPr>
          <a:xfrm>
            <a:off x="152400" y="1375025"/>
            <a:ext cx="8839201" cy="46958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descr="Artificial Intelligence" id="526" name="Google Shape;526;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27" name="Google Shape;527;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5e11802ac4_0_1376"/>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Hypothesis</a:t>
            </a:r>
            <a:endParaRPr/>
          </a:p>
        </p:txBody>
      </p:sp>
      <p:sp>
        <p:nvSpPr>
          <p:cNvPr descr="Artificial Intelligence" id="534" name="Google Shape;534;g25e11802ac4_0_13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5" name="Google Shape;535;g25e11802ac4_0_13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36" name="Google Shape;536;g25e11802ac4_0_1376"/>
          <p:cNvCxnSpPr/>
          <p:nvPr/>
        </p:nvCxnSpPr>
        <p:spPr>
          <a:xfrm flipH="1">
            <a:off x="3160222" y="23315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37" name="Google Shape;537;g25e11802ac4_0_1376"/>
          <p:cNvSpPr txBox="1"/>
          <p:nvPr/>
        </p:nvSpPr>
        <p:spPr>
          <a:xfrm>
            <a:off x="2747200" y="40982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(prefix)</a:t>
            </a:r>
            <a:endParaRPr b="0" i="0" sz="1400" u="none" cap="none" strike="noStrike">
              <a:solidFill>
                <a:srgbClr val="000000"/>
              </a:solidFill>
              <a:latin typeface="Arial"/>
              <a:ea typeface="Arial"/>
              <a:cs typeface="Arial"/>
              <a:sym typeface="Arial"/>
            </a:endParaRPr>
          </a:p>
        </p:txBody>
      </p:sp>
      <p:cxnSp>
        <p:nvCxnSpPr>
          <p:cNvPr id="538" name="Google Shape;538;g25e11802ac4_0_1376"/>
          <p:cNvCxnSpPr/>
          <p:nvPr/>
        </p:nvCxnSpPr>
        <p:spPr>
          <a:xfrm flipH="1">
            <a:off x="5958097" y="23315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39" name="Google Shape;539;g25e11802ac4_0_1376"/>
          <p:cNvSpPr txBox="1"/>
          <p:nvPr/>
        </p:nvSpPr>
        <p:spPr>
          <a:xfrm>
            <a:off x="5605150" y="40982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root</a:t>
            </a:r>
            <a:r>
              <a:rPr b="0" i="0" lang="en-U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5e11802ac4_0_1462"/>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Hypothesis</a:t>
            </a:r>
            <a:endParaRPr/>
          </a:p>
        </p:txBody>
      </p:sp>
      <p:sp>
        <p:nvSpPr>
          <p:cNvPr id="546" name="Google Shape;546;g25e11802ac4_0_1462"/>
          <p:cNvSpPr/>
          <p:nvPr/>
        </p:nvSpPr>
        <p:spPr>
          <a:xfrm>
            <a:off x="1378425" y="1675225"/>
            <a:ext cx="30945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47" name="Google Shape;547;g25e11802ac4_0_146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8" name="Google Shape;548;g25e11802ac4_0_1462"/>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49" name="Google Shape;549;g25e11802ac4_0_1462"/>
          <p:cNvCxnSpPr/>
          <p:nvPr/>
        </p:nvCxnSpPr>
        <p:spPr>
          <a:xfrm>
            <a:off x="2568397" y="3404436"/>
            <a:ext cx="854100" cy="922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50" name="Google Shape;550;g25e11802ac4_0_1462"/>
          <p:cNvSpPr txBox="1"/>
          <p:nvPr/>
        </p:nvSpPr>
        <p:spPr>
          <a:xfrm>
            <a:off x="2358350" y="45548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Hypo</a:t>
            </a:r>
            <a:r>
              <a:rPr b="0" i="0" lang="en-US" sz="3600" u="none" cap="none" strike="noStrik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under investigation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5e11802ac4_0_1548"/>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Hypothesis</a:t>
            </a:r>
            <a:endParaRPr/>
          </a:p>
        </p:txBody>
      </p:sp>
      <p:sp>
        <p:nvSpPr>
          <p:cNvPr id="557" name="Google Shape;557;g25e11802ac4_0_1548"/>
          <p:cNvSpPr/>
          <p:nvPr/>
        </p:nvSpPr>
        <p:spPr>
          <a:xfrm>
            <a:off x="4361149" y="1446675"/>
            <a:ext cx="3336300" cy="19824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58" name="Google Shape;558;g25e11802ac4_0_154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59" name="Google Shape;559;g25e11802ac4_0_1548"/>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60" name="Google Shape;560;g25e11802ac4_0_1548"/>
          <p:cNvCxnSpPr/>
          <p:nvPr/>
        </p:nvCxnSpPr>
        <p:spPr>
          <a:xfrm>
            <a:off x="6012431" y="3429000"/>
            <a:ext cx="310500" cy="859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61" name="Google Shape;561;g25e11802ac4_0_1548"/>
          <p:cNvSpPr txBox="1"/>
          <p:nvPr/>
        </p:nvSpPr>
        <p:spPr>
          <a:xfrm>
            <a:off x="3762103" y="4348771"/>
            <a:ext cx="4545900" cy="23088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Thesis = Something that is being considered or thought about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5e11802ac4_0_1634"/>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Hypo</a:t>
            </a:r>
            <a:r>
              <a:rPr lang="en-US" sz="9600"/>
              <a:t>   thesis</a:t>
            </a:r>
            <a:endParaRPr/>
          </a:p>
        </p:txBody>
      </p:sp>
      <p:sp>
        <p:nvSpPr>
          <p:cNvPr descr="Artificial Intelligence" id="568" name="Google Shape;568;g25e11802ac4_0_163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69" name="Google Shape;569;g25e11802ac4_0_163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70" name="Google Shape;570;g25e11802ac4_0_1634"/>
          <p:cNvSpPr/>
          <p:nvPr/>
        </p:nvSpPr>
        <p:spPr>
          <a:xfrm>
            <a:off x="4265209" y="2090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1" name="Google Shape;571;g25e11802ac4_0_1634"/>
          <p:cNvSpPr txBox="1"/>
          <p:nvPr/>
        </p:nvSpPr>
        <p:spPr>
          <a:xfrm>
            <a:off x="2498501" y="5926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 thought under investigation</a:t>
            </a:r>
            <a:endParaRPr i="0" sz="2400" u="none" cap="none" strike="noStrike">
              <a:solidFill>
                <a:srgbClr val="000000"/>
              </a:solidFill>
              <a:latin typeface="Calibri"/>
              <a:ea typeface="Calibri"/>
              <a:cs typeface="Calibri"/>
              <a:sym typeface="Calibri"/>
            </a:endParaRPr>
          </a:p>
        </p:txBody>
      </p:sp>
      <p:sp>
        <p:nvSpPr>
          <p:cNvPr id="572" name="Google Shape;572;g25e11802ac4_0_1634"/>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Hypothesis</a:t>
            </a:r>
            <a:endParaRPr b="0" i="0" sz="1400" u="none" cap="none" strike="noStrike">
              <a:solidFill>
                <a:srgbClr val="000000"/>
              </a:solidFill>
              <a:latin typeface="Arial"/>
              <a:ea typeface="Arial"/>
              <a:cs typeface="Arial"/>
              <a:sym typeface="Arial"/>
            </a:endParaRPr>
          </a:p>
        </p:txBody>
      </p:sp>
      <p:sp>
        <p:nvSpPr>
          <p:cNvPr id="573" name="Google Shape;573;g25e11802ac4_0_1634"/>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descr="Questions" id="579" name="Google Shape;579;g25e11802ac4_0_1720"/>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5e11802ac4_0_1800"/>
          <p:cNvSpPr txBox="1"/>
          <p:nvPr>
            <p:ph type="title"/>
          </p:nvPr>
        </p:nvSpPr>
        <p:spPr>
          <a:xfrm>
            <a:off x="1076575" y="331025"/>
            <a:ext cx="7657200" cy="153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959"/>
              <a:t>How can we use the word parts of hypothesis to help us remember the definition of the term?</a:t>
            </a:r>
            <a:endParaRPr/>
          </a:p>
        </p:txBody>
      </p:sp>
      <p:sp>
        <p:nvSpPr>
          <p:cNvPr descr="Questions" id="586" name="Google Shape;586;g25e11802ac4_0_180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25e11802ac4_0_1800"/>
          <p:cNvSpPr txBox="1"/>
          <p:nvPr>
            <p:ph type="title"/>
          </p:nvPr>
        </p:nvSpPr>
        <p:spPr>
          <a:xfrm>
            <a:off x="685800" y="2935796"/>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Hypothesis</a:t>
            </a:r>
            <a:endParaRPr/>
          </a:p>
        </p:txBody>
      </p:sp>
      <p:cxnSp>
        <p:nvCxnSpPr>
          <p:cNvPr id="588" name="Google Shape;588;g25e11802ac4_0_1800"/>
          <p:cNvCxnSpPr/>
          <p:nvPr/>
        </p:nvCxnSpPr>
        <p:spPr>
          <a:xfrm flipH="1">
            <a:off x="3312622" y="4227311"/>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89" name="Google Shape;589;g25e11802ac4_0_1800"/>
          <p:cNvSpPr txBox="1"/>
          <p:nvPr/>
        </p:nvSpPr>
        <p:spPr>
          <a:xfrm>
            <a:off x="2975800" y="5994050"/>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(prefix)</a:t>
            </a:r>
            <a:endParaRPr b="0" i="0" sz="1400" u="none" cap="none" strike="noStrike">
              <a:solidFill>
                <a:srgbClr val="000000"/>
              </a:solidFill>
              <a:latin typeface="Arial"/>
              <a:ea typeface="Arial"/>
              <a:cs typeface="Arial"/>
              <a:sym typeface="Arial"/>
            </a:endParaRPr>
          </a:p>
        </p:txBody>
      </p:sp>
      <p:cxnSp>
        <p:nvCxnSpPr>
          <p:cNvPr id="590" name="Google Shape;590;g25e11802ac4_0_1800"/>
          <p:cNvCxnSpPr/>
          <p:nvPr/>
        </p:nvCxnSpPr>
        <p:spPr>
          <a:xfrm flipH="1">
            <a:off x="6186697" y="4227311"/>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91" name="Google Shape;591;g25e11802ac4_0_1800"/>
          <p:cNvSpPr txBox="1"/>
          <p:nvPr/>
        </p:nvSpPr>
        <p:spPr>
          <a:xfrm>
            <a:off x="5909950" y="5994050"/>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root</a:t>
            </a:r>
            <a:r>
              <a:rPr b="0" i="0" lang="en-U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descr="Rewind" id="224" name="Google Shape;224;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98" name="Google Shape;598;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25e11802ac4_0_2220"/>
          <p:cNvSpPr txBox="1"/>
          <p:nvPr/>
        </p:nvSpPr>
        <p:spPr>
          <a:xfrm>
            <a:off x="150694" y="222463"/>
            <a:ext cx="8643600" cy="221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4600" u="sng" cap="none" strike="noStrike">
                <a:solidFill>
                  <a:srgbClr val="000000"/>
                </a:solidFill>
                <a:latin typeface="Calibri"/>
                <a:ea typeface="Calibri"/>
                <a:cs typeface="Calibri"/>
                <a:sym typeface="Calibri"/>
              </a:rPr>
              <a:t>Hypothesis</a:t>
            </a:r>
            <a:r>
              <a:rPr b="1" i="0" lang="en-US" sz="4600" u="none" cap="none" strike="noStrike">
                <a:solidFill>
                  <a:srgbClr val="000000"/>
                </a:solidFill>
                <a:latin typeface="Calibri"/>
                <a:ea typeface="Calibri"/>
                <a:cs typeface="Calibri"/>
                <a:sym typeface="Calibri"/>
              </a:rPr>
              <a:t>:</a:t>
            </a:r>
            <a:r>
              <a:rPr i="0" lang="en-US" sz="4600" u="none" cap="none" strike="noStrike">
                <a:solidFill>
                  <a:srgbClr val="000000"/>
                </a:solidFill>
                <a:latin typeface="Calibri"/>
                <a:ea typeface="Calibri"/>
                <a:cs typeface="Calibri"/>
                <a:sym typeface="Calibri"/>
              </a:rPr>
              <a:t> </a:t>
            </a:r>
            <a:r>
              <a:rPr lang="en-US" sz="4600">
                <a:latin typeface="Calibri"/>
                <a:ea typeface="Calibri"/>
                <a:cs typeface="Calibri"/>
                <a:sym typeface="Calibri"/>
              </a:rPr>
              <a:t>A suggested explanation or idea that can be tested through an experiment </a:t>
            </a:r>
            <a:endParaRPr i="0" sz="4600" u="none" cap="none" strike="noStrike">
              <a:solidFill>
                <a:srgbClr val="000000"/>
              </a:solidFill>
            </a:endParaRPr>
          </a:p>
        </p:txBody>
      </p:sp>
      <p:pic>
        <p:nvPicPr>
          <p:cNvPr descr="Hypothesis Clipart Science Result - Science For The People Png ..." id="605" name="Google Shape;605;g25e11802ac4_0_2220"/>
          <p:cNvPicPr preferRelativeResize="0"/>
          <p:nvPr/>
        </p:nvPicPr>
        <p:blipFill rotWithShape="1">
          <a:blip r:embed="rId3">
            <a:alphaModFix/>
          </a:blip>
          <a:srcRect b="8340" l="0" r="0" t="0"/>
          <a:stretch/>
        </p:blipFill>
        <p:spPr>
          <a:xfrm>
            <a:off x="2660761" y="2506398"/>
            <a:ext cx="3623475" cy="4064525"/>
          </a:xfrm>
          <a:prstGeom prst="rect">
            <a:avLst/>
          </a:prstGeom>
          <a:noFill/>
          <a:ln>
            <a:noFill/>
          </a:ln>
        </p:spPr>
      </p:pic>
      <p:sp>
        <p:nvSpPr>
          <p:cNvPr descr="Rewind" id="606" name="Google Shape;606;g25e11802ac4_0_2220"/>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13" name="Google Shape;613;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614" name="Google Shape;614;g25e11802ac4_0_1976"/>
          <p:cNvCxnSpPr>
            <a:stCxn id="615" idx="4"/>
            <a:endCxn id="61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616" name="Google Shape;616;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615" name="Google Shape;615;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24" name="Google Shape;624;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25" name="Google Shape;625;g25e11802ac4_0_1886"/>
          <p:cNvCxnSpPr>
            <a:stCxn id="626" idx="4"/>
            <a:endCxn id="62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27" name="Google Shape;627;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28" name="Google Shape;628;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26" name="Google Shape;626;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9" name="Google Shape;629;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Hypothesis</a:t>
            </a:r>
            <a:endParaRPr sz="700"/>
          </a:p>
        </p:txBody>
      </p:sp>
      <p:sp>
        <p:nvSpPr>
          <p:cNvPr id="630" name="Google Shape;630;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31" name="Google Shape;631;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32" name="Google Shape;632;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33" name="Google Shape;633;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hypotheses impact my life?</a:t>
            </a:r>
            <a:endParaRPr sz="1800"/>
          </a:p>
        </p:txBody>
      </p:sp>
      <p:sp>
        <p:nvSpPr>
          <p:cNvPr id="634" name="Google Shape;634;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35" name="Google Shape;635;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5e11802ac4_0_1886"/>
          <p:cNvCxnSpPr>
            <a:stCxn id="637" idx="4"/>
            <a:endCxn id="6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8" name="Google Shape;638;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7" name="Google Shape;637;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5e11802ac4_0_1992"/>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Hypothesis</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6" name="Google Shape;646;g25e11802ac4_0_1992"/>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47" name="Google Shape;647;g25e11802ac4_0_1992"/>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48" name="Google Shape;648;g25e11802ac4_0_1992"/>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49" name="Google Shape;649;g25e11802ac4_0_1992"/>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id="650" name="Google Shape;650;g25e11802ac4_0_1992"/>
          <p:cNvPicPr preferRelativeResize="0"/>
          <p:nvPr/>
        </p:nvPicPr>
        <p:blipFill>
          <a:blip r:embed="rId3">
            <a:alphaModFix/>
          </a:blip>
          <a:stretch>
            <a:fillRect/>
          </a:stretch>
        </p:blipFill>
        <p:spPr>
          <a:xfrm>
            <a:off x="5503575" y="4446700"/>
            <a:ext cx="2621619" cy="1747299"/>
          </a:xfrm>
          <a:prstGeom prst="rect">
            <a:avLst/>
          </a:prstGeom>
          <a:noFill/>
          <a:ln>
            <a:noFill/>
          </a:ln>
        </p:spPr>
      </p:pic>
      <p:pic>
        <p:nvPicPr>
          <p:cNvPr id="651" name="Google Shape;651;g25e11802ac4_0_1992"/>
          <p:cNvPicPr preferRelativeResize="0"/>
          <p:nvPr/>
        </p:nvPicPr>
        <p:blipFill>
          <a:blip r:embed="rId4">
            <a:alphaModFix/>
          </a:blip>
          <a:stretch>
            <a:fillRect/>
          </a:stretch>
        </p:blipFill>
        <p:spPr>
          <a:xfrm>
            <a:off x="5516550" y="1588800"/>
            <a:ext cx="2685051" cy="1866100"/>
          </a:xfrm>
          <a:prstGeom prst="rect">
            <a:avLst/>
          </a:prstGeom>
          <a:noFill/>
          <a:ln>
            <a:noFill/>
          </a:ln>
        </p:spPr>
      </p:pic>
      <p:pic>
        <p:nvPicPr>
          <p:cNvPr id="652" name="Google Shape;652;g25e11802ac4_0_1992"/>
          <p:cNvPicPr preferRelativeResize="0"/>
          <p:nvPr/>
        </p:nvPicPr>
        <p:blipFill>
          <a:blip r:embed="rId5">
            <a:alphaModFix/>
          </a:blip>
          <a:stretch>
            <a:fillRect/>
          </a:stretch>
        </p:blipFill>
        <p:spPr>
          <a:xfrm>
            <a:off x="1051000" y="1792000"/>
            <a:ext cx="3084063" cy="1713700"/>
          </a:xfrm>
          <a:prstGeom prst="rect">
            <a:avLst/>
          </a:prstGeom>
          <a:noFill/>
          <a:ln>
            <a:noFill/>
          </a:ln>
        </p:spPr>
      </p:pic>
      <p:sp>
        <p:nvSpPr>
          <p:cNvPr id="653" name="Google Shape;653;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54" name="Google Shape;654;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5" name="Google Shape;655;g25e11802ac4_0_1992"/>
          <p:cNvCxnSpPr>
            <a:stCxn id="656" idx="4"/>
            <a:endCxn id="65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8" name="Google Shape;658;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6" name="Google Shape;656;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59" name="Google Shape;659;g25e11802ac4_0_1992"/>
          <p:cNvPicPr preferRelativeResize="0"/>
          <p:nvPr/>
        </p:nvPicPr>
        <p:blipFill>
          <a:blip r:embed="rId6">
            <a:alphaModFix/>
          </a:blip>
          <a:stretch>
            <a:fillRect/>
          </a:stretch>
        </p:blipFill>
        <p:spPr>
          <a:xfrm>
            <a:off x="898607" y="4168750"/>
            <a:ext cx="3795039" cy="212623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25e11802ac4_0_2088"/>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Hypothesis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66" name="Google Shape;666;g25e11802ac4_0_2088"/>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67" name="Google Shape;667;g25e11802ac4_0_2088"/>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68" name="Google Shape;668;g25e11802ac4_0_2088"/>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69" name="Google Shape;669;g25e11802ac4_0_2088"/>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id="670" name="Google Shape;670;g25e11802ac4_0_2088"/>
          <p:cNvPicPr preferRelativeResize="0"/>
          <p:nvPr/>
        </p:nvPicPr>
        <p:blipFill>
          <a:blip r:embed="rId3">
            <a:alphaModFix/>
          </a:blip>
          <a:stretch>
            <a:fillRect/>
          </a:stretch>
        </p:blipFill>
        <p:spPr>
          <a:xfrm>
            <a:off x="5503575" y="4446700"/>
            <a:ext cx="2621619" cy="1747299"/>
          </a:xfrm>
          <a:prstGeom prst="rect">
            <a:avLst/>
          </a:prstGeom>
          <a:noFill/>
          <a:ln>
            <a:noFill/>
          </a:ln>
        </p:spPr>
      </p:pic>
      <p:pic>
        <p:nvPicPr>
          <p:cNvPr id="671" name="Google Shape;671;g25e11802ac4_0_2088"/>
          <p:cNvPicPr preferRelativeResize="0"/>
          <p:nvPr/>
        </p:nvPicPr>
        <p:blipFill>
          <a:blip r:embed="rId4">
            <a:alphaModFix/>
          </a:blip>
          <a:stretch>
            <a:fillRect/>
          </a:stretch>
        </p:blipFill>
        <p:spPr>
          <a:xfrm>
            <a:off x="5516550" y="1588800"/>
            <a:ext cx="2685051" cy="1866100"/>
          </a:xfrm>
          <a:prstGeom prst="rect">
            <a:avLst/>
          </a:prstGeom>
          <a:noFill/>
          <a:ln>
            <a:noFill/>
          </a:ln>
        </p:spPr>
      </p:pic>
      <p:pic>
        <p:nvPicPr>
          <p:cNvPr id="672" name="Google Shape;672;g25e11802ac4_0_2088"/>
          <p:cNvPicPr preferRelativeResize="0"/>
          <p:nvPr/>
        </p:nvPicPr>
        <p:blipFill>
          <a:blip r:embed="rId5">
            <a:alphaModFix/>
          </a:blip>
          <a:stretch>
            <a:fillRect/>
          </a:stretch>
        </p:blipFill>
        <p:spPr>
          <a:xfrm>
            <a:off x="1051000" y="1792000"/>
            <a:ext cx="3084063" cy="1713700"/>
          </a:xfrm>
          <a:prstGeom prst="rect">
            <a:avLst/>
          </a:prstGeom>
          <a:noFill/>
          <a:ln>
            <a:noFill/>
          </a:ln>
        </p:spPr>
      </p:pic>
      <p:sp>
        <p:nvSpPr>
          <p:cNvPr id="673" name="Google Shape;673;g25e11802ac4_0_208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74" name="Google Shape;674;g25e11802ac4_0_208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g25e11802ac4_0_2088"/>
          <p:cNvCxnSpPr>
            <a:stCxn id="676" idx="4"/>
            <a:endCxn id="67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7" name="Google Shape;677;g25e11802ac4_0_208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8" name="Google Shape;678;g25e11802ac4_0_208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6" name="Google Shape;676;g25e11802ac4_0_208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79" name="Google Shape;679;g25e11802ac4_0_2088"/>
          <p:cNvPicPr preferRelativeResize="0"/>
          <p:nvPr/>
        </p:nvPicPr>
        <p:blipFill>
          <a:blip r:embed="rId6">
            <a:alphaModFix/>
          </a:blip>
          <a:stretch>
            <a:fillRect/>
          </a:stretch>
        </p:blipFill>
        <p:spPr>
          <a:xfrm>
            <a:off x="898607" y="4168750"/>
            <a:ext cx="3795039" cy="2126239"/>
          </a:xfrm>
          <a:prstGeom prst="rect">
            <a:avLst/>
          </a:prstGeom>
          <a:noFill/>
          <a:ln>
            <a:noFill/>
          </a:ln>
        </p:spPr>
      </p:pic>
      <p:sp>
        <p:nvSpPr>
          <p:cNvPr id="680" name="Google Shape;680;g25e11802ac4_0_2088"/>
          <p:cNvSpPr/>
          <p:nvPr/>
        </p:nvSpPr>
        <p:spPr>
          <a:xfrm>
            <a:off x="393325" y="4124500"/>
            <a:ext cx="4111500" cy="2365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g25e11802ac4_0_2108"/>
          <p:cNvPicPr preferRelativeResize="0"/>
          <p:nvPr/>
        </p:nvPicPr>
        <p:blipFill>
          <a:blip r:embed="rId3">
            <a:alphaModFix/>
          </a:blip>
          <a:stretch>
            <a:fillRect/>
          </a:stretch>
        </p:blipFill>
        <p:spPr>
          <a:xfrm>
            <a:off x="4839332" y="1131675"/>
            <a:ext cx="3795039" cy="2126239"/>
          </a:xfrm>
          <a:prstGeom prst="rect">
            <a:avLst/>
          </a:prstGeom>
          <a:noFill/>
          <a:ln>
            <a:noFill/>
          </a:ln>
        </p:spPr>
      </p:pic>
      <p:sp>
        <p:nvSpPr>
          <p:cNvPr id="687" name="Google Shape;687;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88" name="Google Shape;688;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89" name="Google Shape;689;g25e11802ac4_0_2108"/>
          <p:cNvCxnSpPr>
            <a:stCxn id="690" idx="4"/>
            <a:endCxn id="68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91" name="Google Shape;691;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92" name="Google Shape;692;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90" name="Google Shape;690;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93" name="Google Shape;693;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Hypothesis</a:t>
            </a:r>
            <a:endParaRPr sz="700"/>
          </a:p>
        </p:txBody>
      </p:sp>
      <p:sp>
        <p:nvSpPr>
          <p:cNvPr id="694" name="Google Shape;694;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95" name="Google Shape;695;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96" name="Google Shape;696;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97" name="Google Shape;697;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hypotheses impact my life?</a:t>
            </a:r>
            <a:endParaRPr sz="1800"/>
          </a:p>
        </p:txBody>
      </p:sp>
      <p:sp>
        <p:nvSpPr>
          <p:cNvPr id="698" name="Google Shape;698;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99" name="Google Shape;699;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0" name="Google Shape;700;g25e11802ac4_0_2108"/>
          <p:cNvCxnSpPr>
            <a:stCxn id="701" idx="4"/>
            <a:endCxn id="69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3" name="Google Shape;703;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1" name="Google Shape;701;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5e11802ac4_0_213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Hypothesis</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10" name="Google Shape;710;g25e11802ac4_0_2130"/>
          <p:cNvSpPr txBox="1"/>
          <p:nvPr/>
        </p:nvSpPr>
        <p:spPr>
          <a:xfrm>
            <a:off x="1073532" y="56033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The energy of mass in motion</a:t>
            </a:r>
            <a:endParaRPr>
              <a:solidFill>
                <a:srgbClr val="434343"/>
              </a:solidFill>
            </a:endParaRPr>
          </a:p>
        </p:txBody>
      </p:sp>
      <p:sp>
        <p:nvSpPr>
          <p:cNvPr id="711" name="Google Shape;711;g25e11802ac4_0_2130"/>
          <p:cNvSpPr txBox="1"/>
          <p:nvPr/>
        </p:nvSpPr>
        <p:spPr>
          <a:xfrm>
            <a:off x="1073532" y="4330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suggested explanation or idea that can be tested through an experiment</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2" name="Google Shape;712;g25e11802ac4_0_2130"/>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3" name="Google Shape;713;g25e11802ac4_0_2130"/>
          <p:cNvSpPr txBox="1"/>
          <p:nvPr/>
        </p:nvSpPr>
        <p:spPr>
          <a:xfrm>
            <a:off x="1073525" y="2166200"/>
            <a:ext cx="8145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How hot or cold something is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4" name="Google Shape;714;g25e11802ac4_0_213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15" name="Google Shape;715;g25e11802ac4_0_213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16" name="Google Shape;716;g25e11802ac4_0_213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17" name="Google Shape;717;g25e11802ac4_0_213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18" name="Google Shape;718;g25e11802ac4_0_2130"/>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The smallest unit of matter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9" name="Google Shape;719;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20" name="Google Shape;720;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1" name="Google Shape;721;g25e11802ac4_0_2130"/>
          <p:cNvCxnSpPr>
            <a:stCxn id="722" idx="4"/>
            <a:endCxn id="71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3" name="Google Shape;723;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2" name="Google Shape;722;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g25e11802ac4_0_2235"/>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Hypothesis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31" name="Google Shape;731;g25e11802ac4_0_2235"/>
          <p:cNvSpPr txBox="1"/>
          <p:nvPr/>
        </p:nvSpPr>
        <p:spPr>
          <a:xfrm>
            <a:off x="1073532" y="56033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The energy of mass in motion</a:t>
            </a:r>
            <a:endParaRPr>
              <a:solidFill>
                <a:srgbClr val="434343"/>
              </a:solidFill>
            </a:endParaRPr>
          </a:p>
        </p:txBody>
      </p:sp>
      <p:sp>
        <p:nvSpPr>
          <p:cNvPr id="732" name="Google Shape;732;g25e11802ac4_0_2235"/>
          <p:cNvSpPr txBox="1"/>
          <p:nvPr/>
        </p:nvSpPr>
        <p:spPr>
          <a:xfrm>
            <a:off x="1073532" y="4330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suggested explanation or idea that can be tested through an experiment</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33" name="Google Shape;733;g25e11802ac4_0_2235"/>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4" name="Google Shape;734;g25e11802ac4_0_2235"/>
          <p:cNvSpPr txBox="1"/>
          <p:nvPr/>
        </p:nvSpPr>
        <p:spPr>
          <a:xfrm>
            <a:off x="1073525" y="2166200"/>
            <a:ext cx="8145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How hot or cold something is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5" name="Google Shape;735;g25e11802ac4_0_2235"/>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36" name="Google Shape;736;g25e11802ac4_0_2235"/>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37" name="Google Shape;737;g25e11802ac4_0_2235"/>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38" name="Google Shape;738;g25e11802ac4_0_2235"/>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39" name="Google Shape;739;g25e11802ac4_0_2235"/>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The smallest unit of matter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40" name="Google Shape;740;g25e11802ac4_0_2235"/>
          <p:cNvSpPr/>
          <p:nvPr/>
        </p:nvSpPr>
        <p:spPr>
          <a:xfrm>
            <a:off x="426750" y="4273250"/>
            <a:ext cx="80442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25e11802ac4_0_223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42" name="Google Shape;742;g25e11802ac4_0_223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3" name="Google Shape;743;g25e11802ac4_0_2235"/>
          <p:cNvCxnSpPr>
            <a:stCxn id="744" idx="4"/>
            <a:endCxn id="74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5" name="Google Shape;745;g25e11802ac4_0_223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6" name="Google Shape;746;g25e11802ac4_0_223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4" name="Google Shape;744;g25e11802ac4_0_223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g25e11802ac4_0_2343"/>
          <p:cNvPicPr preferRelativeResize="0"/>
          <p:nvPr/>
        </p:nvPicPr>
        <p:blipFill>
          <a:blip r:embed="rId3">
            <a:alphaModFix/>
          </a:blip>
          <a:stretch>
            <a:fillRect/>
          </a:stretch>
        </p:blipFill>
        <p:spPr>
          <a:xfrm>
            <a:off x="4839332" y="1131675"/>
            <a:ext cx="3795039" cy="2126239"/>
          </a:xfrm>
          <a:prstGeom prst="rect">
            <a:avLst/>
          </a:prstGeom>
          <a:noFill/>
          <a:ln>
            <a:noFill/>
          </a:ln>
        </p:spPr>
      </p:pic>
      <p:sp>
        <p:nvSpPr>
          <p:cNvPr id="753" name="Google Shape;753;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54" name="Google Shape;754;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55" name="Google Shape;755;g25e11802ac4_0_2343"/>
          <p:cNvCxnSpPr>
            <a:stCxn id="756" idx="4"/>
            <a:endCxn id="75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57" name="Google Shape;757;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58" name="Google Shape;758;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56" name="Google Shape;756;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9" name="Google Shape;759;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Hypothesis</a:t>
            </a:r>
            <a:endParaRPr sz="700"/>
          </a:p>
        </p:txBody>
      </p:sp>
      <p:sp>
        <p:nvSpPr>
          <p:cNvPr id="760" name="Google Shape;760;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61" name="Google Shape;761;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62" name="Google Shape;762;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63" name="Google Shape;763;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hypotheses impact my life?</a:t>
            </a:r>
            <a:endParaRPr sz="1800"/>
          </a:p>
        </p:txBody>
      </p:sp>
      <p:sp>
        <p:nvSpPr>
          <p:cNvPr id="764" name="Google Shape;764;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65" name="Google Shape;765;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6" name="Google Shape;766;g25e11802ac4_0_2343"/>
          <p:cNvCxnSpPr>
            <a:stCxn id="767" idx="4"/>
            <a:endCxn id="7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8" name="Google Shape;768;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7" name="Google Shape;767;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70" name="Google Shape;770;g25e11802ac4_0_2343"/>
          <p:cNvSpPr txBox="1"/>
          <p:nvPr/>
        </p:nvSpPr>
        <p:spPr>
          <a:xfrm>
            <a:off x="633650" y="1632100"/>
            <a:ext cx="379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A suggested explanation or idea that can be tested through an experiment</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descr="Rewind" id="230" name="Google Shape;230;g25e11802ac4_0_30"/>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 name="Google Shape;231;g25e11802ac4_0_30"/>
          <p:cNvPicPr preferRelativeResize="0"/>
          <p:nvPr/>
        </p:nvPicPr>
        <p:blipFill>
          <a:blip r:embed="rId4">
            <a:alphaModFix/>
          </a:blip>
          <a:stretch>
            <a:fillRect/>
          </a:stretch>
        </p:blipFill>
        <p:spPr>
          <a:xfrm>
            <a:off x="152400" y="1110650"/>
            <a:ext cx="8839201" cy="463670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25e11802ac4_0_2367"/>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Hypothesis</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77" name="Google Shape;777;g25e11802ac4_0_2367"/>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Watching grass grow</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78" name="Google Shape;778;g25e11802ac4_0_2367"/>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9" name="Google Shape;779;g25e11802ac4_0_2367"/>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Bouncing a ball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0" name="Google Shape;780;g25e11802ac4_0_2367"/>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81" name="Google Shape;781;g25e11802ac4_0_2367"/>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82" name="Google Shape;782;g25e11802ac4_0_2367"/>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83" name="Google Shape;783;g25e11802ac4_0_2367"/>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84" name="Google Shape;784;g25e11802ac4_0_2367"/>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Testing whether a plant grows better with or without fertilizer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5" name="Google Shape;785;g25e11802ac4_0_2367"/>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Writing a paragraph in a short story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86" name="Google Shape;786;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87" name="Google Shape;787;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88" name="Google Shape;788;g25e11802ac4_0_2367"/>
          <p:cNvCxnSpPr>
            <a:stCxn id="789" idx="4"/>
            <a:endCxn id="78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0" name="Google Shape;790;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1" name="Google Shape;791;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89" name="Google Shape;789;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25e11802ac4_0_249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Hypothesis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98" name="Google Shape;798;g25e11802ac4_0_2491"/>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Watching grass grow</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99" name="Google Shape;799;g25e11802ac4_0_249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0" name="Google Shape;800;g25e11802ac4_0_2491"/>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Bouncing a ball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1" name="Google Shape;801;g25e11802ac4_0_249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02" name="Google Shape;802;g25e11802ac4_0_2491"/>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03" name="Google Shape;803;g25e11802ac4_0_2491"/>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04" name="Google Shape;804;g25e11802ac4_0_2491"/>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05" name="Google Shape;805;g25e11802ac4_0_2491"/>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Testing whether a plant grows better with or without fertilizer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6" name="Google Shape;806;g25e11802ac4_0_2491"/>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Writing a paragraph in a short story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07" name="Google Shape;807;g25e11802ac4_0_2491"/>
          <p:cNvSpPr/>
          <p:nvPr/>
        </p:nvSpPr>
        <p:spPr>
          <a:xfrm>
            <a:off x="350550" y="3130250"/>
            <a:ext cx="87156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g25e11802ac4_0_249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09" name="Google Shape;809;g25e11802ac4_0_249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0" name="Google Shape;810;g25e11802ac4_0_2491"/>
          <p:cNvCxnSpPr>
            <a:stCxn id="811" idx="4"/>
            <a:endCxn id="80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2" name="Google Shape;812;g25e11802ac4_0_249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3" name="Google Shape;813;g25e11802ac4_0_249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1" name="Google Shape;811;g25e11802ac4_0_249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g25e11802ac4_0_2511"/>
          <p:cNvPicPr preferRelativeResize="0"/>
          <p:nvPr/>
        </p:nvPicPr>
        <p:blipFill>
          <a:blip r:embed="rId3">
            <a:alphaModFix/>
          </a:blip>
          <a:stretch>
            <a:fillRect/>
          </a:stretch>
        </p:blipFill>
        <p:spPr>
          <a:xfrm>
            <a:off x="4839332" y="1131675"/>
            <a:ext cx="3795039" cy="2126239"/>
          </a:xfrm>
          <a:prstGeom prst="rect">
            <a:avLst/>
          </a:prstGeom>
          <a:noFill/>
          <a:ln>
            <a:noFill/>
          </a:ln>
        </p:spPr>
      </p:pic>
      <p:sp>
        <p:nvSpPr>
          <p:cNvPr id="820" name="Google Shape;820;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21" name="Google Shape;821;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22" name="Google Shape;822;g25e11802ac4_0_2511"/>
          <p:cNvCxnSpPr>
            <a:stCxn id="823" idx="4"/>
            <a:endCxn id="82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24" name="Google Shape;824;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25" name="Google Shape;825;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23" name="Google Shape;823;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6" name="Google Shape;826;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Hypothesis</a:t>
            </a:r>
            <a:endParaRPr sz="700"/>
          </a:p>
        </p:txBody>
      </p:sp>
      <p:sp>
        <p:nvSpPr>
          <p:cNvPr id="827" name="Google Shape;827;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828" name="Google Shape;828;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829" name="Google Shape;829;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830" name="Google Shape;830;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hypotheses impact my life?</a:t>
            </a:r>
            <a:endParaRPr sz="1800"/>
          </a:p>
        </p:txBody>
      </p:sp>
      <p:sp>
        <p:nvSpPr>
          <p:cNvPr id="831" name="Google Shape;831;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32" name="Google Shape;832;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3" name="Google Shape;833;g25e11802ac4_0_2511"/>
          <p:cNvCxnSpPr>
            <a:stCxn id="834" idx="4"/>
            <a:endCxn id="83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5" name="Google Shape;835;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36" name="Google Shape;836;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4" name="Google Shape;834;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37" name="Google Shape;837;g25e11802ac4_0_2511"/>
          <p:cNvSpPr txBox="1"/>
          <p:nvPr/>
        </p:nvSpPr>
        <p:spPr>
          <a:xfrm>
            <a:off x="633650" y="1632100"/>
            <a:ext cx="379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A suggested explanation or idea that can be tested through an experiment</a:t>
            </a:r>
            <a:endParaRPr sz="1800"/>
          </a:p>
        </p:txBody>
      </p:sp>
      <p:sp>
        <p:nvSpPr>
          <p:cNvPr id="838" name="Google Shape;838;g25e11802ac4_0_2511"/>
          <p:cNvSpPr txBox="1"/>
          <p:nvPr/>
        </p:nvSpPr>
        <p:spPr>
          <a:xfrm>
            <a:off x="633650" y="4953000"/>
            <a:ext cx="379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Testing whether a plant grows better with or without fertilizer</a:t>
            </a:r>
            <a:endParaRPr sz="18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25e11802ac4_0_2536"/>
          <p:cNvSpPr txBox="1"/>
          <p:nvPr/>
        </p:nvSpPr>
        <p:spPr>
          <a:xfrm>
            <a:off x="265350" y="498825"/>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hypotheses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45" name="Google Shape;845;g25e11802ac4_0_2536"/>
          <p:cNvSpPr txBox="1"/>
          <p:nvPr/>
        </p:nvSpPr>
        <p:spPr>
          <a:xfrm>
            <a:off x="1026732" y="447840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Hypotheses</a:t>
            </a:r>
            <a:r>
              <a:rPr lang="en-US" sz="2400">
                <a:solidFill>
                  <a:srgbClr val="434343"/>
                </a:solidFill>
                <a:latin typeface="Helvetica Neue Light"/>
                <a:ea typeface="Helvetica Neue Light"/>
                <a:cs typeface="Helvetica Neue Light"/>
                <a:sym typeface="Helvetica Neue Light"/>
              </a:rPr>
              <a:t> show how objects move in our environment.</a:t>
            </a:r>
            <a:endParaRPr>
              <a:solidFill>
                <a:srgbClr val="434343"/>
              </a:solidFill>
            </a:endParaRPr>
          </a:p>
        </p:txBody>
      </p:sp>
      <p:sp>
        <p:nvSpPr>
          <p:cNvPr id="846" name="Google Shape;846;g25e11802ac4_0_2536"/>
          <p:cNvSpPr txBox="1"/>
          <p:nvPr/>
        </p:nvSpPr>
        <p:spPr>
          <a:xfrm>
            <a:off x="1026732" y="320031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Hypotheses explain how electricity works.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7" name="Google Shape;847;g25e11802ac4_0_2536"/>
          <p:cNvSpPr txBox="1"/>
          <p:nvPr/>
        </p:nvSpPr>
        <p:spPr>
          <a:xfrm>
            <a:off x="1026725" y="560530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Hypotheses teach us about the </a:t>
            </a:r>
            <a:r>
              <a:rPr lang="en-US" sz="2400">
                <a:solidFill>
                  <a:srgbClr val="43464D"/>
                </a:solidFill>
                <a:latin typeface="Helvetica Neue Light"/>
                <a:ea typeface="Helvetica Neue Light"/>
                <a:cs typeface="Helvetica Neue Light"/>
                <a:sym typeface="Helvetica Neue Light"/>
              </a:rPr>
              <a:t>history of our planet.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8" name="Google Shape;848;g25e11802ac4_0_2536"/>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49" name="Google Shape;849;g25e11802ac4_0_2536"/>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50" name="Google Shape;850;g25e11802ac4_0_2536"/>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51" name="Google Shape;851;g25e11802ac4_0_2536"/>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52" name="Google Shape;852;g25e11802ac4_0_2536"/>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Hypotheses help us discover cause and effect relationships or other new knowledge.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3" name="Google Shape;853;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54" name="Google Shape;854;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55" name="Google Shape;855;g25e11802ac4_0_2536"/>
          <p:cNvCxnSpPr>
            <a:stCxn id="856" idx="4"/>
            <a:endCxn id="85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57" name="Google Shape;857;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58" name="Google Shape;858;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56" name="Google Shape;856;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g25e11802ac4_0_2630"/>
          <p:cNvSpPr txBox="1"/>
          <p:nvPr/>
        </p:nvSpPr>
        <p:spPr>
          <a:xfrm>
            <a:off x="265350" y="273100"/>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hypotheses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65" name="Google Shape;865;g25e11802ac4_0_2630"/>
          <p:cNvSpPr txBox="1"/>
          <p:nvPr/>
        </p:nvSpPr>
        <p:spPr>
          <a:xfrm>
            <a:off x="1026732" y="447840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Hypotheses show how objects move in our environment.</a:t>
            </a:r>
            <a:endParaRPr>
              <a:solidFill>
                <a:srgbClr val="434343"/>
              </a:solidFill>
            </a:endParaRPr>
          </a:p>
        </p:txBody>
      </p:sp>
      <p:sp>
        <p:nvSpPr>
          <p:cNvPr id="866" name="Google Shape;866;g25e11802ac4_0_2630"/>
          <p:cNvSpPr txBox="1"/>
          <p:nvPr/>
        </p:nvSpPr>
        <p:spPr>
          <a:xfrm>
            <a:off x="1026732" y="320031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Hypotheses explain how electricity works.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67" name="Google Shape;867;g25e11802ac4_0_2630"/>
          <p:cNvSpPr txBox="1"/>
          <p:nvPr/>
        </p:nvSpPr>
        <p:spPr>
          <a:xfrm>
            <a:off x="1026725" y="560530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Hypotheses teach us about the history of our planet.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68" name="Google Shape;868;g25e11802ac4_0_2630"/>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69" name="Google Shape;869;g25e11802ac4_0_2630"/>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70" name="Google Shape;870;g25e11802ac4_0_263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71" name="Google Shape;871;g25e11802ac4_0_263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72" name="Google Shape;872;g25e11802ac4_0_2630"/>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Hypotheses help us discover cause and effect relationships or other new knowledge.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73" name="Google Shape;873;g25e11802ac4_0_2630"/>
          <p:cNvSpPr/>
          <p:nvPr/>
        </p:nvSpPr>
        <p:spPr>
          <a:xfrm>
            <a:off x="240925" y="1930050"/>
            <a:ext cx="87627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g25e11802ac4_0_26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75" name="Google Shape;875;g25e11802ac4_0_26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76" name="Google Shape;876;g25e11802ac4_0_2630"/>
          <p:cNvCxnSpPr>
            <a:stCxn id="877" idx="4"/>
            <a:endCxn id="87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78" name="Google Shape;878;g25e11802ac4_0_26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79" name="Google Shape;879;g25e11802ac4_0_26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77" name="Google Shape;877;g25e11802ac4_0_26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g25e11802ac4_0_2649"/>
          <p:cNvPicPr preferRelativeResize="0"/>
          <p:nvPr/>
        </p:nvPicPr>
        <p:blipFill>
          <a:blip r:embed="rId3">
            <a:alphaModFix/>
          </a:blip>
          <a:stretch>
            <a:fillRect/>
          </a:stretch>
        </p:blipFill>
        <p:spPr>
          <a:xfrm>
            <a:off x="4839332" y="1131675"/>
            <a:ext cx="3795039" cy="2126239"/>
          </a:xfrm>
          <a:prstGeom prst="rect">
            <a:avLst/>
          </a:prstGeom>
          <a:noFill/>
          <a:ln>
            <a:noFill/>
          </a:ln>
        </p:spPr>
      </p:pic>
      <p:sp>
        <p:nvSpPr>
          <p:cNvPr id="886" name="Google Shape;886;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87" name="Google Shape;887;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88" name="Google Shape;888;g25e11802ac4_0_2649"/>
          <p:cNvCxnSpPr>
            <a:stCxn id="889" idx="4"/>
            <a:endCxn id="88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90" name="Google Shape;890;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91" name="Google Shape;891;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89" name="Google Shape;889;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2" name="Google Shape;892;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Hypothesis</a:t>
            </a:r>
            <a:endParaRPr sz="700"/>
          </a:p>
        </p:txBody>
      </p:sp>
      <p:sp>
        <p:nvSpPr>
          <p:cNvPr id="893" name="Google Shape;893;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894" name="Google Shape;894;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895" name="Google Shape;895;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896" name="Google Shape;896;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hypotheses impact my life?</a:t>
            </a:r>
            <a:endParaRPr sz="1800"/>
          </a:p>
        </p:txBody>
      </p:sp>
      <p:sp>
        <p:nvSpPr>
          <p:cNvPr id="897" name="Google Shape;897;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98" name="Google Shape;898;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99" name="Google Shape;899;g25e11802ac4_0_2649"/>
          <p:cNvCxnSpPr>
            <a:stCxn id="900" idx="4"/>
            <a:endCxn id="89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901" name="Google Shape;901;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902" name="Google Shape;902;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900" name="Google Shape;900;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903" name="Google Shape;903;g25e11802ac4_0_2649"/>
          <p:cNvSpPr txBox="1"/>
          <p:nvPr/>
        </p:nvSpPr>
        <p:spPr>
          <a:xfrm>
            <a:off x="633650" y="1632100"/>
            <a:ext cx="379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A suggested explanation or idea that can be tested through an experiment</a:t>
            </a:r>
            <a:endParaRPr sz="1800"/>
          </a:p>
        </p:txBody>
      </p:sp>
      <p:sp>
        <p:nvSpPr>
          <p:cNvPr id="904" name="Google Shape;904;g25e11802ac4_0_2649"/>
          <p:cNvSpPr txBox="1"/>
          <p:nvPr/>
        </p:nvSpPr>
        <p:spPr>
          <a:xfrm>
            <a:off x="633650" y="4953000"/>
            <a:ext cx="379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Testing whether a plant grows better with or without fertilizer</a:t>
            </a:r>
            <a:endParaRPr sz="1800"/>
          </a:p>
        </p:txBody>
      </p:sp>
      <p:sp>
        <p:nvSpPr>
          <p:cNvPr id="905" name="Google Shape;905;g25e11802ac4_0_2649"/>
          <p:cNvSpPr txBox="1"/>
          <p:nvPr/>
        </p:nvSpPr>
        <p:spPr>
          <a:xfrm>
            <a:off x="4839325" y="4828425"/>
            <a:ext cx="3840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Hypotheses help us discover cause and effect relationships or other new knowledge.</a:t>
            </a:r>
            <a:endParaRPr sz="18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912" name="Google Shape;912;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g25e11802ac4_0_297"/>
          <p:cNvSpPr txBox="1"/>
          <p:nvPr/>
        </p:nvSpPr>
        <p:spPr>
          <a:xfrm>
            <a:off x="150694" y="222463"/>
            <a:ext cx="8643600" cy="221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4600" u="sng" cap="none" strike="noStrike">
                <a:solidFill>
                  <a:srgbClr val="000000"/>
                </a:solidFill>
                <a:latin typeface="Calibri"/>
                <a:ea typeface="Calibri"/>
                <a:cs typeface="Calibri"/>
                <a:sym typeface="Calibri"/>
              </a:rPr>
              <a:t>Hypothesis</a:t>
            </a:r>
            <a:r>
              <a:rPr b="1" i="0" lang="en-US" sz="4600" u="none" cap="none" strike="noStrike">
                <a:solidFill>
                  <a:srgbClr val="000000"/>
                </a:solidFill>
                <a:latin typeface="Calibri"/>
                <a:ea typeface="Calibri"/>
                <a:cs typeface="Calibri"/>
                <a:sym typeface="Calibri"/>
              </a:rPr>
              <a:t>:</a:t>
            </a:r>
            <a:r>
              <a:rPr i="0" lang="en-US" sz="4600" u="none" cap="none" strike="noStrike">
                <a:solidFill>
                  <a:srgbClr val="000000"/>
                </a:solidFill>
                <a:latin typeface="Calibri"/>
                <a:ea typeface="Calibri"/>
                <a:cs typeface="Calibri"/>
                <a:sym typeface="Calibri"/>
              </a:rPr>
              <a:t> </a:t>
            </a:r>
            <a:r>
              <a:rPr lang="en-US" sz="4600">
                <a:latin typeface="Calibri"/>
                <a:ea typeface="Calibri"/>
                <a:cs typeface="Calibri"/>
                <a:sym typeface="Calibri"/>
              </a:rPr>
              <a:t>A suggested explanation or idea that can be tested through an experiment </a:t>
            </a:r>
            <a:endParaRPr i="0" sz="4600" u="none" cap="none" strike="noStrike">
              <a:solidFill>
                <a:srgbClr val="000000"/>
              </a:solidFill>
            </a:endParaRPr>
          </a:p>
        </p:txBody>
      </p:sp>
      <p:pic>
        <p:nvPicPr>
          <p:cNvPr descr="Hypothesis Clipart Science Result - Science For The People Png ..." id="919" name="Google Shape;919;g25e11802ac4_0_297"/>
          <p:cNvPicPr preferRelativeResize="0"/>
          <p:nvPr/>
        </p:nvPicPr>
        <p:blipFill rotWithShape="1">
          <a:blip r:embed="rId3">
            <a:alphaModFix/>
          </a:blip>
          <a:srcRect b="8340" l="0" r="0" t="0"/>
          <a:stretch/>
        </p:blipFill>
        <p:spPr>
          <a:xfrm>
            <a:off x="2660761" y="2506398"/>
            <a:ext cx="3623475" cy="4064525"/>
          </a:xfrm>
          <a:prstGeom prst="rect">
            <a:avLst/>
          </a:prstGeom>
          <a:noFill/>
          <a:ln>
            <a:noFill/>
          </a:ln>
        </p:spPr>
      </p:pic>
      <p:sp>
        <p:nvSpPr>
          <p:cNvPr descr="Rewind" id="920" name="Google Shape;920;g25e11802ac4_0_297"/>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descr="Lightbulb and gear" id="926" name="Google Shape;926;g25e11802ac4_0_2765"/>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g25e11802ac4_0_2765"/>
          <p:cNvSpPr txBox="1"/>
          <p:nvPr/>
        </p:nvSpPr>
        <p:spPr>
          <a:xfrm>
            <a:off x="606150" y="6639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a hypothesis and how does it help scientists learn and discover new things?</a:t>
            </a:r>
            <a:endParaRPr b="0" i="0" sz="1400" u="none" cap="none" strike="noStrike">
              <a:solidFill>
                <a:srgbClr val="000000"/>
              </a:solidFill>
              <a:latin typeface="Arial"/>
              <a:ea typeface="Arial"/>
              <a:cs typeface="Arial"/>
              <a:sym typeface="Arial"/>
            </a:endParaRPr>
          </a:p>
        </p:txBody>
      </p:sp>
      <p:pic>
        <p:nvPicPr>
          <p:cNvPr id="928" name="Google Shape;928;g25e11802ac4_0_2765"/>
          <p:cNvPicPr preferRelativeResize="0"/>
          <p:nvPr/>
        </p:nvPicPr>
        <p:blipFill>
          <a:blip r:embed="rId4">
            <a:alphaModFix/>
          </a:blip>
          <a:stretch>
            <a:fillRect/>
          </a:stretch>
        </p:blipFill>
        <p:spPr>
          <a:xfrm>
            <a:off x="2157625" y="1911876"/>
            <a:ext cx="5106554" cy="48734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descr="Laptop" id="934" name="Google Shape;934;g25e11802ac4_0_2938"/>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g25e11802ac4_0_2938"/>
          <p:cNvSpPr txBox="1"/>
          <p:nvPr/>
        </p:nvSpPr>
        <p:spPr>
          <a:xfrm>
            <a:off x="44374" y="310350"/>
            <a:ext cx="91440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Reflection Activity</a:t>
            </a:r>
            <a:endParaRPr b="0" i="0" sz="1400" u="none" cap="none" strike="noStrike">
              <a:solidFill>
                <a:srgbClr val="000000"/>
              </a:solidFill>
              <a:latin typeface="Arial"/>
              <a:ea typeface="Arial"/>
              <a:cs typeface="Arial"/>
              <a:sym typeface="Arial"/>
            </a:endParaRPr>
          </a:p>
        </p:txBody>
      </p:sp>
      <p:pic>
        <p:nvPicPr>
          <p:cNvPr id="936" name="Google Shape;936;g25e11802ac4_0_2938"/>
          <p:cNvPicPr preferRelativeResize="0"/>
          <p:nvPr/>
        </p:nvPicPr>
        <p:blipFill rotWithShape="1">
          <a:blip r:embed="rId4">
            <a:alphaModFix/>
          </a:blip>
          <a:srcRect b="0" l="0" r="0" t="0"/>
          <a:stretch/>
        </p:blipFill>
        <p:spPr>
          <a:xfrm>
            <a:off x="2836670" y="1349525"/>
            <a:ext cx="3559376" cy="1488350"/>
          </a:xfrm>
          <a:prstGeom prst="rect">
            <a:avLst/>
          </a:prstGeom>
          <a:noFill/>
          <a:ln>
            <a:noFill/>
          </a:ln>
        </p:spPr>
      </p:pic>
      <p:sp>
        <p:nvSpPr>
          <p:cNvPr id="937" name="Google Shape;937;g25e11802ac4_0_2938"/>
          <p:cNvSpPr txBox="1"/>
          <p:nvPr/>
        </p:nvSpPr>
        <p:spPr>
          <a:xfrm>
            <a:off x="482125" y="3034800"/>
            <a:ext cx="8229600" cy="266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alibri"/>
                <a:ea typeface="Calibri"/>
                <a:cs typeface="Calibri"/>
                <a:sym typeface="Calibri"/>
              </a:rPr>
              <a:t>W</a:t>
            </a:r>
            <a:r>
              <a:rPr lang="en-US" sz="2300">
                <a:latin typeface="Calibri"/>
                <a:ea typeface="Calibri"/>
                <a:cs typeface="Calibri"/>
                <a:sym typeface="Calibri"/>
              </a:rPr>
              <a:t>hy did you make the guess that you made at the beginning of class? Do you think your guess would have been different if you knew more about what a hypothesis beforehand?</a:t>
            </a:r>
            <a:endParaRPr b="0" i="0" sz="2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300"/>
              <a:buFont typeface="Arial"/>
              <a:buNone/>
            </a:pPr>
            <a:r>
              <a:rPr lang="en-US" sz="2300">
                <a:latin typeface="Calibri"/>
                <a:ea typeface="Calibri"/>
                <a:cs typeface="Calibri"/>
                <a:sym typeface="Calibri"/>
              </a:rPr>
              <a:t>Knowing what you do now about hypotheses, how does that impact your guess or decision making skills for future scientific inquiries and experiments?</a:t>
            </a:r>
            <a:endParaRPr b="0" i="0" sz="23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descr="Rewind" id="237" name="Google Shape;237;p5"/>
          <p:cNvSpPr/>
          <p:nvPr/>
        </p:nvSpPr>
        <p:spPr>
          <a:xfrm>
            <a:off x="0" y="0"/>
            <a:ext cx="920087" cy="78022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teps of the Scientific Method" id="238" name="Google Shape;238;p5"/>
          <p:cNvPicPr preferRelativeResize="0"/>
          <p:nvPr/>
        </p:nvPicPr>
        <p:blipFill rotWithShape="1">
          <a:blip r:embed="rId4">
            <a:alphaModFix/>
          </a:blip>
          <a:srcRect b="0" l="0" r="0" t="0"/>
          <a:stretch/>
        </p:blipFill>
        <p:spPr>
          <a:xfrm>
            <a:off x="5278700" y="-506393"/>
            <a:ext cx="3935393" cy="7870787"/>
          </a:xfrm>
          <a:prstGeom prst="rect">
            <a:avLst/>
          </a:prstGeom>
          <a:noFill/>
          <a:ln>
            <a:noFill/>
          </a:ln>
        </p:spPr>
      </p:pic>
      <p:sp>
        <p:nvSpPr>
          <p:cNvPr id="239" name="Google Shape;239;p5"/>
          <p:cNvSpPr txBox="1"/>
          <p:nvPr/>
        </p:nvSpPr>
        <p:spPr>
          <a:xfrm>
            <a:off x="312525" y="1798125"/>
            <a:ext cx="48993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Scientific Method:</a:t>
            </a:r>
            <a:r>
              <a:rPr b="0" i="0" lang="en-US" sz="3600" u="none" cap="none" strike="noStrike">
                <a:solidFill>
                  <a:srgbClr val="FF0000"/>
                </a:solidFill>
                <a:latin typeface="Calibri"/>
                <a:ea typeface="Calibri"/>
                <a:cs typeface="Calibri"/>
                <a:sym typeface="Calibri"/>
              </a:rPr>
              <a:t> </a:t>
            </a:r>
            <a:r>
              <a:rPr b="0" i="0" lang="en-US" sz="3600" u="none" cap="none" strike="noStrike">
                <a:solidFill>
                  <a:srgbClr val="000000"/>
                </a:solidFill>
                <a:latin typeface="Calibri"/>
                <a:ea typeface="Calibri"/>
                <a:cs typeface="Calibri"/>
                <a:sym typeface="Calibri"/>
              </a:rPr>
              <a:t>steps that investigators follow to answer questions about the natural world</a:t>
            </a:r>
            <a:endParaRPr b="1" i="0" sz="3600" u="sng" cap="none" strike="noStrike">
              <a:solidFill>
                <a:srgbClr val="000000"/>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descr="IEP Translation – Communication from OSEP regarding the ..." id="948" name="Google Shape;94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49" name="Google Shape;94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50" name="Google Shape;95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51" name="Google Shape;95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952" name="Google Shape;95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descr="Rewind" id="245" name="Google Shape;245;p6"/>
          <p:cNvSpPr/>
          <p:nvPr/>
        </p:nvSpPr>
        <p:spPr>
          <a:xfrm>
            <a:off x="0" y="0"/>
            <a:ext cx="920087" cy="78022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nquiry Clipart | Clipart Panda - Free Clipart Images" id="246" name="Google Shape;246;p6"/>
          <p:cNvPicPr preferRelativeResize="0"/>
          <p:nvPr/>
        </p:nvPicPr>
        <p:blipFill rotWithShape="1">
          <a:blip r:embed="rId4">
            <a:alphaModFix/>
          </a:blip>
          <a:srcRect b="0" l="0" r="0" t="0"/>
          <a:stretch/>
        </p:blipFill>
        <p:spPr>
          <a:xfrm>
            <a:off x="2395550" y="1907853"/>
            <a:ext cx="4352925" cy="4876800"/>
          </a:xfrm>
          <a:prstGeom prst="rect">
            <a:avLst/>
          </a:prstGeom>
          <a:noFill/>
          <a:ln>
            <a:noFill/>
          </a:ln>
        </p:spPr>
      </p:pic>
      <p:sp>
        <p:nvSpPr>
          <p:cNvPr id="247" name="Google Shape;247;p6"/>
          <p:cNvSpPr txBox="1"/>
          <p:nvPr/>
        </p:nvSpPr>
        <p:spPr>
          <a:xfrm>
            <a:off x="2713348" y="520860"/>
            <a:ext cx="3717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Calibri"/>
                <a:ea typeface="Calibri"/>
                <a:cs typeface="Calibri"/>
                <a:sym typeface="Calibri"/>
              </a:rPr>
              <a:t>Observation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descr="Rewind" id="253" name="Google Shape;253;p7"/>
          <p:cNvSpPr/>
          <p:nvPr/>
        </p:nvSpPr>
        <p:spPr>
          <a:xfrm>
            <a:off x="0" y="0"/>
            <a:ext cx="920087" cy="78022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
          <p:cNvSpPr txBox="1"/>
          <p:nvPr/>
        </p:nvSpPr>
        <p:spPr>
          <a:xfrm>
            <a:off x="3170993" y="500566"/>
            <a:ext cx="2802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Calibri"/>
                <a:ea typeface="Calibri"/>
                <a:cs typeface="Calibri"/>
                <a:sym typeface="Calibri"/>
              </a:rPr>
              <a:t>Question</a:t>
            </a:r>
            <a:endParaRPr b="0" i="0" sz="1400" u="none" cap="none" strike="noStrike">
              <a:solidFill>
                <a:srgbClr val="000000"/>
              </a:solidFill>
              <a:latin typeface="Arial"/>
              <a:ea typeface="Arial"/>
              <a:cs typeface="Arial"/>
              <a:sym typeface="Arial"/>
            </a:endParaRPr>
          </a:p>
        </p:txBody>
      </p:sp>
      <p:pic>
        <p:nvPicPr>
          <p:cNvPr id="255" name="Google Shape;255;p7"/>
          <p:cNvPicPr preferRelativeResize="0"/>
          <p:nvPr/>
        </p:nvPicPr>
        <p:blipFill rotWithShape="1">
          <a:blip r:embed="rId4">
            <a:alphaModFix/>
          </a:blip>
          <a:srcRect b="0" l="0" r="0" t="0"/>
          <a:stretch/>
        </p:blipFill>
        <p:spPr>
          <a:xfrm>
            <a:off x="2374297" y="1848623"/>
            <a:ext cx="4395423" cy="43954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