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9144000"/>
  <p:notesSz cx="6858000" cy="9144000"/>
  <p:embeddedFontLst>
    <p:embeddedFont>
      <p:font typeface="Roboto"/>
      <p:regular r:id="rId71"/>
      <p:bold r:id="rId72"/>
      <p:italic r:id="rId73"/>
      <p:boldItalic r:id="rId74"/>
    </p:embeddedFont>
    <p:embeddedFont>
      <p:font typeface="Poppins"/>
      <p:regular r:id="rId75"/>
      <p:bold r:id="rId76"/>
      <p:italic r:id="rId77"/>
      <p:boldItalic r:id="rId78"/>
    </p:embeddedFont>
    <p:embeddedFont>
      <p:font typeface="Helvetica Neue Light"/>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3" roundtripDataSignature="AMtx7mhm6AbylIrIs4SqatEAektsTtf9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customschemas.google.com/relationships/presentationmetadata" Target="meta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fntdata"/><Relationship Id="rId82" Type="http://schemas.openxmlformats.org/officeDocument/2006/relationships/font" Target="fonts/HelveticaNeueLight-boldItalic.fntdata"/><Relationship Id="rId81"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75" Type="http://schemas.openxmlformats.org/officeDocument/2006/relationships/font" Target="fonts/Poppins-regular.fntdata"/><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77" Type="http://schemas.openxmlformats.org/officeDocument/2006/relationships/font" Target="fonts/Poppins-italic.fntdata"/><Relationship Id="rId32" Type="http://schemas.openxmlformats.org/officeDocument/2006/relationships/slide" Target="slides/slide27.xml"/><Relationship Id="rId76" Type="http://schemas.openxmlformats.org/officeDocument/2006/relationships/font" Target="fonts/Poppins-bold.fntdata"/><Relationship Id="rId35" Type="http://schemas.openxmlformats.org/officeDocument/2006/relationships/slide" Target="slides/slide30.xml"/><Relationship Id="rId79" Type="http://schemas.openxmlformats.org/officeDocument/2006/relationships/font" Target="fonts/HelveticaNeueLight-regular.fntdata"/><Relationship Id="rId34" Type="http://schemas.openxmlformats.org/officeDocument/2006/relationships/slide" Target="slides/slide29.xml"/><Relationship Id="rId78" Type="http://schemas.openxmlformats.org/officeDocument/2006/relationships/font" Target="fonts/Poppins-boldItalic.fntdata"/><Relationship Id="rId71" Type="http://schemas.openxmlformats.org/officeDocument/2006/relationships/font" Target="fonts/Roboto-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5" name="Google Shape;18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sz="1600">
                <a:latin typeface="Arial"/>
                <a:ea typeface="Arial"/>
                <a:cs typeface="Arial"/>
                <a:sym typeface="Arial"/>
              </a:rPr>
              <a:t>Minerals are substances that can come from plants and animals</a:t>
            </a:r>
            <a:endParaRPr sz="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US"/>
              <a:t>[True]</a:t>
            </a:r>
            <a:endParaRPr/>
          </a:p>
        </p:txBody>
      </p:sp>
      <p:sp>
        <p:nvSpPr>
          <p:cNvPr id="191" name="Google Shape;191;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Minerals do not come from plants or animals, they are the building blocks of rocks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US"/>
              <a:t>[True]</a:t>
            </a:r>
            <a:endParaRPr/>
          </a:p>
        </p:txBody>
      </p:sp>
      <p:sp>
        <p:nvSpPr>
          <p:cNvPr id="200" name="Google Shape;20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What are the three </a:t>
            </a:r>
            <a:r>
              <a:rPr lang="en-US"/>
              <a:t>types</a:t>
            </a:r>
            <a:r>
              <a:rPr lang="en-US"/>
              <a:t> of rocks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US"/>
              <a:t>[D] </a:t>
            </a:r>
            <a:r>
              <a:rPr b="1" i="0" lang="en-US" sz="1200" u="none" cap="none" strike="noStrike">
                <a:solidFill>
                  <a:schemeClr val="dk1"/>
                </a:solidFill>
                <a:latin typeface="Calibri"/>
                <a:ea typeface="Calibri"/>
                <a:cs typeface="Calibri"/>
                <a:sym typeface="Calibri"/>
              </a:rPr>
              <a:t>What type of rocks </a:t>
            </a:r>
            <a:r>
              <a:rPr b="1" lang="en-US" sz="1200">
                <a:solidFill>
                  <a:schemeClr val="dk1"/>
                </a:solidFill>
                <a:latin typeface="Calibri"/>
                <a:ea typeface="Calibri"/>
                <a:cs typeface="Calibri"/>
                <a:sym typeface="Calibri"/>
              </a:rPr>
              <a:t>are in the same region</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209" name="Google Shape;20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a763556654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a763556654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What are the three types of rocks? Igneous, sedimentary, and metamorphic</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US"/>
              <a:t>[D] </a:t>
            </a:r>
            <a:r>
              <a:rPr b="1" i="0" lang="en-US" sz="1200" u="none" cap="none" strike="noStrike">
                <a:solidFill>
                  <a:schemeClr val="dk1"/>
                </a:solidFill>
                <a:latin typeface="Calibri"/>
                <a:ea typeface="Calibri"/>
                <a:cs typeface="Calibri"/>
                <a:sym typeface="Calibri"/>
              </a:rPr>
              <a:t>What type of rocks </a:t>
            </a:r>
            <a:r>
              <a:rPr b="1" lang="en-US" sz="1200">
                <a:solidFill>
                  <a:schemeClr val="dk1"/>
                </a:solidFill>
                <a:latin typeface="Calibri"/>
                <a:ea typeface="Calibri"/>
                <a:cs typeface="Calibri"/>
                <a:sym typeface="Calibri"/>
              </a:rPr>
              <a:t>are in the same region</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218" name="Google Shape;218;g2a763556654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Igneous Rock</a:t>
            </a:r>
            <a:endParaRPr/>
          </a:p>
        </p:txBody>
      </p:sp>
      <p:sp>
        <p:nvSpPr>
          <p:cNvPr id="227" name="Google Shape;22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8c7b7e697c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8c7b7e697c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Igneous Rocks are rocks that form when molten earth becomes solid</a:t>
            </a:r>
            <a:endParaRPr/>
          </a:p>
        </p:txBody>
      </p:sp>
      <p:sp>
        <p:nvSpPr>
          <p:cNvPr id="235" name="Google Shape;235;g28c7b7e697c_0_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44" name="Google Shape;244;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are </a:t>
            </a:r>
            <a:r>
              <a:rPr b="0" lang="en-US" sz="1200">
                <a:solidFill>
                  <a:schemeClr val="dk1"/>
                </a:solidFill>
                <a:latin typeface="Calibri"/>
                <a:ea typeface="Calibri"/>
                <a:cs typeface="Calibri"/>
                <a:sym typeface="Calibri"/>
              </a:rPr>
              <a:t>Igneous Rocks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[Rocks that forms when molten earth becomes solid.]</a:t>
            </a:r>
            <a:endParaRPr b="1"/>
          </a:p>
        </p:txBody>
      </p:sp>
      <p:sp>
        <p:nvSpPr>
          <p:cNvPr id="250" name="Google Shape;250;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58" name="Google Shape;25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a:t>
            </a:r>
            <a:r>
              <a:rPr b="0" lang="en-US"/>
              <a:t>:</a:t>
            </a:r>
            <a:r>
              <a:rPr b="1" lang="en-US"/>
              <a:t> Igneous Rock.</a:t>
            </a:r>
            <a:endParaRPr/>
          </a:p>
        </p:txBody>
      </p:sp>
      <p:sp>
        <p:nvSpPr>
          <p:cNvPr id="117" name="Google Shape;11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Most of the Earth’s crust is igneous rock.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Igneous Rocks are formed when magma (melted rock) cools down.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If the lava cools down very slowly, because it cools underground (where it is hot), it is intrusive. It is called intrusive because it cools down </a:t>
            </a:r>
            <a:r>
              <a:rPr b="1" i="0" lang="en-US" sz="1200" u="none" cap="none" strike="noStrike">
                <a:solidFill>
                  <a:schemeClr val="dk1"/>
                </a:solidFill>
                <a:latin typeface="Calibri"/>
                <a:ea typeface="Calibri"/>
                <a:cs typeface="Calibri"/>
                <a:sym typeface="Calibri"/>
              </a:rPr>
              <a:t>inside the crust</a:t>
            </a:r>
            <a:r>
              <a:rPr b="0" i="0" lang="en-US" sz="1200" u="none" cap="none" strike="noStrike">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Emphasize the “</a:t>
            </a:r>
            <a:r>
              <a:rPr b="1" i="0" lang="en-US" sz="1200" u="none" cap="none" strike="noStrike">
                <a:solidFill>
                  <a:schemeClr val="dk1"/>
                </a:solidFill>
                <a:latin typeface="Calibri"/>
                <a:ea typeface="Calibri"/>
                <a:cs typeface="Calibri"/>
                <a:sym typeface="Calibri"/>
              </a:rPr>
              <a:t>in</a:t>
            </a:r>
            <a:r>
              <a:rPr b="0" i="0" lang="en-US" sz="1200" u="none" cap="none" strike="noStrike">
                <a:solidFill>
                  <a:schemeClr val="dk1"/>
                </a:solidFill>
                <a:latin typeface="Calibri"/>
                <a:ea typeface="Calibri"/>
                <a:cs typeface="Calibri"/>
                <a:sym typeface="Calibri"/>
              </a:rPr>
              <a:t>” in intrusive.</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lang="en-US" sz="1200">
                <a:latin typeface="Calibri"/>
                <a:ea typeface="Calibri"/>
                <a:cs typeface="Calibri"/>
                <a:sym typeface="Calibri"/>
              </a:rPr>
              <a:t>They cool down slowly because it is cooling down inside the crust where it is very hot.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7e576c1a67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If the lava cools down very quickly, because it is on the Earth’s surface (cold), it is extrusive.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Emphasize the “</a:t>
            </a:r>
            <a:r>
              <a:rPr b="1" i="0" lang="en-US" sz="1200" u="none" cap="none" strike="noStrike">
                <a:solidFill>
                  <a:schemeClr val="dk1"/>
                </a:solidFill>
                <a:latin typeface="Calibri"/>
                <a:ea typeface="Calibri"/>
                <a:cs typeface="Calibri"/>
                <a:sym typeface="Calibri"/>
              </a:rPr>
              <a:t>ex</a:t>
            </a:r>
            <a:r>
              <a:rPr b="0" i="0" lang="en-US" sz="1200" u="none" cap="none" strike="noStrike">
                <a:solidFill>
                  <a:schemeClr val="dk1"/>
                </a:solidFill>
                <a:latin typeface="Calibri"/>
                <a:ea typeface="Calibri"/>
                <a:cs typeface="Calibri"/>
                <a:sym typeface="Calibri"/>
              </a:rPr>
              <a:t>” in extrusive.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lang="en-US" sz="1200">
                <a:latin typeface="Calibri"/>
                <a:ea typeface="Calibri"/>
                <a:cs typeface="Calibri"/>
                <a:sym typeface="Calibri"/>
              </a:rPr>
              <a:t>They cool down quickly because it is cooling down on the Earth’s surface where it is very cold.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Intrusive Igneous Rocks tend to be larger, have lighter colors, and have larger crystals.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The crystals are larger because due to the slow cooling, there is time for the larger crystals to form.</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Extrusive igneous rocks to have darker colors, small gas bubbles, and small crystals that require a microscope to see.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The crystals are microscopic because due to the quick cooling, there isn’t sufficient time for the larger crystals to form.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Igneous rocks can come from volcanoes, tectonic plates, and at the bottom of the ocean.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1" name="Google Shape;321;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Intrusive igneous rocks mean they cool down _____ _____ the Earth’s crust.</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[A] Slowly, inside</a:t>
            </a:r>
            <a:endParaRPr/>
          </a:p>
          <a:p>
            <a:pPr indent="0" lvl="0" marL="0" marR="0" rtl="0" algn="l">
              <a:lnSpc>
                <a:spcPct val="100000"/>
              </a:lnSpc>
              <a:spcBef>
                <a:spcPts val="0"/>
              </a:spcBef>
              <a:spcAft>
                <a:spcPts val="0"/>
              </a:spcAft>
              <a:buClr>
                <a:srgbClr val="000000"/>
              </a:buClr>
              <a:buSzPts val="3600"/>
              <a:buFont typeface="Arial"/>
              <a:buNone/>
            </a:pPr>
            <a:r>
              <a:t/>
            </a:r>
            <a:endParaRPr b="1"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They cool down slowly because it is cooling down inside the crust where it is very hot. </a:t>
            </a:r>
            <a:endParaRPr/>
          </a:p>
        </p:txBody>
      </p:sp>
      <p:sp>
        <p:nvSpPr>
          <p:cNvPr id="327" name="Google Shape;327;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Intrusive igneous rocks mean they cool down _____ _____ the Earth’s crust.</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[A] Slowly, inside</a:t>
            </a:r>
            <a:endParaRPr/>
          </a:p>
          <a:p>
            <a:pPr indent="0" lvl="0" marL="0" marR="0" rtl="0" algn="l">
              <a:lnSpc>
                <a:spcPct val="100000"/>
              </a:lnSpc>
              <a:spcBef>
                <a:spcPts val="0"/>
              </a:spcBef>
              <a:spcAft>
                <a:spcPts val="0"/>
              </a:spcAft>
              <a:buClr>
                <a:srgbClr val="000000"/>
              </a:buClr>
              <a:buSzPts val="3600"/>
              <a:buFont typeface="Arial"/>
              <a:buNone/>
            </a:pPr>
            <a:r>
              <a:t/>
            </a:r>
            <a:endParaRPr b="1"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They cool down slowly because it is cooling down inside the crust where it is very hot. </a:t>
            </a:r>
            <a:endParaRPr/>
          </a:p>
        </p:txBody>
      </p:sp>
      <p:sp>
        <p:nvSpPr>
          <p:cNvPr id="336" name="Google Shape;336;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Our “big question” is: </a:t>
            </a:r>
            <a:r>
              <a:rPr lang="en-US" sz="1800">
                <a:solidFill>
                  <a:schemeClr val="dk1"/>
                </a:solidFill>
                <a:latin typeface="Calibri"/>
                <a:ea typeface="Calibri"/>
                <a:cs typeface="Calibri"/>
                <a:sym typeface="Calibri"/>
              </a:rPr>
              <a:t>What do igneous rocks tell us about what's under the Earth's surface? </a:t>
            </a:r>
            <a:r>
              <a:rPr lang="en-US" sz="1200">
                <a:solidFill>
                  <a:schemeClr val="dk1"/>
                </a:solidFill>
                <a:latin typeface="Calibri"/>
                <a:ea typeface="Calibri"/>
                <a:cs typeface="Calibri"/>
                <a:sym typeface="Calibri"/>
              </a:rPr>
              <a:t>[Pause and illicit predictions from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Igneous Rocks contain particles such as former living things and sand.</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[False]</a:t>
            </a:r>
            <a:endParaRPr/>
          </a:p>
        </p:txBody>
      </p:sp>
      <p:sp>
        <p:nvSpPr>
          <p:cNvPr id="345" name="Google Shape;345;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Igneous Rocks contain particles such as former living things and sand.</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[False]</a:t>
            </a:r>
            <a:endParaRPr/>
          </a:p>
        </p:txBody>
      </p:sp>
      <p:sp>
        <p:nvSpPr>
          <p:cNvPr id="354" name="Google Shape;354;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Igneous rocks can only be formed by volcanoes.</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[False]</a:t>
            </a:r>
            <a:endParaRPr/>
          </a:p>
        </p:txBody>
      </p:sp>
      <p:sp>
        <p:nvSpPr>
          <p:cNvPr id="363" name="Google Shape;363;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lang="en-US" sz="1200">
                <a:latin typeface="Calibri"/>
                <a:ea typeface="Calibri"/>
                <a:cs typeface="Calibri"/>
                <a:sym typeface="Calibri"/>
              </a:rPr>
              <a:t>Igneous rocks can only be formed by volcanoes.</a:t>
            </a:r>
            <a:endParaRPr/>
          </a:p>
          <a:p>
            <a:pPr indent="0" lvl="0" marL="0" marR="0" rtl="0" algn="l">
              <a:lnSpc>
                <a:spcPct val="100000"/>
              </a:lnSpc>
              <a:spcBef>
                <a:spcPts val="0"/>
              </a:spcBef>
              <a:spcAft>
                <a:spcPts val="0"/>
              </a:spcAft>
              <a:buClr>
                <a:srgbClr val="000000"/>
              </a:buClr>
              <a:buSzPts val="3600"/>
              <a:buFont typeface="Arial"/>
              <a:buNone/>
            </a:pPr>
            <a:r>
              <a:t/>
            </a:r>
            <a:endParaRPr b="0"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lang="en-US" sz="1200">
                <a:latin typeface="Calibri"/>
                <a:ea typeface="Calibri"/>
                <a:cs typeface="Calibri"/>
                <a:sym typeface="Calibri"/>
              </a:rPr>
              <a:t>[False]</a:t>
            </a:r>
            <a:endParaRPr/>
          </a:p>
        </p:txBody>
      </p:sp>
      <p:sp>
        <p:nvSpPr>
          <p:cNvPr id="372" name="Google Shape;372;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Igneous Rocks. </a:t>
            </a:r>
            <a:endParaRPr/>
          </a:p>
        </p:txBody>
      </p:sp>
      <p:sp>
        <p:nvSpPr>
          <p:cNvPr id="381" name="Google Shape;381;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200">
                <a:solidFill>
                  <a:schemeClr val="dk1"/>
                </a:solidFill>
                <a:latin typeface="Calibri"/>
                <a:ea typeface="Calibri"/>
                <a:cs typeface="Calibri"/>
                <a:sym typeface="Calibri"/>
              </a:rPr>
              <a:t>Pumice is an example of am Igneous Rock. </a:t>
            </a:r>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b="1" lang="en-US" sz="1200">
                <a:solidFill>
                  <a:schemeClr val="dk1"/>
                </a:solidFill>
                <a:latin typeface="Calibri"/>
                <a:ea typeface="Calibri"/>
                <a:cs typeface="Calibri"/>
                <a:sym typeface="Calibri"/>
              </a:rPr>
              <a:t>Tell students that the holes in the rock are from the trapped gas bubbles when the magma cools down very quickly. </a:t>
            </a:r>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b="1" lang="en-US" sz="1200">
                <a:solidFill>
                  <a:schemeClr val="dk1"/>
                </a:solidFill>
                <a:latin typeface="Calibri"/>
                <a:ea typeface="Calibri"/>
                <a:cs typeface="Calibri"/>
                <a:sym typeface="Calibri"/>
              </a:rPr>
              <a:t>Ask students if it is intrusive or extrusive. </a:t>
            </a:r>
            <a:endParaRPr/>
          </a:p>
        </p:txBody>
      </p:sp>
      <p:sp>
        <p:nvSpPr>
          <p:cNvPr id="388" name="Google Shape;388;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200">
                <a:solidFill>
                  <a:schemeClr val="dk1"/>
                </a:solidFill>
                <a:latin typeface="Calibri"/>
                <a:ea typeface="Calibri"/>
                <a:cs typeface="Calibri"/>
                <a:sym typeface="Calibri"/>
              </a:rPr>
              <a:t>Granite is an example of an Igneous rock. </a:t>
            </a:r>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US" sz="1200">
                <a:solidFill>
                  <a:schemeClr val="dk1"/>
                </a:solidFill>
                <a:latin typeface="Calibri"/>
                <a:ea typeface="Calibri"/>
                <a:cs typeface="Calibri"/>
                <a:sym typeface="Calibri"/>
              </a:rPr>
              <a:t>It is the most widely known igneous rock and intrusive, largely composed of quartz, feldspar, and mica. </a:t>
            </a:r>
            <a:endParaRPr/>
          </a:p>
        </p:txBody>
      </p:sp>
      <p:sp>
        <p:nvSpPr>
          <p:cNvPr id="398" name="Google Shape;398;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Obsidian is an igneous rock that results from cooled lava with minimal crystals. </a:t>
            </a:r>
            <a:endParaRPr/>
          </a:p>
        </p:txBody>
      </p:sp>
      <p:sp>
        <p:nvSpPr>
          <p:cNvPr id="408" name="Google Shape;40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Igneous Rocks</a:t>
            </a:r>
            <a:r>
              <a:rPr lang="en-US"/>
              <a:t>.</a:t>
            </a:r>
            <a:endParaRPr/>
          </a:p>
        </p:txBody>
      </p:sp>
      <p:sp>
        <p:nvSpPr>
          <p:cNvPr id="417" name="Google Shape;417;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200">
                <a:solidFill>
                  <a:schemeClr val="dk1"/>
                </a:solidFill>
                <a:latin typeface="Calibri"/>
                <a:ea typeface="Calibri"/>
                <a:cs typeface="Calibri"/>
                <a:sym typeface="Calibri"/>
              </a:rPr>
              <a:t>Conglomerate is not an example of an Igneous Rock. </a:t>
            </a:r>
            <a:endParaRPr/>
          </a:p>
        </p:txBody>
      </p:sp>
      <p:sp>
        <p:nvSpPr>
          <p:cNvPr id="424" name="Google Shape;42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Igneous Rocks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Provide a few igneous rock samples and have students contrast igneous rock features to other rocks e.g., sedimentary rocks. </a:t>
            </a:r>
            <a:endParaRPr/>
          </a:p>
        </p:txBody>
      </p:sp>
      <p:sp>
        <p:nvSpPr>
          <p:cNvPr id="133" name="Google Shape;13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Slate (Metamorphic rock) is not igneous because it is metamorphosed shale (sedimentary rock). </a:t>
            </a:r>
            <a:endParaRPr/>
          </a:p>
        </p:txBody>
      </p:sp>
      <p:sp>
        <p:nvSpPr>
          <p:cNvPr id="433" name="Google Shape;433;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Coal (sedimentary rock) is not an Igneous Rock. It is a sedimentary rock with high amounts of carbon. </a:t>
            </a:r>
            <a:endParaRPr/>
          </a:p>
        </p:txBody>
      </p:sp>
      <p:sp>
        <p:nvSpPr>
          <p:cNvPr id="443" name="Google Shape;443;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52" name="Google Shape;452;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Discuss whether igneous rocks contain fossils and/or sand particles (as compared to sedimentary rocks). </a:t>
            </a:r>
            <a:endParaRPr/>
          </a:p>
        </p:txBody>
      </p:sp>
      <p:sp>
        <p:nvSpPr>
          <p:cNvPr id="458" name="Google Shape;458;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66" name="Google Shape;466;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Igneous Rock are rocks that forms when molten earth becomes solid</a:t>
            </a:r>
            <a:endParaRPr/>
          </a:p>
        </p:txBody>
      </p:sp>
      <p:sp>
        <p:nvSpPr>
          <p:cNvPr id="473" name="Google Shape;473;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Igneous Rock</a:t>
            </a:r>
            <a:r>
              <a:rPr lang="en-US">
                <a:solidFill>
                  <a:srgbClr val="242424"/>
                </a:solidFill>
              </a:rPr>
              <a:t>. </a:t>
            </a:r>
            <a:endParaRPr/>
          </a:p>
        </p:txBody>
      </p:sp>
      <p:sp>
        <p:nvSpPr>
          <p:cNvPr id="481" name="Google Shape;481;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Igneous Rocks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 </a:t>
            </a:r>
            <a:r>
              <a:rPr b="1" lang="en-US">
                <a:solidFill>
                  <a:schemeClr val="dk1"/>
                </a:solidFill>
              </a:rPr>
              <a:t>Igneous Rocks</a:t>
            </a:r>
            <a:r>
              <a:rPr b="1" lang="en-US"/>
              <a:t>.</a:t>
            </a:r>
            <a:endParaRPr>
              <a:solidFill>
                <a:schemeClr val="dk1"/>
              </a:solidFill>
            </a:endParaRPr>
          </a:p>
        </p:txBody>
      </p:sp>
      <p:sp>
        <p:nvSpPr>
          <p:cNvPr id="492" name="Google Shape;492;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an </a:t>
            </a:r>
            <a:r>
              <a:rPr b="1" lang="en-US"/>
              <a:t>Igneous Rock.</a:t>
            </a:r>
            <a:endParaRPr/>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[A] </a:t>
            </a:r>
            <a:r>
              <a:rPr b="0" lang="en-US"/>
              <a:t>is correct.</a:t>
            </a:r>
            <a:endParaRPr/>
          </a:p>
          <a:p>
            <a:pPr indent="0" lvl="0" marL="0" rtl="0" algn="l">
              <a:lnSpc>
                <a:spcPct val="100000"/>
              </a:lnSpc>
              <a:spcBef>
                <a:spcPts val="0"/>
              </a:spcBef>
              <a:spcAft>
                <a:spcPts val="0"/>
              </a:spcAft>
              <a:buClr>
                <a:schemeClr val="dk1"/>
              </a:buClr>
              <a:buSzPts val="1400"/>
              <a:buFont typeface="Arial"/>
              <a:buNone/>
            </a:pPr>
            <a:r>
              <a:t/>
            </a:r>
            <a:endParaRPr b="0"/>
          </a:p>
          <a:p>
            <a:pPr indent="0" lvl="0" marL="0" rtl="0" algn="l">
              <a:lnSpc>
                <a:spcPct val="100000"/>
              </a:lnSpc>
              <a:spcBef>
                <a:spcPts val="0"/>
              </a:spcBef>
              <a:spcAft>
                <a:spcPts val="0"/>
              </a:spcAft>
              <a:buClr>
                <a:schemeClr val="dk1"/>
              </a:buClr>
              <a:buSzPts val="1400"/>
              <a:buFont typeface="Arial"/>
              <a:buNone/>
            </a:pPr>
            <a:r>
              <a:rPr b="0" lang="en-US"/>
              <a:t>Igneous rock, jade, metamorphic rock, sedimentary rock with fossils</a:t>
            </a:r>
            <a:endParaRPr b="1"/>
          </a:p>
        </p:txBody>
      </p:sp>
      <p:sp>
        <p:nvSpPr>
          <p:cNvPr id="514" name="Google Shape;514;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an </a:t>
            </a:r>
            <a:r>
              <a:rPr b="1" lang="en-US"/>
              <a:t>Igneous Rock.</a:t>
            </a:r>
            <a:endParaRPr/>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[A] </a:t>
            </a:r>
            <a:r>
              <a:rPr b="0" lang="en-US"/>
              <a:t>is correct.</a:t>
            </a:r>
            <a:endParaRPr/>
          </a:p>
          <a:p>
            <a:pPr indent="0" lvl="0" marL="0" rtl="0" algn="l">
              <a:lnSpc>
                <a:spcPct val="100000"/>
              </a:lnSpc>
              <a:spcBef>
                <a:spcPts val="0"/>
              </a:spcBef>
              <a:spcAft>
                <a:spcPts val="0"/>
              </a:spcAft>
              <a:buClr>
                <a:schemeClr val="dk1"/>
              </a:buClr>
              <a:buSzPts val="1400"/>
              <a:buFont typeface="Arial"/>
              <a:buNone/>
            </a:pPr>
            <a:r>
              <a:t/>
            </a:r>
            <a:endParaRPr b="0"/>
          </a:p>
          <a:p>
            <a:pPr indent="0" lvl="0" marL="0" rtl="0" algn="l">
              <a:lnSpc>
                <a:spcPct val="100000"/>
              </a:lnSpc>
              <a:spcBef>
                <a:spcPts val="0"/>
              </a:spcBef>
              <a:spcAft>
                <a:spcPts val="0"/>
              </a:spcAft>
              <a:buClr>
                <a:schemeClr val="dk1"/>
              </a:buClr>
              <a:buSzPts val="1400"/>
              <a:buFont typeface="Arial"/>
              <a:buNone/>
            </a:pPr>
            <a:r>
              <a:rPr b="0" lang="en-US"/>
              <a:t>Igneous rock, jade, metamorphic rock, sedimentary rock with fossils</a:t>
            </a:r>
            <a:endParaRPr b="1"/>
          </a:p>
        </p:txBody>
      </p:sp>
      <p:sp>
        <p:nvSpPr>
          <p:cNvPr id="534" name="Google Shape;534;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2" name="Google Shape;14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Igneous Rock</a:t>
            </a:r>
            <a:r>
              <a:rPr b="1" lang="en-US"/>
              <a:t>.</a:t>
            </a:r>
            <a:endParaRPr>
              <a:solidFill>
                <a:schemeClr val="dk1"/>
              </a:solidFill>
            </a:endParaRPr>
          </a:p>
        </p:txBody>
      </p:sp>
      <p:sp>
        <p:nvSpPr>
          <p:cNvPr id="555" name="Google Shape;555;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sz="1200">
                <a:solidFill>
                  <a:schemeClr val="dk1"/>
                </a:solidFill>
              </a:rPr>
              <a:t>Igneous Rock</a:t>
            </a:r>
            <a:r>
              <a:rPr b="1" lang="en-US"/>
              <a:t> </a:t>
            </a:r>
            <a:r>
              <a:rPr lang="en-US" sz="1200">
                <a:solidFill>
                  <a:schemeClr val="dk1"/>
                </a:solidFill>
              </a:rPr>
              <a:t>from these four choices.</a:t>
            </a:r>
            <a:endParaRPr/>
          </a:p>
        </p:txBody>
      </p:sp>
      <p:sp>
        <p:nvSpPr>
          <p:cNvPr id="578" name="Google Shape;578;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2400"/>
              <a:buFont typeface="Arial"/>
              <a:buNone/>
            </a:pPr>
            <a:r>
              <a:rPr lang="en-US"/>
              <a:t>“</a:t>
            </a:r>
            <a:r>
              <a:rPr lang="en-US" sz="1200"/>
              <a:t>Rock that forms when molten earth becomes solid</a:t>
            </a:r>
            <a:r>
              <a:rPr lang="en-US"/>
              <a:t>” is correct! This is the definition of igneous </a:t>
            </a:r>
            <a:r>
              <a:rPr b="0" lang="en-US"/>
              <a:t>rock</a:t>
            </a:r>
            <a:r>
              <a:rPr b="1" lang="en-US"/>
              <a:t>.</a:t>
            </a:r>
            <a:endParaRPr sz="1200">
              <a:solidFill>
                <a:schemeClr val="dk1"/>
              </a:solidFill>
            </a:endParaRPr>
          </a:p>
        </p:txBody>
      </p:sp>
      <p:sp>
        <p:nvSpPr>
          <p:cNvPr id="600" name="Google Shape;600;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the definition of Igneous Rock</a:t>
            </a:r>
            <a:r>
              <a:rPr b="1" lang="en-US"/>
              <a:t>.</a:t>
            </a:r>
            <a:endParaRPr>
              <a:solidFill>
                <a:schemeClr val="dk1"/>
              </a:solidFill>
            </a:endParaRPr>
          </a:p>
        </p:txBody>
      </p:sp>
      <p:sp>
        <p:nvSpPr>
          <p:cNvPr id="623" name="Google Shape;623;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i="0" lang="en-US" sz="1200" u="none" cap="none" strike="noStrike">
                <a:solidFill>
                  <a:srgbClr val="000000"/>
                </a:solidFill>
                <a:latin typeface="Calibri"/>
                <a:ea typeface="Calibri"/>
                <a:cs typeface="Calibri"/>
                <a:sym typeface="Calibri"/>
              </a:rPr>
              <a:t>Igneous Rock</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47" name="Google Shape;647;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lang="en-US"/>
              <a:t>“Obsidian” is correct! This is an example of an </a:t>
            </a:r>
            <a:r>
              <a:rPr b="1" i="0" lang="en-US" sz="1200" u="none" cap="none" strike="noStrike">
                <a:solidFill>
                  <a:srgbClr val="000000"/>
                </a:solidFill>
                <a:latin typeface="Calibri"/>
                <a:ea typeface="Calibri"/>
                <a:cs typeface="Calibri"/>
                <a:sym typeface="Calibri"/>
              </a:rPr>
              <a:t>Igneous Rock</a:t>
            </a:r>
            <a:r>
              <a:rPr b="1" lang="en-US"/>
              <a:t>.</a:t>
            </a:r>
            <a:endParaRPr sz="1200">
              <a:solidFill>
                <a:schemeClr val="dk1"/>
              </a:solidFill>
            </a:endParaRPr>
          </a:p>
        </p:txBody>
      </p:sp>
      <p:sp>
        <p:nvSpPr>
          <p:cNvPr id="669" name="Google Shape;669;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lang="en-US" sz="1200"/>
              <a:t>Here is the Frayer Model with a picture, definition, and an example of </a:t>
            </a:r>
            <a:r>
              <a:rPr b="1" lang="en-US" sz="1200"/>
              <a:t>Igneous Rock</a:t>
            </a:r>
            <a:r>
              <a:rPr lang="en-US" sz="1200"/>
              <a:t>: </a:t>
            </a:r>
            <a:r>
              <a:rPr i="0" lang="en-US" sz="1200" u="none" cap="none" strike="noStrike">
                <a:solidFill>
                  <a:schemeClr val="dk1"/>
                </a:solidFill>
                <a:latin typeface="Arial"/>
                <a:ea typeface="Arial"/>
                <a:cs typeface="Arial"/>
                <a:sym typeface="Arial"/>
              </a:rPr>
              <a:t>Obsidian.</a:t>
            </a:r>
            <a:endParaRPr i="0" sz="1200" u="none" cap="none" strike="noStrike">
              <a:solidFill>
                <a:schemeClr val="dk1"/>
              </a:solidFill>
              <a:latin typeface="Arial"/>
              <a:ea typeface="Arial"/>
              <a:cs typeface="Arial"/>
              <a:sym typeface="Arial"/>
            </a:endParaRPr>
          </a:p>
        </p:txBody>
      </p:sp>
      <p:sp>
        <p:nvSpPr>
          <p:cNvPr id="692" name="Google Shape;692;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do Igneous Rocks impact my life?” from these four choices. </a:t>
            </a:r>
            <a:endParaRPr sz="1200">
              <a:solidFill>
                <a:schemeClr val="dk1"/>
              </a:solidFill>
            </a:endParaRPr>
          </a:p>
        </p:txBody>
      </p:sp>
      <p:sp>
        <p:nvSpPr>
          <p:cNvPr id="717" name="Google Shape;717;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lang="en-US"/>
              <a:t>“</a:t>
            </a:r>
            <a:r>
              <a:rPr b="0" i="0" lang="en-US" sz="1200" u="none" cap="none" strike="noStrike">
                <a:solidFill>
                  <a:schemeClr val="dk1"/>
                </a:solidFill>
                <a:latin typeface="Arial"/>
                <a:ea typeface="Arial"/>
                <a:cs typeface="Arial"/>
                <a:sym typeface="Arial"/>
              </a:rPr>
              <a:t>Igneous rocks tel</a:t>
            </a:r>
            <a:r>
              <a:rPr lang="en-US" sz="1200">
                <a:solidFill>
                  <a:schemeClr val="dk1"/>
                </a:solidFill>
                <a:latin typeface="Arial"/>
                <a:ea typeface="Arial"/>
                <a:cs typeface="Arial"/>
                <a:sym typeface="Arial"/>
              </a:rPr>
              <a:t>l us about the inside of our Earth.” </a:t>
            </a:r>
            <a:r>
              <a:rPr lang="en-US"/>
              <a:t>That is correct! This is an example of how </a:t>
            </a:r>
            <a:r>
              <a:rPr b="1" lang="en-US"/>
              <a:t>Igneous Rocks </a:t>
            </a:r>
            <a:r>
              <a:rPr lang="en-US"/>
              <a:t>impacts our lives.</a:t>
            </a:r>
            <a:endParaRPr/>
          </a:p>
          <a:p>
            <a:pPr indent="0" lvl="0" marL="0" marR="0" rtl="0" algn="l">
              <a:lnSpc>
                <a:spcPct val="100000"/>
              </a:lnSpc>
              <a:spcBef>
                <a:spcPts val="0"/>
              </a:spcBef>
              <a:spcAft>
                <a:spcPts val="0"/>
              </a:spcAft>
              <a:buClr>
                <a:schemeClr val="dk1"/>
              </a:buClr>
              <a:buSzPts val="1400"/>
              <a:buFont typeface="Arial"/>
              <a:buNone/>
            </a:pPr>
            <a:r>
              <a:t/>
            </a:r>
            <a:endParaRPr sz="1200">
              <a:solidFill>
                <a:schemeClr val="dk1"/>
              </a:solidFill>
            </a:endParaRPr>
          </a:p>
          <a:p>
            <a:pPr indent="0" lvl="0" marL="0" marR="0" rtl="0" algn="l">
              <a:lnSpc>
                <a:spcPct val="100000"/>
              </a:lnSpc>
              <a:spcBef>
                <a:spcPts val="0"/>
              </a:spcBef>
              <a:spcAft>
                <a:spcPts val="0"/>
              </a:spcAft>
              <a:buClr>
                <a:schemeClr val="dk1"/>
              </a:buClr>
              <a:buSzPts val="1400"/>
              <a:buFont typeface="Arial"/>
              <a:buNone/>
            </a:pPr>
            <a:r>
              <a:rPr lang="en-US" sz="1200">
                <a:solidFill>
                  <a:schemeClr val="dk1"/>
                </a:solidFill>
              </a:rPr>
              <a:t>[D] is also correct as a region with plentiful intrusive igneous rocks may suggest that diamond-bearing rock formations via high-pressure, high-temperature conditions may exist. </a:t>
            </a:r>
            <a:endParaRPr/>
          </a:p>
        </p:txBody>
      </p:sp>
      <p:sp>
        <p:nvSpPr>
          <p:cNvPr id="739" name="Google Shape;739;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chemeClr val="dk1"/>
                </a:solidFill>
              </a:rPr>
              <a:t>Here is the Frayer Model with a picture, definition, example, and a correct response to “how do </a:t>
            </a:r>
            <a:r>
              <a:rPr b="1" lang="en-US" sz="1200">
                <a:solidFill>
                  <a:schemeClr val="dk1"/>
                </a:solidFill>
              </a:rPr>
              <a:t>Igneous Rocks </a:t>
            </a:r>
            <a:r>
              <a:rPr lang="en-US" sz="1200">
                <a:solidFill>
                  <a:schemeClr val="dk1"/>
                </a:solidFill>
              </a:rPr>
              <a:t>impact my life?”: </a:t>
            </a:r>
            <a:r>
              <a:rPr b="0" i="0" lang="en-US" sz="1200" u="none" cap="none" strike="noStrike">
                <a:solidFill>
                  <a:schemeClr val="dk1"/>
                </a:solidFill>
                <a:latin typeface="Arial"/>
                <a:ea typeface="Arial"/>
                <a:cs typeface="Arial"/>
                <a:sym typeface="Arial"/>
              </a:rPr>
              <a:t>Igneous Rock provide the materials for building construction and foundations for homes, schools, and structures. </a:t>
            </a:r>
            <a:endParaRPr b="0" i="0" sz="12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434343"/>
              </a:solidFill>
              <a:latin typeface="Arial"/>
              <a:ea typeface="Arial"/>
              <a:cs typeface="Arial"/>
              <a:sym typeface="Arial"/>
            </a:endParaRPr>
          </a:p>
        </p:txBody>
      </p:sp>
      <p:sp>
        <p:nvSpPr>
          <p:cNvPr id="762" name="Google Shape;762;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Review the layers of the Earth. </a:t>
            </a:r>
            <a:endParaRPr b="1"/>
          </a:p>
        </p:txBody>
      </p:sp>
      <p:sp>
        <p:nvSpPr>
          <p:cNvPr id="148" name="Google Shape;148;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88" name="Google Shape;788;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795" name="Google Shape;795;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Our “big question” is: </a:t>
            </a:r>
            <a:r>
              <a:rPr lang="en-US" sz="1800">
                <a:solidFill>
                  <a:schemeClr val="dk1"/>
                </a:solidFill>
                <a:latin typeface="Calibri"/>
                <a:ea typeface="Calibri"/>
                <a:cs typeface="Calibri"/>
                <a:sym typeface="Calibri"/>
              </a:rPr>
              <a:t>What do igneous rocks tell us about what's under the Earth's surface? </a:t>
            </a:r>
            <a:r>
              <a:rPr lang="en-US" sz="1200">
                <a:solidFill>
                  <a:schemeClr val="dk1"/>
                </a:solidFill>
                <a:latin typeface="Calibri"/>
                <a:ea typeface="Calibri"/>
                <a:cs typeface="Calibri"/>
                <a:sym typeface="Calibri"/>
              </a:rPr>
              <a:t>[Pause and illicit predictions from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i="1" lang="en-US" sz="1200">
                <a:solidFill>
                  <a:schemeClr val="dk1"/>
                </a:solidFill>
                <a:latin typeface="Calibri"/>
                <a:ea typeface="Calibri"/>
                <a:cs typeface="Calibri"/>
                <a:sym typeface="Calibri"/>
              </a:rPr>
              <a:t>Have students investigate various igneous rocks and determine any key features that differentiate igneous rocks from other rocks (sedimentary and metamorphic).</a:t>
            </a:r>
            <a:endParaRPr/>
          </a:p>
          <a:p>
            <a:pPr indent="0" lvl="0" marL="0" marR="0" rtl="0" algn="l">
              <a:lnSpc>
                <a:spcPct val="100000"/>
              </a:lnSpc>
              <a:spcBef>
                <a:spcPts val="0"/>
              </a:spcBef>
              <a:spcAft>
                <a:spcPts val="0"/>
              </a:spcAft>
              <a:buClr>
                <a:srgbClr val="000000"/>
              </a:buClr>
              <a:buSzPts val="1800"/>
              <a:buFont typeface="Arial"/>
              <a:buNone/>
            </a:pPr>
            <a:r>
              <a:t/>
            </a:r>
            <a:endParaRPr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200">
                <a:solidFill>
                  <a:schemeClr val="dk1"/>
                </a:solidFill>
                <a:latin typeface="Calibri"/>
                <a:ea typeface="Calibri"/>
                <a:cs typeface="Calibri"/>
                <a:sym typeface="Calibri"/>
              </a:rPr>
              <a:t>Students should share their findings in the next class. </a:t>
            </a:r>
            <a:endParaRPr/>
          </a:p>
        </p:txBody>
      </p:sp>
      <p:sp>
        <p:nvSpPr>
          <p:cNvPr id="811" name="Google Shape;811;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20" name="Google Shape;82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u="sng"/>
              <a:t>Mineral</a:t>
            </a:r>
            <a:r>
              <a:rPr b="1" lang="en-US" sz="1200"/>
              <a:t>: </a:t>
            </a:r>
            <a:r>
              <a:rPr lang="en-US" sz="1200"/>
              <a:t>Substances that do not come from an animal or plant, the building blocks that make up rocks</a:t>
            </a:r>
            <a:endParaRPr/>
          </a:p>
        </p:txBody>
      </p:sp>
      <p:sp>
        <p:nvSpPr>
          <p:cNvPr id="157" name="Google Shape;157;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u="sng"/>
              <a:t>Rock</a:t>
            </a:r>
            <a:r>
              <a:rPr b="1" lang="en-US" sz="1200"/>
              <a:t>: </a:t>
            </a:r>
            <a:r>
              <a:rPr lang="en-US" sz="1200"/>
              <a:t>A solid collection of minerals.</a:t>
            </a:r>
            <a:endParaRPr/>
          </a:p>
        </p:txBody>
      </p:sp>
      <p:sp>
        <p:nvSpPr>
          <p:cNvPr id="165" name="Google Shape;16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There are three types of rocks. Each type of rock forms differently.</a:t>
            </a:r>
            <a:r>
              <a:rPr b="1" i="0" lang="en-US" sz="1200" u="none" cap="none" strike="noStrike">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Calibri"/>
                <a:ea typeface="Calibri"/>
                <a:cs typeface="Calibri"/>
                <a:sym typeface="Calibri"/>
              </a:rPr>
              <a:t>Today, we will be learning about Igneous Rocks.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6" name="Google Shape;56;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7" name="Google Shape;57;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3"/>
          <p:cNvSpPr/>
          <p:nvPr>
            <p:ph idx="2" type="pic"/>
          </p:nvPr>
        </p:nvSpPr>
        <p:spPr>
          <a:xfrm>
            <a:off x="1792288" y="612775"/>
            <a:ext cx="5486400" cy="4114800"/>
          </a:xfrm>
          <a:prstGeom prst="rect">
            <a:avLst/>
          </a:prstGeom>
          <a:noFill/>
          <a:ln>
            <a:noFill/>
          </a:ln>
        </p:spPr>
      </p:sp>
      <p:sp>
        <p:nvSpPr>
          <p:cNvPr id="63" name="Google Shape;63;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11" Type="http://schemas.openxmlformats.org/officeDocument/2006/relationships/image" Target="../media/image12.png"/><Relationship Id="rId10" Type="http://schemas.openxmlformats.org/officeDocument/2006/relationships/image" Target="../media/image14.png"/><Relationship Id="rId9"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5"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6"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5"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6"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5"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6"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5" Type="http://schemas.openxmlformats.org/officeDocument/2006/relationships/hyperlink" Target="https://www.google.com/imgres?imgurl=https%3A%2F%2Fmedia.istockphoto.com%2Fid%2F992923718%2Fvector%2Fsun-icon.jpg%3Fs%3D612x612%26w%3D0%26k%3D20%26c%3DC2n5TsEDIim9DtMGpRL0YC4ue2slAI-9hSkyG3fgoKk%3D&amp;tbnid=p-r3OSEargXezM&amp;vet=12ahUKEwiMqtKZtvOBAxVPMmIAHdbACsEQMygDegQIARB9..i&amp;imgrefurl=https%3A%2F%2Fwww.istockphoto.com%2Fillustrations%2Fsun-clip-art&amp;docid=4Klwv3WB5vMCZM&amp;w=612&amp;h=594&amp;q=sun%20clip%20art&amp;ved=2ahUKEwiMqtKZtvOBAxVPMmIAHdbACsEQMygDegQIARB9" TargetMode="External"/><Relationship Id="rId6"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55.jpg"/><Relationship Id="rId5"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45.png"/><Relationship Id="rId5" Type="http://schemas.openxmlformats.org/officeDocument/2006/relationships/image" Target="../media/image15.jpg"/><Relationship Id="rId6"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45.png"/><Relationship Id="rId5" Type="http://schemas.openxmlformats.org/officeDocument/2006/relationships/image" Target="../media/image52.jpg"/><Relationship Id="rId6"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47.png"/><Relationship Id="rId5"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45.png"/><Relationship Id="rId5"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47.png"/><Relationship Id="rId5" Type="http://schemas.openxmlformats.org/officeDocument/2006/relationships/image" Target="../media/image56.jpg"/><Relationship Id="rId6"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47.png"/><Relationship Id="rId5"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image" Target="../media/image1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4.jpg"/><Relationship Id="rId4" Type="http://schemas.openxmlformats.org/officeDocument/2006/relationships/image" Target="../media/image62.jpg"/><Relationship Id="rId5" Type="http://schemas.openxmlformats.org/officeDocument/2006/relationships/image" Target="../media/image57.jpg"/><Relationship Id="rId6" Type="http://schemas.openxmlformats.org/officeDocument/2006/relationships/image" Target="../media/image7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4.jpg"/><Relationship Id="rId4" Type="http://schemas.openxmlformats.org/officeDocument/2006/relationships/image" Target="../media/image62.jpg"/><Relationship Id="rId5" Type="http://schemas.openxmlformats.org/officeDocument/2006/relationships/image" Target="../media/image57.jpg"/><Relationship Id="rId6" Type="http://schemas.openxmlformats.org/officeDocument/2006/relationships/image" Target="../media/image7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png"/><Relationship Id="rId4" Type="http://schemas.openxmlformats.org/officeDocument/2006/relationships/image" Target="../media/image1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1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4.png"/><Relationship Id="rId4"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7.jpg"/><Relationship Id="rId4" Type="http://schemas.openxmlformats.org/officeDocument/2006/relationships/image" Target="../media/image63.png"/><Relationship Id="rId5"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28.jp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
          <p:cNvGrpSpPr/>
          <p:nvPr/>
        </p:nvGrpSpPr>
        <p:grpSpPr>
          <a:xfrm>
            <a:off x="1325592" y="297175"/>
            <a:ext cx="6456691" cy="6404394"/>
            <a:chOff x="814636" y="0"/>
            <a:chExt cx="5828917" cy="6404394"/>
          </a:xfrm>
        </p:grpSpPr>
        <p:sp>
          <p:nvSpPr>
            <p:cNvPr id="85" name="Google Shape;85;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87" name="Google Shape;87;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3" name="Google Shape;103;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4" name="Google Shape;104;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05" name="Google Shape;105;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sp>
        <p:nvSpPr>
          <p:cNvPr id="106" name="Google Shape;106;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08" name="Google Shape;108;p1"/>
          <p:cNvSpPr/>
          <p:nvPr/>
        </p:nvSpPr>
        <p:spPr>
          <a:xfrm>
            <a:off x="4452593" y="5219264"/>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09" name="Google Shape;109;p1"/>
          <p:cNvCxnSpPr/>
          <p:nvPr/>
        </p:nvCxnSpPr>
        <p:spPr>
          <a:xfrm>
            <a:off x="4588494" y="5229875"/>
            <a:ext cx="0" cy="76200"/>
          </a:xfrm>
          <a:prstGeom prst="straightConnector1">
            <a:avLst/>
          </a:prstGeom>
          <a:noFill/>
          <a:ln cap="flat" cmpd="sng" w="25400">
            <a:solidFill>
              <a:srgbClr val="FF932B"/>
            </a:solidFill>
            <a:prstDash val="solid"/>
            <a:round/>
            <a:headEnd len="sm" w="sm" type="none"/>
            <a:tailEnd len="sm" w="sm" type="none"/>
          </a:ln>
        </p:spPr>
      </p:cxnSp>
      <p:cxnSp>
        <p:nvCxnSpPr>
          <p:cNvPr id="110" name="Google Shape;110;p1"/>
          <p:cNvCxnSpPr>
            <a:stCxn id="108" idx="2"/>
          </p:cNvCxnSpPr>
          <p:nvPr/>
        </p:nvCxnSpPr>
        <p:spPr>
          <a:xfrm rot="10800000">
            <a:off x="4587443" y="5399864"/>
            <a:ext cx="600" cy="69900"/>
          </a:xfrm>
          <a:prstGeom prst="straightConnector1">
            <a:avLst/>
          </a:prstGeom>
          <a:noFill/>
          <a:ln cap="flat" cmpd="sng" w="25400">
            <a:solidFill>
              <a:srgbClr val="FF932B"/>
            </a:solidFill>
            <a:prstDash val="solid"/>
            <a:round/>
            <a:headEnd len="sm" w="sm" type="none"/>
            <a:tailEnd len="sm" w="sm" type="none"/>
          </a:ln>
        </p:spPr>
      </p:cxnSp>
      <p:cxnSp>
        <p:nvCxnSpPr>
          <p:cNvPr id="111" name="Google Shape;111;p1"/>
          <p:cNvCxnSpPr/>
          <p:nvPr/>
        </p:nvCxnSpPr>
        <p:spPr>
          <a:xfrm>
            <a:off x="4452593" y="5343946"/>
            <a:ext cx="78900" cy="0"/>
          </a:xfrm>
          <a:prstGeom prst="straightConnector1">
            <a:avLst/>
          </a:prstGeom>
          <a:noFill/>
          <a:ln cap="flat" cmpd="sng" w="25400">
            <a:solidFill>
              <a:srgbClr val="FF932B"/>
            </a:solidFill>
            <a:prstDash val="solid"/>
            <a:round/>
            <a:headEnd len="sm" w="sm" type="none"/>
            <a:tailEnd len="sm" w="sm" type="none"/>
          </a:ln>
        </p:spPr>
      </p:cxnSp>
      <p:cxnSp>
        <p:nvCxnSpPr>
          <p:cNvPr id="112" name="Google Shape;112;p1"/>
          <p:cNvCxnSpPr/>
          <p:nvPr/>
        </p:nvCxnSpPr>
        <p:spPr>
          <a:xfrm>
            <a:off x="4643028" y="5342304"/>
            <a:ext cx="80400" cy="0"/>
          </a:xfrm>
          <a:prstGeom prst="straightConnector1">
            <a:avLst/>
          </a:prstGeom>
          <a:noFill/>
          <a:ln cap="flat" cmpd="sng" w="25400">
            <a:solidFill>
              <a:srgbClr val="FF932B"/>
            </a:solidFill>
            <a:prstDash val="solid"/>
            <a:round/>
            <a:headEnd len="sm" w="sm" type="none"/>
            <a:tailEnd len="sm" w="sm" type="none"/>
          </a:ln>
        </p:spPr>
      </p:cxnSp>
      <p:sp>
        <p:nvSpPr>
          <p:cNvPr id="113" name="Google Shape;113;p1"/>
          <p:cNvSpPr/>
          <p:nvPr/>
        </p:nvSpPr>
        <p:spPr>
          <a:xfrm>
            <a:off x="4531728" y="5302656"/>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descr="Questions" id="187" name="Google Shape;187;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7e576c1a67_0_165"/>
          <p:cNvSpPr txBox="1"/>
          <p:nvPr/>
        </p:nvSpPr>
        <p:spPr>
          <a:xfrm>
            <a:off x="849588" y="478672"/>
            <a:ext cx="77787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2800"/>
              <a:t>Minerals are substances that can come from </a:t>
            </a:r>
            <a:r>
              <a:rPr lang="en-US" sz="2800"/>
              <a:t>plants</a:t>
            </a:r>
            <a:r>
              <a:rPr lang="en-US" sz="2800"/>
              <a:t> and animals</a:t>
            </a:r>
            <a:endParaRPr/>
          </a:p>
        </p:txBody>
      </p:sp>
      <p:sp>
        <p:nvSpPr>
          <p:cNvPr descr="Questions" id="194" name="Google Shape;194;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7e576c1a67_0_165"/>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0" lvl="0" marL="25400" marR="0" rtl="0" algn="l">
              <a:lnSpc>
                <a:spcPct val="115000"/>
              </a:lnSpc>
              <a:spcBef>
                <a:spcPts val="640"/>
              </a:spcBef>
              <a:spcAft>
                <a:spcPts val="0"/>
              </a:spcAft>
              <a:buNone/>
            </a:pPr>
            <a:r>
              <a:rPr b="0" i="0" lang="en-US" sz="3200" u="none" cap="none" strike="noStrike">
                <a:solidFill>
                  <a:schemeClr val="dk1"/>
                </a:solidFill>
                <a:latin typeface="Calibri"/>
                <a:ea typeface="Calibri"/>
                <a:cs typeface="Calibri"/>
                <a:sym typeface="Calibri"/>
              </a:rPr>
              <a:t>A. True</a:t>
            </a:r>
            <a:endParaRPr/>
          </a:p>
          <a:p>
            <a:pPr indent="0" lvl="0" marL="25400" marR="0" rtl="0" algn="l">
              <a:lnSpc>
                <a:spcPct val="115000"/>
              </a:lnSpc>
              <a:spcBef>
                <a:spcPts val="640"/>
              </a:spcBef>
              <a:spcAft>
                <a:spcPts val="0"/>
              </a:spcAft>
              <a:buNone/>
            </a:pPr>
            <a:r>
              <a:rPr b="0" i="0" lang="en-US" sz="3200" u="none" cap="none" strike="noStrike">
                <a:solidFill>
                  <a:schemeClr val="dk1"/>
                </a:solidFill>
                <a:latin typeface="Calibri"/>
                <a:ea typeface="Calibri"/>
                <a:cs typeface="Calibri"/>
                <a:sym typeface="Calibri"/>
              </a:rPr>
              <a:t>B. False</a:t>
            </a:r>
            <a:endParaRPr b="0" i="0" sz="3200" u="none" cap="none" strike="noStrike">
              <a:solidFill>
                <a:schemeClr val="dk1"/>
              </a:solidFill>
              <a:latin typeface="Calibri"/>
              <a:ea typeface="Calibri"/>
              <a:cs typeface="Calibri"/>
              <a:sym typeface="Calibri"/>
            </a:endParaRPr>
          </a:p>
        </p:txBody>
      </p:sp>
      <p:pic>
        <p:nvPicPr>
          <p:cNvPr descr="How to Identify Common Minerals? - Geology In" id="196" name="Google Shape;196;g27e576c1a67_0_165"/>
          <p:cNvPicPr preferRelativeResize="0"/>
          <p:nvPr/>
        </p:nvPicPr>
        <p:blipFill rotWithShape="1">
          <a:blip r:embed="rId4">
            <a:alphaModFix/>
          </a:blip>
          <a:srcRect b="0" l="0" r="0" t="0"/>
          <a:stretch/>
        </p:blipFill>
        <p:spPr>
          <a:xfrm>
            <a:off x="2791566" y="2176675"/>
            <a:ext cx="5913117" cy="36956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9"/>
          <p:cNvSpPr txBox="1"/>
          <p:nvPr/>
        </p:nvSpPr>
        <p:spPr>
          <a:xfrm>
            <a:off x="849588" y="478672"/>
            <a:ext cx="7778700" cy="13854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2800">
                <a:solidFill>
                  <a:schemeClr val="dk1"/>
                </a:solidFill>
              </a:rPr>
              <a:t>Minerals are substances that can come from plants and animals.</a:t>
            </a:r>
            <a:endParaRPr>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t/>
            </a:r>
            <a:endParaRPr sz="2800"/>
          </a:p>
        </p:txBody>
      </p:sp>
      <p:sp>
        <p:nvSpPr>
          <p:cNvPr descr="Questions" id="203" name="Google Shape;203;p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9"/>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i="0" lang="en-US" sz="3200" u="none" cap="none" strike="noStrike">
                <a:solidFill>
                  <a:schemeClr val="dk1"/>
                </a:solidFill>
                <a:latin typeface="Calibri"/>
                <a:ea typeface="Calibri"/>
                <a:cs typeface="Calibri"/>
                <a:sym typeface="Calibri"/>
              </a:rPr>
              <a:t>True</a:t>
            </a:r>
            <a:endParaRPr>
              <a:solidFill>
                <a:schemeClr val="dk1"/>
              </a:solidFill>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False</a:t>
            </a:r>
            <a:endParaRPr b="1" i="0" sz="3200" u="none" cap="none" strike="noStrike">
              <a:solidFill>
                <a:srgbClr val="FF0000"/>
              </a:solidFill>
              <a:latin typeface="Calibri"/>
              <a:ea typeface="Calibri"/>
              <a:cs typeface="Calibri"/>
              <a:sym typeface="Calibri"/>
            </a:endParaRPr>
          </a:p>
        </p:txBody>
      </p:sp>
      <p:pic>
        <p:nvPicPr>
          <p:cNvPr descr="How to Identify Common Minerals? - Geology In" id="205" name="Google Shape;205;p9"/>
          <p:cNvPicPr preferRelativeResize="0"/>
          <p:nvPr/>
        </p:nvPicPr>
        <p:blipFill rotWithShape="1">
          <a:blip r:embed="rId4">
            <a:alphaModFix/>
          </a:blip>
          <a:srcRect b="0" l="0" r="0" t="0"/>
          <a:stretch/>
        </p:blipFill>
        <p:spPr>
          <a:xfrm>
            <a:off x="2791566" y="2176675"/>
            <a:ext cx="5913117" cy="3695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0"/>
          <p:cNvSpPr txBox="1"/>
          <p:nvPr/>
        </p:nvSpPr>
        <p:spPr>
          <a:xfrm>
            <a:off x="849587" y="478672"/>
            <a:ext cx="8150722"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chemeClr val="dk1"/>
                </a:solidFill>
                <a:latin typeface="Calibri"/>
                <a:ea typeface="Calibri"/>
                <a:cs typeface="Calibri"/>
                <a:sym typeface="Calibri"/>
              </a:rPr>
              <a:t>What are th</a:t>
            </a:r>
            <a:r>
              <a:rPr lang="en-US" sz="2800">
                <a:solidFill>
                  <a:schemeClr val="dk1"/>
                </a:solidFill>
                <a:latin typeface="Calibri"/>
                <a:ea typeface="Calibri"/>
                <a:cs typeface="Calibri"/>
                <a:sym typeface="Calibri"/>
              </a:rPr>
              <a:t>e three </a:t>
            </a:r>
            <a:r>
              <a:rPr lang="en-US" sz="2800">
                <a:solidFill>
                  <a:schemeClr val="dk1"/>
                </a:solidFill>
                <a:latin typeface="Calibri"/>
                <a:ea typeface="Calibri"/>
                <a:cs typeface="Calibri"/>
                <a:sym typeface="Calibri"/>
              </a:rPr>
              <a:t>types</a:t>
            </a:r>
            <a:r>
              <a:rPr lang="en-US" sz="2800">
                <a:solidFill>
                  <a:schemeClr val="dk1"/>
                </a:solidFill>
                <a:latin typeface="Calibri"/>
                <a:ea typeface="Calibri"/>
                <a:cs typeface="Calibri"/>
                <a:sym typeface="Calibri"/>
              </a:rPr>
              <a:t> of rocks</a:t>
            </a:r>
            <a:r>
              <a:rPr b="0" i="0" lang="en-US" sz="2800" u="none" cap="none" strike="noStrike">
                <a:solidFill>
                  <a:schemeClr val="dk1"/>
                </a:solidFill>
                <a:latin typeface="Calibri"/>
                <a:ea typeface="Calibri"/>
                <a:cs typeface="Calibri"/>
                <a:sym typeface="Calibri"/>
              </a:rPr>
              <a:t>?</a:t>
            </a:r>
            <a:endParaRPr b="0" i="0" sz="2800" u="none" cap="none" strike="noStrike">
              <a:solidFill>
                <a:srgbClr val="000000"/>
              </a:solidFill>
              <a:latin typeface="Arial"/>
              <a:ea typeface="Arial"/>
              <a:cs typeface="Arial"/>
              <a:sym typeface="Arial"/>
            </a:endParaRPr>
          </a:p>
        </p:txBody>
      </p:sp>
      <p:sp>
        <p:nvSpPr>
          <p:cNvPr descr="Questions" id="212" name="Google Shape;212;p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0"/>
          <p:cNvSpPr txBox="1"/>
          <p:nvPr/>
        </p:nvSpPr>
        <p:spPr>
          <a:xfrm>
            <a:off x="849587" y="1480524"/>
            <a:ext cx="77787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2800">
                <a:solidFill>
                  <a:schemeClr val="dk1"/>
                </a:solidFill>
                <a:latin typeface="Calibri"/>
                <a:ea typeface="Calibri"/>
                <a:cs typeface="Calibri"/>
                <a:sym typeface="Calibri"/>
              </a:rPr>
              <a:t>Hufflepuff, </a:t>
            </a:r>
            <a:r>
              <a:rPr lang="en-US" sz="2800">
                <a:solidFill>
                  <a:schemeClr val="dk1"/>
                </a:solidFill>
                <a:latin typeface="Calibri"/>
                <a:ea typeface="Calibri"/>
                <a:cs typeface="Calibri"/>
                <a:sym typeface="Calibri"/>
              </a:rPr>
              <a:t>Ravenclaw</a:t>
            </a:r>
            <a:r>
              <a:rPr lang="en-US" sz="2800">
                <a:solidFill>
                  <a:schemeClr val="dk1"/>
                </a:solidFill>
                <a:latin typeface="Calibri"/>
                <a:ea typeface="Calibri"/>
                <a:cs typeface="Calibri"/>
                <a:sym typeface="Calibri"/>
              </a:rPr>
              <a:t>, and Slytherin</a:t>
            </a:r>
            <a:endParaRPr sz="2800">
              <a:solidFill>
                <a:schemeClr val="dk1"/>
              </a:solidFill>
              <a:latin typeface="Calibri"/>
              <a:ea typeface="Calibri"/>
              <a:cs typeface="Calibri"/>
              <a:sym typeface="Calibri"/>
            </a:endParaRPr>
          </a:p>
          <a:p>
            <a:pPr indent="-406400" lvl="0" marL="457200" marR="0" rtl="0" algn="l">
              <a:lnSpc>
                <a:spcPct val="115000"/>
              </a:lnSpc>
              <a:spcBef>
                <a:spcPts val="64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Glass, Plastic, and Metal</a:t>
            </a:r>
            <a:endParaRPr sz="2800">
              <a:solidFill>
                <a:schemeClr val="dk1"/>
              </a:solidFill>
              <a:latin typeface="Calibri"/>
              <a:ea typeface="Calibri"/>
              <a:cs typeface="Calibri"/>
              <a:sym typeface="Calibri"/>
            </a:endParaRPr>
          </a:p>
          <a:p>
            <a:pPr indent="-406400" lvl="0" marL="457200" marR="0" rtl="0" algn="l">
              <a:lnSpc>
                <a:spcPct val="115000"/>
              </a:lnSpc>
              <a:spcBef>
                <a:spcPts val="64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Igneous, Sedimentary, and Metamorphic</a:t>
            </a:r>
            <a:endParaRPr sz="2800">
              <a:solidFill>
                <a:schemeClr val="dk1"/>
              </a:solidFill>
              <a:latin typeface="Calibri"/>
              <a:ea typeface="Calibri"/>
              <a:cs typeface="Calibri"/>
              <a:sym typeface="Calibri"/>
            </a:endParaRPr>
          </a:p>
          <a:p>
            <a:pPr indent="-406400" lvl="0" marL="457200" marR="0" rtl="0" algn="l">
              <a:lnSpc>
                <a:spcPct val="115000"/>
              </a:lnSpc>
              <a:spcBef>
                <a:spcPts val="64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Iguana, </a:t>
            </a:r>
            <a:r>
              <a:rPr lang="en-US" sz="2800">
                <a:solidFill>
                  <a:schemeClr val="dk1"/>
                </a:solidFill>
                <a:latin typeface="Calibri"/>
                <a:ea typeface="Calibri"/>
                <a:cs typeface="Calibri"/>
                <a:sym typeface="Calibri"/>
              </a:rPr>
              <a:t>Sedan, and Metropolis </a:t>
            </a:r>
            <a:endParaRPr sz="2800">
              <a:solidFill>
                <a:schemeClr val="dk1"/>
              </a:solidFill>
              <a:latin typeface="Calibri"/>
              <a:ea typeface="Calibri"/>
              <a:cs typeface="Calibri"/>
              <a:sym typeface="Calibri"/>
            </a:endParaRPr>
          </a:p>
        </p:txBody>
      </p:sp>
      <p:pic>
        <p:nvPicPr>
          <p:cNvPr descr="Sedimentary Rocks | Types of Sedimentary Rocks | DK Find Out" id="214" name="Google Shape;214;p10"/>
          <p:cNvPicPr preferRelativeResize="0"/>
          <p:nvPr/>
        </p:nvPicPr>
        <p:blipFill rotWithShape="1">
          <a:blip r:embed="rId4">
            <a:alphaModFix/>
          </a:blip>
          <a:srcRect b="0" l="0" r="0" t="0"/>
          <a:stretch/>
        </p:blipFill>
        <p:spPr>
          <a:xfrm>
            <a:off x="2808514" y="4015329"/>
            <a:ext cx="3526971" cy="22741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a763556654_0_2"/>
          <p:cNvSpPr txBox="1"/>
          <p:nvPr/>
        </p:nvSpPr>
        <p:spPr>
          <a:xfrm>
            <a:off x="849587" y="478672"/>
            <a:ext cx="81507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chemeClr val="dk1"/>
                </a:solidFill>
                <a:latin typeface="Calibri"/>
                <a:ea typeface="Calibri"/>
                <a:cs typeface="Calibri"/>
                <a:sym typeface="Calibri"/>
              </a:rPr>
              <a:t>What are th</a:t>
            </a:r>
            <a:r>
              <a:rPr lang="en-US" sz="2800">
                <a:solidFill>
                  <a:schemeClr val="dk1"/>
                </a:solidFill>
                <a:latin typeface="Calibri"/>
                <a:ea typeface="Calibri"/>
                <a:cs typeface="Calibri"/>
                <a:sym typeface="Calibri"/>
              </a:rPr>
              <a:t>e three types of rocks</a:t>
            </a:r>
            <a:r>
              <a:rPr b="0" i="0" lang="en-US" sz="2800" u="none" cap="none" strike="noStrike">
                <a:solidFill>
                  <a:schemeClr val="dk1"/>
                </a:solidFill>
                <a:latin typeface="Calibri"/>
                <a:ea typeface="Calibri"/>
                <a:cs typeface="Calibri"/>
                <a:sym typeface="Calibri"/>
              </a:rPr>
              <a:t>?</a:t>
            </a:r>
            <a:endParaRPr b="0" i="0" sz="2800" u="none" cap="none" strike="noStrike">
              <a:solidFill>
                <a:srgbClr val="000000"/>
              </a:solidFill>
              <a:latin typeface="Arial"/>
              <a:ea typeface="Arial"/>
              <a:cs typeface="Arial"/>
              <a:sym typeface="Arial"/>
            </a:endParaRPr>
          </a:p>
        </p:txBody>
      </p:sp>
      <p:sp>
        <p:nvSpPr>
          <p:cNvPr descr="Questions" id="221" name="Google Shape;221;g2a763556654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a763556654_0_2"/>
          <p:cNvSpPr txBox="1"/>
          <p:nvPr/>
        </p:nvSpPr>
        <p:spPr>
          <a:xfrm>
            <a:off x="849587" y="1480524"/>
            <a:ext cx="77787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2800">
                <a:solidFill>
                  <a:schemeClr val="dk1"/>
                </a:solidFill>
                <a:latin typeface="Calibri"/>
                <a:ea typeface="Calibri"/>
                <a:cs typeface="Calibri"/>
                <a:sym typeface="Calibri"/>
              </a:rPr>
              <a:t>Hufflepuff, Ravenclaw, and Slytherin</a:t>
            </a:r>
            <a:endParaRPr sz="2800">
              <a:solidFill>
                <a:schemeClr val="dk1"/>
              </a:solidFill>
              <a:latin typeface="Calibri"/>
              <a:ea typeface="Calibri"/>
              <a:cs typeface="Calibri"/>
              <a:sym typeface="Calibri"/>
            </a:endParaRPr>
          </a:p>
          <a:p>
            <a:pPr indent="-406400" lvl="0" marL="457200" marR="0" rtl="0" algn="l">
              <a:lnSpc>
                <a:spcPct val="115000"/>
              </a:lnSpc>
              <a:spcBef>
                <a:spcPts val="64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Glass, Plastic, and Metal</a:t>
            </a:r>
            <a:endParaRPr sz="2800">
              <a:solidFill>
                <a:schemeClr val="dk1"/>
              </a:solidFill>
              <a:latin typeface="Calibri"/>
              <a:ea typeface="Calibri"/>
              <a:cs typeface="Calibri"/>
              <a:sym typeface="Calibri"/>
            </a:endParaRPr>
          </a:p>
          <a:p>
            <a:pPr indent="-406400" lvl="0" marL="457200" marR="0" rtl="0" algn="l">
              <a:lnSpc>
                <a:spcPct val="115000"/>
              </a:lnSpc>
              <a:spcBef>
                <a:spcPts val="640"/>
              </a:spcBef>
              <a:spcAft>
                <a:spcPts val="0"/>
              </a:spcAft>
              <a:buClr>
                <a:srgbClr val="FF0000"/>
              </a:buClr>
              <a:buSzPts val="2800"/>
              <a:buFont typeface="Calibri"/>
              <a:buAutoNum type="alphaUcPeriod"/>
            </a:pPr>
            <a:r>
              <a:rPr b="1" lang="en-US" sz="2800">
                <a:solidFill>
                  <a:srgbClr val="FF0000"/>
                </a:solidFill>
                <a:latin typeface="Calibri"/>
                <a:ea typeface="Calibri"/>
                <a:cs typeface="Calibri"/>
                <a:sym typeface="Calibri"/>
              </a:rPr>
              <a:t>Igneous, Sedimentary, and Metamorphic</a:t>
            </a:r>
            <a:endParaRPr b="1" sz="2800">
              <a:solidFill>
                <a:srgbClr val="FF0000"/>
              </a:solidFill>
              <a:latin typeface="Calibri"/>
              <a:ea typeface="Calibri"/>
              <a:cs typeface="Calibri"/>
              <a:sym typeface="Calibri"/>
            </a:endParaRPr>
          </a:p>
          <a:p>
            <a:pPr indent="-406400" lvl="0" marL="457200" marR="0" rtl="0" algn="l">
              <a:lnSpc>
                <a:spcPct val="115000"/>
              </a:lnSpc>
              <a:spcBef>
                <a:spcPts val="64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Iguana, Sedan, and Metropolis </a:t>
            </a:r>
            <a:endParaRPr sz="2800">
              <a:solidFill>
                <a:schemeClr val="dk1"/>
              </a:solidFill>
              <a:latin typeface="Calibri"/>
              <a:ea typeface="Calibri"/>
              <a:cs typeface="Calibri"/>
              <a:sym typeface="Calibri"/>
            </a:endParaRPr>
          </a:p>
        </p:txBody>
      </p:sp>
      <p:pic>
        <p:nvPicPr>
          <p:cNvPr descr="Sedimentary Rocks | Types of Sedimentary Rocks | DK Find Out" id="223" name="Google Shape;223;g2a763556654_0_2"/>
          <p:cNvPicPr preferRelativeResize="0"/>
          <p:nvPr/>
        </p:nvPicPr>
        <p:blipFill rotWithShape="1">
          <a:blip r:embed="rId4">
            <a:alphaModFix/>
          </a:blip>
          <a:srcRect b="0" l="0" r="0" t="0"/>
          <a:stretch/>
        </p:blipFill>
        <p:spPr>
          <a:xfrm>
            <a:off x="2808514" y="4015329"/>
            <a:ext cx="3526973" cy="22741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8"/>
          <p:cNvSpPr txBox="1"/>
          <p:nvPr/>
        </p:nvSpPr>
        <p:spPr>
          <a:xfrm>
            <a:off x="1342650" y="603430"/>
            <a:ext cx="6458700" cy="11079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Igneous Rock</a:t>
            </a:r>
            <a:endParaRPr b="0" i="0" sz="1400" u="none" cap="none" strike="noStrike">
              <a:solidFill>
                <a:srgbClr val="000000"/>
              </a:solidFill>
              <a:latin typeface="Arial"/>
              <a:ea typeface="Arial"/>
              <a:cs typeface="Arial"/>
              <a:sym typeface="Arial"/>
            </a:endParaRPr>
          </a:p>
        </p:txBody>
      </p:sp>
      <p:sp>
        <p:nvSpPr>
          <p:cNvPr descr="Artificial Intelligence" id="230" name="Google Shape;230;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1" name="Google Shape;231;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8c7b7e697c_0_49"/>
          <p:cNvSpPr txBox="1"/>
          <p:nvPr>
            <p:ph type="ctrTitle"/>
          </p:nvPr>
        </p:nvSpPr>
        <p:spPr>
          <a:xfrm>
            <a:off x="849542" y="37260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Igneous Rock:</a:t>
            </a:r>
            <a:r>
              <a:rPr b="1" lang="en-US" sz="3600"/>
              <a:t> </a:t>
            </a:r>
            <a:r>
              <a:rPr lang="en-US" sz="3600"/>
              <a:t>Rock that forms when molten earth becomes solid.</a:t>
            </a:r>
            <a:endParaRPr sz="3600"/>
          </a:p>
        </p:txBody>
      </p:sp>
      <p:sp>
        <p:nvSpPr>
          <p:cNvPr descr="Artificial Intelligence" id="238" name="Google Shape;238;g28c7b7e697c_0_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9" name="Google Shape;239;g28c7b7e697c_0_49"/>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descr="Igneous Rocks - Geology (U.S. National Park Service)" id="240" name="Google Shape;240;g28c7b7e697c_0_49"/>
          <p:cNvPicPr preferRelativeResize="0"/>
          <p:nvPr/>
        </p:nvPicPr>
        <p:blipFill rotWithShape="1">
          <a:blip r:embed="rId5">
            <a:alphaModFix/>
          </a:blip>
          <a:srcRect b="0" l="0" r="0" t="0"/>
          <a:stretch/>
        </p:blipFill>
        <p:spPr>
          <a:xfrm>
            <a:off x="1857743" y="2220685"/>
            <a:ext cx="5542697" cy="4139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descr="Questions" id="246" name="Google Shape;246;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7e576c1a67_0_364"/>
          <p:cNvSpPr txBox="1"/>
          <p:nvPr/>
        </p:nvSpPr>
        <p:spPr>
          <a:xfrm>
            <a:off x="2280974" y="526376"/>
            <a:ext cx="45819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are Igneous Rocks?</a:t>
            </a:r>
            <a:endParaRPr b="0" i="0" sz="3600" u="none" cap="none" strike="noStrike">
              <a:solidFill>
                <a:schemeClr val="dk1"/>
              </a:solidFill>
              <a:latin typeface="Calibri"/>
              <a:ea typeface="Calibri"/>
              <a:cs typeface="Calibri"/>
              <a:sym typeface="Calibri"/>
            </a:endParaRPr>
          </a:p>
        </p:txBody>
      </p:sp>
      <p:sp>
        <p:nvSpPr>
          <p:cNvPr descr="Questions" id="253" name="Google Shape;253;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gneous Rocks - Geology (U.S. National Park Service)" id="254" name="Google Shape;254;g27e576c1a67_0_364"/>
          <p:cNvPicPr preferRelativeResize="0"/>
          <p:nvPr/>
        </p:nvPicPr>
        <p:blipFill rotWithShape="1">
          <a:blip r:embed="rId4">
            <a:alphaModFix/>
          </a:blip>
          <a:srcRect b="0" l="0" r="0" t="0"/>
          <a:stretch/>
        </p:blipFill>
        <p:spPr>
          <a:xfrm>
            <a:off x="1857743" y="2220685"/>
            <a:ext cx="5542697" cy="4139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61" name="Google Shape;261;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1" name="Google Shape;121;p2"/>
          <p:cNvSpPr txBox="1"/>
          <p:nvPr/>
        </p:nvSpPr>
        <p:spPr>
          <a:xfrm>
            <a:off x="1547949" y="287215"/>
            <a:ext cx="6048103"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6000" u="none" cap="none" strike="noStrike">
                <a:solidFill>
                  <a:srgbClr val="000000"/>
                </a:solidFill>
                <a:latin typeface="Calibri"/>
                <a:ea typeface="Calibri"/>
                <a:cs typeface="Calibri"/>
                <a:sym typeface="Calibri"/>
              </a:rPr>
              <a:t>Igneous Rock</a:t>
            </a:r>
            <a:endParaRPr b="0" i="0" sz="1800" u="none" cap="none" strike="noStrike">
              <a:solidFill>
                <a:srgbClr val="000000"/>
              </a:solidFill>
              <a:latin typeface="Calibri"/>
              <a:ea typeface="Calibri"/>
              <a:cs typeface="Calibri"/>
              <a:sym typeface="Calibri"/>
            </a:endParaRPr>
          </a:p>
        </p:txBody>
      </p:sp>
      <p:pic>
        <p:nvPicPr>
          <p:cNvPr descr="Intrusive and Extrusive Igneous Rocks ( Read ) | Earth Science | CK-12  Foundation" id="122" name="Google Shape;122;p2"/>
          <p:cNvPicPr preferRelativeResize="0"/>
          <p:nvPr/>
        </p:nvPicPr>
        <p:blipFill rotWithShape="1">
          <a:blip r:embed="rId3">
            <a:alphaModFix/>
          </a:blip>
          <a:srcRect b="0" l="0" r="0" t="0"/>
          <a:stretch/>
        </p:blipFill>
        <p:spPr>
          <a:xfrm>
            <a:off x="1456439" y="1688269"/>
            <a:ext cx="6231123" cy="46733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descr="Artificial Intelligence" id="266" name="Google Shape;266;p1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3"/>
          <p:cNvSpPr txBox="1"/>
          <p:nvPr/>
        </p:nvSpPr>
        <p:spPr>
          <a:xfrm>
            <a:off x="1465825" y="526375"/>
            <a:ext cx="63606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Most of the Earth’s crust is igneous rock. </a:t>
            </a:r>
            <a:endParaRPr b="0" i="0" sz="3600" u="none" cap="none" strike="noStrike">
              <a:solidFill>
                <a:schemeClr val="dk1"/>
              </a:solidFill>
              <a:latin typeface="Calibri"/>
              <a:ea typeface="Calibri"/>
              <a:cs typeface="Calibri"/>
              <a:sym typeface="Calibri"/>
            </a:endParaRPr>
          </a:p>
        </p:txBody>
      </p:sp>
      <p:sp>
        <p:nvSpPr>
          <p:cNvPr id="268" name="Google Shape;268;p13"/>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76200" marR="76200" rtl="0" algn="l">
              <a:lnSpc>
                <a:spcPct val="105882"/>
              </a:lnSpc>
              <a:spcBef>
                <a:spcPts val="0"/>
              </a:spcBef>
              <a:spcAft>
                <a:spcPts val="0"/>
              </a:spcAft>
              <a:buClr>
                <a:srgbClr val="000000"/>
              </a:buClr>
              <a:buSzPts val="850"/>
              <a:buFont typeface="Arial"/>
              <a:buNone/>
            </a:pPr>
            <a:r>
              <a:rPr b="0" i="0" lang="en-US" sz="850" u="none" cap="none" strike="noStrike">
                <a:solidFill>
                  <a:srgbClr val="F8F9FA"/>
                </a:solidFill>
                <a:uFill>
                  <a:noFill/>
                </a:uFill>
                <a:latin typeface="Roboto"/>
                <a:ea typeface="Roboto"/>
                <a:cs typeface="Roboto"/>
                <a:sym typeface="Roboto"/>
                <a:hlinkClick r:id="rId4">
                  <a:extLst>
                    <a:ext uri="{A12FA001-AC4F-418D-AE19-62706E023703}">
                      <ahyp:hlinkClr val="tx"/>
                    </a:ext>
                  </a:extLst>
                </a:hlinkClick>
              </a:rPr>
              <a:t>Licensable</a:t>
            </a:r>
            <a:endParaRPr b="0" i="0" sz="850" u="none" cap="none" strike="noStrike">
              <a:solidFill>
                <a:srgbClr val="F8F9FA"/>
              </a:solidFill>
              <a:uFill>
                <a:noFill/>
              </a:uFill>
              <a:latin typeface="Roboto"/>
              <a:ea typeface="Roboto"/>
              <a:cs typeface="Roboto"/>
              <a:sym typeface="Roboto"/>
              <a:hlinkClick r:id="rId5">
                <a:extLst>
                  <a:ext uri="{A12FA001-AC4F-418D-AE19-62706E023703}">
                    <ahyp:hlinkClr val="tx"/>
                  </a:ext>
                </a:extLst>
              </a:hlinkClick>
            </a:endParaRPr>
          </a:p>
        </p:txBody>
      </p:sp>
      <p:pic>
        <p:nvPicPr>
          <p:cNvPr descr="3 Types of Rocks | Igneous, Sedimentary, Metamorphic" id="269" name="Google Shape;269;p13"/>
          <p:cNvPicPr preferRelativeResize="0"/>
          <p:nvPr/>
        </p:nvPicPr>
        <p:blipFill rotWithShape="1">
          <a:blip r:embed="rId6">
            <a:alphaModFix/>
          </a:blip>
          <a:srcRect b="0" l="0" r="0" t="0"/>
          <a:stretch/>
        </p:blipFill>
        <p:spPr>
          <a:xfrm>
            <a:off x="1990079" y="2185333"/>
            <a:ext cx="5312092" cy="38170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descr="Artificial Intelligence" id="274" name="Google Shape;274;p1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5"/>
          <p:cNvSpPr txBox="1"/>
          <p:nvPr/>
        </p:nvSpPr>
        <p:spPr>
          <a:xfrm>
            <a:off x="626625" y="526375"/>
            <a:ext cx="78909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Igneous Rocks are formed when magma (melted rock) cools down also known as </a:t>
            </a:r>
            <a:r>
              <a:rPr lang="en-US" sz="3600">
                <a:solidFill>
                  <a:schemeClr val="dk1"/>
                </a:solidFill>
                <a:latin typeface="Calibri"/>
                <a:ea typeface="Calibri"/>
                <a:cs typeface="Calibri"/>
                <a:sym typeface="Calibri"/>
              </a:rPr>
              <a:t>molten</a:t>
            </a:r>
            <a:r>
              <a:rPr lang="en-US" sz="3600">
                <a:solidFill>
                  <a:schemeClr val="dk1"/>
                </a:solidFill>
                <a:latin typeface="Calibri"/>
                <a:ea typeface="Calibri"/>
                <a:cs typeface="Calibri"/>
                <a:sym typeface="Calibri"/>
              </a:rPr>
              <a:t> rock</a:t>
            </a:r>
            <a:r>
              <a:rPr b="0" i="0" lang="en-US" sz="3600" u="none" cap="none" strike="noStrike">
                <a:solidFill>
                  <a:schemeClr val="dk1"/>
                </a:solidFill>
                <a:latin typeface="Calibri"/>
                <a:ea typeface="Calibri"/>
                <a:cs typeface="Calibri"/>
                <a:sym typeface="Calibri"/>
              </a:rPr>
              <a:t>. The magma can cool down inside or outside the crust. </a:t>
            </a:r>
            <a:endParaRPr b="0" i="0" sz="3600" u="none" cap="none" strike="noStrike">
              <a:solidFill>
                <a:schemeClr val="dk1"/>
              </a:solidFill>
              <a:latin typeface="Calibri"/>
              <a:ea typeface="Calibri"/>
              <a:cs typeface="Calibri"/>
              <a:sym typeface="Calibri"/>
            </a:endParaRPr>
          </a:p>
        </p:txBody>
      </p:sp>
      <p:sp>
        <p:nvSpPr>
          <p:cNvPr id="276" name="Google Shape;276;p15"/>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76200" marR="76200" rtl="0" algn="l">
              <a:lnSpc>
                <a:spcPct val="105882"/>
              </a:lnSpc>
              <a:spcBef>
                <a:spcPts val="0"/>
              </a:spcBef>
              <a:spcAft>
                <a:spcPts val="0"/>
              </a:spcAft>
              <a:buClr>
                <a:srgbClr val="000000"/>
              </a:buClr>
              <a:buSzPts val="850"/>
              <a:buFont typeface="Arial"/>
              <a:buNone/>
            </a:pPr>
            <a:r>
              <a:rPr b="0" i="0" lang="en-US" sz="850" u="none" cap="none" strike="noStrike">
                <a:solidFill>
                  <a:srgbClr val="F8F9FA"/>
                </a:solidFill>
                <a:uFill>
                  <a:noFill/>
                </a:uFill>
                <a:latin typeface="Roboto"/>
                <a:ea typeface="Roboto"/>
                <a:cs typeface="Roboto"/>
                <a:sym typeface="Roboto"/>
                <a:hlinkClick r:id="rId4">
                  <a:extLst>
                    <a:ext uri="{A12FA001-AC4F-418D-AE19-62706E023703}">
                      <ahyp:hlinkClr val="tx"/>
                    </a:ext>
                  </a:extLst>
                </a:hlinkClick>
              </a:rPr>
              <a:t>Licensable</a:t>
            </a:r>
            <a:endParaRPr b="0" i="0" sz="850" u="none" cap="none" strike="noStrike">
              <a:solidFill>
                <a:srgbClr val="F8F9FA"/>
              </a:solidFill>
              <a:uFill>
                <a:noFill/>
              </a:uFill>
              <a:latin typeface="Roboto"/>
              <a:ea typeface="Roboto"/>
              <a:cs typeface="Roboto"/>
              <a:sym typeface="Roboto"/>
              <a:hlinkClick r:id="rId5">
                <a:extLst>
                  <a:ext uri="{A12FA001-AC4F-418D-AE19-62706E023703}">
                    <ahyp:hlinkClr val="tx"/>
                  </a:ext>
                </a:extLst>
              </a:hlinkClick>
            </a:endParaRPr>
          </a:p>
        </p:txBody>
      </p:sp>
      <p:pic>
        <p:nvPicPr>
          <p:cNvPr descr="Magma" id="277" name="Google Shape;277;p15"/>
          <p:cNvPicPr preferRelativeResize="0"/>
          <p:nvPr/>
        </p:nvPicPr>
        <p:blipFill rotWithShape="1">
          <a:blip r:embed="rId6">
            <a:alphaModFix/>
          </a:blip>
          <a:srcRect b="0" l="0" r="0" t="0"/>
          <a:stretch/>
        </p:blipFill>
        <p:spPr>
          <a:xfrm>
            <a:off x="1613263" y="2782511"/>
            <a:ext cx="5917474" cy="39439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descr="Artificial Intelligence" id="282" name="Google Shape;282;p1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6"/>
          <p:cNvSpPr txBox="1"/>
          <p:nvPr/>
        </p:nvSpPr>
        <p:spPr>
          <a:xfrm>
            <a:off x="626625" y="526375"/>
            <a:ext cx="7890750" cy="230828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If the lava </a:t>
            </a:r>
            <a:r>
              <a:rPr b="1" i="0" lang="en-US" sz="3600" u="none" cap="none" strike="noStrike">
                <a:solidFill>
                  <a:srgbClr val="FF0000"/>
                </a:solidFill>
                <a:latin typeface="Calibri"/>
                <a:ea typeface="Calibri"/>
                <a:cs typeface="Calibri"/>
                <a:sym typeface="Calibri"/>
              </a:rPr>
              <a:t>cools</a:t>
            </a:r>
            <a:r>
              <a:rPr b="0" i="0" lang="en-US" sz="3600" u="none" cap="none" strike="noStrike">
                <a:solidFill>
                  <a:schemeClr val="dk1"/>
                </a:solidFill>
                <a:latin typeface="Calibri"/>
                <a:ea typeface="Calibri"/>
                <a:cs typeface="Calibri"/>
                <a:sym typeface="Calibri"/>
              </a:rPr>
              <a:t> down very </a:t>
            </a:r>
            <a:r>
              <a:rPr b="1" i="0" lang="en-US" sz="3600" u="none" cap="none" strike="noStrike">
                <a:solidFill>
                  <a:srgbClr val="FF0000"/>
                </a:solidFill>
                <a:latin typeface="Calibri"/>
                <a:ea typeface="Calibri"/>
                <a:cs typeface="Calibri"/>
                <a:sym typeface="Calibri"/>
              </a:rPr>
              <a:t>slowly</a:t>
            </a:r>
            <a:r>
              <a:rPr b="0" i="0" lang="en-US" sz="3600" u="none" cap="none" strike="noStrike">
                <a:solidFill>
                  <a:schemeClr val="dk1"/>
                </a:solidFill>
                <a:latin typeface="Calibri"/>
                <a:ea typeface="Calibri"/>
                <a:cs typeface="Calibri"/>
                <a:sym typeface="Calibri"/>
              </a:rPr>
              <a:t>, because it cools underground (where it is hot), it is </a:t>
            </a:r>
            <a:r>
              <a:rPr b="1" i="0" lang="en-US" sz="3600" u="none" cap="none" strike="noStrike">
                <a:solidFill>
                  <a:srgbClr val="FF0000"/>
                </a:solidFill>
                <a:latin typeface="Calibri"/>
                <a:ea typeface="Calibri"/>
                <a:cs typeface="Calibri"/>
                <a:sym typeface="Calibri"/>
              </a:rPr>
              <a:t>intrusive</a:t>
            </a:r>
            <a:r>
              <a:rPr b="0" i="0" lang="en-US" sz="3600" u="none" cap="none" strike="noStrike">
                <a:solidFill>
                  <a:schemeClr val="dk1"/>
                </a:solidFill>
                <a:latin typeface="Calibri"/>
                <a:ea typeface="Calibri"/>
                <a:cs typeface="Calibri"/>
                <a:sym typeface="Calibri"/>
              </a:rPr>
              <a:t>. It is called </a:t>
            </a:r>
            <a:r>
              <a:rPr b="1" i="0" lang="en-US" sz="3600" u="none" cap="none" strike="noStrike">
                <a:solidFill>
                  <a:schemeClr val="dk1"/>
                </a:solidFill>
                <a:latin typeface="Calibri"/>
                <a:ea typeface="Calibri"/>
                <a:cs typeface="Calibri"/>
                <a:sym typeface="Calibri"/>
              </a:rPr>
              <a:t>intrusive</a:t>
            </a:r>
            <a:r>
              <a:rPr b="0" i="0" lang="en-US" sz="3600" u="none" cap="none" strike="noStrike">
                <a:solidFill>
                  <a:schemeClr val="dk1"/>
                </a:solidFill>
                <a:latin typeface="Calibri"/>
                <a:ea typeface="Calibri"/>
                <a:cs typeface="Calibri"/>
                <a:sym typeface="Calibri"/>
              </a:rPr>
              <a:t> because it cools down </a:t>
            </a:r>
            <a:r>
              <a:rPr b="1" i="0" lang="en-US" sz="3600" u="none" cap="none" strike="noStrike">
                <a:solidFill>
                  <a:schemeClr val="dk1"/>
                </a:solidFill>
                <a:latin typeface="Calibri"/>
                <a:ea typeface="Calibri"/>
                <a:cs typeface="Calibri"/>
                <a:sym typeface="Calibri"/>
              </a:rPr>
              <a:t>inside the crust</a:t>
            </a:r>
            <a:r>
              <a:rPr b="0" i="0" lang="en-US" sz="3600" u="none" cap="none" strike="noStrike">
                <a:solidFill>
                  <a:schemeClr val="dk1"/>
                </a:solidFill>
                <a:latin typeface="Calibri"/>
                <a:ea typeface="Calibri"/>
                <a:cs typeface="Calibri"/>
                <a:sym typeface="Calibri"/>
              </a:rPr>
              <a:t>. </a:t>
            </a:r>
            <a:endParaRPr b="1" i="0" sz="3600" u="none" cap="none" strike="noStrike">
              <a:solidFill>
                <a:schemeClr val="dk1"/>
              </a:solidFill>
              <a:latin typeface="Calibri"/>
              <a:ea typeface="Calibri"/>
              <a:cs typeface="Calibri"/>
              <a:sym typeface="Calibri"/>
            </a:endParaRPr>
          </a:p>
        </p:txBody>
      </p:sp>
      <p:sp>
        <p:nvSpPr>
          <p:cNvPr id="284" name="Google Shape;284;p16"/>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76200" marR="76200" rtl="0" algn="l">
              <a:lnSpc>
                <a:spcPct val="105882"/>
              </a:lnSpc>
              <a:spcBef>
                <a:spcPts val="0"/>
              </a:spcBef>
              <a:spcAft>
                <a:spcPts val="0"/>
              </a:spcAft>
              <a:buClr>
                <a:srgbClr val="000000"/>
              </a:buClr>
              <a:buSzPts val="850"/>
              <a:buFont typeface="Arial"/>
              <a:buNone/>
            </a:pPr>
            <a:r>
              <a:rPr b="0" i="0" lang="en-US" sz="850" u="none" cap="none" strike="noStrike">
                <a:solidFill>
                  <a:srgbClr val="F8F9FA"/>
                </a:solidFill>
                <a:uFill>
                  <a:noFill/>
                </a:uFill>
                <a:latin typeface="Roboto"/>
                <a:ea typeface="Roboto"/>
                <a:cs typeface="Roboto"/>
                <a:sym typeface="Roboto"/>
                <a:hlinkClick r:id="rId4">
                  <a:extLst>
                    <a:ext uri="{A12FA001-AC4F-418D-AE19-62706E023703}">
                      <ahyp:hlinkClr val="tx"/>
                    </a:ext>
                  </a:extLst>
                </a:hlinkClick>
              </a:rPr>
              <a:t>Licensable</a:t>
            </a:r>
            <a:endParaRPr b="0" i="0" sz="850" u="none" cap="none" strike="noStrike">
              <a:solidFill>
                <a:srgbClr val="F8F9FA"/>
              </a:solidFill>
              <a:uFill>
                <a:noFill/>
              </a:uFill>
              <a:latin typeface="Roboto"/>
              <a:ea typeface="Roboto"/>
              <a:cs typeface="Roboto"/>
              <a:sym typeface="Roboto"/>
              <a:hlinkClick r:id="rId5">
                <a:extLst>
                  <a:ext uri="{A12FA001-AC4F-418D-AE19-62706E023703}">
                    <ahyp:hlinkClr val="tx"/>
                  </a:ext>
                </a:extLst>
              </a:hlinkClick>
            </a:endParaRPr>
          </a:p>
        </p:txBody>
      </p:sp>
      <p:pic>
        <p:nvPicPr>
          <p:cNvPr descr="Intrusive Igneous Rock | Definition &amp; Examples - Video &amp; Lesson Transcript  | Study.com" id="285" name="Google Shape;285;p16"/>
          <p:cNvPicPr preferRelativeResize="0"/>
          <p:nvPr/>
        </p:nvPicPr>
        <p:blipFill rotWithShape="1">
          <a:blip r:embed="rId6">
            <a:alphaModFix/>
          </a:blip>
          <a:srcRect b="0" l="0" r="0" t="0"/>
          <a:stretch/>
        </p:blipFill>
        <p:spPr>
          <a:xfrm>
            <a:off x="2847975" y="2867025"/>
            <a:ext cx="3448050" cy="3686175"/>
          </a:xfrm>
          <a:prstGeom prst="rect">
            <a:avLst/>
          </a:prstGeom>
          <a:noFill/>
          <a:ln>
            <a:noFill/>
          </a:ln>
        </p:spPr>
      </p:pic>
      <p:sp>
        <p:nvSpPr>
          <p:cNvPr id="286" name="Google Shape;286;p16"/>
          <p:cNvSpPr txBox="1"/>
          <p:nvPr/>
        </p:nvSpPr>
        <p:spPr>
          <a:xfrm>
            <a:off x="7014754" y="5029200"/>
            <a:ext cx="192024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Intrusive</a:t>
            </a:r>
            <a:endParaRPr/>
          </a:p>
        </p:txBody>
      </p:sp>
      <p:cxnSp>
        <p:nvCxnSpPr>
          <p:cNvPr id="287" name="Google Shape;287;p16"/>
          <p:cNvCxnSpPr/>
          <p:nvPr/>
        </p:nvCxnSpPr>
        <p:spPr>
          <a:xfrm rot="10800000">
            <a:off x="5682343" y="5238206"/>
            <a:ext cx="1175657" cy="0"/>
          </a:xfrm>
          <a:prstGeom prst="straightConnector1">
            <a:avLst/>
          </a:prstGeom>
          <a:noFill/>
          <a:ln cap="flat" cmpd="sng" w="57150">
            <a:solidFill>
              <a:srgbClr val="00B0F0"/>
            </a:solidFill>
            <a:prstDash val="solid"/>
            <a:round/>
            <a:headEnd len="sm" w="sm" type="none"/>
            <a:tailEnd len="med" w="med" type="stealth"/>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descr="Artificial Intelligence" id="292" name="Google Shape;292;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7e576c1a67_0_736"/>
          <p:cNvSpPr txBox="1"/>
          <p:nvPr/>
        </p:nvSpPr>
        <p:spPr>
          <a:xfrm>
            <a:off x="465713" y="526375"/>
            <a:ext cx="8212575" cy="28622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chemeClr val="dk1"/>
                </a:solidFill>
                <a:latin typeface="Calibri"/>
                <a:ea typeface="Calibri"/>
                <a:cs typeface="Calibri"/>
                <a:sym typeface="Calibri"/>
              </a:rPr>
              <a:t>If the lava </a:t>
            </a:r>
            <a:r>
              <a:rPr b="1" i="0" lang="en-US" sz="3600" u="none" cap="none" strike="noStrike">
                <a:solidFill>
                  <a:srgbClr val="FF0000"/>
                </a:solidFill>
                <a:latin typeface="Calibri"/>
                <a:ea typeface="Calibri"/>
                <a:cs typeface="Calibri"/>
                <a:sym typeface="Calibri"/>
              </a:rPr>
              <a:t>cools</a:t>
            </a:r>
            <a:r>
              <a:rPr b="0" i="0" lang="en-US" sz="3600" u="none" cap="none" strike="noStrike">
                <a:solidFill>
                  <a:schemeClr val="dk1"/>
                </a:solidFill>
                <a:latin typeface="Calibri"/>
                <a:ea typeface="Calibri"/>
                <a:cs typeface="Calibri"/>
                <a:sym typeface="Calibri"/>
              </a:rPr>
              <a:t> down very </a:t>
            </a:r>
            <a:r>
              <a:rPr b="1" i="0" lang="en-US" sz="3600" u="none" cap="none" strike="noStrike">
                <a:solidFill>
                  <a:srgbClr val="FF0000"/>
                </a:solidFill>
                <a:latin typeface="Calibri"/>
                <a:ea typeface="Calibri"/>
                <a:cs typeface="Calibri"/>
                <a:sym typeface="Calibri"/>
              </a:rPr>
              <a:t>quickly</a:t>
            </a:r>
            <a:r>
              <a:rPr b="0" i="0" lang="en-US" sz="3600" u="none" cap="none" strike="noStrike">
                <a:solidFill>
                  <a:schemeClr val="dk1"/>
                </a:solidFill>
                <a:latin typeface="Calibri"/>
                <a:ea typeface="Calibri"/>
                <a:cs typeface="Calibri"/>
                <a:sym typeface="Calibri"/>
              </a:rPr>
              <a:t>, because it is on the Earth’s surface (cold), it is </a:t>
            </a:r>
            <a:r>
              <a:rPr b="1" i="0" lang="en-US" sz="3600" u="none" cap="none" strike="noStrike">
                <a:solidFill>
                  <a:srgbClr val="FF0000"/>
                </a:solidFill>
                <a:latin typeface="Calibri"/>
                <a:ea typeface="Calibri"/>
                <a:cs typeface="Calibri"/>
                <a:sym typeface="Calibri"/>
              </a:rPr>
              <a:t>extrusive</a:t>
            </a:r>
            <a:r>
              <a:rPr b="0" i="0" lang="en-US" sz="3600" u="none" cap="none" strike="noStrike">
                <a:solidFill>
                  <a:schemeClr val="dk1"/>
                </a:solidFill>
                <a:latin typeface="Calibri"/>
                <a:ea typeface="Calibri"/>
                <a:cs typeface="Calibri"/>
                <a:sym typeface="Calibri"/>
              </a:rPr>
              <a:t>. It is called </a:t>
            </a:r>
            <a:r>
              <a:rPr b="1" i="0" lang="en-US" sz="3600" u="none" cap="none" strike="noStrike">
                <a:solidFill>
                  <a:schemeClr val="dk1"/>
                </a:solidFill>
                <a:latin typeface="Calibri"/>
                <a:ea typeface="Calibri"/>
                <a:cs typeface="Calibri"/>
                <a:sym typeface="Calibri"/>
              </a:rPr>
              <a:t>extrusive</a:t>
            </a:r>
            <a:r>
              <a:rPr b="0" i="0" lang="en-US" sz="3600" u="none" cap="none" strike="noStrike">
                <a:solidFill>
                  <a:schemeClr val="dk1"/>
                </a:solidFill>
                <a:latin typeface="Calibri"/>
                <a:ea typeface="Calibri"/>
                <a:cs typeface="Calibri"/>
                <a:sym typeface="Calibri"/>
              </a:rPr>
              <a:t> because it cools down </a:t>
            </a:r>
            <a:r>
              <a:rPr b="1" i="0" lang="en-US" sz="3600" u="none" cap="none" strike="noStrike">
                <a:solidFill>
                  <a:schemeClr val="dk1"/>
                </a:solidFill>
                <a:latin typeface="Calibri"/>
                <a:ea typeface="Calibri"/>
                <a:cs typeface="Calibri"/>
                <a:sym typeface="Calibri"/>
              </a:rPr>
              <a:t>outside of the crust</a:t>
            </a:r>
            <a:r>
              <a:rPr b="0" i="0" lang="en-US" sz="3600" u="none" cap="none" strike="noStrike">
                <a:solidFill>
                  <a:schemeClr val="dk1"/>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294" name="Google Shape;294;g27e576c1a67_0_736"/>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76200" marR="76200" rtl="0" algn="l">
              <a:lnSpc>
                <a:spcPct val="105882"/>
              </a:lnSpc>
              <a:spcBef>
                <a:spcPts val="0"/>
              </a:spcBef>
              <a:spcAft>
                <a:spcPts val="0"/>
              </a:spcAft>
              <a:buClr>
                <a:srgbClr val="000000"/>
              </a:buClr>
              <a:buSzPts val="850"/>
              <a:buFont typeface="Arial"/>
              <a:buNone/>
            </a:pPr>
            <a:r>
              <a:rPr b="0" i="0" lang="en-US" sz="850" u="none" cap="none" strike="noStrike">
                <a:solidFill>
                  <a:srgbClr val="F8F9FA"/>
                </a:solidFill>
                <a:uFill>
                  <a:noFill/>
                </a:uFill>
                <a:latin typeface="Roboto"/>
                <a:ea typeface="Roboto"/>
                <a:cs typeface="Roboto"/>
                <a:sym typeface="Roboto"/>
                <a:hlinkClick r:id="rId4">
                  <a:extLst>
                    <a:ext uri="{A12FA001-AC4F-418D-AE19-62706E023703}">
                      <ahyp:hlinkClr val="tx"/>
                    </a:ext>
                  </a:extLst>
                </a:hlinkClick>
              </a:rPr>
              <a:t>Licensable</a:t>
            </a:r>
            <a:endParaRPr b="0" i="0" sz="850" u="none" cap="none" strike="noStrike">
              <a:solidFill>
                <a:srgbClr val="F8F9FA"/>
              </a:solidFill>
              <a:uFill>
                <a:noFill/>
              </a:uFill>
              <a:latin typeface="Roboto"/>
              <a:ea typeface="Roboto"/>
              <a:cs typeface="Roboto"/>
              <a:sym typeface="Roboto"/>
              <a:hlinkClick r:id="rId5">
                <a:extLst>
                  <a:ext uri="{A12FA001-AC4F-418D-AE19-62706E023703}">
                    <ahyp:hlinkClr val="tx"/>
                  </a:ext>
                </a:extLst>
              </a:hlinkClick>
            </a:endParaRPr>
          </a:p>
        </p:txBody>
      </p:sp>
      <p:pic>
        <p:nvPicPr>
          <p:cNvPr descr="Magma - The Australian Museum" id="295" name="Google Shape;295;g27e576c1a67_0_736"/>
          <p:cNvPicPr preferRelativeResize="0"/>
          <p:nvPr/>
        </p:nvPicPr>
        <p:blipFill rotWithShape="1">
          <a:blip r:embed="rId6">
            <a:alphaModFix/>
          </a:blip>
          <a:srcRect b="0" l="0" r="0" t="0"/>
          <a:stretch/>
        </p:blipFill>
        <p:spPr>
          <a:xfrm>
            <a:off x="2011680" y="3139440"/>
            <a:ext cx="5120640" cy="34137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p1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17"/>
          <p:cNvSpPr txBox="1"/>
          <p:nvPr/>
        </p:nvSpPr>
        <p:spPr>
          <a:xfrm>
            <a:off x="626625" y="526375"/>
            <a:ext cx="78909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3"/>
                </a:solidFill>
                <a:latin typeface="Calibri"/>
                <a:ea typeface="Calibri"/>
                <a:cs typeface="Calibri"/>
                <a:sym typeface="Calibri"/>
              </a:rPr>
              <a:t>Intrusive</a:t>
            </a:r>
            <a:r>
              <a:rPr b="0" i="0" lang="en-US" sz="3600" u="none" cap="none" strike="noStrike">
                <a:solidFill>
                  <a:schemeClr val="dk1"/>
                </a:solidFill>
                <a:latin typeface="Calibri"/>
                <a:ea typeface="Calibri"/>
                <a:cs typeface="Calibri"/>
                <a:sym typeface="Calibri"/>
              </a:rPr>
              <a:t> Igneous Rocks tend to be larger, have lighter colors, and have larger crystals. </a:t>
            </a:r>
            <a:endParaRPr b="0" i="0" sz="3600" u="none" cap="none" strike="noStrike">
              <a:solidFill>
                <a:schemeClr val="dk1"/>
              </a:solidFill>
              <a:latin typeface="Calibri"/>
              <a:ea typeface="Calibri"/>
              <a:cs typeface="Calibri"/>
              <a:sym typeface="Calibri"/>
            </a:endParaRPr>
          </a:p>
        </p:txBody>
      </p:sp>
      <p:pic>
        <p:nvPicPr>
          <p:cNvPr descr="Virtual Collection: Intrusive Igneous Rocks — Earth@Home" id="302" name="Google Shape;302;p17"/>
          <p:cNvPicPr preferRelativeResize="0"/>
          <p:nvPr/>
        </p:nvPicPr>
        <p:blipFill rotWithShape="1">
          <a:blip r:embed="rId4">
            <a:alphaModFix/>
          </a:blip>
          <a:srcRect b="0" l="0" r="0" t="0"/>
          <a:stretch/>
        </p:blipFill>
        <p:spPr>
          <a:xfrm>
            <a:off x="1051560" y="2297004"/>
            <a:ext cx="7040880" cy="39604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Artificial Intelligence" id="307" name="Google Shape;307;p1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9"/>
          <p:cNvSpPr txBox="1"/>
          <p:nvPr/>
        </p:nvSpPr>
        <p:spPr>
          <a:xfrm>
            <a:off x="626625" y="526375"/>
            <a:ext cx="78909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3"/>
                </a:solidFill>
                <a:latin typeface="Calibri"/>
                <a:ea typeface="Calibri"/>
                <a:cs typeface="Calibri"/>
                <a:sym typeface="Calibri"/>
              </a:rPr>
              <a:t>Extrusive</a:t>
            </a:r>
            <a:r>
              <a:rPr b="0" i="0" lang="en-US" sz="3600" u="none" cap="none" strike="noStrike">
                <a:solidFill>
                  <a:schemeClr val="dk1"/>
                </a:solidFill>
                <a:latin typeface="Calibri"/>
                <a:ea typeface="Calibri"/>
                <a:cs typeface="Calibri"/>
                <a:sym typeface="Calibri"/>
              </a:rPr>
              <a:t> igneous rocks tend to be small, have darker colors, small gas bubbles, and small crystals that require a microscope to see. </a:t>
            </a:r>
            <a:endParaRPr b="0" i="0" sz="3600" u="none" cap="none" strike="noStrike">
              <a:solidFill>
                <a:schemeClr val="dk1"/>
              </a:solidFill>
              <a:latin typeface="Calibri"/>
              <a:ea typeface="Calibri"/>
              <a:cs typeface="Calibri"/>
              <a:sym typeface="Calibri"/>
            </a:endParaRPr>
          </a:p>
        </p:txBody>
      </p:sp>
      <p:pic>
        <p:nvPicPr>
          <p:cNvPr descr="Virtual Collection: Extrusive Igneous Rocks — Earth@Home" id="309" name="Google Shape;309;p19"/>
          <p:cNvPicPr preferRelativeResize="0"/>
          <p:nvPr/>
        </p:nvPicPr>
        <p:blipFill rotWithShape="1">
          <a:blip r:embed="rId4">
            <a:alphaModFix/>
          </a:blip>
          <a:srcRect b="0" l="0" r="0" t="0"/>
          <a:stretch/>
        </p:blipFill>
        <p:spPr>
          <a:xfrm>
            <a:off x="1352005" y="2834659"/>
            <a:ext cx="6439989" cy="36224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Artificial Intelligence" id="314" name="Google Shape;314;p2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1"/>
          <p:cNvSpPr txBox="1"/>
          <p:nvPr/>
        </p:nvSpPr>
        <p:spPr>
          <a:xfrm>
            <a:off x="732913" y="526375"/>
            <a:ext cx="7678175" cy="17542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Igneous rocks can come from volcanoes, tectonic plates, and at the bottom of the ocean.</a:t>
            </a:r>
            <a:endParaRPr b="0" i="0" sz="3600" u="none" cap="none" strike="noStrike">
              <a:solidFill>
                <a:schemeClr val="dk1"/>
              </a:solidFill>
              <a:latin typeface="Calibri"/>
              <a:ea typeface="Calibri"/>
              <a:cs typeface="Calibri"/>
              <a:sym typeface="Calibri"/>
            </a:endParaRPr>
          </a:p>
        </p:txBody>
      </p:sp>
      <p:pic>
        <p:nvPicPr>
          <p:cNvPr descr="Plate Tectonics" id="316" name="Google Shape;316;p21"/>
          <p:cNvPicPr preferRelativeResize="0"/>
          <p:nvPr/>
        </p:nvPicPr>
        <p:blipFill rotWithShape="1">
          <a:blip r:embed="rId4">
            <a:alphaModFix/>
          </a:blip>
          <a:srcRect b="0" l="0" r="0" t="0"/>
          <a:stretch/>
        </p:blipFill>
        <p:spPr>
          <a:xfrm>
            <a:off x="11267" y="2687459"/>
            <a:ext cx="4560733" cy="3210922"/>
          </a:xfrm>
          <a:prstGeom prst="rect">
            <a:avLst/>
          </a:prstGeom>
          <a:noFill/>
          <a:ln>
            <a:noFill/>
          </a:ln>
        </p:spPr>
      </p:pic>
      <p:pic>
        <p:nvPicPr>
          <p:cNvPr descr="Basalt: Igneous Rock - Pictures, Definition, Uses &amp; More" id="317" name="Google Shape;317;p21"/>
          <p:cNvPicPr preferRelativeResize="0"/>
          <p:nvPr/>
        </p:nvPicPr>
        <p:blipFill rotWithShape="1">
          <a:blip r:embed="rId5">
            <a:alphaModFix/>
          </a:blip>
          <a:srcRect b="0" l="0" r="0" t="0"/>
          <a:stretch/>
        </p:blipFill>
        <p:spPr>
          <a:xfrm>
            <a:off x="4572000" y="2687459"/>
            <a:ext cx="4560733" cy="32109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descr="Questions" id="323" name="Google Shape;323;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descr="Questions" id="329" name="Google Shape;329;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7430209113_0_1020"/>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Intrusive igneous rocks mean they cool down _____ _____ the Earth’s crust.</a:t>
            </a:r>
            <a:endParaRPr/>
          </a:p>
        </p:txBody>
      </p:sp>
      <p:sp>
        <p:nvSpPr>
          <p:cNvPr id="331" name="Google Shape;331;g27430209113_0_1020"/>
          <p:cNvSpPr txBox="1"/>
          <p:nvPr/>
        </p:nvSpPr>
        <p:spPr>
          <a:xfrm>
            <a:off x="491850" y="2257288"/>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Slowly, inside</a:t>
            </a:r>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Quickly, outside</a:t>
            </a:r>
            <a:endParaRPr b="0" i="0" sz="3200" u="none" cap="none" strike="noStrike">
              <a:solidFill>
                <a:schemeClr val="dk1"/>
              </a:solidFill>
              <a:latin typeface="Calibri"/>
              <a:ea typeface="Calibri"/>
              <a:cs typeface="Calibri"/>
              <a:sym typeface="Calibri"/>
            </a:endParaRPr>
          </a:p>
        </p:txBody>
      </p:sp>
      <p:pic>
        <p:nvPicPr>
          <p:cNvPr descr="Igneous Rocks: How Are They Formed? - Universe Today" id="332" name="Google Shape;332;g27430209113_0_1020"/>
          <p:cNvPicPr preferRelativeResize="0"/>
          <p:nvPr/>
        </p:nvPicPr>
        <p:blipFill rotWithShape="1">
          <a:blip r:embed="rId4">
            <a:alphaModFix/>
          </a:blip>
          <a:srcRect b="0" l="0" r="0" t="0"/>
          <a:stretch/>
        </p:blipFill>
        <p:spPr>
          <a:xfrm>
            <a:off x="4220178" y="2257288"/>
            <a:ext cx="4828903" cy="301806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descr="Questions" id="338" name="Google Shape;338;p2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2"/>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Intrusive igneous rocks mean they cool down </a:t>
            </a:r>
            <a:r>
              <a:rPr b="1" i="0" lang="en-US" sz="3600" u="none" cap="none" strike="noStrike">
                <a:solidFill>
                  <a:srgbClr val="FF0000"/>
                </a:solidFill>
                <a:latin typeface="Calibri"/>
                <a:ea typeface="Calibri"/>
                <a:cs typeface="Calibri"/>
                <a:sym typeface="Calibri"/>
              </a:rPr>
              <a:t>slowly, inside</a:t>
            </a:r>
            <a:r>
              <a:rPr b="0" i="0" lang="en-US" sz="3600" u="none" cap="none" strike="noStrike">
                <a:solidFill>
                  <a:srgbClr val="000000"/>
                </a:solidFill>
                <a:latin typeface="Calibri"/>
                <a:ea typeface="Calibri"/>
                <a:cs typeface="Calibri"/>
                <a:sym typeface="Calibri"/>
              </a:rPr>
              <a:t> the Earth’s crust.</a:t>
            </a:r>
            <a:endParaRPr/>
          </a:p>
        </p:txBody>
      </p:sp>
      <p:sp>
        <p:nvSpPr>
          <p:cNvPr id="340" name="Google Shape;340;p22"/>
          <p:cNvSpPr txBox="1"/>
          <p:nvPr/>
        </p:nvSpPr>
        <p:spPr>
          <a:xfrm>
            <a:off x="491850" y="2257288"/>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Slowly, inside</a:t>
            </a:r>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Quickly, outside</a:t>
            </a:r>
            <a:endParaRPr b="0" i="0" sz="3200" u="none" cap="none" strike="noStrike">
              <a:solidFill>
                <a:schemeClr val="dk1"/>
              </a:solidFill>
              <a:latin typeface="Calibri"/>
              <a:ea typeface="Calibri"/>
              <a:cs typeface="Calibri"/>
              <a:sym typeface="Calibri"/>
            </a:endParaRPr>
          </a:p>
        </p:txBody>
      </p:sp>
      <p:pic>
        <p:nvPicPr>
          <p:cNvPr descr="Igneous Rocks: How Are They Formed? - Universe Today" id="341" name="Google Shape;341;p22"/>
          <p:cNvPicPr preferRelativeResize="0"/>
          <p:nvPr/>
        </p:nvPicPr>
        <p:blipFill rotWithShape="1">
          <a:blip r:embed="rId4">
            <a:alphaModFix/>
          </a:blip>
          <a:srcRect b="0" l="0" r="0" t="0"/>
          <a:stretch/>
        </p:blipFill>
        <p:spPr>
          <a:xfrm>
            <a:off x="4220178" y="2257288"/>
            <a:ext cx="4828903" cy="30180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light bulb with a gear inside&#10;&#10;Description automatically generated" id="127" name="Google Shape;127;p3"/>
          <p:cNvPicPr preferRelativeResize="0"/>
          <p:nvPr/>
        </p:nvPicPr>
        <p:blipFill rotWithShape="1">
          <a:blip r:embed="rId3">
            <a:alphaModFix/>
          </a:blip>
          <a:srcRect b="0" l="0" r="0" t="0"/>
          <a:stretch/>
        </p:blipFill>
        <p:spPr>
          <a:xfrm>
            <a:off x="65500" y="931450"/>
            <a:ext cx="721150" cy="733800"/>
          </a:xfrm>
          <a:prstGeom prst="rect">
            <a:avLst/>
          </a:prstGeom>
          <a:noFill/>
          <a:ln>
            <a:noFill/>
          </a:ln>
        </p:spPr>
      </p:pic>
      <p:sp>
        <p:nvSpPr>
          <p:cNvPr id="128" name="Google Shape;128;p3"/>
          <p:cNvSpPr txBox="1"/>
          <p:nvPr/>
        </p:nvSpPr>
        <p:spPr>
          <a:xfrm>
            <a:off x="975000" y="630251"/>
            <a:ext cx="7194000" cy="107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b="1" i="0" lang="en-US" sz="2700" u="none" cap="none" strike="noStrike">
                <a:solidFill>
                  <a:schemeClr val="dk1"/>
                </a:solidFill>
                <a:latin typeface="Calibri"/>
                <a:ea typeface="Calibri"/>
                <a:cs typeface="Calibri"/>
                <a:sym typeface="Calibri"/>
              </a:rPr>
              <a:t>Big Question: </a:t>
            </a:r>
            <a:r>
              <a:rPr b="0" i="0" lang="en-US" sz="2700" u="none" cap="none" strike="noStrike">
                <a:solidFill>
                  <a:schemeClr val="dk1"/>
                </a:solidFill>
                <a:latin typeface="Calibri"/>
                <a:ea typeface="Calibri"/>
                <a:cs typeface="Calibri"/>
                <a:sym typeface="Calibri"/>
              </a:rPr>
              <a:t>What do igneous rocks tell us about what's under the Earth's surface?</a:t>
            </a:r>
            <a:endParaRPr/>
          </a:p>
        </p:txBody>
      </p:sp>
      <p:pic>
        <p:nvPicPr>
          <p:cNvPr descr="Intrusive and Extrusive Igneous Rocks ( Read ) | Earth Science | CK-12  Foundation" id="129" name="Google Shape;129;p3"/>
          <p:cNvPicPr preferRelativeResize="0"/>
          <p:nvPr/>
        </p:nvPicPr>
        <p:blipFill rotWithShape="1">
          <a:blip r:embed="rId4">
            <a:alphaModFix/>
          </a:blip>
          <a:srcRect b="0" l="0" r="0" t="0"/>
          <a:stretch/>
        </p:blipFill>
        <p:spPr>
          <a:xfrm>
            <a:off x="1706880" y="2184658"/>
            <a:ext cx="5730240" cy="42976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Questions" id="347" name="Google Shape;347;p2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3"/>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Igneous Rocks contain particles such as former living things and sand.</a:t>
            </a:r>
            <a:endParaRPr/>
          </a:p>
        </p:txBody>
      </p:sp>
      <p:sp>
        <p:nvSpPr>
          <p:cNvPr id="349" name="Google Shape;349;p23"/>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a:p>
          <a:p>
            <a:pPr indent="-228600" lvl="0" marL="457200" marR="0" rtl="0" algn="l">
              <a:lnSpc>
                <a:spcPct val="115000"/>
              </a:lnSpc>
              <a:spcBef>
                <a:spcPts val="64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p:txBody>
      </p:sp>
      <p:pic>
        <p:nvPicPr>
          <p:cNvPr descr="igneous rock - Students | Britannica Kids | Homework Help" id="350" name="Google Shape;350;p23"/>
          <p:cNvPicPr preferRelativeResize="0"/>
          <p:nvPr/>
        </p:nvPicPr>
        <p:blipFill rotWithShape="1">
          <a:blip r:embed="rId4">
            <a:alphaModFix/>
          </a:blip>
          <a:srcRect b="0" l="0" r="0" t="0"/>
          <a:stretch/>
        </p:blipFill>
        <p:spPr>
          <a:xfrm>
            <a:off x="3627451" y="1910776"/>
            <a:ext cx="5238750" cy="3933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descr="Questions" id="356" name="Google Shape;356;p2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4"/>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Igneous Rocks contain particles such as former living things and sand.</a:t>
            </a:r>
            <a:endParaRPr/>
          </a:p>
        </p:txBody>
      </p:sp>
      <p:sp>
        <p:nvSpPr>
          <p:cNvPr id="358" name="Google Shape;358;p24"/>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False</a:t>
            </a:r>
            <a:endParaRPr/>
          </a:p>
          <a:p>
            <a:pPr indent="-228600" lvl="0" marL="457200" marR="0" rtl="0" algn="l">
              <a:lnSpc>
                <a:spcPct val="115000"/>
              </a:lnSpc>
              <a:spcBef>
                <a:spcPts val="64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p:txBody>
      </p:sp>
      <p:pic>
        <p:nvPicPr>
          <p:cNvPr descr="igneous rock - Students | Britannica Kids | Homework Help" id="359" name="Google Shape;359;p24"/>
          <p:cNvPicPr preferRelativeResize="0"/>
          <p:nvPr/>
        </p:nvPicPr>
        <p:blipFill rotWithShape="1">
          <a:blip r:embed="rId4">
            <a:alphaModFix/>
          </a:blip>
          <a:srcRect b="0" l="0" r="0" t="0"/>
          <a:stretch/>
        </p:blipFill>
        <p:spPr>
          <a:xfrm>
            <a:off x="3627451" y="1910776"/>
            <a:ext cx="5238750" cy="3933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descr="Questions" id="365" name="Google Shape;365;p2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5"/>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Igneous rocks can only be formed by volcanoes.</a:t>
            </a:r>
            <a:endParaRPr/>
          </a:p>
        </p:txBody>
      </p:sp>
      <p:sp>
        <p:nvSpPr>
          <p:cNvPr id="367" name="Google Shape;367;p25"/>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TIME for Kids | What Are Volcanoes?" id="368" name="Google Shape;368;p25"/>
          <p:cNvPicPr preferRelativeResize="0"/>
          <p:nvPr/>
        </p:nvPicPr>
        <p:blipFill rotWithShape="1">
          <a:blip r:embed="rId4">
            <a:alphaModFix/>
          </a:blip>
          <a:srcRect b="0" l="0" r="0" t="0"/>
          <a:stretch/>
        </p:blipFill>
        <p:spPr>
          <a:xfrm>
            <a:off x="3331028" y="2103816"/>
            <a:ext cx="5327167" cy="35477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descr="Questions" id="374" name="Google Shape;374;p2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6"/>
          <p:cNvSpPr txBox="1"/>
          <p:nvPr/>
        </p:nvSpPr>
        <p:spPr>
          <a:xfrm>
            <a:off x="983701" y="528500"/>
            <a:ext cx="78825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Igneous rocks can only be formed by volcanoes.</a:t>
            </a:r>
            <a:endParaRPr/>
          </a:p>
        </p:txBody>
      </p:sp>
      <p:sp>
        <p:nvSpPr>
          <p:cNvPr id="376" name="Google Shape;376;p26"/>
          <p:cNvSpPr txBox="1"/>
          <p:nvPr/>
        </p:nvSpPr>
        <p:spPr>
          <a:xfrm>
            <a:off x="864326" y="2387289"/>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False</a:t>
            </a:r>
            <a:endParaRPr/>
          </a:p>
          <a:p>
            <a:pPr indent="-228600" lvl="0" marL="457200" marR="0" rtl="0" algn="l">
              <a:lnSpc>
                <a:spcPct val="115000"/>
              </a:lnSpc>
              <a:spcBef>
                <a:spcPts val="64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p:txBody>
      </p:sp>
      <p:pic>
        <p:nvPicPr>
          <p:cNvPr descr="TIME for Kids | What Are Volcanoes?" id="377" name="Google Shape;377;p26"/>
          <p:cNvPicPr preferRelativeResize="0"/>
          <p:nvPr/>
        </p:nvPicPr>
        <p:blipFill rotWithShape="1">
          <a:blip r:embed="rId4">
            <a:alphaModFix/>
          </a:blip>
          <a:srcRect b="0" l="0" r="0" t="0"/>
          <a:stretch/>
        </p:blipFill>
        <p:spPr>
          <a:xfrm>
            <a:off x="3331028" y="2103816"/>
            <a:ext cx="5327167" cy="35477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Artificial Intelligence" id="383" name="Google Shape;383;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4" name="Google Shape;384;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Artificial Intelligence" id="390" name="Google Shape;390;p2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1" name="Google Shape;391;p27"/>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392" name="Google Shape;392;p27"/>
          <p:cNvSpPr txBox="1"/>
          <p:nvPr/>
        </p:nvSpPr>
        <p:spPr>
          <a:xfrm>
            <a:off x="2972850" y="424771"/>
            <a:ext cx="3198300"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Pumice</a:t>
            </a:r>
            <a:endParaRPr b="0" i="0" sz="3500" u="none" cap="none" strike="noStrike">
              <a:solidFill>
                <a:schemeClr val="dk1"/>
              </a:solidFill>
              <a:latin typeface="Calibri"/>
              <a:ea typeface="Calibri"/>
              <a:cs typeface="Calibri"/>
              <a:sym typeface="Calibri"/>
            </a:endParaRPr>
          </a:p>
        </p:txBody>
      </p:sp>
      <p:pic>
        <p:nvPicPr>
          <p:cNvPr descr="What is Pumice? - WorldAtlas" id="393" name="Google Shape;393;p27"/>
          <p:cNvPicPr preferRelativeResize="0"/>
          <p:nvPr/>
        </p:nvPicPr>
        <p:blipFill rotWithShape="1">
          <a:blip r:embed="rId5">
            <a:alphaModFix/>
          </a:blip>
          <a:srcRect b="0" l="0" r="0" t="0"/>
          <a:stretch/>
        </p:blipFill>
        <p:spPr>
          <a:xfrm>
            <a:off x="243277" y="1659700"/>
            <a:ext cx="4033676" cy="4033676"/>
          </a:xfrm>
          <a:prstGeom prst="rect">
            <a:avLst/>
          </a:prstGeom>
          <a:noFill/>
          <a:ln>
            <a:noFill/>
          </a:ln>
        </p:spPr>
      </p:pic>
      <p:pic>
        <p:nvPicPr>
          <p:cNvPr id="394" name="Google Shape;394;p27"/>
          <p:cNvPicPr preferRelativeResize="0"/>
          <p:nvPr/>
        </p:nvPicPr>
        <p:blipFill>
          <a:blip r:embed="rId6">
            <a:alphaModFix/>
          </a:blip>
          <a:stretch>
            <a:fillRect/>
          </a:stretch>
        </p:blipFill>
        <p:spPr>
          <a:xfrm>
            <a:off x="4727528" y="1169071"/>
            <a:ext cx="3417558" cy="47745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descr="Artificial Intelligence" id="400" name="Google Shape;400;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1" name="Google Shape;401;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02" name="Google Shape;402;g27e576c1a67_0_803"/>
          <p:cNvSpPr txBox="1"/>
          <p:nvPr/>
        </p:nvSpPr>
        <p:spPr>
          <a:xfrm>
            <a:off x="2972850" y="424771"/>
            <a:ext cx="3198300"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Granite</a:t>
            </a:r>
            <a:endParaRPr b="0" i="0" sz="3500" u="none" cap="none" strike="noStrike">
              <a:solidFill>
                <a:schemeClr val="dk1"/>
              </a:solidFill>
              <a:latin typeface="Calibri"/>
              <a:ea typeface="Calibri"/>
              <a:cs typeface="Calibri"/>
              <a:sym typeface="Calibri"/>
            </a:endParaRPr>
          </a:p>
        </p:txBody>
      </p:sp>
      <p:pic>
        <p:nvPicPr>
          <p:cNvPr descr="Granite Rocks : What Is Granite Rock And How Is It Formed? | Geology Page" id="403" name="Google Shape;403;g27e576c1a67_0_803"/>
          <p:cNvPicPr preferRelativeResize="0"/>
          <p:nvPr/>
        </p:nvPicPr>
        <p:blipFill rotWithShape="1">
          <a:blip r:embed="rId5">
            <a:alphaModFix/>
          </a:blip>
          <a:srcRect b="0" l="0" r="0" t="0"/>
          <a:stretch/>
        </p:blipFill>
        <p:spPr>
          <a:xfrm>
            <a:off x="558827" y="1778676"/>
            <a:ext cx="4091250" cy="3498000"/>
          </a:xfrm>
          <a:prstGeom prst="rect">
            <a:avLst/>
          </a:prstGeom>
          <a:noFill/>
          <a:ln>
            <a:noFill/>
          </a:ln>
        </p:spPr>
      </p:pic>
      <p:pic>
        <p:nvPicPr>
          <p:cNvPr id="404" name="Google Shape;404;g27e576c1a67_0_803"/>
          <p:cNvPicPr preferRelativeResize="0"/>
          <p:nvPr/>
        </p:nvPicPr>
        <p:blipFill>
          <a:blip r:embed="rId6">
            <a:alphaModFix/>
          </a:blip>
          <a:stretch>
            <a:fillRect/>
          </a:stretch>
        </p:blipFill>
        <p:spPr>
          <a:xfrm>
            <a:off x="4650077" y="1948546"/>
            <a:ext cx="4189123" cy="29608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Artificial Intelligence" id="410" name="Google Shape;41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1" name="Google Shape;41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2" name="Google Shape;412;g25e11802ac4_0_780"/>
          <p:cNvSpPr txBox="1"/>
          <p:nvPr/>
        </p:nvSpPr>
        <p:spPr>
          <a:xfrm>
            <a:off x="2972850" y="424771"/>
            <a:ext cx="3198300"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Obsidian</a:t>
            </a:r>
            <a:endParaRPr b="0" i="0" sz="3500" u="none" cap="none" strike="noStrike">
              <a:solidFill>
                <a:schemeClr val="dk1"/>
              </a:solidFill>
              <a:latin typeface="Calibri"/>
              <a:ea typeface="Calibri"/>
              <a:cs typeface="Calibri"/>
              <a:sym typeface="Calibri"/>
            </a:endParaRPr>
          </a:p>
        </p:txBody>
      </p:sp>
      <p:pic>
        <p:nvPicPr>
          <p:cNvPr descr="Obsidian | Rock, Color, Composition, &amp; Uses | Britannica" id="413" name="Google Shape;413;g25e11802ac4_0_780"/>
          <p:cNvPicPr preferRelativeResize="0"/>
          <p:nvPr/>
        </p:nvPicPr>
        <p:blipFill rotWithShape="1">
          <a:blip r:embed="rId5">
            <a:alphaModFix/>
          </a:blip>
          <a:srcRect b="0" l="0" r="0" t="0"/>
          <a:stretch/>
        </p:blipFill>
        <p:spPr>
          <a:xfrm>
            <a:off x="762000" y="1356404"/>
            <a:ext cx="7620000" cy="5076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descr="Artificial Intelligence" id="419" name="Google Shape;419;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0" name="Google Shape;420;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descr="Artificial Intelligence" id="426" name="Google Shape;42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7" name="Google Shape;42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28" name="Google Shape;428;g27e576c1a67_0_796"/>
          <p:cNvSpPr txBox="1"/>
          <p:nvPr/>
        </p:nvSpPr>
        <p:spPr>
          <a:xfrm>
            <a:off x="1688900" y="424771"/>
            <a:ext cx="5766201"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Conglomerate (sedimentary)</a:t>
            </a:r>
            <a:endParaRPr b="0" i="0" sz="3500" u="none" cap="none" strike="noStrike">
              <a:solidFill>
                <a:schemeClr val="dk1"/>
              </a:solidFill>
              <a:latin typeface="Calibri"/>
              <a:ea typeface="Calibri"/>
              <a:cs typeface="Calibri"/>
              <a:sym typeface="Calibri"/>
            </a:endParaRPr>
          </a:p>
        </p:txBody>
      </p:sp>
      <p:pic>
        <p:nvPicPr>
          <p:cNvPr descr="Conglomerate - Sedimentary Rocks" id="429" name="Google Shape;429;g27e576c1a67_0_796"/>
          <p:cNvPicPr preferRelativeResize="0"/>
          <p:nvPr/>
        </p:nvPicPr>
        <p:blipFill rotWithShape="1">
          <a:blip r:embed="rId5">
            <a:alphaModFix/>
          </a:blip>
          <a:srcRect b="0" l="0" r="0" t="0"/>
          <a:stretch/>
        </p:blipFill>
        <p:spPr>
          <a:xfrm>
            <a:off x="2133600" y="1604054"/>
            <a:ext cx="4876800" cy="4829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nvSpPr>
        <p:spPr>
          <a:xfrm>
            <a:off x="2532875" y="693150"/>
            <a:ext cx="4675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36" name="Google Shape;136;p5"/>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
          <p:cNvSpPr txBox="1"/>
          <p:nvPr/>
        </p:nvSpPr>
        <p:spPr>
          <a:xfrm>
            <a:off x="1106803" y="3920310"/>
            <a:ext cx="6930394" cy="1815851"/>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2200" u="none" cap="none" strike="noStrike">
                <a:solidFill>
                  <a:srgbClr val="000000"/>
                </a:solidFill>
                <a:latin typeface="Calibri"/>
                <a:ea typeface="Calibri"/>
                <a:cs typeface="Calibri"/>
                <a:sym typeface="Calibri"/>
              </a:rPr>
              <a:t>Igneous Rocks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2200" u="none" cap="none" strike="noStrike">
                <a:solidFill>
                  <a:srgbClr val="000000"/>
                </a:solidFill>
                <a:latin typeface="Calibri"/>
                <a:ea typeface="Calibri"/>
                <a:cs typeface="Calibri"/>
                <a:sym typeface="Calibri"/>
              </a:rPr>
              <a:t>Provide a few igneous rock samples and have students contrast igneous rock features to other rocks e.g., sedimentary rocks. </a:t>
            </a:r>
            <a:endParaRPr/>
          </a:p>
        </p:txBody>
      </p:sp>
      <p:pic>
        <p:nvPicPr>
          <p:cNvPr descr="All About Extrusive Igneous Rocks (With Pictures) AZ" id="138" name="Google Shape;138;p5"/>
          <p:cNvPicPr preferRelativeResize="0"/>
          <p:nvPr/>
        </p:nvPicPr>
        <p:blipFill rotWithShape="1">
          <a:blip r:embed="rId4">
            <a:alphaModFix/>
          </a:blip>
          <a:srcRect b="0" l="0" r="0" t="0"/>
          <a:stretch/>
        </p:blipFill>
        <p:spPr>
          <a:xfrm>
            <a:off x="3435570" y="1647450"/>
            <a:ext cx="2272860" cy="22728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descr="Artificial Intelligence" id="435" name="Google Shape;435;p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6" name="Google Shape;436;p28"/>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37" name="Google Shape;437;p28"/>
          <p:cNvSpPr txBox="1"/>
          <p:nvPr/>
        </p:nvSpPr>
        <p:spPr>
          <a:xfrm>
            <a:off x="2299588" y="424771"/>
            <a:ext cx="4544825"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Slate (Metamorphic)</a:t>
            </a:r>
            <a:endParaRPr b="0" i="0" sz="3500" u="none" cap="none" strike="noStrike">
              <a:solidFill>
                <a:schemeClr val="dk1"/>
              </a:solidFill>
              <a:latin typeface="Calibri"/>
              <a:ea typeface="Calibri"/>
              <a:cs typeface="Calibri"/>
              <a:sym typeface="Calibri"/>
            </a:endParaRPr>
          </a:p>
        </p:txBody>
      </p:sp>
      <p:pic>
        <p:nvPicPr>
          <p:cNvPr descr="Slate | Metamorphic Rock, Sedimentary Origin, Uses in Construction |  Britannica" id="438" name="Google Shape;438;p28"/>
          <p:cNvPicPr preferRelativeResize="0"/>
          <p:nvPr/>
        </p:nvPicPr>
        <p:blipFill rotWithShape="1">
          <a:blip r:embed="rId5">
            <a:alphaModFix/>
          </a:blip>
          <a:srcRect b="0" l="0" r="0" t="0"/>
          <a:stretch/>
        </p:blipFill>
        <p:spPr>
          <a:xfrm>
            <a:off x="118900" y="2057277"/>
            <a:ext cx="4260952" cy="3195699"/>
          </a:xfrm>
          <a:prstGeom prst="rect">
            <a:avLst/>
          </a:prstGeom>
          <a:noFill/>
          <a:ln>
            <a:noFill/>
          </a:ln>
        </p:spPr>
      </p:pic>
      <p:pic>
        <p:nvPicPr>
          <p:cNvPr id="439" name="Google Shape;439;p28"/>
          <p:cNvPicPr preferRelativeResize="0"/>
          <p:nvPr/>
        </p:nvPicPr>
        <p:blipFill>
          <a:blip r:embed="rId6">
            <a:alphaModFix/>
          </a:blip>
          <a:stretch>
            <a:fillRect/>
          </a:stretch>
        </p:blipFill>
        <p:spPr>
          <a:xfrm>
            <a:off x="4532252" y="1931071"/>
            <a:ext cx="4459349" cy="32136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Artificial Intelligence" id="445" name="Google Shape;445;p2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6" name="Google Shape;446;p29"/>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47" name="Google Shape;447;p29"/>
          <p:cNvSpPr txBox="1"/>
          <p:nvPr/>
        </p:nvSpPr>
        <p:spPr>
          <a:xfrm>
            <a:off x="2413888" y="424771"/>
            <a:ext cx="4316224" cy="1353900"/>
          </a:xfrm>
          <a:prstGeom prst="rect">
            <a:avLst/>
          </a:prstGeom>
          <a:noFill/>
          <a:ln>
            <a:noFill/>
          </a:ln>
        </p:spPr>
        <p:txBody>
          <a:bodyPr anchorCtr="0" anchor="t" bIns="45700" lIns="91425" spcFirstLastPara="1" rIns="91425" wrap="square" tIns="45700">
            <a:normAutofit/>
          </a:bodyPr>
          <a:lstStyle/>
          <a:p>
            <a:pPr indent="0" lvl="0" marL="25400" marR="0" rtl="0" algn="ctr">
              <a:lnSpc>
                <a:spcPct val="115000"/>
              </a:lnSpc>
              <a:spcBef>
                <a:spcPts val="0"/>
              </a:spcBef>
              <a:spcAft>
                <a:spcPts val="0"/>
              </a:spcAft>
              <a:buNone/>
            </a:pPr>
            <a:r>
              <a:rPr b="0" i="0" lang="en-US" sz="3500" u="none" cap="none" strike="noStrike">
                <a:solidFill>
                  <a:schemeClr val="dk1"/>
                </a:solidFill>
                <a:latin typeface="Calibri"/>
                <a:ea typeface="Calibri"/>
                <a:cs typeface="Calibri"/>
                <a:sym typeface="Calibri"/>
              </a:rPr>
              <a:t>Coal (sedimentary) </a:t>
            </a:r>
            <a:endParaRPr b="0" i="0" sz="3500" u="none" cap="none" strike="noStrike">
              <a:solidFill>
                <a:schemeClr val="dk1"/>
              </a:solidFill>
              <a:latin typeface="Calibri"/>
              <a:ea typeface="Calibri"/>
              <a:cs typeface="Calibri"/>
              <a:sym typeface="Calibri"/>
            </a:endParaRPr>
          </a:p>
        </p:txBody>
      </p:sp>
      <p:pic>
        <p:nvPicPr>
          <p:cNvPr descr="Using coal as a potent antioxidant" id="448" name="Google Shape;448;p29"/>
          <p:cNvPicPr preferRelativeResize="0"/>
          <p:nvPr/>
        </p:nvPicPr>
        <p:blipFill rotWithShape="1">
          <a:blip r:embed="rId5">
            <a:alphaModFix/>
          </a:blip>
          <a:srcRect b="0" l="0" r="0" t="0"/>
          <a:stretch/>
        </p:blipFill>
        <p:spPr>
          <a:xfrm>
            <a:off x="1175657" y="1636940"/>
            <a:ext cx="6792686" cy="45202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descr="Questions" id="454" name="Google Shape;454;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0"/>
          <p:cNvSpPr txBox="1"/>
          <p:nvPr/>
        </p:nvSpPr>
        <p:spPr>
          <a:xfrm>
            <a:off x="1028700" y="424771"/>
            <a:ext cx="7677300" cy="17542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Discuss whether igneous rocks contain fossils and/or sand particles (as compared to sedimentary rocks). </a:t>
            </a:r>
            <a:endParaRPr b="0" i="0" sz="1400" u="none" cap="none" strike="noStrike">
              <a:solidFill>
                <a:srgbClr val="000000"/>
              </a:solidFill>
              <a:latin typeface="Arial"/>
              <a:ea typeface="Arial"/>
              <a:cs typeface="Arial"/>
              <a:sym typeface="Arial"/>
            </a:endParaRPr>
          </a:p>
        </p:txBody>
      </p:sp>
      <p:sp>
        <p:nvSpPr>
          <p:cNvPr descr="Questions" id="461" name="Google Shape;461;p3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gneous rock - Students | Britannica Kids | Homework Help" id="462" name="Google Shape;462;p30"/>
          <p:cNvPicPr preferRelativeResize="0"/>
          <p:nvPr/>
        </p:nvPicPr>
        <p:blipFill rotWithShape="1">
          <a:blip r:embed="rId4">
            <a:alphaModFix/>
          </a:blip>
          <a:srcRect b="0" l="0" r="0" t="0"/>
          <a:stretch/>
        </p:blipFill>
        <p:spPr>
          <a:xfrm>
            <a:off x="2096317" y="2733055"/>
            <a:ext cx="5238750" cy="3933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69" name="Google Shape;469;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1"/>
          <p:cNvSpPr txBox="1"/>
          <p:nvPr>
            <p:ph type="ctrTitle"/>
          </p:nvPr>
        </p:nvSpPr>
        <p:spPr>
          <a:xfrm>
            <a:off x="792450" y="308149"/>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Igneous Rock:</a:t>
            </a:r>
            <a:r>
              <a:rPr b="1" lang="en-US" sz="3600"/>
              <a:t> </a:t>
            </a:r>
            <a:r>
              <a:rPr lang="en-US" sz="3600"/>
              <a:t>Rock that forms when molten earth becomes solid.</a:t>
            </a:r>
            <a:endParaRPr sz="3600"/>
          </a:p>
        </p:txBody>
      </p:sp>
      <p:sp>
        <p:nvSpPr>
          <p:cNvPr descr="Rewind" id="476" name="Google Shape;476;p3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ntrusive and Extrusive Igneous Rocks ( Read ) | Earth Science | CK-12  Foundation" id="477" name="Google Shape;477;p31"/>
          <p:cNvPicPr preferRelativeResize="0"/>
          <p:nvPr/>
        </p:nvPicPr>
        <p:blipFill rotWithShape="1">
          <a:blip r:embed="rId4">
            <a:alphaModFix/>
          </a:blip>
          <a:srcRect b="0" l="0" r="0" t="0"/>
          <a:stretch/>
        </p:blipFill>
        <p:spPr>
          <a:xfrm>
            <a:off x="1668745" y="2194969"/>
            <a:ext cx="5806510" cy="43548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4" name="Google Shape;484;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85" name="Google Shape;485;g25e11802ac4_0_1976"/>
          <p:cNvCxnSpPr>
            <a:stCxn id="486" idx="4"/>
            <a:endCxn id="483"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88" name="Google Shape;488;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86" name="Google Shape;486;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5" name="Google Shape;495;p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6" name="Google Shape;496;p32"/>
          <p:cNvCxnSpPr>
            <a:stCxn id="497" idx="4"/>
            <a:endCxn id="4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p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9" name="Google Shape;499;p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7" name="Google Shape;497;p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00" name="Google Shape;500;p32"/>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1" name="Google Shape;501;p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02" name="Google Shape;502;p32"/>
          <p:cNvCxnSpPr>
            <a:stCxn id="503" idx="4"/>
            <a:endCxn id="50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04" name="Google Shape;504;p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05" name="Google Shape;505;p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06" name="Google Shape;506;p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07" name="Google Shape;507;p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03" name="Google Shape;503;p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8" name="Google Shape;508;p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09" name="Google Shape;509;p32"/>
          <p:cNvSpPr txBox="1"/>
          <p:nvPr/>
        </p:nvSpPr>
        <p:spPr>
          <a:xfrm>
            <a:off x="4385295" y="5900435"/>
            <a:ext cx="4301381"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Igneous Rocks impact my life?</a:t>
            </a:r>
            <a:endParaRPr b="0" i="0" sz="1800" u="none" cap="none" strike="noStrike">
              <a:solidFill>
                <a:srgbClr val="000000"/>
              </a:solidFill>
              <a:latin typeface="Arial"/>
              <a:ea typeface="Arial"/>
              <a:cs typeface="Arial"/>
              <a:sym typeface="Arial"/>
            </a:endParaRPr>
          </a:p>
        </p:txBody>
      </p:sp>
      <p:sp>
        <p:nvSpPr>
          <p:cNvPr id="510" name="Google Shape;510;p32"/>
          <p:cNvSpPr txBox="1"/>
          <p:nvPr/>
        </p:nvSpPr>
        <p:spPr>
          <a:xfrm>
            <a:off x="2990050" y="3343633"/>
            <a:ext cx="3163800" cy="5385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Igneous Rock</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7" name="Google Shape;517;p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8" name="Google Shape;518;p34"/>
          <p:cNvCxnSpPr>
            <a:stCxn id="519" idx="4"/>
            <a:endCxn id="5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0" name="Google Shape;520;p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1" name="Google Shape;521;p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9" name="Google Shape;519;p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2" name="Google Shape;522;p34"/>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3" name="Google Shape;523;p34"/>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4" name="Google Shape;524;p34"/>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5" name="Google Shape;525;p3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6" name="Google Shape;526;p3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descr="Igneous Rocks - Geology (U.S. National Park Service)" id="527" name="Google Shape;527;p34"/>
          <p:cNvPicPr preferRelativeResize="0"/>
          <p:nvPr/>
        </p:nvPicPr>
        <p:blipFill rotWithShape="1">
          <a:blip r:embed="rId3">
            <a:alphaModFix/>
          </a:blip>
          <a:srcRect b="0" l="0" r="0" t="0"/>
          <a:stretch/>
        </p:blipFill>
        <p:spPr>
          <a:xfrm>
            <a:off x="1178633" y="1605981"/>
            <a:ext cx="2920683" cy="2181385"/>
          </a:xfrm>
          <a:prstGeom prst="rect">
            <a:avLst/>
          </a:prstGeom>
          <a:noFill/>
          <a:ln>
            <a:noFill/>
          </a:ln>
        </p:spPr>
      </p:pic>
      <p:pic>
        <p:nvPicPr>
          <p:cNvPr descr="Fossils - British Geological Survey" id="528" name="Google Shape;528;p34"/>
          <p:cNvPicPr preferRelativeResize="0"/>
          <p:nvPr/>
        </p:nvPicPr>
        <p:blipFill rotWithShape="1">
          <a:blip r:embed="rId4">
            <a:alphaModFix/>
          </a:blip>
          <a:srcRect b="0" l="0" r="0" t="0"/>
          <a:stretch/>
        </p:blipFill>
        <p:spPr>
          <a:xfrm>
            <a:off x="5708385" y="4167182"/>
            <a:ext cx="3093416" cy="2078389"/>
          </a:xfrm>
          <a:prstGeom prst="rect">
            <a:avLst/>
          </a:prstGeom>
          <a:noFill/>
          <a:ln>
            <a:noFill/>
          </a:ln>
        </p:spPr>
      </p:pic>
      <p:pic>
        <p:nvPicPr>
          <p:cNvPr descr="How Are Metamorphic Rocks Formed? - WorldAtlas" id="529" name="Google Shape;529;p34"/>
          <p:cNvPicPr preferRelativeResize="0"/>
          <p:nvPr/>
        </p:nvPicPr>
        <p:blipFill rotWithShape="1">
          <a:blip r:embed="rId5">
            <a:alphaModFix/>
          </a:blip>
          <a:srcRect b="0" l="0" r="0" t="0"/>
          <a:stretch/>
        </p:blipFill>
        <p:spPr>
          <a:xfrm>
            <a:off x="1178633" y="4368974"/>
            <a:ext cx="2987898" cy="2008433"/>
          </a:xfrm>
          <a:prstGeom prst="rect">
            <a:avLst/>
          </a:prstGeom>
          <a:noFill/>
          <a:ln>
            <a:noFill/>
          </a:ln>
        </p:spPr>
      </p:pic>
      <p:pic>
        <p:nvPicPr>
          <p:cNvPr descr="What is Jade? - WorldAtlas" id="530" name="Google Shape;530;p34"/>
          <p:cNvPicPr preferRelativeResize="0"/>
          <p:nvPr/>
        </p:nvPicPr>
        <p:blipFill rotWithShape="1">
          <a:blip r:embed="rId6">
            <a:alphaModFix/>
          </a:blip>
          <a:srcRect b="0" l="0" r="0" t="0"/>
          <a:stretch/>
        </p:blipFill>
        <p:spPr>
          <a:xfrm>
            <a:off x="5718844" y="1651623"/>
            <a:ext cx="3097313" cy="20659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3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7" name="Google Shape;537;p3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8" name="Google Shape;538;p35"/>
          <p:cNvCxnSpPr>
            <a:stCxn id="539" idx="4"/>
            <a:endCxn id="53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p3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p3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9" name="Google Shape;539;p3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2" name="Google Shape;542;p35"/>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3" name="Google Shape;543;p35"/>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4" name="Google Shape;544;p35"/>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45" name="Google Shape;545;p35"/>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6" name="Google Shape;546;p35"/>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47" name="Google Shape;547;p35"/>
          <p:cNvSpPr/>
          <p:nvPr/>
        </p:nvSpPr>
        <p:spPr>
          <a:xfrm>
            <a:off x="1100905" y="1490397"/>
            <a:ext cx="3389400" cy="2617661"/>
          </a:xfrm>
          <a:prstGeom prst="roundRect">
            <a:avLst>
              <a:gd fmla="val 16667" name="adj"/>
            </a:avLst>
          </a:prstGeom>
          <a:noFill/>
          <a:ln cap="flat" cmpd="sng" w="635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Igneous Rocks - Geology (U.S. National Park Service)" id="548" name="Google Shape;548;p35"/>
          <p:cNvPicPr preferRelativeResize="0"/>
          <p:nvPr/>
        </p:nvPicPr>
        <p:blipFill rotWithShape="1">
          <a:blip r:embed="rId3">
            <a:alphaModFix/>
          </a:blip>
          <a:srcRect b="0" l="0" r="0" t="0"/>
          <a:stretch/>
        </p:blipFill>
        <p:spPr>
          <a:xfrm>
            <a:off x="1178633" y="1605981"/>
            <a:ext cx="2920683" cy="2181385"/>
          </a:xfrm>
          <a:prstGeom prst="rect">
            <a:avLst/>
          </a:prstGeom>
          <a:noFill/>
          <a:ln>
            <a:noFill/>
          </a:ln>
        </p:spPr>
      </p:pic>
      <p:pic>
        <p:nvPicPr>
          <p:cNvPr descr="Fossils - British Geological Survey" id="549" name="Google Shape;549;p35"/>
          <p:cNvPicPr preferRelativeResize="0"/>
          <p:nvPr/>
        </p:nvPicPr>
        <p:blipFill rotWithShape="1">
          <a:blip r:embed="rId4">
            <a:alphaModFix/>
          </a:blip>
          <a:srcRect b="0" l="0" r="0" t="0"/>
          <a:stretch/>
        </p:blipFill>
        <p:spPr>
          <a:xfrm>
            <a:off x="5708385" y="4167182"/>
            <a:ext cx="3093416" cy="2078389"/>
          </a:xfrm>
          <a:prstGeom prst="rect">
            <a:avLst/>
          </a:prstGeom>
          <a:noFill/>
          <a:ln>
            <a:noFill/>
          </a:ln>
        </p:spPr>
      </p:pic>
      <p:pic>
        <p:nvPicPr>
          <p:cNvPr descr="How Are Metamorphic Rocks Formed? - WorldAtlas" id="550" name="Google Shape;550;p35"/>
          <p:cNvPicPr preferRelativeResize="0"/>
          <p:nvPr/>
        </p:nvPicPr>
        <p:blipFill rotWithShape="1">
          <a:blip r:embed="rId5">
            <a:alphaModFix/>
          </a:blip>
          <a:srcRect b="0" l="0" r="0" t="0"/>
          <a:stretch/>
        </p:blipFill>
        <p:spPr>
          <a:xfrm>
            <a:off x="1178633" y="4368974"/>
            <a:ext cx="2987898" cy="2008433"/>
          </a:xfrm>
          <a:prstGeom prst="rect">
            <a:avLst/>
          </a:prstGeom>
          <a:noFill/>
          <a:ln>
            <a:noFill/>
          </a:ln>
        </p:spPr>
      </p:pic>
      <p:pic>
        <p:nvPicPr>
          <p:cNvPr descr="What is Jade? - WorldAtlas" id="551" name="Google Shape;551;p35"/>
          <p:cNvPicPr preferRelativeResize="0"/>
          <p:nvPr/>
        </p:nvPicPr>
        <p:blipFill rotWithShape="1">
          <a:blip r:embed="rId6">
            <a:alphaModFix/>
          </a:blip>
          <a:srcRect b="0" l="0" r="0" t="0"/>
          <a:stretch/>
        </p:blipFill>
        <p:spPr>
          <a:xfrm>
            <a:off x="5718844" y="1651623"/>
            <a:ext cx="3097313" cy="2065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Igneous Rocks - Geology (U.S. National Park Service)" id="557" name="Google Shape;557;g25e11802ac4_0_2108"/>
          <p:cNvPicPr preferRelativeResize="0"/>
          <p:nvPr/>
        </p:nvPicPr>
        <p:blipFill rotWithShape="1">
          <a:blip r:embed="rId3">
            <a:alphaModFix/>
          </a:blip>
          <a:srcRect b="0" l="0" r="0" t="0"/>
          <a:stretch/>
        </p:blipFill>
        <p:spPr>
          <a:xfrm>
            <a:off x="5075643" y="1066770"/>
            <a:ext cx="2920683" cy="2181385"/>
          </a:xfrm>
          <a:prstGeom prst="rect">
            <a:avLst/>
          </a:prstGeom>
          <a:noFill/>
          <a:ln>
            <a:noFill/>
          </a:ln>
        </p:spPr>
      </p:pic>
      <p:sp>
        <p:nvSpPr>
          <p:cNvPr id="558" name="Google Shape;558;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9" name="Google Shape;559;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0" name="Google Shape;560;g25e11802ac4_0_2108"/>
          <p:cNvCxnSpPr>
            <a:stCxn id="561" idx="4"/>
            <a:endCxn id="55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2" name="Google Shape;562;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3" name="Google Shape;563;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1" name="Google Shape;561;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4" name="Google Shape;564;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65" name="Google Shape;565;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66" name="Google Shape;566;g25e11802ac4_0_2108"/>
          <p:cNvCxnSpPr>
            <a:stCxn id="567" idx="4"/>
            <a:endCxn id="56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68" name="Google Shape;568;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9" name="Google Shape;569;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0" name="Google Shape;570;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71" name="Google Shape;571;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7" name="Google Shape;567;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2" name="Google Shape;572;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73" name="Google Shape;573;g25e11802ac4_0_2108"/>
          <p:cNvSpPr txBox="1"/>
          <p:nvPr/>
        </p:nvSpPr>
        <p:spPr>
          <a:xfrm>
            <a:off x="2990050" y="3343633"/>
            <a:ext cx="3163800" cy="5385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Igneous Rock</a:t>
            </a:r>
            <a:endParaRPr b="0" i="0" sz="700" u="none" cap="none" strike="noStrike">
              <a:solidFill>
                <a:srgbClr val="000000"/>
              </a:solidFill>
              <a:latin typeface="Arial"/>
              <a:ea typeface="Arial"/>
              <a:cs typeface="Arial"/>
              <a:sym typeface="Arial"/>
            </a:endParaRPr>
          </a:p>
        </p:txBody>
      </p:sp>
      <p:sp>
        <p:nvSpPr>
          <p:cNvPr id="574" name="Google Shape;574;g25e11802ac4_0_2108"/>
          <p:cNvSpPr txBox="1"/>
          <p:nvPr/>
        </p:nvSpPr>
        <p:spPr>
          <a:xfrm>
            <a:off x="4385295" y="5900435"/>
            <a:ext cx="4301381"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Igneous Rocks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1" name="Google Shape;581;p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p36"/>
          <p:cNvCxnSpPr>
            <a:stCxn id="583" idx="4"/>
            <a:endCxn id="5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p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5" name="Google Shape;585;p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3" name="Google Shape;583;p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6" name="Google Shape;586;p3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7" name="Google Shape;587;p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8" name="Google Shape;588;p3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9" name="Google Shape;589;p3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0" name="Google Shape;590;p3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1" name="Google Shape;591;p3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2" name="Google Shape;592;p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3" name="Google Shape;593;p36"/>
          <p:cNvSpPr txBox="1"/>
          <p:nvPr/>
        </p:nvSpPr>
        <p:spPr>
          <a:xfrm>
            <a:off x="1073532" y="5269290"/>
            <a:ext cx="78741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What rocks become when you put them in a volcano</a:t>
            </a:r>
            <a:endParaRPr/>
          </a:p>
        </p:txBody>
      </p:sp>
      <p:sp>
        <p:nvSpPr>
          <p:cNvPr id="594" name="Google Shape;594;p36"/>
          <p:cNvSpPr txBox="1"/>
          <p:nvPr/>
        </p:nvSpPr>
        <p:spPr>
          <a:xfrm>
            <a:off x="1073532" y="4237885"/>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A collection of minerals from a volcano</a:t>
            </a:r>
            <a:endParaRPr/>
          </a:p>
        </p:txBody>
      </p:sp>
      <p:sp>
        <p:nvSpPr>
          <p:cNvPr id="595" name="Google Shape;595;p36"/>
          <p:cNvSpPr txBox="1"/>
          <p:nvPr/>
        </p:nvSpPr>
        <p:spPr>
          <a:xfrm>
            <a:off x="1073532" y="2032791"/>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when molten earth becomes solid</a:t>
            </a:r>
            <a:endParaRPr b="0" i="0" sz="2400" u="none" cap="none" strike="noStrike">
              <a:solidFill>
                <a:srgbClr val="434343"/>
              </a:solidFill>
              <a:latin typeface="Arial"/>
              <a:ea typeface="Arial"/>
              <a:cs typeface="Arial"/>
              <a:sym typeface="Arial"/>
            </a:endParaRPr>
          </a:p>
        </p:txBody>
      </p:sp>
      <p:sp>
        <p:nvSpPr>
          <p:cNvPr id="596" name="Google Shape;596;p36"/>
          <p:cNvSpPr txBox="1"/>
          <p:nvPr/>
        </p:nvSpPr>
        <p:spPr>
          <a:xfrm>
            <a:off x="1073532" y="3129682"/>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by collection of existing rocks or pieces of former living things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3" name="Google Shape;603;p3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p37"/>
          <p:cNvCxnSpPr>
            <a:stCxn id="605" idx="4"/>
            <a:endCxn id="60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p3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7" name="Google Shape;607;p3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5" name="Google Shape;605;p3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8" name="Google Shape;608;p37"/>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9" name="Google Shape;609;p3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0" name="Google Shape;610;p37"/>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1" name="Google Shape;611;p37"/>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12" name="Google Shape;612;p37"/>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3" name="Google Shape;613;p37"/>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14" name="Google Shape;614;p3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5" name="Google Shape;615;p37"/>
          <p:cNvSpPr/>
          <p:nvPr/>
        </p:nvSpPr>
        <p:spPr>
          <a:xfrm>
            <a:off x="362269" y="1903958"/>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6" name="Google Shape;616;p37"/>
          <p:cNvSpPr txBox="1"/>
          <p:nvPr/>
        </p:nvSpPr>
        <p:spPr>
          <a:xfrm>
            <a:off x="1073532" y="5269290"/>
            <a:ext cx="78741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What rocks become when you put them in a volcano</a:t>
            </a:r>
            <a:endParaRPr/>
          </a:p>
        </p:txBody>
      </p:sp>
      <p:sp>
        <p:nvSpPr>
          <p:cNvPr id="617" name="Google Shape;617;p37"/>
          <p:cNvSpPr txBox="1"/>
          <p:nvPr/>
        </p:nvSpPr>
        <p:spPr>
          <a:xfrm>
            <a:off x="1073532" y="4237885"/>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A collection of minerals from a volcano</a:t>
            </a:r>
            <a:endParaRPr/>
          </a:p>
        </p:txBody>
      </p:sp>
      <p:sp>
        <p:nvSpPr>
          <p:cNvPr id="618" name="Google Shape;618;p37"/>
          <p:cNvSpPr txBox="1"/>
          <p:nvPr/>
        </p:nvSpPr>
        <p:spPr>
          <a:xfrm>
            <a:off x="1073532" y="2032791"/>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when molten earth becomes solid</a:t>
            </a:r>
            <a:endParaRPr b="0" i="0" sz="2400" u="none" cap="none" strike="noStrike">
              <a:solidFill>
                <a:srgbClr val="434343"/>
              </a:solidFill>
              <a:latin typeface="Arial"/>
              <a:ea typeface="Arial"/>
              <a:cs typeface="Arial"/>
              <a:sym typeface="Arial"/>
            </a:endParaRPr>
          </a:p>
        </p:txBody>
      </p:sp>
      <p:sp>
        <p:nvSpPr>
          <p:cNvPr id="619" name="Google Shape;619;p37"/>
          <p:cNvSpPr txBox="1"/>
          <p:nvPr/>
        </p:nvSpPr>
        <p:spPr>
          <a:xfrm>
            <a:off x="1073532" y="3129682"/>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by collection of existing rocks or pieces of former living things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descr="Igneous Rocks - Geology (U.S. National Park Service)" id="625" name="Google Shape;625;p38"/>
          <p:cNvPicPr preferRelativeResize="0"/>
          <p:nvPr/>
        </p:nvPicPr>
        <p:blipFill rotWithShape="1">
          <a:blip r:embed="rId3">
            <a:alphaModFix/>
          </a:blip>
          <a:srcRect b="0" l="0" r="0" t="0"/>
          <a:stretch/>
        </p:blipFill>
        <p:spPr>
          <a:xfrm>
            <a:off x="5075643" y="1066770"/>
            <a:ext cx="2920683" cy="2181385"/>
          </a:xfrm>
          <a:prstGeom prst="rect">
            <a:avLst/>
          </a:prstGeom>
          <a:noFill/>
          <a:ln>
            <a:noFill/>
          </a:ln>
        </p:spPr>
      </p:pic>
      <p:sp>
        <p:nvSpPr>
          <p:cNvPr id="626" name="Google Shape;626;p3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7" name="Google Shape;627;p3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p38"/>
          <p:cNvCxnSpPr>
            <a:stCxn id="629" idx="4"/>
            <a:endCxn id="6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0" name="Google Shape;630;p3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p3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9" name="Google Shape;629;p3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2" name="Google Shape;632;p3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33" name="Google Shape;633;p3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4" name="Google Shape;634;p38"/>
          <p:cNvCxnSpPr>
            <a:stCxn id="635" idx="4"/>
            <a:endCxn id="63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6" name="Google Shape;636;p3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37" name="Google Shape;637;p3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8" name="Google Shape;638;p3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9" name="Google Shape;639;p3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35" name="Google Shape;635;p3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0" name="Google Shape;640;p3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1" name="Google Shape;641;p38"/>
          <p:cNvSpPr txBox="1"/>
          <p:nvPr/>
        </p:nvSpPr>
        <p:spPr>
          <a:xfrm>
            <a:off x="2990050" y="3343633"/>
            <a:ext cx="3163800" cy="5385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Igneous Rock</a:t>
            </a:r>
            <a:endParaRPr b="0" i="0" sz="700" u="none" cap="none" strike="noStrike">
              <a:solidFill>
                <a:srgbClr val="000000"/>
              </a:solidFill>
              <a:latin typeface="Arial"/>
              <a:ea typeface="Arial"/>
              <a:cs typeface="Arial"/>
              <a:sym typeface="Arial"/>
            </a:endParaRPr>
          </a:p>
        </p:txBody>
      </p:sp>
      <p:sp>
        <p:nvSpPr>
          <p:cNvPr id="642" name="Google Shape;642;p38"/>
          <p:cNvSpPr txBox="1"/>
          <p:nvPr/>
        </p:nvSpPr>
        <p:spPr>
          <a:xfrm>
            <a:off x="654444" y="1206300"/>
            <a:ext cx="3163800" cy="131108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when molten earth becomes solid</a:t>
            </a:r>
            <a:endParaRPr b="0" i="0" sz="2400" u="none" cap="none" strike="noStrike">
              <a:solidFill>
                <a:srgbClr val="434343"/>
              </a:solidFill>
              <a:latin typeface="Arial"/>
              <a:ea typeface="Arial"/>
              <a:cs typeface="Arial"/>
              <a:sym typeface="Arial"/>
            </a:endParaRPr>
          </a:p>
        </p:txBody>
      </p:sp>
      <p:sp>
        <p:nvSpPr>
          <p:cNvPr id="643" name="Google Shape;643;p38"/>
          <p:cNvSpPr txBox="1"/>
          <p:nvPr/>
        </p:nvSpPr>
        <p:spPr>
          <a:xfrm>
            <a:off x="4385295" y="5900435"/>
            <a:ext cx="4301381"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Igneous Rocks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0" name="Google Shape;650;p3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p39"/>
          <p:cNvCxnSpPr>
            <a:stCxn id="652" idx="4"/>
            <a:endCxn id="6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3" name="Google Shape;653;p3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p3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2" name="Google Shape;652;p3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5" name="Google Shape;655;p39"/>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an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6" name="Google Shape;656;p39"/>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7" name="Google Shape;657;p39"/>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8" name="Google Shape;658;p39"/>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9" name="Google Shape;659;p39"/>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0" name="Google Shape;660;p39"/>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1" name="Google Shape;661;p39"/>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p39"/>
          <p:cNvSpPr txBox="1"/>
          <p:nvPr/>
        </p:nvSpPr>
        <p:spPr>
          <a:xfrm>
            <a:off x="1073532" y="19395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Conglomerate</a:t>
            </a:r>
            <a:endParaRPr/>
          </a:p>
        </p:txBody>
      </p:sp>
      <p:sp>
        <p:nvSpPr>
          <p:cNvPr id="663" name="Google Shape;663;p39"/>
          <p:cNvSpPr txBox="1"/>
          <p:nvPr/>
        </p:nvSpPr>
        <p:spPr>
          <a:xfrm>
            <a:off x="1073532" y="294417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Diamond</a:t>
            </a:r>
            <a:endParaRPr b="0" i="0" sz="2400" u="none" cap="none" strike="noStrike">
              <a:solidFill>
                <a:schemeClr val="dk1"/>
              </a:solidFill>
              <a:latin typeface="Arial"/>
              <a:ea typeface="Arial"/>
              <a:cs typeface="Arial"/>
              <a:sym typeface="Arial"/>
            </a:endParaRPr>
          </a:p>
        </p:txBody>
      </p:sp>
      <p:sp>
        <p:nvSpPr>
          <p:cNvPr id="664" name="Google Shape;664;p39"/>
          <p:cNvSpPr txBox="1"/>
          <p:nvPr/>
        </p:nvSpPr>
        <p:spPr>
          <a:xfrm>
            <a:off x="1073532" y="488399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Fossil</a:t>
            </a:r>
            <a:endParaRPr b="0" i="0" sz="2400" u="none" cap="none" strike="noStrike">
              <a:solidFill>
                <a:schemeClr val="dk1"/>
              </a:solidFill>
              <a:latin typeface="Arial"/>
              <a:ea typeface="Arial"/>
              <a:cs typeface="Arial"/>
              <a:sym typeface="Arial"/>
            </a:endParaRPr>
          </a:p>
        </p:txBody>
      </p:sp>
      <p:sp>
        <p:nvSpPr>
          <p:cNvPr id="665" name="Google Shape;665;p39"/>
          <p:cNvSpPr txBox="1"/>
          <p:nvPr/>
        </p:nvSpPr>
        <p:spPr>
          <a:xfrm>
            <a:off x="1073532" y="3879404"/>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Obsidian</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4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2" name="Google Shape;672;p4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p40"/>
          <p:cNvCxnSpPr>
            <a:stCxn id="674" idx="4"/>
            <a:endCxn id="6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p4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6" name="Google Shape;676;p4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4" name="Google Shape;674;p4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7" name="Google Shape;677;p4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an </a:t>
            </a:r>
            <a:r>
              <a:rPr b="1" i="0" lang="en-US" sz="3000" u="none" cap="none" strike="noStrike">
                <a:solidFill>
                  <a:srgbClr val="000000"/>
                </a:solidFill>
                <a:latin typeface="Calibri"/>
                <a:ea typeface="Calibri"/>
                <a:cs typeface="Calibri"/>
                <a:sym typeface="Calibri"/>
              </a:rPr>
              <a:t>Igneous Rock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78" name="Google Shape;678;p4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9" name="Google Shape;679;p4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0" name="Google Shape;680;p4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1" name="Google Shape;681;p4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2" name="Google Shape;682;p4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3" name="Google Shape;683;p4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4" name="Google Shape;684;p40"/>
          <p:cNvSpPr/>
          <p:nvPr/>
        </p:nvSpPr>
        <p:spPr>
          <a:xfrm>
            <a:off x="153472" y="3782903"/>
            <a:ext cx="4021500" cy="8310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5" name="Google Shape;685;p40"/>
          <p:cNvSpPr txBox="1"/>
          <p:nvPr/>
        </p:nvSpPr>
        <p:spPr>
          <a:xfrm>
            <a:off x="1073532" y="19395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Conglomerate</a:t>
            </a:r>
            <a:endParaRPr/>
          </a:p>
        </p:txBody>
      </p:sp>
      <p:sp>
        <p:nvSpPr>
          <p:cNvPr id="686" name="Google Shape;686;p40"/>
          <p:cNvSpPr txBox="1"/>
          <p:nvPr/>
        </p:nvSpPr>
        <p:spPr>
          <a:xfrm>
            <a:off x="1073532" y="294417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Diamond</a:t>
            </a:r>
            <a:endParaRPr b="0" i="0" sz="2400" u="none" cap="none" strike="noStrike">
              <a:solidFill>
                <a:schemeClr val="dk1"/>
              </a:solidFill>
              <a:latin typeface="Arial"/>
              <a:ea typeface="Arial"/>
              <a:cs typeface="Arial"/>
              <a:sym typeface="Arial"/>
            </a:endParaRPr>
          </a:p>
        </p:txBody>
      </p:sp>
      <p:sp>
        <p:nvSpPr>
          <p:cNvPr id="687" name="Google Shape;687;p40"/>
          <p:cNvSpPr txBox="1"/>
          <p:nvPr/>
        </p:nvSpPr>
        <p:spPr>
          <a:xfrm>
            <a:off x="1073532" y="488399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Fossil</a:t>
            </a:r>
            <a:endParaRPr b="0" i="0" sz="2400" u="none" cap="none" strike="noStrike">
              <a:solidFill>
                <a:schemeClr val="dk1"/>
              </a:solidFill>
              <a:latin typeface="Arial"/>
              <a:ea typeface="Arial"/>
              <a:cs typeface="Arial"/>
              <a:sym typeface="Arial"/>
            </a:endParaRPr>
          </a:p>
        </p:txBody>
      </p:sp>
      <p:sp>
        <p:nvSpPr>
          <p:cNvPr id="688" name="Google Shape;688;p40"/>
          <p:cNvSpPr txBox="1"/>
          <p:nvPr/>
        </p:nvSpPr>
        <p:spPr>
          <a:xfrm>
            <a:off x="1073532" y="3879404"/>
            <a:ext cx="78741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Obsidian</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Igneous Rocks - Geology (U.S. National Park Service)" id="694" name="Google Shape;694;p41"/>
          <p:cNvPicPr preferRelativeResize="0"/>
          <p:nvPr/>
        </p:nvPicPr>
        <p:blipFill rotWithShape="1">
          <a:blip r:embed="rId3">
            <a:alphaModFix/>
          </a:blip>
          <a:srcRect b="0" l="0" r="0" t="0"/>
          <a:stretch/>
        </p:blipFill>
        <p:spPr>
          <a:xfrm>
            <a:off x="5075643" y="1066770"/>
            <a:ext cx="2920683" cy="2181385"/>
          </a:xfrm>
          <a:prstGeom prst="rect">
            <a:avLst/>
          </a:prstGeom>
          <a:noFill/>
          <a:ln>
            <a:noFill/>
          </a:ln>
        </p:spPr>
      </p:pic>
      <p:sp>
        <p:nvSpPr>
          <p:cNvPr id="695" name="Google Shape;695;p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6" name="Google Shape;696;p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p41"/>
          <p:cNvCxnSpPr>
            <a:stCxn id="698" idx="4"/>
            <a:endCxn id="69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p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p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8" name="Google Shape;698;p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1" name="Google Shape;701;p4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02" name="Google Shape;702;p4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3" name="Google Shape;703;p41"/>
          <p:cNvCxnSpPr>
            <a:stCxn id="704" idx="4"/>
            <a:endCxn id="70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5" name="Google Shape;705;p4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6" name="Google Shape;706;p4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7" name="Google Shape;707;p4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8" name="Google Shape;708;p4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04" name="Google Shape;704;p4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9" name="Google Shape;709;p4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0" name="Google Shape;710;p41"/>
          <p:cNvSpPr txBox="1"/>
          <p:nvPr/>
        </p:nvSpPr>
        <p:spPr>
          <a:xfrm>
            <a:off x="2990050" y="3343633"/>
            <a:ext cx="3163800" cy="5385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Igneous Rock</a:t>
            </a:r>
            <a:endParaRPr b="0" i="0" sz="700" u="none" cap="none" strike="noStrike">
              <a:solidFill>
                <a:srgbClr val="000000"/>
              </a:solidFill>
              <a:latin typeface="Arial"/>
              <a:ea typeface="Arial"/>
              <a:cs typeface="Arial"/>
              <a:sym typeface="Arial"/>
            </a:endParaRPr>
          </a:p>
        </p:txBody>
      </p:sp>
      <p:sp>
        <p:nvSpPr>
          <p:cNvPr id="711" name="Google Shape;711;p41"/>
          <p:cNvSpPr txBox="1"/>
          <p:nvPr/>
        </p:nvSpPr>
        <p:spPr>
          <a:xfrm>
            <a:off x="654444" y="1206300"/>
            <a:ext cx="3163800" cy="131108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when molten earth becomes solid</a:t>
            </a:r>
            <a:endParaRPr b="0" i="0" sz="2400" u="none" cap="none" strike="noStrike">
              <a:solidFill>
                <a:srgbClr val="434343"/>
              </a:solidFill>
              <a:latin typeface="Arial"/>
              <a:ea typeface="Arial"/>
              <a:cs typeface="Arial"/>
              <a:sym typeface="Arial"/>
            </a:endParaRPr>
          </a:p>
        </p:txBody>
      </p:sp>
      <p:sp>
        <p:nvSpPr>
          <p:cNvPr id="712" name="Google Shape;712;p41"/>
          <p:cNvSpPr txBox="1"/>
          <p:nvPr/>
        </p:nvSpPr>
        <p:spPr>
          <a:xfrm>
            <a:off x="678272" y="4822385"/>
            <a:ext cx="31638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Obsidian</a:t>
            </a:r>
            <a:endParaRPr/>
          </a:p>
        </p:txBody>
      </p:sp>
      <p:sp>
        <p:nvSpPr>
          <p:cNvPr id="713" name="Google Shape;713;p41"/>
          <p:cNvSpPr txBox="1"/>
          <p:nvPr/>
        </p:nvSpPr>
        <p:spPr>
          <a:xfrm>
            <a:off x="4385295" y="5900435"/>
            <a:ext cx="4301381"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Igneous Rocks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0" name="Google Shape;720;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7e576c1a67_0_1241"/>
          <p:cNvCxnSpPr>
            <a:stCxn id="722" idx="4"/>
            <a:endCxn id="7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3" name="Google Shape;723;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2" name="Google Shape;722;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5" name="Google Shape;725;g27e576c1a67_0_124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6" name="Google Shape;726;g27e576c1a67_0_124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7" name="Google Shape;727;g27e576c1a67_0_1241"/>
          <p:cNvSpPr txBox="1"/>
          <p:nvPr/>
        </p:nvSpPr>
        <p:spPr>
          <a:xfrm>
            <a:off x="1093200" y="4229695"/>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provide nutrients for plants growing in the region. </a:t>
            </a:r>
            <a:endParaRPr/>
          </a:p>
        </p:txBody>
      </p:sp>
      <p:sp>
        <p:nvSpPr>
          <p:cNvPr id="728" name="Google Shape;728;g27e576c1a67_0_1241"/>
          <p:cNvSpPr txBox="1"/>
          <p:nvPr/>
        </p:nvSpPr>
        <p:spPr>
          <a:xfrm>
            <a:off x="1073532" y="3179721"/>
            <a:ext cx="7874100" cy="904823"/>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determine how many volcanic eruptions there are in an area. </a:t>
            </a:r>
            <a:endParaRPr/>
          </a:p>
        </p:txBody>
      </p:sp>
      <p:sp>
        <p:nvSpPr>
          <p:cNvPr id="729" name="Google Shape;729;g27e576c1a67_0_1241"/>
          <p:cNvSpPr txBox="1"/>
          <p:nvPr/>
        </p:nvSpPr>
        <p:spPr>
          <a:xfrm>
            <a:off x="1073532" y="1792919"/>
            <a:ext cx="79770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Igneous rocks tell us about the inside of our Earth. </a:t>
            </a:r>
            <a:endParaRPr b="0" i="0" sz="2400" u="none" cap="none" strike="noStrike">
              <a:solidFill>
                <a:schemeClr val="dk1"/>
              </a:solidFill>
              <a:latin typeface="Arial"/>
              <a:ea typeface="Arial"/>
              <a:cs typeface="Arial"/>
              <a:sym typeface="Arial"/>
            </a:endParaRPr>
          </a:p>
        </p:txBody>
      </p:sp>
      <p:sp>
        <p:nvSpPr>
          <p:cNvPr id="730" name="Google Shape;730;g27e576c1a67_0_124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1" name="Google Shape;731;g27e576c1a67_0_1241"/>
          <p:cNvSpPr txBox="1"/>
          <p:nvPr/>
        </p:nvSpPr>
        <p:spPr>
          <a:xfrm>
            <a:off x="406230" y="3105750"/>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2" name="Google Shape;732;g27e576c1a67_0_124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3" name="Google Shape;733;g27e576c1a67_0_124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4" name="Google Shape;734;g27e576c1a67_0_1241"/>
          <p:cNvSpPr txBox="1"/>
          <p:nvPr/>
        </p:nvSpPr>
        <p:spPr>
          <a:xfrm>
            <a:off x="1073532" y="5525551"/>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signal the possibility of a large diamond reserve in an area. </a:t>
            </a:r>
            <a:endParaRPr/>
          </a:p>
        </p:txBody>
      </p:sp>
      <p:sp>
        <p:nvSpPr>
          <p:cNvPr id="735" name="Google Shape;735;g27e576c1a67_0_1241"/>
          <p:cNvSpPr txBox="1"/>
          <p:nvPr/>
        </p:nvSpPr>
        <p:spPr>
          <a:xfrm>
            <a:off x="626730" y="355701"/>
            <a:ext cx="8517269" cy="10002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Igneous Rocks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2" name="Google Shape;742;p4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p42"/>
          <p:cNvCxnSpPr>
            <a:stCxn id="744" idx="4"/>
            <a:endCxn id="7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p4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p4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4" name="Google Shape;744;p4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7" name="Google Shape;747;p42"/>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8" name="Google Shape;748;p42"/>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9" name="Google Shape;749;p42"/>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0" name="Google Shape;750;p42"/>
          <p:cNvSpPr txBox="1"/>
          <p:nvPr/>
        </p:nvSpPr>
        <p:spPr>
          <a:xfrm>
            <a:off x="406230" y="3105750"/>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1" name="Google Shape;751;p42"/>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2" name="Google Shape;752;p42"/>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3" name="Google Shape;753;p42"/>
          <p:cNvSpPr txBox="1"/>
          <p:nvPr/>
        </p:nvSpPr>
        <p:spPr>
          <a:xfrm>
            <a:off x="626730" y="355701"/>
            <a:ext cx="8517269" cy="10002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Igneous Rocks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4" name="Google Shape;754;p42"/>
          <p:cNvSpPr/>
          <p:nvPr/>
        </p:nvSpPr>
        <p:spPr>
          <a:xfrm>
            <a:off x="325969" y="1623675"/>
            <a:ext cx="8585363" cy="8310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5" name="Google Shape;755;p42"/>
          <p:cNvSpPr txBox="1"/>
          <p:nvPr/>
        </p:nvSpPr>
        <p:spPr>
          <a:xfrm>
            <a:off x="1093200" y="4229695"/>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provide nutrients for plants growing in the region. </a:t>
            </a:r>
            <a:endParaRPr/>
          </a:p>
        </p:txBody>
      </p:sp>
      <p:sp>
        <p:nvSpPr>
          <p:cNvPr id="756" name="Google Shape;756;p42"/>
          <p:cNvSpPr txBox="1"/>
          <p:nvPr/>
        </p:nvSpPr>
        <p:spPr>
          <a:xfrm>
            <a:off x="1073532" y="3179721"/>
            <a:ext cx="7874100" cy="904823"/>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determine how many volcanic eruptions there are in an area. </a:t>
            </a:r>
            <a:endParaRPr/>
          </a:p>
        </p:txBody>
      </p:sp>
      <p:sp>
        <p:nvSpPr>
          <p:cNvPr id="757" name="Google Shape;757;p42"/>
          <p:cNvSpPr txBox="1"/>
          <p:nvPr/>
        </p:nvSpPr>
        <p:spPr>
          <a:xfrm>
            <a:off x="1073532" y="1792919"/>
            <a:ext cx="79770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Igneous rocks tell us about the inside of our Earth. </a:t>
            </a:r>
            <a:endParaRPr b="0" i="0" sz="2400" u="none" cap="none" strike="noStrike">
              <a:solidFill>
                <a:schemeClr val="dk1"/>
              </a:solidFill>
              <a:latin typeface="Arial"/>
              <a:ea typeface="Arial"/>
              <a:cs typeface="Arial"/>
              <a:sym typeface="Arial"/>
            </a:endParaRPr>
          </a:p>
        </p:txBody>
      </p:sp>
      <p:sp>
        <p:nvSpPr>
          <p:cNvPr id="758" name="Google Shape;758;p42"/>
          <p:cNvSpPr txBox="1"/>
          <p:nvPr/>
        </p:nvSpPr>
        <p:spPr>
          <a:xfrm>
            <a:off x="1073532" y="5525551"/>
            <a:ext cx="78741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400" u="none" cap="none" strike="noStrike">
                <a:solidFill>
                  <a:schemeClr val="dk1"/>
                </a:solidFill>
                <a:latin typeface="Arial"/>
                <a:ea typeface="Arial"/>
                <a:cs typeface="Arial"/>
                <a:sym typeface="Arial"/>
              </a:rPr>
              <a:t>Igneous rocks signal the possibility of a large diamond reserve in an area.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descr="Igneous Rocks - Geology (U.S. National Park Service)" id="764" name="Google Shape;764;p43"/>
          <p:cNvPicPr preferRelativeResize="0"/>
          <p:nvPr/>
        </p:nvPicPr>
        <p:blipFill rotWithShape="1">
          <a:blip r:embed="rId3">
            <a:alphaModFix/>
          </a:blip>
          <a:srcRect b="0" l="0" r="0" t="0"/>
          <a:stretch/>
        </p:blipFill>
        <p:spPr>
          <a:xfrm>
            <a:off x="5075643" y="1066770"/>
            <a:ext cx="2920683" cy="2181385"/>
          </a:xfrm>
          <a:prstGeom prst="rect">
            <a:avLst/>
          </a:prstGeom>
          <a:noFill/>
          <a:ln>
            <a:noFill/>
          </a:ln>
        </p:spPr>
      </p:pic>
      <p:sp>
        <p:nvSpPr>
          <p:cNvPr id="765" name="Google Shape;765;p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6" name="Google Shape;766;p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7" name="Google Shape;767;p43"/>
          <p:cNvCxnSpPr>
            <a:stCxn id="768" idx="4"/>
            <a:endCxn id="7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p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0" name="Google Shape;770;p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8" name="Google Shape;768;p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1" name="Google Shape;771;p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72" name="Google Shape;772;p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3" name="Google Shape;773;p43"/>
          <p:cNvCxnSpPr>
            <a:stCxn id="774" idx="4"/>
            <a:endCxn id="77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5" name="Google Shape;775;p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6" name="Google Shape;776;p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7" name="Google Shape;777;p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78" name="Google Shape;778;p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74" name="Google Shape;774;p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9" name="Google Shape;779;p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80" name="Google Shape;780;p43"/>
          <p:cNvSpPr txBox="1"/>
          <p:nvPr/>
        </p:nvSpPr>
        <p:spPr>
          <a:xfrm>
            <a:off x="2990050" y="3343633"/>
            <a:ext cx="3163800" cy="5385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Igneous Rock</a:t>
            </a:r>
            <a:endParaRPr b="0" i="0" sz="700" u="none" cap="none" strike="noStrike">
              <a:solidFill>
                <a:srgbClr val="000000"/>
              </a:solidFill>
              <a:latin typeface="Arial"/>
              <a:ea typeface="Arial"/>
              <a:cs typeface="Arial"/>
              <a:sym typeface="Arial"/>
            </a:endParaRPr>
          </a:p>
        </p:txBody>
      </p:sp>
      <p:sp>
        <p:nvSpPr>
          <p:cNvPr id="781" name="Google Shape;781;p43"/>
          <p:cNvSpPr txBox="1"/>
          <p:nvPr/>
        </p:nvSpPr>
        <p:spPr>
          <a:xfrm>
            <a:off x="5301872" y="4643266"/>
            <a:ext cx="33666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Igneous rocks tell us about the inside of our Earth. </a:t>
            </a:r>
            <a:endParaRPr b="0" i="0" sz="2400" u="none" cap="none" strike="noStrike">
              <a:solidFill>
                <a:schemeClr val="dk1"/>
              </a:solidFill>
              <a:latin typeface="Arial"/>
              <a:ea typeface="Arial"/>
              <a:cs typeface="Arial"/>
              <a:sym typeface="Arial"/>
            </a:endParaRPr>
          </a:p>
        </p:txBody>
      </p:sp>
      <p:sp>
        <p:nvSpPr>
          <p:cNvPr id="782" name="Google Shape;782;p43"/>
          <p:cNvSpPr txBox="1"/>
          <p:nvPr/>
        </p:nvSpPr>
        <p:spPr>
          <a:xfrm>
            <a:off x="654444" y="1206300"/>
            <a:ext cx="3163800" cy="131108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Rock that forms when molten earth becomes solid</a:t>
            </a:r>
            <a:endParaRPr b="0" i="0" sz="2400" u="none" cap="none" strike="noStrike">
              <a:solidFill>
                <a:srgbClr val="434343"/>
              </a:solidFill>
              <a:latin typeface="Arial"/>
              <a:ea typeface="Arial"/>
              <a:cs typeface="Arial"/>
              <a:sym typeface="Arial"/>
            </a:endParaRPr>
          </a:p>
        </p:txBody>
      </p:sp>
      <p:sp>
        <p:nvSpPr>
          <p:cNvPr id="783" name="Google Shape;783;p43"/>
          <p:cNvSpPr txBox="1"/>
          <p:nvPr/>
        </p:nvSpPr>
        <p:spPr>
          <a:xfrm>
            <a:off x="678272" y="4822385"/>
            <a:ext cx="3163800" cy="49855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Obsidian</a:t>
            </a:r>
            <a:endParaRPr/>
          </a:p>
        </p:txBody>
      </p:sp>
      <p:sp>
        <p:nvSpPr>
          <p:cNvPr id="784" name="Google Shape;784;p43"/>
          <p:cNvSpPr txBox="1"/>
          <p:nvPr/>
        </p:nvSpPr>
        <p:spPr>
          <a:xfrm>
            <a:off x="4385295" y="5900435"/>
            <a:ext cx="4301381"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Igneous Rocks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7e576c1a67_0_0"/>
          <p:cNvSpPr txBox="1"/>
          <p:nvPr>
            <p:ph type="ctrTitle"/>
          </p:nvPr>
        </p:nvSpPr>
        <p:spPr>
          <a:xfrm>
            <a:off x="792450" y="1364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a:t>The Layers of the Earth</a:t>
            </a:r>
            <a:endParaRPr b="1" sz="3600"/>
          </a:p>
        </p:txBody>
      </p:sp>
      <p:sp>
        <p:nvSpPr>
          <p:cNvPr descr="Rewind" id="151" name="Google Shape;151;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Ecosystem - Toppr-guides" id="152" name="Google Shape;152;g27e576c1a67_0_0"/>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The Earth's Core Is Still A Big Mystery And Here Is What We Don't Know  About It." id="153" name="Google Shape;153;g27e576c1a67_0_0"/>
          <p:cNvPicPr preferRelativeResize="0"/>
          <p:nvPr/>
        </p:nvPicPr>
        <p:blipFill rotWithShape="1">
          <a:blip r:embed="rId4">
            <a:alphaModFix/>
          </a:blip>
          <a:srcRect b="0" l="0" r="0" t="0"/>
          <a:stretch/>
        </p:blipFill>
        <p:spPr>
          <a:xfrm>
            <a:off x="1578135" y="1590675"/>
            <a:ext cx="6451531" cy="456768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91" name="Google Shape;791;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44"/>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798" name="Google Shape;798;p44"/>
          <p:cNvSpPr txBox="1"/>
          <p:nvPr/>
        </p:nvSpPr>
        <p:spPr>
          <a:xfrm>
            <a:off x="1547949" y="287215"/>
            <a:ext cx="6048103"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6000" u="none" cap="none" strike="noStrike">
                <a:solidFill>
                  <a:srgbClr val="000000"/>
                </a:solidFill>
                <a:latin typeface="Calibri"/>
                <a:ea typeface="Calibri"/>
                <a:cs typeface="Calibri"/>
                <a:sym typeface="Calibri"/>
              </a:rPr>
              <a:t>Igneous Rock</a:t>
            </a:r>
            <a:endParaRPr b="0" i="0" sz="1800" u="none" cap="none" strike="noStrike">
              <a:solidFill>
                <a:srgbClr val="000000"/>
              </a:solidFill>
              <a:latin typeface="Calibri"/>
              <a:ea typeface="Calibri"/>
              <a:cs typeface="Calibri"/>
              <a:sym typeface="Calibri"/>
            </a:endParaRPr>
          </a:p>
        </p:txBody>
      </p:sp>
      <p:sp>
        <p:nvSpPr>
          <p:cNvPr descr="Rewind" id="799" name="Google Shape;799;p4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ntrusive and Extrusive Igneous Rocks ( Read ) | Earth Science | CK-12  Foundation" id="800" name="Google Shape;800;p44"/>
          <p:cNvPicPr preferRelativeResize="0"/>
          <p:nvPr/>
        </p:nvPicPr>
        <p:blipFill rotWithShape="1">
          <a:blip r:embed="rId4">
            <a:alphaModFix/>
          </a:blip>
          <a:srcRect b="0" l="0" r="0" t="0"/>
          <a:stretch/>
        </p:blipFill>
        <p:spPr>
          <a:xfrm>
            <a:off x="1456439" y="1688269"/>
            <a:ext cx="6231123" cy="467334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descr="A light bulb with a gear inside&#10;&#10;Description automatically generated" id="805" name="Google Shape;805;p45"/>
          <p:cNvPicPr preferRelativeResize="0"/>
          <p:nvPr/>
        </p:nvPicPr>
        <p:blipFill rotWithShape="1">
          <a:blip r:embed="rId3">
            <a:alphaModFix/>
          </a:blip>
          <a:srcRect b="0" l="0" r="0" t="0"/>
          <a:stretch/>
        </p:blipFill>
        <p:spPr>
          <a:xfrm>
            <a:off x="65500" y="931450"/>
            <a:ext cx="721150" cy="733800"/>
          </a:xfrm>
          <a:prstGeom prst="rect">
            <a:avLst/>
          </a:prstGeom>
          <a:noFill/>
          <a:ln>
            <a:noFill/>
          </a:ln>
        </p:spPr>
      </p:pic>
      <p:sp>
        <p:nvSpPr>
          <p:cNvPr id="806" name="Google Shape;806;p45"/>
          <p:cNvSpPr txBox="1"/>
          <p:nvPr/>
        </p:nvSpPr>
        <p:spPr>
          <a:xfrm>
            <a:off x="1281600" y="524976"/>
            <a:ext cx="7194000" cy="107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b="1" i="0" lang="en-US" sz="2700" u="none" cap="none" strike="noStrike">
                <a:solidFill>
                  <a:schemeClr val="dk1"/>
                </a:solidFill>
                <a:latin typeface="Calibri"/>
                <a:ea typeface="Calibri"/>
                <a:cs typeface="Calibri"/>
                <a:sym typeface="Calibri"/>
              </a:rPr>
              <a:t>Big Question: </a:t>
            </a:r>
            <a:r>
              <a:rPr b="0" i="0" lang="en-US" sz="2700" u="none" cap="none" strike="noStrike">
                <a:solidFill>
                  <a:schemeClr val="dk1"/>
                </a:solidFill>
                <a:latin typeface="Calibri"/>
                <a:ea typeface="Calibri"/>
                <a:cs typeface="Calibri"/>
                <a:sym typeface="Calibri"/>
              </a:rPr>
              <a:t>What do igneous rocks tell us about what's under the Earth's surface?</a:t>
            </a:r>
            <a:endParaRPr/>
          </a:p>
        </p:txBody>
      </p:sp>
      <p:pic>
        <p:nvPicPr>
          <p:cNvPr descr="Intrusive and Extrusive Igneous Rocks ( Read ) | Earth Science | CK-12  Foundation" id="807" name="Google Shape;807;p45"/>
          <p:cNvPicPr preferRelativeResize="0"/>
          <p:nvPr/>
        </p:nvPicPr>
        <p:blipFill rotWithShape="1">
          <a:blip r:embed="rId4">
            <a:alphaModFix/>
          </a:blip>
          <a:srcRect b="0" l="0" r="0" t="0"/>
          <a:stretch/>
        </p:blipFill>
        <p:spPr>
          <a:xfrm>
            <a:off x="1789705" y="1969308"/>
            <a:ext cx="5730240" cy="42976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46"/>
          <p:cNvSpPr txBox="1"/>
          <p:nvPr/>
        </p:nvSpPr>
        <p:spPr>
          <a:xfrm>
            <a:off x="1001934" y="123860"/>
            <a:ext cx="7140132" cy="8925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200" u="none" cap="none" strike="noStrike">
                <a:solidFill>
                  <a:srgbClr val="FFC000"/>
                </a:solidFill>
                <a:latin typeface="Calibri"/>
                <a:ea typeface="Calibri"/>
                <a:cs typeface="Calibri"/>
                <a:sym typeface="Calibri"/>
              </a:rPr>
              <a:t>What makes it Igneous?</a:t>
            </a:r>
            <a:endParaRPr b="0" i="0" sz="5200" u="none" cap="none" strike="noStrike">
              <a:solidFill>
                <a:srgbClr val="000000"/>
              </a:solidFill>
              <a:latin typeface="Arial"/>
              <a:ea typeface="Arial"/>
              <a:cs typeface="Arial"/>
              <a:sym typeface="Arial"/>
            </a:endParaRPr>
          </a:p>
        </p:txBody>
      </p:sp>
      <p:sp>
        <p:nvSpPr>
          <p:cNvPr id="814" name="Google Shape;814;p46"/>
          <p:cNvSpPr txBox="1"/>
          <p:nvPr/>
        </p:nvSpPr>
        <p:spPr>
          <a:xfrm>
            <a:off x="779667" y="1723231"/>
            <a:ext cx="30663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Have students investigate various igneous rocks and determine any key features that differentiate igneous rocks from other rocks (sedimentary and metamorphic).</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Students should share their findings in the next class. </a:t>
            </a:r>
            <a:endParaRPr/>
          </a:p>
        </p:txBody>
      </p:sp>
      <p:sp>
        <p:nvSpPr>
          <p:cNvPr descr="Laptop" id="815" name="Google Shape;815;p46"/>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hat Are Igneous Rocks? - A-Z Animals" id="816" name="Google Shape;816;p46"/>
          <p:cNvPicPr preferRelativeResize="0"/>
          <p:nvPr/>
        </p:nvPicPr>
        <p:blipFill rotWithShape="1">
          <a:blip r:embed="rId4">
            <a:alphaModFix/>
          </a:blip>
          <a:srcRect b="0" l="0" r="0" t="0"/>
          <a:stretch/>
        </p:blipFill>
        <p:spPr>
          <a:xfrm>
            <a:off x="4572000" y="1723231"/>
            <a:ext cx="4137109" cy="262016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IEP Translation – Communication from OSEP regarding the ..." id="827" name="Google Shape;827;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28" name="Google Shape;828;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29" name="Google Shape;829;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30" name="Google Shape;830;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31" name="Google Shape;831;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6"/>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Mineral</a:t>
            </a:r>
            <a:r>
              <a:rPr b="1" lang="en-US" sz="3600"/>
              <a:t>: </a:t>
            </a:r>
            <a:r>
              <a:rPr lang="en-US" sz="3600"/>
              <a:t>Substances that do not come from an animal or plant, the building blocks that make up rocks</a:t>
            </a:r>
            <a:endParaRPr/>
          </a:p>
        </p:txBody>
      </p:sp>
      <p:sp>
        <p:nvSpPr>
          <p:cNvPr descr="Rewind" id="160" name="Google Shape;160;p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ow to Identify Common Minerals? - Geology In" id="161" name="Google Shape;161;p6"/>
          <p:cNvPicPr preferRelativeResize="0"/>
          <p:nvPr/>
        </p:nvPicPr>
        <p:blipFill rotWithShape="1">
          <a:blip r:embed="rId4">
            <a:alphaModFix/>
          </a:blip>
          <a:srcRect b="0" l="0" r="0" t="0"/>
          <a:stretch/>
        </p:blipFill>
        <p:spPr>
          <a:xfrm>
            <a:off x="1615441" y="2590800"/>
            <a:ext cx="5913118" cy="3695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txBox="1"/>
          <p:nvPr>
            <p:ph type="ctrTitle"/>
          </p:nvPr>
        </p:nvSpPr>
        <p:spPr>
          <a:xfrm>
            <a:off x="849600" y="243674"/>
            <a:ext cx="7559100" cy="1669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Rock</a:t>
            </a:r>
            <a:r>
              <a:rPr b="1" lang="en-US" sz="3600"/>
              <a:t>: </a:t>
            </a:r>
            <a:r>
              <a:rPr lang="en-US" sz="3600"/>
              <a:t>A solid collection of minerals.</a:t>
            </a:r>
            <a:endParaRPr/>
          </a:p>
        </p:txBody>
      </p:sp>
      <p:sp>
        <p:nvSpPr>
          <p:cNvPr descr="Rewind" id="168" name="Google Shape;168;p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hat is the Difference Between a Rock and a Mineral? - WorldAtlas" id="169" name="Google Shape;169;p7"/>
          <p:cNvPicPr preferRelativeResize="0"/>
          <p:nvPr/>
        </p:nvPicPr>
        <p:blipFill rotWithShape="1">
          <a:blip r:embed="rId4">
            <a:alphaModFix/>
          </a:blip>
          <a:srcRect b="0" l="0" r="0" t="0"/>
          <a:stretch/>
        </p:blipFill>
        <p:spPr>
          <a:xfrm>
            <a:off x="1149350" y="1913466"/>
            <a:ext cx="6845300" cy="4563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8"/>
          <p:cNvSpPr txBox="1"/>
          <p:nvPr/>
        </p:nvSpPr>
        <p:spPr>
          <a:xfrm>
            <a:off x="1465825" y="526375"/>
            <a:ext cx="63606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There are three types of rocks. Each type forms differently. </a:t>
            </a:r>
            <a:endParaRPr b="0" i="0" sz="3600" u="none" cap="none" strike="noStrike">
              <a:solidFill>
                <a:schemeClr val="dk1"/>
              </a:solidFill>
              <a:latin typeface="Calibri"/>
              <a:ea typeface="Calibri"/>
              <a:cs typeface="Calibri"/>
              <a:sym typeface="Calibri"/>
            </a:endParaRPr>
          </a:p>
        </p:txBody>
      </p:sp>
      <p:pic>
        <p:nvPicPr>
          <p:cNvPr descr="What is Igneous Rock?" id="175" name="Google Shape;175;p8"/>
          <p:cNvPicPr preferRelativeResize="0"/>
          <p:nvPr/>
        </p:nvPicPr>
        <p:blipFill rotWithShape="1">
          <a:blip r:embed="rId3">
            <a:alphaModFix/>
          </a:blip>
          <a:srcRect b="0" l="0" r="0" t="0"/>
          <a:stretch/>
        </p:blipFill>
        <p:spPr>
          <a:xfrm>
            <a:off x="77580" y="2169253"/>
            <a:ext cx="2754182" cy="1760094"/>
          </a:xfrm>
          <a:prstGeom prst="rect">
            <a:avLst/>
          </a:prstGeom>
          <a:noFill/>
          <a:ln>
            <a:noFill/>
          </a:ln>
        </p:spPr>
      </p:pic>
      <p:sp>
        <p:nvSpPr>
          <p:cNvPr id="176" name="Google Shape;176;p8"/>
          <p:cNvSpPr txBox="1"/>
          <p:nvPr/>
        </p:nvSpPr>
        <p:spPr>
          <a:xfrm>
            <a:off x="163947" y="4238182"/>
            <a:ext cx="2816176"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Igneous – </a:t>
            </a:r>
            <a:r>
              <a:rPr b="0" i="0" lang="en-US" sz="2200" u="none" cap="none" strike="noStrike">
                <a:solidFill>
                  <a:srgbClr val="000000"/>
                </a:solidFill>
                <a:latin typeface="Arial"/>
                <a:ea typeface="Arial"/>
                <a:cs typeface="Arial"/>
                <a:sym typeface="Arial"/>
              </a:rPr>
              <a:t>when lava cools down and solidifies </a:t>
            </a:r>
            <a:endParaRPr/>
          </a:p>
        </p:txBody>
      </p:sp>
      <p:sp>
        <p:nvSpPr>
          <p:cNvPr id="177" name="Google Shape;177;p8"/>
          <p:cNvSpPr txBox="1"/>
          <p:nvPr/>
        </p:nvSpPr>
        <p:spPr>
          <a:xfrm>
            <a:off x="2980122" y="4238182"/>
            <a:ext cx="3183756"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Sedimentary – </a:t>
            </a:r>
            <a:r>
              <a:rPr b="0" i="0" lang="en-US" sz="2200" u="none" cap="none" strike="noStrike">
                <a:solidFill>
                  <a:srgbClr val="000000"/>
                </a:solidFill>
                <a:latin typeface="Arial"/>
                <a:ea typeface="Arial"/>
                <a:cs typeface="Arial"/>
                <a:sym typeface="Arial"/>
              </a:rPr>
              <a:t>when small particles e.g., minerals, organic materials, sand, stick together over time </a:t>
            </a:r>
            <a:endParaRPr/>
          </a:p>
        </p:txBody>
      </p:sp>
      <p:sp>
        <p:nvSpPr>
          <p:cNvPr id="178" name="Google Shape;178;p8"/>
          <p:cNvSpPr txBox="1"/>
          <p:nvPr/>
        </p:nvSpPr>
        <p:spPr>
          <a:xfrm>
            <a:off x="6316858" y="4238182"/>
            <a:ext cx="2522341"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Metamorphic – </a:t>
            </a:r>
            <a:r>
              <a:rPr b="0" i="0" lang="en-US" sz="2200" u="none" cap="none" strike="noStrike">
                <a:solidFill>
                  <a:srgbClr val="000000"/>
                </a:solidFill>
                <a:latin typeface="Arial"/>
                <a:ea typeface="Arial"/>
                <a:cs typeface="Arial"/>
                <a:sym typeface="Arial"/>
              </a:rPr>
              <a:t>when existing rocks undergo temperature, pressure, or chemical change</a:t>
            </a:r>
            <a:endParaRPr/>
          </a:p>
        </p:txBody>
      </p:sp>
      <p:pic>
        <p:nvPicPr>
          <p:cNvPr descr="How Are Metamorphic Rocks Formed? (Full Explanation)" id="179" name="Google Shape;179;p8"/>
          <p:cNvPicPr preferRelativeResize="0"/>
          <p:nvPr/>
        </p:nvPicPr>
        <p:blipFill rotWithShape="1">
          <a:blip r:embed="rId4">
            <a:alphaModFix/>
          </a:blip>
          <a:srcRect b="0" l="0" r="0" t="0"/>
          <a:stretch/>
        </p:blipFill>
        <p:spPr>
          <a:xfrm>
            <a:off x="6163878" y="2075817"/>
            <a:ext cx="2777189" cy="1855317"/>
          </a:xfrm>
          <a:prstGeom prst="rect">
            <a:avLst/>
          </a:prstGeom>
          <a:noFill/>
          <a:ln>
            <a:noFill/>
          </a:ln>
        </p:spPr>
      </p:pic>
      <p:pic>
        <p:nvPicPr>
          <p:cNvPr descr="Sedimentary Rocks" id="180" name="Google Shape;180;p8"/>
          <p:cNvPicPr preferRelativeResize="0"/>
          <p:nvPr/>
        </p:nvPicPr>
        <p:blipFill rotWithShape="1">
          <a:blip r:embed="rId5">
            <a:alphaModFix/>
          </a:blip>
          <a:srcRect b="0" l="0" r="0" t="0"/>
          <a:stretch/>
        </p:blipFill>
        <p:spPr>
          <a:xfrm>
            <a:off x="2980122" y="1948238"/>
            <a:ext cx="3020756" cy="1982896"/>
          </a:xfrm>
          <a:prstGeom prst="rect">
            <a:avLst/>
          </a:prstGeom>
          <a:noFill/>
          <a:ln>
            <a:noFill/>
          </a:ln>
        </p:spPr>
      </p:pic>
      <p:sp>
        <p:nvSpPr>
          <p:cNvPr descr="Rewind" id="181" name="Google Shape;181;p8"/>
          <p:cNvSpPr/>
          <p:nvPr/>
        </p:nvSpPr>
        <p:spPr>
          <a:xfrm>
            <a:off x="0" y="0"/>
            <a:ext cx="849600" cy="8496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