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9144000"/>
  <p:notesSz cx="6858000" cy="9144000"/>
  <p:embeddedFontLst>
    <p:embeddedFont>
      <p:font typeface="Poppins"/>
      <p:regular r:id="rId76"/>
      <p:bold r:id="rId77"/>
      <p:italic r:id="rId78"/>
      <p:boldItalic r:id="rId79"/>
    </p:embeddedFont>
    <p:embeddedFont>
      <p:font typeface="Helvetica Neue Light"/>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4" roundtripDataSignature="AMtx7mifzPHYNxkdM8VwVQaXbmP4TN0j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HelveticaNeueLight-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regular.fntdata"/><Relationship Id="rId82" Type="http://schemas.openxmlformats.org/officeDocument/2006/relationships/font" Target="fonts/HelveticaNeueLight-italic.fntdata"/><Relationship Id="rId81"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ecbadbfe8_0_7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5ecbadbfe8_0_7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_____ explains why somethings happens. </a:t>
            </a:r>
            <a:endParaRPr/>
          </a:p>
        </p:txBody>
      </p:sp>
      <p:sp>
        <p:nvSpPr>
          <p:cNvPr id="191" name="Google Shape;191;g25ecbadbfe8_0_7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ecbadbfe8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5ecbadbfe8_0_9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t>
            </a:r>
            <a:r>
              <a:rPr b="1" lang="en-US"/>
              <a:t>cause</a:t>
            </a:r>
            <a:r>
              <a:rPr lang="en-US"/>
              <a:t> explains why somethings happens. </a:t>
            </a:r>
            <a:endParaRPr/>
          </a:p>
        </p:txBody>
      </p:sp>
      <p:sp>
        <p:nvSpPr>
          <p:cNvPr id="200" name="Google Shape;200;g25ecbadbfe8_0_9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ecbadbfe8_0_8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5ecbadbfe8_0_8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steps that investigators follow to answer questions about the natural world called?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Scientific Method]</a:t>
            </a:r>
            <a:endParaRPr/>
          </a:p>
          <a:p>
            <a:pPr indent="0" lvl="0" marL="0" rtl="0" algn="l">
              <a:lnSpc>
                <a:spcPct val="100000"/>
              </a:lnSpc>
              <a:spcBef>
                <a:spcPts val="0"/>
              </a:spcBef>
              <a:spcAft>
                <a:spcPts val="0"/>
              </a:spcAft>
              <a:buSzPts val="1400"/>
              <a:buNone/>
            </a:pPr>
            <a:r>
              <a:t/>
            </a:r>
            <a:endParaRPr/>
          </a:p>
        </p:txBody>
      </p:sp>
      <p:sp>
        <p:nvSpPr>
          <p:cNvPr id="209" name="Google Shape;209;g25ecbadbfe8_0_8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ecbadbfe8_0_8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5ecbadbfe8_0_8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steps that investigators follow to answer questions about the natural world are called the </a:t>
            </a:r>
            <a:r>
              <a:rPr b="1" lang="en-US"/>
              <a:t>scientific method.</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8" name="Google Shape;218;g25ecbadbfe8_0_8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5ecbadbfe8_0_5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5ecbadbfe8_0_5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variable?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[A variable is something that can change or be changed in an experiment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7" name="Google Shape;227;g25ecbadbfe8_0_5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ecbadbfe8_0_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5ecbadbfe8_0_9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types of variables?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t>Independent, dependent, and control.]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235" name="Google Shape;235;g25ecbadbfe8_0_9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ecbadbfe8_0_9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5ecbadbfe8_0_9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types of variables? </a:t>
            </a:r>
            <a:r>
              <a:rPr b="1" lang="en-US"/>
              <a:t>Independent, dependent, and control.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246" name="Google Shape;246;g25ecbadbfe8_0_9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independent</a:t>
            </a:r>
            <a:r>
              <a:rPr lang="en-US"/>
              <a:t> </a:t>
            </a:r>
            <a:r>
              <a:rPr b="1" lang="en-US"/>
              <a:t>variable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 </a:t>
            </a:r>
            <a:endParaRPr/>
          </a:p>
        </p:txBody>
      </p:sp>
      <p:sp>
        <p:nvSpPr>
          <p:cNvPr id="260" name="Google Shape;26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a:t>
            </a:r>
            <a:r>
              <a:rPr b="1" lang="en-US"/>
              <a:t> independent variable</a:t>
            </a:r>
            <a:r>
              <a:rPr lang="en-US"/>
              <a:t> is the part of the experiment that the scientist controls or changes.  </a:t>
            </a:r>
            <a:endParaRPr/>
          </a:p>
        </p:txBody>
      </p:sp>
      <p:sp>
        <p:nvSpPr>
          <p:cNvPr id="268" name="Google Shape;26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d2cd27f2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dd2cd27f2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277" name="Google Shape;277;gdd2cd27f2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Today we will learn about </a:t>
            </a:r>
            <a:r>
              <a:rPr b="1" lang="en-US"/>
              <a:t>independent variables</a:t>
            </a:r>
            <a:r>
              <a:rPr lang="en-US"/>
              <a:t>.</a:t>
            </a:r>
            <a:endParaRPr/>
          </a:p>
        </p:txBody>
      </p:sp>
      <p:sp>
        <p:nvSpPr>
          <p:cNvPr id="125" name="Google Shape;12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d2cd27f2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dd2cd27f20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independent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a:t>
            </a:r>
            <a:r>
              <a:rPr b="1" lang="en-US"/>
              <a:t> </a:t>
            </a:r>
            <a:r>
              <a:rPr lang="en-US"/>
              <a:t>independent variable is the part of the experiment that the scientist controls or changes</a:t>
            </a:r>
            <a:r>
              <a:rPr lang="en-US"/>
              <a:t>.]</a:t>
            </a:r>
            <a:endParaRPr/>
          </a:p>
          <a:p>
            <a:pPr indent="0" lvl="0" marL="0" rtl="0" algn="l">
              <a:lnSpc>
                <a:spcPct val="100000"/>
              </a:lnSpc>
              <a:spcBef>
                <a:spcPts val="0"/>
              </a:spcBef>
              <a:spcAft>
                <a:spcPts val="0"/>
              </a:spcAft>
              <a:buSzPts val="1400"/>
              <a:buNone/>
            </a:pPr>
            <a:r>
              <a:t/>
            </a:r>
            <a:endParaRPr/>
          </a:p>
        </p:txBody>
      </p:sp>
      <p:sp>
        <p:nvSpPr>
          <p:cNvPr id="283" name="Google Shape;283;gdd2cd27f20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a:t>
            </a:r>
            <a:endParaRPr/>
          </a:p>
        </p:txBody>
      </p:sp>
      <p:sp>
        <p:nvSpPr>
          <p:cNvPr id="291" name="Google Shape;29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Independent variables are the “cause” part of the experiment. Scientists make changes to the independent variable to see what the results will be. </a:t>
            </a:r>
            <a:endParaRPr/>
          </a:p>
        </p:txBody>
      </p:sp>
      <p:sp>
        <p:nvSpPr>
          <p:cNvPr id="298" name="Google Shape;298;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ecbadbfe8_0_10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5ecbadbfe8_0_10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Good </a:t>
            </a:r>
            <a:r>
              <a:rPr lang="en-US"/>
              <a:t>experiments</a:t>
            </a:r>
            <a:r>
              <a:rPr lang="en-US"/>
              <a:t> only change one independent variable at a time. This helps scientists see the impact their changes had on the outcome of the </a:t>
            </a:r>
            <a:r>
              <a:rPr lang="en-US"/>
              <a:t>experiment more clearly</a:t>
            </a:r>
            <a:r>
              <a:rPr lang="en-US"/>
              <a:t>. Too many independent </a:t>
            </a:r>
            <a:r>
              <a:rPr lang="en-US"/>
              <a:t>variables</a:t>
            </a:r>
            <a:r>
              <a:rPr lang="en-US"/>
              <a:t> would make the results very confusing!</a:t>
            </a:r>
            <a:endParaRPr/>
          </a:p>
        </p:txBody>
      </p:sp>
      <p:sp>
        <p:nvSpPr>
          <p:cNvPr id="310" name="Google Shape;310;g25ecbadbfe8_0_10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ecbadbfe8_0_10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5ecbadbfe8_0_10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beginning an experiment, scientists make a hypothesis, or educated guess, about what they think will happen. The independent </a:t>
            </a:r>
            <a:r>
              <a:rPr lang="en-US"/>
              <a:t>variable</a:t>
            </a:r>
            <a:r>
              <a:rPr lang="en-US"/>
              <a:t> is an </a:t>
            </a:r>
            <a:r>
              <a:rPr lang="en-US"/>
              <a:t>important</a:t>
            </a:r>
            <a:r>
              <a:rPr lang="en-US"/>
              <a:t> part of the hypothesis. It explains </a:t>
            </a:r>
            <a:r>
              <a:rPr i="1" lang="en-US"/>
              <a:t>why</a:t>
            </a:r>
            <a:r>
              <a:rPr lang="en-US"/>
              <a:t> they think a certain outcome will occur. </a:t>
            </a:r>
            <a:endParaRPr/>
          </a:p>
        </p:txBody>
      </p:sp>
      <p:sp>
        <p:nvSpPr>
          <p:cNvPr id="317" name="Google Shape;317;g25ecbadbfe8_0_10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24" name="Google Shape;324;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5ecbadbfe8_0_10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5ecbadbfe8_0_10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independent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a:t>
            </a:r>
            <a:r>
              <a:rPr b="1" lang="en-US"/>
              <a:t> </a:t>
            </a:r>
            <a:r>
              <a:rPr lang="en-US"/>
              <a:t>independent variable is the part of the experiment that the scientist controls or changes.]</a:t>
            </a:r>
            <a:endParaRPr/>
          </a:p>
          <a:p>
            <a:pPr indent="0" lvl="0" marL="0" rtl="0" algn="l">
              <a:lnSpc>
                <a:spcPct val="100000"/>
              </a:lnSpc>
              <a:spcBef>
                <a:spcPts val="0"/>
              </a:spcBef>
              <a:spcAft>
                <a:spcPts val="0"/>
              </a:spcAft>
              <a:buSzPts val="1400"/>
              <a:buNone/>
            </a:pPr>
            <a:r>
              <a:t/>
            </a:r>
            <a:endParaRPr/>
          </a:p>
        </p:txBody>
      </p:sp>
      <p:sp>
        <p:nvSpPr>
          <p:cNvPr id="330" name="Google Shape;330;g25ecbadbfe8_0_10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ec6a031ed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5ec6a031ed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independent variable is the _____ part of the experiment.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[Cause</a:t>
            </a:r>
            <a:r>
              <a:rPr i="0" lang="en-US"/>
              <a:t>.]</a:t>
            </a:r>
            <a:endParaRPr/>
          </a:p>
        </p:txBody>
      </p:sp>
      <p:sp>
        <p:nvSpPr>
          <p:cNvPr id="338" name="Google Shape;338;g25ec6a031ed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ecbadbfe8_0_10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5ecbadbfe8_0_10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independent variable is the </a:t>
            </a:r>
            <a:r>
              <a:rPr b="1" lang="en-US"/>
              <a:t>cause</a:t>
            </a:r>
            <a:r>
              <a:rPr lang="en-US"/>
              <a:t> part of the experiment.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49" name="Google Shape;349;g25ecbadbfe8_0_10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ecbadbfe8_0_1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5ecbadbfe8_0_1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many independent variables does an experiment have?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60" name="Google Shape;360;g25ecbadbfe8_0_1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a:t>
            </a:r>
            <a:r>
              <a:rPr b="1" lang="en-US"/>
              <a:t> How do variables in scientific experiments help us learn about the world?</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Feedback: Asking students to make predictions about how variables are related to our scientific knowledge is a great way to activate and elicit student ideas and prior knowledge. This type of activity is evidence of the teacher planning for students’ engagement with science ideas.</a:t>
            </a:r>
            <a:endParaRPr/>
          </a:p>
        </p:txBody>
      </p:sp>
      <p:sp>
        <p:nvSpPr>
          <p:cNvPr id="134" name="Google Shape;13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5ecbadbfe8_0_1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25ecbadbfe8_0_1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How many independent variables does an experiment have? </a:t>
            </a:r>
            <a:r>
              <a:rPr b="1" lang="en-US"/>
              <a:t>One.</a:t>
            </a:r>
            <a:endParaRPr b="1"/>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p:txBody>
      </p:sp>
      <p:sp>
        <p:nvSpPr>
          <p:cNvPr id="369" name="Google Shape;369;g25ecbadbfe8_0_1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independent</a:t>
            </a:r>
            <a:r>
              <a:rPr lang="en-US"/>
              <a:t> </a:t>
            </a:r>
            <a:r>
              <a:rPr b="1" lang="en-US"/>
              <a:t>variables</a:t>
            </a:r>
            <a:r>
              <a:rPr lang="en-US"/>
              <a:t>.  </a:t>
            </a:r>
            <a:endParaRPr/>
          </a:p>
        </p:txBody>
      </p:sp>
      <p:sp>
        <p:nvSpPr>
          <p:cNvPr id="378" name="Google Shape;37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5ec6a031ed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5ec6a031ed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an example of an </a:t>
            </a:r>
            <a:r>
              <a:rPr b="1" lang="en-US"/>
              <a:t>independent variable</a:t>
            </a:r>
            <a:r>
              <a:rPr lang="en-US"/>
              <a:t>. </a:t>
            </a:r>
            <a:r>
              <a:rPr lang="en-US"/>
              <a:t>In this experiment, the scientist changes the temperature of the water to see what will happen to the balloon. Temperature is the independent variable. </a:t>
            </a:r>
            <a:endParaRPr/>
          </a:p>
        </p:txBody>
      </p:sp>
      <p:sp>
        <p:nvSpPr>
          <p:cNvPr id="385" name="Google Shape;385;g25ec6a031ed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another example of an </a:t>
            </a:r>
            <a:r>
              <a:rPr b="1" lang="en-US"/>
              <a:t>independent variable</a:t>
            </a:r>
            <a:r>
              <a:rPr lang="en-US"/>
              <a:t>. The scientist are testing different kinds of soil to see which one will grow the tallest plant. Since the scientists are controlling the kinds of soil, this is the independent variable. </a:t>
            </a:r>
            <a:endParaRPr/>
          </a:p>
        </p:txBody>
      </p:sp>
      <p:sp>
        <p:nvSpPr>
          <p:cNvPr id="393" name="Google Shape;393;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variables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Offering clear and explicit explanation for non-examples is a great way for students to make sense of the new content. Explanations for non-examples are provided in the slides below. </a:t>
            </a:r>
            <a:endParaRPr/>
          </a:p>
        </p:txBody>
      </p:sp>
      <p:sp>
        <p:nvSpPr>
          <p:cNvPr id="401" name="Google Shape;401;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non-example of an </a:t>
            </a:r>
            <a:r>
              <a:rPr b="1" lang="en-US"/>
              <a:t>independent variable</a:t>
            </a:r>
            <a:r>
              <a:rPr lang="en-US"/>
              <a:t> is looking in a microscope. This scientist is not </a:t>
            </a:r>
            <a:r>
              <a:rPr lang="en-US"/>
              <a:t>controlling</a:t>
            </a:r>
            <a:r>
              <a:rPr lang="en-US"/>
              <a:t> or making changes to anything. Instead, he is making an observation of something that already exists. </a:t>
            </a:r>
            <a:endParaRPr/>
          </a:p>
        </p:txBody>
      </p:sp>
      <p:sp>
        <p:nvSpPr>
          <p:cNvPr id="408" name="Google Shape;408;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Another non-example of an </a:t>
            </a:r>
            <a:r>
              <a:rPr b="1" lang="en-US"/>
              <a:t>independent variable</a:t>
            </a:r>
            <a:r>
              <a:rPr lang="en-US"/>
              <a:t> is timing a race. The person timing is not controlling how quickly the runners finish their race. He is only measuring how long it takes for them to run. </a:t>
            </a:r>
            <a:endParaRPr/>
          </a:p>
        </p:txBody>
      </p:sp>
      <p:sp>
        <p:nvSpPr>
          <p:cNvPr id="416" name="Google Shape;416;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24" name="Google Shape;424;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independent variable is the part of the experiment that the scientist ________ or _________.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[Controls / Changes]</a:t>
            </a:r>
            <a:endParaRPr/>
          </a:p>
        </p:txBody>
      </p:sp>
      <p:sp>
        <p:nvSpPr>
          <p:cNvPr id="430" name="Google Shape;430;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5ecbadbfe8_0_1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5ecbadbfe8_0_1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independent variable is the part of the experiment that the scientist </a:t>
            </a:r>
            <a:r>
              <a:rPr b="1" lang="en-US"/>
              <a:t>controls</a:t>
            </a:r>
            <a:r>
              <a:rPr lang="en-US"/>
              <a:t> or </a:t>
            </a:r>
            <a:r>
              <a:rPr b="1" lang="en-US"/>
              <a:t>changes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38" name="Google Shape;438;g25ecbadbfe8_0_1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5ecbadbfe8_0_1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5ecbadbfe8_0_1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of these is an example of an independent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changing the temperature of water]</a:t>
            </a:r>
            <a:endParaRPr/>
          </a:p>
        </p:txBody>
      </p:sp>
      <p:sp>
        <p:nvSpPr>
          <p:cNvPr id="446" name="Google Shape;446;g25ecbadbfe8_0_1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5ecbadbfe8_0_1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5ecbadbfe8_0_1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Which one of these is an example of an independent variable? </a:t>
            </a:r>
            <a:r>
              <a:rPr b="1" lang="en-US"/>
              <a:t>A. changing the temperature of water</a:t>
            </a:r>
            <a:endParaRPr b="1"/>
          </a:p>
        </p:txBody>
      </p:sp>
      <p:sp>
        <p:nvSpPr>
          <p:cNvPr id="455" name="Google Shape;455;g25ecbadbfe8_0_1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5edc4e1335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5edc4e1335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Calibri"/>
              <a:buNone/>
            </a:pPr>
            <a:r>
              <a:rPr lang="en-US" sz="1250"/>
              <a:t>Who can give me an example of an independent variable and explain why it is one? </a:t>
            </a:r>
            <a:endParaRPr sz="1250"/>
          </a:p>
          <a:p>
            <a:pPr indent="0" lvl="0" marL="0" rtl="0" algn="l">
              <a:spcBef>
                <a:spcPts val="0"/>
              </a:spcBef>
              <a:spcAft>
                <a:spcPts val="0"/>
              </a:spcAft>
              <a:buClr>
                <a:schemeClr val="dk1"/>
              </a:buClr>
              <a:buSzPts val="3600"/>
              <a:buFont typeface="Calibri"/>
              <a:buNone/>
            </a:pPr>
            <a:r>
              <a:t/>
            </a:r>
            <a:endParaRPr sz="1250"/>
          </a:p>
          <a:p>
            <a:pPr indent="0" lvl="0" marL="0" rtl="0" algn="l">
              <a:spcBef>
                <a:spcPts val="0"/>
              </a:spcBef>
              <a:spcAft>
                <a:spcPts val="0"/>
              </a:spcAft>
              <a:buClr>
                <a:schemeClr val="dk1"/>
              </a:buClr>
              <a:buSzPts val="3600"/>
              <a:buFont typeface="Calibri"/>
              <a:buNone/>
            </a:pPr>
            <a:r>
              <a:rPr lang="en-US" sz="1250"/>
              <a:t>Pause and illicit student responses </a:t>
            </a:r>
            <a:endParaRPr sz="1250"/>
          </a:p>
          <a:p>
            <a:pPr indent="0" lvl="0" marL="0" rtl="0" algn="l">
              <a:spcBef>
                <a:spcPts val="0"/>
              </a:spcBef>
              <a:spcAft>
                <a:spcPts val="0"/>
              </a:spcAft>
              <a:buClr>
                <a:schemeClr val="dk1"/>
              </a:buClr>
              <a:buSzPts val="1400"/>
              <a:buFont typeface="Arial"/>
              <a:buNone/>
            </a:pPr>
            <a:r>
              <a:t/>
            </a:r>
            <a:endParaRPr b="1" sz="100"/>
          </a:p>
        </p:txBody>
      </p:sp>
      <p:sp>
        <p:nvSpPr>
          <p:cNvPr id="464" name="Google Shape;464;g25edc4e1335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72" name="Google Shape;472;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5ecbadbfe8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5ecbadbfe8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a:t>
            </a:r>
            <a:r>
              <a:rPr b="1" lang="en-US"/>
              <a:t> independent variable</a:t>
            </a:r>
            <a:r>
              <a:rPr lang="en-US"/>
              <a:t> is the part of the experiment that the scientist controls or changes.  </a:t>
            </a:r>
            <a:endParaRPr/>
          </a:p>
        </p:txBody>
      </p:sp>
      <p:sp>
        <p:nvSpPr>
          <p:cNvPr id="479" name="Google Shape;479;g25ecbadbfe8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5ecbadbfe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5ecbadbfe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independent</a:t>
            </a:r>
            <a:r>
              <a:rPr lang="en-US"/>
              <a:t> </a:t>
            </a:r>
            <a:r>
              <a:rPr b="1" lang="en-US"/>
              <a:t>variable</a:t>
            </a:r>
            <a:r>
              <a:rPr lang="en-US"/>
              <a:t> into different word parts to help us remember the meaning.  Let’s take a look!</a:t>
            </a:r>
            <a:endParaRPr/>
          </a:p>
        </p:txBody>
      </p:sp>
      <p:sp>
        <p:nvSpPr>
          <p:cNvPr id="488" name="Google Shape;488;g25ecbadbfe8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ecbadbfe8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5ecbadbfe8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 that the word “variable” is made up of two parts: The root word “vari” which means “changing” and  the suffix “-able”  means something “able to be”. </a:t>
            </a:r>
            <a:endParaRPr/>
          </a:p>
        </p:txBody>
      </p:sp>
      <p:sp>
        <p:nvSpPr>
          <p:cNvPr id="495" name="Google Shape;495;g25ecbadbfe8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5ecbadbfe8_0_13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5ecbadbfe8_0_13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variable</a:t>
            </a:r>
            <a:r>
              <a:rPr lang="en-US"/>
              <a:t> means something that is able to be changed. </a:t>
            </a:r>
            <a:r>
              <a:rPr lang="en-US"/>
              <a:t>In an experiment, the variable is something that is able to be changed or observed changing by the investigators. </a:t>
            </a:r>
            <a:endParaRPr/>
          </a:p>
        </p:txBody>
      </p:sp>
      <p:sp>
        <p:nvSpPr>
          <p:cNvPr id="508" name="Google Shape;508;g25ecbadbfe8_0_13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ecbadbfe8_0_1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5ecbadbfe8_0_1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take a look at the word Independent. This word is also broken up into two part: a prefix and a root word. </a:t>
            </a:r>
            <a:endParaRPr/>
          </a:p>
        </p:txBody>
      </p:sp>
      <p:sp>
        <p:nvSpPr>
          <p:cNvPr id="520" name="Google Shape;520;g25ecbadbfe8_0_1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5ecbadbfe8_0_1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5ecbadbfe8_0_1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The prefix “in” means not or without. </a:t>
            </a:r>
            <a:endParaRPr>
              <a:solidFill>
                <a:srgbClr val="000000"/>
              </a:solidFill>
            </a:endParaRPr>
          </a:p>
        </p:txBody>
      </p:sp>
      <p:sp>
        <p:nvSpPr>
          <p:cNvPr id="532" name="Google Shape;532;g25ecbadbfe8_0_11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5ecbadbfe8_0_6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5ecbadbfe8_0_6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"Cause-and-effect"</a:t>
            </a:r>
            <a:r>
              <a:rPr lang="en-US"/>
              <a:t> explains </a:t>
            </a:r>
            <a:r>
              <a:rPr lang="en-US"/>
              <a:t>the relationship between two things or events</a:t>
            </a:r>
            <a:r>
              <a:rPr lang="en-US"/>
              <a:t>. The “cause” tells you why something happens, and the “effect” tell you the result. For example, if I stay up too late (the cause), then I will be tired the next day (the effect).  Sciences helps us better understand these cause-and-effect relationships. </a:t>
            </a:r>
            <a:endParaRPr/>
          </a:p>
        </p:txBody>
      </p:sp>
      <p:sp>
        <p:nvSpPr>
          <p:cNvPr id="148" name="Google Shape;148;g25ecbadbfe8_0_6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5ecbadbfe8_0_1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5ecbadbfe8_0_1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And the root word “dependent” means to rely on or affect by.</a:t>
            </a:r>
            <a:endParaRPr>
              <a:solidFill>
                <a:srgbClr val="000000"/>
              </a:solidFill>
            </a:endParaRPr>
          </a:p>
        </p:txBody>
      </p:sp>
      <p:sp>
        <p:nvSpPr>
          <p:cNvPr id="543" name="Google Shape;543;g25ecbadbfe8_0_11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ecbadbfe8_0_1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5ecbadbfe8_0_1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those piece together, </a:t>
            </a:r>
            <a:r>
              <a:rPr b="1" lang="en-US"/>
              <a:t>independent</a:t>
            </a:r>
            <a:r>
              <a:rPr lang="en-US"/>
              <a:t> means something that is not affected or does not rely on anything else.</a:t>
            </a:r>
            <a:endParaRPr/>
          </a:p>
        </p:txBody>
      </p:sp>
      <p:sp>
        <p:nvSpPr>
          <p:cNvPr id="554" name="Google Shape;554;g25ecbadbfe8_0_1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5ecbadbfe8_0_1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5ecbadbfe8_0_1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look at both words together. A variable is something that is able to be changed. If that variable is independent, this change does not rely on something else. Independent variables “cause” the change, they are not affected by the other variables.</a:t>
            </a:r>
            <a:endParaRPr/>
          </a:p>
        </p:txBody>
      </p:sp>
      <p:sp>
        <p:nvSpPr>
          <p:cNvPr id="566" name="Google Shape;566;g25ecbadbfe8_0_1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5ecbadbfe8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5ecbadbfe8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independent</a:t>
            </a:r>
            <a:r>
              <a:rPr lang="en-US"/>
              <a:t> </a:t>
            </a:r>
            <a:r>
              <a:rPr b="1" lang="en-US"/>
              <a:t>variable</a:t>
            </a:r>
            <a:r>
              <a:rPr lang="en-US">
                <a:solidFill>
                  <a:srgbClr val="242424"/>
                </a:solidFill>
              </a:rPr>
              <a:t>. </a:t>
            </a:r>
            <a:endParaRPr/>
          </a:p>
        </p:txBody>
      </p:sp>
      <p:sp>
        <p:nvSpPr>
          <p:cNvPr id="579" name="Google Shape;579;g25ecbadbfe8_0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ecbadbfe8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5ecbadbfe8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independent</a:t>
            </a:r>
            <a:r>
              <a:rPr lang="en-US">
                <a:solidFill>
                  <a:srgbClr val="242424"/>
                </a:solidFill>
              </a:rPr>
              <a:t> </a:t>
            </a:r>
            <a:r>
              <a:rPr b="1" lang="en-US">
                <a:solidFill>
                  <a:srgbClr val="242424"/>
                </a:solidFill>
              </a:rPr>
              <a:t>variables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independent</a:t>
            </a:r>
            <a:r>
              <a:rPr lang="en-US"/>
              <a:t> </a:t>
            </a:r>
            <a:r>
              <a:rPr b="1" lang="en-US"/>
              <a:t>variable.</a:t>
            </a:r>
            <a:endParaRPr>
              <a:solidFill>
                <a:schemeClr val="dk1"/>
              </a:solidFill>
            </a:endParaRPr>
          </a:p>
        </p:txBody>
      </p:sp>
      <p:sp>
        <p:nvSpPr>
          <p:cNvPr id="591" name="Google Shape;591;g25ecbadbfe8_0_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ecbadbfe8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ecbadbfe8_0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sz="1200">
                <a:solidFill>
                  <a:schemeClr val="dk1"/>
                </a:solidFill>
              </a:rPr>
              <a:t>indep</a:t>
            </a:r>
            <a:r>
              <a:rPr b="1" lang="en-US"/>
              <a:t>endent</a:t>
            </a:r>
            <a:r>
              <a:rPr lang="en-US"/>
              <a:t> </a:t>
            </a:r>
            <a:r>
              <a:rPr b="1" lang="en-US"/>
              <a:t>variable</a:t>
            </a:r>
            <a:r>
              <a:rPr b="1" lang="en-US" sz="1200">
                <a:solidFill>
                  <a:schemeClr val="dk1"/>
                </a:solidFill>
              </a:rPr>
              <a:t> </a:t>
            </a:r>
            <a:r>
              <a:rPr lang="en-US" sz="1200">
                <a:solidFill>
                  <a:schemeClr val="dk1"/>
                </a:solidFill>
              </a:rPr>
              <a:t>from these four choices</a:t>
            </a:r>
            <a:r>
              <a:rPr lang="en-US"/>
              <a:t>.</a:t>
            </a:r>
            <a:endParaRPr/>
          </a:p>
        </p:txBody>
      </p:sp>
      <p:sp>
        <p:nvSpPr>
          <p:cNvPr id="613" name="Google Shape;613;g25ecbadbfe8_0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5ecbadbfe8_0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5ecbadbfe8_0_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a:t>
            </a:r>
            <a:r>
              <a:rPr lang="en-US" sz="1200">
                <a:solidFill>
                  <a:schemeClr val="dk1"/>
                </a:solidFill>
              </a:rPr>
              <a:t> </a:t>
            </a:r>
            <a:r>
              <a:rPr b="1" lang="en-US" sz="1200">
                <a:solidFill>
                  <a:schemeClr val="dk1"/>
                </a:solidFill>
              </a:rPr>
              <a:t>in</a:t>
            </a:r>
            <a:r>
              <a:rPr b="1" lang="en-US"/>
              <a:t>dependent</a:t>
            </a:r>
            <a:r>
              <a:rPr lang="en-US"/>
              <a:t> </a:t>
            </a:r>
            <a:r>
              <a:rPr b="1" lang="en-US"/>
              <a:t>variable</a:t>
            </a:r>
            <a:r>
              <a:rPr lang="en-US"/>
              <a:t>.</a:t>
            </a:r>
            <a:endParaRPr/>
          </a:p>
        </p:txBody>
      </p:sp>
      <p:sp>
        <p:nvSpPr>
          <p:cNvPr id="633" name="Google Shape;633;g25ecbadbfe8_0_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ecbadbfe8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5ecbadbfe8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independent</a:t>
            </a:r>
            <a:r>
              <a:rPr lang="en-US"/>
              <a:t> </a:t>
            </a:r>
            <a:r>
              <a:rPr b="1" lang="en-US"/>
              <a:t>variable.</a:t>
            </a:r>
            <a:endParaRPr>
              <a:solidFill>
                <a:schemeClr val="dk1"/>
              </a:solidFill>
            </a:endParaRPr>
          </a:p>
        </p:txBody>
      </p:sp>
      <p:sp>
        <p:nvSpPr>
          <p:cNvPr id="654" name="Google Shape;654;g25ecbadbfe8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5ecbadbfe8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5ecbadbfe8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sz="1200">
                <a:solidFill>
                  <a:schemeClr val="dk1"/>
                </a:solidFill>
              </a:rPr>
              <a:t>indep</a:t>
            </a:r>
            <a:r>
              <a:rPr b="1" lang="en-US"/>
              <a:t>endent</a:t>
            </a:r>
            <a:r>
              <a:rPr lang="en-US"/>
              <a:t> </a:t>
            </a:r>
            <a:r>
              <a:rPr b="1" lang="en-US"/>
              <a:t>variable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77" name="Google Shape;677;g25ecbadbfe8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ecbadbfe8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5ecbadbfe8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part of the experiment that the scientist controls or changes” is correct! This is the definition of </a:t>
            </a:r>
            <a:r>
              <a:rPr b="1" lang="en-US"/>
              <a:t>independent </a:t>
            </a:r>
            <a:r>
              <a:rPr b="1" lang="en-US"/>
              <a:t>variable.</a:t>
            </a:r>
            <a:endParaRPr/>
          </a:p>
        </p:txBody>
      </p:sp>
      <p:sp>
        <p:nvSpPr>
          <p:cNvPr id="698" name="Google Shape;698;g25ecbadbfe8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5ec6a031ed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5ec6a031ed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a:t>
            </a:r>
            <a:r>
              <a:rPr b="1" lang="en-US"/>
              <a:t>scientific method</a:t>
            </a:r>
            <a:r>
              <a:rPr lang="en-US"/>
              <a:t> is a series of steps that investigators follow to answer questions about the natural world.  By following the same steps, investigators are able to discover new things about our world and check the work of other scientists. A few of the steps are making observations, asking questions, making a hypothesis, and performing an experiment. </a:t>
            </a:r>
            <a:endParaRPr/>
          </a:p>
          <a:p>
            <a:pPr indent="0" lvl="0" marL="0" rtl="0" algn="l">
              <a:lnSpc>
                <a:spcPct val="100000"/>
              </a:lnSpc>
              <a:spcBef>
                <a:spcPts val="0"/>
              </a:spcBef>
              <a:spcAft>
                <a:spcPts val="0"/>
              </a:spcAft>
              <a:buSzPts val="1400"/>
              <a:buNone/>
            </a:pPr>
            <a:r>
              <a:t/>
            </a:r>
            <a:endParaRPr/>
          </a:p>
        </p:txBody>
      </p:sp>
      <p:sp>
        <p:nvSpPr>
          <p:cNvPr id="155" name="Google Shape;155;g25ec6a031ed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5ecbadbfe8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25ecbadbfe8_0_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and the definition filled in for </a:t>
            </a:r>
            <a:r>
              <a:rPr b="1" lang="en-US"/>
              <a:t>independent</a:t>
            </a:r>
            <a:r>
              <a:rPr lang="en-US"/>
              <a:t> </a:t>
            </a:r>
            <a:r>
              <a:rPr b="1" lang="en-US"/>
              <a:t>variable</a:t>
            </a:r>
            <a:r>
              <a:rPr lang="en-US"/>
              <a:t>: </a:t>
            </a:r>
            <a:endParaRPr>
              <a:solidFill>
                <a:schemeClr val="dk1"/>
              </a:solidFill>
            </a:endParaRPr>
          </a:p>
        </p:txBody>
      </p:sp>
      <p:sp>
        <p:nvSpPr>
          <p:cNvPr id="720" name="Google Shape;720;g25ecbadbfe8_0_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ecbadbfe8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ecbadbfe8_0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example of an </a:t>
            </a:r>
            <a:r>
              <a:rPr b="1" lang="en-US" sz="1200">
                <a:solidFill>
                  <a:schemeClr val="dk1"/>
                </a:solidFill>
              </a:rPr>
              <a:t>independent</a:t>
            </a:r>
            <a:r>
              <a:rPr lang="en-US" sz="1200">
                <a:solidFill>
                  <a:schemeClr val="dk1"/>
                </a:solidFill>
                <a:latin typeface="Calibri"/>
                <a:ea typeface="Calibri"/>
                <a:cs typeface="Calibri"/>
                <a:sym typeface="Calibri"/>
              </a:rPr>
              <a:t> </a:t>
            </a:r>
            <a:r>
              <a:rPr b="1" lang="en-US"/>
              <a:t>variable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44" name="Google Shape;744;g25ecbadbfe8_0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5ecbadbfe8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5ecbadbfe8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“Studying different amounts of time to see changes in math test scores” is correct! This is an example of </a:t>
            </a:r>
            <a:r>
              <a:rPr lang="en-US"/>
              <a:t>a</a:t>
            </a:r>
            <a:r>
              <a:rPr b="1" lang="en-US"/>
              <a:t> independent variable.</a:t>
            </a:r>
            <a:endParaRPr sz="1200">
              <a:solidFill>
                <a:schemeClr val="dk1"/>
              </a:solidFill>
            </a:endParaRPr>
          </a:p>
        </p:txBody>
      </p:sp>
      <p:sp>
        <p:nvSpPr>
          <p:cNvPr id="765" name="Google Shape;765;g25ecbadbfe8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5ecbadbfe8_0_2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5ecbadbfe8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Here is the Frayer Model with a picture, definition, and an example of </a:t>
            </a:r>
            <a:r>
              <a:rPr b="1" lang="en-US" sz="1100"/>
              <a:t>independent</a:t>
            </a:r>
            <a:r>
              <a:rPr lang="en-US" sz="1100"/>
              <a:t> </a:t>
            </a:r>
            <a:r>
              <a:rPr b="1" lang="en-US" sz="1100"/>
              <a:t>variable</a:t>
            </a:r>
            <a:r>
              <a:rPr lang="en-US" sz="1100"/>
              <a:t>: studying different amounts of time to see changes in math test scores.</a:t>
            </a:r>
            <a:endParaRPr>
              <a:solidFill>
                <a:schemeClr val="dk1"/>
              </a:solidFill>
            </a:endParaRPr>
          </a:p>
        </p:txBody>
      </p:sp>
      <p:sp>
        <p:nvSpPr>
          <p:cNvPr id="787" name="Google Shape;787;g25ecbadbfe8_0_2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ecbadbfe8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5ecbadbfe8_0_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independent variables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12" name="Google Shape;812;g25ecbadbfe8_0_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5ecbadbfe8_0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25ecbadbfe8_0_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“Independent variables are </a:t>
            </a:r>
            <a:r>
              <a:rPr lang="en-US"/>
              <a:t>important</a:t>
            </a:r>
            <a:r>
              <a:rPr lang="en-US"/>
              <a:t> part of </a:t>
            </a:r>
            <a:r>
              <a:rPr lang="en-US"/>
              <a:t>experiments</a:t>
            </a:r>
            <a:r>
              <a:rPr lang="en-US"/>
              <a:t> that help explain why things happen in our world.” That is correct! This is an example of how </a:t>
            </a:r>
            <a:r>
              <a:rPr b="1" lang="en-US"/>
              <a:t>independent</a:t>
            </a:r>
            <a:r>
              <a:rPr lang="en-US"/>
              <a:t> </a:t>
            </a:r>
            <a:r>
              <a:rPr b="1" lang="en-US"/>
              <a:t>variables </a:t>
            </a:r>
            <a:r>
              <a:rPr lang="en-US"/>
              <a:t>impact your life.</a:t>
            </a:r>
            <a:endParaRPr sz="1200">
              <a:solidFill>
                <a:schemeClr val="dk1"/>
              </a:solidFill>
            </a:endParaRPr>
          </a:p>
        </p:txBody>
      </p:sp>
      <p:sp>
        <p:nvSpPr>
          <p:cNvPr id="832" name="Google Shape;832;g25ecbadbfe8_0_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5ecbadbfe8_0_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25ecbadbfe8_0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definition, example, and a correct response to “how do </a:t>
            </a:r>
            <a:r>
              <a:rPr b="1" lang="en-US"/>
              <a:t>independent</a:t>
            </a:r>
            <a:r>
              <a:rPr lang="en-US"/>
              <a:t> </a:t>
            </a:r>
            <a:r>
              <a:rPr b="1" lang="en-US"/>
              <a:t>variables </a:t>
            </a:r>
            <a:r>
              <a:rPr lang="en-US"/>
              <a:t>impact my life?”: Independent variables are important part of experiments that help explain why things happen in our world.</a:t>
            </a:r>
            <a:endParaRPr>
              <a:solidFill>
                <a:schemeClr val="dk1"/>
              </a:solidFill>
            </a:endParaRPr>
          </a:p>
        </p:txBody>
      </p:sp>
      <p:sp>
        <p:nvSpPr>
          <p:cNvPr id="853" name="Google Shape;853;g25ecbadbfe8_0_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it’s your turn to control the independent variables. Choose one independent variable (initial speed or cannon angle) and make small changes to see what effect you can create. Can you make a guess why that happened?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mass, position, angle). </a:t>
            </a:r>
            <a:endParaRPr/>
          </a:p>
        </p:txBody>
      </p:sp>
      <p:sp>
        <p:nvSpPr>
          <p:cNvPr id="879" name="Google Shape;879;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variables in science experiments help us learn about our world?</a:t>
            </a:r>
            <a:endParaRPr/>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89" name="Google Shape;889;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97" name="Google Shape;897;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ecbadbfe8_0_4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5ecbadbfe8_0_4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variable</a:t>
            </a:r>
            <a:r>
              <a:rPr lang="en-US"/>
              <a:t> is something that can change or be changed in an experiment.</a:t>
            </a:r>
            <a:endParaRPr/>
          </a:p>
        </p:txBody>
      </p:sp>
      <p:sp>
        <p:nvSpPr>
          <p:cNvPr id="163" name="Google Shape;163;g25ecbadbfe8_0_4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2" name="Google Shape;90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ecbadbfe8_0_9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5ecbadbfe8_0_9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three different kinds of variables in an experiment: independent, dependent, and control variables.</a:t>
            </a:r>
            <a:endParaRPr/>
          </a:p>
        </p:txBody>
      </p:sp>
      <p:sp>
        <p:nvSpPr>
          <p:cNvPr id="171" name="Google Shape;171;g25ecbadbfe8_0_9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85" name="Google Shape;18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7"/>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0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0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0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0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6"/>
          <p:cNvSpPr/>
          <p:nvPr>
            <p:ph idx="2" type="pic"/>
          </p:nvPr>
        </p:nvSpPr>
        <p:spPr>
          <a:xfrm>
            <a:off x="1792288" y="612775"/>
            <a:ext cx="5486400" cy="4114800"/>
          </a:xfrm>
          <a:prstGeom prst="rect">
            <a:avLst/>
          </a:prstGeom>
          <a:noFill/>
          <a:ln>
            <a:noFill/>
          </a:ln>
        </p:spPr>
      </p:sp>
      <p:sp>
        <p:nvSpPr>
          <p:cNvPr id="68" name="Google Shape;68;p10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36.png"/><Relationship Id="rId11" Type="http://schemas.openxmlformats.org/officeDocument/2006/relationships/image" Target="../media/image6.png"/><Relationship Id="rId10" Type="http://schemas.openxmlformats.org/officeDocument/2006/relationships/image" Target="../media/image4.png"/><Relationship Id="rId12" Type="http://schemas.openxmlformats.org/officeDocument/2006/relationships/image" Target="../media/image19.png"/><Relationship Id="rId9"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5.png"/><Relationship Id="rId7" Type="http://schemas.openxmlformats.org/officeDocument/2006/relationships/image" Target="../media/image17.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45.png"/><Relationship Id="rId5"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52.png"/><Relationship Id="rId5"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4.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38.png"/><Relationship Id="rId5"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8.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8.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8.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8.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8.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5.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1.png"/><Relationship Id="rId4" Type="http://schemas.openxmlformats.org/officeDocument/2006/relationships/image" Target="../media/image15.png"/><Relationship Id="rId5" Type="http://schemas.openxmlformats.org/officeDocument/2006/relationships/image" Target="../media/image62.png"/><Relationship Id="rId6"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hyperlink" Target="https://phet.colorado.edu/sims/html/projectile-motion/latest/projectile-motion_all.htm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7.jpg"/><Relationship Id="rId4" Type="http://schemas.openxmlformats.org/officeDocument/2006/relationships/image" Target="../media/image69.png"/><Relationship Id="rId5"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47" y="36774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65100" lvl="1" marL="171450" marR="0" rtl="0" algn="l">
                <a:lnSpc>
                  <a:spcPct val="90000"/>
                </a:lnSpc>
                <a:spcBef>
                  <a:spcPts val="98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Student-Friendly Definition</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Examples &amp; Non-Examples</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Morphological Word Parts</a:t>
              </a:r>
              <a:endParaRPr b="0" i="0" sz="1700" u="none" cap="none" strike="noStrike">
                <a:solidFill>
                  <a:schemeClr val="lt1"/>
                </a:solidFill>
                <a:latin typeface="Calibri"/>
                <a:ea typeface="Calibri"/>
                <a:cs typeface="Calibri"/>
                <a:sym typeface="Calibri"/>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Frayer Model</a:t>
              </a:r>
              <a:endParaRPr b="0" i="0" sz="17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427720" y="4715218"/>
            <a:ext cx="347619"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5758214" y="4715218"/>
            <a:ext cx="347619"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486814" y="4443796"/>
            <a:ext cx="347619"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509231" y="499568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grpSp>
        <p:nvGrpSpPr>
          <p:cNvPr id="114" name="Google Shape;114;p1"/>
          <p:cNvGrpSpPr/>
          <p:nvPr/>
        </p:nvGrpSpPr>
        <p:grpSpPr>
          <a:xfrm>
            <a:off x="5540687" y="5346792"/>
            <a:ext cx="195949" cy="190734"/>
            <a:chOff x="170825" y="4598025"/>
            <a:chExt cx="1095300" cy="906961"/>
          </a:xfrm>
        </p:grpSpPr>
        <p:sp>
          <p:nvSpPr>
            <p:cNvPr id="115" name="Google Shape;115;p1"/>
            <p:cNvSpPr/>
            <p:nvPr/>
          </p:nvSpPr>
          <p:spPr>
            <a:xfrm>
              <a:off x="170825" y="4598025"/>
              <a:ext cx="1095300" cy="886800"/>
            </a:xfrm>
            <a:prstGeom prst="rect">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 name="Google Shape;116;p1"/>
            <p:cNvSpPr/>
            <p:nvPr/>
          </p:nvSpPr>
          <p:spPr>
            <a:xfrm>
              <a:off x="499025" y="4856773"/>
              <a:ext cx="438900" cy="369300"/>
            </a:xfrm>
            <a:prstGeom prst="ellipse">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 name="Google Shape;117;p1"/>
            <p:cNvCxnSpPr>
              <a:stCxn id="115" idx="1"/>
              <a:endCxn id="115" idx="1"/>
            </p:cNvCxnSpPr>
            <p:nvPr/>
          </p:nvCxnSpPr>
          <p:spPr>
            <a:xfrm>
              <a:off x="170825" y="5041425"/>
              <a:ext cx="0" cy="0"/>
            </a:xfrm>
            <a:prstGeom prst="straightConnector1">
              <a:avLst/>
            </a:prstGeom>
            <a:noFill/>
            <a:ln cap="flat" cmpd="sng" w="19050">
              <a:solidFill>
                <a:srgbClr val="F65F03"/>
              </a:solidFill>
              <a:prstDash val="solid"/>
              <a:round/>
              <a:headEnd len="sm" w="sm" type="none"/>
              <a:tailEnd len="sm" w="sm" type="none"/>
            </a:ln>
          </p:spPr>
        </p:cxnSp>
        <p:cxnSp>
          <p:nvCxnSpPr>
            <p:cNvPr id="118" name="Google Shape;118;p1"/>
            <p:cNvCxnSpPr>
              <a:stCxn id="116" idx="2"/>
              <a:endCxn id="115" idx="1"/>
            </p:cNvCxnSpPr>
            <p:nvPr/>
          </p:nvCxnSpPr>
          <p:spPr>
            <a:xfrm rot="10800000">
              <a:off x="1708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19" name="Google Shape;119;p1"/>
            <p:cNvCxnSpPr>
              <a:stCxn id="116" idx="0"/>
              <a:endCxn id="115" idx="0"/>
            </p:cNvCxnSpPr>
            <p:nvPr/>
          </p:nvCxnSpPr>
          <p:spPr>
            <a:xfrm rot="10800000">
              <a:off x="718475" y="4598173"/>
              <a:ext cx="0" cy="258600"/>
            </a:xfrm>
            <a:prstGeom prst="straightConnector1">
              <a:avLst/>
            </a:prstGeom>
            <a:noFill/>
            <a:ln cap="flat" cmpd="sng" w="28575">
              <a:solidFill>
                <a:srgbClr val="F65F03"/>
              </a:solidFill>
              <a:prstDash val="solid"/>
              <a:round/>
              <a:headEnd len="sm" w="sm" type="none"/>
              <a:tailEnd len="sm" w="sm" type="none"/>
            </a:ln>
          </p:spPr>
        </p:cxnSp>
        <p:cxnSp>
          <p:nvCxnSpPr>
            <p:cNvPr id="120" name="Google Shape;120;p1"/>
            <p:cNvCxnSpPr/>
            <p:nvPr/>
          </p:nvCxnSpPr>
          <p:spPr>
            <a:xfrm rot="10800000">
              <a:off x="9379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21" name="Google Shape;121;p1"/>
            <p:cNvCxnSpPr/>
            <p:nvPr/>
          </p:nvCxnSpPr>
          <p:spPr>
            <a:xfrm rot="10800000">
              <a:off x="721725" y="5246386"/>
              <a:ext cx="0" cy="258600"/>
            </a:xfrm>
            <a:prstGeom prst="straightConnector1">
              <a:avLst/>
            </a:prstGeom>
            <a:noFill/>
            <a:ln cap="flat" cmpd="sng" w="28575">
              <a:solidFill>
                <a:srgbClr val="F65F03"/>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descr="Questions" id="193" name="Google Shape;193;g25ecbadbfe8_0_74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25ecbadbfe8_0_740"/>
          <p:cNvSpPr txBox="1"/>
          <p:nvPr/>
        </p:nvSpPr>
        <p:spPr>
          <a:xfrm>
            <a:off x="983850" y="416675"/>
            <a:ext cx="7772100" cy="130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950">
                <a:latin typeface="Calibri"/>
                <a:ea typeface="Calibri"/>
                <a:cs typeface="Calibri"/>
                <a:sym typeface="Calibri"/>
              </a:rPr>
              <a:t>The ________ explains why something happens.</a:t>
            </a:r>
            <a:endParaRPr b="0" i="0" sz="3950" u="none" cap="none" strike="noStrike">
              <a:solidFill>
                <a:srgbClr val="000000"/>
              </a:solidFill>
              <a:latin typeface="Arial"/>
              <a:ea typeface="Arial"/>
              <a:cs typeface="Arial"/>
              <a:sym typeface="Arial"/>
            </a:endParaRPr>
          </a:p>
        </p:txBody>
      </p:sp>
      <p:pic>
        <p:nvPicPr>
          <p:cNvPr id="195" name="Google Shape;195;g25ecbadbfe8_0_740"/>
          <p:cNvPicPr preferRelativeResize="0"/>
          <p:nvPr/>
        </p:nvPicPr>
        <p:blipFill>
          <a:blip r:embed="rId4">
            <a:alphaModFix/>
          </a:blip>
          <a:stretch>
            <a:fillRect/>
          </a:stretch>
        </p:blipFill>
        <p:spPr>
          <a:xfrm>
            <a:off x="4352475" y="2843013"/>
            <a:ext cx="4690550" cy="2460475"/>
          </a:xfrm>
          <a:prstGeom prst="rect">
            <a:avLst/>
          </a:prstGeom>
          <a:noFill/>
          <a:ln>
            <a:noFill/>
          </a:ln>
        </p:spPr>
      </p:pic>
      <p:sp>
        <p:nvSpPr>
          <p:cNvPr id="196" name="Google Shape;196;g25ecbadbfe8_0_740"/>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Cause</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Effect</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descr="Questions" id="202" name="Google Shape;202;g25ecbadbfe8_0_91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25ecbadbfe8_0_915"/>
          <p:cNvSpPr txBox="1"/>
          <p:nvPr/>
        </p:nvSpPr>
        <p:spPr>
          <a:xfrm>
            <a:off x="983850" y="416675"/>
            <a:ext cx="7772100" cy="130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950">
                <a:latin typeface="Calibri"/>
                <a:ea typeface="Calibri"/>
                <a:cs typeface="Calibri"/>
                <a:sym typeface="Calibri"/>
              </a:rPr>
              <a:t>The ________ explains why something happens.</a:t>
            </a:r>
            <a:endParaRPr b="0" i="0" sz="3950" u="none" cap="none" strike="noStrike">
              <a:solidFill>
                <a:srgbClr val="000000"/>
              </a:solidFill>
              <a:latin typeface="Arial"/>
              <a:ea typeface="Arial"/>
              <a:cs typeface="Arial"/>
              <a:sym typeface="Arial"/>
            </a:endParaRPr>
          </a:p>
        </p:txBody>
      </p:sp>
      <p:pic>
        <p:nvPicPr>
          <p:cNvPr id="204" name="Google Shape;204;g25ecbadbfe8_0_915"/>
          <p:cNvPicPr preferRelativeResize="0"/>
          <p:nvPr/>
        </p:nvPicPr>
        <p:blipFill>
          <a:blip r:embed="rId4">
            <a:alphaModFix/>
          </a:blip>
          <a:stretch>
            <a:fillRect/>
          </a:stretch>
        </p:blipFill>
        <p:spPr>
          <a:xfrm>
            <a:off x="4352475" y="2843013"/>
            <a:ext cx="4690550" cy="2460475"/>
          </a:xfrm>
          <a:prstGeom prst="rect">
            <a:avLst/>
          </a:prstGeom>
          <a:noFill/>
          <a:ln>
            <a:noFill/>
          </a:ln>
        </p:spPr>
      </p:pic>
      <p:sp>
        <p:nvSpPr>
          <p:cNvPr id="205" name="Google Shape;205;g25ecbadbfe8_0_915"/>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Cause</a:t>
            </a:r>
            <a:endParaRPr b="1" sz="3950">
              <a:solidFill>
                <a:srgbClr val="FF0000"/>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Effect</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5ecbadbfe8_0_823"/>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12" name="Google Shape;212;g25ecbadbfe8_0_8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g25ecbadbfe8_0_823"/>
          <p:cNvPicPr preferRelativeResize="0"/>
          <p:nvPr/>
        </p:nvPicPr>
        <p:blipFill>
          <a:blip r:embed="rId4">
            <a:alphaModFix/>
          </a:blip>
          <a:stretch>
            <a:fillRect/>
          </a:stretch>
        </p:blipFill>
        <p:spPr>
          <a:xfrm>
            <a:off x="6635975" y="2102786"/>
            <a:ext cx="2333209" cy="4642239"/>
          </a:xfrm>
          <a:prstGeom prst="rect">
            <a:avLst/>
          </a:prstGeom>
          <a:noFill/>
          <a:ln>
            <a:noFill/>
          </a:ln>
        </p:spPr>
      </p:pic>
      <p:sp>
        <p:nvSpPr>
          <p:cNvPr id="214" name="Google Shape;214;g25ecbadbfe8_0_823"/>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Conclusions</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Scientific Method</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Hypothesis</a:t>
            </a:r>
            <a:endParaRPr sz="395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5ecbadbfe8_0_83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21" name="Google Shape;221;g25ecbadbfe8_0_83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 name="Google Shape;222;g25ecbadbfe8_0_831"/>
          <p:cNvPicPr preferRelativeResize="0"/>
          <p:nvPr/>
        </p:nvPicPr>
        <p:blipFill>
          <a:blip r:embed="rId4">
            <a:alphaModFix/>
          </a:blip>
          <a:stretch>
            <a:fillRect/>
          </a:stretch>
        </p:blipFill>
        <p:spPr>
          <a:xfrm>
            <a:off x="6635975" y="2102786"/>
            <a:ext cx="2333209" cy="4642239"/>
          </a:xfrm>
          <a:prstGeom prst="rect">
            <a:avLst/>
          </a:prstGeom>
          <a:noFill/>
          <a:ln>
            <a:noFill/>
          </a:ln>
        </p:spPr>
      </p:pic>
      <p:sp>
        <p:nvSpPr>
          <p:cNvPr id="223" name="Google Shape;223;g25ecbadbfe8_0_831"/>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Conclusions</a:t>
            </a:r>
            <a:endParaRPr sz="3950">
              <a:latin typeface="Calibri"/>
              <a:ea typeface="Calibri"/>
              <a:cs typeface="Calibri"/>
              <a:sym typeface="Calibri"/>
            </a:endParaRPr>
          </a:p>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Scientific Method</a:t>
            </a:r>
            <a:endParaRPr b="1" sz="3950">
              <a:solidFill>
                <a:srgbClr val="FF0000"/>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Hypothesis</a:t>
            </a:r>
            <a:endParaRPr sz="395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5ecbadbfe8_0_567"/>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variable?</a:t>
            </a:r>
            <a:endParaRPr sz="3500"/>
          </a:p>
        </p:txBody>
      </p:sp>
      <p:sp>
        <p:nvSpPr>
          <p:cNvPr descr="Questions" id="230" name="Google Shape;230;g25ecbadbfe8_0_5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g25ecbadbfe8_0_567"/>
          <p:cNvPicPr preferRelativeResize="0"/>
          <p:nvPr/>
        </p:nvPicPr>
        <p:blipFill rotWithShape="1">
          <a:blip r:embed="rId4">
            <a:alphaModFix/>
          </a:blip>
          <a:srcRect b="0" l="0" r="2789" t="0"/>
          <a:stretch/>
        </p:blipFill>
        <p:spPr>
          <a:xfrm>
            <a:off x="1828800" y="1833675"/>
            <a:ext cx="5333250" cy="4114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5ecbadbfe8_0_938"/>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types of variables?</a:t>
            </a:r>
            <a:endParaRPr/>
          </a:p>
        </p:txBody>
      </p:sp>
      <p:sp>
        <p:nvSpPr>
          <p:cNvPr descr="Questions" id="238" name="Google Shape;238;g25ecbadbfe8_0_9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 name="Google Shape;239;g25ecbadbfe8_0_938"/>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240" name="Google Shape;240;g25ecbadbfe8_0_938"/>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241" name="Google Shape;241;g25ecbadbfe8_0_938"/>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242" name="Google Shape;242;g25ecbadbfe8_0_938"/>
          <p:cNvPicPr preferRelativeResize="0"/>
          <p:nvPr/>
        </p:nvPicPr>
        <p:blipFill>
          <a:blip r:embed="rId7">
            <a:alphaModFix/>
          </a:blip>
          <a:stretch>
            <a:fillRect/>
          </a:stretch>
        </p:blipFill>
        <p:spPr>
          <a:xfrm>
            <a:off x="6266799" y="2896462"/>
            <a:ext cx="2445200" cy="184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5ecbadbfe8_0_948"/>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types of variables?</a:t>
            </a:r>
            <a:endParaRPr/>
          </a:p>
        </p:txBody>
      </p:sp>
      <p:sp>
        <p:nvSpPr>
          <p:cNvPr descr="Questions" id="249" name="Google Shape;249;g25ecbadbfe8_0_94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 name="Google Shape;250;g25ecbadbfe8_0_948"/>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251" name="Google Shape;251;g25ecbadbfe8_0_948"/>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252" name="Google Shape;252;g25ecbadbfe8_0_948"/>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253" name="Google Shape;253;g25ecbadbfe8_0_948"/>
          <p:cNvPicPr preferRelativeResize="0"/>
          <p:nvPr/>
        </p:nvPicPr>
        <p:blipFill>
          <a:blip r:embed="rId7">
            <a:alphaModFix/>
          </a:blip>
          <a:stretch>
            <a:fillRect/>
          </a:stretch>
        </p:blipFill>
        <p:spPr>
          <a:xfrm>
            <a:off x="6266799" y="2896462"/>
            <a:ext cx="2445200" cy="1840975"/>
          </a:xfrm>
          <a:prstGeom prst="rect">
            <a:avLst/>
          </a:prstGeom>
          <a:noFill/>
          <a:ln>
            <a:noFill/>
          </a:ln>
        </p:spPr>
      </p:pic>
      <p:sp>
        <p:nvSpPr>
          <p:cNvPr id="254" name="Google Shape;254;g25ecbadbfe8_0_948"/>
          <p:cNvSpPr txBox="1"/>
          <p:nvPr/>
        </p:nvSpPr>
        <p:spPr>
          <a:xfrm>
            <a:off x="352963" y="51632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Independent </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255" name="Google Shape;255;g25ecbadbfe8_0_948"/>
          <p:cNvSpPr txBox="1"/>
          <p:nvPr/>
        </p:nvSpPr>
        <p:spPr>
          <a:xfrm>
            <a:off x="3172788"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Dependent</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256" name="Google Shape;256;g25ecbadbfe8_0_948"/>
          <p:cNvSpPr txBox="1"/>
          <p:nvPr/>
        </p:nvSpPr>
        <p:spPr>
          <a:xfrm>
            <a:off x="5992613"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Control</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4"/>
          <p:cNvSpPr txBox="1"/>
          <p:nvPr/>
        </p:nvSpPr>
        <p:spPr>
          <a:xfrm>
            <a:off x="508349" y="901725"/>
            <a:ext cx="8127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Independent </a:t>
            </a:r>
            <a:r>
              <a:rPr b="1" i="0" lang="en-US" sz="6600" u="none" cap="none" strike="noStrike">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descr="Artificial Intelligence" id="263" name="Google Shape;263;p14"/>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4" name="Google Shape;264;p14"/>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txBox="1"/>
          <p:nvPr>
            <p:ph type="title"/>
          </p:nvPr>
        </p:nvSpPr>
        <p:spPr>
          <a:xfrm>
            <a:off x="324464" y="546178"/>
            <a:ext cx="8819536" cy="168689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Independent</a:t>
            </a:r>
            <a:r>
              <a:rPr b="1" lang="en-US" u="sng"/>
              <a:t> V</a:t>
            </a:r>
            <a:r>
              <a:rPr b="1" lang="en-US" u="sng"/>
              <a:t>ariable:</a:t>
            </a:r>
            <a:r>
              <a:rPr b="1" lang="en-US"/>
              <a:t> </a:t>
            </a:r>
            <a:r>
              <a:rPr lang="en-US"/>
              <a:t>the part of the experiment that the scientist controls or changes</a:t>
            </a:r>
            <a:endParaRPr/>
          </a:p>
        </p:txBody>
      </p:sp>
      <p:sp>
        <p:nvSpPr>
          <p:cNvPr descr="Artificial Intelligence" id="271" name="Google Shape;271;p1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2" name="Google Shape;272;p15"/>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273" name="Google Shape;273;p15"/>
          <p:cNvPicPr preferRelativeResize="0"/>
          <p:nvPr/>
        </p:nvPicPr>
        <p:blipFill rotWithShape="1">
          <a:blip r:embed="rId5">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Questions" id="279" name="Google Shape;279;gdd2cd27f20_0_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nvSpPr>
        <p:spPr>
          <a:xfrm>
            <a:off x="729150" y="211025"/>
            <a:ext cx="7764600" cy="307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Independent Variable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30" name="Google Shape;130;p2"/>
          <p:cNvPicPr preferRelativeResize="0"/>
          <p:nvPr/>
        </p:nvPicPr>
        <p:blipFill rotWithShape="1">
          <a:blip r:embed="rId3">
            <a:alphaModFix/>
          </a:blip>
          <a:srcRect b="15855" l="0" r="0" t="23765"/>
          <a:stretch/>
        </p:blipFill>
        <p:spPr>
          <a:xfrm>
            <a:off x="1303125" y="3289325"/>
            <a:ext cx="6616650" cy="2996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dd2cd27f20_0_13"/>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an independent variable?</a:t>
            </a:r>
            <a:endParaRPr sz="3500"/>
          </a:p>
        </p:txBody>
      </p:sp>
      <p:sp>
        <p:nvSpPr>
          <p:cNvPr descr="Questions" id="286" name="Google Shape;286;gdd2cd27f20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dd2cd27f20_0_13"/>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6"/>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4" name="Google Shape;294;p1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p1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p17"/>
          <p:cNvPicPr preferRelativeResize="0"/>
          <p:nvPr/>
        </p:nvPicPr>
        <p:blipFill>
          <a:blip r:embed="rId4">
            <a:alphaModFix/>
          </a:blip>
          <a:stretch>
            <a:fillRect/>
          </a:stretch>
        </p:blipFill>
        <p:spPr>
          <a:xfrm>
            <a:off x="747195" y="2968396"/>
            <a:ext cx="2888376" cy="2255150"/>
          </a:xfrm>
          <a:prstGeom prst="rect">
            <a:avLst/>
          </a:prstGeom>
          <a:noFill/>
          <a:ln>
            <a:noFill/>
          </a:ln>
        </p:spPr>
      </p:pic>
      <p:pic>
        <p:nvPicPr>
          <p:cNvPr id="302" name="Google Shape;302;p17"/>
          <p:cNvPicPr preferRelativeResize="0"/>
          <p:nvPr/>
        </p:nvPicPr>
        <p:blipFill>
          <a:blip r:embed="rId5">
            <a:alphaModFix/>
          </a:blip>
          <a:stretch>
            <a:fillRect/>
          </a:stretch>
        </p:blipFill>
        <p:spPr>
          <a:xfrm>
            <a:off x="5853749" y="3674662"/>
            <a:ext cx="2735976" cy="1159938"/>
          </a:xfrm>
          <a:prstGeom prst="rect">
            <a:avLst/>
          </a:prstGeom>
          <a:noFill/>
          <a:ln>
            <a:noFill/>
          </a:ln>
        </p:spPr>
      </p:pic>
      <p:pic>
        <p:nvPicPr>
          <p:cNvPr id="303" name="Google Shape;303;p17"/>
          <p:cNvPicPr preferRelativeResize="0"/>
          <p:nvPr/>
        </p:nvPicPr>
        <p:blipFill>
          <a:blip r:embed="rId6">
            <a:alphaModFix/>
          </a:blip>
          <a:stretch>
            <a:fillRect/>
          </a:stretch>
        </p:blipFill>
        <p:spPr>
          <a:xfrm>
            <a:off x="430623" y="1212382"/>
            <a:ext cx="1393198" cy="1393198"/>
          </a:xfrm>
          <a:prstGeom prst="rect">
            <a:avLst/>
          </a:prstGeom>
          <a:noFill/>
          <a:ln>
            <a:noFill/>
          </a:ln>
        </p:spPr>
      </p:pic>
      <p:pic>
        <p:nvPicPr>
          <p:cNvPr id="304" name="Google Shape;304;p17"/>
          <p:cNvPicPr preferRelativeResize="0"/>
          <p:nvPr/>
        </p:nvPicPr>
        <p:blipFill>
          <a:blip r:embed="rId7">
            <a:alphaModFix/>
          </a:blip>
          <a:stretch>
            <a:fillRect/>
          </a:stretch>
        </p:blipFill>
        <p:spPr>
          <a:xfrm>
            <a:off x="3673096" y="2357438"/>
            <a:ext cx="2143125" cy="2143125"/>
          </a:xfrm>
          <a:prstGeom prst="rect">
            <a:avLst/>
          </a:prstGeom>
          <a:noFill/>
          <a:ln>
            <a:noFill/>
          </a:ln>
        </p:spPr>
      </p:pic>
      <p:sp>
        <p:nvSpPr>
          <p:cNvPr id="305" name="Google Shape;305;p17"/>
          <p:cNvSpPr txBox="1"/>
          <p:nvPr/>
        </p:nvSpPr>
        <p:spPr>
          <a:xfrm>
            <a:off x="1615825" y="54317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Cause</a:t>
            </a:r>
            <a:endParaRPr sz="3800">
              <a:latin typeface="Calibri"/>
              <a:ea typeface="Calibri"/>
              <a:cs typeface="Calibri"/>
              <a:sym typeface="Calibri"/>
            </a:endParaRPr>
          </a:p>
        </p:txBody>
      </p:sp>
      <p:sp>
        <p:nvSpPr>
          <p:cNvPr id="306" name="Google Shape;306;p17"/>
          <p:cNvSpPr txBox="1"/>
          <p:nvPr/>
        </p:nvSpPr>
        <p:spPr>
          <a:xfrm>
            <a:off x="6642763" y="54317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Effect</a:t>
            </a:r>
            <a:endParaRPr sz="38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Artificial Intelligence" id="312" name="Google Shape;312;g25ecbadbfe8_0_105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3" name="Google Shape;313;g25ecbadbfe8_0_1050"/>
          <p:cNvPicPr preferRelativeResize="0"/>
          <p:nvPr/>
        </p:nvPicPr>
        <p:blipFill>
          <a:blip r:embed="rId4">
            <a:alphaModFix/>
          </a:blip>
          <a:stretch>
            <a:fillRect/>
          </a:stretch>
        </p:blipFill>
        <p:spPr>
          <a:xfrm>
            <a:off x="985161" y="1038363"/>
            <a:ext cx="7173673" cy="4781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descr="Artificial Intelligence" id="319" name="Google Shape;319;g25ecbadbfe8_0_107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320" name="Google Shape;320;g25ecbadbfe8_0_1070"/>
          <p:cNvPicPr preferRelativeResize="0"/>
          <p:nvPr/>
        </p:nvPicPr>
        <p:blipFill rotWithShape="1">
          <a:blip r:embed="rId4">
            <a:alphaModFix/>
          </a:blip>
          <a:srcRect b="8340" l="0" r="0" t="0"/>
          <a:stretch/>
        </p:blipFill>
        <p:spPr>
          <a:xfrm>
            <a:off x="2141195" y="849605"/>
            <a:ext cx="4861609" cy="545333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Questions" id="326" name="Google Shape;326;p2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5ecbadbfe8_0_1082"/>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an independent variable?</a:t>
            </a:r>
            <a:endParaRPr sz="3500"/>
          </a:p>
        </p:txBody>
      </p:sp>
      <p:sp>
        <p:nvSpPr>
          <p:cNvPr descr="Questions" id="333" name="Google Shape;333;g25ecbadbfe8_0_108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4" name="Google Shape;334;g25ecbadbfe8_0_1082"/>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5ec6a031ed_0_28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independent variable is the _______ part of the experiment.</a:t>
            </a:r>
            <a:endParaRPr/>
          </a:p>
        </p:txBody>
      </p:sp>
      <p:sp>
        <p:nvSpPr>
          <p:cNvPr descr="Questions" id="341" name="Google Shape;341;g25ec6a031ed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2" name="Google Shape;342;g25ec6a031ed_0_281"/>
          <p:cNvPicPr preferRelativeResize="0"/>
          <p:nvPr/>
        </p:nvPicPr>
        <p:blipFill>
          <a:blip r:embed="rId4">
            <a:alphaModFix/>
          </a:blip>
          <a:stretch>
            <a:fillRect/>
          </a:stretch>
        </p:blipFill>
        <p:spPr>
          <a:xfrm>
            <a:off x="1401285" y="3861858"/>
            <a:ext cx="2366833" cy="1646954"/>
          </a:xfrm>
          <a:prstGeom prst="rect">
            <a:avLst/>
          </a:prstGeom>
          <a:noFill/>
          <a:ln>
            <a:noFill/>
          </a:ln>
        </p:spPr>
      </p:pic>
      <p:pic>
        <p:nvPicPr>
          <p:cNvPr id="343" name="Google Shape;343;g25ec6a031ed_0_281"/>
          <p:cNvPicPr preferRelativeResize="0"/>
          <p:nvPr/>
        </p:nvPicPr>
        <p:blipFill>
          <a:blip r:embed="rId5">
            <a:alphaModFix/>
          </a:blip>
          <a:stretch>
            <a:fillRect/>
          </a:stretch>
        </p:blipFill>
        <p:spPr>
          <a:xfrm>
            <a:off x="5585772" y="4377650"/>
            <a:ext cx="2241955" cy="847114"/>
          </a:xfrm>
          <a:prstGeom prst="rect">
            <a:avLst/>
          </a:prstGeom>
          <a:noFill/>
          <a:ln>
            <a:noFill/>
          </a:ln>
        </p:spPr>
      </p:pic>
      <p:pic>
        <p:nvPicPr>
          <p:cNvPr id="344" name="Google Shape;344;g25ec6a031ed_0_281"/>
          <p:cNvPicPr preferRelativeResize="0"/>
          <p:nvPr/>
        </p:nvPicPr>
        <p:blipFill>
          <a:blip r:embed="rId6">
            <a:alphaModFix/>
          </a:blip>
          <a:stretch>
            <a:fillRect/>
          </a:stretch>
        </p:blipFill>
        <p:spPr>
          <a:xfrm>
            <a:off x="1141875" y="2579425"/>
            <a:ext cx="1141637" cy="1017467"/>
          </a:xfrm>
          <a:prstGeom prst="rect">
            <a:avLst/>
          </a:prstGeom>
          <a:noFill/>
          <a:ln>
            <a:noFill/>
          </a:ln>
        </p:spPr>
      </p:pic>
      <p:pic>
        <p:nvPicPr>
          <p:cNvPr id="345" name="Google Shape;345;g25ec6a031ed_0_281"/>
          <p:cNvPicPr preferRelativeResize="0"/>
          <p:nvPr/>
        </p:nvPicPr>
        <p:blipFill>
          <a:blip r:embed="rId7">
            <a:alphaModFix/>
          </a:blip>
          <a:stretch>
            <a:fillRect/>
          </a:stretch>
        </p:blipFill>
        <p:spPr>
          <a:xfrm>
            <a:off x="3798869" y="3415669"/>
            <a:ext cx="1756150" cy="15651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5ecbadbfe8_0_1095"/>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independent variable is the </a:t>
            </a:r>
            <a:r>
              <a:rPr lang="en-US" u="sng">
                <a:solidFill>
                  <a:srgbClr val="FF0000"/>
                </a:solidFill>
              </a:rPr>
              <a:t>cause</a:t>
            </a:r>
            <a:r>
              <a:rPr lang="en-US"/>
              <a:t> part of the experiment.</a:t>
            </a:r>
            <a:endParaRPr/>
          </a:p>
        </p:txBody>
      </p:sp>
      <p:sp>
        <p:nvSpPr>
          <p:cNvPr descr="Questions" id="352" name="Google Shape;352;g25ecbadbfe8_0_109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3" name="Google Shape;353;g25ecbadbfe8_0_1095"/>
          <p:cNvPicPr preferRelativeResize="0"/>
          <p:nvPr/>
        </p:nvPicPr>
        <p:blipFill>
          <a:blip r:embed="rId4">
            <a:alphaModFix/>
          </a:blip>
          <a:stretch>
            <a:fillRect/>
          </a:stretch>
        </p:blipFill>
        <p:spPr>
          <a:xfrm>
            <a:off x="1401285" y="3861858"/>
            <a:ext cx="2366833" cy="1646954"/>
          </a:xfrm>
          <a:prstGeom prst="rect">
            <a:avLst/>
          </a:prstGeom>
          <a:noFill/>
          <a:ln>
            <a:noFill/>
          </a:ln>
        </p:spPr>
      </p:pic>
      <p:pic>
        <p:nvPicPr>
          <p:cNvPr id="354" name="Google Shape;354;g25ecbadbfe8_0_1095"/>
          <p:cNvPicPr preferRelativeResize="0"/>
          <p:nvPr/>
        </p:nvPicPr>
        <p:blipFill>
          <a:blip r:embed="rId5">
            <a:alphaModFix/>
          </a:blip>
          <a:stretch>
            <a:fillRect/>
          </a:stretch>
        </p:blipFill>
        <p:spPr>
          <a:xfrm>
            <a:off x="5585772" y="4377650"/>
            <a:ext cx="2241955" cy="847114"/>
          </a:xfrm>
          <a:prstGeom prst="rect">
            <a:avLst/>
          </a:prstGeom>
          <a:noFill/>
          <a:ln>
            <a:noFill/>
          </a:ln>
        </p:spPr>
      </p:pic>
      <p:pic>
        <p:nvPicPr>
          <p:cNvPr id="355" name="Google Shape;355;g25ecbadbfe8_0_1095"/>
          <p:cNvPicPr preferRelativeResize="0"/>
          <p:nvPr/>
        </p:nvPicPr>
        <p:blipFill>
          <a:blip r:embed="rId6">
            <a:alphaModFix/>
          </a:blip>
          <a:stretch>
            <a:fillRect/>
          </a:stretch>
        </p:blipFill>
        <p:spPr>
          <a:xfrm>
            <a:off x="1141875" y="2579425"/>
            <a:ext cx="1141637" cy="1017467"/>
          </a:xfrm>
          <a:prstGeom prst="rect">
            <a:avLst/>
          </a:prstGeom>
          <a:noFill/>
          <a:ln>
            <a:noFill/>
          </a:ln>
        </p:spPr>
      </p:pic>
      <p:pic>
        <p:nvPicPr>
          <p:cNvPr id="356" name="Google Shape;356;g25ecbadbfe8_0_1095"/>
          <p:cNvPicPr preferRelativeResize="0"/>
          <p:nvPr/>
        </p:nvPicPr>
        <p:blipFill>
          <a:blip r:embed="rId7">
            <a:alphaModFix/>
          </a:blip>
          <a:stretch>
            <a:fillRect/>
          </a:stretch>
        </p:blipFill>
        <p:spPr>
          <a:xfrm>
            <a:off x="3798869" y="3415669"/>
            <a:ext cx="1756150" cy="15651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5ecbadbfe8_0_1129"/>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How many independent variables does an experiment have?</a:t>
            </a:r>
            <a:endParaRPr/>
          </a:p>
        </p:txBody>
      </p:sp>
      <p:sp>
        <p:nvSpPr>
          <p:cNvPr descr="Questions" id="363" name="Google Shape;363;g25ecbadbfe8_0_11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4" name="Google Shape;364;g25ecbadbfe8_0_1129"/>
          <p:cNvPicPr preferRelativeResize="0"/>
          <p:nvPr/>
        </p:nvPicPr>
        <p:blipFill>
          <a:blip r:embed="rId4">
            <a:alphaModFix/>
          </a:blip>
          <a:stretch>
            <a:fillRect/>
          </a:stretch>
        </p:blipFill>
        <p:spPr>
          <a:xfrm>
            <a:off x="4572005" y="2784155"/>
            <a:ext cx="3909350" cy="2605573"/>
          </a:xfrm>
          <a:prstGeom prst="rect">
            <a:avLst/>
          </a:prstGeom>
          <a:noFill/>
          <a:ln>
            <a:noFill/>
          </a:ln>
        </p:spPr>
      </p:pic>
      <p:sp>
        <p:nvSpPr>
          <p:cNvPr id="365" name="Google Shape;365;g25ecbadbfe8_0_1129"/>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chemeClr val="dk1"/>
              </a:buClr>
              <a:buSzPts val="3950"/>
              <a:buFont typeface="Calibri"/>
              <a:buAutoNum type="alphaLcPeriod"/>
            </a:pPr>
            <a:r>
              <a:rPr lang="en-US" sz="3950">
                <a:solidFill>
                  <a:schemeClr val="dk1"/>
                </a:solidFill>
                <a:latin typeface="Calibri"/>
                <a:ea typeface="Calibri"/>
                <a:cs typeface="Calibri"/>
                <a:sym typeface="Calibri"/>
              </a:rPr>
              <a:t>One</a:t>
            </a:r>
            <a:endParaRPr sz="3950">
              <a:solidFill>
                <a:schemeClr val="dk1"/>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Two</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None</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descr="Lightbulb and gear" id="136" name="Google Shape;136;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
          <p:cNvSpPr txBox="1"/>
          <p:nvPr/>
        </p:nvSpPr>
        <p:spPr>
          <a:xfrm>
            <a:off x="467255" y="18047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variables in scientific experiments help us learn about our world?</a:t>
            </a:r>
            <a:endParaRPr b="0" i="0" sz="1400" u="none" cap="none" strike="noStrike">
              <a:solidFill>
                <a:srgbClr val="000000"/>
              </a:solidFill>
              <a:latin typeface="Arial"/>
              <a:ea typeface="Arial"/>
              <a:cs typeface="Arial"/>
              <a:sym typeface="Arial"/>
            </a:endParaRPr>
          </a:p>
        </p:txBody>
      </p:sp>
      <p:pic>
        <p:nvPicPr>
          <p:cNvPr id="138" name="Google Shape;138;p3"/>
          <p:cNvPicPr preferRelativeResize="0"/>
          <p:nvPr/>
        </p:nvPicPr>
        <p:blipFill rotWithShape="1">
          <a:blip r:embed="rId4">
            <a:alphaModFix/>
          </a:blip>
          <a:srcRect b="0" l="0" r="0" t="0"/>
          <a:stretch/>
        </p:blipFill>
        <p:spPr>
          <a:xfrm>
            <a:off x="1189638" y="1625375"/>
            <a:ext cx="6764723" cy="4508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5ecbadbfe8_0_1107"/>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How many independent variables does an experiment have?</a:t>
            </a:r>
            <a:endParaRPr/>
          </a:p>
        </p:txBody>
      </p:sp>
      <p:sp>
        <p:nvSpPr>
          <p:cNvPr descr="Questions" id="372" name="Google Shape;372;g25ecbadbfe8_0_11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3" name="Google Shape;373;g25ecbadbfe8_0_1107"/>
          <p:cNvPicPr preferRelativeResize="0"/>
          <p:nvPr/>
        </p:nvPicPr>
        <p:blipFill>
          <a:blip r:embed="rId4">
            <a:alphaModFix/>
          </a:blip>
          <a:stretch>
            <a:fillRect/>
          </a:stretch>
        </p:blipFill>
        <p:spPr>
          <a:xfrm>
            <a:off x="4572005" y="2784155"/>
            <a:ext cx="3909350" cy="2605573"/>
          </a:xfrm>
          <a:prstGeom prst="rect">
            <a:avLst/>
          </a:prstGeom>
          <a:noFill/>
          <a:ln>
            <a:noFill/>
          </a:ln>
        </p:spPr>
      </p:pic>
      <p:sp>
        <p:nvSpPr>
          <p:cNvPr id="374" name="Google Shape;374;g25ecbadbfe8_0_1107"/>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One</a:t>
            </a:r>
            <a:endParaRPr b="1" sz="3950">
              <a:solidFill>
                <a:srgbClr val="FF0000"/>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Two</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None</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descr="Artificial Intelligence" id="380" name="Google Shape;380;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1" name="Google Shape;381;p28"/>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descr="Artificial Intelligence" id="387" name="Google Shape;387;g25ec6a031ed_0_2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 name="Google Shape;388;g25ec6a031ed_0_221"/>
          <p:cNvPicPr preferRelativeResize="0"/>
          <p:nvPr/>
        </p:nvPicPr>
        <p:blipFill>
          <a:blip r:embed="rId4">
            <a:alphaModFix/>
          </a:blip>
          <a:stretch>
            <a:fillRect/>
          </a:stretch>
        </p:blipFill>
        <p:spPr>
          <a:xfrm>
            <a:off x="1714500" y="1524000"/>
            <a:ext cx="5715000" cy="3810000"/>
          </a:xfrm>
          <a:prstGeom prst="rect">
            <a:avLst/>
          </a:prstGeom>
          <a:noFill/>
          <a:ln>
            <a:noFill/>
          </a:ln>
        </p:spPr>
      </p:pic>
      <p:pic>
        <p:nvPicPr>
          <p:cNvPr descr="Comment Like" id="389" name="Google Shape;389;g25ec6a031ed_0_221"/>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descr="Artificial Intelligence" id="395" name="Google Shape;395;p29"/>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6" name="Google Shape;396;p29"/>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97" name="Google Shape;397;p29"/>
          <p:cNvPicPr preferRelativeResize="0"/>
          <p:nvPr/>
        </p:nvPicPr>
        <p:blipFill rotWithShape="1">
          <a:blip r:embed="rId5">
            <a:alphaModFix/>
          </a:blip>
          <a:srcRect b="5330" l="0" r="0" t="-5330"/>
          <a:stretch/>
        </p:blipFill>
        <p:spPr>
          <a:xfrm>
            <a:off x="879988" y="1582989"/>
            <a:ext cx="7384024" cy="3692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descr="Artificial Intelligence" id="403" name="Google Shape;403;p31"/>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4" name="Google Shape;404;p31"/>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Artificial Intelligence" id="410" name="Google Shape;410;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1" name="Google Shape;411;p3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12" name="Google Shape;412;p32"/>
          <p:cNvPicPr preferRelativeResize="0"/>
          <p:nvPr/>
        </p:nvPicPr>
        <p:blipFill>
          <a:blip r:embed="rId5">
            <a:alphaModFix/>
          </a:blip>
          <a:stretch>
            <a:fillRect/>
          </a:stretch>
        </p:blipFill>
        <p:spPr>
          <a:xfrm>
            <a:off x="455213" y="1248775"/>
            <a:ext cx="8233575" cy="46313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descr="Artificial Intelligence" id="418" name="Google Shape;418;p3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9" name="Google Shape;419;p33"/>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20" name="Google Shape;420;p33"/>
          <p:cNvPicPr preferRelativeResize="0"/>
          <p:nvPr/>
        </p:nvPicPr>
        <p:blipFill>
          <a:blip r:embed="rId5">
            <a:alphaModFix/>
          </a:blip>
          <a:stretch>
            <a:fillRect/>
          </a:stretch>
        </p:blipFill>
        <p:spPr>
          <a:xfrm>
            <a:off x="662413" y="1239622"/>
            <a:ext cx="7819175" cy="4378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descr="Questions" id="426" name="Google Shape;426;p3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descr="Questions" id="432" name="Google Shape;432;p3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35"/>
          <p:cNvSpPr txBox="1"/>
          <p:nvPr/>
        </p:nvSpPr>
        <p:spPr>
          <a:xfrm>
            <a:off x="609600" y="618970"/>
            <a:ext cx="8305800" cy="1686897"/>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dk1"/>
              </a:buClr>
              <a:buSzPts val="3600"/>
              <a:buFont typeface="Calibri"/>
              <a:buNone/>
            </a:pPr>
            <a:r>
              <a:rPr lang="en-US" sz="3950">
                <a:solidFill>
                  <a:schemeClr val="dk1"/>
                </a:solidFill>
                <a:latin typeface="Calibri"/>
                <a:ea typeface="Calibri"/>
                <a:cs typeface="Calibri"/>
                <a:sym typeface="Calibri"/>
              </a:rPr>
              <a:t>An independent variable is the part of the </a:t>
            </a:r>
            <a:r>
              <a:rPr lang="en-US" sz="3950">
                <a:solidFill>
                  <a:schemeClr val="dk1"/>
                </a:solidFill>
                <a:latin typeface="Calibri"/>
                <a:ea typeface="Calibri"/>
                <a:cs typeface="Calibri"/>
                <a:sym typeface="Calibri"/>
              </a:rPr>
              <a:t>experiment</a:t>
            </a:r>
            <a:r>
              <a:rPr lang="en-US" sz="3950">
                <a:solidFill>
                  <a:schemeClr val="dk1"/>
                </a:solidFill>
                <a:latin typeface="Calibri"/>
                <a:ea typeface="Calibri"/>
                <a:cs typeface="Calibri"/>
                <a:sym typeface="Calibri"/>
              </a:rPr>
              <a:t> that the scientist _________ or _________.</a:t>
            </a:r>
            <a:endParaRPr b="0" i="0" sz="3950" u="none" cap="none" strike="noStrike">
              <a:solidFill>
                <a:srgbClr val="000000"/>
              </a:solidFill>
              <a:latin typeface="Arial"/>
              <a:ea typeface="Arial"/>
              <a:cs typeface="Arial"/>
              <a:sym typeface="Arial"/>
            </a:endParaRPr>
          </a:p>
        </p:txBody>
      </p:sp>
      <p:pic>
        <p:nvPicPr>
          <p:cNvPr id="434" name="Google Shape;434;p35"/>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Questions" id="440" name="Google Shape;440;g25ecbadbfe8_0_11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5ecbadbfe8_0_1146"/>
          <p:cNvSpPr txBox="1"/>
          <p:nvPr/>
        </p:nvSpPr>
        <p:spPr>
          <a:xfrm>
            <a:off x="609600" y="618970"/>
            <a:ext cx="8305800" cy="16869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dk1"/>
              </a:buClr>
              <a:buSzPts val="3600"/>
              <a:buFont typeface="Calibri"/>
              <a:buNone/>
            </a:pPr>
            <a:r>
              <a:rPr lang="en-US" sz="3950">
                <a:solidFill>
                  <a:schemeClr val="dk1"/>
                </a:solidFill>
                <a:latin typeface="Calibri"/>
                <a:ea typeface="Calibri"/>
                <a:cs typeface="Calibri"/>
                <a:sym typeface="Calibri"/>
              </a:rPr>
              <a:t>An independent variable is the part of the experiment that the scientist </a:t>
            </a:r>
            <a:r>
              <a:rPr lang="en-US" sz="3950" u="sng">
                <a:solidFill>
                  <a:srgbClr val="FF0000"/>
                </a:solidFill>
                <a:latin typeface="Calibri"/>
                <a:ea typeface="Calibri"/>
                <a:cs typeface="Calibri"/>
                <a:sym typeface="Calibri"/>
              </a:rPr>
              <a:t>controls</a:t>
            </a:r>
            <a:r>
              <a:rPr lang="en-US" sz="3950">
                <a:solidFill>
                  <a:schemeClr val="dk1"/>
                </a:solidFill>
                <a:latin typeface="Calibri"/>
                <a:ea typeface="Calibri"/>
                <a:cs typeface="Calibri"/>
                <a:sym typeface="Calibri"/>
              </a:rPr>
              <a:t> or </a:t>
            </a:r>
            <a:r>
              <a:rPr lang="en-US" sz="3950" u="sng">
                <a:solidFill>
                  <a:srgbClr val="FF0000"/>
                </a:solidFill>
                <a:latin typeface="Calibri"/>
                <a:ea typeface="Calibri"/>
                <a:cs typeface="Calibri"/>
                <a:sym typeface="Calibri"/>
              </a:rPr>
              <a:t>changes</a:t>
            </a:r>
            <a:r>
              <a:rPr lang="en-US" sz="3950">
                <a:solidFill>
                  <a:schemeClr val="dk1"/>
                </a:solidFill>
                <a:latin typeface="Calibri"/>
                <a:ea typeface="Calibri"/>
                <a:cs typeface="Calibri"/>
                <a:sym typeface="Calibri"/>
              </a:rPr>
              <a:t>.</a:t>
            </a:r>
            <a:endParaRPr b="0" i="0" sz="3950" u="none" cap="none" strike="noStrike">
              <a:solidFill>
                <a:srgbClr val="000000"/>
              </a:solidFill>
              <a:latin typeface="Arial"/>
              <a:ea typeface="Arial"/>
              <a:cs typeface="Arial"/>
              <a:sym typeface="Arial"/>
            </a:endParaRPr>
          </a:p>
        </p:txBody>
      </p:sp>
      <p:pic>
        <p:nvPicPr>
          <p:cNvPr id="442" name="Google Shape;442;g25ecbadbfe8_0_1146"/>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5"/>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descr="Questions" id="448" name="Google Shape;448;g25ecbadbfe8_0_113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25ecbadbfe8_0_1137"/>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950" u="none" cap="none" strike="noStrike">
                <a:solidFill>
                  <a:schemeClr val="dk1"/>
                </a:solidFill>
                <a:latin typeface="Calibri"/>
                <a:ea typeface="Calibri"/>
                <a:cs typeface="Calibri"/>
                <a:sym typeface="Calibri"/>
              </a:rPr>
              <a:t>Which one of these is an example of </a:t>
            </a:r>
            <a:r>
              <a:rPr lang="en-US" sz="3950">
                <a:solidFill>
                  <a:schemeClr val="dk1"/>
                </a:solidFill>
                <a:latin typeface="Calibri"/>
                <a:ea typeface="Calibri"/>
                <a:cs typeface="Calibri"/>
                <a:sym typeface="Calibri"/>
              </a:rPr>
              <a:t>an independent variable?</a:t>
            </a:r>
            <a:endParaRPr b="0" i="0" sz="3950" u="none" cap="none" strike="noStrike">
              <a:solidFill>
                <a:srgbClr val="000000"/>
              </a:solidFill>
              <a:latin typeface="Arial"/>
              <a:ea typeface="Arial"/>
              <a:cs typeface="Arial"/>
              <a:sym typeface="Arial"/>
            </a:endParaRPr>
          </a:p>
        </p:txBody>
      </p:sp>
      <p:pic>
        <p:nvPicPr>
          <p:cNvPr id="450" name="Google Shape;450;g25ecbadbfe8_0_1137"/>
          <p:cNvPicPr preferRelativeResize="0"/>
          <p:nvPr/>
        </p:nvPicPr>
        <p:blipFill>
          <a:blip r:embed="rId4">
            <a:alphaModFix/>
          </a:blip>
          <a:stretch>
            <a:fillRect/>
          </a:stretch>
        </p:blipFill>
        <p:spPr>
          <a:xfrm>
            <a:off x="4989950" y="2988875"/>
            <a:ext cx="3333450" cy="2222300"/>
          </a:xfrm>
          <a:prstGeom prst="rect">
            <a:avLst/>
          </a:prstGeom>
          <a:noFill/>
          <a:ln>
            <a:noFill/>
          </a:ln>
        </p:spPr>
      </p:pic>
      <p:sp>
        <p:nvSpPr>
          <p:cNvPr id="451" name="Google Shape;451;g25ecbadbfe8_0_1137"/>
          <p:cNvSpPr txBox="1"/>
          <p:nvPr/>
        </p:nvSpPr>
        <p:spPr>
          <a:xfrm>
            <a:off x="609600" y="260315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242424"/>
              </a:buClr>
              <a:buSzPts val="3950"/>
              <a:buFont typeface="Calibri"/>
              <a:buAutoNum type="alphaLcPeriod"/>
            </a:pPr>
            <a:r>
              <a:rPr lang="en-US" sz="3950">
                <a:solidFill>
                  <a:srgbClr val="242424"/>
                </a:solidFill>
                <a:latin typeface="Calibri"/>
                <a:ea typeface="Calibri"/>
                <a:cs typeface="Calibri"/>
                <a:sym typeface="Calibri"/>
              </a:rPr>
              <a:t>Changing the temperature of water</a:t>
            </a:r>
            <a:endParaRPr sz="3950">
              <a:solidFill>
                <a:srgbClr val="242424"/>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Watching a bird make a nest</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descr="Questions" id="457" name="Google Shape;457;g25ecbadbfe8_0_11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25ecbadbfe8_0_1121"/>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950" u="none" cap="none" strike="noStrike">
                <a:solidFill>
                  <a:schemeClr val="dk1"/>
                </a:solidFill>
                <a:latin typeface="Calibri"/>
                <a:ea typeface="Calibri"/>
                <a:cs typeface="Calibri"/>
                <a:sym typeface="Calibri"/>
              </a:rPr>
              <a:t>Which one of these is an example of </a:t>
            </a:r>
            <a:r>
              <a:rPr lang="en-US" sz="3950">
                <a:solidFill>
                  <a:schemeClr val="dk1"/>
                </a:solidFill>
                <a:latin typeface="Calibri"/>
                <a:ea typeface="Calibri"/>
                <a:cs typeface="Calibri"/>
                <a:sym typeface="Calibri"/>
              </a:rPr>
              <a:t>an independent variable?</a:t>
            </a:r>
            <a:endParaRPr b="0" i="0" sz="3950" u="none" cap="none" strike="noStrike">
              <a:solidFill>
                <a:srgbClr val="000000"/>
              </a:solidFill>
              <a:latin typeface="Arial"/>
              <a:ea typeface="Arial"/>
              <a:cs typeface="Arial"/>
              <a:sym typeface="Arial"/>
            </a:endParaRPr>
          </a:p>
        </p:txBody>
      </p:sp>
      <p:pic>
        <p:nvPicPr>
          <p:cNvPr id="459" name="Google Shape;459;g25ecbadbfe8_0_1121"/>
          <p:cNvPicPr preferRelativeResize="0"/>
          <p:nvPr/>
        </p:nvPicPr>
        <p:blipFill>
          <a:blip r:embed="rId4">
            <a:alphaModFix/>
          </a:blip>
          <a:stretch>
            <a:fillRect/>
          </a:stretch>
        </p:blipFill>
        <p:spPr>
          <a:xfrm>
            <a:off x="4989950" y="2988875"/>
            <a:ext cx="3333450" cy="2222300"/>
          </a:xfrm>
          <a:prstGeom prst="rect">
            <a:avLst/>
          </a:prstGeom>
          <a:noFill/>
          <a:ln>
            <a:noFill/>
          </a:ln>
        </p:spPr>
      </p:pic>
      <p:sp>
        <p:nvSpPr>
          <p:cNvPr id="460" name="Google Shape;460;g25ecbadbfe8_0_1121"/>
          <p:cNvSpPr txBox="1"/>
          <p:nvPr/>
        </p:nvSpPr>
        <p:spPr>
          <a:xfrm>
            <a:off x="609600" y="260315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Changing the temperature of water</a:t>
            </a:r>
            <a:endParaRPr b="1" sz="3950">
              <a:solidFill>
                <a:srgbClr val="FF0000"/>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Watching a bird make a nest</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descr="Questions" id="466" name="Google Shape;466;g25edc4e1335_1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25edc4e1335_1_1"/>
          <p:cNvSpPr txBox="1"/>
          <p:nvPr/>
        </p:nvSpPr>
        <p:spPr>
          <a:xfrm>
            <a:off x="609600" y="618970"/>
            <a:ext cx="8305800" cy="16869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dk1"/>
              </a:buClr>
              <a:buSzPts val="3600"/>
              <a:buFont typeface="Calibri"/>
              <a:buNone/>
            </a:pPr>
            <a:r>
              <a:rPr lang="en-US" sz="3950">
                <a:solidFill>
                  <a:schemeClr val="dk1"/>
                </a:solidFill>
                <a:latin typeface="Calibri"/>
                <a:ea typeface="Calibri"/>
                <a:cs typeface="Calibri"/>
                <a:sym typeface="Calibri"/>
              </a:rPr>
              <a:t>Who can give me an example of an independent variable and explain why it is one</a:t>
            </a:r>
            <a:r>
              <a:rPr lang="en-US" sz="3950">
                <a:solidFill>
                  <a:schemeClr val="dk1"/>
                </a:solidFill>
                <a:latin typeface="Calibri"/>
                <a:ea typeface="Calibri"/>
                <a:cs typeface="Calibri"/>
                <a:sym typeface="Calibri"/>
              </a:rPr>
              <a:t>?</a:t>
            </a:r>
            <a:endParaRPr b="0" i="0" sz="3950" u="none" cap="none" strike="noStrike">
              <a:solidFill>
                <a:srgbClr val="000000"/>
              </a:solidFill>
              <a:latin typeface="Arial"/>
              <a:ea typeface="Arial"/>
              <a:cs typeface="Arial"/>
              <a:sym typeface="Arial"/>
            </a:endParaRPr>
          </a:p>
        </p:txBody>
      </p:sp>
      <p:pic>
        <p:nvPicPr>
          <p:cNvPr id="468" name="Google Shape;468;g25edc4e1335_1_1"/>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5"/>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75" name="Google Shape;475;p45"/>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5ecbadbfe8_0_1153"/>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Independent Variable:</a:t>
            </a:r>
            <a:r>
              <a:rPr b="1" lang="en-US"/>
              <a:t> </a:t>
            </a:r>
            <a:r>
              <a:rPr lang="en-US"/>
              <a:t>the part of the experiment </a:t>
            </a:r>
            <a:r>
              <a:rPr lang="en-US"/>
              <a:t>that the scientist controls or changes</a:t>
            </a:r>
            <a:endParaRPr/>
          </a:p>
        </p:txBody>
      </p:sp>
      <p:sp>
        <p:nvSpPr>
          <p:cNvPr descr="Artificial Intelligence" id="482" name="Google Shape;482;g25ecbadbfe8_0_115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483" name="Google Shape;483;g25ecbadbfe8_0_1153"/>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484" name="Google Shape;484;g25ecbadbfe8_0_1153"/>
          <p:cNvPicPr preferRelativeResize="0"/>
          <p:nvPr/>
        </p:nvPicPr>
        <p:blipFill rotWithShape="1">
          <a:blip r:embed="rId5">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descr="Artificial Intelligence" id="490" name="Google Shape;490;g25ecbadbfe8_0_0"/>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1" name="Google Shape;491;g25ecbadbfe8_0_0"/>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5ecbadbfe8_0_37"/>
          <p:cNvSpPr txBox="1"/>
          <p:nvPr>
            <p:ph type="title"/>
          </p:nvPr>
        </p:nvSpPr>
        <p:spPr>
          <a:xfrm>
            <a:off x="582800" y="974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   able</a:t>
            </a:r>
            <a:endParaRPr/>
          </a:p>
        </p:txBody>
      </p:sp>
      <p:sp>
        <p:nvSpPr>
          <p:cNvPr descr="Artificial Intelligence" id="498" name="Google Shape;498;g25ecbadbfe8_0_3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9" name="Google Shape;499;g25ecbadbfe8_0_3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00" name="Google Shape;500;g25ecbadbfe8_0_37"/>
          <p:cNvSpPr/>
          <p:nvPr/>
        </p:nvSpPr>
        <p:spPr>
          <a:xfrm>
            <a:off x="4265209" y="1328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501" name="Google Shape;501;g25ecbadbfe8_0_37"/>
          <p:cNvCxnSpPr/>
          <p:nvPr/>
        </p:nvCxnSpPr>
        <p:spPr>
          <a:xfrm flipH="1">
            <a:off x="1990297" y="2337636"/>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02" name="Google Shape;502;g25ecbadbfe8_0_37"/>
          <p:cNvSpPr txBox="1"/>
          <p:nvPr/>
        </p:nvSpPr>
        <p:spPr>
          <a:xfrm>
            <a:off x="624150" y="34486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Vari</a:t>
            </a:r>
            <a:r>
              <a:rPr b="0" i="0" lang="en-US" sz="3600" u="none" cap="none" strike="noStrike">
                <a:solidFill>
                  <a:schemeClr val="dk1"/>
                </a:solidFill>
                <a:latin typeface="Calibri"/>
                <a:ea typeface="Calibri"/>
                <a:cs typeface="Calibri"/>
                <a:sym typeface="Calibri"/>
              </a:rPr>
              <a:t> = different or </a:t>
            </a:r>
            <a:r>
              <a:rPr lang="en-US" sz="3600">
                <a:solidFill>
                  <a:schemeClr val="dk1"/>
                </a:solidFill>
                <a:latin typeface="Calibri"/>
                <a:ea typeface="Calibri"/>
                <a:cs typeface="Calibri"/>
                <a:sym typeface="Calibri"/>
              </a:rPr>
              <a:t>changing</a:t>
            </a:r>
            <a:endParaRPr b="0" i="0" sz="1400" u="none" cap="none" strike="noStrike">
              <a:solidFill>
                <a:srgbClr val="000000"/>
              </a:solidFill>
              <a:latin typeface="Arial"/>
              <a:ea typeface="Arial"/>
              <a:cs typeface="Arial"/>
              <a:sym typeface="Arial"/>
            </a:endParaRPr>
          </a:p>
        </p:txBody>
      </p:sp>
      <p:cxnSp>
        <p:nvCxnSpPr>
          <p:cNvPr id="503" name="Google Shape;503;g25ecbadbfe8_0_37"/>
          <p:cNvCxnSpPr/>
          <p:nvPr/>
        </p:nvCxnSpPr>
        <p:spPr>
          <a:xfrm>
            <a:off x="5971200" y="24804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04" name="Google Shape;504;g25ecbadbfe8_0_37"/>
          <p:cNvSpPr txBox="1"/>
          <p:nvPr/>
        </p:nvSpPr>
        <p:spPr>
          <a:xfrm>
            <a:off x="5348550" y="34486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-able</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able to 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5ecbadbfe8_0_1315"/>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   able</a:t>
            </a:r>
            <a:endParaRPr/>
          </a:p>
        </p:txBody>
      </p:sp>
      <p:sp>
        <p:nvSpPr>
          <p:cNvPr descr="Artificial Intelligence" id="511" name="Google Shape;511;g25ecbadbfe8_0_131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12" name="Google Shape;512;g25ecbadbfe8_0_131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13" name="Google Shape;513;g25ecbadbfe8_0_1315"/>
          <p:cNvSpPr/>
          <p:nvPr/>
        </p:nvSpPr>
        <p:spPr>
          <a:xfrm>
            <a:off x="4265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4" name="Google Shape;514;g25ecbadbfe8_0_1315"/>
          <p:cNvSpPr txBox="1"/>
          <p:nvPr/>
        </p:nvSpPr>
        <p:spPr>
          <a:xfrm>
            <a:off x="2498501" y="5926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able to be changed</a:t>
            </a:r>
            <a:endParaRPr i="0" sz="2400" u="none" cap="none" strike="noStrike">
              <a:solidFill>
                <a:srgbClr val="000000"/>
              </a:solidFill>
              <a:latin typeface="Calibri"/>
              <a:ea typeface="Calibri"/>
              <a:cs typeface="Calibri"/>
              <a:sym typeface="Calibri"/>
            </a:endParaRPr>
          </a:p>
        </p:txBody>
      </p:sp>
      <p:sp>
        <p:nvSpPr>
          <p:cNvPr id="515" name="Google Shape;515;g25ecbadbfe8_0_1315"/>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id="516" name="Google Shape;516;g25ecbadbfe8_0_1315"/>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5ecbadbfe8_0_1167"/>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Independent</a:t>
            </a:r>
            <a:endParaRPr/>
          </a:p>
        </p:txBody>
      </p:sp>
      <p:sp>
        <p:nvSpPr>
          <p:cNvPr descr="Artificial Intelligence" id="523" name="Google Shape;523;g25ecbadbfe8_0_116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4" name="Google Shape;524;g25ecbadbfe8_0_116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25" name="Google Shape;525;g25ecbadbfe8_0_1167"/>
          <p:cNvSpPr txBox="1"/>
          <p:nvPr/>
        </p:nvSpPr>
        <p:spPr>
          <a:xfrm>
            <a:off x="874800" y="4098825"/>
            <a:ext cx="1852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prefix</a:t>
            </a:r>
            <a:r>
              <a:rPr b="0" i="0" lang="en-US" sz="2600" u="none" cap="none" strike="noStrike">
                <a:solidFill>
                  <a:schemeClr val="dk1"/>
                </a:solidFill>
                <a:latin typeface="Calibri"/>
                <a:ea typeface="Calibri"/>
                <a:cs typeface="Calibri"/>
                <a:sym typeface="Calibri"/>
              </a:rPr>
              <a:t>)</a:t>
            </a:r>
            <a:endParaRPr b="0" i="0" sz="2600" u="none" cap="none" strike="noStrike">
              <a:solidFill>
                <a:srgbClr val="000000"/>
              </a:solidFill>
              <a:latin typeface="Arial"/>
              <a:ea typeface="Arial"/>
              <a:cs typeface="Arial"/>
              <a:sym typeface="Arial"/>
            </a:endParaRPr>
          </a:p>
        </p:txBody>
      </p:sp>
      <p:sp>
        <p:nvSpPr>
          <p:cNvPr id="526" name="Google Shape;526;g25ecbadbfe8_0_1167"/>
          <p:cNvSpPr txBox="1"/>
          <p:nvPr/>
        </p:nvSpPr>
        <p:spPr>
          <a:xfrm>
            <a:off x="5180950" y="4098825"/>
            <a:ext cx="1852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root word</a:t>
            </a:r>
            <a:r>
              <a:rPr lang="en-US" sz="2600">
                <a:solidFill>
                  <a:schemeClr val="dk1"/>
                </a:solidFill>
                <a:latin typeface="Calibri"/>
                <a:ea typeface="Calibri"/>
                <a:cs typeface="Calibri"/>
                <a:sym typeface="Calibri"/>
              </a:rPr>
              <a:t>)</a:t>
            </a:r>
            <a:endParaRPr b="0" i="0" sz="2600" u="none" cap="none" strike="noStrike">
              <a:solidFill>
                <a:srgbClr val="000000"/>
              </a:solidFill>
              <a:latin typeface="Arial"/>
              <a:ea typeface="Arial"/>
              <a:cs typeface="Arial"/>
              <a:sym typeface="Arial"/>
            </a:endParaRPr>
          </a:p>
        </p:txBody>
      </p:sp>
      <p:cxnSp>
        <p:nvCxnSpPr>
          <p:cNvPr id="527" name="Google Shape;527;g25ecbadbfe8_0_1167"/>
          <p:cNvCxnSpPr/>
          <p:nvPr/>
        </p:nvCxnSpPr>
        <p:spPr>
          <a:xfrm flipH="1">
            <a:off x="5744200" y="2171025"/>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cxnSp>
        <p:nvCxnSpPr>
          <p:cNvPr id="528" name="Google Shape;528;g25ecbadbfe8_0_1167"/>
          <p:cNvCxnSpPr/>
          <p:nvPr/>
        </p:nvCxnSpPr>
        <p:spPr>
          <a:xfrm flipH="1">
            <a:off x="1793700" y="2048200"/>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5ecbadbfe8_0_1189"/>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Independent</a:t>
            </a:r>
            <a:endParaRPr/>
          </a:p>
        </p:txBody>
      </p:sp>
      <p:sp>
        <p:nvSpPr>
          <p:cNvPr id="535" name="Google Shape;535;g25ecbadbfe8_0_1189"/>
          <p:cNvSpPr/>
          <p:nvPr/>
        </p:nvSpPr>
        <p:spPr>
          <a:xfrm>
            <a:off x="1040100" y="1596375"/>
            <a:ext cx="1604400" cy="18327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36" name="Google Shape;536;g25ecbadbfe8_0_118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7" name="Google Shape;537;g25ecbadbfe8_0_118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38" name="Google Shape;538;g25ecbadbfe8_0_1189"/>
          <p:cNvCxnSpPr/>
          <p:nvPr/>
        </p:nvCxnSpPr>
        <p:spPr>
          <a:xfrm flipH="1">
            <a:off x="1040097" y="3526449"/>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39" name="Google Shape;539;g25ecbadbfe8_0_1189"/>
          <p:cNvSpPr txBox="1"/>
          <p:nvPr/>
        </p:nvSpPr>
        <p:spPr>
          <a:xfrm>
            <a:off x="624150" y="45154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In</a:t>
            </a:r>
            <a:r>
              <a:rPr b="0" i="0" lang="en-US" sz="3600" u="none" cap="none" strike="noStrik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not or without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g25ecbadbfe8_0_65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g25ecbadbfe8_0_659"/>
          <p:cNvPicPr preferRelativeResize="0"/>
          <p:nvPr/>
        </p:nvPicPr>
        <p:blipFill>
          <a:blip r:embed="rId4">
            <a:alphaModFix/>
          </a:blip>
          <a:stretch>
            <a:fillRect/>
          </a:stretch>
        </p:blipFill>
        <p:spPr>
          <a:xfrm>
            <a:off x="152400" y="1110650"/>
            <a:ext cx="8839201" cy="46367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5ecbadbfe8_0_1199"/>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Independent</a:t>
            </a:r>
            <a:endParaRPr/>
          </a:p>
        </p:txBody>
      </p:sp>
      <p:sp>
        <p:nvSpPr>
          <p:cNvPr id="546" name="Google Shape;546;g25ecbadbfe8_0_1199"/>
          <p:cNvSpPr/>
          <p:nvPr/>
        </p:nvSpPr>
        <p:spPr>
          <a:xfrm>
            <a:off x="2119950" y="1544475"/>
            <a:ext cx="6051900" cy="20124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47" name="Google Shape;547;g25ecbadbfe8_0_119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8" name="Google Shape;548;g25ecbadbfe8_0_119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49" name="Google Shape;549;g25ecbadbfe8_0_1199"/>
          <p:cNvCxnSpPr/>
          <p:nvPr/>
        </p:nvCxnSpPr>
        <p:spPr>
          <a:xfrm>
            <a:off x="5971200" y="35472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50" name="Google Shape;550;g25ecbadbfe8_0_1199"/>
          <p:cNvSpPr txBox="1"/>
          <p:nvPr/>
        </p:nvSpPr>
        <p:spPr>
          <a:xfrm>
            <a:off x="5348550" y="4515400"/>
            <a:ext cx="29757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dependent</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rely on or affect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5ecbadbfe8_0_1209"/>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In</a:t>
            </a:r>
            <a:r>
              <a:rPr lang="en-US" sz="9600"/>
              <a:t>   dependent</a:t>
            </a:r>
            <a:endParaRPr/>
          </a:p>
        </p:txBody>
      </p:sp>
      <p:sp>
        <p:nvSpPr>
          <p:cNvPr descr="Artificial Intelligence" id="557" name="Google Shape;557;g25ecbadbfe8_0_120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58" name="Google Shape;558;g25ecbadbfe8_0_120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59" name="Google Shape;559;g25ecbadbfe8_0_1209"/>
          <p:cNvSpPr/>
          <p:nvPr/>
        </p:nvSpPr>
        <p:spPr>
          <a:xfrm>
            <a:off x="2095209" y="204925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g25ecbadbfe8_0_1209"/>
          <p:cNvSpPr txBox="1"/>
          <p:nvPr/>
        </p:nvSpPr>
        <p:spPr>
          <a:xfrm>
            <a:off x="2498501" y="5926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not affect by</a:t>
            </a:r>
            <a:endParaRPr i="0" sz="2400" u="none" cap="none" strike="noStrike">
              <a:solidFill>
                <a:srgbClr val="000000"/>
              </a:solidFill>
              <a:latin typeface="Calibri"/>
              <a:ea typeface="Calibri"/>
              <a:cs typeface="Calibri"/>
              <a:sym typeface="Calibri"/>
            </a:endParaRPr>
          </a:p>
        </p:txBody>
      </p:sp>
      <p:sp>
        <p:nvSpPr>
          <p:cNvPr id="561" name="Google Shape;561;g25ecbadbfe8_0_1209"/>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Independent</a:t>
            </a:r>
            <a:endParaRPr b="0" i="0" sz="1400" u="none" cap="none" strike="noStrike">
              <a:solidFill>
                <a:srgbClr val="000000"/>
              </a:solidFill>
              <a:latin typeface="Arial"/>
              <a:ea typeface="Arial"/>
              <a:cs typeface="Arial"/>
              <a:sym typeface="Arial"/>
            </a:endParaRPr>
          </a:p>
        </p:txBody>
      </p:sp>
      <p:sp>
        <p:nvSpPr>
          <p:cNvPr id="562" name="Google Shape;562;g25ecbadbfe8_0_1209"/>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descr="Artificial Intelligence" id="568" name="Google Shape;568;g25ecbadbfe8_0_122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69" name="Google Shape;569;g25ecbadbfe8_0_122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70" name="Google Shape;570;g25ecbadbfe8_0_1220"/>
          <p:cNvSpPr txBox="1"/>
          <p:nvPr/>
        </p:nvSpPr>
        <p:spPr>
          <a:xfrm>
            <a:off x="288701" y="4021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not affect by</a:t>
            </a:r>
            <a:endParaRPr i="0" sz="2400" u="none" cap="none" strike="noStrike">
              <a:solidFill>
                <a:srgbClr val="000000"/>
              </a:solidFill>
              <a:latin typeface="Calibri"/>
              <a:ea typeface="Calibri"/>
              <a:cs typeface="Calibri"/>
              <a:sym typeface="Calibri"/>
            </a:endParaRPr>
          </a:p>
        </p:txBody>
      </p:sp>
      <p:sp>
        <p:nvSpPr>
          <p:cNvPr id="571" name="Google Shape;571;g25ecbadbfe8_0_1220"/>
          <p:cNvSpPr txBox="1"/>
          <p:nvPr/>
        </p:nvSpPr>
        <p:spPr>
          <a:xfrm>
            <a:off x="204725" y="1786575"/>
            <a:ext cx="4367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Independent</a:t>
            </a:r>
            <a:endParaRPr b="0" i="0" sz="1400" u="none" cap="none" strike="noStrike">
              <a:solidFill>
                <a:srgbClr val="000000"/>
              </a:solidFill>
              <a:latin typeface="Arial"/>
              <a:ea typeface="Arial"/>
              <a:cs typeface="Arial"/>
              <a:sym typeface="Arial"/>
            </a:endParaRPr>
          </a:p>
        </p:txBody>
      </p:sp>
      <p:sp>
        <p:nvSpPr>
          <p:cNvPr id="572" name="Google Shape;572;g25ecbadbfe8_0_1220"/>
          <p:cNvSpPr/>
          <p:nvPr/>
        </p:nvSpPr>
        <p:spPr>
          <a:xfrm>
            <a:off x="2207794" y="2896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g25ecbadbfe8_0_1220"/>
          <p:cNvSpPr txBox="1"/>
          <p:nvPr/>
        </p:nvSpPr>
        <p:spPr>
          <a:xfrm>
            <a:off x="4572125" y="1786575"/>
            <a:ext cx="4367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id="574" name="Google Shape;574;g25ecbadbfe8_0_1220"/>
          <p:cNvSpPr/>
          <p:nvPr/>
        </p:nvSpPr>
        <p:spPr>
          <a:xfrm>
            <a:off x="6569969" y="2896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5" name="Google Shape;575;g25ecbadbfe8_0_1220"/>
          <p:cNvSpPr txBox="1"/>
          <p:nvPr/>
        </p:nvSpPr>
        <p:spPr>
          <a:xfrm>
            <a:off x="4650876" y="4021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able to be changed</a:t>
            </a:r>
            <a:endParaRPr i="0" sz="24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grpSp>
        <p:nvGrpSpPr>
          <p:cNvPr id="581" name="Google Shape;581;g25ecbadbfe8_0_48"/>
          <p:cNvGrpSpPr/>
          <p:nvPr/>
        </p:nvGrpSpPr>
        <p:grpSpPr>
          <a:xfrm>
            <a:off x="1070365" y="1107805"/>
            <a:ext cx="7003271" cy="4642391"/>
            <a:chOff x="169647" y="319225"/>
            <a:chExt cx="8804716" cy="5899594"/>
          </a:xfrm>
        </p:grpSpPr>
        <p:sp>
          <p:nvSpPr>
            <p:cNvPr id="582" name="Google Shape;582;g25ecbadbfe8_0_48"/>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583" name="Google Shape;583;g25ecbadbfe8_0_48"/>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584" name="Google Shape;584;g25ecbadbfe8_0_48"/>
            <p:cNvCxnSpPr>
              <a:stCxn id="585" idx="4"/>
              <a:endCxn id="582"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586" name="Google Shape;586;g25ecbadbfe8_0_48"/>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587" name="Google Shape;587;g25ecbadbfe8_0_48"/>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585" name="Google Shape;585;g25ecbadbfe8_0_48"/>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5ecbadbfe8_0_5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94" name="Google Shape;594;g25ecbadbfe8_0_5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5" name="Google Shape;595;g25ecbadbfe8_0_59"/>
          <p:cNvCxnSpPr>
            <a:stCxn id="596" idx="4"/>
            <a:endCxn id="5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7" name="Google Shape;597;g25ecbadbfe8_0_5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98" name="Google Shape;598;g25ecbadbfe8_0_5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6" name="Google Shape;596;g25ecbadbfe8_0_5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9" name="Google Shape;599;g25ecbadbfe8_0_59"/>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Independent</a:t>
            </a:r>
            <a:r>
              <a:rPr b="1" lang="en-US" sz="2900">
                <a:latin typeface="Poppins"/>
                <a:ea typeface="Poppins"/>
                <a:cs typeface="Poppins"/>
                <a:sym typeface="Poppins"/>
              </a:rPr>
              <a:t> </a:t>
            </a:r>
            <a:r>
              <a:rPr b="1" lang="en-US" sz="2900">
                <a:latin typeface="Poppins"/>
                <a:ea typeface="Poppins"/>
                <a:cs typeface="Poppins"/>
                <a:sym typeface="Poppins"/>
              </a:rPr>
              <a:t>Variable</a:t>
            </a:r>
            <a:endParaRPr sz="700"/>
          </a:p>
        </p:txBody>
      </p:sp>
      <p:sp>
        <p:nvSpPr>
          <p:cNvPr id="600" name="Google Shape;600;g25ecbadbfe8_0_5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01" name="Google Shape;601;g25ecbadbfe8_0_5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02" name="Google Shape;602;g25ecbadbfe8_0_5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03" name="Google Shape;603;g25ecbadbfe8_0_5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04" name="Google Shape;604;g25ecbadbfe8_0_5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5ecbadbfe8_0_59"/>
          <p:cNvCxnSpPr>
            <a:stCxn id="606" idx="4"/>
            <a:endCxn id="60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7" name="Google Shape;607;g25ecbadbfe8_0_5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5ecbadbfe8_0_5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6" name="Google Shape;606;g25ecbadbfe8_0_5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09" name="Google Shape;609;g25ecbadbfe8_0_59"/>
          <p:cNvSpPr txBox="1"/>
          <p:nvPr/>
        </p:nvSpPr>
        <p:spPr>
          <a:xfrm>
            <a:off x="4571975" y="58557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independent variables impact my life?</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5ecbadbfe8_0_80"/>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an</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independent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6" name="Google Shape;616;g25ecbadbfe8_0_80"/>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17" name="Google Shape;617;g25ecbadbfe8_0_80"/>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18" name="Google Shape;618;g25ecbadbfe8_0_80"/>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19" name="Google Shape;619;g25ecbadbfe8_0_80"/>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20" name="Google Shape;620;g25ecbadbfe8_0_8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21" name="Google Shape;621;g25ecbadbfe8_0_8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2" name="Google Shape;622;g25ecbadbfe8_0_80"/>
          <p:cNvCxnSpPr>
            <a:stCxn id="623" idx="4"/>
            <a:endCxn id="6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5ecbadbfe8_0_8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5" name="Google Shape;625;g25ecbadbfe8_0_8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3" name="Google Shape;623;g25ecbadbfe8_0_8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26" name="Google Shape;626;g25ecbadbfe8_0_80"/>
          <p:cNvPicPr preferRelativeResize="0"/>
          <p:nvPr/>
        </p:nvPicPr>
        <p:blipFill rotWithShape="1">
          <a:blip r:embed="rId3">
            <a:alphaModFix/>
          </a:blip>
          <a:srcRect b="15855" l="9678" r="16996" t="23765"/>
          <a:stretch/>
        </p:blipFill>
        <p:spPr>
          <a:xfrm>
            <a:off x="1214184" y="4353000"/>
            <a:ext cx="3468682" cy="2142176"/>
          </a:xfrm>
          <a:prstGeom prst="rect">
            <a:avLst/>
          </a:prstGeom>
          <a:noFill/>
          <a:ln>
            <a:noFill/>
          </a:ln>
        </p:spPr>
      </p:pic>
      <p:pic>
        <p:nvPicPr>
          <p:cNvPr id="627" name="Google Shape;627;g25ecbadbfe8_0_80"/>
          <p:cNvPicPr preferRelativeResize="0"/>
          <p:nvPr/>
        </p:nvPicPr>
        <p:blipFill>
          <a:blip r:embed="rId4">
            <a:alphaModFix/>
          </a:blip>
          <a:stretch>
            <a:fillRect/>
          </a:stretch>
        </p:blipFill>
        <p:spPr>
          <a:xfrm>
            <a:off x="1881762" y="1579269"/>
            <a:ext cx="2133388" cy="2280857"/>
          </a:xfrm>
          <a:prstGeom prst="rect">
            <a:avLst/>
          </a:prstGeom>
          <a:noFill/>
          <a:ln>
            <a:noFill/>
          </a:ln>
        </p:spPr>
      </p:pic>
      <p:pic>
        <p:nvPicPr>
          <p:cNvPr id="628" name="Google Shape;628;g25ecbadbfe8_0_80"/>
          <p:cNvPicPr preferRelativeResize="0"/>
          <p:nvPr/>
        </p:nvPicPr>
        <p:blipFill>
          <a:blip r:embed="rId5">
            <a:alphaModFix/>
          </a:blip>
          <a:stretch>
            <a:fillRect/>
          </a:stretch>
        </p:blipFill>
        <p:spPr>
          <a:xfrm>
            <a:off x="5832725" y="1579276"/>
            <a:ext cx="2583522" cy="2280850"/>
          </a:xfrm>
          <a:prstGeom prst="rect">
            <a:avLst/>
          </a:prstGeom>
          <a:noFill/>
          <a:ln>
            <a:noFill/>
          </a:ln>
        </p:spPr>
      </p:pic>
      <p:pic>
        <p:nvPicPr>
          <p:cNvPr id="629" name="Google Shape;629;g25ecbadbfe8_0_80"/>
          <p:cNvPicPr preferRelativeResize="0"/>
          <p:nvPr/>
        </p:nvPicPr>
        <p:blipFill>
          <a:blip r:embed="rId6">
            <a:alphaModFix/>
          </a:blip>
          <a:stretch>
            <a:fillRect/>
          </a:stretch>
        </p:blipFill>
        <p:spPr>
          <a:xfrm>
            <a:off x="5942825" y="4189200"/>
            <a:ext cx="2363325" cy="2363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5ecbadbfe8_0_95"/>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an</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independent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6" name="Google Shape;636;g25ecbadbfe8_0_95"/>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37" name="Google Shape;637;g25ecbadbfe8_0_95"/>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38" name="Google Shape;638;g25ecbadbfe8_0_95"/>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39" name="Google Shape;639;g25ecbadbfe8_0_95"/>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40" name="Google Shape;640;g25ecbadbfe8_0_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41" name="Google Shape;641;g25ecbadbfe8_0_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5ecbadbfe8_0_95"/>
          <p:cNvCxnSpPr>
            <a:stCxn id="643" idx="4"/>
            <a:endCxn id="6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4" name="Google Shape;644;g25ecbadbfe8_0_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5" name="Google Shape;645;g25ecbadbfe8_0_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3" name="Google Shape;643;g25ecbadbfe8_0_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46" name="Google Shape;646;g25ecbadbfe8_0_95"/>
          <p:cNvPicPr preferRelativeResize="0"/>
          <p:nvPr/>
        </p:nvPicPr>
        <p:blipFill>
          <a:blip r:embed="rId3">
            <a:alphaModFix/>
          </a:blip>
          <a:stretch>
            <a:fillRect/>
          </a:stretch>
        </p:blipFill>
        <p:spPr>
          <a:xfrm>
            <a:off x="1881762" y="1579269"/>
            <a:ext cx="2133388" cy="2280857"/>
          </a:xfrm>
          <a:prstGeom prst="rect">
            <a:avLst/>
          </a:prstGeom>
          <a:noFill/>
          <a:ln>
            <a:noFill/>
          </a:ln>
        </p:spPr>
      </p:pic>
      <p:pic>
        <p:nvPicPr>
          <p:cNvPr id="647" name="Google Shape;647;g25ecbadbfe8_0_95"/>
          <p:cNvPicPr preferRelativeResize="0"/>
          <p:nvPr/>
        </p:nvPicPr>
        <p:blipFill rotWithShape="1">
          <a:blip r:embed="rId4">
            <a:alphaModFix/>
          </a:blip>
          <a:srcRect b="15855" l="9678" r="16996" t="23765"/>
          <a:stretch/>
        </p:blipFill>
        <p:spPr>
          <a:xfrm>
            <a:off x="1214184" y="4353000"/>
            <a:ext cx="3468682" cy="2142176"/>
          </a:xfrm>
          <a:prstGeom prst="rect">
            <a:avLst/>
          </a:prstGeom>
          <a:noFill/>
          <a:ln>
            <a:noFill/>
          </a:ln>
        </p:spPr>
      </p:pic>
      <p:pic>
        <p:nvPicPr>
          <p:cNvPr id="648" name="Google Shape;648;g25ecbadbfe8_0_95"/>
          <p:cNvPicPr preferRelativeResize="0"/>
          <p:nvPr/>
        </p:nvPicPr>
        <p:blipFill>
          <a:blip r:embed="rId5">
            <a:alphaModFix/>
          </a:blip>
          <a:stretch>
            <a:fillRect/>
          </a:stretch>
        </p:blipFill>
        <p:spPr>
          <a:xfrm>
            <a:off x="5832725" y="1579276"/>
            <a:ext cx="2583522" cy="2280850"/>
          </a:xfrm>
          <a:prstGeom prst="rect">
            <a:avLst/>
          </a:prstGeom>
          <a:noFill/>
          <a:ln>
            <a:noFill/>
          </a:ln>
        </p:spPr>
      </p:pic>
      <p:pic>
        <p:nvPicPr>
          <p:cNvPr id="649" name="Google Shape;649;g25ecbadbfe8_0_95"/>
          <p:cNvPicPr preferRelativeResize="0"/>
          <p:nvPr/>
        </p:nvPicPr>
        <p:blipFill>
          <a:blip r:embed="rId6">
            <a:alphaModFix/>
          </a:blip>
          <a:stretch>
            <a:fillRect/>
          </a:stretch>
        </p:blipFill>
        <p:spPr>
          <a:xfrm>
            <a:off x="5942825" y="4189200"/>
            <a:ext cx="2363325" cy="2363325"/>
          </a:xfrm>
          <a:prstGeom prst="rect">
            <a:avLst/>
          </a:prstGeom>
          <a:noFill/>
          <a:ln>
            <a:noFill/>
          </a:ln>
        </p:spPr>
      </p:pic>
      <p:sp>
        <p:nvSpPr>
          <p:cNvPr id="650" name="Google Shape;650;g25ecbadbfe8_0_95"/>
          <p:cNvSpPr/>
          <p:nvPr/>
        </p:nvSpPr>
        <p:spPr>
          <a:xfrm>
            <a:off x="122825" y="4176225"/>
            <a:ext cx="4790400" cy="25179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5ecbadbfe8_0_110"/>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57" name="Google Shape;657;g25ecbadbfe8_0_110"/>
          <p:cNvPicPr preferRelativeResize="0"/>
          <p:nvPr/>
        </p:nvPicPr>
        <p:blipFill rotWithShape="1">
          <a:blip r:embed="rId3">
            <a:alphaModFix/>
          </a:blip>
          <a:srcRect b="15855" l="9678" r="16996" t="23765"/>
          <a:stretch/>
        </p:blipFill>
        <p:spPr>
          <a:xfrm>
            <a:off x="5588775" y="1144750"/>
            <a:ext cx="2942774" cy="1866176"/>
          </a:xfrm>
          <a:prstGeom prst="rect">
            <a:avLst/>
          </a:prstGeom>
          <a:noFill/>
          <a:ln>
            <a:noFill/>
          </a:ln>
        </p:spPr>
      </p:pic>
      <p:cxnSp>
        <p:nvCxnSpPr>
          <p:cNvPr id="658" name="Google Shape;658;g25ecbadbfe8_0_11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59" name="Google Shape;659;g25ecbadbfe8_0_110"/>
          <p:cNvCxnSpPr>
            <a:stCxn id="660" idx="4"/>
            <a:endCxn id="656"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61" name="Google Shape;661;g25ecbadbfe8_0_11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2" name="Google Shape;662;g25ecbadbfe8_0_11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0" name="Google Shape;660;g25ecbadbfe8_0_11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3" name="Google Shape;663;g25ecbadbfe8_0_11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64" name="Google Shape;664;g25ecbadbfe8_0_11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65" name="Google Shape;665;g25ecbadbfe8_0_11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66" name="Google Shape;666;g25ecbadbfe8_0_11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67" name="Google Shape;667;g25ecbadbfe8_0_11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cbadbfe8_0_110"/>
          <p:cNvCxnSpPr>
            <a:stCxn id="669" idx="4"/>
            <a:endCxn id="6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5ecbadbfe8_0_11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5ecbadbfe8_0_11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9" name="Google Shape;669;g25ecbadbfe8_0_11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72" name="Google Shape;672;g25ecbadbfe8_0_110"/>
          <p:cNvSpPr txBox="1"/>
          <p:nvPr/>
        </p:nvSpPr>
        <p:spPr>
          <a:xfrm>
            <a:off x="4571975" y="58557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independent variables impact my life?</a:t>
            </a:r>
            <a:endParaRPr sz="1800"/>
          </a:p>
        </p:txBody>
      </p:sp>
      <p:sp>
        <p:nvSpPr>
          <p:cNvPr id="673" name="Google Shape;673;g25ecbadbfe8_0_110"/>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Independent Variable</a:t>
            </a:r>
            <a:endParaRPr sz="7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5ecbadbfe8_0_13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independent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0" name="Google Shape;680;g25ecbadbfe8_0_131"/>
          <p:cNvSpPr txBox="1"/>
          <p:nvPr/>
        </p:nvSpPr>
        <p:spPr>
          <a:xfrm>
            <a:off x="1073532" y="52985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theory of how the surface of the earth was formed from movements underneath the earth's surface</a:t>
            </a:r>
            <a:endParaRPr sz="2400">
              <a:solidFill>
                <a:srgbClr val="43464D"/>
              </a:solidFill>
              <a:latin typeface="Helvetica Neue Light"/>
              <a:ea typeface="Helvetica Neue Light"/>
              <a:cs typeface="Helvetica Neue Light"/>
              <a:sym typeface="Helvetica Neue Light"/>
            </a:endParaRPr>
          </a:p>
        </p:txBody>
      </p:sp>
      <p:sp>
        <p:nvSpPr>
          <p:cNvPr id="681" name="Google Shape;681;g25ecbadbfe8_0_131"/>
          <p:cNvSpPr txBox="1"/>
          <p:nvPr/>
        </p:nvSpPr>
        <p:spPr>
          <a:xfrm>
            <a:off x="1073532" y="44067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smallest whole unit of matter</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82" name="Google Shape;682;g25ecbadbfe8_0_13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3" name="Google Shape;683;g25ecbadbfe8_0_131"/>
          <p:cNvSpPr txBox="1"/>
          <p:nvPr/>
        </p:nvSpPr>
        <p:spPr>
          <a:xfrm>
            <a:off x="1073525" y="21662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type of measurement that tells us how much matter is in an object​</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84" name="Google Shape;684;g25ecbadbfe8_0_13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85" name="Google Shape;685;g25ecbadbfe8_0_131"/>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86" name="Google Shape;686;g25ecbadbfe8_0_131"/>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87" name="Google Shape;687;g25ecbadbfe8_0_131"/>
          <p:cNvSpPr txBox="1"/>
          <p:nvPr/>
        </p:nvSpPr>
        <p:spPr>
          <a:xfrm>
            <a:off x="393330" y="53707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88" name="Google Shape;688;g25ecbadbfe8_0_131"/>
          <p:cNvSpPr txBox="1"/>
          <p:nvPr/>
        </p:nvSpPr>
        <p:spPr>
          <a:xfrm>
            <a:off x="1073532" y="3139907"/>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the part of the experiment that the scientist controls or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89" name="Google Shape;689;g25ecbadbfe8_0_13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90" name="Google Shape;690;g25ecbadbfe8_0_13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1" name="Google Shape;691;g25ecbadbfe8_0_131"/>
          <p:cNvCxnSpPr>
            <a:stCxn id="692" idx="4"/>
            <a:endCxn id="6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3" name="Google Shape;693;g25ecbadbfe8_0_13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4" name="Google Shape;694;g25ecbadbfe8_0_13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2" name="Google Shape;692;g25ecbadbfe8_0_13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5ecbadbfe8_0_15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independent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1" name="Google Shape;701;g25ecbadbfe8_0_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02" name="Google Shape;702;g25ecbadbfe8_0_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5ecbadbfe8_0_151"/>
          <p:cNvCxnSpPr>
            <a:stCxn id="704" idx="4"/>
            <a:endCxn id="70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5ecbadbfe8_0_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5ecbadbfe8_0_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4" name="Google Shape;704;g25ecbadbfe8_0_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07" name="Google Shape;707;g25ecbadbfe8_0_151"/>
          <p:cNvSpPr txBox="1"/>
          <p:nvPr/>
        </p:nvSpPr>
        <p:spPr>
          <a:xfrm>
            <a:off x="1073532" y="52985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theory of how the surface of the earth was formed from movements underneath the earth's surface</a:t>
            </a:r>
            <a:endParaRPr sz="2400">
              <a:solidFill>
                <a:srgbClr val="43464D"/>
              </a:solidFill>
              <a:latin typeface="Helvetica Neue Light"/>
              <a:ea typeface="Helvetica Neue Light"/>
              <a:cs typeface="Helvetica Neue Light"/>
              <a:sym typeface="Helvetica Neue Light"/>
            </a:endParaRPr>
          </a:p>
        </p:txBody>
      </p:sp>
      <p:sp>
        <p:nvSpPr>
          <p:cNvPr id="708" name="Google Shape;708;g25ecbadbfe8_0_151"/>
          <p:cNvSpPr txBox="1"/>
          <p:nvPr/>
        </p:nvSpPr>
        <p:spPr>
          <a:xfrm>
            <a:off x="1073532" y="44067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smallest whole unit of matter</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09" name="Google Shape;709;g25ecbadbfe8_0_15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5ecbadbfe8_0_151"/>
          <p:cNvSpPr txBox="1"/>
          <p:nvPr/>
        </p:nvSpPr>
        <p:spPr>
          <a:xfrm>
            <a:off x="1073525" y="21662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type of measurement that tells us how much matter is in an object​</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11" name="Google Shape;711;g25ecbadbfe8_0_15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12" name="Google Shape;712;g25ecbadbfe8_0_151"/>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13" name="Google Shape;713;g25ecbadbfe8_0_151"/>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14" name="Google Shape;714;g25ecbadbfe8_0_151"/>
          <p:cNvSpPr txBox="1"/>
          <p:nvPr/>
        </p:nvSpPr>
        <p:spPr>
          <a:xfrm>
            <a:off x="393330" y="53707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15" name="Google Shape;715;g25ecbadbfe8_0_151"/>
          <p:cNvSpPr txBox="1"/>
          <p:nvPr/>
        </p:nvSpPr>
        <p:spPr>
          <a:xfrm>
            <a:off x="1073532" y="3139907"/>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the experiment that the scientist controls or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16" name="Google Shape;716;g25ecbadbfe8_0_151"/>
          <p:cNvSpPr/>
          <p:nvPr/>
        </p:nvSpPr>
        <p:spPr>
          <a:xfrm>
            <a:off x="368500" y="3000225"/>
            <a:ext cx="8579100" cy="1102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descr="Rewind" id="157" name="Google Shape;157;g25ec6a031ed_0_2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eps of the Scientific Method" id="158" name="Google Shape;158;g25ec6a031ed_0_27"/>
          <p:cNvPicPr preferRelativeResize="0"/>
          <p:nvPr/>
        </p:nvPicPr>
        <p:blipFill rotWithShape="1">
          <a:blip r:embed="rId4">
            <a:alphaModFix/>
          </a:blip>
          <a:srcRect b="0" l="0" r="0" t="0"/>
          <a:stretch/>
        </p:blipFill>
        <p:spPr>
          <a:xfrm>
            <a:off x="5278700" y="-506393"/>
            <a:ext cx="3935393" cy="7870786"/>
          </a:xfrm>
          <a:prstGeom prst="rect">
            <a:avLst/>
          </a:prstGeom>
          <a:noFill/>
          <a:ln>
            <a:noFill/>
          </a:ln>
        </p:spPr>
      </p:pic>
      <p:sp>
        <p:nvSpPr>
          <p:cNvPr id="159" name="Google Shape;159;g25ec6a031ed_0_27"/>
          <p:cNvSpPr txBox="1"/>
          <p:nvPr/>
        </p:nvSpPr>
        <p:spPr>
          <a:xfrm>
            <a:off x="312525" y="1798125"/>
            <a:ext cx="4899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Scientific Method:</a:t>
            </a:r>
            <a:r>
              <a:rPr b="0" i="0" lang="en-US" sz="3600" u="none" cap="none" strike="noStrike">
                <a:solidFill>
                  <a:srgbClr val="FF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steps that investigators follow to answer questions about the natural world</a:t>
            </a:r>
            <a:endParaRPr b="1" i="0" sz="3600" u="sng"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g25ecbadbfe8_0_171"/>
          <p:cNvPicPr preferRelativeResize="0"/>
          <p:nvPr/>
        </p:nvPicPr>
        <p:blipFill rotWithShape="1">
          <a:blip r:embed="rId3">
            <a:alphaModFix/>
          </a:blip>
          <a:srcRect b="15855" l="9678" r="16996" t="23765"/>
          <a:stretch/>
        </p:blipFill>
        <p:spPr>
          <a:xfrm>
            <a:off x="5656161" y="1196287"/>
            <a:ext cx="2854888" cy="1763100"/>
          </a:xfrm>
          <a:prstGeom prst="rect">
            <a:avLst/>
          </a:prstGeom>
          <a:noFill/>
          <a:ln>
            <a:noFill/>
          </a:ln>
        </p:spPr>
      </p:pic>
      <p:sp>
        <p:nvSpPr>
          <p:cNvPr id="723" name="Google Shape;723;g25ecbadbfe8_0_171"/>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24" name="Google Shape;724;g25ecbadbfe8_0_17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25" name="Google Shape;725;g25ecbadbfe8_0_171"/>
          <p:cNvCxnSpPr>
            <a:stCxn id="726" idx="4"/>
            <a:endCxn id="723"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27" name="Google Shape;727;g25ecbadbfe8_0_17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28" name="Google Shape;728;g25ecbadbfe8_0_17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26" name="Google Shape;726;g25ecbadbfe8_0_17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9" name="Google Shape;729;g25ecbadbfe8_0_17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30" name="Google Shape;730;g25ecbadbfe8_0_17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31" name="Google Shape;731;g25ecbadbfe8_0_17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32" name="Google Shape;732;g25ecbadbfe8_0_17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33" name="Google Shape;733;g25ecbadbfe8_0_17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4" name="Google Shape;734;g25ecbadbfe8_0_171"/>
          <p:cNvCxnSpPr>
            <a:stCxn id="735" idx="4"/>
            <a:endCxn id="7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cbadbfe8_0_17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7" name="Google Shape;737;g25ecbadbfe8_0_17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5" name="Google Shape;735;g25ecbadbfe8_0_17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38" name="Google Shape;738;g25ecbadbfe8_0_171"/>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Independent Variable</a:t>
            </a:r>
            <a:endParaRPr sz="700"/>
          </a:p>
        </p:txBody>
      </p:sp>
      <p:sp>
        <p:nvSpPr>
          <p:cNvPr id="739" name="Google Shape;739;g25ecbadbfe8_0_171"/>
          <p:cNvSpPr txBox="1"/>
          <p:nvPr/>
        </p:nvSpPr>
        <p:spPr>
          <a:xfrm>
            <a:off x="4571975" y="58557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independent variables impact my life?</a:t>
            </a:r>
            <a:endParaRPr sz="1800"/>
          </a:p>
        </p:txBody>
      </p:sp>
      <p:sp>
        <p:nvSpPr>
          <p:cNvPr id="740" name="Google Shape;740;g25ecbadbfe8_0_171"/>
          <p:cNvSpPr txBox="1"/>
          <p:nvPr/>
        </p:nvSpPr>
        <p:spPr>
          <a:xfrm>
            <a:off x="669804" y="1546700"/>
            <a:ext cx="37521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the experiment that the scientist controls or changes</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5ecbadbfe8_0_192"/>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an </a:t>
            </a:r>
            <a:r>
              <a:rPr b="1" lang="en-US" sz="3000">
                <a:solidFill>
                  <a:schemeClr val="dk1"/>
                </a:solidFill>
                <a:latin typeface="Calibri"/>
                <a:ea typeface="Calibri"/>
                <a:cs typeface="Calibri"/>
                <a:sym typeface="Calibri"/>
              </a:rPr>
              <a:t>independent v</a:t>
            </a:r>
            <a:r>
              <a:rPr b="1" lang="en-US" sz="3000">
                <a:solidFill>
                  <a:schemeClr val="dk1"/>
                </a:solidFill>
                <a:latin typeface="Calibri"/>
                <a:ea typeface="Calibri"/>
                <a:cs typeface="Calibri"/>
                <a:sym typeface="Calibri"/>
              </a:rPr>
              <a:t>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47" name="Google Shape;747;g25ecbadbfe8_0_192"/>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Watching birds migrate south for the winter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48" name="Google Shape;748;g25ecbadbfe8_0_192"/>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9" name="Google Shape;749;g25ecbadbfe8_0_192"/>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Painting a picture of a park in springtime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0" name="Google Shape;750;g25ecbadbfe8_0_192"/>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51" name="Google Shape;751;g25ecbadbfe8_0_192"/>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52" name="Google Shape;752;g25ecbadbfe8_0_19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53" name="Google Shape;753;g25ecbadbfe8_0_19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54" name="Google Shape;754;g25ecbadbfe8_0_192"/>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Raking leaves in the fall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5" name="Google Shape;755;g25ecbadbfe8_0_192"/>
          <p:cNvSpPr txBox="1"/>
          <p:nvPr/>
        </p:nvSpPr>
        <p:spPr>
          <a:xfrm>
            <a:off x="1090682" y="5603327"/>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Studying different amounts of time to see changes in math test scores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56" name="Google Shape;756;g25ecbadbfe8_0_1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57" name="Google Shape;757;g25ecbadbfe8_0_1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8" name="Google Shape;758;g25ecbadbfe8_0_192"/>
          <p:cNvCxnSpPr>
            <a:stCxn id="759" idx="4"/>
            <a:endCxn id="7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0" name="Google Shape;760;g25ecbadbfe8_0_1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1" name="Google Shape;761;g25ecbadbfe8_0_1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9" name="Google Shape;759;g25ecbadbfe8_0_1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5ecbadbfe8_0_212"/>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an </a:t>
            </a:r>
            <a:r>
              <a:rPr b="1" lang="en-US" sz="3000">
                <a:solidFill>
                  <a:schemeClr val="dk1"/>
                </a:solidFill>
                <a:latin typeface="Calibri"/>
                <a:ea typeface="Calibri"/>
                <a:cs typeface="Calibri"/>
                <a:sym typeface="Calibri"/>
              </a:rPr>
              <a:t>independent</a:t>
            </a:r>
            <a:r>
              <a:rPr b="1" lang="en-US" sz="3000">
                <a:solidFill>
                  <a:schemeClr val="dk1"/>
                </a:solidFill>
                <a:latin typeface="Calibri"/>
                <a:ea typeface="Calibri"/>
                <a:cs typeface="Calibri"/>
                <a:sym typeface="Calibri"/>
              </a:rPr>
              <a:t> 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68" name="Google Shape;768;g25ecbadbfe8_0_21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69" name="Google Shape;769;g25ecbadbfe8_0_21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0" name="Google Shape;770;g25ecbadbfe8_0_212"/>
          <p:cNvCxnSpPr>
            <a:stCxn id="771" idx="4"/>
            <a:endCxn id="7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5ecbadbfe8_0_21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3" name="Google Shape;773;g25ecbadbfe8_0_21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1" name="Google Shape;771;g25ecbadbfe8_0_21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74" name="Google Shape;774;g25ecbadbfe8_0_212"/>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Watching birds migrate south for the winter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75" name="Google Shape;775;g25ecbadbfe8_0_212"/>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5ecbadbfe8_0_212"/>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Painting a picture of a park in springtime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7" name="Google Shape;777;g25ecbadbfe8_0_212"/>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78" name="Google Shape;778;g25ecbadbfe8_0_212"/>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79" name="Google Shape;779;g25ecbadbfe8_0_21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80" name="Google Shape;780;g25ecbadbfe8_0_21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81" name="Google Shape;781;g25ecbadbfe8_0_212"/>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Raking leaves in the fall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2" name="Google Shape;782;g25ecbadbfe8_0_212"/>
          <p:cNvSpPr txBox="1"/>
          <p:nvPr/>
        </p:nvSpPr>
        <p:spPr>
          <a:xfrm>
            <a:off x="1090682" y="5603327"/>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Studying different amounts of time to see changes in math test scores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3" name="Google Shape;783;g25ecbadbfe8_0_212"/>
          <p:cNvSpPr/>
          <p:nvPr/>
        </p:nvSpPr>
        <p:spPr>
          <a:xfrm>
            <a:off x="225200" y="5302150"/>
            <a:ext cx="8739600" cy="12897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g25ecbadbfe8_0_232"/>
          <p:cNvPicPr preferRelativeResize="0"/>
          <p:nvPr/>
        </p:nvPicPr>
        <p:blipFill rotWithShape="1">
          <a:blip r:embed="rId3">
            <a:alphaModFix/>
          </a:blip>
          <a:srcRect b="15855" l="9678" r="16996" t="23765"/>
          <a:stretch/>
        </p:blipFill>
        <p:spPr>
          <a:xfrm>
            <a:off x="5656161" y="1196287"/>
            <a:ext cx="2854888" cy="1763100"/>
          </a:xfrm>
          <a:prstGeom prst="rect">
            <a:avLst/>
          </a:prstGeom>
          <a:noFill/>
          <a:ln>
            <a:noFill/>
          </a:ln>
        </p:spPr>
      </p:pic>
      <p:sp>
        <p:nvSpPr>
          <p:cNvPr id="790" name="Google Shape;790;g25ecbadbfe8_0_232"/>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91" name="Google Shape;791;g25ecbadbfe8_0_2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92" name="Google Shape;792;g25ecbadbfe8_0_232"/>
          <p:cNvCxnSpPr>
            <a:stCxn id="793" idx="4"/>
            <a:endCxn id="790"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94" name="Google Shape;794;g25ecbadbfe8_0_2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95" name="Google Shape;795;g25ecbadbfe8_0_2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93" name="Google Shape;793;g25ecbadbfe8_0_2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6" name="Google Shape;796;g25ecbadbfe8_0_2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97" name="Google Shape;797;g25ecbadbfe8_0_2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98" name="Google Shape;798;g25ecbadbfe8_0_2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99" name="Google Shape;799;g25ecbadbfe8_0_2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00" name="Google Shape;800;g25ecbadbfe8_0_2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1" name="Google Shape;801;g25ecbadbfe8_0_232"/>
          <p:cNvCxnSpPr>
            <a:stCxn id="802" idx="4"/>
            <a:endCxn id="7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3" name="Google Shape;803;g25ecbadbfe8_0_2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4" name="Google Shape;804;g25ecbadbfe8_0_2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2" name="Google Shape;802;g25ecbadbfe8_0_2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05" name="Google Shape;805;g25ecbadbfe8_0_232"/>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Independent Variable</a:t>
            </a:r>
            <a:endParaRPr sz="700"/>
          </a:p>
        </p:txBody>
      </p:sp>
      <p:sp>
        <p:nvSpPr>
          <p:cNvPr id="806" name="Google Shape;806;g25ecbadbfe8_0_232"/>
          <p:cNvSpPr txBox="1"/>
          <p:nvPr/>
        </p:nvSpPr>
        <p:spPr>
          <a:xfrm>
            <a:off x="4571975" y="58557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independent variables impact my life?</a:t>
            </a:r>
            <a:endParaRPr sz="1800"/>
          </a:p>
        </p:txBody>
      </p:sp>
      <p:sp>
        <p:nvSpPr>
          <p:cNvPr id="807" name="Google Shape;807;g25ecbadbfe8_0_232"/>
          <p:cNvSpPr txBox="1"/>
          <p:nvPr/>
        </p:nvSpPr>
        <p:spPr>
          <a:xfrm>
            <a:off x="669804" y="1546700"/>
            <a:ext cx="37521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the experiment that the scientist controls or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808" name="Google Shape;808;g25ecbadbfe8_0_232"/>
          <p:cNvSpPr txBox="1"/>
          <p:nvPr/>
        </p:nvSpPr>
        <p:spPr>
          <a:xfrm>
            <a:off x="669804" y="4290875"/>
            <a:ext cx="31638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Studying different amounts of time to see changes in math test scores</a:t>
            </a:r>
            <a:endParaRPr b="0"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5ecbadbfe8_0_253"/>
          <p:cNvSpPr txBox="1"/>
          <p:nvPr/>
        </p:nvSpPr>
        <p:spPr>
          <a:xfrm>
            <a:off x="265350" y="498825"/>
            <a:ext cx="86133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independent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15" name="Google Shape;815;g25ecbadbfe8_0_253"/>
          <p:cNvSpPr txBox="1"/>
          <p:nvPr/>
        </p:nvSpPr>
        <p:spPr>
          <a:xfrm>
            <a:off x="1026732" y="44784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Independent variables are </a:t>
            </a:r>
            <a:r>
              <a:rPr lang="en-US" sz="2400">
                <a:solidFill>
                  <a:srgbClr val="434343"/>
                </a:solidFill>
                <a:latin typeface="Helvetica Neue Light"/>
                <a:ea typeface="Helvetica Neue Light"/>
                <a:cs typeface="Helvetica Neue Light"/>
                <a:sym typeface="Helvetica Neue Light"/>
              </a:rPr>
              <a:t>important</a:t>
            </a:r>
            <a:r>
              <a:rPr lang="en-US" sz="2400">
                <a:solidFill>
                  <a:srgbClr val="434343"/>
                </a:solidFill>
                <a:latin typeface="Helvetica Neue Light"/>
                <a:ea typeface="Helvetica Neue Light"/>
                <a:cs typeface="Helvetica Neue Light"/>
                <a:sym typeface="Helvetica Neue Light"/>
              </a:rPr>
              <a:t> part of experiments that help explain why things happen in our world.</a:t>
            </a:r>
            <a:endParaRPr>
              <a:solidFill>
                <a:srgbClr val="434343"/>
              </a:solidFill>
            </a:endParaRPr>
          </a:p>
        </p:txBody>
      </p:sp>
      <p:sp>
        <p:nvSpPr>
          <p:cNvPr id="816" name="Google Shape;816;g25ecbadbfe8_0_253"/>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 variables explain how our ears hear and understand sound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7" name="Google Shape;817;g25ecbadbfe8_0_253"/>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 variables explain the different phases of the moon each month.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8" name="Google Shape;818;g25ecbadbfe8_0_253"/>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19" name="Google Shape;819;g25ecbadbfe8_0_253"/>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20" name="Google Shape;820;g25ecbadbfe8_0_253"/>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21" name="Google Shape;821;g25ecbadbfe8_0_253"/>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22" name="Google Shape;822;g25ecbadbfe8_0_253"/>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a:t>
            </a:r>
            <a:r>
              <a:rPr lang="en-US" sz="2400">
                <a:solidFill>
                  <a:srgbClr val="43464D"/>
                </a:solidFill>
                <a:latin typeface="Helvetica Neue Light"/>
                <a:ea typeface="Helvetica Neue Light"/>
                <a:cs typeface="Helvetica Neue Light"/>
                <a:sym typeface="Helvetica Neue Light"/>
              </a:rPr>
              <a:t> variables </a:t>
            </a:r>
            <a:r>
              <a:rPr lang="en-US" sz="2400">
                <a:solidFill>
                  <a:srgbClr val="43464D"/>
                </a:solidFill>
                <a:latin typeface="Helvetica Neue Light"/>
                <a:ea typeface="Helvetica Neue Light"/>
                <a:cs typeface="Helvetica Neue Light"/>
                <a:sym typeface="Helvetica Neue Light"/>
              </a:rPr>
              <a:t>explain</a:t>
            </a:r>
            <a:r>
              <a:rPr lang="en-US" sz="2400">
                <a:solidFill>
                  <a:srgbClr val="43464D"/>
                </a:solidFill>
                <a:latin typeface="Helvetica Neue Light"/>
                <a:ea typeface="Helvetica Neue Light"/>
                <a:cs typeface="Helvetica Neue Light"/>
                <a:sym typeface="Helvetica Neue Light"/>
              </a:rPr>
              <a:t> how magnets attract and repel each 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3" name="Google Shape;823;g25ecbadbfe8_0_25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24" name="Google Shape;824;g25ecbadbfe8_0_25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25" name="Google Shape;825;g25ecbadbfe8_0_253"/>
          <p:cNvCxnSpPr>
            <a:stCxn id="826" idx="4"/>
            <a:endCxn id="8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27" name="Google Shape;827;g25ecbadbfe8_0_25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28" name="Google Shape;828;g25ecbadbfe8_0_25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26" name="Google Shape;826;g25ecbadbfe8_0_25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25ecbadbfe8_0_272"/>
          <p:cNvSpPr txBox="1"/>
          <p:nvPr/>
        </p:nvSpPr>
        <p:spPr>
          <a:xfrm>
            <a:off x="265350" y="273100"/>
            <a:ext cx="86133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independent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35" name="Google Shape;835;g25ecbadbfe8_0_27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36" name="Google Shape;836;g25ecbadbfe8_0_27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5ecbadbfe8_0_272"/>
          <p:cNvCxnSpPr>
            <a:stCxn id="838" idx="4"/>
            <a:endCxn id="8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9" name="Google Shape;839;g25ecbadbfe8_0_27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0" name="Google Shape;840;g25ecbadbfe8_0_27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8" name="Google Shape;838;g25ecbadbfe8_0_27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41" name="Google Shape;841;g25ecbadbfe8_0_272"/>
          <p:cNvSpPr txBox="1"/>
          <p:nvPr/>
        </p:nvSpPr>
        <p:spPr>
          <a:xfrm>
            <a:off x="1026732" y="44784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Independent variables are important part of experiments that help explain why things happen in our world.</a:t>
            </a:r>
            <a:endParaRPr>
              <a:solidFill>
                <a:srgbClr val="434343"/>
              </a:solidFill>
            </a:endParaRPr>
          </a:p>
        </p:txBody>
      </p:sp>
      <p:sp>
        <p:nvSpPr>
          <p:cNvPr id="842" name="Google Shape;842;g25ecbadbfe8_0_272"/>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 variables explain how our ears hear and understand sound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3" name="Google Shape;843;g25ecbadbfe8_0_272"/>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 variables explain the different phases of the moon each month.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4" name="Google Shape;844;g25ecbadbfe8_0_272"/>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45" name="Google Shape;845;g25ecbadbfe8_0_272"/>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46" name="Google Shape;846;g25ecbadbfe8_0_27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47" name="Google Shape;847;g25ecbadbfe8_0_27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48" name="Google Shape;848;g25ecbadbfe8_0_272"/>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Independent variables explain how magnets attract and repel each 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9" name="Google Shape;849;g25ecbadbfe8_0_272"/>
          <p:cNvSpPr/>
          <p:nvPr/>
        </p:nvSpPr>
        <p:spPr>
          <a:xfrm>
            <a:off x="286600" y="4297963"/>
            <a:ext cx="8613300" cy="1164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id="855" name="Google Shape;855;g25ecbadbfe8_0_291"/>
          <p:cNvPicPr preferRelativeResize="0"/>
          <p:nvPr/>
        </p:nvPicPr>
        <p:blipFill rotWithShape="1">
          <a:blip r:embed="rId3">
            <a:alphaModFix/>
          </a:blip>
          <a:srcRect b="15855" l="9678" r="16996" t="23765"/>
          <a:stretch/>
        </p:blipFill>
        <p:spPr>
          <a:xfrm>
            <a:off x="5656161" y="1196287"/>
            <a:ext cx="2854888" cy="1763100"/>
          </a:xfrm>
          <a:prstGeom prst="rect">
            <a:avLst/>
          </a:prstGeom>
          <a:noFill/>
          <a:ln>
            <a:noFill/>
          </a:ln>
        </p:spPr>
      </p:pic>
      <p:sp>
        <p:nvSpPr>
          <p:cNvPr id="856" name="Google Shape;856;g25ecbadbfe8_0_291"/>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57" name="Google Shape;857;g25ecbadbfe8_0_29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58" name="Google Shape;858;g25ecbadbfe8_0_291"/>
          <p:cNvCxnSpPr>
            <a:stCxn id="859" idx="4"/>
            <a:endCxn id="856"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860" name="Google Shape;860;g25ecbadbfe8_0_29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61" name="Google Shape;861;g25ecbadbfe8_0_29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59" name="Google Shape;859;g25ecbadbfe8_0_29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2" name="Google Shape;862;g25ecbadbfe8_0_29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63" name="Google Shape;863;g25ecbadbfe8_0_29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64" name="Google Shape;864;g25ecbadbfe8_0_29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65" name="Google Shape;865;g25ecbadbfe8_0_29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66" name="Google Shape;866;g25ecbadbfe8_0_29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67" name="Google Shape;867;g25ecbadbfe8_0_291"/>
          <p:cNvCxnSpPr>
            <a:stCxn id="868" idx="4"/>
            <a:endCxn id="8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9" name="Google Shape;869;g25ecbadbfe8_0_29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0" name="Google Shape;870;g25ecbadbfe8_0_29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8" name="Google Shape;868;g25ecbadbfe8_0_29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71" name="Google Shape;871;g25ecbadbfe8_0_291"/>
          <p:cNvSpPr txBox="1"/>
          <p:nvPr/>
        </p:nvSpPr>
        <p:spPr>
          <a:xfrm>
            <a:off x="29900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Independent Variable</a:t>
            </a:r>
            <a:endParaRPr sz="700"/>
          </a:p>
        </p:txBody>
      </p:sp>
      <p:sp>
        <p:nvSpPr>
          <p:cNvPr id="872" name="Google Shape;872;g25ecbadbfe8_0_291"/>
          <p:cNvSpPr txBox="1"/>
          <p:nvPr/>
        </p:nvSpPr>
        <p:spPr>
          <a:xfrm>
            <a:off x="4571975" y="58557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independent variables impact my life?</a:t>
            </a:r>
            <a:endParaRPr sz="1800"/>
          </a:p>
        </p:txBody>
      </p:sp>
      <p:sp>
        <p:nvSpPr>
          <p:cNvPr id="873" name="Google Shape;873;g25ecbadbfe8_0_291"/>
          <p:cNvSpPr txBox="1"/>
          <p:nvPr/>
        </p:nvSpPr>
        <p:spPr>
          <a:xfrm>
            <a:off x="669804" y="1546700"/>
            <a:ext cx="37521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the experiment that the scientist controls or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874" name="Google Shape;874;g25ecbadbfe8_0_291"/>
          <p:cNvSpPr txBox="1"/>
          <p:nvPr/>
        </p:nvSpPr>
        <p:spPr>
          <a:xfrm>
            <a:off x="4749729" y="4068650"/>
            <a:ext cx="3752100" cy="178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2200">
                <a:solidFill>
                  <a:srgbClr val="434343"/>
                </a:solidFill>
                <a:latin typeface="Helvetica Neue Light"/>
                <a:ea typeface="Helvetica Neue Light"/>
                <a:cs typeface="Helvetica Neue Light"/>
                <a:sym typeface="Helvetica Neue Light"/>
              </a:rPr>
              <a:t>Independent </a:t>
            </a:r>
            <a:endParaRPr sz="2200">
              <a:solidFill>
                <a:srgbClr val="434343"/>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2200">
                <a:solidFill>
                  <a:srgbClr val="434343"/>
                </a:solidFill>
                <a:latin typeface="Helvetica Neue Light"/>
                <a:ea typeface="Helvetica Neue Light"/>
                <a:cs typeface="Helvetica Neue Light"/>
                <a:sym typeface="Helvetica Neue Light"/>
              </a:rPr>
              <a:t>variables are important </a:t>
            </a:r>
            <a:endParaRPr sz="2200">
              <a:solidFill>
                <a:srgbClr val="434343"/>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2200">
                <a:solidFill>
                  <a:srgbClr val="434343"/>
                </a:solidFill>
                <a:latin typeface="Helvetica Neue Light"/>
                <a:ea typeface="Helvetica Neue Light"/>
                <a:cs typeface="Helvetica Neue Light"/>
                <a:sym typeface="Helvetica Neue Light"/>
              </a:rPr>
              <a:t>part of experiments that help explain why things happen in our world.</a:t>
            </a:r>
            <a:endParaRPr sz="1200">
              <a:solidFill>
                <a:srgbClr val="434343"/>
              </a:solidFill>
            </a:endParaRPr>
          </a:p>
        </p:txBody>
      </p:sp>
      <p:sp>
        <p:nvSpPr>
          <p:cNvPr id="875" name="Google Shape;875;g25ecbadbfe8_0_291"/>
          <p:cNvSpPr txBox="1"/>
          <p:nvPr/>
        </p:nvSpPr>
        <p:spPr>
          <a:xfrm>
            <a:off x="669804" y="4290875"/>
            <a:ext cx="31638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Studying different amounts of time to see changes in math test scores</a:t>
            </a:r>
            <a:endParaRPr b="0"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47"/>
          <p:cNvSpPr txBox="1"/>
          <p:nvPr/>
        </p:nvSpPr>
        <p:spPr>
          <a:xfrm>
            <a:off x="1768509" y="111160"/>
            <a:ext cx="560698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882" name="Google Shape;882;p47"/>
          <p:cNvSpPr/>
          <p:nvPr/>
        </p:nvSpPr>
        <p:spPr>
          <a:xfrm>
            <a:off x="44367"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3" name="Google Shape;883;p47"/>
          <p:cNvPicPr preferRelativeResize="0"/>
          <p:nvPr/>
        </p:nvPicPr>
        <p:blipFill>
          <a:blip r:embed="rId4">
            <a:alphaModFix/>
          </a:blip>
          <a:stretch>
            <a:fillRect/>
          </a:stretch>
        </p:blipFill>
        <p:spPr>
          <a:xfrm>
            <a:off x="1922688" y="2039324"/>
            <a:ext cx="5306478" cy="3484587"/>
          </a:xfrm>
          <a:prstGeom prst="rect">
            <a:avLst/>
          </a:prstGeom>
          <a:noFill/>
          <a:ln>
            <a:noFill/>
          </a:ln>
        </p:spPr>
      </p:pic>
      <p:sp>
        <p:nvSpPr>
          <p:cNvPr id="884" name="Google Shape;884;p47"/>
          <p:cNvSpPr txBox="1"/>
          <p:nvPr/>
        </p:nvSpPr>
        <p:spPr>
          <a:xfrm>
            <a:off x="140425" y="5523900"/>
            <a:ext cx="8871000" cy="13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700">
                <a:latin typeface="Calibri"/>
                <a:ea typeface="Calibri"/>
                <a:cs typeface="Calibri"/>
                <a:sym typeface="Calibri"/>
              </a:rPr>
              <a:t>Control your own </a:t>
            </a:r>
            <a:r>
              <a:rPr lang="en-US" sz="2700">
                <a:latin typeface="Calibri"/>
                <a:ea typeface="Calibri"/>
                <a:cs typeface="Calibri"/>
                <a:sym typeface="Calibri"/>
              </a:rPr>
              <a:t>independent</a:t>
            </a:r>
            <a:r>
              <a:rPr lang="en-US" sz="2700">
                <a:latin typeface="Calibri"/>
                <a:ea typeface="Calibri"/>
                <a:cs typeface="Calibri"/>
                <a:sym typeface="Calibri"/>
              </a:rPr>
              <a:t> variable and see what happens to the projectile. </a:t>
            </a:r>
            <a:endParaRPr sz="2700">
              <a:latin typeface="Calibri"/>
              <a:ea typeface="Calibri"/>
              <a:cs typeface="Calibri"/>
              <a:sym typeface="Calibri"/>
            </a:endParaRPr>
          </a:p>
        </p:txBody>
      </p:sp>
      <p:sp>
        <p:nvSpPr>
          <p:cNvPr id="885" name="Google Shape;885;p47"/>
          <p:cNvSpPr txBox="1"/>
          <p:nvPr/>
        </p:nvSpPr>
        <p:spPr>
          <a:xfrm>
            <a:off x="901238" y="1232650"/>
            <a:ext cx="73494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u="sng">
                <a:solidFill>
                  <a:schemeClr val="hlink"/>
                </a:solidFill>
                <a:latin typeface="Calibri"/>
                <a:ea typeface="Calibri"/>
                <a:cs typeface="Calibri"/>
                <a:sym typeface="Calibri"/>
                <a:hlinkClick r:id="rId5"/>
              </a:rPr>
              <a:t>PhET Projectile Motion Lab</a:t>
            </a:r>
            <a:endParaRPr sz="32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descr="Lightbulb and gear" id="891" name="Google Shape;891;p48"/>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48"/>
          <p:cNvSpPr txBox="1"/>
          <p:nvPr/>
        </p:nvSpPr>
        <p:spPr>
          <a:xfrm>
            <a:off x="722555" y="25242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variables in science experiments help us learn about our world?</a:t>
            </a:r>
            <a:endParaRPr b="0" i="0" sz="1400" u="none" cap="none" strike="noStrike">
              <a:solidFill>
                <a:srgbClr val="000000"/>
              </a:solidFill>
              <a:latin typeface="Arial"/>
              <a:ea typeface="Arial"/>
              <a:cs typeface="Arial"/>
              <a:sym typeface="Arial"/>
            </a:endParaRPr>
          </a:p>
        </p:txBody>
      </p:sp>
      <p:pic>
        <p:nvPicPr>
          <p:cNvPr id="893" name="Google Shape;893;p48"/>
          <p:cNvPicPr preferRelativeResize="0"/>
          <p:nvPr/>
        </p:nvPicPr>
        <p:blipFill rotWithShape="1">
          <a:blip r:embed="rId4">
            <a:alphaModFix/>
          </a:blip>
          <a:srcRect b="0" l="0" r="0" t="0"/>
          <a:stretch/>
        </p:blipFill>
        <p:spPr>
          <a:xfrm>
            <a:off x="1189638" y="1625375"/>
            <a:ext cx="6764723" cy="4508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49"/>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5ecbadbfe8_0_402"/>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Variable:</a:t>
            </a:r>
            <a:r>
              <a:rPr b="1" lang="en-US"/>
              <a:t> </a:t>
            </a:r>
            <a:r>
              <a:rPr lang="en-US"/>
              <a:t>something that can change or be changed in an experiment  </a:t>
            </a:r>
            <a:endParaRPr/>
          </a:p>
        </p:txBody>
      </p:sp>
      <p:sp>
        <p:nvSpPr>
          <p:cNvPr descr="Rewind" id="166" name="Google Shape;166;g25ecbadbfe8_0_402"/>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25ecbadbfe8_0_402"/>
          <p:cNvPicPr preferRelativeResize="0"/>
          <p:nvPr/>
        </p:nvPicPr>
        <p:blipFill rotWithShape="1">
          <a:blip r:embed="rId4">
            <a:alphaModFix/>
          </a:blip>
          <a:srcRect b="0" l="0" r="2789" t="0"/>
          <a:stretch/>
        </p:blipFill>
        <p:spPr>
          <a:xfrm>
            <a:off x="1828800" y="2323550"/>
            <a:ext cx="5333250" cy="4114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IEP Translation – Communication from OSEP regarding the ..." id="904" name="Google Shape;904;p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05" name="Google Shape;905;p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06" name="Google Shape;906;p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07" name="Google Shape;907;p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908" name="Google Shape;908;p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descr="Artificial Intelligence" id="173" name="Google Shape;173;g25ecbadbfe8_0_9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g25ecbadbfe8_0_925"/>
          <p:cNvPicPr preferRelativeResize="0"/>
          <p:nvPr/>
        </p:nvPicPr>
        <p:blipFill rotWithShape="1">
          <a:blip r:embed="rId4">
            <a:alphaModFix/>
          </a:blip>
          <a:srcRect b="9198" l="0" r="0" t="0"/>
          <a:stretch/>
        </p:blipFill>
        <p:spPr>
          <a:xfrm>
            <a:off x="484100" y="2129450"/>
            <a:ext cx="2536125" cy="2302900"/>
          </a:xfrm>
          <a:prstGeom prst="rect">
            <a:avLst/>
          </a:prstGeom>
          <a:noFill/>
          <a:ln>
            <a:noFill/>
          </a:ln>
        </p:spPr>
      </p:pic>
      <p:pic>
        <p:nvPicPr>
          <p:cNvPr id="175" name="Google Shape;175;g25ecbadbfe8_0_925"/>
          <p:cNvPicPr preferRelativeResize="0"/>
          <p:nvPr/>
        </p:nvPicPr>
        <p:blipFill rotWithShape="1">
          <a:blip r:embed="rId5">
            <a:alphaModFix/>
          </a:blip>
          <a:srcRect b="1903" l="1068" r="0" t="0"/>
          <a:stretch/>
        </p:blipFill>
        <p:spPr>
          <a:xfrm rot="-7012090">
            <a:off x="3977832" y="2561133"/>
            <a:ext cx="2104082" cy="1332834"/>
          </a:xfrm>
          <a:prstGeom prst="rect">
            <a:avLst/>
          </a:prstGeom>
          <a:noFill/>
          <a:ln>
            <a:noFill/>
          </a:ln>
        </p:spPr>
      </p:pic>
      <p:pic>
        <p:nvPicPr>
          <p:cNvPr id="176" name="Google Shape;176;g25ecbadbfe8_0_925"/>
          <p:cNvPicPr preferRelativeResize="0"/>
          <p:nvPr/>
        </p:nvPicPr>
        <p:blipFill rotWithShape="1">
          <a:blip r:embed="rId6">
            <a:alphaModFix/>
          </a:blip>
          <a:srcRect b="0" l="0" r="0" t="0"/>
          <a:stretch/>
        </p:blipFill>
        <p:spPr>
          <a:xfrm>
            <a:off x="3558025" y="3086129"/>
            <a:ext cx="1237975" cy="1321478"/>
          </a:xfrm>
          <a:prstGeom prst="rect">
            <a:avLst/>
          </a:prstGeom>
          <a:noFill/>
          <a:ln>
            <a:noFill/>
          </a:ln>
        </p:spPr>
      </p:pic>
      <p:pic>
        <p:nvPicPr>
          <p:cNvPr id="177" name="Google Shape;177;g25ecbadbfe8_0_925"/>
          <p:cNvPicPr preferRelativeResize="0"/>
          <p:nvPr/>
        </p:nvPicPr>
        <p:blipFill rotWithShape="1">
          <a:blip r:embed="rId7">
            <a:alphaModFix/>
          </a:blip>
          <a:srcRect b="0" l="0" r="0" t="0"/>
          <a:stretch/>
        </p:blipFill>
        <p:spPr>
          <a:xfrm>
            <a:off x="6266799" y="2439262"/>
            <a:ext cx="2445200" cy="1840975"/>
          </a:xfrm>
          <a:prstGeom prst="rect">
            <a:avLst/>
          </a:prstGeom>
          <a:noFill/>
          <a:ln>
            <a:noFill/>
          </a:ln>
        </p:spPr>
      </p:pic>
      <p:sp>
        <p:nvSpPr>
          <p:cNvPr id="178" name="Google Shape;178;g25ecbadbfe8_0_925"/>
          <p:cNvSpPr txBox="1"/>
          <p:nvPr/>
        </p:nvSpPr>
        <p:spPr>
          <a:xfrm>
            <a:off x="352963" y="47060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Independent </a:t>
            </a:r>
            <a:endParaRPr sz="3200">
              <a:solidFill>
                <a:schemeClr val="dk1"/>
              </a:solidFill>
              <a:latin typeface="Calibri"/>
              <a:ea typeface="Calibri"/>
              <a:cs typeface="Calibri"/>
              <a:sym typeface="Calibri"/>
            </a:endParaRPr>
          </a:p>
          <a:p>
            <a:pPr indent="0" lvl="0" marL="0" rtl="0" algn="ctr">
              <a:spcBef>
                <a:spcPts val="0"/>
              </a:spcBef>
              <a:spcAft>
                <a:spcPts val="0"/>
              </a:spcAft>
              <a:buNone/>
            </a:pPr>
            <a:r>
              <a:rPr lang="en-US" sz="3200">
                <a:solidFill>
                  <a:schemeClr val="dk1"/>
                </a:solidFill>
                <a:latin typeface="Calibri"/>
                <a:ea typeface="Calibri"/>
                <a:cs typeface="Calibri"/>
                <a:sym typeface="Calibri"/>
              </a:rPr>
              <a:t>Variable</a:t>
            </a:r>
            <a:endParaRPr sz="3200">
              <a:solidFill>
                <a:schemeClr val="dk1"/>
              </a:solidFill>
              <a:latin typeface="Calibri"/>
              <a:ea typeface="Calibri"/>
              <a:cs typeface="Calibri"/>
              <a:sym typeface="Calibri"/>
            </a:endParaRPr>
          </a:p>
        </p:txBody>
      </p:sp>
      <p:sp>
        <p:nvSpPr>
          <p:cNvPr id="179" name="Google Shape;179;g25ecbadbfe8_0_925"/>
          <p:cNvSpPr txBox="1"/>
          <p:nvPr/>
        </p:nvSpPr>
        <p:spPr>
          <a:xfrm>
            <a:off x="3172788" y="46792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242424"/>
                </a:solidFill>
                <a:latin typeface="Calibri"/>
                <a:ea typeface="Calibri"/>
                <a:cs typeface="Calibri"/>
                <a:sym typeface="Calibri"/>
              </a:rPr>
              <a:t>Dependent</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rPr lang="en-US" sz="3200">
                <a:solidFill>
                  <a:srgbClr val="242424"/>
                </a:solidFill>
                <a:latin typeface="Calibri"/>
                <a:ea typeface="Calibri"/>
                <a:cs typeface="Calibri"/>
                <a:sym typeface="Calibri"/>
              </a:rPr>
              <a:t>Variable</a:t>
            </a:r>
            <a:endParaRPr sz="3200">
              <a:solidFill>
                <a:srgbClr val="242424"/>
              </a:solidFill>
              <a:latin typeface="Calibri"/>
              <a:ea typeface="Calibri"/>
              <a:cs typeface="Calibri"/>
              <a:sym typeface="Calibri"/>
            </a:endParaRPr>
          </a:p>
        </p:txBody>
      </p:sp>
      <p:sp>
        <p:nvSpPr>
          <p:cNvPr id="180" name="Google Shape;180;g25ecbadbfe8_0_925"/>
          <p:cNvSpPr txBox="1"/>
          <p:nvPr/>
        </p:nvSpPr>
        <p:spPr>
          <a:xfrm>
            <a:off x="5992613" y="46792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242424"/>
                </a:solidFill>
                <a:latin typeface="Calibri"/>
                <a:ea typeface="Calibri"/>
                <a:cs typeface="Calibri"/>
                <a:sym typeface="Calibri"/>
              </a:rPr>
              <a:t>Control</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rPr lang="en-US" sz="3200">
                <a:solidFill>
                  <a:srgbClr val="242424"/>
                </a:solidFill>
                <a:latin typeface="Calibri"/>
                <a:ea typeface="Calibri"/>
                <a:cs typeface="Calibri"/>
                <a:sym typeface="Calibri"/>
              </a:rPr>
              <a:t>Variable</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
        <p:nvSpPr>
          <p:cNvPr id="181" name="Google Shape;181;g25ecbadbfe8_0_925"/>
          <p:cNvSpPr txBox="1"/>
          <p:nvPr>
            <p:ph type="title"/>
          </p:nvPr>
        </p:nvSpPr>
        <p:spPr>
          <a:xfrm>
            <a:off x="880348" y="587126"/>
            <a:ext cx="7383300" cy="1152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Three kinds of variables: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descr="Questions" id="187" name="Google Shape;187;p9"/>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2017-05-18T17:33:18Z</dcterms:created>
  <dc:creator>Michael Kennedy</dc:creator>
</cp:coreProperties>
</file>