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8"/>
  </p:notesMasterIdLst>
  <p:sldIdLst>
    <p:sldId id="256" r:id="rId2"/>
    <p:sldId id="257" r:id="rId3"/>
    <p:sldId id="371" r:id="rId4"/>
    <p:sldId id="316" r:id="rId5"/>
    <p:sldId id="259" r:id="rId6"/>
    <p:sldId id="506" r:id="rId7"/>
    <p:sldId id="260" r:id="rId8"/>
    <p:sldId id="514" r:id="rId9"/>
    <p:sldId id="268" r:id="rId10"/>
    <p:sldId id="492" r:id="rId11"/>
    <p:sldId id="262" r:id="rId12"/>
    <p:sldId id="263" r:id="rId13"/>
    <p:sldId id="500" r:id="rId14"/>
    <p:sldId id="417" r:id="rId15"/>
    <p:sldId id="504" r:id="rId16"/>
    <p:sldId id="267" r:id="rId17"/>
    <p:sldId id="507" r:id="rId18"/>
    <p:sldId id="269" r:id="rId19"/>
    <p:sldId id="270" r:id="rId20"/>
    <p:sldId id="271" r:id="rId21"/>
    <p:sldId id="478" r:id="rId22"/>
    <p:sldId id="483" r:id="rId23"/>
    <p:sldId id="501" r:id="rId24"/>
    <p:sldId id="274" r:id="rId25"/>
    <p:sldId id="474" r:id="rId26"/>
    <p:sldId id="481" r:id="rId27"/>
    <p:sldId id="275" r:id="rId28"/>
    <p:sldId id="443" r:id="rId29"/>
    <p:sldId id="505" r:id="rId30"/>
    <p:sldId id="484" r:id="rId31"/>
    <p:sldId id="502" r:id="rId32"/>
    <p:sldId id="475" r:id="rId33"/>
    <p:sldId id="503" r:id="rId34"/>
    <p:sldId id="281" r:id="rId35"/>
    <p:sldId id="286" r:id="rId36"/>
    <p:sldId id="499" r:id="rId37"/>
    <p:sldId id="381" r:id="rId38"/>
    <p:sldId id="399" r:id="rId39"/>
    <p:sldId id="284" r:id="rId40"/>
    <p:sldId id="282" r:id="rId41"/>
    <p:sldId id="431" r:id="rId42"/>
    <p:sldId id="287" r:id="rId43"/>
    <p:sldId id="323" r:id="rId44"/>
    <p:sldId id="494" r:id="rId45"/>
    <p:sldId id="294" r:id="rId46"/>
    <p:sldId id="508" r:id="rId47"/>
    <p:sldId id="296" r:id="rId48"/>
    <p:sldId id="388" r:id="rId49"/>
    <p:sldId id="299" r:id="rId50"/>
    <p:sldId id="495" r:id="rId51"/>
    <p:sldId id="300" r:id="rId52"/>
    <p:sldId id="496" r:id="rId53"/>
    <p:sldId id="509" r:id="rId54"/>
    <p:sldId id="510" r:id="rId55"/>
    <p:sldId id="487" r:id="rId56"/>
    <p:sldId id="511" r:id="rId57"/>
    <p:sldId id="393" r:id="rId58"/>
    <p:sldId id="446" r:id="rId59"/>
    <p:sldId id="498" r:id="rId60"/>
    <p:sldId id="395" r:id="rId61"/>
    <p:sldId id="310" r:id="rId62"/>
    <p:sldId id="513" r:id="rId63"/>
    <p:sldId id="512" r:id="rId64"/>
    <p:sldId id="490" r:id="rId65"/>
    <p:sldId id="313" r:id="rId66"/>
    <p:sldId id="314" r:id="rId67"/>
  </p:sldIdLst>
  <p:sldSz cx="9144000" cy="6858000" type="screen4x3"/>
  <p:notesSz cx="6858000" cy="9144000"/>
  <p:embeddedFontLst>
    <p:embeddedFont>
      <p:font typeface="Calibri" panose="020F0502020204030204" pitchFamily="34" charset="0"/>
      <p:regular r:id="rId69"/>
      <p:bold r:id="rId70"/>
      <p:italic r:id="rId71"/>
      <p:boldItalic r:id="rId72"/>
    </p:embeddedFont>
    <p:embeddedFont>
      <p:font typeface="Helvetica Neue Light" panose="02000403000000020004" pitchFamily="2" charset="0"/>
      <p:regular r:id="rId73"/>
      <p:bold r:id="rId74"/>
      <p:italic r:id="rId75"/>
      <p:boldItalic r:id="rId76"/>
    </p:embeddedFont>
    <p:embeddedFont>
      <p:font typeface="Poppins" pitchFamily="2" charset="77"/>
      <p:regular r:id="rId77"/>
      <p:bold r:id="rId78"/>
      <p:italic r:id="rId79"/>
      <p:boldItalic r:id="rId80"/>
    </p:embeddedFont>
    <p:embeddedFont>
      <p:font typeface="Roboto" panose="02000000000000000000" pitchFamily="2"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on" id="{E9DE139A-BF62-4C72-A9AB-7867B1B49980}">
          <p14:sldIdLst>
            <p14:sldId id="256"/>
            <p14:sldId id="257"/>
            <p14:sldId id="371"/>
            <p14:sldId id="316"/>
          </p14:sldIdLst>
        </p14:section>
        <p14:section name="Review" id="{71F7C71B-D394-45C7-A68C-F08A204BEAD6}">
          <p14:sldIdLst>
            <p14:sldId id="259"/>
            <p14:sldId id="506"/>
            <p14:sldId id="260"/>
            <p14:sldId id="514"/>
            <p14:sldId id="268"/>
            <p14:sldId id="492"/>
          </p14:sldIdLst>
        </p14:section>
        <p14:section name="Check for Understanding" id="{CCED4258-C953-4E0C-AEA5-2426A7130EF3}">
          <p14:sldIdLst>
            <p14:sldId id="262"/>
            <p14:sldId id="263"/>
            <p14:sldId id="500"/>
            <p14:sldId id="417"/>
            <p14:sldId id="504"/>
          </p14:sldIdLst>
        </p14:section>
        <p14:section name="Definition" id="{13F14F79-8F05-4B10-9D79-0B1D2A7E7307}">
          <p14:sldIdLst>
            <p14:sldId id="267"/>
            <p14:sldId id="507"/>
          </p14:sldIdLst>
        </p14:section>
        <p14:section name="Check for Understanding" id="{FFD246BA-6E0E-4A7C-937B-EBD081F70644}">
          <p14:sldIdLst>
            <p14:sldId id="269"/>
            <p14:sldId id="270"/>
          </p14:sldIdLst>
        </p14:section>
        <p14:section name="More" id="{BC829C1D-9F4B-4023-ACCD-DF0BDE053487}">
          <p14:sldIdLst>
            <p14:sldId id="271"/>
            <p14:sldId id="478"/>
            <p14:sldId id="483"/>
            <p14:sldId id="501"/>
            <p14:sldId id="274"/>
            <p14:sldId id="474"/>
            <p14:sldId id="481"/>
          </p14:sldIdLst>
        </p14:section>
        <p14:section name="Check for Understanding" id="{C66ED1EA-B84D-458E-8428-A6C4764A8A00}">
          <p14:sldIdLst>
            <p14:sldId id="275"/>
            <p14:sldId id="443"/>
            <p14:sldId id="505"/>
            <p14:sldId id="484"/>
            <p14:sldId id="502"/>
            <p14:sldId id="475"/>
            <p14:sldId id="503"/>
          </p14:sldIdLst>
        </p14:section>
        <p14:section name="Examples" id="{1833FDDA-EA21-4EC4-82D2-7CB842DC463C}">
          <p14:sldIdLst>
            <p14:sldId id="281"/>
            <p14:sldId id="286"/>
            <p14:sldId id="499"/>
            <p14:sldId id="381"/>
            <p14:sldId id="399"/>
          </p14:sldIdLst>
        </p14:section>
        <p14:section name="Non-Examples" id="{B7E9B431-1C60-400A-99B6-EC92138A3742}">
          <p14:sldIdLst>
            <p14:sldId id="284"/>
            <p14:sldId id="282"/>
            <p14:sldId id="431"/>
          </p14:sldIdLst>
        </p14:section>
        <p14:section name="Check for Understanding" id="{77B8F834-C176-4E27-A1D0-6FC1DDA38BEF}">
          <p14:sldIdLst>
            <p14:sldId id="287"/>
            <p14:sldId id="323"/>
            <p14:sldId id="494"/>
          </p14:sldIdLst>
        </p14:section>
        <p14:section name="Review" id="{F2CCA084-DAA9-4757-8534-DCE39B6EA8AA}">
          <p14:sldIdLst>
            <p14:sldId id="294"/>
            <p14:sldId id="508"/>
          </p14:sldIdLst>
        </p14:section>
        <p14:section name="Frayer Model" id="{21AD526A-9CE4-4E41-BCE3-5BD1893659F9}">
          <p14:sldIdLst>
            <p14:sldId id="296"/>
            <p14:sldId id="388"/>
            <p14:sldId id="299"/>
            <p14:sldId id="495"/>
            <p14:sldId id="300"/>
            <p14:sldId id="496"/>
            <p14:sldId id="509"/>
            <p14:sldId id="510"/>
            <p14:sldId id="487"/>
            <p14:sldId id="511"/>
            <p14:sldId id="393"/>
            <p14:sldId id="446"/>
            <p14:sldId id="498"/>
            <p14:sldId id="395"/>
          </p14:sldIdLst>
        </p14:section>
        <p14:section name="Review" id="{9AA0D564-B727-44F3-9326-24580200F37B}">
          <p14:sldIdLst>
            <p14:sldId id="310"/>
            <p14:sldId id="513"/>
            <p14:sldId id="512"/>
            <p14:sldId id="490"/>
          </p14:sldIdLst>
        </p14:section>
        <p14:section name="Thank you" id="{C9B5E386-1143-4DDF-86EF-D350EF6AC11C}">
          <p14:sldIdLst>
            <p14:sldId id="313"/>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0" roundtripDataSignature="AMtx7mgyQ7s3dsSQmmms86QUos4pgRMR8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3" autoAdjust="0"/>
    <p:restoredTop sz="64073" autoAdjust="0"/>
  </p:normalViewPr>
  <p:slideViewPr>
    <p:cSldViewPr snapToGrid="0">
      <p:cViewPr varScale="1">
        <p:scale>
          <a:sx n="80" d="100"/>
          <a:sy n="80" d="100"/>
        </p:scale>
        <p:origin x="108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84" Type="http://schemas.openxmlformats.org/officeDocument/2006/relationships/font" Target="fonts/font1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90" Type="http://customschemas.google.com/relationships/presentationmetadata" Target="metadata"/><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14.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8c7b7e697c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8c7b7e697c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1" dirty="0">
                <a:effectLst/>
                <a:latin typeface="Calibri" panose="020F0502020204030204" pitchFamily="34" charset="0"/>
                <a:ea typeface="游明朝" panose="02020400000000000000" pitchFamily="18" charset="-128"/>
                <a:cs typeface="Times New Roman" panose="02020603050405020304" pitchFamily="18" charset="0"/>
              </a:rPr>
              <a:t>Conductor</a:t>
            </a:r>
            <a:r>
              <a:rPr lang="en-US" sz="1800" b="1" dirty="0">
                <a:latin typeface="Calibri" panose="020F0502020204030204" pitchFamily="34" charset="0"/>
                <a:ea typeface="游明朝" panose="02020400000000000000" pitchFamily="18" charset="-128"/>
                <a:cs typeface="Times New Roman" panose="02020603050405020304" pitchFamily="18" charset="0"/>
              </a:rPr>
              <a:t>:</a:t>
            </a:r>
            <a:r>
              <a:rPr lang="en-US" sz="1800" dirty="0">
                <a:effectLst/>
                <a:latin typeface="Calibri" panose="020F0502020204030204" pitchFamily="34" charset="0"/>
                <a:ea typeface="游明朝" panose="02020400000000000000" pitchFamily="18" charset="-128"/>
                <a:cs typeface="Times New Roman" panose="02020603050405020304" pitchFamily="18" charset="0"/>
              </a:rPr>
              <a:t> a material that electricity can flow through</a:t>
            </a:r>
          </a:p>
          <a:p>
            <a:pPr marL="0" lvl="0" indent="0" algn="l" rtl="0">
              <a:lnSpc>
                <a:spcPct val="100000"/>
              </a:lnSpc>
              <a:spcBef>
                <a:spcPts val="0"/>
              </a:spcBef>
              <a:spcAft>
                <a:spcPts val="0"/>
              </a:spcAft>
              <a:buSzPts val="1400"/>
              <a:buNone/>
            </a:pPr>
            <a:endParaRPr lang="en-US" sz="1800" b="1" dirty="0">
              <a:effectLst/>
              <a:latin typeface="Calibri" panose="020F0502020204030204" pitchFamily="34" charset="0"/>
              <a:ea typeface="游明朝" panose="02020400000000000000" pitchFamily="18" charset="-128"/>
              <a:cs typeface="Times New Roman" panose="02020603050405020304" pitchFamily="18" charset="0"/>
            </a:endParaRPr>
          </a:p>
          <a:p>
            <a:pPr marL="0" lvl="0" indent="0" algn="l" rtl="0">
              <a:lnSpc>
                <a:spcPct val="100000"/>
              </a:lnSpc>
              <a:spcBef>
                <a:spcPts val="0"/>
              </a:spcBef>
              <a:spcAft>
                <a:spcPts val="0"/>
              </a:spcAft>
              <a:buSzPts val="1400"/>
              <a:buNone/>
            </a:pPr>
            <a:r>
              <a:rPr lang="en-US" sz="1800" b="1" dirty="0">
                <a:effectLst/>
                <a:latin typeface="Calibri" panose="020F0502020204030204" pitchFamily="34" charset="0"/>
                <a:ea typeface="游明朝" panose="02020400000000000000" pitchFamily="18" charset="-128"/>
                <a:cs typeface="Times New Roman" panose="02020603050405020304" pitchFamily="18" charset="0"/>
              </a:rPr>
              <a:t>The filament is the conductor. </a:t>
            </a:r>
            <a:endParaRPr b="1" dirty="0"/>
          </a:p>
        </p:txBody>
      </p:sp>
      <p:sp>
        <p:nvSpPr>
          <p:cNvPr id="155" name="Google Shape;155;g28c7b7e697c_0_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2805454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163" name="Google Shape;16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e576c1a67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7e576c1a67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cs typeface="Calibri"/>
                <a:sym typeface="Calibri"/>
              </a:rPr>
              <a:t>A conductor is a material that electricity can </a:t>
            </a:r>
            <a:r>
              <a:rPr lang="en-US" sz="1200" b="1" i="0" u="none" strike="noStrike" cap="none" dirty="0">
                <a:solidFill>
                  <a:schemeClr val="dk1"/>
                </a:solidFill>
                <a:latin typeface="Calibri"/>
                <a:cs typeface="Calibri"/>
                <a:sym typeface="Calibri"/>
              </a:rPr>
              <a:t>easily</a:t>
            </a:r>
            <a:r>
              <a:rPr lang="en-US" sz="1200" b="0" i="0" u="none" strike="noStrike" cap="none" dirty="0">
                <a:solidFill>
                  <a:schemeClr val="dk1"/>
                </a:solidFill>
                <a:latin typeface="Calibri"/>
                <a:cs typeface="Calibri"/>
                <a:sym typeface="Calibri"/>
              </a:rPr>
              <a:t> flow through. </a:t>
            </a:r>
          </a:p>
        </p:txBody>
      </p:sp>
      <p:sp>
        <p:nvSpPr>
          <p:cNvPr id="169" name="Google Shape;169;g27e576c1a67_0_1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e576c1a67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7e576c1a67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cs typeface="Calibri"/>
                <a:sym typeface="Calibri"/>
              </a:rPr>
              <a:t>A conductor is a material that electricity can </a:t>
            </a:r>
            <a:r>
              <a:rPr lang="en-US" sz="1200" b="1" i="0" u="none" strike="noStrike" cap="none" dirty="0">
                <a:solidFill>
                  <a:schemeClr val="dk1"/>
                </a:solidFill>
                <a:latin typeface="Calibri"/>
                <a:cs typeface="Calibri"/>
                <a:sym typeface="Calibri"/>
              </a:rPr>
              <a:t>easily</a:t>
            </a:r>
            <a:r>
              <a:rPr lang="en-US" sz="1200" b="0" i="0" u="none" strike="noStrike" cap="none" dirty="0">
                <a:solidFill>
                  <a:schemeClr val="dk1"/>
                </a:solidFill>
                <a:latin typeface="Calibri"/>
                <a:cs typeface="Calibri"/>
                <a:sym typeface="Calibri"/>
              </a:rPr>
              <a:t> flow through. </a:t>
            </a:r>
          </a:p>
        </p:txBody>
      </p:sp>
      <p:sp>
        <p:nvSpPr>
          <p:cNvPr id="169" name="Google Shape;169;g27e576c1a67_0_1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3890122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91a9c54469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91a9c54469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Calibri"/>
                <a:ea typeface="Calibri"/>
                <a:cs typeface="Calibri"/>
                <a:sym typeface="Calibri"/>
              </a:rPr>
              <a:t>A. Take, opposite</a:t>
            </a:r>
          </a:p>
        </p:txBody>
      </p:sp>
      <p:sp>
        <p:nvSpPr>
          <p:cNvPr id="222" name="Google Shape;222;g291a9c54469_0_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2318270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91a9c54469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91a9c54469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Calibri"/>
                <a:ea typeface="Calibri"/>
                <a:cs typeface="Calibri"/>
                <a:sym typeface="Calibri"/>
              </a:rPr>
              <a:t>A. Take, opposite</a:t>
            </a:r>
          </a:p>
        </p:txBody>
      </p:sp>
      <p:sp>
        <p:nvSpPr>
          <p:cNvPr id="222" name="Google Shape;222;g291a9c54469_0_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4043885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that we’ve reviewed, let’s define the phrase </a:t>
            </a:r>
            <a:r>
              <a:rPr lang="en-US" b="1" dirty="0"/>
              <a:t>Insulator.</a:t>
            </a:r>
            <a:endParaRPr dirty="0"/>
          </a:p>
        </p:txBody>
      </p:sp>
      <p:sp>
        <p:nvSpPr>
          <p:cNvPr id="207" name="Google Shape;20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9c31cddc2b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9c31cddc2b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An </a:t>
            </a:r>
            <a:r>
              <a:rPr lang="en-US" b="1" dirty="0"/>
              <a:t>insulator</a:t>
            </a:r>
            <a:r>
              <a:rPr lang="en-US" dirty="0"/>
              <a:t> is a material that electricity cannot flow through </a:t>
            </a:r>
            <a:r>
              <a:rPr lang="en-US" dirty="0">
                <a:solidFill>
                  <a:schemeClr val="dk1"/>
                </a:solidFill>
              </a:rPr>
              <a:t>easily</a:t>
            </a:r>
            <a:endParaRPr b="0" dirty="0"/>
          </a:p>
          <a:p>
            <a:pPr marL="0" lvl="0" indent="0" algn="l" rtl="0">
              <a:lnSpc>
                <a:spcPct val="100000"/>
              </a:lnSpc>
              <a:spcBef>
                <a:spcPts val="0"/>
              </a:spcBef>
              <a:spcAft>
                <a:spcPts val="0"/>
              </a:spcAft>
              <a:buSzPts val="1400"/>
              <a:buNone/>
            </a:pPr>
            <a:endParaRPr dirty="0"/>
          </a:p>
        </p:txBody>
      </p:sp>
      <p:sp>
        <p:nvSpPr>
          <p:cNvPr id="170" name="Google Shape;170;g29c31cddc2b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24" name="Google Shape;224;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7e576c1a67_0_3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7e576c1a67_0_3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t>What is an </a:t>
            </a:r>
            <a:r>
              <a:rPr lang="en-US" sz="1200" dirty="0">
                <a:solidFill>
                  <a:schemeClr val="dk1"/>
                </a:solidFill>
                <a:latin typeface="Calibri"/>
                <a:ea typeface="Calibri"/>
                <a:cs typeface="Calibri"/>
                <a:sym typeface="Calibri"/>
              </a:rPr>
              <a:t>Insulator</a:t>
            </a:r>
            <a:r>
              <a:rPr lang="en-US" b="0" dirty="0"/>
              <a:t>? </a:t>
            </a:r>
            <a:endParaRPr b="0"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1" dirty="0"/>
              <a:t>[</a:t>
            </a:r>
            <a:r>
              <a:rPr lang="en-US" dirty="0">
                <a:solidFill>
                  <a:schemeClr val="dk1"/>
                </a:solidFill>
              </a:rPr>
              <a:t>a material that electricity cannot flow through</a:t>
            </a:r>
            <a:r>
              <a:rPr lang="en-US" b="1" dirty="0"/>
              <a:t>]</a:t>
            </a:r>
            <a:endParaRPr b="1" dirty="0"/>
          </a:p>
        </p:txBody>
      </p:sp>
      <p:sp>
        <p:nvSpPr>
          <p:cNvPr id="230" name="Google Shape;230;g27e576c1a67_0_3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Today, we’ll be learning about the word: </a:t>
            </a:r>
            <a:r>
              <a:rPr lang="en-US" b="1" dirty="0"/>
              <a:t>Insulator.</a:t>
            </a:r>
            <a:endParaRPr dirty="0"/>
          </a:p>
        </p:txBody>
      </p:sp>
      <p:sp>
        <p:nvSpPr>
          <p:cNvPr id="123" name="Google Shape;12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238" name="Google Shape;23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e576c1a67_0_7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7e576c1a67_0_7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Some materials make it difficult for electricity to pass through. </a:t>
            </a:r>
          </a:p>
        </p:txBody>
      </p:sp>
    </p:spTree>
    <p:extLst>
      <p:ext uri="{BB962C8B-B14F-4D97-AF65-F5344CB8AC3E}">
        <p14:creationId xmlns:p14="http://schemas.microsoft.com/office/powerpoint/2010/main" val="2883051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e576c1a67_0_7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7e576c1a67_0_7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Look at how much space the electrons have for moving around.</a:t>
            </a:r>
          </a:p>
        </p:txBody>
      </p:sp>
    </p:spTree>
    <p:extLst>
      <p:ext uri="{BB962C8B-B14F-4D97-AF65-F5344CB8AC3E}">
        <p14:creationId xmlns:p14="http://schemas.microsoft.com/office/powerpoint/2010/main" val="1407982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e576c1a67_0_7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7e576c1a67_0_7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Calibri"/>
                <a:ea typeface="Calibri"/>
                <a:cs typeface="Calibri"/>
                <a:sym typeface="Calibri"/>
              </a:rPr>
              <a:t>Free electrons: </a:t>
            </a:r>
            <a:r>
              <a:rPr lang="en-US" sz="1200" b="0" i="0" u="none" strike="noStrike" cap="none" dirty="0">
                <a:solidFill>
                  <a:schemeClr val="dk1"/>
                </a:solidFill>
                <a:latin typeface="Calibri"/>
                <a:ea typeface="Calibri"/>
                <a:cs typeface="Calibri"/>
                <a:sym typeface="Calibri"/>
              </a:rPr>
              <a:t>electrons free to move around because they are in the outer orbit of an atom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Calibri"/>
                <a:ea typeface="Calibri"/>
                <a:cs typeface="Calibri"/>
                <a:sym typeface="Calibri"/>
              </a:rPr>
              <a:t>If electrons cannot flow to other materials, electricity cannot be generated. This means they are better insulators. </a:t>
            </a:r>
          </a:p>
        </p:txBody>
      </p:sp>
    </p:spTree>
    <p:extLst>
      <p:ext uri="{BB962C8B-B14F-4D97-AF65-F5344CB8AC3E}">
        <p14:creationId xmlns:p14="http://schemas.microsoft.com/office/powerpoint/2010/main" val="631713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e576c1a67_0_7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7e576c1a67_0_7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Not every material has the same level of insulation.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Calibri"/>
                <a:ea typeface="Calibri"/>
                <a:cs typeface="Calibri"/>
                <a:sym typeface="Calibri"/>
              </a:rPr>
              <a:t>One factor that determines insulation level is how tightly bonded the electrons are. The more tightly bonded they are, they more they insulate.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Calibri"/>
                <a:ea typeface="Calibri"/>
                <a:cs typeface="Calibri"/>
                <a:sym typeface="Calibri"/>
              </a:rPr>
              <a:t>Wood has weaker insulation </a:t>
            </a:r>
            <a:r>
              <a:rPr lang="en-US" sz="1200" b="0" i="0" u="none" strike="noStrike" cap="none" dirty="0">
                <a:solidFill>
                  <a:schemeClr val="dk1"/>
                </a:solidFill>
                <a:latin typeface="Calibri"/>
                <a:ea typeface="Calibri"/>
                <a:cs typeface="Calibri"/>
                <a:sym typeface="Calibri"/>
              </a:rPr>
              <a:t>because it can absorb moisture and ions that allow for conduction.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Calibri"/>
                <a:ea typeface="Calibri"/>
                <a:cs typeface="Calibri"/>
                <a:sym typeface="Calibri"/>
              </a:rPr>
              <a:t>Ceramic e.g., porcelain is a strong insulator </a:t>
            </a:r>
            <a:r>
              <a:rPr lang="en-US" sz="1200" b="0" i="0" u="none" strike="noStrike" cap="none" dirty="0">
                <a:solidFill>
                  <a:schemeClr val="dk1"/>
                </a:solidFill>
                <a:latin typeface="Calibri"/>
                <a:ea typeface="Calibri"/>
                <a:cs typeface="Calibri"/>
                <a:sym typeface="Calibri"/>
              </a:rPr>
              <a:t>because it does not absorb moisture. Also, it is made of materials that have no free electrons e.g., aluminum oxide. </a:t>
            </a:r>
            <a:endParaRPr lang="en-US" sz="1200" b="1"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e576c1a67_0_7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7e576c1a67_0_7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Nonmetals are good insulators.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Calibri"/>
                <a:ea typeface="Calibri"/>
                <a:cs typeface="Calibri"/>
                <a:sym typeface="Calibri"/>
              </a:rPr>
              <a:t>This is because they often gain/share electrons with other atoms so there are no free electrons.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Calibri"/>
                <a:ea typeface="Calibri"/>
                <a:cs typeface="Calibri"/>
                <a:sym typeface="Calibri"/>
              </a:rPr>
              <a:t>Images: Chloride, Iodine</a:t>
            </a:r>
          </a:p>
        </p:txBody>
      </p:sp>
    </p:spTree>
    <p:extLst>
      <p:ext uri="{BB962C8B-B14F-4D97-AF65-F5344CB8AC3E}">
        <p14:creationId xmlns:p14="http://schemas.microsoft.com/office/powerpoint/2010/main" val="2586987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e576c1a67_0_7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7e576c1a67_0_7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Insulators protect us when we handle electricity.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The electrician is wearing insulating gloves. </a:t>
            </a:r>
            <a:r>
              <a:rPr lang="en-US" sz="1200" b="1" i="0" u="none" strike="noStrike" cap="none" dirty="0">
                <a:solidFill>
                  <a:schemeClr val="dk1"/>
                </a:solidFill>
                <a:latin typeface="Calibri"/>
                <a:ea typeface="Calibri"/>
                <a:cs typeface="Calibri"/>
                <a:sym typeface="Calibri"/>
              </a:rPr>
              <a:t>Why? </a:t>
            </a:r>
          </a:p>
        </p:txBody>
      </p:sp>
    </p:spTree>
    <p:extLst>
      <p:ext uri="{BB962C8B-B14F-4D97-AF65-F5344CB8AC3E}">
        <p14:creationId xmlns:p14="http://schemas.microsoft.com/office/powerpoint/2010/main" val="3753753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d96993b0a5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d96993b0a5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69" name="Google Shape;269;gd96993b0a5_0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7430209113_0_10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27430209113_0_10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5400" marR="0" lvl="0" indent="0" algn="l" rtl="0">
              <a:lnSpc>
                <a:spcPct val="115000"/>
              </a:lnSpc>
              <a:spcBef>
                <a:spcPts val="0"/>
              </a:spcBef>
              <a:spcAft>
                <a:spcPts val="0"/>
              </a:spcAft>
              <a:buClr>
                <a:schemeClr val="dk1"/>
              </a:buClr>
              <a:buSzPts val="3200"/>
              <a:buFont typeface="Calibri"/>
              <a:buNone/>
            </a:pPr>
            <a:r>
              <a:rPr lang="en-US" sz="1200" b="1" dirty="0">
                <a:solidFill>
                  <a:schemeClr val="dk1"/>
                </a:solidFill>
                <a:latin typeface="Calibri"/>
                <a:ea typeface="Calibri"/>
                <a:cs typeface="Calibri"/>
                <a:sym typeface="Calibri"/>
              </a:rPr>
              <a:t>[B] Insulators have tightly packed electrons</a:t>
            </a:r>
            <a:r>
              <a:rPr lang="en-US" sz="1200" dirty="0">
                <a:solidFill>
                  <a:schemeClr val="dk1"/>
                </a:solidFill>
                <a:latin typeface="Calibri"/>
                <a:ea typeface="Calibri"/>
                <a:cs typeface="Calibri"/>
                <a:sym typeface="Calibri"/>
              </a:rPr>
              <a:t> is true. </a:t>
            </a:r>
          </a:p>
        </p:txBody>
      </p:sp>
      <p:sp>
        <p:nvSpPr>
          <p:cNvPr id="275" name="Google Shape;275;g27430209113_0_10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1499626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7430209113_0_10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27430209113_0_10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5400" marR="0" lvl="0" indent="0" algn="l" rtl="0">
              <a:lnSpc>
                <a:spcPct val="115000"/>
              </a:lnSpc>
              <a:spcBef>
                <a:spcPts val="0"/>
              </a:spcBef>
              <a:spcAft>
                <a:spcPts val="0"/>
              </a:spcAft>
              <a:buClr>
                <a:schemeClr val="dk1"/>
              </a:buClr>
              <a:buSzPts val="3200"/>
              <a:buFont typeface="Calibri"/>
              <a:buNone/>
            </a:pPr>
            <a:r>
              <a:rPr lang="en-US" sz="1200" b="1" dirty="0">
                <a:solidFill>
                  <a:schemeClr val="dk1"/>
                </a:solidFill>
                <a:latin typeface="Calibri"/>
                <a:ea typeface="Calibri"/>
                <a:cs typeface="Calibri"/>
                <a:sym typeface="Calibri"/>
              </a:rPr>
              <a:t>[B] Insulators have tightly packed electrons</a:t>
            </a:r>
            <a:r>
              <a:rPr lang="en-US" sz="1200" dirty="0">
                <a:solidFill>
                  <a:schemeClr val="dk1"/>
                </a:solidFill>
                <a:latin typeface="Calibri"/>
                <a:ea typeface="Calibri"/>
                <a:cs typeface="Calibri"/>
                <a:sym typeface="Calibri"/>
              </a:rPr>
              <a:t> is true. </a:t>
            </a:r>
          </a:p>
        </p:txBody>
      </p:sp>
      <p:sp>
        <p:nvSpPr>
          <p:cNvPr id="275" name="Google Shape;275;g27430209113_0_10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extLst>
      <p:ext uri="{BB962C8B-B14F-4D97-AF65-F5344CB8AC3E}">
        <p14:creationId xmlns:p14="http://schemas.microsoft.com/office/powerpoint/2010/main" val="291611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054843fe8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054843fe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 sz="1200" dirty="0">
                <a:solidFill>
                  <a:schemeClr val="dk1"/>
                </a:solidFill>
                <a:latin typeface="Calibri"/>
                <a:ea typeface="Calibri"/>
                <a:cs typeface="Calibri"/>
                <a:sym typeface="Calibri"/>
              </a:rPr>
              <a:t>Our “big question” is: </a:t>
            </a:r>
            <a:r>
              <a:rPr lang="en-US" sz="1800" b="1" i="0" dirty="0">
                <a:solidFill>
                  <a:srgbClr val="0F0F0F"/>
                </a:solidFill>
                <a:effectLst/>
                <a:latin typeface="Söhne"/>
              </a:rPr>
              <a:t>How do insulators help keep us safe and power our homes? </a:t>
            </a: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 sz="1200" dirty="0">
                <a:solidFill>
                  <a:schemeClr val="dk1"/>
                </a:solidFill>
                <a:latin typeface="Calibri"/>
                <a:ea typeface="Calibri"/>
                <a:cs typeface="Calibri"/>
                <a:sym typeface="Calibri"/>
              </a:rPr>
              <a:t>[Pause and illicit predictions from students.]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dirty="0"/>
              <a:t>I love all these thoughtful scientific hypotheses!  Be sure to keep this question and your predictions in mind as we move through these next few lessons, and we’ll continue to revisit it.</a:t>
            </a:r>
            <a:endParaRPr lang="en-US"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7430209113_0_10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27430209113_0_10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5400" marR="0" lvl="0" indent="0" algn="l" rtl="0">
              <a:lnSpc>
                <a:spcPct val="115000"/>
              </a:lnSpc>
              <a:spcBef>
                <a:spcPts val="0"/>
              </a:spcBef>
              <a:spcAft>
                <a:spcPts val="0"/>
              </a:spcAft>
              <a:buClr>
                <a:schemeClr val="dk1"/>
              </a:buClr>
              <a:buSzPts val="3200"/>
              <a:buFont typeface="Calibri"/>
              <a:buNone/>
            </a:pPr>
            <a:r>
              <a:rPr lang="en-US" sz="1200" b="1" dirty="0">
                <a:solidFill>
                  <a:schemeClr val="dk1"/>
                </a:solidFill>
                <a:latin typeface="Calibri"/>
                <a:ea typeface="Calibri"/>
                <a:cs typeface="Calibri"/>
                <a:sym typeface="Calibri"/>
              </a:rPr>
              <a:t>[B] No</a:t>
            </a:r>
          </a:p>
        </p:txBody>
      </p:sp>
      <p:sp>
        <p:nvSpPr>
          <p:cNvPr id="275" name="Google Shape;275;g27430209113_0_10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1572023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7430209113_0_10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27430209113_0_10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5400" marR="0" lvl="0" indent="0" algn="l" rtl="0">
              <a:lnSpc>
                <a:spcPct val="115000"/>
              </a:lnSpc>
              <a:spcBef>
                <a:spcPts val="0"/>
              </a:spcBef>
              <a:spcAft>
                <a:spcPts val="0"/>
              </a:spcAft>
              <a:buClr>
                <a:schemeClr val="dk1"/>
              </a:buClr>
              <a:buSzPts val="3200"/>
              <a:buFont typeface="Calibri"/>
              <a:buNone/>
            </a:pPr>
            <a:r>
              <a:rPr lang="en-US" sz="1200" b="1" dirty="0">
                <a:solidFill>
                  <a:schemeClr val="dk1"/>
                </a:solidFill>
                <a:latin typeface="Calibri"/>
                <a:ea typeface="Calibri"/>
                <a:cs typeface="Calibri"/>
                <a:sym typeface="Calibri"/>
              </a:rPr>
              <a:t>[B] No</a:t>
            </a:r>
          </a:p>
        </p:txBody>
      </p:sp>
      <p:sp>
        <p:nvSpPr>
          <p:cNvPr id="275" name="Google Shape;275;g27430209113_0_10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extLst>
      <p:ext uri="{BB962C8B-B14F-4D97-AF65-F5344CB8AC3E}">
        <p14:creationId xmlns:p14="http://schemas.microsoft.com/office/powerpoint/2010/main" val="3838301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91a9c54469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291a9c54469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lang="en-US" sz="1200" dirty="0">
                <a:solidFill>
                  <a:schemeClr val="dk1"/>
                </a:solidFill>
                <a:latin typeface="Calibri"/>
                <a:ea typeface="Calibri"/>
                <a:cs typeface="Calibri"/>
                <a:sym typeface="Calibri"/>
              </a:rPr>
              <a:t>Conductors have lots of free electrons that can move easily. This allows electricity to flow through the material.</a:t>
            </a:r>
          </a:p>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endParaRPr lang="en-US" sz="1200" b="1" dirty="0">
              <a:solidFill>
                <a:schemeClr val="tx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lang="en-US" sz="1200" b="1" dirty="0">
                <a:solidFill>
                  <a:schemeClr val="tx1"/>
                </a:solidFill>
                <a:latin typeface="Calibri"/>
                <a:ea typeface="Calibri"/>
                <a:cs typeface="Calibri"/>
                <a:sym typeface="Calibri"/>
              </a:rPr>
              <a:t>True.</a:t>
            </a:r>
          </a:p>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endParaRPr lang="en-US" sz="1200" b="1" dirty="0">
              <a:solidFill>
                <a:schemeClr val="tx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lang="en-US" sz="1200" b="1" dirty="0">
                <a:solidFill>
                  <a:schemeClr val="tx1"/>
                </a:solidFill>
                <a:latin typeface="Calibri"/>
                <a:ea typeface="Calibri"/>
                <a:cs typeface="Calibri"/>
                <a:sym typeface="Calibri"/>
              </a:rPr>
              <a:t>Also, explain how there are more free electrons in conductors. </a:t>
            </a:r>
            <a:endParaRPr lang="en-US" sz="1200" b="1" dirty="0">
              <a:solidFill>
                <a:schemeClr val="dk1"/>
              </a:solidFill>
              <a:latin typeface="Calibri"/>
              <a:ea typeface="Calibri"/>
              <a:cs typeface="Calibri"/>
              <a:sym typeface="Calibri"/>
            </a:endParaRPr>
          </a:p>
        </p:txBody>
      </p:sp>
      <p:sp>
        <p:nvSpPr>
          <p:cNvPr id="333" name="Google Shape;333;g291a9c54469_0_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extLst>
      <p:ext uri="{BB962C8B-B14F-4D97-AF65-F5344CB8AC3E}">
        <p14:creationId xmlns:p14="http://schemas.microsoft.com/office/powerpoint/2010/main" val="4032872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91a9c54469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291a9c54469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lang="en-US" sz="1200" dirty="0">
                <a:solidFill>
                  <a:schemeClr val="dk1"/>
                </a:solidFill>
                <a:latin typeface="Calibri"/>
                <a:ea typeface="Calibri"/>
                <a:cs typeface="Calibri"/>
                <a:sym typeface="Calibri"/>
              </a:rPr>
              <a:t>Conductors have lots of free electrons that can move easily. This allows electricity to flow through the material.</a:t>
            </a:r>
          </a:p>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endParaRPr lang="en-US" sz="1200" b="1" dirty="0">
              <a:solidFill>
                <a:schemeClr val="tx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lang="en-US" sz="1200" b="1" dirty="0">
                <a:solidFill>
                  <a:schemeClr val="tx1"/>
                </a:solidFill>
                <a:latin typeface="Calibri"/>
                <a:ea typeface="Calibri"/>
                <a:cs typeface="Calibri"/>
                <a:sym typeface="Calibri"/>
              </a:rPr>
              <a:t>True.</a:t>
            </a:r>
          </a:p>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endParaRPr lang="en-US" sz="1200" b="1" dirty="0">
              <a:solidFill>
                <a:schemeClr val="tx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lang="en-US" sz="1200" b="1" dirty="0">
                <a:solidFill>
                  <a:schemeClr val="tx1"/>
                </a:solidFill>
                <a:latin typeface="Calibri"/>
                <a:ea typeface="Calibri"/>
                <a:cs typeface="Calibri"/>
                <a:sym typeface="Calibri"/>
              </a:rPr>
              <a:t>Also, explain how there are more free electrons in conductors. </a:t>
            </a:r>
            <a:endParaRPr lang="en-US" sz="1200" b="1" dirty="0">
              <a:solidFill>
                <a:schemeClr val="dk1"/>
              </a:solidFill>
              <a:latin typeface="Calibri"/>
              <a:ea typeface="Calibri"/>
              <a:cs typeface="Calibri"/>
              <a:sym typeface="Calibri"/>
            </a:endParaRPr>
          </a:p>
        </p:txBody>
      </p:sp>
      <p:sp>
        <p:nvSpPr>
          <p:cNvPr id="333" name="Google Shape;333;g291a9c54469_0_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extLst>
      <p:ext uri="{BB962C8B-B14F-4D97-AF65-F5344CB8AC3E}">
        <p14:creationId xmlns:p14="http://schemas.microsoft.com/office/powerpoint/2010/main" val="2284309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5e11802ac4_0_4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25e11802ac4_0_4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let’s talk about some examples of </a:t>
            </a:r>
            <a:r>
              <a:rPr lang="en-US" b="1" dirty="0"/>
              <a:t>Insulator. </a:t>
            </a:r>
            <a:endParaRPr dirty="0"/>
          </a:p>
        </p:txBody>
      </p:sp>
      <p:sp>
        <p:nvSpPr>
          <p:cNvPr id="321" name="Google Shape;321;g25e11802ac4_0_4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5e11802ac4_0_7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25e11802ac4_0_7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alibri" panose="020F0502020204030204" pitchFamily="34" charset="0"/>
                <a:cs typeface="Calibri" panose="020F0502020204030204" pitchFamily="34" charset="0"/>
              </a:rPr>
              <a:t>The Coating Outside Electrical Wires is an </a:t>
            </a:r>
            <a:r>
              <a:rPr lang="en-US" dirty="0"/>
              <a:t>insulator because it doesn’t allow electricity to easily flow through it. It protects you from the electricity going through the wires underneath. </a:t>
            </a:r>
          </a:p>
        </p:txBody>
      </p:sp>
      <p:sp>
        <p:nvSpPr>
          <p:cNvPr id="359" name="Google Shape;359;g25e11802ac4_0_7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5e11802ac4_0_7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25e11802ac4_0_7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Wood is an insulator because it doesn’t allow electricity to easily flow through it. </a:t>
            </a:r>
          </a:p>
        </p:txBody>
      </p:sp>
      <p:sp>
        <p:nvSpPr>
          <p:cNvPr id="359" name="Google Shape;359;g25e11802ac4_0_7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extLst>
      <p:ext uri="{BB962C8B-B14F-4D97-AF65-F5344CB8AC3E}">
        <p14:creationId xmlns:p14="http://schemas.microsoft.com/office/powerpoint/2010/main" val="1459003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5e11802ac4_0_7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25e11802ac4_0_7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dirty="0"/>
              <a:t>Glass isn’t a good insulator because it is difficult for electricity to flow through it. </a:t>
            </a:r>
            <a:endParaRPr b="1" dirty="0"/>
          </a:p>
        </p:txBody>
      </p:sp>
      <p:sp>
        <p:nvSpPr>
          <p:cNvPr id="359" name="Google Shape;359;g25e11802ac4_0_7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extLst>
      <p:ext uri="{BB962C8B-B14F-4D97-AF65-F5344CB8AC3E}">
        <p14:creationId xmlns:p14="http://schemas.microsoft.com/office/powerpoint/2010/main" val="2319842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5e11802ac4_0_7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25e11802ac4_0_7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You can see these electric fields are of insulators because the electricity is not easily flowing through them.</a:t>
            </a:r>
          </a:p>
        </p:txBody>
      </p:sp>
      <p:sp>
        <p:nvSpPr>
          <p:cNvPr id="359" name="Google Shape;359;g25e11802ac4_0_7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extLst>
      <p:ext uri="{BB962C8B-B14F-4D97-AF65-F5344CB8AC3E}">
        <p14:creationId xmlns:p14="http://schemas.microsoft.com/office/powerpoint/2010/main" val="2883477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5e11802ac4_0_6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25e11802ac4_0_6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let’s talk about some non-examples of </a:t>
            </a:r>
            <a:r>
              <a:rPr lang="en-US" b="1" dirty="0"/>
              <a:t>Insulator.</a:t>
            </a:r>
            <a:endParaRPr dirty="0"/>
          </a:p>
        </p:txBody>
      </p:sp>
      <p:sp>
        <p:nvSpPr>
          <p:cNvPr id="344" name="Google Shape;344;g25e11802ac4_0_6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8d0a459bb7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28d0a459bb7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200" b="0" i="0" u="none" strike="noStrike" cap="none" dirty="0">
                <a:solidFill>
                  <a:srgbClr val="000000"/>
                </a:solidFill>
                <a:latin typeface="Calibri"/>
                <a:ea typeface="Calibri"/>
                <a:cs typeface="Calibri"/>
                <a:sym typeface="Calibri"/>
              </a:rPr>
              <a:t>Bring in an </a:t>
            </a:r>
            <a:r>
              <a:rPr lang="en-US" sz="1200" dirty="0">
                <a:latin typeface="Calibri"/>
                <a:ea typeface="Calibri"/>
                <a:cs typeface="Calibri"/>
                <a:sym typeface="Calibri"/>
              </a:rPr>
              <a:t>electronic cable</a:t>
            </a:r>
            <a:r>
              <a:rPr lang="en-US" sz="1200" b="0" i="0" u="none" strike="noStrike" cap="none" dirty="0">
                <a:solidFill>
                  <a:srgbClr val="000000"/>
                </a:solidFill>
                <a:latin typeface="Calibri"/>
                <a:ea typeface="Calibri"/>
                <a:cs typeface="Calibri"/>
                <a:sym typeface="Calibri"/>
              </a:rPr>
              <a:t>. Ask students why we don’t just use the copper wire to charge our electronics or why the whole cable can’t be made of wire. Explai</a:t>
            </a:r>
            <a:r>
              <a:rPr lang="en-US" sz="1200" dirty="0">
                <a:latin typeface="Calibri"/>
                <a:ea typeface="Calibri"/>
                <a:cs typeface="Calibri"/>
                <a:sym typeface="Calibri"/>
              </a:rPr>
              <a:t>n that we need something to cover the conductor to protect ourselves from the electrical currents which is what we will learn about today. </a:t>
            </a:r>
            <a:endParaRPr lang="en-US" sz="1200" b="0" i="0" u="none" strike="noStrike" cap="none" dirty="0">
              <a:solidFill>
                <a:srgbClr val="000000"/>
              </a:solidFill>
              <a:latin typeface="Calibri"/>
              <a:ea typeface="Calibri"/>
              <a:cs typeface="Calibri"/>
              <a:sym typeface="Calibri"/>
            </a:endParaRPr>
          </a:p>
        </p:txBody>
      </p:sp>
      <p:sp>
        <p:nvSpPr>
          <p:cNvPr id="140" name="Google Shape;140;g28d0a459bb7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7e576c1a67_0_7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7e576c1a67_0_7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Copper is an example of a conductor. It is one of the most popular materials used for conductors. </a:t>
            </a:r>
          </a:p>
        </p:txBody>
      </p:sp>
      <p:sp>
        <p:nvSpPr>
          <p:cNvPr id="328" name="Google Shape;328;g27e576c1a67_0_7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7e576c1a67_0_7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7e576c1a67_0_7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Gold is another nonexample of an insulator. </a:t>
            </a:r>
          </a:p>
          <a:p>
            <a:pPr marL="0" lvl="0" indent="0" algn="l" rtl="0">
              <a:lnSpc>
                <a:spcPct val="115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Gold is a metal that is a conductor. </a:t>
            </a:r>
          </a:p>
        </p:txBody>
      </p:sp>
      <p:sp>
        <p:nvSpPr>
          <p:cNvPr id="328" name="Google Shape;328;g27e576c1a67_0_7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extLst>
      <p:ext uri="{BB962C8B-B14F-4D97-AF65-F5344CB8AC3E}">
        <p14:creationId xmlns:p14="http://schemas.microsoft.com/office/powerpoint/2010/main" val="2035330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5e11802ac4_0_8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25e11802ac4_0_8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367" name="Google Shape;367;g25e11802ac4_0_8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7430209113_0_14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27430209113_0_14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What is the relationship between conductors and insulators?</a:t>
            </a:r>
          </a:p>
        </p:txBody>
      </p:sp>
      <p:sp>
        <p:nvSpPr>
          <p:cNvPr id="483" name="Google Shape;483;g27430209113_0_14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7430209113_0_14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27430209113_0_14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Because the </a:t>
            </a:r>
            <a:r>
              <a:rPr lang="en-US" b="1" dirty="0"/>
              <a:t>electrons in conductors are not tightly packed </a:t>
            </a:r>
            <a:r>
              <a:rPr lang="en-US" sz="1200" b="0" i="0" u="none" strike="noStrike" cap="none" dirty="0">
                <a:solidFill>
                  <a:schemeClr val="dk1"/>
                </a:solidFill>
                <a:latin typeface="Calibri"/>
                <a:ea typeface="Calibri"/>
                <a:cs typeface="Calibri"/>
                <a:sym typeface="Calibri"/>
              </a:rPr>
              <a:t>so electricity can more easily flow through them. Also, they have many </a:t>
            </a:r>
            <a:r>
              <a:rPr lang="en-US" sz="1200" b="1" i="0" u="none" strike="noStrike" cap="none" dirty="0">
                <a:solidFill>
                  <a:schemeClr val="dk1"/>
                </a:solidFill>
                <a:latin typeface="Calibri"/>
                <a:ea typeface="Calibri"/>
                <a:cs typeface="Calibri"/>
                <a:sym typeface="Calibri"/>
              </a:rPr>
              <a:t>free electrons.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cs typeface="Calibri"/>
                <a:sym typeface="Calibri"/>
              </a:rPr>
              <a:t>This is not true for insulators. </a:t>
            </a:r>
            <a:endParaRPr lang="en-US" dirty="0"/>
          </a:p>
        </p:txBody>
      </p:sp>
      <p:sp>
        <p:nvSpPr>
          <p:cNvPr id="483" name="Google Shape;483;g27430209113_0_14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extLst>
      <p:ext uri="{BB962C8B-B14F-4D97-AF65-F5344CB8AC3E}">
        <p14:creationId xmlns:p14="http://schemas.microsoft.com/office/powerpoint/2010/main" val="31646118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5e11802ac4_0_2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25e11802ac4_0_22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435" name="Google Shape;435;g25e11802ac4_0_22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9c31cddc2b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9c31cddc2b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An </a:t>
            </a:r>
            <a:r>
              <a:rPr lang="en-US" b="1" dirty="0"/>
              <a:t>insulator</a:t>
            </a:r>
            <a:r>
              <a:rPr lang="en-US" dirty="0"/>
              <a:t> is a material that electricity cannot flow through </a:t>
            </a:r>
            <a:r>
              <a:rPr lang="en-US" dirty="0">
                <a:solidFill>
                  <a:schemeClr val="dk1"/>
                </a:solidFill>
              </a:rPr>
              <a:t>easily</a:t>
            </a:r>
            <a:endParaRPr b="0" dirty="0"/>
          </a:p>
          <a:p>
            <a:pPr marL="0" lvl="0" indent="0" algn="l" rtl="0">
              <a:lnSpc>
                <a:spcPct val="100000"/>
              </a:lnSpc>
              <a:spcBef>
                <a:spcPts val="0"/>
              </a:spcBef>
              <a:spcAft>
                <a:spcPts val="0"/>
              </a:spcAft>
              <a:buSzPts val="1400"/>
              <a:buNone/>
            </a:pPr>
            <a:endParaRPr dirty="0"/>
          </a:p>
        </p:txBody>
      </p:sp>
      <p:sp>
        <p:nvSpPr>
          <p:cNvPr id="170" name="Google Shape;170;g29c31cddc2b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extLst>
      <p:ext uri="{BB962C8B-B14F-4D97-AF65-F5344CB8AC3E}">
        <p14:creationId xmlns:p14="http://schemas.microsoft.com/office/powerpoint/2010/main" val="16499841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5e11802ac4_0_19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25e11802ac4_0_19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We will now complete this concept map, called a Frayer model, </a:t>
            </a:r>
            <a:r>
              <a:rPr lang="en-US" dirty="0">
                <a:solidFill>
                  <a:srgbClr val="242424"/>
                </a:solidFill>
              </a:rPr>
              <a:t>to summarize and further clarify what you have learned about the term</a:t>
            </a:r>
            <a:r>
              <a:rPr lang="en-US" dirty="0"/>
              <a:t> </a:t>
            </a:r>
            <a:r>
              <a:rPr lang="en-US" b="1" dirty="0"/>
              <a:t>insulator</a:t>
            </a:r>
            <a:r>
              <a:rPr lang="en-US" dirty="0">
                <a:solidFill>
                  <a:srgbClr val="242424"/>
                </a:solidFill>
              </a:rPr>
              <a:t>. </a:t>
            </a:r>
            <a:endParaRPr dirty="0"/>
          </a:p>
        </p:txBody>
      </p:sp>
      <p:sp>
        <p:nvSpPr>
          <p:cNvPr id="450" name="Google Shape;450;g25e11802ac4_0_19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5e11802ac4_0_2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25e11802ac4_0_2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To complete the Frayer model,</a:t>
            </a:r>
            <a:r>
              <a:rPr lang="en-US" dirty="0">
                <a:solidFill>
                  <a:srgbClr val="242424"/>
                </a:solidFill>
              </a:rPr>
              <a:t> we will choose from four choices the correct picture, definition, example, and response to the question, “How do </a:t>
            </a:r>
            <a:r>
              <a:rPr lang="en-US" b="1" dirty="0">
                <a:solidFill>
                  <a:srgbClr val="242424"/>
                </a:solidFill>
              </a:rPr>
              <a:t>Insulators </a:t>
            </a:r>
            <a:r>
              <a:rPr lang="en-US" dirty="0">
                <a:solidFill>
                  <a:srgbClr val="242424"/>
                </a:solidFill>
              </a:rPr>
              <a:t>impact my life?”</a:t>
            </a:r>
            <a:r>
              <a:rPr lang="en-US" dirty="0">
                <a:solidFill>
                  <a:schemeClr val="dk1"/>
                </a:solidFill>
              </a:rPr>
              <a:t> </a:t>
            </a:r>
            <a:r>
              <a:rPr lang="en-US" dirty="0">
                <a:solidFill>
                  <a:srgbClr val="242424"/>
                </a:solidFill>
              </a:rPr>
              <a:t>Select the best response for each question </a:t>
            </a:r>
            <a:r>
              <a:rPr lang="en-US" dirty="0">
                <a:solidFill>
                  <a:schemeClr val="dk1"/>
                </a:solidFill>
              </a:rPr>
              <a:t>using the information you just learned. As </a:t>
            </a:r>
            <a:r>
              <a:rPr lang="en-US" dirty="0"/>
              <a:t>we </a:t>
            </a:r>
            <a:r>
              <a:rPr lang="en-US" dirty="0">
                <a:solidFill>
                  <a:schemeClr val="dk1"/>
                </a:solidFill>
              </a:rPr>
              <a:t>select responses, </a:t>
            </a:r>
            <a:r>
              <a:rPr lang="en-US" dirty="0"/>
              <a:t>we</a:t>
            </a:r>
            <a:r>
              <a:rPr lang="en-US" dirty="0">
                <a:solidFill>
                  <a:schemeClr val="dk1"/>
                </a:solidFill>
              </a:rPr>
              <a:t> will see how this model looks filled in for the term</a:t>
            </a:r>
            <a:r>
              <a:rPr lang="en-US" dirty="0"/>
              <a:t> </a:t>
            </a:r>
            <a:r>
              <a:rPr lang="en-US" b="1" dirty="0"/>
              <a:t>Insulator.</a:t>
            </a:r>
            <a:endParaRPr lang="en-US" dirty="0">
              <a:solidFill>
                <a:schemeClr val="dk1"/>
              </a:solidFill>
            </a:endParaRPr>
          </a:p>
        </p:txBody>
      </p:sp>
      <p:sp>
        <p:nvSpPr>
          <p:cNvPr id="524" name="Google Shape;524;g25e11802ac4_0_2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18982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7e576c1a67_0_1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g27e576c1a67_0_1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b="0" i="0" u="none" strike="noStrike" cap="none" dirty="0">
                <a:solidFill>
                  <a:srgbClr val="000000"/>
                </a:solidFill>
                <a:latin typeface="Calibri"/>
                <a:ea typeface="Calibri"/>
                <a:cs typeface="Calibri"/>
                <a:sym typeface="Calibri"/>
              </a:rPr>
              <a:t>Choose the correct </a:t>
            </a:r>
            <a:r>
              <a:rPr lang="en-US" sz="1200" b="0" i="1" u="none" strike="noStrike" cap="none" dirty="0">
                <a:solidFill>
                  <a:srgbClr val="000000"/>
                </a:solidFill>
                <a:latin typeface="Calibri"/>
                <a:ea typeface="Calibri"/>
                <a:cs typeface="Calibri"/>
                <a:sym typeface="Calibri"/>
              </a:rPr>
              <a:t>picture</a:t>
            </a:r>
            <a:r>
              <a:rPr lang="en-US" sz="1200" b="0" i="0" u="none" strike="noStrike" cap="none" dirty="0">
                <a:solidFill>
                  <a:srgbClr val="000000"/>
                </a:solidFill>
                <a:latin typeface="Calibri"/>
                <a:ea typeface="Calibri"/>
                <a:cs typeface="Calibri"/>
                <a:sym typeface="Calibri"/>
              </a:rPr>
              <a:t> of an </a:t>
            </a:r>
            <a:r>
              <a:rPr lang="en-US" sz="1200" b="1" dirty="0">
                <a:latin typeface="Calibri"/>
                <a:ea typeface="Calibri"/>
                <a:cs typeface="Calibri"/>
                <a:sym typeface="Calibri"/>
              </a:rPr>
              <a:t>insulator </a:t>
            </a:r>
            <a:r>
              <a:rPr lang="en-US" sz="1200" b="0" i="0" u="none" strike="noStrike" cap="none" dirty="0">
                <a:solidFill>
                  <a:srgbClr val="000000"/>
                </a:solidFill>
                <a:latin typeface="Calibri"/>
                <a:ea typeface="Calibri"/>
                <a:cs typeface="Calibri"/>
                <a:sym typeface="Calibri"/>
              </a:rPr>
              <a:t>from the choices below. </a:t>
            </a:r>
            <a:endParaRPr dirty="0"/>
          </a:p>
        </p:txBody>
      </p:sp>
      <p:sp>
        <p:nvSpPr>
          <p:cNvPr id="503" name="Google Shape;503;g27e576c1a67_0_11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140" name="Google Shape;14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7e576c1a67_0_1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g27e576c1a67_0_1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This is the picture that shows an </a:t>
            </a:r>
            <a:r>
              <a:rPr lang="en-US" b="1" dirty="0"/>
              <a:t>insulator.</a:t>
            </a:r>
          </a:p>
          <a:p>
            <a:pPr marL="0" lvl="0" indent="0" algn="l" rtl="0">
              <a:lnSpc>
                <a:spcPct val="100000"/>
              </a:lnSpc>
              <a:spcBef>
                <a:spcPts val="0"/>
              </a:spcBef>
              <a:spcAft>
                <a:spcPts val="0"/>
              </a:spcAft>
              <a:buClr>
                <a:schemeClr val="dk1"/>
              </a:buClr>
              <a:buSzPts val="1400"/>
              <a:buFont typeface="Arial"/>
              <a:buNone/>
            </a:pPr>
            <a:endParaRPr lang="en-US" b="1" dirty="0"/>
          </a:p>
          <a:p>
            <a:pPr marL="0" lvl="0" indent="0" algn="l" rtl="0">
              <a:lnSpc>
                <a:spcPct val="100000"/>
              </a:lnSpc>
              <a:spcBef>
                <a:spcPts val="0"/>
              </a:spcBef>
              <a:spcAft>
                <a:spcPts val="0"/>
              </a:spcAft>
              <a:buClr>
                <a:schemeClr val="dk1"/>
              </a:buClr>
              <a:buSzPts val="1400"/>
              <a:buFont typeface="Arial"/>
              <a:buNone/>
            </a:pPr>
            <a:r>
              <a:rPr lang="en-US" b="1" dirty="0"/>
              <a:t>Diamond is a correct picture of insulators. The electrons in diamond are tightly packed which makes it both hard and an insulator. </a:t>
            </a:r>
          </a:p>
          <a:p>
            <a:pPr marL="0" lvl="0" indent="0" algn="l" rtl="0">
              <a:lnSpc>
                <a:spcPct val="100000"/>
              </a:lnSpc>
              <a:spcBef>
                <a:spcPts val="0"/>
              </a:spcBef>
              <a:spcAft>
                <a:spcPts val="0"/>
              </a:spcAft>
              <a:buClr>
                <a:schemeClr val="dk1"/>
              </a:buClr>
              <a:buSzPts val="1400"/>
              <a:buFont typeface="Arial"/>
              <a:buNone/>
            </a:pPr>
            <a:endParaRPr lang="en-US" b="1" dirty="0"/>
          </a:p>
          <a:p>
            <a:pPr marL="0" lvl="0" indent="0" algn="l" rtl="0">
              <a:lnSpc>
                <a:spcPct val="100000"/>
              </a:lnSpc>
              <a:spcBef>
                <a:spcPts val="0"/>
              </a:spcBef>
              <a:spcAft>
                <a:spcPts val="0"/>
              </a:spcAft>
              <a:buClr>
                <a:schemeClr val="dk1"/>
              </a:buClr>
              <a:buSzPts val="1400"/>
              <a:buFont typeface="Arial"/>
              <a:buNone/>
            </a:pPr>
            <a:r>
              <a:rPr lang="en-US" b="0" dirty="0"/>
              <a:t>A – Brass</a:t>
            </a:r>
          </a:p>
          <a:p>
            <a:pPr marL="0" lvl="0" indent="0" algn="l" rtl="0">
              <a:lnSpc>
                <a:spcPct val="100000"/>
              </a:lnSpc>
              <a:spcBef>
                <a:spcPts val="0"/>
              </a:spcBef>
              <a:spcAft>
                <a:spcPts val="0"/>
              </a:spcAft>
              <a:buClr>
                <a:schemeClr val="dk1"/>
              </a:buClr>
              <a:buSzPts val="1400"/>
              <a:buFont typeface="Arial"/>
              <a:buNone/>
            </a:pPr>
            <a:r>
              <a:rPr lang="en-US" b="0" dirty="0"/>
              <a:t>B – Bronze</a:t>
            </a:r>
          </a:p>
          <a:p>
            <a:pPr marL="0" lvl="0" indent="0" algn="l" rtl="0">
              <a:lnSpc>
                <a:spcPct val="100000"/>
              </a:lnSpc>
              <a:spcBef>
                <a:spcPts val="0"/>
              </a:spcBef>
              <a:spcAft>
                <a:spcPts val="0"/>
              </a:spcAft>
              <a:buClr>
                <a:schemeClr val="dk1"/>
              </a:buClr>
              <a:buSzPts val="1400"/>
              <a:buFont typeface="Arial"/>
              <a:buNone/>
            </a:pPr>
            <a:r>
              <a:rPr lang="en-US" b="0" dirty="0"/>
              <a:t>C – Iron </a:t>
            </a:r>
          </a:p>
          <a:p>
            <a:pPr marL="0" lvl="0" indent="0" algn="l" rtl="0">
              <a:lnSpc>
                <a:spcPct val="100000"/>
              </a:lnSpc>
              <a:spcBef>
                <a:spcPts val="0"/>
              </a:spcBef>
              <a:spcAft>
                <a:spcPts val="0"/>
              </a:spcAft>
              <a:buClr>
                <a:schemeClr val="dk1"/>
              </a:buClr>
              <a:buSzPts val="1400"/>
              <a:buFont typeface="Arial"/>
              <a:buNone/>
            </a:pPr>
            <a:r>
              <a:rPr lang="en-US" b="1" dirty="0"/>
              <a:t>D – Diamond </a:t>
            </a:r>
            <a:endParaRPr dirty="0"/>
          </a:p>
        </p:txBody>
      </p:sp>
      <p:sp>
        <p:nvSpPr>
          <p:cNvPr id="503" name="Google Shape;503;g27e576c1a67_0_11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80137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5e11802ac4_0_2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25e11802ac4_0_2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Here is the Frayer model filled in with a picture of an insulator</a:t>
            </a:r>
            <a:r>
              <a:rPr lang="en-US" b="1" dirty="0"/>
              <a:t>.</a:t>
            </a:r>
            <a:endParaRPr dirty="0">
              <a:solidFill>
                <a:schemeClr val="dk1"/>
              </a:solidFill>
            </a:endParaRPr>
          </a:p>
        </p:txBody>
      </p:sp>
      <p:sp>
        <p:nvSpPr>
          <p:cNvPr id="524" name="Google Shape;524;g25e11802ac4_0_2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7e576c1a67_0_1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27e576c1a67_0_1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dirty="0">
                <a:solidFill>
                  <a:schemeClr val="dk1"/>
                </a:solidFill>
              </a:rPr>
              <a:t>Choose the one correct definition of an </a:t>
            </a:r>
            <a:r>
              <a:rPr lang="en-US" sz="1200" b="1" dirty="0">
                <a:solidFill>
                  <a:schemeClr val="dk1"/>
                </a:solidFill>
              </a:rPr>
              <a:t>i</a:t>
            </a:r>
            <a:r>
              <a:rPr lang="en-US" b="1" dirty="0"/>
              <a:t>nsulator</a:t>
            </a:r>
            <a:r>
              <a:rPr lang="en-US" sz="1200" b="1" dirty="0">
                <a:solidFill>
                  <a:schemeClr val="dk1"/>
                </a:solidFill>
              </a:rPr>
              <a:t> </a:t>
            </a:r>
            <a:r>
              <a:rPr lang="en-US" sz="1200" dirty="0">
                <a:solidFill>
                  <a:schemeClr val="dk1"/>
                </a:solidFill>
              </a:rPr>
              <a:t>from these four choices.</a:t>
            </a:r>
          </a:p>
          <a:p>
            <a:pPr marL="0" marR="0" lvl="0" indent="0" algn="l" rtl="0">
              <a:lnSpc>
                <a:spcPct val="100000"/>
              </a:lnSpc>
              <a:spcBef>
                <a:spcPts val="0"/>
              </a:spcBef>
              <a:spcAft>
                <a:spcPts val="0"/>
              </a:spcAft>
              <a:buSzPts val="1400"/>
              <a:buNone/>
            </a:pPr>
            <a:endParaRPr lang="en-US" sz="1200"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solidFill>
                  <a:schemeClr val="dk1"/>
                </a:solidFill>
              </a:rPr>
              <a:t>[A] </a:t>
            </a:r>
            <a:r>
              <a:rPr lang="en-US" sz="1200" b="1" dirty="0">
                <a:solidFill>
                  <a:schemeClr val="dk1"/>
                </a:solidFill>
                <a:latin typeface="+mj-lt"/>
                <a:ea typeface="Calibri"/>
                <a:cs typeface="Calibri"/>
                <a:sym typeface="Calibri"/>
              </a:rPr>
              <a:t>A material that electricity cannot easily flow through</a:t>
            </a:r>
          </a:p>
          <a:p>
            <a:pPr marL="0" marR="0" lvl="0" indent="0" algn="l" rtl="0">
              <a:lnSpc>
                <a:spcPct val="100000"/>
              </a:lnSpc>
              <a:spcBef>
                <a:spcPts val="0"/>
              </a:spcBef>
              <a:spcAft>
                <a:spcPts val="0"/>
              </a:spcAft>
              <a:buSzPts val="1400"/>
              <a:buNone/>
            </a:pPr>
            <a:endParaRPr lang="en-US" sz="1200" b="1" dirty="0">
              <a:solidFill>
                <a:schemeClr val="dk1"/>
              </a:solidFill>
            </a:endParaRPr>
          </a:p>
        </p:txBody>
      </p:sp>
      <p:sp>
        <p:nvSpPr>
          <p:cNvPr id="568" name="Google Shape;568;g27e576c1a67_0_11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13356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7e576c1a67_0_1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27e576c1a67_0_1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dirty="0"/>
              <a:t>“</a:t>
            </a:r>
            <a:r>
              <a:rPr lang="en-US" sz="1200" dirty="0">
                <a:solidFill>
                  <a:schemeClr val="dk1"/>
                </a:solidFill>
                <a:latin typeface="Calibri" panose="020F0502020204030204" pitchFamily="34" charset="0"/>
                <a:ea typeface="Calibri"/>
                <a:cs typeface="Calibri" panose="020F0502020204030204" pitchFamily="34" charset="0"/>
                <a:sym typeface="Calibri"/>
              </a:rPr>
              <a:t>A material that electricity cannot flow through easily</a:t>
            </a:r>
            <a:r>
              <a:rPr lang="en-US" dirty="0"/>
              <a:t>” is correct! This is the definition of an </a:t>
            </a:r>
            <a:r>
              <a:rPr lang="en-US" b="1" dirty="0"/>
              <a:t>interrelationship</a:t>
            </a:r>
            <a:r>
              <a:rPr lang="en-US" dirty="0"/>
              <a:t>.</a:t>
            </a:r>
            <a:endParaRPr lang="en-US" sz="1200" dirty="0">
              <a:solidFill>
                <a:schemeClr val="dk1"/>
              </a:solidFill>
            </a:endParaRPr>
          </a:p>
          <a:p>
            <a:pPr marL="0" marR="0" lvl="0" indent="0" algn="l" rtl="0">
              <a:lnSpc>
                <a:spcPct val="100000"/>
              </a:lnSpc>
              <a:spcBef>
                <a:spcPts val="0"/>
              </a:spcBef>
              <a:spcAft>
                <a:spcPts val="0"/>
              </a:spcAft>
              <a:buSzPts val="1400"/>
              <a:buNone/>
            </a:pPr>
            <a:endParaRPr lang="en-US" sz="1200" b="1" dirty="0">
              <a:solidFill>
                <a:schemeClr val="dk1"/>
              </a:solidFill>
            </a:endParaRPr>
          </a:p>
        </p:txBody>
      </p:sp>
      <p:sp>
        <p:nvSpPr>
          <p:cNvPr id="568" name="Google Shape;568;g27e576c1a67_0_11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70600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5e11802ac4_0_2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25e11802ac4_0_2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dirty="0"/>
              <a:t>Here is the Frayer Model with a picture and the definition filled in for an </a:t>
            </a:r>
            <a:r>
              <a:rPr lang="en-US" b="1" dirty="0"/>
              <a:t>insulator: </a:t>
            </a:r>
            <a:r>
              <a:rPr lang="en-US" dirty="0"/>
              <a:t> </a:t>
            </a:r>
            <a:r>
              <a:rPr lang="en-US" sz="1200" dirty="0">
                <a:solidFill>
                  <a:schemeClr val="dk1"/>
                </a:solidFill>
                <a:latin typeface="Calibri" panose="020F0502020204030204" pitchFamily="34" charset="0"/>
                <a:ea typeface="Calibri"/>
                <a:cs typeface="Calibri" panose="020F0502020204030204" pitchFamily="34" charset="0"/>
                <a:sym typeface="Calibri"/>
              </a:rPr>
              <a:t>A material that electricity cannot flow through easily</a:t>
            </a:r>
          </a:p>
        </p:txBody>
      </p:sp>
      <p:sp>
        <p:nvSpPr>
          <p:cNvPr id="524" name="Google Shape;524;g25e11802ac4_0_2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09720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7e576c1a67_0_1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27e576c1a67_0_1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Choose the one correct example of an </a:t>
            </a:r>
            <a:r>
              <a:rPr lang="en-US" b="1" dirty="0"/>
              <a:t>insulator </a:t>
            </a:r>
            <a:r>
              <a:rPr lang="en-US" sz="1200" dirty="0">
                <a:solidFill>
                  <a:schemeClr val="dk1"/>
                </a:solidFill>
                <a:latin typeface="Calibri"/>
                <a:ea typeface="Calibri"/>
                <a:cs typeface="Calibri"/>
                <a:sym typeface="Calibri"/>
              </a:rPr>
              <a:t>from these four choices. </a:t>
            </a:r>
          </a:p>
          <a:p>
            <a:pPr marL="0" lvl="0" indent="0" algn="l" rtl="0">
              <a:lnSpc>
                <a:spcPct val="100000"/>
              </a:lnSpc>
              <a:spcBef>
                <a:spcPts val="0"/>
              </a:spcBef>
              <a:spcAft>
                <a:spcPts val="0"/>
              </a:spcAft>
              <a:buSzPts val="1400"/>
              <a:buNone/>
            </a:pPr>
            <a:endParaRPr lang="en-US" sz="1200" dirty="0">
              <a:solidFill>
                <a:schemeClr val="dk1"/>
              </a:solidFill>
              <a:latin typeface="Calibri"/>
              <a:cs typeface="Calibri"/>
              <a:sym typeface="Calibri"/>
            </a:endParaRPr>
          </a:p>
          <a:p>
            <a:pPr marL="0" marR="0" lvl="0" indent="0" algn="l" rtl="0">
              <a:lnSpc>
                <a:spcPct val="110000"/>
              </a:lnSpc>
              <a:spcBef>
                <a:spcPts val="0"/>
              </a:spcBef>
              <a:spcAft>
                <a:spcPts val="0"/>
              </a:spcAft>
              <a:buNone/>
            </a:pPr>
            <a:r>
              <a:rPr lang="en-US" sz="1200" b="1" i="0" u="none" strike="noStrike" cap="none" dirty="0">
                <a:solidFill>
                  <a:schemeClr val="tx1"/>
                </a:solidFill>
                <a:latin typeface="Calibri"/>
                <a:ea typeface="Calibri"/>
                <a:cs typeface="Calibri"/>
                <a:sym typeface="Calibri"/>
              </a:rPr>
              <a:t>Plastic</a:t>
            </a:r>
          </a:p>
        </p:txBody>
      </p:sp>
      <p:sp>
        <p:nvSpPr>
          <p:cNvPr id="636" name="Google Shape;636;g27e576c1a67_0_1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57558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7e576c1a67_0_1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27e576c1a67_0_1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0000"/>
              </a:lnSpc>
              <a:spcBef>
                <a:spcPts val="0"/>
              </a:spcBef>
              <a:spcAft>
                <a:spcPts val="0"/>
              </a:spcAft>
              <a:buClr>
                <a:srgbClr val="000000"/>
              </a:buClr>
              <a:buSzPts val="1400"/>
              <a:buFont typeface="Arial"/>
              <a:buNone/>
              <a:tabLst/>
              <a:defRPr/>
            </a:pPr>
            <a:r>
              <a:rPr lang="en-US" sz="1200" b="1" i="0" u="none" strike="noStrike" cap="none" dirty="0">
                <a:solidFill>
                  <a:schemeClr val="tx1"/>
                </a:solidFill>
                <a:latin typeface="Calibri"/>
                <a:ea typeface="Calibri"/>
                <a:cs typeface="Calibri"/>
                <a:sym typeface="Calibri"/>
              </a:rPr>
              <a:t>“Plastic” </a:t>
            </a:r>
            <a:r>
              <a:rPr lang="en-US" dirty="0"/>
              <a:t>is correct! This is an example of an </a:t>
            </a:r>
            <a:r>
              <a:rPr lang="en-US" b="1" dirty="0"/>
              <a:t>insulator.</a:t>
            </a:r>
            <a:endParaRPr lang="en-US" sz="1200" dirty="0">
              <a:solidFill>
                <a:schemeClr val="dk1"/>
              </a:solidFill>
            </a:endParaRPr>
          </a:p>
          <a:p>
            <a:pPr marL="0" marR="0" lvl="0" indent="0" algn="l" rtl="0">
              <a:lnSpc>
                <a:spcPct val="110000"/>
              </a:lnSpc>
              <a:spcBef>
                <a:spcPts val="0"/>
              </a:spcBef>
              <a:spcAft>
                <a:spcPts val="0"/>
              </a:spcAft>
              <a:buNone/>
            </a:pPr>
            <a:endParaRPr lang="en-US" sz="1200" b="1" i="0" u="none" strike="noStrike" cap="none" dirty="0">
              <a:solidFill>
                <a:schemeClr val="tx1"/>
              </a:solidFill>
              <a:latin typeface="Calibri"/>
              <a:ea typeface="Calibri"/>
              <a:cs typeface="Calibri"/>
              <a:sym typeface="Calibri"/>
            </a:endParaRPr>
          </a:p>
        </p:txBody>
      </p:sp>
      <p:sp>
        <p:nvSpPr>
          <p:cNvPr id="636" name="Google Shape;636;g27e576c1a67_0_1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1240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5e11802ac4_0_2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25e11802ac4_0_2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dirty="0"/>
              <a:t>Here is the Frayer Model with a picture, definition, and an example of an </a:t>
            </a:r>
            <a:r>
              <a:rPr lang="en-US" sz="1200" b="1" dirty="0"/>
              <a:t>insulator</a:t>
            </a:r>
            <a:r>
              <a:rPr lang="en-US" sz="1200" dirty="0"/>
              <a:t>: Plastic. </a:t>
            </a:r>
            <a:endParaRPr lang="en-US" sz="1200" b="0" i="0" u="none" strike="noStrike" cap="none" dirty="0">
              <a:solidFill>
                <a:srgbClr val="000000"/>
              </a:solidFill>
              <a:latin typeface="Helvetica Neue Light"/>
              <a:ea typeface="Helvetica Neue Light"/>
              <a:cs typeface="Helvetica Neue Light"/>
              <a:sym typeface="Helvetica Neue Light"/>
            </a:endParaRPr>
          </a:p>
        </p:txBody>
      </p:sp>
      <p:sp>
        <p:nvSpPr>
          <p:cNvPr id="524" name="Google Shape;524;g25e11802ac4_0_2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26810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7e576c1a67_0_12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g27e576c1a67_0_12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Choose the one correct response for “</a:t>
            </a:r>
            <a:r>
              <a:rPr lang="en-US" sz="1200" b="0" i="1" u="none" strike="noStrike" cap="none" dirty="0">
                <a:solidFill>
                  <a:srgbClr val="000000"/>
                </a:solidFill>
                <a:latin typeface="Calibri" panose="020F0502020204030204" pitchFamily="34" charset="0"/>
                <a:ea typeface="Helvetica Neue Light"/>
                <a:cs typeface="Calibri" panose="020F0502020204030204" pitchFamily="34" charset="0"/>
                <a:sym typeface="Helvetica Neue Light"/>
              </a:rPr>
              <a:t>How do </a:t>
            </a:r>
            <a:r>
              <a:rPr lang="en-US" sz="1200" b="1" i="1" u="none" strike="noStrike" cap="none" dirty="0">
                <a:solidFill>
                  <a:srgbClr val="000000"/>
                </a:solidFill>
                <a:latin typeface="Calibri" panose="020F0502020204030204" pitchFamily="34" charset="0"/>
                <a:ea typeface="Helvetica Neue Light"/>
                <a:cs typeface="Calibri" panose="020F0502020204030204" pitchFamily="34" charset="0"/>
                <a:sym typeface="Helvetica Neue Light"/>
              </a:rPr>
              <a:t>insulators</a:t>
            </a:r>
            <a:r>
              <a:rPr lang="en-US" sz="1200" b="0" i="1" u="none" strike="noStrike" cap="none" dirty="0">
                <a:solidFill>
                  <a:srgbClr val="000000"/>
                </a:solidFill>
                <a:latin typeface="Calibri" panose="020F0502020204030204" pitchFamily="34" charset="0"/>
                <a:ea typeface="Helvetica Neue Light"/>
                <a:cs typeface="Calibri" panose="020F0502020204030204" pitchFamily="34" charset="0"/>
                <a:sym typeface="Helvetica Neue Light"/>
              </a:rPr>
              <a:t> impact my life</a:t>
            </a:r>
            <a:r>
              <a:rPr lang="en-US" sz="1200" dirty="0">
                <a:solidFill>
                  <a:schemeClr val="dk1"/>
                </a:solidFill>
                <a:latin typeface="Calibri"/>
                <a:ea typeface="Calibri"/>
                <a:cs typeface="Calibri"/>
                <a:sym typeface="Calibri"/>
              </a:rPr>
              <a:t>?” from these four choices. </a:t>
            </a:r>
            <a:endParaRPr lang="en-US" sz="1200" dirty="0">
              <a:solidFill>
                <a:schemeClr val="dk1"/>
              </a:solidFill>
            </a:endParaRPr>
          </a:p>
        </p:txBody>
      </p:sp>
      <p:sp>
        <p:nvSpPr>
          <p:cNvPr id="705" name="Google Shape;705;g27e576c1a67_0_12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563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7e576c1a67_0_12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g27e576c1a67_0_12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dirty="0"/>
              <a:t>“</a:t>
            </a:r>
            <a:r>
              <a:rPr lang="en-US" sz="1200" dirty="0">
                <a:solidFill>
                  <a:schemeClr val="tx1"/>
                </a:solidFill>
                <a:latin typeface="Calibri" panose="020F0502020204030204" pitchFamily="34" charset="0"/>
                <a:ea typeface="Helvetica Neue Light"/>
                <a:cs typeface="Calibri" panose="020F0502020204030204" pitchFamily="34" charset="0"/>
                <a:sym typeface="Helvetica Neue Light"/>
              </a:rPr>
              <a:t>Insulators prevent electric shocks and make appliances safe</a:t>
            </a:r>
            <a:r>
              <a:rPr lang="en-US" sz="1200" b="0" i="0" u="none" strike="noStrike" cap="none" dirty="0">
                <a:solidFill>
                  <a:srgbClr val="434343"/>
                </a:solidFill>
                <a:latin typeface="Helvetica Neue Light"/>
                <a:ea typeface="Helvetica Neue Light"/>
                <a:cs typeface="Helvetica Neue Light"/>
                <a:sym typeface="Helvetica Neue Light"/>
              </a:rPr>
              <a:t>.” </a:t>
            </a:r>
            <a:r>
              <a:rPr lang="en-US" dirty="0"/>
              <a:t>That is correct! This is an example of how </a:t>
            </a:r>
            <a:r>
              <a:rPr lang="en-US" b="1" dirty="0"/>
              <a:t>insulators </a:t>
            </a:r>
            <a:r>
              <a:rPr lang="en-US" dirty="0"/>
              <a:t>impact your life.</a:t>
            </a:r>
          </a:p>
        </p:txBody>
      </p:sp>
      <p:sp>
        <p:nvSpPr>
          <p:cNvPr id="705" name="Google Shape;705;g27e576c1a67_0_12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157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9"/>
        <p:cNvGrpSpPr/>
        <p:nvPr/>
      </p:nvGrpSpPr>
      <p:grpSpPr>
        <a:xfrm>
          <a:off x="0" y="0"/>
          <a:ext cx="0" cy="0"/>
          <a:chOff x="0" y="0"/>
          <a:chExt cx="0" cy="0"/>
        </a:xfrm>
      </p:grpSpPr>
      <p:sp>
        <p:nvSpPr>
          <p:cNvPr id="2120" name="Google Shape;2120;p1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1" name="Google Shape;2121;p1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An electron is a </a:t>
            </a:r>
            <a:r>
              <a:rPr lang="en-US" sz="1200" b="0" i="0" u="none" strike="noStrike" cap="none" dirty="0">
                <a:solidFill>
                  <a:srgbClr val="0C0C0C"/>
                </a:solidFill>
                <a:latin typeface="Calibri"/>
                <a:ea typeface="Calibri"/>
                <a:cs typeface="Calibri"/>
                <a:sym typeface="Calibri"/>
              </a:rPr>
              <a:t>negatively charged particle that orbits the nucleus of an atom</a:t>
            </a:r>
            <a:endParaRPr lang="en-US" dirty="0"/>
          </a:p>
        </p:txBody>
      </p:sp>
      <p:sp>
        <p:nvSpPr>
          <p:cNvPr id="2122" name="Google Shape;2122;p1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5e11802ac4_0_2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25e11802ac4_0_2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200" dirty="0">
                <a:solidFill>
                  <a:schemeClr val="dk1"/>
                </a:solidFill>
              </a:rPr>
              <a:t>Here is the Frayer Model with a picture, definition, example, and a correct response to “how do </a:t>
            </a:r>
            <a:r>
              <a:rPr lang="en-US" sz="1200" b="1" dirty="0">
                <a:solidFill>
                  <a:schemeClr val="dk1"/>
                </a:solidFill>
              </a:rPr>
              <a:t>Insulators </a:t>
            </a:r>
            <a:r>
              <a:rPr lang="en-US" sz="1200" dirty="0">
                <a:solidFill>
                  <a:schemeClr val="dk1"/>
                </a:solidFill>
              </a:rPr>
              <a:t>impact my life?”: </a:t>
            </a:r>
            <a:r>
              <a:rPr lang="en-US" sz="1200" dirty="0">
                <a:solidFill>
                  <a:schemeClr val="tx1"/>
                </a:solidFill>
                <a:latin typeface="+mj-lt"/>
                <a:ea typeface="Helvetica Neue Light"/>
                <a:cs typeface="Helvetica Neue Light"/>
                <a:sym typeface="Helvetica Neue Light"/>
              </a:rPr>
              <a:t>Insulators prevent electric shocks and make appliances safe.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434343"/>
              </a:solidFill>
              <a:latin typeface="Arial"/>
              <a:ea typeface="Arial"/>
              <a:cs typeface="Arial"/>
              <a:sym typeface="Arial"/>
            </a:endParaRPr>
          </a:p>
        </p:txBody>
      </p:sp>
      <p:sp>
        <p:nvSpPr>
          <p:cNvPr id="524" name="Google Shape;524;g25e11802ac4_0_2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45073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755" name="Google Shape;755;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9c31cddc2b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9c31cddc2b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An </a:t>
            </a:r>
            <a:r>
              <a:rPr lang="en-US" b="1" dirty="0"/>
              <a:t>insulator</a:t>
            </a:r>
            <a:r>
              <a:rPr lang="en-US" dirty="0"/>
              <a:t> is a material that electricity cannot flow through </a:t>
            </a:r>
            <a:r>
              <a:rPr lang="en-US" dirty="0">
                <a:solidFill>
                  <a:schemeClr val="dk1"/>
                </a:solidFill>
              </a:rPr>
              <a:t>easily</a:t>
            </a:r>
            <a:endParaRPr b="0" dirty="0"/>
          </a:p>
          <a:p>
            <a:pPr marL="0" lvl="0" indent="0" algn="l" rtl="0">
              <a:lnSpc>
                <a:spcPct val="100000"/>
              </a:lnSpc>
              <a:spcBef>
                <a:spcPts val="0"/>
              </a:spcBef>
              <a:spcAft>
                <a:spcPts val="0"/>
              </a:spcAft>
              <a:buSzPts val="1400"/>
              <a:buNone/>
            </a:pPr>
            <a:endParaRPr dirty="0"/>
          </a:p>
        </p:txBody>
      </p:sp>
      <p:sp>
        <p:nvSpPr>
          <p:cNvPr id="170" name="Google Shape;170;g29c31cddc2b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extLst>
      <p:ext uri="{BB962C8B-B14F-4D97-AF65-F5344CB8AC3E}">
        <p14:creationId xmlns:p14="http://schemas.microsoft.com/office/powerpoint/2010/main" val="1588176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054843fe8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054843fe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Let’s reflect once more on our big question. Our “big question” is</a:t>
            </a:r>
            <a:r>
              <a:rPr lang="en-US" b="1" dirty="0"/>
              <a:t>:  </a:t>
            </a:r>
            <a:r>
              <a:rPr lang="en-US" sz="1200" b="1" i="0" dirty="0">
                <a:solidFill>
                  <a:srgbClr val="0F0F0F"/>
                </a:solidFill>
                <a:effectLst/>
                <a:latin typeface="Söhne"/>
              </a:rPr>
              <a:t>How do insulators help keep us safe and power our homes?</a:t>
            </a:r>
          </a:p>
          <a:p>
            <a:pPr marL="0" lvl="0" indent="0" algn="l" rtl="0">
              <a:lnSpc>
                <a:spcPct val="100000"/>
              </a:lnSpc>
              <a:spcBef>
                <a:spcPts val="0"/>
              </a:spcBef>
              <a:spcAft>
                <a:spcPts val="0"/>
              </a:spcAft>
              <a:buClr>
                <a:schemeClr val="dk1"/>
              </a:buClr>
              <a:buSzPts val="1400"/>
              <a:buFont typeface="Arial"/>
              <a:buNone/>
            </a:pPr>
            <a:endParaRPr lang="en-US" sz="1200" b="1" i="0" dirty="0">
              <a:solidFill>
                <a:srgbClr val="0F0F0F"/>
              </a:solidFill>
              <a:effectLst/>
              <a:latin typeface="Söhne"/>
            </a:endParaRPr>
          </a:p>
          <a:p>
            <a:pPr marL="0" lvl="0" indent="0" algn="l" rtl="0">
              <a:lnSpc>
                <a:spcPct val="100000"/>
              </a:lnSpc>
              <a:spcBef>
                <a:spcPts val="0"/>
              </a:spcBef>
              <a:spcAft>
                <a:spcPts val="0"/>
              </a:spcAft>
              <a:buClr>
                <a:schemeClr val="dk1"/>
              </a:buClr>
              <a:buSzPts val="1400"/>
              <a:buFont typeface="Arial"/>
              <a:buNone/>
            </a:pPr>
            <a:r>
              <a:rPr lang="en-US" dirty="0"/>
              <a:t>Does anyone have any additional examples to share that haven’t been discussed yet? </a:t>
            </a:r>
          </a:p>
        </p:txBody>
      </p:sp>
    </p:spTree>
    <p:extLst>
      <p:ext uri="{BB962C8B-B14F-4D97-AF65-F5344CB8AC3E}">
        <p14:creationId xmlns:p14="http://schemas.microsoft.com/office/powerpoint/2010/main" val="8253109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291745b13ca_0_3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0" name="Google Shape;810;g291745b13ca_0_3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200" i="1" dirty="0">
                <a:solidFill>
                  <a:schemeClr val="dk1"/>
                </a:solidFill>
                <a:latin typeface="Calibri"/>
                <a:ea typeface="Calibri"/>
                <a:cs typeface="Calibri"/>
                <a:sym typeface="Calibri"/>
              </a:rPr>
              <a:t>Provide students a list of insulators e.g., a glass cup, ceramic, a rubber balloon. </a:t>
            </a:r>
          </a:p>
          <a:p>
            <a:pPr marL="0" marR="0" lvl="0" indent="0" algn="l" rtl="0">
              <a:lnSpc>
                <a:spcPct val="100000"/>
              </a:lnSpc>
              <a:spcBef>
                <a:spcPts val="0"/>
              </a:spcBef>
              <a:spcAft>
                <a:spcPts val="0"/>
              </a:spcAft>
              <a:buClr>
                <a:srgbClr val="000000"/>
              </a:buClr>
              <a:buSzPts val="1800"/>
              <a:buFont typeface="Arial"/>
              <a:buNone/>
            </a:pPr>
            <a:endParaRPr lang="en-US" sz="1200"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200" i="1" dirty="0">
                <a:solidFill>
                  <a:schemeClr val="dk1"/>
                </a:solidFill>
                <a:latin typeface="Calibri"/>
                <a:ea typeface="Calibri"/>
                <a:cs typeface="Calibri"/>
                <a:sym typeface="Calibri"/>
              </a:rPr>
              <a:t>Have students look at what the materials are for the insulators and the most common materials for insulators. </a:t>
            </a:r>
          </a:p>
        </p:txBody>
      </p:sp>
      <p:sp>
        <p:nvSpPr>
          <p:cNvPr id="811" name="Google Shape;811;g291745b13ca_0_3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extLst>
      <p:ext uri="{BB962C8B-B14F-4D97-AF65-F5344CB8AC3E}">
        <p14:creationId xmlns:p14="http://schemas.microsoft.com/office/powerpoint/2010/main" val="11154286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Thanks for watching, and please continue watching CAPs available from this website.  </a:t>
            </a:r>
            <a:endParaRPr dirty="0"/>
          </a:p>
        </p:txBody>
      </p:sp>
      <p:sp>
        <p:nvSpPr>
          <p:cNvPr id="779" name="Google Shape;779;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84" name="Google Shape;78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936c336ece_0_7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2936c336ece_0_7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Electricity</a:t>
            </a:r>
            <a:r>
              <a:rPr lang="en-US"/>
              <a:t> is electrical energy transformed into different forms of energy to meet needs.</a:t>
            </a:r>
            <a:endParaRPr/>
          </a:p>
        </p:txBody>
      </p:sp>
      <p:sp>
        <p:nvSpPr>
          <p:cNvPr id="146" name="Google Shape;146;g2936c336ece_0_7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36c336ece_0_6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936c336ece_0_6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 </a:t>
            </a:r>
            <a:r>
              <a:rPr lang="en-US" b="1" dirty="0"/>
              <a:t>current</a:t>
            </a:r>
            <a:r>
              <a:rPr lang="en-US" dirty="0"/>
              <a:t> is an electrical charge in motion.</a:t>
            </a:r>
            <a:endParaRPr b="0" dirty="0"/>
          </a:p>
          <a:p>
            <a:pPr marL="0" lvl="0" indent="0" algn="l" rtl="0">
              <a:lnSpc>
                <a:spcPct val="100000"/>
              </a:lnSpc>
              <a:spcBef>
                <a:spcPts val="0"/>
              </a:spcBef>
              <a:spcAft>
                <a:spcPts val="0"/>
              </a:spcAft>
              <a:buSzPts val="1400"/>
              <a:buNone/>
            </a:pPr>
            <a:endParaRPr dirty="0"/>
          </a:p>
        </p:txBody>
      </p:sp>
      <p:sp>
        <p:nvSpPr>
          <p:cNvPr id="154" name="Google Shape;154;g2936c336ece_0_6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315886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7e576c1a67_0_2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27e576c1a67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a:t>
            </a:r>
            <a:r>
              <a:rPr lang="en-US" b="1"/>
              <a:t>circuit</a:t>
            </a:r>
            <a:r>
              <a:rPr lang="en-US"/>
              <a:t> is the path electricity travels on. </a:t>
            </a:r>
            <a:endParaRPr/>
          </a:p>
        </p:txBody>
      </p:sp>
      <p:sp>
        <p:nvSpPr>
          <p:cNvPr id="208" name="Google Shape;208;g27e576c1a67_0_2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3997110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6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7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7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7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7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3"/>
          <p:cNvSpPr>
            <a:spLocks noGrp="1"/>
          </p:cNvSpPr>
          <p:nvPr>
            <p:ph type="pic" idx="2"/>
          </p:nvPr>
        </p:nvSpPr>
        <p:spPr>
          <a:xfrm>
            <a:off x="1792288" y="612775"/>
            <a:ext cx="5486400" cy="4114800"/>
          </a:xfrm>
          <a:prstGeom prst="rect">
            <a:avLst/>
          </a:prstGeom>
          <a:noFill/>
          <a:ln>
            <a:noFill/>
          </a:ln>
        </p:spPr>
      </p:sp>
      <p:sp>
        <p:nvSpPr>
          <p:cNvPr id="68" name="Google Shape;68;p7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325592" y="297175"/>
            <a:ext cx="6456691" cy="6404394"/>
            <a:chOff x="814636" y="0"/>
            <a:chExt cx="5828917" cy="6404394"/>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Engagement</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a:off x="1480853" y="3753570"/>
              <a:ext cx="5162700" cy="17580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73753" y="3753671"/>
              <a:ext cx="4769700" cy="1619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8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Frayer Model</a:t>
              </a:r>
              <a:endParaRPr sz="1800" b="0" i="0" u="none" strike="noStrike" cap="none">
                <a:solidFill>
                  <a:schemeClr val="lt1"/>
                </a:solidFill>
                <a:latin typeface="Calibri"/>
                <a:ea typeface="Calibri"/>
                <a:cs typeface="Calibri"/>
                <a:sym typeface="Calibri"/>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853" y="5692595"/>
              <a:ext cx="5162700" cy="647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8" y="5540394"/>
              <a:ext cx="4981800" cy="8640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6075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786600" y="4959804"/>
            <a:ext cx="385108"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6140137" y="4959804"/>
            <a:ext cx="385108"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913444" y="4638256"/>
            <a:ext cx="385108"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786600" y="5249251"/>
            <a:ext cx="335447"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a:off x="4452593" y="5493587"/>
            <a:ext cx="2709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15" name="Google Shape;115;p1"/>
          <p:cNvCxnSpPr/>
          <p:nvPr/>
        </p:nvCxnSpPr>
        <p:spPr>
          <a:xfrm>
            <a:off x="4588494" y="5493587"/>
            <a:ext cx="0" cy="76200"/>
          </a:xfrm>
          <a:prstGeom prst="straightConnector1">
            <a:avLst/>
          </a:prstGeom>
          <a:noFill/>
          <a:ln w="25400" cap="flat" cmpd="sng">
            <a:solidFill>
              <a:srgbClr val="FF932B"/>
            </a:solidFill>
            <a:prstDash val="solid"/>
            <a:round/>
            <a:headEnd type="none" w="sm" len="sm"/>
            <a:tailEnd type="none" w="sm" len="sm"/>
          </a:ln>
        </p:spPr>
      </p:cxnSp>
      <p:cxnSp>
        <p:nvCxnSpPr>
          <p:cNvPr id="116" name="Google Shape;116;p1"/>
          <p:cNvCxnSpPr>
            <a:stCxn id="117" idx="4"/>
            <a:endCxn id="114" idx="2"/>
          </p:cNvCxnSpPr>
          <p:nvPr/>
        </p:nvCxnSpPr>
        <p:spPr>
          <a:xfrm>
            <a:off x="4587304" y="5666878"/>
            <a:ext cx="600" cy="77100"/>
          </a:xfrm>
          <a:prstGeom prst="straightConnector1">
            <a:avLst/>
          </a:prstGeom>
          <a:noFill/>
          <a:ln w="25400" cap="flat" cmpd="sng">
            <a:solidFill>
              <a:srgbClr val="FF932B"/>
            </a:solidFill>
            <a:prstDash val="solid"/>
            <a:round/>
            <a:headEnd type="none" w="sm" len="sm"/>
            <a:tailEnd type="none" w="sm" len="sm"/>
          </a:ln>
        </p:spPr>
      </p:cxnSp>
      <p:cxnSp>
        <p:nvCxnSpPr>
          <p:cNvPr id="118" name="Google Shape;118;p1"/>
          <p:cNvCxnSpPr/>
          <p:nvPr/>
        </p:nvCxnSpPr>
        <p:spPr>
          <a:xfrm>
            <a:off x="4452593" y="5618269"/>
            <a:ext cx="78900" cy="0"/>
          </a:xfrm>
          <a:prstGeom prst="straightConnector1">
            <a:avLst/>
          </a:prstGeom>
          <a:noFill/>
          <a:ln w="25400" cap="flat" cmpd="sng">
            <a:solidFill>
              <a:srgbClr val="FF932B"/>
            </a:solidFill>
            <a:prstDash val="solid"/>
            <a:round/>
            <a:headEnd type="none" w="sm" len="sm"/>
            <a:tailEnd type="none" w="sm" len="sm"/>
          </a:ln>
        </p:spPr>
      </p:cxnSp>
      <p:cxnSp>
        <p:nvCxnSpPr>
          <p:cNvPr id="119" name="Google Shape;119;p1"/>
          <p:cNvCxnSpPr/>
          <p:nvPr/>
        </p:nvCxnSpPr>
        <p:spPr>
          <a:xfrm>
            <a:off x="4643028" y="5616627"/>
            <a:ext cx="80400" cy="0"/>
          </a:xfrm>
          <a:prstGeom prst="straightConnector1">
            <a:avLst/>
          </a:prstGeom>
          <a:noFill/>
          <a:ln w="25400" cap="flat" cmpd="sng">
            <a:solidFill>
              <a:srgbClr val="FF932B"/>
            </a:solidFill>
            <a:prstDash val="solid"/>
            <a:round/>
            <a:headEnd type="none" w="sm" len="sm"/>
            <a:tailEnd type="none" w="sm" len="sm"/>
          </a:ln>
        </p:spPr>
      </p:cxnSp>
      <p:sp>
        <p:nvSpPr>
          <p:cNvPr id="117" name="Google Shape;117;p1"/>
          <p:cNvSpPr/>
          <p:nvPr/>
        </p:nvSpPr>
        <p:spPr>
          <a:xfrm>
            <a:off x="4531654" y="5569678"/>
            <a:ext cx="111300" cy="97200"/>
          </a:xfrm>
          <a:prstGeom prst="ellipse">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8c7b7e697c_0_49"/>
          <p:cNvSpPr txBox="1">
            <a:spLocks noGrp="1"/>
          </p:cNvSpPr>
          <p:nvPr>
            <p:ph type="ctrTitle"/>
          </p:nvPr>
        </p:nvSpPr>
        <p:spPr>
          <a:xfrm>
            <a:off x="618293" y="424800"/>
            <a:ext cx="7907414" cy="1412033"/>
          </a:xfrm>
          <a:prstGeom prst="rect">
            <a:avLst/>
          </a:prstGeom>
          <a:noFill/>
          <a:ln>
            <a:noFill/>
          </a:ln>
        </p:spPr>
        <p:txBody>
          <a:bodyPr spcFirstLastPara="1" wrap="square" lIns="91425" tIns="45700" rIns="91425" bIns="45700" anchor="ctr" anchorCtr="0">
            <a:noAutofit/>
          </a:bodyPr>
          <a:lstStyle/>
          <a:p>
            <a:pPr marL="0" marR="0">
              <a:lnSpc>
                <a:spcPct val="107000"/>
              </a:lnSpc>
              <a:spcBef>
                <a:spcPts val="0"/>
              </a:spcBef>
              <a:spcAft>
                <a:spcPts val="800"/>
              </a:spcAft>
            </a:pPr>
            <a:r>
              <a:rPr lang="en-US" sz="3000" b="1" dirty="0">
                <a:effectLst/>
                <a:latin typeface="Calibri" panose="020F0502020204030204" pitchFamily="34" charset="0"/>
                <a:ea typeface="游明朝" panose="02020400000000000000" pitchFamily="18" charset="-128"/>
                <a:cs typeface="Times New Roman" panose="02020603050405020304" pitchFamily="18" charset="0"/>
              </a:rPr>
              <a:t>Conductor</a:t>
            </a:r>
            <a:r>
              <a:rPr lang="en-US" sz="3000" b="1" dirty="0">
                <a:latin typeface="Calibri" panose="020F0502020204030204" pitchFamily="34" charset="0"/>
                <a:ea typeface="游明朝" panose="02020400000000000000" pitchFamily="18" charset="-128"/>
                <a:cs typeface="Times New Roman" panose="02020603050405020304" pitchFamily="18" charset="0"/>
              </a:rPr>
              <a:t>:</a:t>
            </a:r>
            <a:r>
              <a:rPr lang="en-US" sz="3000" dirty="0">
                <a:effectLst/>
                <a:latin typeface="Calibri" panose="020F0502020204030204" pitchFamily="34" charset="0"/>
                <a:ea typeface="游明朝" panose="02020400000000000000" pitchFamily="18" charset="-128"/>
                <a:cs typeface="Times New Roman" panose="02020603050405020304" pitchFamily="18" charset="0"/>
              </a:rPr>
              <a:t> a material that electricity can flow through</a:t>
            </a:r>
          </a:p>
        </p:txBody>
      </p:sp>
      <p:pic>
        <p:nvPicPr>
          <p:cNvPr id="12290" name="Picture 2" descr="Why do some materials conduct electricity and others don't? (1): The  classical free-electron model - Mapping Ignorance">
            <a:extLst>
              <a:ext uri="{FF2B5EF4-FFF2-40B4-BE49-F238E27FC236}">
                <a16:creationId xmlns:a16="http://schemas.microsoft.com/office/drawing/2014/main" id="{676A12D5-E700-D77D-10D2-5351178D8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100" y="2246811"/>
            <a:ext cx="3661801" cy="439050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49;g2936c336ece_0_739" descr="Rewind">
            <a:extLst>
              <a:ext uri="{FF2B5EF4-FFF2-40B4-BE49-F238E27FC236}">
                <a16:creationId xmlns:a16="http://schemas.microsoft.com/office/drawing/2014/main" id="{7C2E0623-3953-C770-0962-AD0BD09DE2F2}"/>
              </a:ext>
            </a:extLst>
          </p:cNvPr>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99372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7e576c1a67_0_165"/>
          <p:cNvSpPr txBox="1"/>
          <p:nvPr/>
        </p:nvSpPr>
        <p:spPr>
          <a:xfrm>
            <a:off x="849588" y="478672"/>
            <a:ext cx="777870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2800" b="0" i="0" u="none" strike="noStrike" cap="none" dirty="0">
                <a:solidFill>
                  <a:schemeClr val="dk1"/>
                </a:solidFill>
                <a:latin typeface="Calibri"/>
                <a:cs typeface="Calibri"/>
                <a:sym typeface="Calibri"/>
              </a:rPr>
              <a:t>A conductor is a material that electricity can </a:t>
            </a:r>
            <a:r>
              <a:rPr lang="en-US" sz="2800" b="0" i="0" u="sng" strike="noStrike" cap="none" dirty="0">
                <a:solidFill>
                  <a:schemeClr val="dk1"/>
                </a:solidFill>
                <a:latin typeface="Calibri"/>
                <a:cs typeface="Calibri"/>
                <a:sym typeface="Calibri"/>
              </a:rPr>
              <a:t>	 </a:t>
            </a:r>
            <a:r>
              <a:rPr lang="en-US" sz="2800" b="0" i="0" u="none" strike="noStrike" cap="none" dirty="0">
                <a:solidFill>
                  <a:schemeClr val="dk1"/>
                </a:solidFill>
                <a:latin typeface="Calibri"/>
                <a:cs typeface="Calibri"/>
                <a:sym typeface="Calibri"/>
              </a:rPr>
              <a:t>flow through. </a:t>
            </a:r>
            <a:endParaRPr lang="en-US" sz="2800" b="0" i="0" u="none" strike="noStrike" cap="none" dirty="0">
              <a:solidFill>
                <a:srgbClr val="000000"/>
              </a:solidFill>
              <a:latin typeface="Arial"/>
              <a:ea typeface="Arial"/>
              <a:cs typeface="Arial"/>
              <a:sym typeface="Arial"/>
            </a:endParaRPr>
          </a:p>
        </p:txBody>
      </p:sp>
      <p:sp>
        <p:nvSpPr>
          <p:cNvPr id="172" name="Google Shape;172;g27e576c1a67_0_16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27e576c1a67_0_165"/>
          <p:cNvSpPr txBox="1"/>
          <p:nvPr/>
        </p:nvSpPr>
        <p:spPr>
          <a:xfrm>
            <a:off x="849588" y="1692370"/>
            <a:ext cx="3874500" cy="2980800"/>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640"/>
              </a:spcBef>
              <a:spcAft>
                <a:spcPts val="0"/>
              </a:spcAft>
              <a:buClr>
                <a:schemeClr val="dk1"/>
              </a:buClr>
              <a:buSzPts val="3200"/>
              <a:buFont typeface="Calibri"/>
              <a:buAutoNum type="alphaUcPeriod"/>
            </a:pPr>
            <a:r>
              <a:rPr lang="en-US" sz="2800" b="0" i="0" u="none" strike="noStrike" cap="none" dirty="0">
                <a:solidFill>
                  <a:schemeClr val="dk1"/>
                </a:solidFill>
                <a:latin typeface="Calibri"/>
                <a:ea typeface="Calibri"/>
                <a:cs typeface="Calibri"/>
                <a:sym typeface="Calibri"/>
              </a:rPr>
              <a:t>Easily</a:t>
            </a:r>
          </a:p>
          <a:p>
            <a:pPr marL="457200" marR="0" lvl="0" indent="-431800" algn="l" rtl="0">
              <a:lnSpc>
                <a:spcPct val="115000"/>
              </a:lnSpc>
              <a:spcBef>
                <a:spcPts val="640"/>
              </a:spcBef>
              <a:spcAft>
                <a:spcPts val="0"/>
              </a:spcAft>
              <a:buClr>
                <a:schemeClr val="dk1"/>
              </a:buClr>
              <a:buSzPts val="3200"/>
              <a:buFont typeface="Calibri"/>
              <a:buAutoNum type="alphaUcPeriod"/>
            </a:pPr>
            <a:r>
              <a:rPr lang="en-US" sz="2800" dirty="0">
                <a:solidFill>
                  <a:schemeClr val="dk1"/>
                </a:solidFill>
                <a:latin typeface="Calibri"/>
                <a:ea typeface="Calibri"/>
                <a:cs typeface="Calibri"/>
                <a:sym typeface="Calibri"/>
              </a:rPr>
              <a:t>Not </a:t>
            </a:r>
            <a:endParaRPr sz="2800" b="0" i="0" u="none" strike="noStrike" cap="none" dirty="0">
              <a:solidFill>
                <a:schemeClr val="dk1"/>
              </a:solidFill>
              <a:latin typeface="Calibri"/>
              <a:ea typeface="Calibri"/>
              <a:cs typeface="Calibri"/>
              <a:sym typeface="Calibri"/>
            </a:endParaRPr>
          </a:p>
        </p:txBody>
      </p:sp>
      <p:pic>
        <p:nvPicPr>
          <p:cNvPr id="2" name="Picture 2" descr="Conductors and insulators - KS3 Physics - BBC Bitesize - BBC Bitesize">
            <a:extLst>
              <a:ext uri="{FF2B5EF4-FFF2-40B4-BE49-F238E27FC236}">
                <a16:creationId xmlns:a16="http://schemas.microsoft.com/office/drawing/2014/main" id="{40458D96-38DD-772A-F2B6-69319307C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4457" y="1810109"/>
            <a:ext cx="5976981" cy="33620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7e576c1a67_0_165"/>
          <p:cNvSpPr txBox="1"/>
          <p:nvPr/>
        </p:nvSpPr>
        <p:spPr>
          <a:xfrm>
            <a:off x="849588" y="478672"/>
            <a:ext cx="777870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2800" b="0" i="0" u="none" strike="noStrike" cap="none" dirty="0">
                <a:solidFill>
                  <a:schemeClr val="dk1"/>
                </a:solidFill>
                <a:latin typeface="Calibri"/>
                <a:cs typeface="Calibri"/>
                <a:sym typeface="Calibri"/>
              </a:rPr>
              <a:t>A conductor is a material that electricity can </a:t>
            </a:r>
            <a:r>
              <a:rPr lang="en-US" sz="2800" b="1" i="0" u="none" strike="noStrike" cap="none" dirty="0">
                <a:solidFill>
                  <a:srgbClr val="FF0000"/>
                </a:solidFill>
                <a:latin typeface="Calibri"/>
                <a:cs typeface="Calibri"/>
                <a:sym typeface="Calibri"/>
              </a:rPr>
              <a:t>easily</a:t>
            </a:r>
            <a:r>
              <a:rPr lang="en-US" sz="2800" b="0" i="0" u="none" strike="noStrike" cap="none" dirty="0">
                <a:solidFill>
                  <a:schemeClr val="dk1"/>
                </a:solidFill>
                <a:latin typeface="Calibri"/>
                <a:cs typeface="Calibri"/>
                <a:sym typeface="Calibri"/>
              </a:rPr>
              <a:t> flow through. </a:t>
            </a:r>
            <a:endParaRPr lang="en-US" sz="2800" b="0" i="0" u="none" strike="noStrike" cap="none" dirty="0">
              <a:solidFill>
                <a:srgbClr val="000000"/>
              </a:solidFill>
              <a:latin typeface="Arial"/>
              <a:ea typeface="Arial"/>
              <a:cs typeface="Arial"/>
              <a:sym typeface="Arial"/>
            </a:endParaRPr>
          </a:p>
        </p:txBody>
      </p:sp>
      <p:sp>
        <p:nvSpPr>
          <p:cNvPr id="172" name="Google Shape;172;g27e576c1a67_0_16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66" name="Picture 2" descr="Conductors and insulators - KS3 Physics - BBC Bitesize - BBC Bitesize">
            <a:extLst>
              <a:ext uri="{FF2B5EF4-FFF2-40B4-BE49-F238E27FC236}">
                <a16:creationId xmlns:a16="http://schemas.microsoft.com/office/drawing/2014/main" id="{C7A3E92F-6213-4BB5-3E56-859AA00432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4457" y="1810109"/>
            <a:ext cx="5976981" cy="3362052"/>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73;g27e576c1a67_0_165">
            <a:extLst>
              <a:ext uri="{FF2B5EF4-FFF2-40B4-BE49-F238E27FC236}">
                <a16:creationId xmlns:a16="http://schemas.microsoft.com/office/drawing/2014/main" id="{5EBE5D08-7227-9D6B-E350-7C6646965DE6}"/>
              </a:ext>
            </a:extLst>
          </p:cNvPr>
          <p:cNvSpPr txBox="1"/>
          <p:nvPr/>
        </p:nvSpPr>
        <p:spPr>
          <a:xfrm>
            <a:off x="849588" y="1692370"/>
            <a:ext cx="3874500" cy="2980800"/>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640"/>
              </a:spcBef>
              <a:spcAft>
                <a:spcPts val="0"/>
              </a:spcAft>
              <a:buClr>
                <a:srgbClr val="FF0000"/>
              </a:buClr>
              <a:buSzPts val="3200"/>
              <a:buFont typeface="Calibri"/>
              <a:buAutoNum type="alphaUcPeriod"/>
            </a:pPr>
            <a:r>
              <a:rPr lang="en-US" sz="2800" b="1" i="0" u="none" strike="noStrike" cap="none" dirty="0">
                <a:solidFill>
                  <a:srgbClr val="FF0000"/>
                </a:solidFill>
                <a:latin typeface="Calibri"/>
                <a:ea typeface="Calibri"/>
                <a:cs typeface="Calibri"/>
                <a:sym typeface="Calibri"/>
              </a:rPr>
              <a:t>Easily</a:t>
            </a:r>
          </a:p>
          <a:p>
            <a:pPr marL="457200" marR="0" lvl="0" indent="-431800" algn="l" rtl="0">
              <a:lnSpc>
                <a:spcPct val="115000"/>
              </a:lnSpc>
              <a:spcBef>
                <a:spcPts val="640"/>
              </a:spcBef>
              <a:spcAft>
                <a:spcPts val="0"/>
              </a:spcAft>
              <a:buClr>
                <a:schemeClr val="dk1"/>
              </a:buClr>
              <a:buSzPts val="3200"/>
              <a:buFont typeface="Calibri"/>
              <a:buAutoNum type="alphaUcPeriod"/>
            </a:pPr>
            <a:r>
              <a:rPr lang="en-US" sz="2800" dirty="0">
                <a:solidFill>
                  <a:schemeClr val="dk1"/>
                </a:solidFill>
                <a:latin typeface="Calibri"/>
                <a:ea typeface="Calibri"/>
                <a:cs typeface="Calibri"/>
                <a:sym typeface="Calibri"/>
              </a:rPr>
              <a:t>Not </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422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91a9c54469_0_20"/>
          <p:cNvSpPr txBox="1"/>
          <p:nvPr/>
        </p:nvSpPr>
        <p:spPr>
          <a:xfrm>
            <a:off x="989763" y="216922"/>
            <a:ext cx="777870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dirty="0">
                <a:solidFill>
                  <a:schemeClr val="dk1"/>
                </a:solidFill>
                <a:latin typeface="Calibri"/>
                <a:ea typeface="Calibri"/>
                <a:cs typeface="Calibri"/>
                <a:sym typeface="Calibri"/>
              </a:rPr>
              <a:t>A static charge is when two objects rub together and one can ____ electrons from the other, leaving them with _____ charges. </a:t>
            </a:r>
            <a:endParaRPr lang="en-US" sz="1400" b="0" i="0" u="none" strike="noStrike" cap="none" dirty="0">
              <a:solidFill>
                <a:srgbClr val="000000"/>
              </a:solidFill>
              <a:latin typeface="Arial"/>
              <a:ea typeface="Arial"/>
              <a:cs typeface="Arial"/>
              <a:sym typeface="Arial"/>
            </a:endParaRPr>
          </a:p>
        </p:txBody>
      </p:sp>
      <p:sp>
        <p:nvSpPr>
          <p:cNvPr id="225" name="Google Shape;225;g291a9c54469_0_20"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g291a9c54469_0_20"/>
          <p:cNvSpPr txBox="1"/>
          <p:nvPr/>
        </p:nvSpPr>
        <p:spPr>
          <a:xfrm>
            <a:off x="849599" y="2301875"/>
            <a:ext cx="4401669" cy="2980800"/>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50000"/>
              </a:lnSpc>
              <a:spcBef>
                <a:spcPts val="640"/>
              </a:spcBef>
              <a:spcAft>
                <a:spcPts val="0"/>
              </a:spcAft>
              <a:buClr>
                <a:schemeClr val="dk1"/>
              </a:buClr>
              <a:buSzPts val="3200"/>
              <a:buFont typeface="Calibri"/>
              <a:buAutoNum type="alphaUcPeriod"/>
            </a:pPr>
            <a:r>
              <a:rPr lang="en-US" sz="3200" i="0" u="none" strike="noStrike" cap="none" dirty="0">
                <a:solidFill>
                  <a:schemeClr val="dk1"/>
                </a:solidFill>
                <a:latin typeface="Calibri"/>
                <a:ea typeface="Calibri"/>
                <a:cs typeface="Calibri"/>
                <a:sym typeface="Calibri"/>
              </a:rPr>
              <a:t>Take, opposite</a:t>
            </a:r>
          </a:p>
          <a:p>
            <a:pPr marL="457200" marR="0" lvl="0" indent="-431800" algn="l" rtl="0">
              <a:lnSpc>
                <a:spcPct val="150000"/>
              </a:lnSpc>
              <a:spcBef>
                <a:spcPts val="640"/>
              </a:spcBef>
              <a:spcAft>
                <a:spcPts val="0"/>
              </a:spcAft>
              <a:buClr>
                <a:schemeClr val="dk1"/>
              </a:buClr>
              <a:buSzPts val="3200"/>
              <a:buFont typeface="Calibri"/>
              <a:buAutoNum type="alphaUcPeriod"/>
            </a:pPr>
            <a:r>
              <a:rPr lang="en-US" sz="3200" i="0" u="none" strike="noStrike" cap="none" dirty="0">
                <a:solidFill>
                  <a:schemeClr val="dk1"/>
                </a:solidFill>
                <a:latin typeface="Calibri"/>
                <a:ea typeface="Calibri"/>
                <a:cs typeface="Calibri"/>
                <a:sym typeface="Calibri"/>
              </a:rPr>
              <a:t>Do nothing, the same</a:t>
            </a:r>
            <a:endParaRPr sz="3200" i="0" u="none" strike="noStrike" cap="none" dirty="0">
              <a:solidFill>
                <a:schemeClr val="dk1"/>
              </a:solidFill>
              <a:latin typeface="Calibri"/>
              <a:ea typeface="Calibri"/>
              <a:cs typeface="Calibri"/>
              <a:sym typeface="Calibri"/>
            </a:endParaRPr>
          </a:p>
        </p:txBody>
      </p:sp>
      <p:pic>
        <p:nvPicPr>
          <p:cNvPr id="2" name="Picture 2" descr="Static Electricity | KS3 Physics Revision">
            <a:extLst>
              <a:ext uri="{FF2B5EF4-FFF2-40B4-BE49-F238E27FC236}">
                <a16:creationId xmlns:a16="http://schemas.microsoft.com/office/drawing/2014/main" id="{A7DE07D8-9CF1-6682-A328-1951904185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268" y="2481943"/>
            <a:ext cx="3775965" cy="437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83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91a9c54469_0_20"/>
          <p:cNvSpPr txBox="1"/>
          <p:nvPr/>
        </p:nvSpPr>
        <p:spPr>
          <a:xfrm>
            <a:off x="989763" y="216922"/>
            <a:ext cx="777870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dirty="0">
                <a:solidFill>
                  <a:schemeClr val="dk1"/>
                </a:solidFill>
                <a:latin typeface="Calibri"/>
                <a:ea typeface="Calibri"/>
                <a:cs typeface="Calibri"/>
                <a:sym typeface="Calibri"/>
              </a:rPr>
              <a:t>A static charge is when two objects rub together and one can </a:t>
            </a:r>
            <a:r>
              <a:rPr lang="en-US" sz="3600" b="1" dirty="0">
                <a:solidFill>
                  <a:srgbClr val="FF0000"/>
                </a:solidFill>
                <a:latin typeface="Calibri"/>
                <a:ea typeface="Calibri"/>
                <a:cs typeface="Calibri"/>
                <a:sym typeface="Calibri"/>
              </a:rPr>
              <a:t>take</a:t>
            </a:r>
            <a:r>
              <a:rPr lang="en-US" sz="3600" dirty="0">
                <a:solidFill>
                  <a:schemeClr val="dk1"/>
                </a:solidFill>
                <a:latin typeface="Calibri"/>
                <a:ea typeface="Calibri"/>
                <a:cs typeface="Calibri"/>
                <a:sym typeface="Calibri"/>
              </a:rPr>
              <a:t> electrons from the other, leaving them with </a:t>
            </a:r>
            <a:r>
              <a:rPr lang="en-US" sz="3600" b="1" dirty="0">
                <a:solidFill>
                  <a:srgbClr val="FF0000"/>
                </a:solidFill>
                <a:latin typeface="Calibri"/>
                <a:ea typeface="Calibri"/>
                <a:cs typeface="Calibri"/>
                <a:sym typeface="Calibri"/>
              </a:rPr>
              <a:t>opposite</a:t>
            </a:r>
            <a:r>
              <a:rPr lang="en-US" sz="3600" dirty="0">
                <a:solidFill>
                  <a:schemeClr val="dk1"/>
                </a:solidFill>
                <a:latin typeface="Calibri"/>
                <a:ea typeface="Calibri"/>
                <a:cs typeface="Calibri"/>
                <a:sym typeface="Calibri"/>
              </a:rPr>
              <a:t> charges. </a:t>
            </a:r>
            <a:endParaRPr lang="en-US" sz="1400" b="0" i="0" u="none" strike="noStrike" cap="none" dirty="0">
              <a:solidFill>
                <a:srgbClr val="000000"/>
              </a:solidFill>
              <a:latin typeface="Arial"/>
              <a:ea typeface="Arial"/>
              <a:cs typeface="Arial"/>
              <a:sym typeface="Arial"/>
            </a:endParaRPr>
          </a:p>
        </p:txBody>
      </p:sp>
      <p:sp>
        <p:nvSpPr>
          <p:cNvPr id="225" name="Google Shape;225;g291a9c54469_0_20"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g291a9c54469_0_20"/>
          <p:cNvSpPr txBox="1"/>
          <p:nvPr/>
        </p:nvSpPr>
        <p:spPr>
          <a:xfrm>
            <a:off x="849599" y="2301875"/>
            <a:ext cx="4401669" cy="2980800"/>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50000"/>
              </a:lnSpc>
              <a:spcBef>
                <a:spcPts val="640"/>
              </a:spcBef>
              <a:spcAft>
                <a:spcPts val="0"/>
              </a:spcAft>
              <a:buClr>
                <a:srgbClr val="FF0000"/>
              </a:buClr>
              <a:buSzPts val="3200"/>
              <a:buFont typeface="Calibri"/>
              <a:buAutoNum type="alphaUcPeriod"/>
            </a:pPr>
            <a:r>
              <a:rPr lang="en-US" sz="3200" b="1" i="0" u="none" strike="noStrike" cap="none" dirty="0">
                <a:solidFill>
                  <a:srgbClr val="FF0000"/>
                </a:solidFill>
                <a:latin typeface="Calibri"/>
                <a:ea typeface="Calibri"/>
                <a:cs typeface="Calibri"/>
                <a:sym typeface="Calibri"/>
              </a:rPr>
              <a:t>Take, opposite</a:t>
            </a:r>
          </a:p>
          <a:p>
            <a:pPr marL="457200" marR="0" lvl="0" indent="-431800" algn="l" rtl="0">
              <a:lnSpc>
                <a:spcPct val="150000"/>
              </a:lnSpc>
              <a:spcBef>
                <a:spcPts val="640"/>
              </a:spcBef>
              <a:spcAft>
                <a:spcPts val="0"/>
              </a:spcAft>
              <a:buClr>
                <a:schemeClr val="dk1"/>
              </a:buClr>
              <a:buSzPts val="3200"/>
              <a:buFont typeface="Calibri"/>
              <a:buAutoNum type="alphaUcPeriod"/>
            </a:pPr>
            <a:r>
              <a:rPr lang="en-US" sz="3200" i="0" u="none" strike="noStrike" cap="none" dirty="0">
                <a:solidFill>
                  <a:schemeClr val="dk1"/>
                </a:solidFill>
                <a:latin typeface="Calibri"/>
                <a:ea typeface="Calibri"/>
                <a:cs typeface="Calibri"/>
                <a:sym typeface="Calibri"/>
              </a:rPr>
              <a:t>Do nothing, the same</a:t>
            </a:r>
            <a:endParaRPr sz="3200" i="0" u="none" strike="noStrike" cap="none" dirty="0">
              <a:solidFill>
                <a:schemeClr val="dk1"/>
              </a:solidFill>
              <a:latin typeface="Calibri"/>
              <a:ea typeface="Calibri"/>
              <a:cs typeface="Calibri"/>
              <a:sym typeface="Calibri"/>
            </a:endParaRPr>
          </a:p>
        </p:txBody>
      </p:sp>
      <p:pic>
        <p:nvPicPr>
          <p:cNvPr id="2" name="Picture 2" descr="Static Electricity | KS3 Physics Revision">
            <a:extLst>
              <a:ext uri="{FF2B5EF4-FFF2-40B4-BE49-F238E27FC236}">
                <a16:creationId xmlns:a16="http://schemas.microsoft.com/office/drawing/2014/main" id="{A7DE07D8-9CF1-6682-A328-1951904185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268" y="2481943"/>
            <a:ext cx="3775965" cy="437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35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p:nvPr/>
        </p:nvSpPr>
        <p:spPr>
          <a:xfrm>
            <a:off x="1342650" y="1334950"/>
            <a:ext cx="64587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dirty="0">
                <a:solidFill>
                  <a:schemeClr val="dk1"/>
                </a:solidFill>
                <a:latin typeface="Calibri"/>
                <a:ea typeface="Calibri"/>
                <a:cs typeface="Calibri"/>
                <a:sym typeface="Calibri"/>
              </a:rPr>
              <a:t>Insulator</a:t>
            </a:r>
            <a:endParaRPr sz="1400" b="0" i="0" u="none" strike="noStrike" cap="none" dirty="0">
              <a:solidFill>
                <a:srgbClr val="000000"/>
              </a:solidFill>
              <a:latin typeface="Arial"/>
              <a:ea typeface="Arial"/>
              <a:cs typeface="Arial"/>
              <a:sym typeface="Arial"/>
            </a:endParaRPr>
          </a:p>
        </p:txBody>
      </p:sp>
      <p:sp>
        <p:nvSpPr>
          <p:cNvPr id="210" name="Google Shape;210;p18"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1" name="Google Shape;211;p18"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9c31cddc2b_0_8"/>
          <p:cNvSpPr txBox="1">
            <a:spLocks noGrp="1"/>
          </p:cNvSpPr>
          <p:nvPr>
            <p:ph type="subTitle" idx="1"/>
          </p:nvPr>
        </p:nvSpPr>
        <p:spPr>
          <a:xfrm>
            <a:off x="771749" y="849592"/>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dirty="0">
                <a:solidFill>
                  <a:schemeClr val="dk1"/>
                </a:solidFill>
              </a:rPr>
              <a:t>Insulator</a:t>
            </a:r>
            <a:r>
              <a:rPr lang="en-US" b="1" dirty="0">
                <a:solidFill>
                  <a:schemeClr val="dk1"/>
                </a:solidFill>
              </a:rPr>
              <a:t>: </a:t>
            </a:r>
            <a:r>
              <a:rPr lang="en-US" dirty="0">
                <a:solidFill>
                  <a:schemeClr val="dk1"/>
                </a:solidFill>
              </a:rPr>
              <a:t>a material that electricity cannot flow through easily</a:t>
            </a:r>
            <a:endParaRPr dirty="0"/>
          </a:p>
        </p:txBody>
      </p:sp>
      <p:pic>
        <p:nvPicPr>
          <p:cNvPr id="174" name="Google Shape;174;g29c31cddc2b_0_8" descr="insulator.jpg"/>
          <p:cNvPicPr preferRelativeResize="0"/>
          <p:nvPr/>
        </p:nvPicPr>
        <p:blipFill rotWithShape="1">
          <a:blip r:embed="rId3">
            <a:alphaModFix/>
          </a:blip>
          <a:srcRect l="-10459" r="-10459"/>
          <a:stretch/>
        </p:blipFill>
        <p:spPr>
          <a:xfrm>
            <a:off x="457196" y="2104524"/>
            <a:ext cx="8229600" cy="4525963"/>
          </a:xfrm>
          <a:prstGeom prst="rect">
            <a:avLst/>
          </a:prstGeom>
          <a:noFill/>
          <a:ln>
            <a:noFill/>
          </a:ln>
        </p:spPr>
      </p:pic>
      <p:sp>
        <p:nvSpPr>
          <p:cNvPr id="2" name="Google Shape;269;g27e576c1a67_0_281" descr="Artificial Intelligence">
            <a:extLst>
              <a:ext uri="{FF2B5EF4-FFF2-40B4-BE49-F238E27FC236}">
                <a16:creationId xmlns:a16="http://schemas.microsoft.com/office/drawing/2014/main" id="{30560290-C96F-CE09-AD59-9354F5CAED11}"/>
              </a:ext>
            </a:extLst>
          </p:cNvPr>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Google Shape;270;g27e576c1a67_0_281" descr="Blog">
            <a:extLst>
              <a:ext uri="{FF2B5EF4-FFF2-40B4-BE49-F238E27FC236}">
                <a16:creationId xmlns:a16="http://schemas.microsoft.com/office/drawing/2014/main" id="{6CED86B4-07AD-B24C-2B18-A60FB30F4F5F}"/>
              </a:ext>
            </a:extLst>
          </p:cNvPr>
          <p:cNvPicPr preferRelativeResize="0"/>
          <p:nvPr/>
        </p:nvPicPr>
        <p:blipFill rotWithShape="1">
          <a:blip r:embed="rId5">
            <a:alphaModFix/>
          </a:blip>
          <a:srcRect/>
          <a:stretch/>
        </p:blipFill>
        <p:spPr>
          <a:xfrm>
            <a:off x="849542" y="222126"/>
            <a:ext cx="465357" cy="46535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7e576c1a67_0_364"/>
          <p:cNvSpPr txBox="1"/>
          <p:nvPr/>
        </p:nvSpPr>
        <p:spPr>
          <a:xfrm>
            <a:off x="2280974" y="526376"/>
            <a:ext cx="45819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What </a:t>
            </a:r>
            <a:r>
              <a:rPr lang="en-US" sz="3600" dirty="0">
                <a:solidFill>
                  <a:schemeClr val="dk1"/>
                </a:solidFill>
                <a:latin typeface="Calibri"/>
                <a:ea typeface="Calibri"/>
                <a:cs typeface="Calibri"/>
                <a:sym typeface="Calibri"/>
              </a:rPr>
              <a:t>is an insulator</a:t>
            </a:r>
            <a:r>
              <a:rPr lang="en-US" sz="3600" b="0" i="0" u="none" strike="noStrike" cap="none" dirty="0">
                <a:solidFill>
                  <a:schemeClr val="dk1"/>
                </a:solidFill>
                <a:latin typeface="Calibri"/>
                <a:ea typeface="Calibri"/>
                <a:cs typeface="Calibri"/>
                <a:sym typeface="Calibri"/>
              </a:rPr>
              <a:t>?</a:t>
            </a:r>
            <a:endParaRPr sz="3600" b="0" i="0" u="none" strike="noStrike" cap="none" dirty="0">
              <a:solidFill>
                <a:schemeClr val="dk1"/>
              </a:solidFill>
              <a:latin typeface="Calibri"/>
              <a:ea typeface="Calibri"/>
              <a:cs typeface="Calibri"/>
              <a:sym typeface="Calibri"/>
            </a:endParaRPr>
          </a:p>
        </p:txBody>
      </p:sp>
      <p:sp>
        <p:nvSpPr>
          <p:cNvPr id="233" name="Google Shape;233;g27e576c1a67_0_36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Google Shape;174;g29c31cddc2b_0_8" descr="insulator.jpg">
            <a:extLst>
              <a:ext uri="{FF2B5EF4-FFF2-40B4-BE49-F238E27FC236}">
                <a16:creationId xmlns:a16="http://schemas.microsoft.com/office/drawing/2014/main" id="{54C21AE6-DE9A-1178-2885-813236BC69AF}"/>
              </a:ext>
            </a:extLst>
          </p:cNvPr>
          <p:cNvPicPr preferRelativeResize="0"/>
          <p:nvPr/>
        </p:nvPicPr>
        <p:blipFill rotWithShape="1">
          <a:blip r:embed="rId4">
            <a:alphaModFix/>
          </a:blip>
          <a:srcRect l="-10459" r="-10459"/>
          <a:stretch/>
        </p:blipFill>
        <p:spPr>
          <a:xfrm>
            <a:off x="457196" y="2104524"/>
            <a:ext cx="8229600" cy="45259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127" name="Google Shape;127;p2"/>
          <p:cNvSpPr txBox="1"/>
          <p:nvPr/>
        </p:nvSpPr>
        <p:spPr>
          <a:xfrm>
            <a:off x="1828800" y="287215"/>
            <a:ext cx="548640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6000" b="1" dirty="0">
                <a:latin typeface="Calibri"/>
                <a:ea typeface="Calibri"/>
                <a:cs typeface="Calibri"/>
                <a:sym typeface="Calibri"/>
              </a:rPr>
              <a:t>Insulator</a:t>
            </a:r>
            <a:endParaRPr sz="1800" b="0" i="0" u="none" strike="noStrike" cap="none" dirty="0">
              <a:solidFill>
                <a:srgbClr val="000000"/>
              </a:solidFill>
              <a:latin typeface="Calibri"/>
              <a:ea typeface="Calibri"/>
              <a:cs typeface="Calibri"/>
              <a:sym typeface="Calibri"/>
            </a:endParaRPr>
          </a:p>
        </p:txBody>
      </p:sp>
      <p:pic>
        <p:nvPicPr>
          <p:cNvPr id="2050" name="Picture 2" descr="Conductors and Insulators | Heat and Electrical Conductors and Insulators">
            <a:extLst>
              <a:ext uri="{FF2B5EF4-FFF2-40B4-BE49-F238E27FC236}">
                <a16:creationId xmlns:a16="http://schemas.microsoft.com/office/drawing/2014/main" id="{F7C7FDC8-66AC-F148-3525-248F0661B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328" y="1537062"/>
            <a:ext cx="6825344" cy="4550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20"/>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41" name="Google Shape;241;p20"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7e576c1a67_0_73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27e576c1a67_0_736"/>
          <p:cNvSpPr txBox="1"/>
          <p:nvPr/>
        </p:nvSpPr>
        <p:spPr>
          <a:xfrm>
            <a:off x="804943" y="526375"/>
            <a:ext cx="7534114"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Insulators make it difficult for electricity to pass through. </a:t>
            </a:r>
          </a:p>
        </p:txBody>
      </p:sp>
      <p:sp>
        <p:nvSpPr>
          <p:cNvPr id="265" name="Google Shape;265;g27e576c1a67_0_73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76200" marR="76200" lvl="0" indent="0" algn="l" rtl="0">
              <a:lnSpc>
                <a:spcPct val="105882"/>
              </a:lnSpc>
              <a:spcBef>
                <a:spcPts val="0"/>
              </a:spcBef>
              <a:spcAft>
                <a:spcPts val="0"/>
              </a:spcAft>
              <a:buNone/>
            </a:pPr>
            <a:r>
              <a:rPr lang="en-US"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Licensable</a:t>
            </a:r>
            <a:endParaRPr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endParaRPr>
          </a:p>
        </p:txBody>
      </p:sp>
      <p:pic>
        <p:nvPicPr>
          <p:cNvPr id="11266" name="Picture 2" descr="Choice 16 oz. Red Plastic Cup - 50/Pack">
            <a:extLst>
              <a:ext uri="{FF2B5EF4-FFF2-40B4-BE49-F238E27FC236}">
                <a16:creationId xmlns:a16="http://schemas.microsoft.com/office/drawing/2014/main" id="{E875A278-0F76-4044-00B8-56FCB85A31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759" r="12344"/>
          <a:stretch/>
        </p:blipFill>
        <p:spPr bwMode="auto">
          <a:xfrm>
            <a:off x="144061" y="2446391"/>
            <a:ext cx="2806367" cy="369760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lara Holt Reimagines Ancient Myths and Decorative Traditions in Vivid  Ceramic Vessels — Colossal">
            <a:extLst>
              <a:ext uri="{FF2B5EF4-FFF2-40B4-BE49-F238E27FC236}">
                <a16:creationId xmlns:a16="http://schemas.microsoft.com/office/drawing/2014/main" id="{3FBA7D51-47E6-F48A-2B53-BAFF0817B4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4575" y="2499598"/>
            <a:ext cx="2814262" cy="351884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nalyzing the Mastication Process in Elastomer Processing">
            <a:extLst>
              <a:ext uri="{FF2B5EF4-FFF2-40B4-BE49-F238E27FC236}">
                <a16:creationId xmlns:a16="http://schemas.microsoft.com/office/drawing/2014/main" id="{0BD44854-6F10-ECFB-F04C-D5F2AC85BF3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155" t="10722" r="20981" b="4444"/>
          <a:stretch/>
        </p:blipFill>
        <p:spPr bwMode="auto">
          <a:xfrm>
            <a:off x="6028845" y="2446390"/>
            <a:ext cx="2810355" cy="369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9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7e576c1a67_0_73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27e576c1a67_0_736"/>
          <p:cNvSpPr txBox="1"/>
          <p:nvPr/>
        </p:nvSpPr>
        <p:spPr>
          <a:xfrm>
            <a:off x="1465825" y="526375"/>
            <a:ext cx="6847050"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Insulators have electrons that are tightly packed so electricity cannot</a:t>
            </a:r>
            <a:r>
              <a:rPr lang="en-US" sz="3600" dirty="0">
                <a:solidFill>
                  <a:schemeClr val="dk1"/>
                </a:solidFill>
                <a:latin typeface="Calibri"/>
                <a:ea typeface="Calibri"/>
                <a:cs typeface="Calibri"/>
                <a:sym typeface="Calibri"/>
              </a:rPr>
              <a:t> </a:t>
            </a:r>
            <a:r>
              <a:rPr lang="en-US" sz="3600" b="0" i="0" u="none" strike="noStrike" cap="none" dirty="0">
                <a:solidFill>
                  <a:schemeClr val="dk1"/>
                </a:solidFill>
                <a:latin typeface="Calibri"/>
                <a:ea typeface="Calibri"/>
                <a:cs typeface="Calibri"/>
                <a:sym typeface="Calibri"/>
              </a:rPr>
              <a:t>easily flow through them. </a:t>
            </a:r>
          </a:p>
        </p:txBody>
      </p:sp>
      <p:sp>
        <p:nvSpPr>
          <p:cNvPr id="265" name="Google Shape;265;g27e576c1a67_0_73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76200" marR="76200" lvl="0" indent="0" algn="l" rtl="0">
              <a:lnSpc>
                <a:spcPct val="105882"/>
              </a:lnSpc>
              <a:spcBef>
                <a:spcPts val="0"/>
              </a:spcBef>
              <a:spcAft>
                <a:spcPts val="0"/>
              </a:spcAft>
              <a:buNone/>
            </a:pPr>
            <a:r>
              <a:rPr lang="en-US" sz="850" dirty="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Licensable</a:t>
            </a:r>
            <a:endParaRPr sz="850" dirty="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endParaRPr>
          </a:p>
        </p:txBody>
      </p:sp>
      <p:pic>
        <p:nvPicPr>
          <p:cNvPr id="2" name="Picture 2" descr="electrostatics - What happens to any insulator when it is placed in any  external electric field? - Physics Stack Exchange">
            <a:extLst>
              <a:ext uri="{FF2B5EF4-FFF2-40B4-BE49-F238E27FC236}">
                <a16:creationId xmlns:a16="http://schemas.microsoft.com/office/drawing/2014/main" id="{D0DAEDC1-A4AC-3F37-4EB6-1F10249820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9887" y="2380810"/>
            <a:ext cx="6484226" cy="417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211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7e576c1a67_0_73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27e576c1a67_0_736"/>
          <p:cNvSpPr txBox="1"/>
          <p:nvPr/>
        </p:nvSpPr>
        <p:spPr>
          <a:xfrm>
            <a:off x="1465825" y="526375"/>
            <a:ext cx="6847050"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Materials that have no free electrons cannot generate electricity. </a:t>
            </a:r>
          </a:p>
        </p:txBody>
      </p:sp>
      <p:sp>
        <p:nvSpPr>
          <p:cNvPr id="265" name="Google Shape;265;g27e576c1a67_0_73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76200" marR="76200" lvl="0" indent="0" algn="l" rtl="0">
              <a:lnSpc>
                <a:spcPct val="105882"/>
              </a:lnSpc>
              <a:spcBef>
                <a:spcPts val="0"/>
              </a:spcBef>
              <a:spcAft>
                <a:spcPts val="0"/>
              </a:spcAft>
              <a:buNone/>
            </a:pPr>
            <a:r>
              <a:rPr lang="en-US" sz="850" dirty="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Licensable</a:t>
            </a:r>
            <a:endParaRPr sz="850" dirty="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endParaRPr>
          </a:p>
        </p:txBody>
      </p:sp>
      <p:pic>
        <p:nvPicPr>
          <p:cNvPr id="17412" name="Picture 4" descr="Deforma Detectabil nu vad free electrons Rasă umană specificat Marea amăgire">
            <a:extLst>
              <a:ext uri="{FF2B5EF4-FFF2-40B4-BE49-F238E27FC236}">
                <a16:creationId xmlns:a16="http://schemas.microsoft.com/office/drawing/2014/main" id="{A22A1E59-D7EF-012F-EA46-5E6B863CA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502236"/>
            <a:ext cx="8192961" cy="405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013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7e576c1a67_0_73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27e576c1a67_0_736"/>
          <p:cNvSpPr txBox="1"/>
          <p:nvPr/>
        </p:nvSpPr>
        <p:spPr>
          <a:xfrm>
            <a:off x="1465825" y="526375"/>
            <a:ext cx="684705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dirty="0">
                <a:solidFill>
                  <a:schemeClr val="dk1"/>
                </a:solidFill>
                <a:latin typeface="Calibri"/>
                <a:ea typeface="Calibri"/>
                <a:cs typeface="Calibri"/>
                <a:sym typeface="Calibri"/>
              </a:rPr>
              <a:t>Not every material has the same level of insulation.</a:t>
            </a:r>
            <a:endParaRPr lang="en-US" sz="3600" b="0" i="0" u="none" strike="noStrike" cap="none" dirty="0">
              <a:solidFill>
                <a:schemeClr val="dk1"/>
              </a:solidFill>
              <a:latin typeface="Calibri"/>
              <a:ea typeface="Calibri"/>
              <a:cs typeface="Calibri"/>
              <a:sym typeface="Calibri"/>
            </a:endParaRPr>
          </a:p>
        </p:txBody>
      </p:sp>
      <p:sp>
        <p:nvSpPr>
          <p:cNvPr id="265" name="Google Shape;265;g27e576c1a67_0_73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76200" marR="76200" lvl="0" indent="0" algn="l" rtl="0">
              <a:lnSpc>
                <a:spcPct val="105882"/>
              </a:lnSpc>
              <a:spcBef>
                <a:spcPts val="0"/>
              </a:spcBef>
              <a:spcAft>
                <a:spcPts val="0"/>
              </a:spcAft>
              <a:buNone/>
            </a:pPr>
            <a:r>
              <a:rPr lang="en-US"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Licensable</a:t>
            </a:r>
            <a:endParaRPr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endParaRPr>
          </a:p>
        </p:txBody>
      </p:sp>
      <p:pic>
        <p:nvPicPr>
          <p:cNvPr id="15362" name="Picture 2" descr="Timber wood: What is it, types and uses">
            <a:extLst>
              <a:ext uri="{FF2B5EF4-FFF2-40B4-BE49-F238E27FC236}">
                <a16:creationId xmlns:a16="http://schemas.microsoft.com/office/drawing/2014/main" id="{83CAC132-B069-0BCE-810F-4101B5464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650" y="2830799"/>
            <a:ext cx="4572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hinese Ceramics – China Online Museum | Chinese ceramics, Ceramics,  Chinese art">
            <a:extLst>
              <a:ext uri="{FF2B5EF4-FFF2-40B4-BE49-F238E27FC236}">
                <a16:creationId xmlns:a16="http://schemas.microsoft.com/office/drawing/2014/main" id="{A05016B7-3FEC-A87F-1741-69CD26463E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0650" y="1976271"/>
            <a:ext cx="3282043" cy="4376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7e576c1a67_0_73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27e576c1a67_0_736"/>
          <p:cNvSpPr txBox="1"/>
          <p:nvPr/>
        </p:nvSpPr>
        <p:spPr>
          <a:xfrm>
            <a:off x="1465825" y="526375"/>
            <a:ext cx="684705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dirty="0">
                <a:solidFill>
                  <a:schemeClr val="dk1"/>
                </a:solidFill>
                <a:latin typeface="Calibri"/>
                <a:ea typeface="Calibri"/>
                <a:cs typeface="Calibri"/>
                <a:sym typeface="Calibri"/>
              </a:rPr>
              <a:t>Nonmetals are good insulators.</a:t>
            </a:r>
            <a:endParaRPr lang="en-US" sz="3600" b="0" i="0" u="none" strike="noStrike" cap="none" dirty="0">
              <a:solidFill>
                <a:schemeClr val="dk1"/>
              </a:solidFill>
              <a:latin typeface="Calibri"/>
              <a:ea typeface="Calibri"/>
              <a:cs typeface="Calibri"/>
              <a:sym typeface="Calibri"/>
            </a:endParaRPr>
          </a:p>
        </p:txBody>
      </p:sp>
      <p:sp>
        <p:nvSpPr>
          <p:cNvPr id="265" name="Google Shape;265;g27e576c1a67_0_73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76200" marR="76200" lvl="0" indent="0" algn="l" rtl="0">
              <a:lnSpc>
                <a:spcPct val="105882"/>
              </a:lnSpc>
              <a:spcBef>
                <a:spcPts val="0"/>
              </a:spcBef>
              <a:spcAft>
                <a:spcPts val="0"/>
              </a:spcAft>
              <a:buNone/>
            </a:pPr>
            <a:r>
              <a:rPr lang="en-US"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Licensable</a:t>
            </a:r>
            <a:endParaRPr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endParaRPr>
          </a:p>
        </p:txBody>
      </p:sp>
      <p:pic>
        <p:nvPicPr>
          <p:cNvPr id="4098" name="Picture 2" descr="Chloride | The Nutrition Source | Harvard T.H. Chan School of Public Health">
            <a:extLst>
              <a:ext uri="{FF2B5EF4-FFF2-40B4-BE49-F238E27FC236}">
                <a16:creationId xmlns:a16="http://schemas.microsoft.com/office/drawing/2014/main" id="{57A4C20B-95BD-0EA3-6CD2-B6FD40656A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28" y="2286693"/>
            <a:ext cx="4501172" cy="300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at is iodine? | Uses for Iodine Products | Iochem Iodine Manufacturer">
            <a:extLst>
              <a:ext uri="{FF2B5EF4-FFF2-40B4-BE49-F238E27FC236}">
                <a16:creationId xmlns:a16="http://schemas.microsoft.com/office/drawing/2014/main" id="{6166E06E-6774-9DB9-2331-3CF402BFCA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8189" y="2286693"/>
            <a:ext cx="4494983" cy="30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796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7e576c1a67_0_73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27e576c1a67_0_736"/>
          <p:cNvSpPr txBox="1"/>
          <p:nvPr/>
        </p:nvSpPr>
        <p:spPr>
          <a:xfrm>
            <a:off x="1465825" y="526375"/>
            <a:ext cx="684705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Insulators protect us when we handle electricity. </a:t>
            </a:r>
          </a:p>
        </p:txBody>
      </p:sp>
      <p:sp>
        <p:nvSpPr>
          <p:cNvPr id="265" name="Google Shape;265;g27e576c1a67_0_73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76200" marR="76200" lvl="0" indent="0" algn="l" rtl="0">
              <a:lnSpc>
                <a:spcPct val="105882"/>
              </a:lnSpc>
              <a:spcBef>
                <a:spcPts val="0"/>
              </a:spcBef>
              <a:spcAft>
                <a:spcPts val="0"/>
              </a:spcAft>
              <a:buNone/>
            </a:pPr>
            <a:r>
              <a:rPr lang="en-US"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Licensable</a:t>
            </a:r>
            <a:endParaRPr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endParaRPr>
          </a:p>
        </p:txBody>
      </p:sp>
      <p:pic>
        <p:nvPicPr>
          <p:cNvPr id="19458" name="Picture 2" descr="Yellow Electric Safety Hand Gloves, for Electrical protection">
            <a:extLst>
              <a:ext uri="{FF2B5EF4-FFF2-40B4-BE49-F238E27FC236}">
                <a16:creationId xmlns:a16="http://schemas.microsoft.com/office/drawing/2014/main" id="{EEBA4430-6D58-16B4-84C6-47D9734DAD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84" t="12184" r="1524" b="9513"/>
          <a:stretch/>
        </p:blipFill>
        <p:spPr bwMode="auto">
          <a:xfrm>
            <a:off x="1669971" y="2012965"/>
            <a:ext cx="6178731" cy="484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621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d96993b0a5_0_44"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7430209113_0_1020"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g27430209113_0_1020"/>
          <p:cNvSpPr txBox="1"/>
          <p:nvPr/>
        </p:nvSpPr>
        <p:spPr>
          <a:xfrm>
            <a:off x="983701" y="528500"/>
            <a:ext cx="78825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dirty="0">
                <a:latin typeface="Calibri"/>
                <a:ea typeface="Calibri"/>
                <a:cs typeface="Calibri"/>
                <a:sym typeface="Calibri"/>
              </a:rPr>
              <a:t>Which is true about insulators? </a:t>
            </a:r>
          </a:p>
        </p:txBody>
      </p:sp>
      <p:sp>
        <p:nvSpPr>
          <p:cNvPr id="280" name="Google Shape;280;g27430209113_0_1020"/>
          <p:cNvSpPr txBox="1"/>
          <p:nvPr/>
        </p:nvSpPr>
        <p:spPr>
          <a:xfrm>
            <a:off x="846302" y="1320271"/>
            <a:ext cx="7882500" cy="3311569"/>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640"/>
              </a:spcBef>
              <a:spcAft>
                <a:spcPts val="0"/>
              </a:spcAft>
              <a:buClr>
                <a:schemeClr val="dk1"/>
              </a:buClr>
              <a:buSzPts val="3200"/>
              <a:buFont typeface="Calibri"/>
              <a:buAutoNum type="alphaUcPeriod"/>
            </a:pPr>
            <a:r>
              <a:rPr lang="en-US" sz="3200" b="0" i="0" u="none" strike="noStrike" cap="none" dirty="0">
                <a:solidFill>
                  <a:schemeClr val="dk1"/>
                </a:solidFill>
                <a:latin typeface="Calibri"/>
                <a:ea typeface="Calibri"/>
                <a:cs typeface="Calibri"/>
                <a:sym typeface="Calibri"/>
              </a:rPr>
              <a:t>Every metal has the same conductivity. </a:t>
            </a:r>
            <a:endParaRPr sz="3200" b="0" i="0" u="none" strike="noStrike" cap="none" dirty="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dirty="0">
                <a:solidFill>
                  <a:schemeClr val="dk1"/>
                </a:solidFill>
                <a:latin typeface="Calibri"/>
                <a:ea typeface="Calibri"/>
                <a:cs typeface="Calibri"/>
                <a:sym typeface="Calibri"/>
              </a:rPr>
              <a:t>Insulators have tightly packed electrons. </a:t>
            </a: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dirty="0">
                <a:solidFill>
                  <a:schemeClr val="dk1"/>
                </a:solidFill>
                <a:latin typeface="Calibri"/>
                <a:ea typeface="Calibri"/>
                <a:cs typeface="Calibri"/>
                <a:sym typeface="Calibri"/>
              </a:rPr>
              <a:t>Electricity moves faster in insulators. </a:t>
            </a: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dirty="0">
                <a:solidFill>
                  <a:schemeClr val="dk1"/>
                </a:solidFill>
                <a:latin typeface="Calibri"/>
                <a:ea typeface="Calibri"/>
                <a:cs typeface="Calibri"/>
                <a:sym typeface="Calibri"/>
              </a:rPr>
              <a:t>Insulators have a positive charge. </a:t>
            </a:r>
          </a:p>
        </p:txBody>
      </p:sp>
      <p:pic>
        <p:nvPicPr>
          <p:cNvPr id="2" name="Picture 2" descr="Highmark Plastic Cups 16 Oz Assorted Clear Colors Pack Of 100 - Office Depot">
            <a:extLst>
              <a:ext uri="{FF2B5EF4-FFF2-40B4-BE49-F238E27FC236}">
                <a16:creationId xmlns:a16="http://schemas.microsoft.com/office/drawing/2014/main" id="{164E0D08-48CC-8EDF-4E16-FC82752E9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2718" y="3988450"/>
            <a:ext cx="4058563" cy="259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508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7430209113_0_1020"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g27430209113_0_1020"/>
          <p:cNvSpPr txBox="1"/>
          <p:nvPr/>
        </p:nvSpPr>
        <p:spPr>
          <a:xfrm>
            <a:off x="983701" y="528500"/>
            <a:ext cx="78825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dirty="0">
                <a:latin typeface="Calibri"/>
                <a:ea typeface="Calibri"/>
                <a:cs typeface="Calibri"/>
                <a:sym typeface="Calibri"/>
              </a:rPr>
              <a:t>Which is true about insulators? </a:t>
            </a:r>
          </a:p>
        </p:txBody>
      </p:sp>
      <p:sp>
        <p:nvSpPr>
          <p:cNvPr id="280" name="Google Shape;280;g27430209113_0_1020"/>
          <p:cNvSpPr txBox="1"/>
          <p:nvPr/>
        </p:nvSpPr>
        <p:spPr>
          <a:xfrm>
            <a:off x="846302" y="1320271"/>
            <a:ext cx="7882500" cy="3311569"/>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640"/>
              </a:spcBef>
              <a:spcAft>
                <a:spcPts val="0"/>
              </a:spcAft>
              <a:buClr>
                <a:schemeClr val="dk1"/>
              </a:buClr>
              <a:buSzPts val="3200"/>
              <a:buFont typeface="Calibri"/>
              <a:buAutoNum type="alphaUcPeriod"/>
            </a:pPr>
            <a:r>
              <a:rPr lang="en-US" sz="3200" b="0" i="0" u="none" strike="noStrike" cap="none" dirty="0">
                <a:solidFill>
                  <a:schemeClr val="dk1"/>
                </a:solidFill>
                <a:latin typeface="Calibri"/>
                <a:ea typeface="Calibri"/>
                <a:cs typeface="Calibri"/>
                <a:sym typeface="Calibri"/>
              </a:rPr>
              <a:t>Every metal has the same conductivity. </a:t>
            </a:r>
            <a:endParaRPr sz="3200" b="0" i="0" u="none" strike="noStrike" cap="none" dirty="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rgbClr val="FF0000"/>
              </a:buClr>
              <a:buSzPts val="3200"/>
              <a:buFont typeface="Calibri"/>
              <a:buAutoNum type="alphaUcPeriod"/>
            </a:pPr>
            <a:r>
              <a:rPr lang="en-US" sz="3200" b="1" dirty="0">
                <a:solidFill>
                  <a:srgbClr val="FF0000"/>
                </a:solidFill>
                <a:latin typeface="Calibri"/>
                <a:ea typeface="Calibri"/>
                <a:cs typeface="Calibri"/>
                <a:sym typeface="Calibri"/>
              </a:rPr>
              <a:t>Insulators have tightly packed electrons. </a:t>
            </a: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dirty="0">
                <a:solidFill>
                  <a:schemeClr val="dk1"/>
                </a:solidFill>
                <a:latin typeface="Calibri"/>
                <a:ea typeface="Calibri"/>
                <a:cs typeface="Calibri"/>
                <a:sym typeface="Calibri"/>
              </a:rPr>
              <a:t>Electricity moves faster in insulators. </a:t>
            </a: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dirty="0">
                <a:solidFill>
                  <a:schemeClr val="dk1"/>
                </a:solidFill>
                <a:latin typeface="Calibri"/>
                <a:ea typeface="Calibri"/>
                <a:cs typeface="Calibri"/>
                <a:sym typeface="Calibri"/>
              </a:rPr>
              <a:t>Insulators have a positive charge. </a:t>
            </a:r>
          </a:p>
        </p:txBody>
      </p:sp>
      <p:pic>
        <p:nvPicPr>
          <p:cNvPr id="24578" name="Picture 2" descr="Highmark Plastic Cups 16 Oz Assorted Clear Colors Pack Of 100 - Office Depot">
            <a:extLst>
              <a:ext uri="{FF2B5EF4-FFF2-40B4-BE49-F238E27FC236}">
                <a16:creationId xmlns:a16="http://schemas.microsoft.com/office/drawing/2014/main" id="{BD96DAC6-5098-936A-4B70-40B2FEC22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2718" y="3988450"/>
            <a:ext cx="4058563" cy="259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12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8" descr="A light bulb with a gear inside&#10;&#10;Description automatically generated"/>
          <p:cNvPicPr preferRelativeResize="0"/>
          <p:nvPr/>
        </p:nvPicPr>
        <p:blipFill>
          <a:blip r:embed="rId3">
            <a:alphaModFix/>
          </a:blip>
          <a:stretch>
            <a:fillRect/>
          </a:stretch>
        </p:blipFill>
        <p:spPr>
          <a:xfrm>
            <a:off x="0" y="160485"/>
            <a:ext cx="721150" cy="733800"/>
          </a:xfrm>
          <a:prstGeom prst="rect">
            <a:avLst/>
          </a:prstGeom>
          <a:noFill/>
          <a:ln>
            <a:noFill/>
          </a:ln>
        </p:spPr>
      </p:pic>
      <p:sp>
        <p:nvSpPr>
          <p:cNvPr id="215" name="Google Shape;215;p38"/>
          <p:cNvSpPr txBox="1"/>
          <p:nvPr/>
        </p:nvSpPr>
        <p:spPr>
          <a:xfrm>
            <a:off x="721150" y="1896497"/>
            <a:ext cx="3865941" cy="2733026"/>
          </a:xfrm>
          <a:prstGeom prst="rect">
            <a:avLst/>
          </a:prstGeom>
          <a:noFill/>
          <a:ln>
            <a:noFill/>
          </a:ln>
        </p:spPr>
        <p:txBody>
          <a:bodyPr spcFirstLastPara="1" wrap="square" lIns="91425" tIns="91425" rIns="91425" bIns="91425" anchor="t" anchorCtr="0">
            <a:spAutoFit/>
          </a:bodyPr>
          <a:lstStyle/>
          <a:p>
            <a:pPr algn="ctr">
              <a:lnSpc>
                <a:spcPct val="115000"/>
              </a:lnSpc>
            </a:pPr>
            <a:r>
              <a:rPr lang="en-US" sz="3600" b="1" dirty="0">
                <a:solidFill>
                  <a:schemeClr val="dk1"/>
                </a:solidFill>
                <a:latin typeface="Calibri"/>
                <a:ea typeface="Calibri"/>
                <a:cs typeface="Calibri"/>
                <a:sym typeface="Calibri"/>
              </a:rPr>
              <a:t>Big Question: </a:t>
            </a:r>
            <a:r>
              <a:rPr lang="en-US" sz="3600" b="0" i="0" dirty="0">
                <a:solidFill>
                  <a:srgbClr val="0F0F0F"/>
                </a:solidFill>
                <a:effectLst/>
                <a:latin typeface="Söhne"/>
              </a:rPr>
              <a:t>How do insulators help keep us safe and power our homes?</a:t>
            </a:r>
            <a:endParaRPr lang="en-US" sz="3600" dirty="0">
              <a:solidFill>
                <a:schemeClr val="dk1"/>
              </a:solidFill>
              <a:latin typeface="Calibri"/>
              <a:ea typeface="Calibri"/>
              <a:cs typeface="Calibri"/>
              <a:sym typeface="Calibri"/>
            </a:endParaRPr>
          </a:p>
        </p:txBody>
      </p:sp>
      <p:pic>
        <p:nvPicPr>
          <p:cNvPr id="4" name="Picture 3" descr="A close-up of a variety of objects&#10;&#10;Description automatically generated">
            <a:extLst>
              <a:ext uri="{FF2B5EF4-FFF2-40B4-BE49-F238E27FC236}">
                <a16:creationId xmlns:a16="http://schemas.microsoft.com/office/drawing/2014/main" id="{80AB5DB2-342A-C048-89A6-8376AB6DAC42}"/>
              </a:ext>
            </a:extLst>
          </p:cNvPr>
          <p:cNvPicPr>
            <a:picLocks noChangeAspect="1"/>
          </p:cNvPicPr>
          <p:nvPr/>
        </p:nvPicPr>
        <p:blipFill>
          <a:blip r:embed="rId4"/>
          <a:stretch>
            <a:fillRect/>
          </a:stretch>
        </p:blipFill>
        <p:spPr>
          <a:xfrm>
            <a:off x="5127813" y="-13628"/>
            <a:ext cx="4016188" cy="687162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7430209113_0_1020"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g27430209113_0_1020"/>
          <p:cNvSpPr txBox="1"/>
          <p:nvPr/>
        </p:nvSpPr>
        <p:spPr>
          <a:xfrm>
            <a:off x="983701" y="528500"/>
            <a:ext cx="78825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dirty="0">
                <a:latin typeface="Calibri"/>
                <a:ea typeface="Calibri"/>
                <a:cs typeface="Calibri"/>
                <a:sym typeface="Calibri"/>
              </a:rPr>
              <a:t>Can electrons easily move in insulators?</a:t>
            </a:r>
          </a:p>
        </p:txBody>
      </p:sp>
      <p:sp>
        <p:nvSpPr>
          <p:cNvPr id="280" name="Google Shape;280;g27430209113_0_1020"/>
          <p:cNvSpPr txBox="1"/>
          <p:nvPr/>
        </p:nvSpPr>
        <p:spPr>
          <a:xfrm>
            <a:off x="846302" y="1320271"/>
            <a:ext cx="7882500" cy="3311569"/>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640"/>
              </a:spcBef>
              <a:spcAft>
                <a:spcPts val="0"/>
              </a:spcAft>
              <a:buClr>
                <a:schemeClr val="dk1"/>
              </a:buClr>
              <a:buSzPts val="3200"/>
              <a:buFont typeface="Calibri"/>
              <a:buAutoNum type="alphaUcPeriod"/>
            </a:pPr>
            <a:r>
              <a:rPr lang="en-US" sz="3200" b="0" i="0" u="none" strike="noStrike" cap="none" dirty="0">
                <a:solidFill>
                  <a:schemeClr val="dk1"/>
                </a:solidFill>
                <a:latin typeface="Calibri"/>
                <a:ea typeface="Calibri"/>
                <a:cs typeface="Calibri"/>
                <a:sym typeface="Calibri"/>
              </a:rPr>
              <a:t>Yes</a:t>
            </a:r>
          </a:p>
          <a:p>
            <a:pPr marL="457200" marR="0" lvl="0" indent="-431800" algn="l" rtl="0">
              <a:lnSpc>
                <a:spcPct val="115000"/>
              </a:lnSpc>
              <a:spcBef>
                <a:spcPts val="640"/>
              </a:spcBef>
              <a:spcAft>
                <a:spcPts val="0"/>
              </a:spcAft>
              <a:buClr>
                <a:schemeClr val="dk1"/>
              </a:buClr>
              <a:buSzPts val="3200"/>
              <a:buFont typeface="Calibri"/>
              <a:buAutoNum type="alphaUcPeriod"/>
            </a:pPr>
            <a:r>
              <a:rPr lang="en-US" sz="3200" dirty="0">
                <a:solidFill>
                  <a:schemeClr val="dk1"/>
                </a:solidFill>
                <a:latin typeface="Calibri"/>
                <a:ea typeface="Calibri"/>
                <a:cs typeface="Calibri"/>
                <a:sym typeface="Calibri"/>
              </a:rPr>
              <a:t>No</a:t>
            </a:r>
          </a:p>
        </p:txBody>
      </p:sp>
      <p:pic>
        <p:nvPicPr>
          <p:cNvPr id="23554" name="Picture 2" descr="Analyzing the Mastication Process in Elastomer Processing">
            <a:extLst>
              <a:ext uri="{FF2B5EF4-FFF2-40B4-BE49-F238E27FC236}">
                <a16:creationId xmlns:a16="http://schemas.microsoft.com/office/drawing/2014/main" id="{72C512A1-F728-56F8-9E8C-2A91C14304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368" y="2212609"/>
            <a:ext cx="4595449" cy="426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331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7430209113_0_1020"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g27430209113_0_1020"/>
          <p:cNvSpPr txBox="1"/>
          <p:nvPr/>
        </p:nvSpPr>
        <p:spPr>
          <a:xfrm>
            <a:off x="983701" y="528500"/>
            <a:ext cx="78825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dirty="0">
                <a:latin typeface="Calibri"/>
                <a:ea typeface="Calibri"/>
                <a:cs typeface="Calibri"/>
                <a:sym typeface="Calibri"/>
              </a:rPr>
              <a:t>Can electrons easily move in insulators?</a:t>
            </a:r>
          </a:p>
        </p:txBody>
      </p:sp>
      <p:sp>
        <p:nvSpPr>
          <p:cNvPr id="280" name="Google Shape;280;g27430209113_0_1020"/>
          <p:cNvSpPr txBox="1"/>
          <p:nvPr/>
        </p:nvSpPr>
        <p:spPr>
          <a:xfrm>
            <a:off x="846302" y="1320271"/>
            <a:ext cx="7882500" cy="3311569"/>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640"/>
              </a:spcBef>
              <a:spcAft>
                <a:spcPts val="0"/>
              </a:spcAft>
              <a:buClr>
                <a:schemeClr val="dk1"/>
              </a:buClr>
              <a:buSzPts val="3200"/>
              <a:buFont typeface="Calibri"/>
              <a:buAutoNum type="alphaUcPeriod"/>
            </a:pPr>
            <a:r>
              <a:rPr lang="en-US" sz="3200" b="0" i="0" u="none" strike="noStrike" cap="none" dirty="0">
                <a:solidFill>
                  <a:schemeClr val="dk1"/>
                </a:solidFill>
                <a:latin typeface="Calibri"/>
                <a:ea typeface="Calibri"/>
                <a:cs typeface="Calibri"/>
                <a:sym typeface="Calibri"/>
              </a:rPr>
              <a:t>Yes</a:t>
            </a:r>
          </a:p>
          <a:p>
            <a:pPr marL="457200" marR="0" lvl="0" indent="-431800" algn="l" rtl="0">
              <a:lnSpc>
                <a:spcPct val="115000"/>
              </a:lnSpc>
              <a:spcBef>
                <a:spcPts val="640"/>
              </a:spcBef>
              <a:spcAft>
                <a:spcPts val="0"/>
              </a:spcAft>
              <a:buClr>
                <a:srgbClr val="FF0000"/>
              </a:buClr>
              <a:buSzPts val="3200"/>
              <a:buFont typeface="Calibri"/>
              <a:buAutoNum type="alphaUcPeriod"/>
            </a:pPr>
            <a:r>
              <a:rPr lang="en-US" sz="3200" b="1" dirty="0">
                <a:solidFill>
                  <a:srgbClr val="FF0000"/>
                </a:solidFill>
                <a:latin typeface="Calibri"/>
                <a:ea typeface="Calibri"/>
                <a:cs typeface="Calibri"/>
                <a:sym typeface="Calibri"/>
              </a:rPr>
              <a:t>No</a:t>
            </a:r>
          </a:p>
        </p:txBody>
      </p:sp>
      <p:pic>
        <p:nvPicPr>
          <p:cNvPr id="2" name="Picture 2" descr="Analyzing the Mastication Process in Elastomer Processing">
            <a:extLst>
              <a:ext uri="{FF2B5EF4-FFF2-40B4-BE49-F238E27FC236}">
                <a16:creationId xmlns:a16="http://schemas.microsoft.com/office/drawing/2014/main" id="{D888DD1D-413B-23B8-4CCA-21F95E269F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368" y="2212609"/>
            <a:ext cx="4595449" cy="426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683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91a9c54469_0_68"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g291a9c54469_0_68"/>
          <p:cNvSpPr txBox="1"/>
          <p:nvPr/>
        </p:nvSpPr>
        <p:spPr>
          <a:xfrm>
            <a:off x="983700" y="450175"/>
            <a:ext cx="793170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Arial"/>
              <a:buNone/>
            </a:pPr>
            <a:r>
              <a:rPr lang="en-US" sz="3600" b="0" i="0" u="none" strike="noStrike" cap="none" dirty="0">
                <a:solidFill>
                  <a:srgbClr val="000000"/>
                </a:solidFill>
                <a:latin typeface="Calibri"/>
                <a:ea typeface="Calibri"/>
                <a:cs typeface="Calibri"/>
                <a:sym typeface="Calibri"/>
              </a:rPr>
              <a:t>Conductors have lots of free electrons that can move easily. This allows electricity to flow through the material.</a:t>
            </a:r>
          </a:p>
          <a:p>
            <a:pPr marL="0" marR="0" lvl="0" indent="0" algn="ctr" rtl="0">
              <a:lnSpc>
                <a:spcPct val="100000"/>
              </a:lnSpc>
              <a:spcBef>
                <a:spcPts val="0"/>
              </a:spcBef>
              <a:spcAft>
                <a:spcPts val="0"/>
              </a:spcAft>
              <a:buClr>
                <a:schemeClr val="dk1"/>
              </a:buClr>
              <a:buSzPts val="3600"/>
              <a:buFont typeface="Arial"/>
              <a:buNone/>
            </a:pPr>
            <a:endParaRPr lang="en-US" sz="3600" b="0" i="0" u="none" strike="noStrike" cap="none" dirty="0">
              <a:solidFill>
                <a:srgbClr val="000000"/>
              </a:solidFill>
              <a:latin typeface="Calibri"/>
              <a:ea typeface="Calibri"/>
              <a:cs typeface="Calibri"/>
              <a:sym typeface="Calibri"/>
            </a:endParaRPr>
          </a:p>
        </p:txBody>
      </p:sp>
      <p:sp>
        <p:nvSpPr>
          <p:cNvPr id="338" name="Google Shape;338;g291a9c54469_0_68"/>
          <p:cNvSpPr txBox="1"/>
          <p:nvPr/>
        </p:nvSpPr>
        <p:spPr>
          <a:xfrm>
            <a:off x="491850" y="2409300"/>
            <a:ext cx="6823351" cy="2039400"/>
          </a:xfrm>
          <a:prstGeom prst="rect">
            <a:avLst/>
          </a:prstGeom>
          <a:noFill/>
          <a:ln>
            <a:noFill/>
          </a:ln>
        </p:spPr>
        <p:txBody>
          <a:bodyPr spcFirstLastPara="1" wrap="square" lIns="91425" tIns="45700" rIns="91425" bIns="45700" anchor="t" anchorCtr="0">
            <a:normAutofit/>
          </a:bodyPr>
          <a:lstStyle/>
          <a:p>
            <a:pPr marL="457200" indent="-431800">
              <a:lnSpc>
                <a:spcPct val="115000"/>
              </a:lnSpc>
              <a:buClr>
                <a:schemeClr val="dk1"/>
              </a:buClr>
              <a:buSzPts val="3200"/>
              <a:buFont typeface="Calibri"/>
              <a:buAutoNum type="alphaUcPeriod"/>
            </a:pPr>
            <a:r>
              <a:rPr lang="en-US" sz="3200" dirty="0">
                <a:solidFill>
                  <a:schemeClr val="tx1"/>
                </a:solidFill>
                <a:latin typeface="Calibri"/>
                <a:ea typeface="Calibri"/>
                <a:cs typeface="Calibri"/>
                <a:sym typeface="Calibri"/>
              </a:rPr>
              <a:t>True</a:t>
            </a:r>
          </a:p>
          <a:p>
            <a:pPr marL="457200" indent="-431800">
              <a:lnSpc>
                <a:spcPct val="115000"/>
              </a:lnSpc>
              <a:buClr>
                <a:schemeClr val="dk1"/>
              </a:buClr>
              <a:buSzPts val="3200"/>
              <a:buFont typeface="Calibri"/>
              <a:buAutoNum type="alphaUcPeriod"/>
            </a:pPr>
            <a:r>
              <a:rPr lang="en-US" sz="3200" dirty="0">
                <a:solidFill>
                  <a:schemeClr val="tx1"/>
                </a:solidFill>
                <a:latin typeface="Calibri"/>
                <a:ea typeface="Calibri"/>
                <a:cs typeface="Calibri"/>
                <a:sym typeface="Calibri"/>
              </a:rPr>
              <a:t>False</a:t>
            </a:r>
          </a:p>
        </p:txBody>
      </p:sp>
      <p:pic>
        <p:nvPicPr>
          <p:cNvPr id="18434" name="Picture 2" descr="Insulation and conduction in electricity">
            <a:extLst>
              <a:ext uri="{FF2B5EF4-FFF2-40B4-BE49-F238E27FC236}">
                <a16:creationId xmlns:a16="http://schemas.microsoft.com/office/drawing/2014/main" id="{502411F5-3672-0105-D96A-9F967C90C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383" y="2409300"/>
            <a:ext cx="7080617" cy="379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861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91a9c54469_0_68"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g291a9c54469_0_68"/>
          <p:cNvSpPr txBox="1"/>
          <p:nvPr/>
        </p:nvSpPr>
        <p:spPr>
          <a:xfrm>
            <a:off x="983700" y="450175"/>
            <a:ext cx="793170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Arial"/>
              <a:buNone/>
            </a:pPr>
            <a:r>
              <a:rPr lang="en-US" sz="3600" b="0" i="0" u="none" strike="noStrike" cap="none" dirty="0">
                <a:solidFill>
                  <a:srgbClr val="000000"/>
                </a:solidFill>
                <a:latin typeface="Calibri"/>
                <a:ea typeface="Calibri"/>
                <a:cs typeface="Calibri"/>
                <a:sym typeface="Calibri"/>
              </a:rPr>
              <a:t>Conductors have lots of free electrons that can move easily. This allows electricity to flow through the material.</a:t>
            </a:r>
          </a:p>
          <a:p>
            <a:pPr marL="0" marR="0" lvl="0" indent="0" algn="ctr" rtl="0">
              <a:lnSpc>
                <a:spcPct val="100000"/>
              </a:lnSpc>
              <a:spcBef>
                <a:spcPts val="0"/>
              </a:spcBef>
              <a:spcAft>
                <a:spcPts val="0"/>
              </a:spcAft>
              <a:buClr>
                <a:schemeClr val="dk1"/>
              </a:buClr>
              <a:buSzPts val="3600"/>
              <a:buFont typeface="Arial"/>
              <a:buNone/>
            </a:pPr>
            <a:endParaRPr lang="en-US" sz="3600" b="0" i="0" u="none" strike="noStrike" cap="none" dirty="0">
              <a:solidFill>
                <a:srgbClr val="000000"/>
              </a:solidFill>
              <a:latin typeface="Calibri"/>
              <a:ea typeface="Calibri"/>
              <a:cs typeface="Calibri"/>
              <a:sym typeface="Calibri"/>
            </a:endParaRPr>
          </a:p>
        </p:txBody>
      </p:sp>
      <p:sp>
        <p:nvSpPr>
          <p:cNvPr id="338" name="Google Shape;338;g291a9c54469_0_68"/>
          <p:cNvSpPr txBox="1"/>
          <p:nvPr/>
        </p:nvSpPr>
        <p:spPr>
          <a:xfrm>
            <a:off x="491850" y="2409300"/>
            <a:ext cx="6823351" cy="2039400"/>
          </a:xfrm>
          <a:prstGeom prst="rect">
            <a:avLst/>
          </a:prstGeom>
          <a:noFill/>
          <a:ln>
            <a:noFill/>
          </a:ln>
        </p:spPr>
        <p:txBody>
          <a:bodyPr spcFirstLastPara="1" wrap="square" lIns="91425" tIns="45700" rIns="91425" bIns="45700" anchor="t" anchorCtr="0">
            <a:normAutofit/>
          </a:bodyPr>
          <a:lstStyle/>
          <a:p>
            <a:pPr marL="457200" indent="-431800">
              <a:lnSpc>
                <a:spcPct val="115000"/>
              </a:lnSpc>
              <a:buClr>
                <a:srgbClr val="FF0000"/>
              </a:buClr>
              <a:buSzPts val="3200"/>
              <a:buFont typeface="Calibri"/>
              <a:buAutoNum type="alphaUcPeriod"/>
            </a:pPr>
            <a:r>
              <a:rPr lang="en-US" sz="3200" b="1" dirty="0">
                <a:solidFill>
                  <a:srgbClr val="FF0000"/>
                </a:solidFill>
                <a:latin typeface="Calibri"/>
                <a:ea typeface="Calibri"/>
                <a:cs typeface="Calibri"/>
                <a:sym typeface="Calibri"/>
              </a:rPr>
              <a:t>True</a:t>
            </a:r>
          </a:p>
          <a:p>
            <a:pPr marL="457200" indent="-431800">
              <a:lnSpc>
                <a:spcPct val="115000"/>
              </a:lnSpc>
              <a:buClr>
                <a:schemeClr val="dk1"/>
              </a:buClr>
              <a:buSzPts val="3200"/>
              <a:buFont typeface="Calibri"/>
              <a:buAutoNum type="alphaUcPeriod"/>
            </a:pPr>
            <a:r>
              <a:rPr lang="en-US" sz="3200" dirty="0">
                <a:solidFill>
                  <a:schemeClr val="tx1"/>
                </a:solidFill>
                <a:latin typeface="Calibri"/>
                <a:ea typeface="Calibri"/>
                <a:cs typeface="Calibri"/>
                <a:sym typeface="Calibri"/>
              </a:rPr>
              <a:t>False</a:t>
            </a:r>
          </a:p>
        </p:txBody>
      </p:sp>
      <p:pic>
        <p:nvPicPr>
          <p:cNvPr id="18434" name="Picture 2" descr="Insulation and conduction in electricity">
            <a:extLst>
              <a:ext uri="{FF2B5EF4-FFF2-40B4-BE49-F238E27FC236}">
                <a16:creationId xmlns:a16="http://schemas.microsoft.com/office/drawing/2014/main" id="{502411F5-3672-0105-D96A-9F967C90C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383" y="2409300"/>
            <a:ext cx="7080617" cy="379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541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5e11802ac4_0_419"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4" name="Google Shape;324;g25e11802ac4_0_419"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5e11802ac4_0_78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01C00A54-2918-03F7-C1E5-B14CEDDFC429}"/>
              </a:ext>
            </a:extLst>
          </p:cNvPr>
          <p:cNvSpPr txBox="1"/>
          <p:nvPr/>
        </p:nvSpPr>
        <p:spPr>
          <a:xfrm>
            <a:off x="1669237" y="474686"/>
            <a:ext cx="6155413" cy="1200329"/>
          </a:xfrm>
          <a:prstGeom prst="rect">
            <a:avLst/>
          </a:prstGeom>
          <a:noFill/>
        </p:spPr>
        <p:txBody>
          <a:bodyPr wrap="square" rtlCol="0">
            <a:spAutoFit/>
          </a:bodyPr>
          <a:lstStyle/>
          <a:p>
            <a:pPr algn="ctr"/>
            <a:r>
              <a:rPr lang="en-US" sz="3600" dirty="0">
                <a:latin typeface="Calibri" panose="020F0502020204030204" pitchFamily="34" charset="0"/>
                <a:cs typeface="Calibri" panose="020F0502020204030204" pitchFamily="34" charset="0"/>
              </a:rPr>
              <a:t>The Coating Outside Electrical Wires</a:t>
            </a:r>
          </a:p>
        </p:txBody>
      </p:sp>
      <p:pic>
        <p:nvPicPr>
          <p:cNvPr id="9220" name="Picture 4" descr="6 Different Types of Electrical Wire and How to Choose One">
            <a:extLst>
              <a:ext uri="{FF2B5EF4-FFF2-40B4-BE49-F238E27FC236}">
                <a16:creationId xmlns:a16="http://schemas.microsoft.com/office/drawing/2014/main" id="{26C56286-68D2-1287-3202-F3841C067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294" y="1628809"/>
            <a:ext cx="6155413" cy="4103609"/>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63;g2936c336ece_0_1" descr="Artificial Intelligence">
            <a:extLst>
              <a:ext uri="{FF2B5EF4-FFF2-40B4-BE49-F238E27FC236}">
                <a16:creationId xmlns:a16="http://schemas.microsoft.com/office/drawing/2014/main" id="{D1F146C6-9AAA-8B3B-CAB8-45340C1D5104}"/>
              </a:ext>
            </a:extLst>
          </p:cNvPr>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Google Shape;364;g2936c336ece_0_1" descr="Comment Like">
            <a:extLst>
              <a:ext uri="{FF2B5EF4-FFF2-40B4-BE49-F238E27FC236}">
                <a16:creationId xmlns:a16="http://schemas.microsoft.com/office/drawing/2014/main" id="{8D17EED9-938D-A68A-5D68-D4856ADB8D86}"/>
              </a:ext>
            </a:extLst>
          </p:cNvPr>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5e11802ac4_0_78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01C00A54-2918-03F7-C1E5-B14CEDDFC429}"/>
              </a:ext>
            </a:extLst>
          </p:cNvPr>
          <p:cNvSpPr txBox="1"/>
          <p:nvPr/>
        </p:nvSpPr>
        <p:spPr>
          <a:xfrm>
            <a:off x="1695364" y="424771"/>
            <a:ext cx="5753272" cy="646331"/>
          </a:xfrm>
          <a:prstGeom prst="rect">
            <a:avLst/>
          </a:prstGeom>
          <a:noFill/>
        </p:spPr>
        <p:txBody>
          <a:bodyPr wrap="square" rtlCol="0">
            <a:spAutoFit/>
          </a:bodyPr>
          <a:lstStyle/>
          <a:p>
            <a:pPr algn="ctr"/>
            <a:r>
              <a:rPr lang="en-US" sz="3600" dirty="0">
                <a:latin typeface="Calibri" panose="020F0502020204030204" pitchFamily="34" charset="0"/>
                <a:cs typeface="Calibri" panose="020F0502020204030204" pitchFamily="34" charset="0"/>
              </a:rPr>
              <a:t>Wood</a:t>
            </a:r>
          </a:p>
        </p:txBody>
      </p:sp>
      <p:pic>
        <p:nvPicPr>
          <p:cNvPr id="10242" name="Picture 2" descr="Choosing the Best Wood for Furniture | Types of Wood">
            <a:extLst>
              <a:ext uri="{FF2B5EF4-FFF2-40B4-BE49-F238E27FC236}">
                <a16:creationId xmlns:a16="http://schemas.microsoft.com/office/drawing/2014/main" id="{C91A4AA3-3BC9-B917-A079-F1E3D423D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738" y="766763"/>
            <a:ext cx="6486525" cy="5324475"/>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364;g2936c336ece_0_1" descr="Comment Like">
            <a:extLst>
              <a:ext uri="{FF2B5EF4-FFF2-40B4-BE49-F238E27FC236}">
                <a16:creationId xmlns:a16="http://schemas.microsoft.com/office/drawing/2014/main" id="{C59010F2-D2CA-7BD3-3366-1DDBAC7D7F38}"/>
              </a:ext>
            </a:extLst>
          </p:cNvPr>
          <p:cNvPicPr preferRelativeResize="0"/>
          <p:nvPr/>
        </p:nvPicPr>
        <p:blipFill rotWithShape="1">
          <a:blip r:embed="rId5">
            <a:alphaModFix/>
          </a:blip>
          <a:srcRect/>
          <a:stretch/>
        </p:blipFill>
        <p:spPr>
          <a:xfrm>
            <a:off x="735230" y="146272"/>
            <a:ext cx="571056" cy="571056"/>
          </a:xfrm>
          <a:prstGeom prst="rect">
            <a:avLst/>
          </a:prstGeom>
          <a:noFill/>
          <a:ln>
            <a:noFill/>
          </a:ln>
        </p:spPr>
      </p:pic>
    </p:spTree>
    <p:extLst>
      <p:ext uri="{BB962C8B-B14F-4D97-AF65-F5344CB8AC3E}">
        <p14:creationId xmlns:p14="http://schemas.microsoft.com/office/powerpoint/2010/main" val="1821203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5e11802ac4_0_78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602" name="Picture 2" descr="IKEA 365+ Glass, clear glass, Volume: 15 oz Package quantity: 6 pack - IKEA">
            <a:extLst>
              <a:ext uri="{FF2B5EF4-FFF2-40B4-BE49-F238E27FC236}">
                <a16:creationId xmlns:a16="http://schemas.microsoft.com/office/drawing/2014/main" id="{7ACA8D0C-4720-4CBA-EC5A-8EF26A35A9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11430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04021C-DAA3-9952-ED6F-D61CB51812B3}"/>
              </a:ext>
            </a:extLst>
          </p:cNvPr>
          <p:cNvSpPr txBox="1"/>
          <p:nvPr/>
        </p:nvSpPr>
        <p:spPr>
          <a:xfrm>
            <a:off x="1695364" y="424771"/>
            <a:ext cx="5753272" cy="646331"/>
          </a:xfrm>
          <a:prstGeom prst="rect">
            <a:avLst/>
          </a:prstGeom>
          <a:noFill/>
        </p:spPr>
        <p:txBody>
          <a:bodyPr wrap="square" rtlCol="0">
            <a:spAutoFit/>
          </a:bodyPr>
          <a:lstStyle/>
          <a:p>
            <a:pPr algn="ctr"/>
            <a:r>
              <a:rPr lang="en-US" sz="3600" dirty="0">
                <a:latin typeface="Calibri" panose="020F0502020204030204" pitchFamily="34" charset="0"/>
                <a:cs typeface="Calibri" panose="020F0502020204030204" pitchFamily="34" charset="0"/>
              </a:rPr>
              <a:t>Glass</a:t>
            </a:r>
          </a:p>
        </p:txBody>
      </p:sp>
      <p:pic>
        <p:nvPicPr>
          <p:cNvPr id="3" name="Google Shape;364;g2936c336ece_0_1" descr="Comment Like">
            <a:extLst>
              <a:ext uri="{FF2B5EF4-FFF2-40B4-BE49-F238E27FC236}">
                <a16:creationId xmlns:a16="http://schemas.microsoft.com/office/drawing/2014/main" id="{58B8EFAB-E0ED-8610-79F6-90E19936B24A}"/>
              </a:ext>
            </a:extLst>
          </p:cNvPr>
          <p:cNvPicPr preferRelativeResize="0"/>
          <p:nvPr/>
        </p:nvPicPr>
        <p:blipFill rotWithShape="1">
          <a:blip r:embed="rId5">
            <a:alphaModFix/>
          </a:blip>
          <a:srcRect/>
          <a:stretch/>
        </p:blipFill>
        <p:spPr>
          <a:xfrm>
            <a:off x="735230" y="146272"/>
            <a:ext cx="571056" cy="571056"/>
          </a:xfrm>
          <a:prstGeom prst="rect">
            <a:avLst/>
          </a:prstGeom>
          <a:noFill/>
          <a:ln>
            <a:noFill/>
          </a:ln>
        </p:spPr>
      </p:pic>
    </p:spTree>
    <p:extLst>
      <p:ext uri="{BB962C8B-B14F-4D97-AF65-F5344CB8AC3E}">
        <p14:creationId xmlns:p14="http://schemas.microsoft.com/office/powerpoint/2010/main" val="2494112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5e11802ac4_0_78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2" descr="electrostatics - What happens to any insulator when it is placed in any  external electric field? - Physics Stack Exchange">
            <a:extLst>
              <a:ext uri="{FF2B5EF4-FFF2-40B4-BE49-F238E27FC236}">
                <a16:creationId xmlns:a16="http://schemas.microsoft.com/office/drawing/2014/main" id="{06982EED-E240-1993-1498-CBBE737B43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517"/>
          <a:stretch/>
        </p:blipFill>
        <p:spPr bwMode="auto">
          <a:xfrm>
            <a:off x="2522221" y="1289998"/>
            <a:ext cx="4099558" cy="51238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5F1CD7-3893-C19F-0FA7-38637E4E7AF1}"/>
              </a:ext>
            </a:extLst>
          </p:cNvPr>
          <p:cNvSpPr txBox="1"/>
          <p:nvPr/>
        </p:nvSpPr>
        <p:spPr>
          <a:xfrm>
            <a:off x="1695364" y="424771"/>
            <a:ext cx="5894156"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Electric field inside insulators</a:t>
            </a:r>
          </a:p>
        </p:txBody>
      </p:sp>
      <p:pic>
        <p:nvPicPr>
          <p:cNvPr id="3" name="Google Shape;364;g2936c336ece_0_1" descr="Comment Like">
            <a:extLst>
              <a:ext uri="{FF2B5EF4-FFF2-40B4-BE49-F238E27FC236}">
                <a16:creationId xmlns:a16="http://schemas.microsoft.com/office/drawing/2014/main" id="{93DB6AF8-3AC7-86AC-385C-6711CF2D9201}"/>
              </a:ext>
            </a:extLst>
          </p:cNvPr>
          <p:cNvPicPr preferRelativeResize="0"/>
          <p:nvPr/>
        </p:nvPicPr>
        <p:blipFill rotWithShape="1">
          <a:blip r:embed="rId5">
            <a:alphaModFix/>
          </a:blip>
          <a:srcRect/>
          <a:stretch/>
        </p:blipFill>
        <p:spPr>
          <a:xfrm>
            <a:off x="735230" y="146272"/>
            <a:ext cx="571056" cy="571056"/>
          </a:xfrm>
          <a:prstGeom prst="rect">
            <a:avLst/>
          </a:prstGeom>
          <a:noFill/>
          <a:ln>
            <a:noFill/>
          </a:ln>
        </p:spPr>
      </p:pic>
    </p:spTree>
    <p:extLst>
      <p:ext uri="{BB962C8B-B14F-4D97-AF65-F5344CB8AC3E}">
        <p14:creationId xmlns:p14="http://schemas.microsoft.com/office/powerpoint/2010/main" val="826115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5e11802ac4_0_699"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7" name="Google Shape;347;g25e11802ac4_0_699"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8d0a459bb7_0_12"/>
          <p:cNvSpPr txBox="1"/>
          <p:nvPr/>
        </p:nvSpPr>
        <p:spPr>
          <a:xfrm>
            <a:off x="2532875" y="693150"/>
            <a:ext cx="46752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dirty="0">
                <a:solidFill>
                  <a:srgbClr val="FFC000"/>
                </a:solidFill>
                <a:latin typeface="Calibri"/>
                <a:ea typeface="Calibri"/>
                <a:cs typeface="Calibri"/>
                <a:sym typeface="Calibri"/>
              </a:rPr>
              <a:t>Demonstration</a:t>
            </a:r>
            <a:endParaRPr sz="1400" b="0" i="0" u="none" strike="noStrike" cap="none" dirty="0">
              <a:solidFill>
                <a:srgbClr val="000000"/>
              </a:solidFill>
              <a:latin typeface="Arial"/>
              <a:ea typeface="Arial"/>
              <a:cs typeface="Arial"/>
              <a:sym typeface="Arial"/>
            </a:endParaRPr>
          </a:p>
        </p:txBody>
      </p:sp>
      <p:sp>
        <p:nvSpPr>
          <p:cNvPr id="143" name="Google Shape;143;g28d0a459bb7_0_12" descr="Classroom"/>
          <p:cNvSpPr/>
          <p:nvPr/>
        </p:nvSpPr>
        <p:spPr>
          <a:xfrm>
            <a:off x="124754" y="87073"/>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g28d0a459bb7_0_12"/>
          <p:cNvSpPr txBox="1"/>
          <p:nvPr/>
        </p:nvSpPr>
        <p:spPr>
          <a:xfrm>
            <a:off x="631779" y="3977464"/>
            <a:ext cx="7880442" cy="249296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200" b="1" i="0" u="none" strike="noStrike" cap="none" dirty="0">
                <a:solidFill>
                  <a:srgbClr val="000000"/>
                </a:solidFill>
                <a:latin typeface="Calibri"/>
                <a:ea typeface="Calibri"/>
                <a:cs typeface="Calibri"/>
                <a:sym typeface="Calibri"/>
              </a:rPr>
              <a:t>How do I charge? </a:t>
            </a:r>
            <a:endParaRPr lang="en-US" sz="2200" b="1"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lang="en-US" sz="1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2200" b="0" i="0" u="none" strike="noStrike" cap="none" dirty="0">
                <a:solidFill>
                  <a:srgbClr val="000000"/>
                </a:solidFill>
                <a:latin typeface="Calibri"/>
                <a:ea typeface="Calibri"/>
                <a:cs typeface="Calibri"/>
                <a:sym typeface="Calibri"/>
              </a:rPr>
              <a:t>Bring in an </a:t>
            </a:r>
            <a:r>
              <a:rPr lang="en-US" sz="2200" dirty="0">
                <a:latin typeface="Calibri"/>
                <a:ea typeface="Calibri"/>
                <a:cs typeface="Calibri"/>
                <a:sym typeface="Calibri"/>
              </a:rPr>
              <a:t>electronic cable</a:t>
            </a:r>
            <a:r>
              <a:rPr lang="en-US" sz="2200" b="0" i="0" u="none" strike="noStrike" cap="none" dirty="0">
                <a:solidFill>
                  <a:srgbClr val="000000"/>
                </a:solidFill>
                <a:latin typeface="Calibri"/>
                <a:ea typeface="Calibri"/>
                <a:cs typeface="Calibri"/>
                <a:sym typeface="Calibri"/>
              </a:rPr>
              <a:t>. Ask students why we don’t just use the copper wire to charge our electronics or why the whole cable can’t be made of wire. Explai</a:t>
            </a:r>
            <a:r>
              <a:rPr lang="en-US" sz="2200" dirty="0">
                <a:latin typeface="Calibri"/>
                <a:ea typeface="Calibri"/>
                <a:cs typeface="Calibri"/>
                <a:sym typeface="Calibri"/>
              </a:rPr>
              <a:t>n that we need something to cover the conductor to protect ourselves from the electrical currents which is what we will learn about today. </a:t>
            </a:r>
            <a:endParaRPr lang="en-US" sz="2200" b="0" i="0" u="none" strike="noStrike" cap="none" dirty="0">
              <a:solidFill>
                <a:srgbClr val="000000"/>
              </a:solidFill>
              <a:latin typeface="Calibri"/>
              <a:ea typeface="Calibri"/>
              <a:cs typeface="Calibri"/>
              <a:sym typeface="Calibri"/>
            </a:endParaRPr>
          </a:p>
        </p:txBody>
      </p:sp>
      <p:pic>
        <p:nvPicPr>
          <p:cNvPr id="21506" name="Picture 2" descr="Conductors and Insulators (Information + Facts) - Science4Fun">
            <a:extLst>
              <a:ext uri="{FF2B5EF4-FFF2-40B4-BE49-F238E27FC236}">
                <a16:creationId xmlns:a16="http://schemas.microsoft.com/office/drawing/2014/main" id="{F329D25B-A38B-3BDC-D6C6-2195D320FC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472" y="1561437"/>
            <a:ext cx="2732152" cy="24370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7e576c1a67_0_796"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578" name="Picture 2" descr="Copper Wire 70% (THHN) - Donjon Recycling">
            <a:extLst>
              <a:ext uri="{FF2B5EF4-FFF2-40B4-BE49-F238E27FC236}">
                <a16:creationId xmlns:a16="http://schemas.microsoft.com/office/drawing/2014/main" id="{96F7FD18-2F2B-89A7-613F-83C6BCDA3D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466" y="1554481"/>
            <a:ext cx="6615147" cy="49613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692EDC-53A3-7E17-CD09-016CCF5676B2}"/>
              </a:ext>
            </a:extLst>
          </p:cNvPr>
          <p:cNvSpPr txBox="1"/>
          <p:nvPr/>
        </p:nvSpPr>
        <p:spPr>
          <a:xfrm>
            <a:off x="3174274" y="487050"/>
            <a:ext cx="2795452" cy="830997"/>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Copper</a:t>
            </a:r>
          </a:p>
        </p:txBody>
      </p:sp>
      <p:pic>
        <p:nvPicPr>
          <p:cNvPr id="3" name="Google Shape;399;g25e11802ac4_0_780" descr="Comment Dislike">
            <a:extLst>
              <a:ext uri="{FF2B5EF4-FFF2-40B4-BE49-F238E27FC236}">
                <a16:creationId xmlns:a16="http://schemas.microsoft.com/office/drawing/2014/main" id="{04105DA6-870E-65C4-E701-D67960223F3C}"/>
              </a:ext>
            </a:extLst>
          </p:cNvPr>
          <p:cNvPicPr preferRelativeResize="0"/>
          <p:nvPr/>
        </p:nvPicPr>
        <p:blipFill rotWithShape="1">
          <a:blip r:embed="rId5">
            <a:alphaModFix/>
          </a:blip>
          <a:srcRect/>
          <a:stretch/>
        </p:blipFill>
        <p:spPr>
          <a:xfrm>
            <a:off x="735230" y="159010"/>
            <a:ext cx="545579" cy="54557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7e576c1a67_0_796"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251C935F-D0CF-B25C-A834-9DDB344A94DB}"/>
              </a:ext>
            </a:extLst>
          </p:cNvPr>
          <p:cNvSpPr txBox="1"/>
          <p:nvPr/>
        </p:nvSpPr>
        <p:spPr>
          <a:xfrm>
            <a:off x="3174274" y="487050"/>
            <a:ext cx="2795452" cy="830997"/>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Gold</a:t>
            </a:r>
          </a:p>
        </p:txBody>
      </p:sp>
      <p:pic>
        <p:nvPicPr>
          <p:cNvPr id="6146" name="Picture 2" descr="Gold - Physical, Mechanical, Thermal, and Electrical Properties">
            <a:extLst>
              <a:ext uri="{FF2B5EF4-FFF2-40B4-BE49-F238E27FC236}">
                <a16:creationId xmlns:a16="http://schemas.microsoft.com/office/drawing/2014/main" id="{1E627416-64D4-1CA8-CFA3-55E58F162A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995" y="1560144"/>
            <a:ext cx="7220009" cy="4810806"/>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399;g25e11802ac4_0_780" descr="Comment Dislike">
            <a:extLst>
              <a:ext uri="{FF2B5EF4-FFF2-40B4-BE49-F238E27FC236}">
                <a16:creationId xmlns:a16="http://schemas.microsoft.com/office/drawing/2014/main" id="{8422FAD6-9831-53A6-4AA3-C4E84AC9B2B0}"/>
              </a:ext>
            </a:extLst>
          </p:cNvPr>
          <p:cNvPicPr preferRelativeResize="0"/>
          <p:nvPr/>
        </p:nvPicPr>
        <p:blipFill rotWithShape="1">
          <a:blip r:embed="rId5">
            <a:alphaModFix/>
          </a:blip>
          <a:srcRect/>
          <a:stretch/>
        </p:blipFill>
        <p:spPr>
          <a:xfrm>
            <a:off x="735230" y="159010"/>
            <a:ext cx="545579" cy="545579"/>
          </a:xfrm>
          <a:prstGeom prst="rect">
            <a:avLst/>
          </a:prstGeom>
          <a:noFill/>
          <a:ln>
            <a:noFill/>
          </a:ln>
        </p:spPr>
      </p:pic>
    </p:spTree>
    <p:extLst>
      <p:ext uri="{BB962C8B-B14F-4D97-AF65-F5344CB8AC3E}">
        <p14:creationId xmlns:p14="http://schemas.microsoft.com/office/powerpoint/2010/main" val="2227467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25e11802ac4_0_873"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6" name="Google Shape;486;g27430209113_0_1469"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157;g28c7b7e697c_0_49">
            <a:extLst>
              <a:ext uri="{FF2B5EF4-FFF2-40B4-BE49-F238E27FC236}">
                <a16:creationId xmlns:a16="http://schemas.microsoft.com/office/drawing/2014/main" id="{02D93227-C936-86BD-5A3D-711E3F98B014}"/>
              </a:ext>
            </a:extLst>
          </p:cNvPr>
          <p:cNvSpPr txBox="1">
            <a:spLocks/>
          </p:cNvSpPr>
          <p:nvPr/>
        </p:nvSpPr>
        <p:spPr>
          <a:xfrm>
            <a:off x="792450" y="308149"/>
            <a:ext cx="7559100" cy="20004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3600"/>
              <a:buFont typeface="Calibri"/>
              <a:buNone/>
            </a:pPr>
            <a:r>
              <a:rPr lang="en-US" sz="3600" dirty="0">
                <a:latin typeface="Calibri" panose="020F0502020204030204" pitchFamily="34" charset="0"/>
                <a:cs typeface="Calibri" panose="020F0502020204030204" pitchFamily="34" charset="0"/>
              </a:rPr>
              <a:t>What is the relationship between conductors and insulators?</a:t>
            </a:r>
          </a:p>
        </p:txBody>
      </p:sp>
      <p:pic>
        <p:nvPicPr>
          <p:cNvPr id="7170" name="Picture 2" descr="Electrical conductivity of materials">
            <a:extLst>
              <a:ext uri="{FF2B5EF4-FFF2-40B4-BE49-F238E27FC236}">
                <a16:creationId xmlns:a16="http://schemas.microsoft.com/office/drawing/2014/main" id="{D80B522F-5F75-947C-A34E-0C51B5028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71" y="2616699"/>
            <a:ext cx="4510168" cy="27881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ow to Select Electrical Insulator – The Ultimate Guide">
            <a:extLst>
              <a:ext uri="{FF2B5EF4-FFF2-40B4-BE49-F238E27FC236}">
                <a16:creationId xmlns:a16="http://schemas.microsoft.com/office/drawing/2014/main" id="{FC9F6B74-5497-A284-2F10-E4CC4E3061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128" y="2616698"/>
            <a:ext cx="4204796" cy="2788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6" name="Google Shape;486;g27430209113_0_1469"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157;g28c7b7e697c_0_49">
            <a:extLst>
              <a:ext uri="{FF2B5EF4-FFF2-40B4-BE49-F238E27FC236}">
                <a16:creationId xmlns:a16="http://schemas.microsoft.com/office/drawing/2014/main" id="{02D93227-C936-86BD-5A3D-711E3F98B014}"/>
              </a:ext>
            </a:extLst>
          </p:cNvPr>
          <p:cNvSpPr txBox="1">
            <a:spLocks/>
          </p:cNvSpPr>
          <p:nvPr/>
        </p:nvSpPr>
        <p:spPr>
          <a:xfrm>
            <a:off x="792450" y="308149"/>
            <a:ext cx="7559100" cy="2000400"/>
          </a:xfrm>
          <a:prstGeom prst="rect">
            <a:avLst/>
          </a:prstGeom>
          <a:no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3600"/>
              <a:buFont typeface="Calibri"/>
              <a:buNone/>
            </a:pPr>
            <a:r>
              <a:rPr lang="en-US" sz="3600" b="1" dirty="0">
                <a:solidFill>
                  <a:srgbClr val="FF0000"/>
                </a:solidFill>
                <a:latin typeface="Calibri" panose="020F0502020204030204" pitchFamily="34" charset="0"/>
                <a:cs typeface="Calibri" panose="020F0502020204030204" pitchFamily="34" charset="0"/>
              </a:rPr>
              <a:t>Conductors</a:t>
            </a:r>
            <a:r>
              <a:rPr lang="en-US" sz="3600" dirty="0">
                <a:latin typeface="Calibri" panose="020F0502020204030204" pitchFamily="34" charset="0"/>
                <a:cs typeface="Calibri" panose="020F0502020204030204" pitchFamily="34" charset="0"/>
              </a:rPr>
              <a:t> make it </a:t>
            </a:r>
            <a:r>
              <a:rPr lang="en-US" sz="3600" b="1" dirty="0">
                <a:solidFill>
                  <a:srgbClr val="FF0000"/>
                </a:solidFill>
                <a:latin typeface="Calibri" panose="020F0502020204030204" pitchFamily="34" charset="0"/>
                <a:cs typeface="Calibri" panose="020F0502020204030204" pitchFamily="34" charset="0"/>
              </a:rPr>
              <a:t>easy</a:t>
            </a:r>
            <a:r>
              <a:rPr lang="en-US" sz="3600" dirty="0">
                <a:latin typeface="Calibri" panose="020F0502020204030204" pitchFamily="34" charset="0"/>
                <a:cs typeface="Calibri" panose="020F0502020204030204" pitchFamily="34" charset="0"/>
              </a:rPr>
              <a:t> </a:t>
            </a:r>
            <a:r>
              <a:rPr lang="en-US" sz="3600" b="1" dirty="0">
                <a:solidFill>
                  <a:srgbClr val="FF0000"/>
                </a:solidFill>
                <a:latin typeface="Calibri" panose="020F0502020204030204" pitchFamily="34" charset="0"/>
                <a:cs typeface="Calibri" panose="020F0502020204030204" pitchFamily="34" charset="0"/>
              </a:rPr>
              <a:t>for</a:t>
            </a:r>
            <a:r>
              <a:rPr lang="en-US" sz="3600" dirty="0">
                <a:latin typeface="Calibri" panose="020F0502020204030204" pitchFamily="34" charset="0"/>
                <a:cs typeface="Calibri" panose="020F0502020204030204" pitchFamily="34" charset="0"/>
              </a:rPr>
              <a:t> </a:t>
            </a:r>
            <a:r>
              <a:rPr lang="en-US" sz="3600" b="1" dirty="0">
                <a:solidFill>
                  <a:srgbClr val="FF0000"/>
                </a:solidFill>
                <a:latin typeface="Calibri" panose="020F0502020204030204" pitchFamily="34" charset="0"/>
                <a:cs typeface="Calibri" panose="020F0502020204030204" pitchFamily="34" charset="0"/>
              </a:rPr>
              <a:t>electricity</a:t>
            </a:r>
            <a:r>
              <a:rPr lang="en-US" sz="3600" dirty="0">
                <a:latin typeface="Calibri" panose="020F0502020204030204" pitchFamily="34" charset="0"/>
                <a:cs typeface="Calibri" panose="020F0502020204030204" pitchFamily="34" charset="0"/>
              </a:rPr>
              <a:t> </a:t>
            </a:r>
            <a:r>
              <a:rPr lang="en-US" sz="3600" dirty="0">
                <a:solidFill>
                  <a:schemeClr val="tx1"/>
                </a:solidFill>
                <a:latin typeface="Calibri" panose="020F0502020204030204" pitchFamily="34" charset="0"/>
                <a:cs typeface="Calibri" panose="020F0502020204030204" pitchFamily="34" charset="0"/>
              </a:rPr>
              <a:t>to</a:t>
            </a:r>
            <a:r>
              <a:rPr lang="en-US" sz="3600" dirty="0">
                <a:latin typeface="Calibri" panose="020F0502020204030204" pitchFamily="34" charset="0"/>
                <a:cs typeface="Calibri" panose="020F0502020204030204" pitchFamily="34" charset="0"/>
              </a:rPr>
              <a:t> flow through. </a:t>
            </a:r>
            <a:r>
              <a:rPr lang="en-US" sz="3600" b="1" dirty="0">
                <a:solidFill>
                  <a:srgbClr val="FF0000"/>
                </a:solidFill>
                <a:latin typeface="Calibri" panose="020F0502020204030204" pitchFamily="34" charset="0"/>
                <a:cs typeface="Calibri" panose="020F0502020204030204" pitchFamily="34" charset="0"/>
              </a:rPr>
              <a:t>Insulators</a:t>
            </a:r>
            <a:r>
              <a:rPr lang="en-US" sz="3600" dirty="0">
                <a:latin typeface="Calibri" panose="020F0502020204030204" pitchFamily="34" charset="0"/>
                <a:cs typeface="Calibri" panose="020F0502020204030204" pitchFamily="34" charset="0"/>
              </a:rPr>
              <a:t> make it </a:t>
            </a:r>
            <a:r>
              <a:rPr lang="en-US" sz="3600" b="1" dirty="0">
                <a:solidFill>
                  <a:srgbClr val="FF0000"/>
                </a:solidFill>
                <a:latin typeface="Calibri" panose="020F0502020204030204" pitchFamily="34" charset="0"/>
                <a:cs typeface="Calibri" panose="020F0502020204030204" pitchFamily="34" charset="0"/>
              </a:rPr>
              <a:t>hard</a:t>
            </a:r>
            <a:r>
              <a:rPr lang="en-US" sz="3600" dirty="0">
                <a:latin typeface="Calibri" panose="020F0502020204030204" pitchFamily="34" charset="0"/>
                <a:cs typeface="Calibri" panose="020F0502020204030204" pitchFamily="34" charset="0"/>
              </a:rPr>
              <a:t> </a:t>
            </a:r>
            <a:r>
              <a:rPr lang="en-US" sz="3600" b="1" dirty="0">
                <a:solidFill>
                  <a:srgbClr val="FF0000"/>
                </a:solidFill>
                <a:latin typeface="Calibri" panose="020F0502020204030204" pitchFamily="34" charset="0"/>
                <a:cs typeface="Calibri" panose="020F0502020204030204" pitchFamily="34" charset="0"/>
              </a:rPr>
              <a:t>for</a:t>
            </a:r>
            <a:r>
              <a:rPr lang="en-US" sz="3600" dirty="0">
                <a:latin typeface="Calibri" panose="020F0502020204030204" pitchFamily="34" charset="0"/>
                <a:cs typeface="Calibri" panose="020F0502020204030204" pitchFamily="34" charset="0"/>
              </a:rPr>
              <a:t> </a:t>
            </a:r>
            <a:r>
              <a:rPr lang="en-US" sz="3600" b="1" dirty="0">
                <a:solidFill>
                  <a:srgbClr val="FF0000"/>
                </a:solidFill>
                <a:latin typeface="Calibri" panose="020F0502020204030204" pitchFamily="34" charset="0"/>
                <a:cs typeface="Calibri" panose="020F0502020204030204" pitchFamily="34" charset="0"/>
              </a:rPr>
              <a:t>electricity</a:t>
            </a:r>
            <a:r>
              <a:rPr lang="en-US" sz="3600" dirty="0">
                <a:latin typeface="Calibri" panose="020F0502020204030204" pitchFamily="34" charset="0"/>
                <a:cs typeface="Calibri" panose="020F0502020204030204" pitchFamily="34" charset="0"/>
              </a:rPr>
              <a:t> to flow through. But why? </a:t>
            </a:r>
          </a:p>
        </p:txBody>
      </p:sp>
      <p:pic>
        <p:nvPicPr>
          <p:cNvPr id="7170" name="Picture 2" descr="Electrical conductivity of materials">
            <a:extLst>
              <a:ext uri="{FF2B5EF4-FFF2-40B4-BE49-F238E27FC236}">
                <a16:creationId xmlns:a16="http://schemas.microsoft.com/office/drawing/2014/main" id="{D80B522F-5F75-947C-A34E-0C51B5028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71" y="2616699"/>
            <a:ext cx="4510168" cy="27881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ow to Select Electrical Insulator – The Ultimate Guide">
            <a:extLst>
              <a:ext uri="{FF2B5EF4-FFF2-40B4-BE49-F238E27FC236}">
                <a16:creationId xmlns:a16="http://schemas.microsoft.com/office/drawing/2014/main" id="{FC9F6B74-5497-A284-2F10-E4CC4E3061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128" y="2616698"/>
            <a:ext cx="4204796" cy="278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912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25e11802ac4_0_2229"/>
          <p:cNvSpPr txBox="1"/>
          <p:nvPr/>
        </p:nvSpPr>
        <p:spPr>
          <a:xfrm>
            <a:off x="2585397" y="628581"/>
            <a:ext cx="39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438" name="Google Shape;438;g25e11802ac4_0_2229" descr="Rewind"/>
          <p:cNvSpPr/>
          <p:nvPr/>
        </p:nvSpPr>
        <p:spPr>
          <a:xfrm>
            <a:off x="1928445" y="150055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9c31cddc2b_0_8"/>
          <p:cNvSpPr txBox="1">
            <a:spLocks noGrp="1"/>
          </p:cNvSpPr>
          <p:nvPr>
            <p:ph type="subTitle" idx="1"/>
          </p:nvPr>
        </p:nvSpPr>
        <p:spPr>
          <a:xfrm>
            <a:off x="771749" y="849592"/>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dirty="0">
                <a:solidFill>
                  <a:schemeClr val="dk1"/>
                </a:solidFill>
              </a:rPr>
              <a:t>Insulator</a:t>
            </a:r>
            <a:r>
              <a:rPr lang="en-US" b="1" dirty="0">
                <a:solidFill>
                  <a:schemeClr val="dk1"/>
                </a:solidFill>
              </a:rPr>
              <a:t>: </a:t>
            </a:r>
            <a:r>
              <a:rPr lang="en-US" dirty="0">
                <a:solidFill>
                  <a:schemeClr val="dk1"/>
                </a:solidFill>
              </a:rPr>
              <a:t>a material that electricity cannot flow through easily</a:t>
            </a:r>
            <a:endParaRPr dirty="0"/>
          </a:p>
        </p:txBody>
      </p:sp>
      <p:pic>
        <p:nvPicPr>
          <p:cNvPr id="174" name="Google Shape;174;g29c31cddc2b_0_8" descr="insulator.jpg"/>
          <p:cNvPicPr preferRelativeResize="0"/>
          <p:nvPr/>
        </p:nvPicPr>
        <p:blipFill rotWithShape="1">
          <a:blip r:embed="rId3">
            <a:alphaModFix/>
          </a:blip>
          <a:srcRect l="-10459" r="-10459"/>
          <a:stretch/>
        </p:blipFill>
        <p:spPr>
          <a:xfrm>
            <a:off x="457196" y="2104524"/>
            <a:ext cx="8229600" cy="4525963"/>
          </a:xfrm>
          <a:prstGeom prst="rect">
            <a:avLst/>
          </a:prstGeom>
          <a:noFill/>
          <a:ln>
            <a:noFill/>
          </a:ln>
        </p:spPr>
      </p:pic>
      <p:sp>
        <p:nvSpPr>
          <p:cNvPr id="4" name="Google Shape;158;g28c7b7e697c_0_49" descr="Rewind">
            <a:extLst>
              <a:ext uri="{FF2B5EF4-FFF2-40B4-BE49-F238E27FC236}">
                <a16:creationId xmlns:a16="http://schemas.microsoft.com/office/drawing/2014/main" id="{527D53FE-6BFA-1CD2-CB3D-03FEAFB6365D}"/>
              </a:ext>
            </a:extLst>
          </p:cNvPr>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55549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5e11802ac4_0_1976"/>
          <p:cNvSpPr/>
          <p:nvPr/>
        </p:nvSpPr>
        <p:spPr>
          <a:xfrm>
            <a:off x="169647" y="319225"/>
            <a:ext cx="8804700" cy="5899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53" name="Google Shape;453;g25e11802ac4_0_1976"/>
          <p:cNvCxnSpPr/>
          <p:nvPr/>
        </p:nvCxnSpPr>
        <p:spPr>
          <a:xfrm>
            <a:off x="4587204" y="319225"/>
            <a:ext cx="0" cy="1794600"/>
          </a:xfrm>
          <a:prstGeom prst="straightConnector1">
            <a:avLst/>
          </a:prstGeom>
          <a:noFill/>
          <a:ln w="25400" cap="flat" cmpd="sng">
            <a:solidFill>
              <a:srgbClr val="FF932B"/>
            </a:solidFill>
            <a:prstDash val="solid"/>
            <a:round/>
            <a:headEnd type="none" w="sm" len="sm"/>
            <a:tailEnd type="none" w="sm" len="sm"/>
          </a:ln>
        </p:spPr>
      </p:cxnSp>
      <p:cxnSp>
        <p:nvCxnSpPr>
          <p:cNvPr id="454" name="Google Shape;454;g25e11802ac4_0_1976"/>
          <p:cNvCxnSpPr>
            <a:stCxn id="455" idx="4"/>
            <a:endCxn id="452" idx="2"/>
          </p:cNvCxnSpPr>
          <p:nvPr/>
        </p:nvCxnSpPr>
        <p:spPr>
          <a:xfrm>
            <a:off x="4549192" y="4400219"/>
            <a:ext cx="22800" cy="1818600"/>
          </a:xfrm>
          <a:prstGeom prst="straightConnector1">
            <a:avLst/>
          </a:prstGeom>
          <a:noFill/>
          <a:ln w="25400" cap="flat" cmpd="sng">
            <a:solidFill>
              <a:srgbClr val="FF932B"/>
            </a:solidFill>
            <a:prstDash val="solid"/>
            <a:round/>
            <a:headEnd type="none" w="sm" len="sm"/>
            <a:tailEnd type="none" w="sm" len="sm"/>
          </a:ln>
        </p:spPr>
      </p:cxnSp>
      <p:cxnSp>
        <p:nvCxnSpPr>
          <p:cNvPr id="456" name="Google Shape;456;g25e11802ac4_0_1976"/>
          <p:cNvCxnSpPr/>
          <p:nvPr/>
        </p:nvCxnSpPr>
        <p:spPr>
          <a:xfrm>
            <a:off x="169647" y="3255554"/>
            <a:ext cx="2571300" cy="0"/>
          </a:xfrm>
          <a:prstGeom prst="straightConnector1">
            <a:avLst/>
          </a:prstGeom>
          <a:noFill/>
          <a:ln w="25400" cap="flat" cmpd="sng">
            <a:solidFill>
              <a:srgbClr val="FF932B"/>
            </a:solidFill>
            <a:prstDash val="solid"/>
            <a:round/>
            <a:headEnd type="none" w="sm" len="sm"/>
            <a:tailEnd type="none" w="sm" len="sm"/>
          </a:ln>
        </p:spPr>
      </p:cxnSp>
      <p:cxnSp>
        <p:nvCxnSpPr>
          <p:cNvPr id="457" name="Google Shape;457;g25e11802ac4_0_1976"/>
          <p:cNvCxnSpPr/>
          <p:nvPr/>
        </p:nvCxnSpPr>
        <p:spPr>
          <a:xfrm>
            <a:off x="6359863" y="3216898"/>
            <a:ext cx="2614500" cy="0"/>
          </a:xfrm>
          <a:prstGeom prst="straightConnector1">
            <a:avLst/>
          </a:prstGeom>
          <a:noFill/>
          <a:ln w="25400" cap="flat" cmpd="sng">
            <a:solidFill>
              <a:srgbClr val="FF932B"/>
            </a:solidFill>
            <a:prstDash val="solid"/>
            <a:round/>
            <a:headEnd type="none" w="sm" len="sm"/>
            <a:tailEnd type="none" w="sm" len="sm"/>
          </a:ln>
        </p:spPr>
      </p:cxnSp>
      <p:sp>
        <p:nvSpPr>
          <p:cNvPr id="455" name="Google Shape;455;g25e11802ac4_0_1976"/>
          <p:cNvSpPr/>
          <p:nvPr/>
        </p:nvSpPr>
        <p:spPr>
          <a:xfrm>
            <a:off x="2739592" y="2111219"/>
            <a:ext cx="3619200" cy="22890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25e11802ac4_0_210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27" name="Google Shape;527;g25e11802ac4_0_210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28" name="Google Shape;528;g25e11802ac4_0_2108"/>
          <p:cNvCxnSpPr>
            <a:stCxn id="529" idx="4"/>
            <a:endCxn id="52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30" name="Google Shape;530;g25e11802ac4_0_210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31" name="Google Shape;531;g25e11802ac4_0_210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29" name="Google Shape;529;g25e11802ac4_0_210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2" name="Google Shape;532;g25e11802ac4_0_2108"/>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33" name="Google Shape;533;g25e11802ac4_0_2108"/>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534" name="Google Shape;534;g25e11802ac4_0_2108"/>
          <p:cNvCxnSpPr>
            <a:stCxn id="535" idx="4"/>
            <a:endCxn id="532"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536" name="Google Shape;536;g25e11802ac4_0_2108"/>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537" name="Google Shape;537;g25e11802ac4_0_2108"/>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539" name="Google Shape;539;g25e11802ac4_0_2108"/>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540" name="Google Shape;540;g25e11802ac4_0_2108"/>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535" name="Google Shape;535;g25e11802ac4_0_2108"/>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g25e11802ac4_0_2108"/>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542" name="Google Shape;542;g25e11802ac4_0_2108"/>
          <p:cNvSpPr txBox="1"/>
          <p:nvPr/>
        </p:nvSpPr>
        <p:spPr>
          <a:xfrm>
            <a:off x="4385295" y="6149379"/>
            <a:ext cx="4301381"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How </a:t>
            </a:r>
            <a:r>
              <a:rPr lang="en-US" sz="1800" dirty="0">
                <a:latin typeface="Helvetica Neue Light"/>
                <a:ea typeface="Helvetica Neue Light"/>
                <a:cs typeface="Helvetica Neue Light"/>
                <a:sym typeface="Helvetica Neue Light"/>
              </a:rPr>
              <a:t>do Insulators </a:t>
            </a:r>
            <a:r>
              <a:rPr lang="en-US" sz="1800" b="0" i="0" u="none" strike="noStrike" cap="none" dirty="0">
                <a:solidFill>
                  <a:srgbClr val="000000"/>
                </a:solidFill>
                <a:latin typeface="Helvetica Neue Light"/>
                <a:ea typeface="Helvetica Neue Light"/>
                <a:cs typeface="Helvetica Neue Light"/>
                <a:sym typeface="Helvetica Neue Light"/>
              </a:rPr>
              <a:t>impact my life?</a:t>
            </a:r>
            <a:endParaRPr sz="1800" b="0" i="0" u="none" strike="noStrike" cap="none" dirty="0">
              <a:solidFill>
                <a:srgbClr val="000000"/>
              </a:solidFill>
              <a:latin typeface="Arial"/>
              <a:ea typeface="Arial"/>
              <a:cs typeface="Arial"/>
              <a:sym typeface="Arial"/>
            </a:endParaRPr>
          </a:p>
        </p:txBody>
      </p:sp>
      <p:sp>
        <p:nvSpPr>
          <p:cNvPr id="543" name="Google Shape;543;g25e11802ac4_0_2108"/>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dirty="0">
                <a:latin typeface="Poppins"/>
                <a:ea typeface="Poppins"/>
                <a:cs typeface="Poppins"/>
                <a:sym typeface="Poppins"/>
              </a:rPr>
              <a:t>Insulator</a:t>
            </a:r>
            <a:endParaRPr sz="7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4011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27e576c1a67_0_1119"/>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06" name="Google Shape;506;g27e576c1a67_0_1119"/>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07" name="Google Shape;507;g27e576c1a67_0_1119"/>
          <p:cNvCxnSpPr>
            <a:stCxn id="508" idx="4"/>
            <a:endCxn id="505"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09" name="Google Shape;509;g27e576c1a67_0_1119"/>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10" name="Google Shape;510;g27e576c1a67_0_1119"/>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08" name="Google Shape;508;g27e576c1a67_0_1119"/>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11" name="Google Shape;511;g27e576c1a67_0_1119"/>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picture</a:t>
            </a:r>
            <a:r>
              <a:rPr lang="en-US" sz="3000" b="0" i="0" u="none" strike="noStrike" cap="none" dirty="0">
                <a:solidFill>
                  <a:srgbClr val="000000"/>
                </a:solidFill>
                <a:latin typeface="Calibri"/>
                <a:ea typeface="Calibri"/>
                <a:cs typeface="Calibri"/>
                <a:sym typeface="Calibri"/>
              </a:rPr>
              <a:t> of an </a:t>
            </a:r>
            <a:r>
              <a:rPr lang="en-US" sz="3000" b="1" dirty="0">
                <a:latin typeface="Calibri"/>
                <a:ea typeface="Calibri"/>
                <a:cs typeface="Calibri"/>
                <a:sym typeface="Calibri"/>
              </a:rPr>
              <a:t>insulator </a:t>
            </a:r>
            <a:r>
              <a:rPr lang="en-US" sz="3000" b="0" i="0" u="none" strike="noStrike" cap="none" dirty="0">
                <a:solidFill>
                  <a:srgbClr val="000000"/>
                </a:solidFill>
                <a:latin typeface="Calibri"/>
                <a:ea typeface="Calibri"/>
                <a:cs typeface="Calibri"/>
                <a:sym typeface="Calibri"/>
              </a:rPr>
              <a:t>from the choices below. </a:t>
            </a:r>
            <a:endParaRPr sz="1400" b="0" i="0" u="none" strike="noStrike" cap="none" dirty="0">
              <a:solidFill>
                <a:srgbClr val="000000"/>
              </a:solidFill>
              <a:latin typeface="Arial"/>
              <a:ea typeface="Arial"/>
              <a:cs typeface="Arial"/>
              <a:sym typeface="Arial"/>
            </a:endParaRPr>
          </a:p>
        </p:txBody>
      </p:sp>
      <p:sp>
        <p:nvSpPr>
          <p:cNvPr id="512" name="Google Shape;512;g27e576c1a67_0_1119"/>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13" name="Google Shape;513;g27e576c1a67_0_1119"/>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514" name="Google Shape;514;g27e576c1a67_0_1119"/>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515" name="Google Shape;515;g27e576c1a67_0_1119"/>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pic>
        <p:nvPicPr>
          <p:cNvPr id="31748" name="Picture 4" descr="Turning diamond into metal | MIT News | Massachusetts Institute of  Technology">
            <a:extLst>
              <a:ext uri="{FF2B5EF4-FFF2-40B4-BE49-F238E27FC236}">
                <a16:creationId xmlns:a16="http://schemas.microsoft.com/office/drawing/2014/main" id="{B2C2574C-E618-31FA-9131-79073AD22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830" y="4439900"/>
            <a:ext cx="3030329" cy="202021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ron and Steel Technology Roadmap – Analysis - IEA">
            <a:extLst>
              <a:ext uri="{FF2B5EF4-FFF2-40B4-BE49-F238E27FC236}">
                <a16:creationId xmlns:a16="http://schemas.microsoft.com/office/drawing/2014/main" id="{240782EE-E705-B386-9BE7-40A29A84F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272" y="4153872"/>
            <a:ext cx="3336171" cy="222353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ll About Brass as a Manufacturing Material | Xometry">
            <a:extLst>
              <a:ext uri="{FF2B5EF4-FFF2-40B4-BE49-F238E27FC236}">
                <a16:creationId xmlns:a16="http://schemas.microsoft.com/office/drawing/2014/main" id="{88561A08-B8EF-D1C5-9188-0C89EFC724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2070" y="1496393"/>
            <a:ext cx="2457332" cy="245733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Phosphor Bronze &amp; Leaded Bronze - Metals - Righton Blackburns">
            <a:extLst>
              <a:ext uri="{FF2B5EF4-FFF2-40B4-BE49-F238E27FC236}">
                <a16:creationId xmlns:a16="http://schemas.microsoft.com/office/drawing/2014/main" id="{92F2C7BC-6206-3B2B-D890-0A3C0804BD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1324" y="1582122"/>
            <a:ext cx="3283339" cy="18468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E06690-EE19-1E17-949D-362D559319AF}"/>
              </a:ext>
            </a:extLst>
          </p:cNvPr>
          <p:cNvSpPr txBox="1"/>
          <p:nvPr/>
        </p:nvSpPr>
        <p:spPr>
          <a:xfrm>
            <a:off x="393330" y="3361301"/>
            <a:ext cx="84670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Brass</a:t>
            </a:r>
          </a:p>
        </p:txBody>
      </p:sp>
      <p:sp>
        <p:nvSpPr>
          <p:cNvPr id="3" name="TextBox 2">
            <a:extLst>
              <a:ext uri="{FF2B5EF4-FFF2-40B4-BE49-F238E27FC236}">
                <a16:creationId xmlns:a16="http://schemas.microsoft.com/office/drawing/2014/main" id="{F0C3661F-35E5-92F0-DA4C-B8402781D093}"/>
              </a:ext>
            </a:extLst>
          </p:cNvPr>
          <p:cNvSpPr txBox="1"/>
          <p:nvPr/>
        </p:nvSpPr>
        <p:spPr>
          <a:xfrm>
            <a:off x="362269" y="5915742"/>
            <a:ext cx="692818"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Iron</a:t>
            </a:r>
          </a:p>
        </p:txBody>
      </p:sp>
      <p:sp>
        <p:nvSpPr>
          <p:cNvPr id="4" name="TextBox 3">
            <a:extLst>
              <a:ext uri="{FF2B5EF4-FFF2-40B4-BE49-F238E27FC236}">
                <a16:creationId xmlns:a16="http://schemas.microsoft.com/office/drawing/2014/main" id="{5DF1299D-98C1-31EA-B3E2-E3AEDB988CE1}"/>
              </a:ext>
            </a:extLst>
          </p:cNvPr>
          <p:cNvSpPr txBox="1"/>
          <p:nvPr/>
        </p:nvSpPr>
        <p:spPr>
          <a:xfrm>
            <a:off x="4558875" y="3030520"/>
            <a:ext cx="1095172"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Copper</a:t>
            </a:r>
          </a:p>
        </p:txBody>
      </p:sp>
      <p:sp>
        <p:nvSpPr>
          <p:cNvPr id="5" name="TextBox 4">
            <a:extLst>
              <a:ext uri="{FF2B5EF4-FFF2-40B4-BE49-F238E27FC236}">
                <a16:creationId xmlns:a16="http://schemas.microsoft.com/office/drawing/2014/main" id="{3C02981F-576A-B111-B25D-9D95BC0AAB07}"/>
              </a:ext>
            </a:extLst>
          </p:cNvPr>
          <p:cNvSpPr txBox="1"/>
          <p:nvPr/>
        </p:nvSpPr>
        <p:spPr>
          <a:xfrm>
            <a:off x="4565443" y="5998454"/>
            <a:ext cx="1322798"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Diamond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27e576c1a67_0_1119"/>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06" name="Google Shape;506;g27e576c1a67_0_1119"/>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07" name="Google Shape;507;g27e576c1a67_0_1119"/>
          <p:cNvCxnSpPr>
            <a:stCxn id="508" idx="4"/>
            <a:endCxn id="505"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09" name="Google Shape;509;g27e576c1a67_0_1119"/>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10" name="Google Shape;510;g27e576c1a67_0_1119"/>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08" name="Google Shape;508;g27e576c1a67_0_1119"/>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11" name="Google Shape;511;g27e576c1a67_0_1119"/>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picture</a:t>
            </a:r>
            <a:r>
              <a:rPr lang="en-US" sz="3000" b="0" i="0" u="none" strike="noStrike" cap="none" dirty="0">
                <a:solidFill>
                  <a:srgbClr val="000000"/>
                </a:solidFill>
                <a:latin typeface="Calibri"/>
                <a:ea typeface="Calibri"/>
                <a:cs typeface="Calibri"/>
                <a:sym typeface="Calibri"/>
              </a:rPr>
              <a:t> of </a:t>
            </a:r>
            <a:r>
              <a:rPr lang="en-US" sz="3000" b="1" dirty="0">
                <a:latin typeface="Calibri"/>
                <a:ea typeface="Calibri"/>
                <a:cs typeface="Calibri"/>
                <a:sym typeface="Calibri"/>
              </a:rPr>
              <a:t>insulators </a:t>
            </a:r>
            <a:r>
              <a:rPr lang="en-US" sz="3000" b="0" i="0" u="none" strike="noStrike" cap="none" dirty="0">
                <a:solidFill>
                  <a:srgbClr val="000000"/>
                </a:solidFill>
                <a:latin typeface="Calibri"/>
                <a:ea typeface="Calibri"/>
                <a:cs typeface="Calibri"/>
                <a:sym typeface="Calibri"/>
              </a:rPr>
              <a:t>from the choices below. </a:t>
            </a:r>
            <a:endParaRPr sz="1400" b="0" i="0" u="none" strike="noStrike" cap="none" dirty="0">
              <a:solidFill>
                <a:srgbClr val="000000"/>
              </a:solidFill>
              <a:latin typeface="Arial"/>
              <a:ea typeface="Arial"/>
              <a:cs typeface="Arial"/>
              <a:sym typeface="Arial"/>
            </a:endParaRPr>
          </a:p>
        </p:txBody>
      </p:sp>
      <p:sp>
        <p:nvSpPr>
          <p:cNvPr id="512" name="Google Shape;512;g27e576c1a67_0_1119"/>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13" name="Google Shape;513;g27e576c1a67_0_1119"/>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514" name="Google Shape;514;g27e576c1a67_0_1119"/>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515" name="Google Shape;515;g27e576c1a67_0_1119"/>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pic>
        <p:nvPicPr>
          <p:cNvPr id="31748" name="Picture 4" descr="Turning diamond into metal | MIT News | Massachusetts Institute of  Technology">
            <a:extLst>
              <a:ext uri="{FF2B5EF4-FFF2-40B4-BE49-F238E27FC236}">
                <a16:creationId xmlns:a16="http://schemas.microsoft.com/office/drawing/2014/main" id="{B2C2574C-E618-31FA-9131-79073AD22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830" y="4439900"/>
            <a:ext cx="3030329" cy="202021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ron and Steel Technology Roadmap – Analysis - IEA">
            <a:extLst>
              <a:ext uri="{FF2B5EF4-FFF2-40B4-BE49-F238E27FC236}">
                <a16:creationId xmlns:a16="http://schemas.microsoft.com/office/drawing/2014/main" id="{240782EE-E705-B386-9BE7-40A29A84F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272" y="4153872"/>
            <a:ext cx="3336171" cy="222353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ll About Brass as a Manufacturing Material | Xometry">
            <a:extLst>
              <a:ext uri="{FF2B5EF4-FFF2-40B4-BE49-F238E27FC236}">
                <a16:creationId xmlns:a16="http://schemas.microsoft.com/office/drawing/2014/main" id="{88561A08-B8EF-D1C5-9188-0C89EFC724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2070" y="1496393"/>
            <a:ext cx="2457332" cy="245733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Phosphor Bronze &amp; Leaded Bronze - Metals - Righton Blackburns">
            <a:extLst>
              <a:ext uri="{FF2B5EF4-FFF2-40B4-BE49-F238E27FC236}">
                <a16:creationId xmlns:a16="http://schemas.microsoft.com/office/drawing/2014/main" id="{92F2C7BC-6206-3B2B-D890-0A3C0804BD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1324" y="1582122"/>
            <a:ext cx="3283339" cy="184687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45;p50">
            <a:extLst>
              <a:ext uri="{FF2B5EF4-FFF2-40B4-BE49-F238E27FC236}">
                <a16:creationId xmlns:a16="http://schemas.microsoft.com/office/drawing/2014/main" id="{36AC0D01-3D4A-53CF-ED5E-321F157F7D9C}"/>
              </a:ext>
            </a:extLst>
          </p:cNvPr>
          <p:cNvSpPr/>
          <p:nvPr/>
        </p:nvSpPr>
        <p:spPr>
          <a:xfrm>
            <a:off x="4959879" y="3970706"/>
            <a:ext cx="4122350" cy="2664434"/>
          </a:xfrm>
          <a:prstGeom prst="roundRect">
            <a:avLst>
              <a:gd name="adj" fmla="val 16667"/>
            </a:avLst>
          </a:prstGeom>
          <a:noFill/>
          <a:ln w="635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FFFFFF"/>
              </a:solidFill>
              <a:latin typeface="Arial"/>
              <a:ea typeface="Arial"/>
              <a:cs typeface="Arial"/>
              <a:sym typeface="Arial"/>
            </a:endParaRPr>
          </a:p>
        </p:txBody>
      </p:sp>
      <p:sp>
        <p:nvSpPr>
          <p:cNvPr id="3" name="TextBox 2">
            <a:extLst>
              <a:ext uri="{FF2B5EF4-FFF2-40B4-BE49-F238E27FC236}">
                <a16:creationId xmlns:a16="http://schemas.microsoft.com/office/drawing/2014/main" id="{0ED6EB43-AD95-F939-07DB-6690AF5B216A}"/>
              </a:ext>
            </a:extLst>
          </p:cNvPr>
          <p:cNvSpPr txBox="1"/>
          <p:nvPr/>
        </p:nvSpPr>
        <p:spPr>
          <a:xfrm>
            <a:off x="393330" y="3361301"/>
            <a:ext cx="84670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Brass</a:t>
            </a:r>
          </a:p>
        </p:txBody>
      </p:sp>
      <p:sp>
        <p:nvSpPr>
          <p:cNvPr id="4" name="TextBox 3">
            <a:extLst>
              <a:ext uri="{FF2B5EF4-FFF2-40B4-BE49-F238E27FC236}">
                <a16:creationId xmlns:a16="http://schemas.microsoft.com/office/drawing/2014/main" id="{67B04232-66F0-A8B8-1A62-FC3342B3FF38}"/>
              </a:ext>
            </a:extLst>
          </p:cNvPr>
          <p:cNvSpPr txBox="1"/>
          <p:nvPr/>
        </p:nvSpPr>
        <p:spPr>
          <a:xfrm>
            <a:off x="362269" y="5915742"/>
            <a:ext cx="692818"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Iron</a:t>
            </a:r>
          </a:p>
        </p:txBody>
      </p:sp>
      <p:sp>
        <p:nvSpPr>
          <p:cNvPr id="5" name="TextBox 4">
            <a:extLst>
              <a:ext uri="{FF2B5EF4-FFF2-40B4-BE49-F238E27FC236}">
                <a16:creationId xmlns:a16="http://schemas.microsoft.com/office/drawing/2014/main" id="{50F81897-6AA9-32CA-E069-BDCB855D00E2}"/>
              </a:ext>
            </a:extLst>
          </p:cNvPr>
          <p:cNvSpPr txBox="1"/>
          <p:nvPr/>
        </p:nvSpPr>
        <p:spPr>
          <a:xfrm>
            <a:off x="4558875" y="3030520"/>
            <a:ext cx="1095172"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Copper</a:t>
            </a:r>
          </a:p>
        </p:txBody>
      </p:sp>
      <p:sp>
        <p:nvSpPr>
          <p:cNvPr id="6" name="TextBox 5">
            <a:extLst>
              <a:ext uri="{FF2B5EF4-FFF2-40B4-BE49-F238E27FC236}">
                <a16:creationId xmlns:a16="http://schemas.microsoft.com/office/drawing/2014/main" id="{8DD6D99B-9291-00D9-514A-79D44D469CFE}"/>
              </a:ext>
            </a:extLst>
          </p:cNvPr>
          <p:cNvSpPr txBox="1"/>
          <p:nvPr/>
        </p:nvSpPr>
        <p:spPr>
          <a:xfrm>
            <a:off x="4565443" y="5998454"/>
            <a:ext cx="1322798"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Diamond</a:t>
            </a:r>
          </a:p>
        </p:txBody>
      </p:sp>
    </p:spTree>
    <p:extLst>
      <p:ext uri="{BB962C8B-B14F-4D97-AF65-F5344CB8AC3E}">
        <p14:creationId xmlns:p14="http://schemas.microsoft.com/office/powerpoint/2010/main" val="335722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3" name="Picture 4" descr="Turning diamond into metal | MIT News | Massachusetts Institute of  Technology">
            <a:extLst>
              <a:ext uri="{FF2B5EF4-FFF2-40B4-BE49-F238E27FC236}">
                <a16:creationId xmlns:a16="http://schemas.microsoft.com/office/drawing/2014/main" id="{DC3E5951-BDBB-7694-15D6-FA235BFC6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790" y="1320788"/>
            <a:ext cx="3374542" cy="2249695"/>
          </a:xfrm>
          <a:prstGeom prst="rect">
            <a:avLst/>
          </a:prstGeom>
          <a:noFill/>
          <a:extLst>
            <a:ext uri="{909E8E84-426E-40DD-AFC4-6F175D3DCCD1}">
              <a14:hiddenFill xmlns:a14="http://schemas.microsoft.com/office/drawing/2010/main">
                <a:solidFill>
                  <a:srgbClr val="FFFFFF"/>
                </a:solidFill>
              </a14:hiddenFill>
            </a:ext>
          </a:extLst>
        </p:spPr>
      </p:pic>
      <p:sp>
        <p:nvSpPr>
          <p:cNvPr id="526" name="Google Shape;526;g25e11802ac4_0_210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27" name="Google Shape;527;g25e11802ac4_0_210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28" name="Google Shape;528;g25e11802ac4_0_2108"/>
          <p:cNvCxnSpPr>
            <a:stCxn id="529" idx="4"/>
            <a:endCxn id="52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30" name="Google Shape;530;g25e11802ac4_0_210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31" name="Google Shape;531;g25e11802ac4_0_210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29" name="Google Shape;529;g25e11802ac4_0_210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2" name="Google Shape;532;g25e11802ac4_0_2108"/>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33" name="Google Shape;533;g25e11802ac4_0_2108"/>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534" name="Google Shape;534;g25e11802ac4_0_2108"/>
          <p:cNvCxnSpPr>
            <a:stCxn id="535" idx="4"/>
            <a:endCxn id="532"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536" name="Google Shape;536;g25e11802ac4_0_2108"/>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537" name="Google Shape;537;g25e11802ac4_0_2108"/>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539" name="Google Shape;539;g25e11802ac4_0_2108"/>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540" name="Google Shape;540;g25e11802ac4_0_2108"/>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535" name="Google Shape;535;g25e11802ac4_0_2108"/>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g25e11802ac4_0_2108"/>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542" name="Google Shape;542;g25e11802ac4_0_2108"/>
          <p:cNvSpPr txBox="1"/>
          <p:nvPr/>
        </p:nvSpPr>
        <p:spPr>
          <a:xfrm>
            <a:off x="4385295" y="6149379"/>
            <a:ext cx="4301381"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How </a:t>
            </a:r>
            <a:r>
              <a:rPr lang="en-US" sz="1800" dirty="0">
                <a:latin typeface="Helvetica Neue Light"/>
                <a:ea typeface="Helvetica Neue Light"/>
                <a:cs typeface="Helvetica Neue Light"/>
                <a:sym typeface="Helvetica Neue Light"/>
              </a:rPr>
              <a:t>do Insulators </a:t>
            </a:r>
            <a:r>
              <a:rPr lang="en-US" sz="1800" b="0" i="0" u="none" strike="noStrike" cap="none" dirty="0">
                <a:solidFill>
                  <a:srgbClr val="000000"/>
                </a:solidFill>
                <a:latin typeface="Helvetica Neue Light"/>
                <a:ea typeface="Helvetica Neue Light"/>
                <a:cs typeface="Helvetica Neue Light"/>
                <a:sym typeface="Helvetica Neue Light"/>
              </a:rPr>
              <a:t>impact my life?</a:t>
            </a:r>
            <a:endParaRPr sz="1800" b="0" i="0" u="none" strike="noStrike" cap="none" dirty="0">
              <a:solidFill>
                <a:srgbClr val="000000"/>
              </a:solidFill>
              <a:latin typeface="Arial"/>
              <a:ea typeface="Arial"/>
              <a:cs typeface="Arial"/>
              <a:sym typeface="Arial"/>
            </a:endParaRPr>
          </a:p>
        </p:txBody>
      </p:sp>
      <p:sp>
        <p:nvSpPr>
          <p:cNvPr id="543" name="Google Shape;543;g25e11802ac4_0_2108"/>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dirty="0">
                <a:latin typeface="Poppins"/>
                <a:ea typeface="Poppins"/>
                <a:cs typeface="Poppins"/>
                <a:sym typeface="Poppins"/>
              </a:rPr>
              <a:t>Insulator</a:t>
            </a:r>
            <a:endParaRPr sz="700" b="0" i="0" u="none" strike="noStrike" cap="none" dirty="0">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27e576c1a67_0_115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71" name="Google Shape;571;g27e576c1a67_0_115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72" name="Google Shape;572;g27e576c1a67_0_1151"/>
          <p:cNvCxnSpPr>
            <a:stCxn id="573" idx="4"/>
            <a:endCxn id="570"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74" name="Google Shape;574;g27e576c1a67_0_115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75" name="Google Shape;575;g27e576c1a67_0_115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73" name="Google Shape;573;g27e576c1a67_0_115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76" name="Google Shape;576;g27e576c1a67_0_1151"/>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definition</a:t>
            </a:r>
            <a:r>
              <a:rPr lang="en-US" sz="3000" b="0" i="0" u="none" strike="noStrike" cap="none" dirty="0">
                <a:solidFill>
                  <a:srgbClr val="000000"/>
                </a:solidFill>
                <a:latin typeface="Calibri"/>
                <a:ea typeface="Calibri"/>
                <a:cs typeface="Calibri"/>
                <a:sym typeface="Calibri"/>
              </a:rPr>
              <a:t> of an </a:t>
            </a:r>
            <a:r>
              <a:rPr lang="en-US" sz="3000" b="1" i="0" u="none" strike="noStrike" cap="none" dirty="0">
                <a:solidFill>
                  <a:srgbClr val="000000"/>
                </a:solidFill>
                <a:latin typeface="Calibri"/>
                <a:ea typeface="Calibri"/>
                <a:cs typeface="Calibri"/>
                <a:sym typeface="Calibri"/>
              </a:rPr>
              <a:t>i</a:t>
            </a:r>
            <a:r>
              <a:rPr lang="en-US" sz="3000" b="1" dirty="0">
                <a:latin typeface="Calibri"/>
                <a:ea typeface="Calibri"/>
                <a:cs typeface="Calibri"/>
                <a:sym typeface="Calibri"/>
              </a:rPr>
              <a:t>nsulator</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from the choices below. </a:t>
            </a:r>
            <a:endParaRPr sz="1400" b="0" i="0" u="none" strike="noStrike" cap="none" dirty="0">
              <a:solidFill>
                <a:srgbClr val="000000"/>
              </a:solidFill>
              <a:latin typeface="Arial"/>
              <a:ea typeface="Arial"/>
              <a:cs typeface="Arial"/>
              <a:sym typeface="Arial"/>
            </a:endParaRPr>
          </a:p>
        </p:txBody>
      </p:sp>
      <p:sp>
        <p:nvSpPr>
          <p:cNvPr id="577" name="Google Shape;577;g27e576c1a67_0_1151"/>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78" name="Google Shape;578;g27e576c1a67_0_1151"/>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79" name="Google Shape;579;g27e576c1a67_0_1151"/>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580" name="Google Shape;580;g27e576c1a67_0_1151"/>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581" name="Google Shape;581;g27e576c1a67_0_1151"/>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582" name="Google Shape;582;g27e576c1a67_0_1151"/>
          <p:cNvSpPr txBox="1"/>
          <p:nvPr/>
        </p:nvSpPr>
        <p:spPr>
          <a:xfrm>
            <a:off x="1073532" y="5301583"/>
            <a:ext cx="7874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latin typeface="Calibri" panose="020F0502020204030204" pitchFamily="34" charset="0"/>
                <a:cs typeface="Calibri" panose="020F0502020204030204" pitchFamily="34" charset="0"/>
              </a:rPr>
              <a:t>The electric charge of an atom </a:t>
            </a:r>
          </a:p>
        </p:txBody>
      </p:sp>
      <p:sp>
        <p:nvSpPr>
          <p:cNvPr id="583" name="Google Shape;583;g27e576c1a67_0_1151"/>
          <p:cNvSpPr txBox="1"/>
          <p:nvPr/>
        </p:nvSpPr>
        <p:spPr>
          <a:xfrm>
            <a:off x="1073532" y="4140827"/>
            <a:ext cx="7874100" cy="49855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dirty="0">
                <a:solidFill>
                  <a:schemeClr val="dk1"/>
                </a:solidFill>
                <a:latin typeface="Calibri" panose="020F0502020204030204" pitchFamily="34" charset="0"/>
                <a:ea typeface="Calibri"/>
                <a:cs typeface="Calibri" panose="020F0502020204030204" pitchFamily="34" charset="0"/>
                <a:sym typeface="Calibri"/>
              </a:rPr>
              <a:t>A material that electricity can flow through</a:t>
            </a:r>
          </a:p>
        </p:txBody>
      </p:sp>
      <p:sp>
        <p:nvSpPr>
          <p:cNvPr id="584" name="Google Shape;584;g27e576c1a67_0_1151"/>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85" name="Google Shape;585;g27e576c1a67_0_1151"/>
          <p:cNvSpPr txBox="1"/>
          <p:nvPr/>
        </p:nvSpPr>
        <p:spPr>
          <a:xfrm>
            <a:off x="1073532" y="2032791"/>
            <a:ext cx="7874100" cy="49855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dirty="0">
                <a:solidFill>
                  <a:schemeClr val="dk1"/>
                </a:solidFill>
                <a:latin typeface="Calibri" panose="020F0502020204030204" pitchFamily="34" charset="0"/>
                <a:ea typeface="Calibri"/>
                <a:cs typeface="Calibri" panose="020F0502020204030204" pitchFamily="34" charset="0"/>
                <a:sym typeface="Calibri"/>
              </a:rPr>
              <a:t>A material that electricity cannot flow through easily</a:t>
            </a:r>
          </a:p>
        </p:txBody>
      </p:sp>
      <p:sp>
        <p:nvSpPr>
          <p:cNvPr id="586" name="Google Shape;586;g27e576c1a67_0_1151"/>
          <p:cNvSpPr txBox="1"/>
          <p:nvPr/>
        </p:nvSpPr>
        <p:spPr>
          <a:xfrm>
            <a:off x="1073532" y="3198188"/>
            <a:ext cx="7874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effectLst/>
                <a:latin typeface="Calibri" panose="020F0502020204030204" pitchFamily="34" charset="0"/>
                <a:ea typeface="游明朝" panose="02020400000000000000" pitchFamily="18" charset="-128"/>
                <a:cs typeface="Times New Roman" panose="02020603050405020304" pitchFamily="18" charset="0"/>
              </a:rPr>
              <a:t>Materials that take electrons</a:t>
            </a:r>
            <a:endParaRPr lang="en-US" sz="2400" dirty="0"/>
          </a:p>
        </p:txBody>
      </p:sp>
    </p:spTree>
    <p:extLst>
      <p:ext uri="{BB962C8B-B14F-4D97-AF65-F5344CB8AC3E}">
        <p14:creationId xmlns:p14="http://schemas.microsoft.com/office/powerpoint/2010/main" val="18362265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27e576c1a67_0_115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71" name="Google Shape;571;g27e576c1a67_0_115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72" name="Google Shape;572;g27e576c1a67_0_1151"/>
          <p:cNvCxnSpPr>
            <a:stCxn id="573" idx="4"/>
            <a:endCxn id="570"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74" name="Google Shape;574;g27e576c1a67_0_115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75" name="Google Shape;575;g27e576c1a67_0_115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73" name="Google Shape;573;g27e576c1a67_0_115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76" name="Google Shape;576;g27e576c1a67_0_1151"/>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definition</a:t>
            </a:r>
            <a:r>
              <a:rPr lang="en-US" sz="3000" b="0" i="0" u="none" strike="noStrike" cap="none" dirty="0">
                <a:solidFill>
                  <a:srgbClr val="000000"/>
                </a:solidFill>
                <a:latin typeface="Calibri"/>
                <a:ea typeface="Calibri"/>
                <a:cs typeface="Calibri"/>
                <a:sym typeface="Calibri"/>
              </a:rPr>
              <a:t> of an </a:t>
            </a:r>
            <a:r>
              <a:rPr lang="en-US" sz="3000" b="1" i="0" u="none" strike="noStrike" cap="none" dirty="0">
                <a:solidFill>
                  <a:srgbClr val="000000"/>
                </a:solidFill>
                <a:latin typeface="Calibri"/>
                <a:ea typeface="Calibri"/>
                <a:cs typeface="Calibri"/>
                <a:sym typeface="Calibri"/>
              </a:rPr>
              <a:t>i</a:t>
            </a:r>
            <a:r>
              <a:rPr lang="en-US" sz="3000" b="1" dirty="0">
                <a:latin typeface="Calibri"/>
                <a:ea typeface="Calibri"/>
                <a:cs typeface="Calibri"/>
                <a:sym typeface="Calibri"/>
              </a:rPr>
              <a:t>nsulator</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from the choices below. </a:t>
            </a:r>
            <a:endParaRPr sz="1400" b="0" i="0" u="none" strike="noStrike" cap="none" dirty="0">
              <a:solidFill>
                <a:srgbClr val="000000"/>
              </a:solidFill>
              <a:latin typeface="Arial"/>
              <a:ea typeface="Arial"/>
              <a:cs typeface="Arial"/>
              <a:sym typeface="Arial"/>
            </a:endParaRPr>
          </a:p>
        </p:txBody>
      </p:sp>
      <p:sp>
        <p:nvSpPr>
          <p:cNvPr id="577" name="Google Shape;577;g27e576c1a67_0_1151"/>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78" name="Google Shape;578;g27e576c1a67_0_1151"/>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79" name="Google Shape;579;g27e576c1a67_0_1151"/>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580" name="Google Shape;580;g27e576c1a67_0_1151"/>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581" name="Google Shape;581;g27e576c1a67_0_1151"/>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582" name="Google Shape;582;g27e576c1a67_0_1151"/>
          <p:cNvSpPr txBox="1"/>
          <p:nvPr/>
        </p:nvSpPr>
        <p:spPr>
          <a:xfrm>
            <a:off x="1073532" y="5301583"/>
            <a:ext cx="7874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latin typeface="Calibri" panose="020F0502020204030204" pitchFamily="34" charset="0"/>
                <a:cs typeface="Calibri" panose="020F0502020204030204" pitchFamily="34" charset="0"/>
              </a:rPr>
              <a:t>The electric charge of an atom </a:t>
            </a:r>
          </a:p>
        </p:txBody>
      </p:sp>
      <p:sp>
        <p:nvSpPr>
          <p:cNvPr id="583" name="Google Shape;583;g27e576c1a67_0_1151"/>
          <p:cNvSpPr txBox="1"/>
          <p:nvPr/>
        </p:nvSpPr>
        <p:spPr>
          <a:xfrm>
            <a:off x="1073532" y="4140827"/>
            <a:ext cx="7874100" cy="49855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dirty="0">
                <a:solidFill>
                  <a:schemeClr val="dk1"/>
                </a:solidFill>
                <a:latin typeface="Calibri" panose="020F0502020204030204" pitchFamily="34" charset="0"/>
                <a:ea typeface="Calibri"/>
                <a:cs typeface="Calibri" panose="020F0502020204030204" pitchFamily="34" charset="0"/>
                <a:sym typeface="Calibri"/>
              </a:rPr>
              <a:t>A material that electricity can flow through</a:t>
            </a:r>
          </a:p>
        </p:txBody>
      </p:sp>
      <p:sp>
        <p:nvSpPr>
          <p:cNvPr id="584" name="Google Shape;584;g27e576c1a67_0_1151"/>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85" name="Google Shape;585;g27e576c1a67_0_1151"/>
          <p:cNvSpPr txBox="1"/>
          <p:nvPr/>
        </p:nvSpPr>
        <p:spPr>
          <a:xfrm>
            <a:off x="1073532" y="2032791"/>
            <a:ext cx="7874100" cy="49855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dirty="0">
                <a:solidFill>
                  <a:schemeClr val="dk1"/>
                </a:solidFill>
                <a:latin typeface="Calibri" panose="020F0502020204030204" pitchFamily="34" charset="0"/>
                <a:ea typeface="Calibri"/>
                <a:cs typeface="Calibri" panose="020F0502020204030204" pitchFamily="34" charset="0"/>
                <a:sym typeface="Calibri"/>
              </a:rPr>
              <a:t>A material that electricity cannot flow through easily</a:t>
            </a:r>
          </a:p>
        </p:txBody>
      </p:sp>
      <p:sp>
        <p:nvSpPr>
          <p:cNvPr id="586" name="Google Shape;586;g27e576c1a67_0_1151"/>
          <p:cNvSpPr txBox="1"/>
          <p:nvPr/>
        </p:nvSpPr>
        <p:spPr>
          <a:xfrm>
            <a:off x="1073532" y="3198188"/>
            <a:ext cx="7874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effectLst/>
                <a:latin typeface="Calibri" panose="020F0502020204030204" pitchFamily="34" charset="0"/>
                <a:ea typeface="游明朝" panose="02020400000000000000" pitchFamily="18" charset="-128"/>
                <a:cs typeface="Times New Roman" panose="02020603050405020304" pitchFamily="18" charset="0"/>
              </a:rPr>
              <a:t>Materials that take electrons</a:t>
            </a:r>
            <a:endParaRPr lang="en-US" sz="2400" dirty="0"/>
          </a:p>
        </p:txBody>
      </p:sp>
      <p:sp>
        <p:nvSpPr>
          <p:cNvPr id="2" name="Google Shape;587;g27e576c1a67_0_1151">
            <a:extLst>
              <a:ext uri="{FF2B5EF4-FFF2-40B4-BE49-F238E27FC236}">
                <a16:creationId xmlns:a16="http://schemas.microsoft.com/office/drawing/2014/main" id="{CE333ADC-5348-CD6C-0AAB-E6E4CB61BE97}"/>
              </a:ext>
            </a:extLst>
          </p:cNvPr>
          <p:cNvSpPr/>
          <p:nvPr/>
        </p:nvSpPr>
        <p:spPr>
          <a:xfrm>
            <a:off x="289637" y="1810176"/>
            <a:ext cx="8443500" cy="10158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2277620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3" name="Picture 4" descr="Turning diamond into metal | MIT News | Massachusetts Institute of  Technology">
            <a:extLst>
              <a:ext uri="{FF2B5EF4-FFF2-40B4-BE49-F238E27FC236}">
                <a16:creationId xmlns:a16="http://schemas.microsoft.com/office/drawing/2014/main" id="{DC3E5951-BDBB-7694-15D6-FA235BFC6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790" y="1320788"/>
            <a:ext cx="3374542" cy="2249695"/>
          </a:xfrm>
          <a:prstGeom prst="rect">
            <a:avLst/>
          </a:prstGeom>
          <a:noFill/>
          <a:extLst>
            <a:ext uri="{909E8E84-426E-40DD-AFC4-6F175D3DCCD1}">
              <a14:hiddenFill xmlns:a14="http://schemas.microsoft.com/office/drawing/2010/main">
                <a:solidFill>
                  <a:srgbClr val="FFFFFF"/>
                </a:solidFill>
              </a14:hiddenFill>
            </a:ext>
          </a:extLst>
        </p:spPr>
      </p:pic>
      <p:sp>
        <p:nvSpPr>
          <p:cNvPr id="526" name="Google Shape;526;g25e11802ac4_0_210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27" name="Google Shape;527;g25e11802ac4_0_210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28" name="Google Shape;528;g25e11802ac4_0_2108"/>
          <p:cNvCxnSpPr>
            <a:stCxn id="529" idx="4"/>
            <a:endCxn id="52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30" name="Google Shape;530;g25e11802ac4_0_210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31" name="Google Shape;531;g25e11802ac4_0_210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29" name="Google Shape;529;g25e11802ac4_0_210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2" name="Google Shape;532;g25e11802ac4_0_2108"/>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33" name="Google Shape;533;g25e11802ac4_0_2108"/>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534" name="Google Shape;534;g25e11802ac4_0_2108"/>
          <p:cNvCxnSpPr>
            <a:stCxn id="535" idx="4"/>
            <a:endCxn id="532"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536" name="Google Shape;536;g25e11802ac4_0_2108"/>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537" name="Google Shape;537;g25e11802ac4_0_2108"/>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539" name="Google Shape;539;g25e11802ac4_0_2108"/>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540" name="Google Shape;540;g25e11802ac4_0_2108"/>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535" name="Google Shape;535;g25e11802ac4_0_2108"/>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g25e11802ac4_0_2108"/>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542" name="Google Shape;542;g25e11802ac4_0_2108"/>
          <p:cNvSpPr txBox="1"/>
          <p:nvPr/>
        </p:nvSpPr>
        <p:spPr>
          <a:xfrm>
            <a:off x="4385295" y="6149379"/>
            <a:ext cx="4301381"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How </a:t>
            </a:r>
            <a:r>
              <a:rPr lang="en-US" sz="1800" dirty="0">
                <a:latin typeface="Helvetica Neue Light"/>
                <a:ea typeface="Helvetica Neue Light"/>
                <a:cs typeface="Helvetica Neue Light"/>
                <a:sym typeface="Helvetica Neue Light"/>
              </a:rPr>
              <a:t>do Insulators </a:t>
            </a:r>
            <a:r>
              <a:rPr lang="en-US" sz="1800" b="0" i="0" u="none" strike="noStrike" cap="none" dirty="0">
                <a:solidFill>
                  <a:srgbClr val="000000"/>
                </a:solidFill>
                <a:latin typeface="Helvetica Neue Light"/>
                <a:ea typeface="Helvetica Neue Light"/>
                <a:cs typeface="Helvetica Neue Light"/>
                <a:sym typeface="Helvetica Neue Light"/>
              </a:rPr>
              <a:t>impact my life?</a:t>
            </a:r>
            <a:endParaRPr sz="1800" b="0" i="0" u="none" strike="noStrike" cap="none" dirty="0">
              <a:solidFill>
                <a:srgbClr val="000000"/>
              </a:solidFill>
              <a:latin typeface="Arial"/>
              <a:ea typeface="Arial"/>
              <a:cs typeface="Arial"/>
              <a:sym typeface="Arial"/>
            </a:endParaRPr>
          </a:p>
        </p:txBody>
      </p:sp>
      <p:sp>
        <p:nvSpPr>
          <p:cNvPr id="543" name="Google Shape;543;g25e11802ac4_0_2108"/>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dirty="0">
                <a:latin typeface="Poppins"/>
                <a:ea typeface="Poppins"/>
                <a:cs typeface="Poppins"/>
                <a:sym typeface="Poppins"/>
              </a:rPr>
              <a:t>Insulator</a:t>
            </a:r>
            <a:endParaRPr sz="700" b="0" i="0" u="none" strike="noStrike" cap="none" dirty="0">
              <a:solidFill>
                <a:srgbClr val="000000"/>
              </a:solidFill>
              <a:latin typeface="Arial"/>
              <a:ea typeface="Arial"/>
              <a:cs typeface="Arial"/>
              <a:sym typeface="Arial"/>
            </a:endParaRPr>
          </a:p>
        </p:txBody>
      </p:sp>
      <p:sp>
        <p:nvSpPr>
          <p:cNvPr id="2" name="Google Shape;585;g27e576c1a67_0_1151">
            <a:extLst>
              <a:ext uri="{FF2B5EF4-FFF2-40B4-BE49-F238E27FC236}">
                <a16:creationId xmlns:a16="http://schemas.microsoft.com/office/drawing/2014/main" id="{0107D75C-4E17-3743-92F4-8609C73398ED}"/>
              </a:ext>
            </a:extLst>
          </p:cNvPr>
          <p:cNvSpPr txBox="1"/>
          <p:nvPr/>
        </p:nvSpPr>
        <p:spPr>
          <a:xfrm>
            <a:off x="662169" y="1267881"/>
            <a:ext cx="3874982" cy="904823"/>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dirty="0">
                <a:solidFill>
                  <a:schemeClr val="dk1"/>
                </a:solidFill>
                <a:latin typeface="Calibri" panose="020F0502020204030204" pitchFamily="34" charset="0"/>
                <a:ea typeface="Calibri"/>
                <a:cs typeface="Calibri" panose="020F0502020204030204" pitchFamily="34" charset="0"/>
                <a:sym typeface="Calibri"/>
              </a:rPr>
              <a:t>A material that electricity cannot flow through easily</a:t>
            </a:r>
          </a:p>
        </p:txBody>
      </p:sp>
    </p:spTree>
    <p:extLst>
      <p:ext uri="{BB962C8B-B14F-4D97-AF65-F5344CB8AC3E}">
        <p14:creationId xmlns:p14="http://schemas.microsoft.com/office/powerpoint/2010/main" val="1254668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27e576c1a67_0_119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39" name="Google Shape;639;g27e576c1a67_0_119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40" name="Google Shape;640;g27e576c1a67_0_1195"/>
          <p:cNvCxnSpPr>
            <a:stCxn id="641" idx="4"/>
            <a:endCxn id="638"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42" name="Google Shape;642;g27e576c1a67_0_119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43" name="Google Shape;643;g27e576c1a67_0_119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41" name="Google Shape;641;g27e576c1a67_0_119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44" name="Google Shape;644;g27e576c1a67_0_1195"/>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example</a:t>
            </a:r>
            <a:r>
              <a:rPr lang="en-US" sz="3000" b="0" i="0" u="none" strike="noStrike" cap="none" dirty="0">
                <a:solidFill>
                  <a:srgbClr val="000000"/>
                </a:solidFill>
                <a:latin typeface="Calibri"/>
                <a:ea typeface="Calibri"/>
                <a:cs typeface="Calibri"/>
                <a:sym typeface="Calibri"/>
              </a:rPr>
              <a:t> of an </a:t>
            </a:r>
            <a:r>
              <a:rPr lang="en-US" sz="3000" b="1" i="0" u="none" strike="noStrike" cap="none" dirty="0">
                <a:solidFill>
                  <a:srgbClr val="000000"/>
                </a:solidFill>
                <a:latin typeface="Calibri"/>
                <a:ea typeface="Calibri"/>
                <a:cs typeface="Calibri"/>
                <a:sym typeface="Calibri"/>
              </a:rPr>
              <a:t>insulator</a:t>
            </a:r>
            <a:r>
              <a:rPr lang="en-US" sz="3000" b="0" i="0" u="none" strike="noStrike" cap="none" dirty="0">
                <a:solidFill>
                  <a:srgbClr val="000000"/>
                </a:solidFill>
                <a:latin typeface="Calibri"/>
                <a:ea typeface="Calibri"/>
                <a:cs typeface="Calibri"/>
                <a:sym typeface="Calibri"/>
              </a:rPr>
              <a:t> from the choices below. </a:t>
            </a:r>
            <a:endParaRPr sz="1400" b="0" i="0" u="none" strike="noStrike" cap="none" dirty="0">
              <a:solidFill>
                <a:srgbClr val="000000"/>
              </a:solidFill>
              <a:latin typeface="Arial"/>
              <a:ea typeface="Arial"/>
              <a:cs typeface="Arial"/>
              <a:sym typeface="Arial"/>
            </a:endParaRPr>
          </a:p>
        </p:txBody>
      </p:sp>
      <p:sp>
        <p:nvSpPr>
          <p:cNvPr id="645" name="Google Shape;645;g27e576c1a67_0_1195"/>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46" name="Google Shape;646;g27e576c1a67_0_1195"/>
          <p:cNvSpPr txBox="1"/>
          <p:nvPr/>
        </p:nvSpPr>
        <p:spPr>
          <a:xfrm>
            <a:off x="245831" y="2126692"/>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A</a:t>
            </a:r>
            <a:endParaRPr sz="1400" b="0" i="0" u="none" strike="noStrike" cap="none" dirty="0">
              <a:solidFill>
                <a:srgbClr val="000000"/>
              </a:solidFill>
              <a:latin typeface="Arial"/>
              <a:ea typeface="Arial"/>
              <a:cs typeface="Arial"/>
              <a:sym typeface="Arial"/>
            </a:endParaRPr>
          </a:p>
        </p:txBody>
      </p:sp>
      <p:sp>
        <p:nvSpPr>
          <p:cNvPr id="647" name="Google Shape;647;g27e576c1a67_0_1195"/>
          <p:cNvSpPr txBox="1"/>
          <p:nvPr/>
        </p:nvSpPr>
        <p:spPr>
          <a:xfrm>
            <a:off x="249071" y="3175020"/>
            <a:ext cx="4923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B</a:t>
            </a:r>
            <a:endParaRPr sz="1400" b="0" i="0" u="none" strike="noStrike" cap="none" dirty="0">
              <a:solidFill>
                <a:srgbClr val="000000"/>
              </a:solidFill>
              <a:latin typeface="Arial"/>
              <a:ea typeface="Arial"/>
              <a:cs typeface="Arial"/>
              <a:sym typeface="Arial"/>
            </a:endParaRPr>
          </a:p>
        </p:txBody>
      </p:sp>
      <p:sp>
        <p:nvSpPr>
          <p:cNvPr id="648" name="Google Shape;648;g27e576c1a67_0_1195"/>
          <p:cNvSpPr txBox="1"/>
          <p:nvPr/>
        </p:nvSpPr>
        <p:spPr>
          <a:xfrm>
            <a:off x="217399" y="4218738"/>
            <a:ext cx="549163"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C</a:t>
            </a:r>
            <a:endParaRPr sz="1400" b="0" i="0" u="none" strike="noStrike" cap="none" dirty="0">
              <a:solidFill>
                <a:srgbClr val="000000"/>
              </a:solidFill>
              <a:latin typeface="Arial"/>
              <a:ea typeface="Arial"/>
              <a:cs typeface="Arial"/>
              <a:sym typeface="Arial"/>
            </a:endParaRPr>
          </a:p>
        </p:txBody>
      </p:sp>
      <p:sp>
        <p:nvSpPr>
          <p:cNvPr id="649" name="Google Shape;649;g27e576c1a67_0_1195"/>
          <p:cNvSpPr txBox="1"/>
          <p:nvPr/>
        </p:nvSpPr>
        <p:spPr>
          <a:xfrm>
            <a:off x="245831" y="5262666"/>
            <a:ext cx="55027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D</a:t>
            </a:r>
            <a:endParaRPr sz="1400" b="0" i="0" u="none" strike="noStrike" cap="none" dirty="0">
              <a:solidFill>
                <a:srgbClr val="000000"/>
              </a:solidFill>
              <a:latin typeface="Arial"/>
              <a:ea typeface="Arial"/>
              <a:cs typeface="Arial"/>
              <a:sym typeface="Arial"/>
            </a:endParaRPr>
          </a:p>
        </p:txBody>
      </p:sp>
      <p:sp>
        <p:nvSpPr>
          <p:cNvPr id="652" name="Google Shape;652;g27e576c1a67_0_1195"/>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 name="Google Shape;652;g27e576c1a67_0_1195">
            <a:extLst>
              <a:ext uri="{FF2B5EF4-FFF2-40B4-BE49-F238E27FC236}">
                <a16:creationId xmlns:a16="http://schemas.microsoft.com/office/drawing/2014/main" id="{B8FA2AD7-957E-0FE4-59C2-6E2DECA000AB}"/>
              </a:ext>
            </a:extLst>
          </p:cNvPr>
          <p:cNvSpPr txBox="1"/>
          <p:nvPr/>
        </p:nvSpPr>
        <p:spPr>
          <a:xfrm>
            <a:off x="766562" y="2222391"/>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solidFill>
                  <a:schemeClr val="tx1"/>
                </a:solidFill>
                <a:latin typeface="Helvetica Neue Light" panose="02000403000000020004" pitchFamily="2" charset="0"/>
                <a:ea typeface="Helvetica Neue Light" panose="02000403000000020004" pitchFamily="2" charset="0"/>
                <a:cs typeface="Calibri" panose="020F0502020204030204" pitchFamily="34" charset="0"/>
                <a:sym typeface="Helvetica Neue Light"/>
              </a:rPr>
              <a:t>Untreated tap water with traces of metals</a:t>
            </a:r>
            <a:endParaRPr sz="2400" u="none" strike="noStrike" cap="none" dirty="0">
              <a:solidFill>
                <a:schemeClr val="tx1"/>
              </a:solidFill>
              <a:latin typeface="Helvetica Neue Light" panose="02000403000000020004" pitchFamily="2" charset="0"/>
              <a:ea typeface="Helvetica Neue Light" panose="02000403000000020004" pitchFamily="2" charset="0"/>
              <a:cs typeface="Calibri" panose="020F0502020204030204" pitchFamily="34" charset="0"/>
              <a:sym typeface="Helvetica Neue Light"/>
            </a:endParaRPr>
          </a:p>
        </p:txBody>
      </p:sp>
      <p:sp>
        <p:nvSpPr>
          <p:cNvPr id="3" name="Google Shape;535;p62">
            <a:extLst>
              <a:ext uri="{FF2B5EF4-FFF2-40B4-BE49-F238E27FC236}">
                <a16:creationId xmlns:a16="http://schemas.microsoft.com/office/drawing/2014/main" id="{0CEDEC30-0216-3A1F-AE75-864A58ABFBAA}"/>
              </a:ext>
            </a:extLst>
          </p:cNvPr>
          <p:cNvSpPr txBox="1"/>
          <p:nvPr/>
        </p:nvSpPr>
        <p:spPr>
          <a:xfrm>
            <a:off x="796109" y="326731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dirty="0">
                <a:latin typeface="Helvetica Neue Light" panose="02000403000000020004" pitchFamily="2" charset="0"/>
                <a:ea typeface="Helvetica Neue Light" panose="02000403000000020004" pitchFamily="2" charset="0"/>
                <a:cs typeface="Calibri"/>
                <a:sym typeface="Calibri"/>
              </a:rPr>
              <a:t>A sheet of steel </a:t>
            </a:r>
            <a:endParaRPr sz="2400" u="none" strike="noStrike" cap="none" dirty="0">
              <a:solidFill>
                <a:srgbClr val="000000"/>
              </a:solidFill>
              <a:latin typeface="Helvetica Neue Light" panose="02000403000000020004" pitchFamily="2" charset="0"/>
              <a:ea typeface="Helvetica Neue Light" panose="02000403000000020004" pitchFamily="2" charset="0"/>
              <a:cs typeface="Calibri"/>
              <a:sym typeface="Calibri"/>
            </a:endParaRPr>
          </a:p>
        </p:txBody>
      </p:sp>
      <p:sp>
        <p:nvSpPr>
          <p:cNvPr id="4" name="Google Shape;537;p62">
            <a:extLst>
              <a:ext uri="{FF2B5EF4-FFF2-40B4-BE49-F238E27FC236}">
                <a16:creationId xmlns:a16="http://schemas.microsoft.com/office/drawing/2014/main" id="{AD79FAE4-05FD-8EB2-58C8-821317C42CE6}"/>
              </a:ext>
            </a:extLst>
          </p:cNvPr>
          <p:cNvSpPr txBox="1"/>
          <p:nvPr/>
        </p:nvSpPr>
        <p:spPr>
          <a:xfrm>
            <a:off x="796109" y="5354961"/>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400" u="none" strike="noStrike" cap="none" dirty="0">
                <a:solidFill>
                  <a:schemeClr val="tx1"/>
                </a:solidFill>
                <a:latin typeface="Helvetica Neue Light" panose="02000403000000020004" pitchFamily="2" charset="0"/>
                <a:ea typeface="Helvetica Neue Light" panose="02000403000000020004" pitchFamily="2" charset="0"/>
                <a:cs typeface="Calibri"/>
                <a:sym typeface="Calibri"/>
              </a:rPr>
              <a:t>Aluminum foil</a:t>
            </a:r>
            <a:endParaRPr sz="2400" u="none" strike="noStrike" cap="none" dirty="0">
              <a:solidFill>
                <a:schemeClr val="tx1"/>
              </a:solidFill>
              <a:latin typeface="Helvetica Neue Light" panose="02000403000000020004" pitchFamily="2" charset="0"/>
              <a:ea typeface="Helvetica Neue Light" panose="02000403000000020004" pitchFamily="2" charset="0"/>
              <a:cs typeface="Calibri"/>
              <a:sym typeface="Calibri"/>
            </a:endParaRPr>
          </a:p>
        </p:txBody>
      </p:sp>
      <p:sp>
        <p:nvSpPr>
          <p:cNvPr id="8" name="Google Shape;542;p62">
            <a:extLst>
              <a:ext uri="{FF2B5EF4-FFF2-40B4-BE49-F238E27FC236}">
                <a16:creationId xmlns:a16="http://schemas.microsoft.com/office/drawing/2014/main" id="{D063B8A7-D6F8-CD3F-B577-3320374C32F5}"/>
              </a:ext>
            </a:extLst>
          </p:cNvPr>
          <p:cNvSpPr txBox="1"/>
          <p:nvPr/>
        </p:nvSpPr>
        <p:spPr>
          <a:xfrm>
            <a:off x="796109" y="4292709"/>
            <a:ext cx="7874100" cy="49855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 sz="2400" u="none" strike="noStrike" cap="none" dirty="0">
                <a:solidFill>
                  <a:schemeClr val="tx1"/>
                </a:solidFill>
                <a:latin typeface="Helvetica Neue Light" panose="02000403000000020004" pitchFamily="2" charset="0"/>
                <a:ea typeface="Helvetica Neue Light" panose="02000403000000020004" pitchFamily="2" charset="0"/>
                <a:cs typeface="Calibri"/>
                <a:sym typeface="Calibri"/>
              </a:rPr>
              <a:t>Plastic</a:t>
            </a:r>
            <a:endParaRPr sz="2400" u="none" strike="noStrike" cap="none" dirty="0">
              <a:solidFill>
                <a:schemeClr val="tx1"/>
              </a:solidFill>
              <a:latin typeface="Helvetica Neue Light" panose="02000403000000020004" pitchFamily="2" charset="0"/>
              <a:ea typeface="Helvetica Neue Light" panose="02000403000000020004" pitchFamily="2" charset="0"/>
              <a:cs typeface="Calibri"/>
              <a:sym typeface="Calibri"/>
            </a:endParaRPr>
          </a:p>
        </p:txBody>
      </p:sp>
    </p:spTree>
    <p:extLst>
      <p:ext uri="{BB962C8B-B14F-4D97-AF65-F5344CB8AC3E}">
        <p14:creationId xmlns:p14="http://schemas.microsoft.com/office/powerpoint/2010/main" val="1021619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27e576c1a67_0_119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39" name="Google Shape;639;g27e576c1a67_0_119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40" name="Google Shape;640;g27e576c1a67_0_1195"/>
          <p:cNvCxnSpPr>
            <a:stCxn id="641" idx="4"/>
            <a:endCxn id="638"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42" name="Google Shape;642;g27e576c1a67_0_119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43" name="Google Shape;643;g27e576c1a67_0_119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41" name="Google Shape;641;g27e576c1a67_0_119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44" name="Google Shape;644;g27e576c1a67_0_1195"/>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example</a:t>
            </a:r>
            <a:r>
              <a:rPr lang="en-US" sz="3000" b="0" i="0" u="none" strike="noStrike" cap="none" dirty="0">
                <a:solidFill>
                  <a:srgbClr val="000000"/>
                </a:solidFill>
                <a:latin typeface="Calibri"/>
                <a:ea typeface="Calibri"/>
                <a:cs typeface="Calibri"/>
                <a:sym typeface="Calibri"/>
              </a:rPr>
              <a:t> of an </a:t>
            </a:r>
            <a:r>
              <a:rPr lang="en-US" sz="3000" b="1" i="0" u="none" strike="noStrike" cap="none" dirty="0">
                <a:solidFill>
                  <a:srgbClr val="000000"/>
                </a:solidFill>
                <a:latin typeface="Calibri"/>
                <a:ea typeface="Calibri"/>
                <a:cs typeface="Calibri"/>
                <a:sym typeface="Calibri"/>
              </a:rPr>
              <a:t>insulator</a:t>
            </a:r>
            <a:r>
              <a:rPr lang="en-US" sz="3000" b="0" i="0" u="none" strike="noStrike" cap="none" dirty="0">
                <a:solidFill>
                  <a:srgbClr val="000000"/>
                </a:solidFill>
                <a:latin typeface="Calibri"/>
                <a:ea typeface="Calibri"/>
                <a:cs typeface="Calibri"/>
                <a:sym typeface="Calibri"/>
              </a:rPr>
              <a:t> from the choices below. </a:t>
            </a:r>
            <a:endParaRPr sz="1400" b="0" i="0" u="none" strike="noStrike" cap="none" dirty="0">
              <a:solidFill>
                <a:srgbClr val="000000"/>
              </a:solidFill>
              <a:latin typeface="Arial"/>
              <a:ea typeface="Arial"/>
              <a:cs typeface="Arial"/>
              <a:sym typeface="Arial"/>
            </a:endParaRPr>
          </a:p>
        </p:txBody>
      </p:sp>
      <p:sp>
        <p:nvSpPr>
          <p:cNvPr id="645" name="Google Shape;645;g27e576c1a67_0_1195"/>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46" name="Google Shape;646;g27e576c1a67_0_1195"/>
          <p:cNvSpPr txBox="1"/>
          <p:nvPr/>
        </p:nvSpPr>
        <p:spPr>
          <a:xfrm>
            <a:off x="245831" y="2126692"/>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A</a:t>
            </a:r>
            <a:endParaRPr sz="1400" b="0" i="0" u="none" strike="noStrike" cap="none" dirty="0">
              <a:solidFill>
                <a:srgbClr val="000000"/>
              </a:solidFill>
              <a:latin typeface="Arial"/>
              <a:ea typeface="Arial"/>
              <a:cs typeface="Arial"/>
              <a:sym typeface="Arial"/>
            </a:endParaRPr>
          </a:p>
        </p:txBody>
      </p:sp>
      <p:sp>
        <p:nvSpPr>
          <p:cNvPr id="647" name="Google Shape;647;g27e576c1a67_0_1195"/>
          <p:cNvSpPr txBox="1"/>
          <p:nvPr/>
        </p:nvSpPr>
        <p:spPr>
          <a:xfrm>
            <a:off x="249071" y="3175020"/>
            <a:ext cx="4923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B</a:t>
            </a:r>
            <a:endParaRPr sz="1400" b="0" i="0" u="none" strike="noStrike" cap="none" dirty="0">
              <a:solidFill>
                <a:srgbClr val="000000"/>
              </a:solidFill>
              <a:latin typeface="Arial"/>
              <a:ea typeface="Arial"/>
              <a:cs typeface="Arial"/>
              <a:sym typeface="Arial"/>
            </a:endParaRPr>
          </a:p>
        </p:txBody>
      </p:sp>
      <p:sp>
        <p:nvSpPr>
          <p:cNvPr id="648" name="Google Shape;648;g27e576c1a67_0_1195"/>
          <p:cNvSpPr txBox="1"/>
          <p:nvPr/>
        </p:nvSpPr>
        <p:spPr>
          <a:xfrm>
            <a:off x="217399" y="4218738"/>
            <a:ext cx="549163"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C</a:t>
            </a:r>
            <a:endParaRPr sz="1400" b="0" i="0" u="none" strike="noStrike" cap="none" dirty="0">
              <a:solidFill>
                <a:srgbClr val="000000"/>
              </a:solidFill>
              <a:latin typeface="Arial"/>
              <a:ea typeface="Arial"/>
              <a:cs typeface="Arial"/>
              <a:sym typeface="Arial"/>
            </a:endParaRPr>
          </a:p>
        </p:txBody>
      </p:sp>
      <p:sp>
        <p:nvSpPr>
          <p:cNvPr id="649" name="Google Shape;649;g27e576c1a67_0_1195"/>
          <p:cNvSpPr txBox="1"/>
          <p:nvPr/>
        </p:nvSpPr>
        <p:spPr>
          <a:xfrm>
            <a:off x="245831" y="5262666"/>
            <a:ext cx="55027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D</a:t>
            </a:r>
            <a:endParaRPr sz="1400" b="0" i="0" u="none" strike="noStrike" cap="none" dirty="0">
              <a:solidFill>
                <a:srgbClr val="000000"/>
              </a:solidFill>
              <a:latin typeface="Arial"/>
              <a:ea typeface="Arial"/>
              <a:cs typeface="Arial"/>
              <a:sym typeface="Arial"/>
            </a:endParaRPr>
          </a:p>
        </p:txBody>
      </p:sp>
      <p:sp>
        <p:nvSpPr>
          <p:cNvPr id="652" name="Google Shape;652;g27e576c1a67_0_1195"/>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 name="Google Shape;652;g27e576c1a67_0_1195">
            <a:extLst>
              <a:ext uri="{FF2B5EF4-FFF2-40B4-BE49-F238E27FC236}">
                <a16:creationId xmlns:a16="http://schemas.microsoft.com/office/drawing/2014/main" id="{B8FA2AD7-957E-0FE4-59C2-6E2DECA000AB}"/>
              </a:ext>
            </a:extLst>
          </p:cNvPr>
          <p:cNvSpPr txBox="1"/>
          <p:nvPr/>
        </p:nvSpPr>
        <p:spPr>
          <a:xfrm>
            <a:off x="766562" y="2222391"/>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solidFill>
                  <a:schemeClr val="tx1"/>
                </a:solidFill>
                <a:latin typeface="Helvetica Neue Light" panose="02000403000000020004" pitchFamily="2" charset="0"/>
                <a:ea typeface="Helvetica Neue Light" panose="02000403000000020004" pitchFamily="2" charset="0"/>
                <a:cs typeface="Calibri" panose="020F0502020204030204" pitchFamily="34" charset="0"/>
                <a:sym typeface="Helvetica Neue Light"/>
              </a:rPr>
              <a:t>Untreated tap water with traces of metals</a:t>
            </a:r>
            <a:endParaRPr sz="2400" u="none" strike="noStrike" cap="none" dirty="0">
              <a:solidFill>
                <a:schemeClr val="tx1"/>
              </a:solidFill>
              <a:latin typeface="Helvetica Neue Light" panose="02000403000000020004" pitchFamily="2" charset="0"/>
              <a:ea typeface="Helvetica Neue Light" panose="02000403000000020004" pitchFamily="2" charset="0"/>
              <a:cs typeface="Calibri" panose="020F0502020204030204" pitchFamily="34" charset="0"/>
              <a:sym typeface="Helvetica Neue Light"/>
            </a:endParaRPr>
          </a:p>
        </p:txBody>
      </p:sp>
      <p:sp>
        <p:nvSpPr>
          <p:cNvPr id="3" name="Google Shape;535;p62">
            <a:extLst>
              <a:ext uri="{FF2B5EF4-FFF2-40B4-BE49-F238E27FC236}">
                <a16:creationId xmlns:a16="http://schemas.microsoft.com/office/drawing/2014/main" id="{0CEDEC30-0216-3A1F-AE75-864A58ABFBAA}"/>
              </a:ext>
            </a:extLst>
          </p:cNvPr>
          <p:cNvSpPr txBox="1"/>
          <p:nvPr/>
        </p:nvSpPr>
        <p:spPr>
          <a:xfrm>
            <a:off x="796109" y="326731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dirty="0">
                <a:latin typeface="Helvetica Neue Light" panose="02000403000000020004" pitchFamily="2" charset="0"/>
                <a:ea typeface="Helvetica Neue Light" panose="02000403000000020004" pitchFamily="2" charset="0"/>
                <a:cs typeface="Calibri"/>
                <a:sym typeface="Calibri"/>
              </a:rPr>
              <a:t>A sheet of steel </a:t>
            </a:r>
            <a:endParaRPr sz="2400" u="none" strike="noStrike" cap="none" dirty="0">
              <a:solidFill>
                <a:srgbClr val="000000"/>
              </a:solidFill>
              <a:latin typeface="Helvetica Neue Light" panose="02000403000000020004" pitchFamily="2" charset="0"/>
              <a:ea typeface="Helvetica Neue Light" panose="02000403000000020004" pitchFamily="2" charset="0"/>
              <a:cs typeface="Calibri"/>
              <a:sym typeface="Calibri"/>
            </a:endParaRPr>
          </a:p>
        </p:txBody>
      </p:sp>
      <p:sp>
        <p:nvSpPr>
          <p:cNvPr id="4" name="Google Shape;537;p62">
            <a:extLst>
              <a:ext uri="{FF2B5EF4-FFF2-40B4-BE49-F238E27FC236}">
                <a16:creationId xmlns:a16="http://schemas.microsoft.com/office/drawing/2014/main" id="{AD79FAE4-05FD-8EB2-58C8-821317C42CE6}"/>
              </a:ext>
            </a:extLst>
          </p:cNvPr>
          <p:cNvSpPr txBox="1"/>
          <p:nvPr/>
        </p:nvSpPr>
        <p:spPr>
          <a:xfrm>
            <a:off x="796109" y="5354961"/>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400" u="none" strike="noStrike" cap="none" dirty="0">
                <a:solidFill>
                  <a:schemeClr val="tx1"/>
                </a:solidFill>
                <a:latin typeface="Helvetica Neue Light" panose="02000403000000020004" pitchFamily="2" charset="0"/>
                <a:ea typeface="Helvetica Neue Light" panose="02000403000000020004" pitchFamily="2" charset="0"/>
                <a:cs typeface="Calibri"/>
                <a:sym typeface="Calibri"/>
              </a:rPr>
              <a:t>Aluminum foil</a:t>
            </a:r>
            <a:endParaRPr sz="2400" u="none" strike="noStrike" cap="none" dirty="0">
              <a:solidFill>
                <a:schemeClr val="tx1"/>
              </a:solidFill>
              <a:latin typeface="Helvetica Neue Light" panose="02000403000000020004" pitchFamily="2" charset="0"/>
              <a:ea typeface="Helvetica Neue Light" panose="02000403000000020004" pitchFamily="2" charset="0"/>
              <a:cs typeface="Calibri"/>
              <a:sym typeface="Calibri"/>
            </a:endParaRPr>
          </a:p>
        </p:txBody>
      </p:sp>
      <p:sp>
        <p:nvSpPr>
          <p:cNvPr id="8" name="Google Shape;542;p62">
            <a:extLst>
              <a:ext uri="{FF2B5EF4-FFF2-40B4-BE49-F238E27FC236}">
                <a16:creationId xmlns:a16="http://schemas.microsoft.com/office/drawing/2014/main" id="{D063B8A7-D6F8-CD3F-B577-3320374C32F5}"/>
              </a:ext>
            </a:extLst>
          </p:cNvPr>
          <p:cNvSpPr txBox="1"/>
          <p:nvPr/>
        </p:nvSpPr>
        <p:spPr>
          <a:xfrm>
            <a:off x="796109" y="4292709"/>
            <a:ext cx="7874100" cy="49855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 sz="2400" u="none" strike="noStrike" cap="none" dirty="0">
                <a:solidFill>
                  <a:schemeClr val="tx1"/>
                </a:solidFill>
                <a:latin typeface="Helvetica Neue Light" panose="02000403000000020004" pitchFamily="2" charset="0"/>
                <a:ea typeface="Helvetica Neue Light" panose="02000403000000020004" pitchFamily="2" charset="0"/>
                <a:cs typeface="Calibri"/>
                <a:sym typeface="Calibri"/>
              </a:rPr>
              <a:t>Plastic</a:t>
            </a:r>
            <a:endParaRPr sz="2400" u="none" strike="noStrike" cap="none" dirty="0">
              <a:solidFill>
                <a:schemeClr val="tx1"/>
              </a:solidFill>
              <a:latin typeface="Helvetica Neue Light" panose="02000403000000020004" pitchFamily="2" charset="0"/>
              <a:ea typeface="Helvetica Neue Light" panose="02000403000000020004" pitchFamily="2" charset="0"/>
              <a:cs typeface="Calibri"/>
              <a:sym typeface="Calibri"/>
            </a:endParaRPr>
          </a:p>
        </p:txBody>
      </p:sp>
      <p:sp>
        <p:nvSpPr>
          <p:cNvPr id="5" name="Google Shape;544;p62">
            <a:extLst>
              <a:ext uri="{FF2B5EF4-FFF2-40B4-BE49-F238E27FC236}">
                <a16:creationId xmlns:a16="http://schemas.microsoft.com/office/drawing/2014/main" id="{81B8D843-DBF8-3EAF-3147-0B808EC8A293}"/>
              </a:ext>
            </a:extLst>
          </p:cNvPr>
          <p:cNvSpPr/>
          <p:nvPr/>
        </p:nvSpPr>
        <p:spPr>
          <a:xfrm>
            <a:off x="117772" y="4158649"/>
            <a:ext cx="4585665" cy="831000"/>
          </a:xfrm>
          <a:prstGeom prst="roundRect">
            <a:avLst>
              <a:gd name="adj" fmla="val 16667"/>
            </a:avLst>
          </a:prstGeom>
          <a:noFill/>
          <a:ln w="666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831622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25e11802ac4_0_210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27" name="Google Shape;527;g25e11802ac4_0_210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28" name="Google Shape;528;g25e11802ac4_0_2108"/>
          <p:cNvCxnSpPr>
            <a:stCxn id="529" idx="4"/>
            <a:endCxn id="52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30" name="Google Shape;530;g25e11802ac4_0_210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31" name="Google Shape;531;g25e11802ac4_0_210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29" name="Google Shape;529;g25e11802ac4_0_210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2" name="Google Shape;532;g25e11802ac4_0_2108"/>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33" name="Google Shape;533;g25e11802ac4_0_2108"/>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534" name="Google Shape;534;g25e11802ac4_0_2108"/>
          <p:cNvCxnSpPr>
            <a:stCxn id="535" idx="4"/>
            <a:endCxn id="532"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536" name="Google Shape;536;g25e11802ac4_0_2108"/>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537" name="Google Shape;537;g25e11802ac4_0_2108"/>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539" name="Google Shape;539;g25e11802ac4_0_2108"/>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540" name="Google Shape;540;g25e11802ac4_0_2108"/>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Example</a:t>
            </a:r>
            <a:endParaRPr sz="1400" b="0" i="0" u="none" strike="noStrike" cap="none" dirty="0">
              <a:solidFill>
                <a:srgbClr val="000000"/>
              </a:solidFill>
              <a:latin typeface="Arial"/>
              <a:ea typeface="Arial"/>
              <a:cs typeface="Arial"/>
              <a:sym typeface="Arial"/>
            </a:endParaRPr>
          </a:p>
        </p:txBody>
      </p:sp>
      <p:sp>
        <p:nvSpPr>
          <p:cNvPr id="535" name="Google Shape;535;g25e11802ac4_0_2108"/>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g25e11802ac4_0_2108"/>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542" name="Google Shape;542;g25e11802ac4_0_2108"/>
          <p:cNvSpPr txBox="1"/>
          <p:nvPr/>
        </p:nvSpPr>
        <p:spPr>
          <a:xfrm>
            <a:off x="4385295" y="6149379"/>
            <a:ext cx="4301381"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How </a:t>
            </a:r>
            <a:r>
              <a:rPr lang="en-US" sz="1800" dirty="0">
                <a:latin typeface="Helvetica Neue Light"/>
                <a:ea typeface="Helvetica Neue Light"/>
                <a:cs typeface="Helvetica Neue Light"/>
                <a:sym typeface="Helvetica Neue Light"/>
              </a:rPr>
              <a:t>do Insulators </a:t>
            </a:r>
            <a:r>
              <a:rPr lang="en-US" sz="1800" b="0" i="0" u="none" strike="noStrike" cap="none" dirty="0">
                <a:solidFill>
                  <a:srgbClr val="000000"/>
                </a:solidFill>
                <a:latin typeface="Helvetica Neue Light"/>
                <a:ea typeface="Helvetica Neue Light"/>
                <a:cs typeface="Helvetica Neue Light"/>
                <a:sym typeface="Helvetica Neue Light"/>
              </a:rPr>
              <a:t>impact my life?</a:t>
            </a:r>
            <a:endParaRPr sz="1800" b="0" i="0" u="none" strike="noStrike" cap="none" dirty="0">
              <a:solidFill>
                <a:srgbClr val="000000"/>
              </a:solidFill>
              <a:latin typeface="Arial"/>
              <a:ea typeface="Arial"/>
              <a:cs typeface="Arial"/>
              <a:sym typeface="Arial"/>
            </a:endParaRPr>
          </a:p>
        </p:txBody>
      </p:sp>
      <p:sp>
        <p:nvSpPr>
          <p:cNvPr id="543" name="Google Shape;543;g25e11802ac4_0_2108"/>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dirty="0">
                <a:latin typeface="Poppins"/>
                <a:ea typeface="Poppins"/>
                <a:cs typeface="Poppins"/>
                <a:sym typeface="Poppins"/>
              </a:rPr>
              <a:t>Insulators</a:t>
            </a:r>
            <a:endParaRPr sz="700" b="0" i="0" u="none" strike="noStrike" cap="none" dirty="0">
              <a:solidFill>
                <a:srgbClr val="000000"/>
              </a:solidFill>
              <a:latin typeface="Arial"/>
              <a:ea typeface="Arial"/>
              <a:cs typeface="Arial"/>
              <a:sym typeface="Arial"/>
            </a:endParaRPr>
          </a:p>
        </p:txBody>
      </p:sp>
      <p:sp>
        <p:nvSpPr>
          <p:cNvPr id="3" name="Google Shape;611;g25e11802ac4_0_2343">
            <a:extLst>
              <a:ext uri="{FF2B5EF4-FFF2-40B4-BE49-F238E27FC236}">
                <a16:creationId xmlns:a16="http://schemas.microsoft.com/office/drawing/2014/main" id="{537E878B-432A-408C-F4D8-2B7257E52E8D}"/>
              </a:ext>
            </a:extLst>
          </p:cNvPr>
          <p:cNvSpPr txBox="1"/>
          <p:nvPr/>
        </p:nvSpPr>
        <p:spPr>
          <a:xfrm>
            <a:off x="654444" y="1206300"/>
            <a:ext cx="3163800" cy="131108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dirty="0"/>
              <a:t>a material that electricity cannot easily flow through</a:t>
            </a:r>
            <a:endParaRPr lang="en-US" sz="2400" b="0" i="0" u="none" strike="noStrike" cap="none" dirty="0">
              <a:solidFill>
                <a:srgbClr val="434343"/>
              </a:solidFill>
              <a:latin typeface="+mj-lt"/>
              <a:ea typeface="Helvetica Neue Light"/>
              <a:cs typeface="Helvetica Neue Light"/>
              <a:sym typeface="Helvetica Neue Light"/>
            </a:endParaRPr>
          </a:p>
        </p:txBody>
      </p:sp>
      <p:sp>
        <p:nvSpPr>
          <p:cNvPr id="5" name="Google Shape;611;g25e11802ac4_0_2343">
            <a:extLst>
              <a:ext uri="{FF2B5EF4-FFF2-40B4-BE49-F238E27FC236}">
                <a16:creationId xmlns:a16="http://schemas.microsoft.com/office/drawing/2014/main" id="{1C16131F-DC9B-6B17-0A94-22628A9946D2}"/>
              </a:ext>
            </a:extLst>
          </p:cNvPr>
          <p:cNvSpPr txBox="1"/>
          <p:nvPr/>
        </p:nvSpPr>
        <p:spPr>
          <a:xfrm>
            <a:off x="678272" y="4822385"/>
            <a:ext cx="31638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mj-lt"/>
                <a:ea typeface="Helvetica Neue Light"/>
                <a:cs typeface="Helvetica Neue Light"/>
                <a:sym typeface="Helvetica Neue Light"/>
              </a:rPr>
              <a:t>Plastic</a:t>
            </a:r>
          </a:p>
        </p:txBody>
      </p:sp>
      <p:pic>
        <p:nvPicPr>
          <p:cNvPr id="2" name="Picture 4" descr="Turning diamond into metal | MIT News | Massachusetts Institute of  Technology">
            <a:extLst>
              <a:ext uri="{FF2B5EF4-FFF2-40B4-BE49-F238E27FC236}">
                <a16:creationId xmlns:a16="http://schemas.microsoft.com/office/drawing/2014/main" id="{826D542C-CB46-3CCE-8EB5-592835270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2273" y="1030658"/>
            <a:ext cx="2650366" cy="1766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4617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g27e576c1a67_0_124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panose="020F0502020204030204" pitchFamily="34" charset="0"/>
              <a:cs typeface="Calibri" panose="020F0502020204030204" pitchFamily="34" charset="0"/>
              <a:sym typeface="Arial"/>
            </a:endParaRPr>
          </a:p>
        </p:txBody>
      </p:sp>
      <p:cxnSp>
        <p:nvCxnSpPr>
          <p:cNvPr id="708" name="Google Shape;708;g27e576c1a67_0_124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09" name="Google Shape;709;g27e576c1a67_0_1241"/>
          <p:cNvCxnSpPr>
            <a:stCxn id="710" idx="4"/>
            <a:endCxn id="707"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11" name="Google Shape;711;g27e576c1a67_0_124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12" name="Google Shape;712;g27e576c1a67_0_124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10" name="Google Shape;710;g27e576c1a67_0_124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713" name="Google Shape;713;g27e576c1a67_0_1241"/>
          <p:cNvSpPr txBox="1"/>
          <p:nvPr/>
        </p:nvSpPr>
        <p:spPr>
          <a:xfrm>
            <a:off x="209192" y="4151728"/>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mj-lt"/>
                <a:cs typeface="Calibri" panose="020F0502020204030204" pitchFamily="34" charset="0"/>
                <a:sym typeface="Arial"/>
              </a:rPr>
              <a:t>C</a:t>
            </a:r>
            <a:endParaRPr sz="1400" b="0" i="0" u="none" strike="noStrike" cap="none" dirty="0">
              <a:solidFill>
                <a:srgbClr val="000000"/>
              </a:solidFill>
              <a:latin typeface="+mj-lt"/>
              <a:cs typeface="Calibri" panose="020F0502020204030204" pitchFamily="34" charset="0"/>
              <a:sym typeface="Arial"/>
            </a:endParaRPr>
          </a:p>
        </p:txBody>
      </p:sp>
      <p:sp>
        <p:nvSpPr>
          <p:cNvPr id="714" name="Google Shape;714;g27e576c1a67_0_1241"/>
          <p:cNvSpPr txBox="1"/>
          <p:nvPr/>
        </p:nvSpPr>
        <p:spPr>
          <a:xfrm>
            <a:off x="242627" y="537160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mj-lt"/>
                <a:cs typeface="Calibri" panose="020F0502020204030204" pitchFamily="34" charset="0"/>
                <a:sym typeface="Arial"/>
              </a:rPr>
              <a:t>D</a:t>
            </a:r>
            <a:endParaRPr sz="1400" b="0" i="0" u="none" strike="noStrike" cap="none" dirty="0">
              <a:solidFill>
                <a:srgbClr val="000000"/>
              </a:solidFill>
              <a:latin typeface="+mj-lt"/>
              <a:cs typeface="Calibri" panose="020F0502020204030204" pitchFamily="34" charset="0"/>
              <a:sym typeface="Arial"/>
            </a:endParaRPr>
          </a:p>
        </p:txBody>
      </p:sp>
      <p:sp>
        <p:nvSpPr>
          <p:cNvPr id="716" name="Google Shape;716;g27e576c1a67_0_1241"/>
          <p:cNvSpPr txBox="1"/>
          <p:nvPr/>
        </p:nvSpPr>
        <p:spPr>
          <a:xfrm>
            <a:off x="760727" y="4244166"/>
            <a:ext cx="7874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400" dirty="0">
                <a:solidFill>
                  <a:schemeClr val="tx1"/>
                </a:solidFill>
                <a:latin typeface="Helvetica Neue Light" panose="02000403000000020004" pitchFamily="2" charset="0"/>
                <a:ea typeface="Helvetica Neue Light" panose="02000403000000020004" pitchFamily="2" charset="0"/>
                <a:cs typeface="Calibri" panose="020F0502020204030204" pitchFamily="34" charset="0"/>
                <a:sym typeface="Helvetica Neue Light"/>
              </a:rPr>
              <a:t>Insulators absorb extra electrons to prevent static buildup.</a:t>
            </a:r>
          </a:p>
        </p:txBody>
      </p:sp>
      <p:sp>
        <p:nvSpPr>
          <p:cNvPr id="717" name="Google Shape;717;g27e576c1a67_0_1241"/>
          <p:cNvSpPr txBox="1"/>
          <p:nvPr/>
        </p:nvSpPr>
        <p:spPr>
          <a:xfrm>
            <a:off x="724869" y="3061887"/>
            <a:ext cx="7874100" cy="904823"/>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400" dirty="0">
                <a:solidFill>
                  <a:schemeClr val="tx1"/>
                </a:solidFill>
                <a:latin typeface="Helvetica Neue Light" panose="02000403000000020004" pitchFamily="2" charset="0"/>
                <a:ea typeface="Helvetica Neue Light" panose="02000403000000020004" pitchFamily="2" charset="0"/>
                <a:cs typeface="Calibri" panose="020F0502020204030204" pitchFamily="34" charset="0"/>
                <a:sym typeface="Helvetica Neue Light"/>
              </a:rPr>
              <a:t>Insulators prevent electric shocks and make appliances safe.</a:t>
            </a:r>
          </a:p>
        </p:txBody>
      </p:sp>
      <p:sp>
        <p:nvSpPr>
          <p:cNvPr id="718" name="Google Shape;718;g27e576c1a67_0_1241"/>
          <p:cNvSpPr txBox="1"/>
          <p:nvPr/>
        </p:nvSpPr>
        <p:spPr>
          <a:xfrm>
            <a:off x="689011" y="1931013"/>
            <a:ext cx="79770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solidFill>
                  <a:schemeClr val="tx1"/>
                </a:solidFill>
                <a:latin typeface="Helvetica Neue Light" panose="02000403000000020004" pitchFamily="2" charset="0"/>
                <a:ea typeface="Helvetica Neue Light" panose="02000403000000020004" pitchFamily="2" charset="0"/>
                <a:cs typeface="Calibri" panose="020F0502020204030204" pitchFamily="34" charset="0"/>
                <a:sym typeface="Helvetica Neue Light"/>
              </a:rPr>
              <a:t>Insulators allow electricity to flow freely through devices I use.</a:t>
            </a:r>
          </a:p>
        </p:txBody>
      </p:sp>
      <p:sp>
        <p:nvSpPr>
          <p:cNvPr id="720" name="Google Shape;720;g27e576c1a67_0_1241"/>
          <p:cNvSpPr txBox="1"/>
          <p:nvPr/>
        </p:nvSpPr>
        <p:spPr>
          <a:xfrm>
            <a:off x="155405" y="179715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mj-lt"/>
                <a:cs typeface="Calibri" panose="020F0502020204030204" pitchFamily="34" charset="0"/>
                <a:sym typeface="Arial"/>
              </a:rPr>
              <a:t>A</a:t>
            </a:r>
            <a:endParaRPr sz="1400" b="0" i="0" u="none" strike="noStrike" cap="none" dirty="0">
              <a:solidFill>
                <a:srgbClr val="000000"/>
              </a:solidFill>
              <a:latin typeface="+mj-lt"/>
              <a:cs typeface="Calibri" panose="020F0502020204030204" pitchFamily="34" charset="0"/>
              <a:sym typeface="Arial"/>
            </a:endParaRPr>
          </a:p>
        </p:txBody>
      </p:sp>
      <p:sp>
        <p:nvSpPr>
          <p:cNvPr id="721" name="Google Shape;721;g27e576c1a67_0_1241"/>
          <p:cNvSpPr txBox="1"/>
          <p:nvPr/>
        </p:nvSpPr>
        <p:spPr>
          <a:xfrm>
            <a:off x="196368" y="2993136"/>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mj-lt"/>
                <a:cs typeface="Calibri" panose="020F0502020204030204" pitchFamily="34" charset="0"/>
                <a:sym typeface="Arial"/>
              </a:rPr>
              <a:t>B</a:t>
            </a:r>
            <a:endParaRPr sz="1400" b="0" i="0" u="none" strike="noStrike" cap="none" dirty="0">
              <a:solidFill>
                <a:srgbClr val="000000"/>
              </a:solidFill>
              <a:latin typeface="+mj-lt"/>
              <a:cs typeface="Calibri" panose="020F0502020204030204" pitchFamily="34" charset="0"/>
              <a:sym typeface="Arial"/>
            </a:endParaRPr>
          </a:p>
        </p:txBody>
      </p:sp>
      <p:sp>
        <p:nvSpPr>
          <p:cNvPr id="724" name="Google Shape;724;g27e576c1a67_0_1241"/>
          <p:cNvSpPr txBox="1"/>
          <p:nvPr/>
        </p:nvSpPr>
        <p:spPr>
          <a:xfrm>
            <a:off x="760727" y="5464043"/>
            <a:ext cx="7874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400" u="none" strike="noStrike" cap="none" dirty="0">
                <a:solidFill>
                  <a:srgbClr val="000000"/>
                </a:solidFill>
                <a:latin typeface="Helvetica Neue Light" panose="02000403000000020004" pitchFamily="2" charset="0"/>
                <a:ea typeface="Helvetica Neue Light" panose="02000403000000020004" pitchFamily="2" charset="0"/>
                <a:cs typeface="Calibri" panose="020F0502020204030204" pitchFamily="34" charset="0"/>
                <a:sym typeface="Helvetica Neue Light"/>
              </a:rPr>
              <a:t>Insulators speed up transmission of electricity to homes.</a:t>
            </a:r>
          </a:p>
        </p:txBody>
      </p:sp>
      <p:sp>
        <p:nvSpPr>
          <p:cNvPr id="2" name="Google Shape;692;g25e11802ac4_0_2536">
            <a:extLst>
              <a:ext uri="{FF2B5EF4-FFF2-40B4-BE49-F238E27FC236}">
                <a16:creationId xmlns:a16="http://schemas.microsoft.com/office/drawing/2014/main" id="{34837751-897E-ABC7-29ED-452AC36580B8}"/>
              </a:ext>
            </a:extLst>
          </p:cNvPr>
          <p:cNvSpPr txBox="1"/>
          <p:nvPr/>
        </p:nvSpPr>
        <p:spPr>
          <a:xfrm>
            <a:off x="626730" y="355701"/>
            <a:ext cx="8517269" cy="10002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panose="020F0502020204030204" pitchFamily="34" charset="0"/>
                <a:ea typeface="Calibri"/>
                <a:cs typeface="Calibri" panose="020F0502020204030204" pitchFamily="34" charset="0"/>
                <a:sym typeface="Calibri"/>
              </a:rPr>
              <a:t>Directions:</a:t>
            </a:r>
            <a:r>
              <a:rPr lang="en-US" sz="3000" b="1"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en-US" sz="2900" b="0" i="0" u="none" strike="noStrike" cap="none" dirty="0">
                <a:solidFill>
                  <a:srgbClr val="000000"/>
                </a:solidFill>
                <a:latin typeface="Calibri" panose="020F0502020204030204" pitchFamily="34" charset="0"/>
                <a:ea typeface="Calibri"/>
                <a:cs typeface="Calibri" panose="020F0502020204030204" pitchFamily="34" charset="0"/>
                <a:sym typeface="Calibri"/>
              </a:rPr>
              <a:t>Choose the correct response for </a:t>
            </a:r>
            <a:r>
              <a:rPr lang="en-US" sz="2900" b="0" i="1" u="none" strike="noStrike" cap="none" dirty="0">
                <a:solidFill>
                  <a:srgbClr val="000000"/>
                </a:solidFill>
                <a:latin typeface="Calibri" panose="020F0502020204030204" pitchFamily="34" charset="0"/>
                <a:ea typeface="Calibri"/>
                <a:cs typeface="Calibri" panose="020F0502020204030204" pitchFamily="34" charset="0"/>
                <a:sym typeface="Calibri"/>
              </a:rPr>
              <a:t>“how do Insulators impact my life?” </a:t>
            </a:r>
            <a:r>
              <a:rPr lang="en-US" sz="2900" b="0" i="0" u="none" strike="noStrike" cap="none" dirty="0">
                <a:solidFill>
                  <a:srgbClr val="000000"/>
                </a:solidFill>
                <a:latin typeface="Calibri" panose="020F0502020204030204" pitchFamily="34" charset="0"/>
                <a:ea typeface="Calibri"/>
                <a:cs typeface="Calibri" panose="020F0502020204030204" pitchFamily="34" charset="0"/>
                <a:sym typeface="Calibri"/>
              </a:rPr>
              <a:t>from the choices below.</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838915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g27e576c1a67_0_124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panose="020F0502020204030204" pitchFamily="34" charset="0"/>
              <a:cs typeface="Calibri" panose="020F0502020204030204" pitchFamily="34" charset="0"/>
              <a:sym typeface="Arial"/>
            </a:endParaRPr>
          </a:p>
        </p:txBody>
      </p:sp>
      <p:cxnSp>
        <p:nvCxnSpPr>
          <p:cNvPr id="708" name="Google Shape;708;g27e576c1a67_0_124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09" name="Google Shape;709;g27e576c1a67_0_1241"/>
          <p:cNvCxnSpPr>
            <a:stCxn id="710" idx="4"/>
            <a:endCxn id="707"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11" name="Google Shape;711;g27e576c1a67_0_124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12" name="Google Shape;712;g27e576c1a67_0_124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10" name="Google Shape;710;g27e576c1a67_0_124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713" name="Google Shape;713;g27e576c1a67_0_1241"/>
          <p:cNvSpPr txBox="1"/>
          <p:nvPr/>
        </p:nvSpPr>
        <p:spPr>
          <a:xfrm>
            <a:off x="393332" y="41842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mj-lt"/>
                <a:cs typeface="Calibri" panose="020F0502020204030204" pitchFamily="34" charset="0"/>
                <a:sym typeface="Arial"/>
              </a:rPr>
              <a:t>C</a:t>
            </a:r>
            <a:endParaRPr sz="1400" b="0" i="0" u="none" strike="noStrike" cap="none">
              <a:solidFill>
                <a:srgbClr val="000000"/>
              </a:solidFill>
              <a:latin typeface="+mj-lt"/>
              <a:cs typeface="Calibri" panose="020F0502020204030204" pitchFamily="34" charset="0"/>
              <a:sym typeface="Arial"/>
            </a:endParaRPr>
          </a:p>
        </p:txBody>
      </p:sp>
      <p:sp>
        <p:nvSpPr>
          <p:cNvPr id="714" name="Google Shape;714;g27e576c1a67_0_1241"/>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mj-lt"/>
                <a:cs typeface="Calibri" panose="020F0502020204030204" pitchFamily="34" charset="0"/>
                <a:sym typeface="Arial"/>
              </a:rPr>
              <a:t>D</a:t>
            </a:r>
            <a:endParaRPr sz="1400" b="0" i="0" u="none" strike="noStrike" cap="none">
              <a:solidFill>
                <a:srgbClr val="000000"/>
              </a:solidFill>
              <a:latin typeface="+mj-lt"/>
              <a:cs typeface="Calibri" panose="020F0502020204030204" pitchFamily="34" charset="0"/>
              <a:sym typeface="Arial"/>
            </a:endParaRPr>
          </a:p>
        </p:txBody>
      </p:sp>
      <p:sp>
        <p:nvSpPr>
          <p:cNvPr id="716" name="Google Shape;716;g27e576c1a67_0_1241"/>
          <p:cNvSpPr txBox="1"/>
          <p:nvPr/>
        </p:nvSpPr>
        <p:spPr>
          <a:xfrm>
            <a:off x="1093200" y="4229695"/>
            <a:ext cx="7874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400" dirty="0">
                <a:solidFill>
                  <a:schemeClr val="tx1"/>
                </a:solidFill>
                <a:latin typeface="Calibri" panose="020F0502020204030204" pitchFamily="34" charset="0"/>
                <a:ea typeface="Helvetica Neue Light"/>
                <a:cs typeface="Calibri" panose="020F0502020204030204" pitchFamily="34" charset="0"/>
                <a:sym typeface="Helvetica Neue Light"/>
              </a:rPr>
              <a:t>Insulators absorb extra electrons to prevent static buildup.</a:t>
            </a:r>
          </a:p>
        </p:txBody>
      </p:sp>
      <p:sp>
        <p:nvSpPr>
          <p:cNvPr id="717" name="Google Shape;717;g27e576c1a67_0_1241"/>
          <p:cNvSpPr txBox="1"/>
          <p:nvPr/>
        </p:nvSpPr>
        <p:spPr>
          <a:xfrm>
            <a:off x="1073532" y="2901363"/>
            <a:ext cx="7874100" cy="49855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400" dirty="0">
                <a:solidFill>
                  <a:schemeClr val="tx1"/>
                </a:solidFill>
                <a:latin typeface="Calibri" panose="020F0502020204030204" pitchFamily="34" charset="0"/>
                <a:ea typeface="Helvetica Neue Light"/>
                <a:cs typeface="Calibri" panose="020F0502020204030204" pitchFamily="34" charset="0"/>
                <a:sym typeface="Helvetica Neue Light"/>
              </a:rPr>
              <a:t>Insulators prevent electric shocks and make appliances safe.</a:t>
            </a:r>
          </a:p>
        </p:txBody>
      </p:sp>
      <p:sp>
        <p:nvSpPr>
          <p:cNvPr id="718" name="Google Shape;718;g27e576c1a67_0_1241"/>
          <p:cNvSpPr txBox="1"/>
          <p:nvPr/>
        </p:nvSpPr>
        <p:spPr>
          <a:xfrm>
            <a:off x="1166884" y="1913247"/>
            <a:ext cx="79770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Calibri" panose="020F0502020204030204" pitchFamily="34" charset="0"/>
                <a:ea typeface="Helvetica Neue Light"/>
                <a:cs typeface="Calibri" panose="020F0502020204030204" pitchFamily="34" charset="0"/>
                <a:sym typeface="Helvetica Neue Light"/>
              </a:rPr>
              <a:t>Insulators allow electricity to flow freely through devices I use.</a:t>
            </a:r>
          </a:p>
        </p:txBody>
      </p:sp>
      <p:sp>
        <p:nvSpPr>
          <p:cNvPr id="720" name="Google Shape;720;g27e576c1a67_0_1241"/>
          <p:cNvSpPr txBox="1"/>
          <p:nvPr/>
        </p:nvSpPr>
        <p:spPr>
          <a:xfrm>
            <a:off x="380509" y="17608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mj-lt"/>
                <a:cs typeface="Calibri" panose="020F0502020204030204" pitchFamily="34" charset="0"/>
                <a:sym typeface="Arial"/>
              </a:rPr>
              <a:t>A</a:t>
            </a:r>
            <a:endParaRPr sz="1400" b="0" i="0" u="none" strike="noStrike" cap="none" dirty="0">
              <a:solidFill>
                <a:srgbClr val="000000"/>
              </a:solidFill>
              <a:latin typeface="+mj-lt"/>
              <a:cs typeface="Calibri" panose="020F0502020204030204" pitchFamily="34" charset="0"/>
              <a:sym typeface="Arial"/>
            </a:endParaRPr>
          </a:p>
        </p:txBody>
      </p:sp>
      <p:sp>
        <p:nvSpPr>
          <p:cNvPr id="721" name="Google Shape;721;g27e576c1a67_0_1241"/>
          <p:cNvSpPr txBox="1"/>
          <p:nvPr/>
        </p:nvSpPr>
        <p:spPr>
          <a:xfrm>
            <a:off x="380508" y="28104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mj-lt"/>
                <a:cs typeface="Calibri" panose="020F0502020204030204" pitchFamily="34" charset="0"/>
                <a:sym typeface="Arial"/>
              </a:rPr>
              <a:t>B</a:t>
            </a:r>
            <a:endParaRPr sz="1400" b="0" i="0" u="none" strike="noStrike" cap="none" dirty="0">
              <a:solidFill>
                <a:srgbClr val="000000"/>
              </a:solidFill>
              <a:latin typeface="+mj-lt"/>
              <a:cs typeface="Calibri" panose="020F0502020204030204" pitchFamily="34" charset="0"/>
              <a:sym typeface="Arial"/>
            </a:endParaRPr>
          </a:p>
        </p:txBody>
      </p:sp>
      <p:sp>
        <p:nvSpPr>
          <p:cNvPr id="724" name="Google Shape;724;g27e576c1a67_0_1241"/>
          <p:cNvSpPr txBox="1"/>
          <p:nvPr/>
        </p:nvSpPr>
        <p:spPr>
          <a:xfrm>
            <a:off x="1073532" y="5525551"/>
            <a:ext cx="7874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400" b="0" i="0" u="none" strike="noStrike" cap="none" dirty="0">
                <a:solidFill>
                  <a:srgbClr val="000000"/>
                </a:solidFill>
                <a:latin typeface="Calibri" panose="020F0502020204030204" pitchFamily="34" charset="0"/>
                <a:ea typeface="Helvetica Neue Light"/>
                <a:cs typeface="Calibri" panose="020F0502020204030204" pitchFamily="34" charset="0"/>
                <a:sym typeface="Helvetica Neue Light"/>
              </a:rPr>
              <a:t>Insulators speed up transmission of electricity to homes.</a:t>
            </a:r>
          </a:p>
        </p:txBody>
      </p:sp>
      <p:sp>
        <p:nvSpPr>
          <p:cNvPr id="2" name="Google Shape;692;g25e11802ac4_0_2536">
            <a:extLst>
              <a:ext uri="{FF2B5EF4-FFF2-40B4-BE49-F238E27FC236}">
                <a16:creationId xmlns:a16="http://schemas.microsoft.com/office/drawing/2014/main" id="{34837751-897E-ABC7-29ED-452AC36580B8}"/>
              </a:ext>
            </a:extLst>
          </p:cNvPr>
          <p:cNvSpPr txBox="1"/>
          <p:nvPr/>
        </p:nvSpPr>
        <p:spPr>
          <a:xfrm>
            <a:off x="626730" y="355701"/>
            <a:ext cx="8517269" cy="10002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panose="020F0502020204030204" pitchFamily="34" charset="0"/>
                <a:ea typeface="Calibri"/>
                <a:cs typeface="Calibri" panose="020F0502020204030204" pitchFamily="34" charset="0"/>
                <a:sym typeface="Calibri"/>
              </a:rPr>
              <a:t>Directions:</a:t>
            </a:r>
            <a:r>
              <a:rPr lang="en-US" sz="3000" b="1"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en-US" sz="2900" b="0" i="0" u="none" strike="noStrike" cap="none" dirty="0">
                <a:solidFill>
                  <a:srgbClr val="000000"/>
                </a:solidFill>
                <a:latin typeface="Calibri" panose="020F0502020204030204" pitchFamily="34" charset="0"/>
                <a:ea typeface="Calibri"/>
                <a:cs typeface="Calibri" panose="020F0502020204030204" pitchFamily="34" charset="0"/>
                <a:sym typeface="Calibri"/>
              </a:rPr>
              <a:t>Choose the correct response for </a:t>
            </a:r>
            <a:r>
              <a:rPr lang="en-US" sz="2900" b="0" i="1" u="none" strike="noStrike" cap="none" dirty="0">
                <a:solidFill>
                  <a:srgbClr val="000000"/>
                </a:solidFill>
                <a:latin typeface="Calibri" panose="020F0502020204030204" pitchFamily="34" charset="0"/>
                <a:ea typeface="Calibri"/>
                <a:cs typeface="Calibri" panose="020F0502020204030204" pitchFamily="34" charset="0"/>
                <a:sym typeface="Calibri"/>
              </a:rPr>
              <a:t>“how do Insulators impact my life?” </a:t>
            </a:r>
            <a:r>
              <a:rPr lang="en-US" sz="2900" b="0" i="0" u="none" strike="noStrike" cap="none" dirty="0">
                <a:solidFill>
                  <a:srgbClr val="000000"/>
                </a:solidFill>
                <a:latin typeface="Calibri" panose="020F0502020204030204" pitchFamily="34" charset="0"/>
                <a:ea typeface="Calibri"/>
                <a:cs typeface="Calibri" panose="020F0502020204030204" pitchFamily="34" charset="0"/>
                <a:sym typeface="Calibri"/>
              </a:rPr>
              <a:t>from the choices below.</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 name="Google Shape;645;p68">
            <a:extLst>
              <a:ext uri="{FF2B5EF4-FFF2-40B4-BE49-F238E27FC236}">
                <a16:creationId xmlns:a16="http://schemas.microsoft.com/office/drawing/2014/main" id="{C7A0857E-463F-E5E3-CF64-2FFC3F231D3B}"/>
              </a:ext>
            </a:extLst>
          </p:cNvPr>
          <p:cNvSpPr/>
          <p:nvPr/>
        </p:nvSpPr>
        <p:spPr>
          <a:xfrm>
            <a:off x="289637" y="2807019"/>
            <a:ext cx="8585363" cy="831000"/>
          </a:xfrm>
          <a:prstGeom prst="roundRect">
            <a:avLst>
              <a:gd name="adj" fmla="val 16667"/>
            </a:avLst>
          </a:prstGeom>
          <a:noFill/>
          <a:ln w="666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13899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pic>
        <p:nvPicPr>
          <p:cNvPr id="2" name="Google Shape;208;p37">
            <a:extLst>
              <a:ext uri="{FF2B5EF4-FFF2-40B4-BE49-F238E27FC236}">
                <a16:creationId xmlns:a16="http://schemas.microsoft.com/office/drawing/2014/main" id="{E14021BC-F1AB-5841-0742-DDA5CD5AF9D3}"/>
              </a:ext>
            </a:extLst>
          </p:cNvPr>
          <p:cNvPicPr preferRelativeResize="0"/>
          <p:nvPr/>
        </p:nvPicPr>
        <p:blipFill>
          <a:blip r:embed="rId3">
            <a:alphaModFix/>
          </a:blip>
          <a:stretch>
            <a:fillRect/>
          </a:stretch>
        </p:blipFill>
        <p:spPr>
          <a:xfrm>
            <a:off x="2543424" y="2182878"/>
            <a:ext cx="4057149" cy="3878001"/>
          </a:xfrm>
          <a:prstGeom prst="rect">
            <a:avLst/>
          </a:prstGeom>
          <a:noFill/>
          <a:ln>
            <a:noFill/>
          </a:ln>
        </p:spPr>
      </p:pic>
      <p:sp>
        <p:nvSpPr>
          <p:cNvPr id="3" name="Google Shape;230;p40">
            <a:extLst>
              <a:ext uri="{FF2B5EF4-FFF2-40B4-BE49-F238E27FC236}">
                <a16:creationId xmlns:a16="http://schemas.microsoft.com/office/drawing/2014/main" id="{9B8BB7AA-420F-5539-391D-B60DF2548871}"/>
              </a:ext>
            </a:extLst>
          </p:cNvPr>
          <p:cNvSpPr txBox="1"/>
          <p:nvPr/>
        </p:nvSpPr>
        <p:spPr>
          <a:xfrm>
            <a:off x="668848" y="447000"/>
            <a:ext cx="7806300" cy="805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 sz="3600" b="1" i="0" u="sng" strike="noStrike" cap="none" dirty="0">
                <a:solidFill>
                  <a:srgbClr val="0C0C0C"/>
                </a:solidFill>
                <a:latin typeface="Calibri"/>
                <a:ea typeface="Calibri"/>
                <a:cs typeface="Calibri"/>
                <a:sym typeface="Calibri"/>
              </a:rPr>
              <a:t>Electron</a:t>
            </a:r>
            <a:r>
              <a:rPr lang="en" sz="3600" b="1" i="0" u="none" strike="noStrike" cap="none" dirty="0">
                <a:solidFill>
                  <a:srgbClr val="0C0C0C"/>
                </a:solidFill>
                <a:latin typeface="Calibri"/>
                <a:ea typeface="Calibri"/>
                <a:cs typeface="Calibri"/>
                <a:sym typeface="Calibri"/>
              </a:rPr>
              <a:t>: </a:t>
            </a:r>
            <a:r>
              <a:rPr lang="en" sz="3600" b="0" i="0" u="none" strike="noStrike" cap="none" dirty="0">
                <a:solidFill>
                  <a:srgbClr val="0C0C0C"/>
                </a:solidFill>
                <a:latin typeface="Calibri"/>
                <a:ea typeface="Calibri"/>
                <a:cs typeface="Calibri"/>
                <a:sym typeface="Calibri"/>
              </a:rPr>
              <a:t>negatively charged particle that orbits the nucleus of an atom</a:t>
            </a:r>
            <a:endParaRPr sz="3600" b="1" i="0" u="none" strike="noStrike" cap="none" dirty="0">
              <a:solidFill>
                <a:srgbClr val="FF0000"/>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69F06DA6-D640-0655-0BD4-8BE4B345E5F7}"/>
              </a:ext>
            </a:extLst>
          </p:cNvPr>
          <p:cNvSpPr/>
          <p:nvPr/>
        </p:nvSpPr>
        <p:spPr>
          <a:xfrm>
            <a:off x="2855742" y="2771335"/>
            <a:ext cx="1167618" cy="365760"/>
          </a:xfrm>
          <a:prstGeom prst="rect">
            <a:avLst/>
          </a:prstGeom>
          <a:solidFill>
            <a:srgbClr val="FFFF00">
              <a:alpha val="2413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83852421-4DC8-C94C-ABE6-A25F36F7F166}"/>
              </a:ext>
            </a:extLst>
          </p:cNvPr>
          <p:cNvCxnSpPr>
            <a:cxnSpLocks/>
          </p:cNvCxnSpPr>
          <p:nvPr/>
        </p:nvCxnSpPr>
        <p:spPr>
          <a:xfrm flipH="1">
            <a:off x="3221501" y="3137095"/>
            <a:ext cx="189914" cy="50643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Google Shape;149;g2936c336ece_0_739" descr="Rewind">
            <a:extLst>
              <a:ext uri="{FF2B5EF4-FFF2-40B4-BE49-F238E27FC236}">
                <a16:creationId xmlns:a16="http://schemas.microsoft.com/office/drawing/2014/main" id="{7FF0452C-EFB9-8BF7-E059-CAD3F34A3A01}"/>
              </a:ext>
            </a:extLst>
          </p:cNvPr>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25e11802ac4_0_210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27" name="Google Shape;527;g25e11802ac4_0_210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28" name="Google Shape;528;g25e11802ac4_0_2108"/>
          <p:cNvCxnSpPr>
            <a:stCxn id="529" idx="4"/>
            <a:endCxn id="52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30" name="Google Shape;530;g25e11802ac4_0_210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31" name="Google Shape;531;g25e11802ac4_0_210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29" name="Google Shape;529;g25e11802ac4_0_210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2" name="Google Shape;532;g25e11802ac4_0_2108"/>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33" name="Google Shape;533;g25e11802ac4_0_2108"/>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534" name="Google Shape;534;g25e11802ac4_0_2108"/>
          <p:cNvCxnSpPr>
            <a:stCxn id="535" idx="4"/>
            <a:endCxn id="532"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536" name="Google Shape;536;g25e11802ac4_0_2108"/>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537" name="Google Shape;537;g25e11802ac4_0_2108"/>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539" name="Google Shape;539;g25e11802ac4_0_2108"/>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540" name="Google Shape;540;g25e11802ac4_0_2108"/>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535" name="Google Shape;535;g25e11802ac4_0_2108"/>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g25e11802ac4_0_2108"/>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542" name="Google Shape;542;g25e11802ac4_0_2108"/>
          <p:cNvSpPr txBox="1"/>
          <p:nvPr/>
        </p:nvSpPr>
        <p:spPr>
          <a:xfrm>
            <a:off x="4385295" y="6149379"/>
            <a:ext cx="4301381"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How </a:t>
            </a:r>
            <a:r>
              <a:rPr lang="en-US" sz="1800" dirty="0">
                <a:latin typeface="Helvetica Neue Light"/>
                <a:ea typeface="Helvetica Neue Light"/>
                <a:cs typeface="Helvetica Neue Light"/>
                <a:sym typeface="Helvetica Neue Light"/>
              </a:rPr>
              <a:t>do Insulators </a:t>
            </a:r>
            <a:r>
              <a:rPr lang="en-US" sz="1800" b="0" i="0" u="none" strike="noStrike" cap="none" dirty="0">
                <a:solidFill>
                  <a:srgbClr val="000000"/>
                </a:solidFill>
                <a:latin typeface="Helvetica Neue Light"/>
                <a:ea typeface="Helvetica Neue Light"/>
                <a:cs typeface="Helvetica Neue Light"/>
                <a:sym typeface="Helvetica Neue Light"/>
              </a:rPr>
              <a:t>impact my life?</a:t>
            </a:r>
            <a:endParaRPr sz="1800" b="0" i="0" u="none" strike="noStrike" cap="none" dirty="0">
              <a:solidFill>
                <a:srgbClr val="000000"/>
              </a:solidFill>
              <a:latin typeface="Arial"/>
              <a:ea typeface="Arial"/>
              <a:cs typeface="Arial"/>
              <a:sym typeface="Arial"/>
            </a:endParaRPr>
          </a:p>
        </p:txBody>
      </p:sp>
      <p:sp>
        <p:nvSpPr>
          <p:cNvPr id="543" name="Google Shape;543;g25e11802ac4_0_2108"/>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dirty="0">
                <a:latin typeface="Poppins"/>
                <a:ea typeface="Poppins"/>
                <a:cs typeface="Poppins"/>
                <a:sym typeface="Poppins"/>
              </a:rPr>
              <a:t>Insulators</a:t>
            </a:r>
            <a:endParaRPr lang="en-US" sz="700" b="0" i="0" u="none" strike="noStrike" cap="none" dirty="0">
              <a:solidFill>
                <a:srgbClr val="000000"/>
              </a:solidFill>
              <a:latin typeface="Arial"/>
              <a:ea typeface="Arial"/>
              <a:cs typeface="Arial"/>
              <a:sym typeface="Arial"/>
            </a:endParaRPr>
          </a:p>
        </p:txBody>
      </p:sp>
      <p:sp>
        <p:nvSpPr>
          <p:cNvPr id="7" name="Google Shape;611;g25e11802ac4_0_2343">
            <a:extLst>
              <a:ext uri="{FF2B5EF4-FFF2-40B4-BE49-F238E27FC236}">
                <a16:creationId xmlns:a16="http://schemas.microsoft.com/office/drawing/2014/main" id="{8B317A30-9F5F-C0D8-917E-A9EC12C9953B}"/>
              </a:ext>
            </a:extLst>
          </p:cNvPr>
          <p:cNvSpPr txBox="1"/>
          <p:nvPr/>
        </p:nvSpPr>
        <p:spPr>
          <a:xfrm>
            <a:off x="5403272" y="4522179"/>
            <a:ext cx="3366600"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dirty="0">
                <a:solidFill>
                  <a:schemeClr val="tx1"/>
                </a:solidFill>
                <a:latin typeface="+mj-lt"/>
                <a:ea typeface="Helvetica Neue Light"/>
                <a:cs typeface="Helvetica Neue Light"/>
                <a:sym typeface="Helvetica Neue Light"/>
              </a:rPr>
              <a:t>Insulators prevent electric shocks and make appliances safe.</a:t>
            </a:r>
          </a:p>
        </p:txBody>
      </p:sp>
      <p:sp>
        <p:nvSpPr>
          <p:cNvPr id="6" name="Google Shape;611;g25e11802ac4_0_2343">
            <a:extLst>
              <a:ext uri="{FF2B5EF4-FFF2-40B4-BE49-F238E27FC236}">
                <a16:creationId xmlns:a16="http://schemas.microsoft.com/office/drawing/2014/main" id="{C7C342DB-4C95-92BE-588A-800D51EF299A}"/>
              </a:ext>
            </a:extLst>
          </p:cNvPr>
          <p:cNvSpPr txBox="1"/>
          <p:nvPr/>
        </p:nvSpPr>
        <p:spPr>
          <a:xfrm>
            <a:off x="654444" y="1206300"/>
            <a:ext cx="3163800" cy="131108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dirty="0"/>
              <a:t>a material that electricity cannot easily flow through</a:t>
            </a:r>
            <a:endParaRPr lang="en-US" sz="2400" b="0" i="0" u="none" strike="noStrike" cap="none" dirty="0">
              <a:solidFill>
                <a:srgbClr val="434343"/>
              </a:solidFill>
              <a:latin typeface="+mj-lt"/>
              <a:ea typeface="Helvetica Neue Light"/>
              <a:cs typeface="Helvetica Neue Light"/>
              <a:sym typeface="Helvetica Neue Light"/>
            </a:endParaRPr>
          </a:p>
        </p:txBody>
      </p:sp>
      <p:sp>
        <p:nvSpPr>
          <p:cNvPr id="4" name="Google Shape;611;g25e11802ac4_0_2343">
            <a:extLst>
              <a:ext uri="{FF2B5EF4-FFF2-40B4-BE49-F238E27FC236}">
                <a16:creationId xmlns:a16="http://schemas.microsoft.com/office/drawing/2014/main" id="{0F2490BF-8970-E370-8C35-AAE77060AB1A}"/>
              </a:ext>
            </a:extLst>
          </p:cNvPr>
          <p:cNvSpPr txBox="1"/>
          <p:nvPr/>
        </p:nvSpPr>
        <p:spPr>
          <a:xfrm>
            <a:off x="678272" y="4822385"/>
            <a:ext cx="31638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mj-lt"/>
                <a:ea typeface="Helvetica Neue Light"/>
                <a:cs typeface="Helvetica Neue Light"/>
                <a:sym typeface="Helvetica Neue Light"/>
              </a:rPr>
              <a:t>Plastic</a:t>
            </a:r>
          </a:p>
        </p:txBody>
      </p:sp>
      <p:pic>
        <p:nvPicPr>
          <p:cNvPr id="2" name="Picture 4" descr="Turning diamond into metal | MIT News | Massachusetts Institute of  Technology">
            <a:extLst>
              <a:ext uri="{FF2B5EF4-FFF2-40B4-BE49-F238E27FC236}">
                <a16:creationId xmlns:a16="http://schemas.microsoft.com/office/drawing/2014/main" id="{10110E09-F1EB-A0BD-71B6-DC7B50103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2273" y="1030658"/>
            <a:ext cx="2650366" cy="1766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1349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52"/>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758" name="Google Shape;758;p52"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9c31cddc2b_0_8"/>
          <p:cNvSpPr txBox="1">
            <a:spLocks noGrp="1"/>
          </p:cNvSpPr>
          <p:nvPr>
            <p:ph type="subTitle" idx="1"/>
          </p:nvPr>
        </p:nvSpPr>
        <p:spPr>
          <a:xfrm>
            <a:off x="771749" y="849592"/>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dirty="0">
                <a:solidFill>
                  <a:schemeClr val="dk1"/>
                </a:solidFill>
              </a:rPr>
              <a:t>Insulator</a:t>
            </a:r>
            <a:r>
              <a:rPr lang="en-US" b="1" dirty="0">
                <a:solidFill>
                  <a:schemeClr val="dk1"/>
                </a:solidFill>
              </a:rPr>
              <a:t>: </a:t>
            </a:r>
            <a:r>
              <a:rPr lang="en-US" dirty="0">
                <a:solidFill>
                  <a:schemeClr val="dk1"/>
                </a:solidFill>
              </a:rPr>
              <a:t>a material that electricity cannot flow through easily</a:t>
            </a:r>
            <a:endParaRPr dirty="0"/>
          </a:p>
        </p:txBody>
      </p:sp>
      <p:pic>
        <p:nvPicPr>
          <p:cNvPr id="174" name="Google Shape;174;g29c31cddc2b_0_8" descr="insulator.jpg"/>
          <p:cNvPicPr preferRelativeResize="0"/>
          <p:nvPr/>
        </p:nvPicPr>
        <p:blipFill rotWithShape="1">
          <a:blip r:embed="rId3">
            <a:alphaModFix/>
          </a:blip>
          <a:srcRect l="-10459" r="-10459"/>
          <a:stretch/>
        </p:blipFill>
        <p:spPr>
          <a:xfrm>
            <a:off x="457196" y="2104524"/>
            <a:ext cx="8229600" cy="4525963"/>
          </a:xfrm>
          <a:prstGeom prst="rect">
            <a:avLst/>
          </a:prstGeom>
          <a:noFill/>
          <a:ln>
            <a:noFill/>
          </a:ln>
        </p:spPr>
      </p:pic>
      <p:sp>
        <p:nvSpPr>
          <p:cNvPr id="4" name="Google Shape;158;g28c7b7e697c_0_49" descr="Rewind">
            <a:extLst>
              <a:ext uri="{FF2B5EF4-FFF2-40B4-BE49-F238E27FC236}">
                <a16:creationId xmlns:a16="http://schemas.microsoft.com/office/drawing/2014/main" id="{E7F54758-D61F-83FC-1EBF-8DC5DE8C32DF}"/>
              </a:ext>
            </a:extLst>
          </p:cNvPr>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067932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8" descr="A light bulb with a gear inside&#10;&#10;Description automatically generated"/>
          <p:cNvPicPr preferRelativeResize="0"/>
          <p:nvPr/>
        </p:nvPicPr>
        <p:blipFill>
          <a:blip r:embed="rId3">
            <a:alphaModFix/>
          </a:blip>
          <a:stretch>
            <a:fillRect/>
          </a:stretch>
        </p:blipFill>
        <p:spPr>
          <a:xfrm>
            <a:off x="0" y="160485"/>
            <a:ext cx="721150" cy="733800"/>
          </a:xfrm>
          <a:prstGeom prst="rect">
            <a:avLst/>
          </a:prstGeom>
          <a:noFill/>
          <a:ln>
            <a:noFill/>
          </a:ln>
        </p:spPr>
      </p:pic>
      <p:sp>
        <p:nvSpPr>
          <p:cNvPr id="215" name="Google Shape;215;p38"/>
          <p:cNvSpPr txBox="1"/>
          <p:nvPr/>
        </p:nvSpPr>
        <p:spPr>
          <a:xfrm>
            <a:off x="721150" y="1896497"/>
            <a:ext cx="3865941" cy="2733026"/>
          </a:xfrm>
          <a:prstGeom prst="rect">
            <a:avLst/>
          </a:prstGeom>
          <a:noFill/>
          <a:ln>
            <a:noFill/>
          </a:ln>
        </p:spPr>
        <p:txBody>
          <a:bodyPr spcFirstLastPara="1" wrap="square" lIns="91425" tIns="91425" rIns="91425" bIns="91425" anchor="t" anchorCtr="0">
            <a:spAutoFit/>
          </a:bodyPr>
          <a:lstStyle/>
          <a:p>
            <a:pPr algn="ctr">
              <a:lnSpc>
                <a:spcPct val="115000"/>
              </a:lnSpc>
            </a:pPr>
            <a:r>
              <a:rPr lang="en-US" sz="3600" b="1" dirty="0">
                <a:solidFill>
                  <a:schemeClr val="dk1"/>
                </a:solidFill>
                <a:latin typeface="Calibri"/>
                <a:ea typeface="Calibri"/>
                <a:cs typeface="Calibri"/>
                <a:sym typeface="Calibri"/>
              </a:rPr>
              <a:t>Big Question: </a:t>
            </a:r>
            <a:r>
              <a:rPr lang="en-US" sz="3600" b="0" i="0" dirty="0">
                <a:solidFill>
                  <a:srgbClr val="0F0F0F"/>
                </a:solidFill>
                <a:effectLst/>
                <a:latin typeface="Söhne"/>
              </a:rPr>
              <a:t>How do insulators help keep us safe and power our homes?</a:t>
            </a:r>
            <a:endParaRPr lang="en-US" sz="3600" dirty="0">
              <a:solidFill>
                <a:schemeClr val="dk1"/>
              </a:solidFill>
              <a:latin typeface="Calibri"/>
              <a:ea typeface="Calibri"/>
              <a:cs typeface="Calibri"/>
              <a:sym typeface="Calibri"/>
            </a:endParaRPr>
          </a:p>
        </p:txBody>
      </p:sp>
      <p:pic>
        <p:nvPicPr>
          <p:cNvPr id="4" name="Picture 3" descr="A close-up of a variety of objects&#10;&#10;Description automatically generated">
            <a:extLst>
              <a:ext uri="{FF2B5EF4-FFF2-40B4-BE49-F238E27FC236}">
                <a16:creationId xmlns:a16="http://schemas.microsoft.com/office/drawing/2014/main" id="{80AB5DB2-342A-C048-89A6-8376AB6DAC42}"/>
              </a:ext>
            </a:extLst>
          </p:cNvPr>
          <p:cNvPicPr>
            <a:picLocks noChangeAspect="1"/>
          </p:cNvPicPr>
          <p:nvPr/>
        </p:nvPicPr>
        <p:blipFill>
          <a:blip r:embed="rId4"/>
          <a:stretch>
            <a:fillRect/>
          </a:stretch>
        </p:blipFill>
        <p:spPr>
          <a:xfrm>
            <a:off x="5127813" y="-13628"/>
            <a:ext cx="4016188" cy="6871628"/>
          </a:xfrm>
          <a:prstGeom prst="rect">
            <a:avLst/>
          </a:prstGeom>
        </p:spPr>
      </p:pic>
    </p:spTree>
    <p:extLst>
      <p:ext uri="{BB962C8B-B14F-4D97-AF65-F5344CB8AC3E}">
        <p14:creationId xmlns:p14="http://schemas.microsoft.com/office/powerpoint/2010/main" val="27311983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g291745b13ca_0_384"/>
          <p:cNvSpPr txBox="1"/>
          <p:nvPr/>
        </p:nvSpPr>
        <p:spPr>
          <a:xfrm>
            <a:off x="1772417" y="82953"/>
            <a:ext cx="6265148" cy="892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200" b="0" i="0" u="none" strike="noStrike" cap="none" dirty="0">
                <a:solidFill>
                  <a:srgbClr val="FFC000"/>
                </a:solidFill>
                <a:latin typeface="Calibri"/>
                <a:cs typeface="Calibri"/>
                <a:sym typeface="Calibri"/>
              </a:rPr>
              <a:t>Insulation Time</a:t>
            </a:r>
            <a:endParaRPr lang="en-US" sz="5200" b="0" i="0" u="none" strike="noStrike" cap="none" dirty="0">
              <a:solidFill>
                <a:srgbClr val="000000"/>
              </a:solidFill>
              <a:latin typeface="Arial"/>
              <a:ea typeface="Arial"/>
              <a:cs typeface="Arial"/>
              <a:sym typeface="Arial"/>
            </a:endParaRPr>
          </a:p>
        </p:txBody>
      </p:sp>
      <p:sp>
        <p:nvSpPr>
          <p:cNvPr id="816" name="Google Shape;816;g291745b13ca_0_384"/>
          <p:cNvSpPr txBox="1"/>
          <p:nvPr/>
        </p:nvSpPr>
        <p:spPr>
          <a:xfrm>
            <a:off x="147825" y="2346678"/>
            <a:ext cx="3066300"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1" dirty="0">
                <a:solidFill>
                  <a:schemeClr val="dk1"/>
                </a:solidFill>
                <a:latin typeface="Calibri"/>
                <a:ea typeface="Calibri"/>
                <a:cs typeface="Calibri"/>
                <a:sym typeface="Calibri"/>
              </a:rPr>
              <a:t>Provide students a list of insulators e.g., a glass cup, ceramic, a rubber balloon. </a:t>
            </a:r>
          </a:p>
          <a:p>
            <a:pPr marL="0" marR="0" lvl="0" indent="0" algn="l" rtl="0">
              <a:lnSpc>
                <a:spcPct val="100000"/>
              </a:lnSpc>
              <a:spcBef>
                <a:spcPts val="0"/>
              </a:spcBef>
              <a:spcAft>
                <a:spcPts val="0"/>
              </a:spcAft>
              <a:buClr>
                <a:srgbClr val="000000"/>
              </a:buClr>
              <a:buSzPts val="1800"/>
              <a:buFont typeface="Arial"/>
              <a:buNone/>
            </a:pPr>
            <a:endParaRPr lang="en-US" sz="1800"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1" dirty="0">
                <a:solidFill>
                  <a:schemeClr val="dk1"/>
                </a:solidFill>
                <a:latin typeface="Calibri"/>
                <a:ea typeface="Calibri"/>
                <a:cs typeface="Calibri"/>
                <a:sym typeface="Calibri"/>
              </a:rPr>
              <a:t>Have students look at what the materials are for the insulators and the most common materials for insulators. </a:t>
            </a:r>
          </a:p>
        </p:txBody>
      </p:sp>
      <p:sp>
        <p:nvSpPr>
          <p:cNvPr id="817" name="Google Shape;817;g291745b13ca_0_384" descr="Laptop"/>
          <p:cNvSpPr/>
          <p:nvPr/>
        </p:nvSpPr>
        <p:spPr>
          <a:xfrm>
            <a:off x="44367"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816;g291745b13ca_0_384">
            <a:extLst>
              <a:ext uri="{FF2B5EF4-FFF2-40B4-BE49-F238E27FC236}">
                <a16:creationId xmlns:a16="http://schemas.microsoft.com/office/drawing/2014/main" id="{DDCE61F4-0341-BA87-A0E8-04CE06D61B68}"/>
              </a:ext>
            </a:extLst>
          </p:cNvPr>
          <p:cNvSpPr txBox="1"/>
          <p:nvPr/>
        </p:nvSpPr>
        <p:spPr>
          <a:xfrm>
            <a:off x="2808293" y="1166710"/>
            <a:ext cx="4193397" cy="615513"/>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3400" b="1" dirty="0">
                <a:solidFill>
                  <a:schemeClr val="dk1"/>
                </a:solidFill>
                <a:latin typeface="Calibri"/>
                <a:ea typeface="Calibri"/>
                <a:cs typeface="Calibri"/>
                <a:sym typeface="Calibri"/>
              </a:rPr>
              <a:t>Does it insulate?</a:t>
            </a:r>
          </a:p>
        </p:txBody>
      </p:sp>
      <p:pic>
        <p:nvPicPr>
          <p:cNvPr id="14338" name="Picture 2" descr="Conductors and Insulators | Heat and Electrical Conductors and Insulators">
            <a:extLst>
              <a:ext uri="{FF2B5EF4-FFF2-40B4-BE49-F238E27FC236}">
                <a16:creationId xmlns:a16="http://schemas.microsoft.com/office/drawing/2014/main" id="{F6C2951B-17AD-EC09-F163-C2628EC46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377" y="2190205"/>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8090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pic>
        <p:nvPicPr>
          <p:cNvPr id="781" name="Google Shape;781;p62"/>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pic>
        <p:nvPicPr>
          <p:cNvPr id="786" name="Google Shape;786;p14"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787" name="Google Shape;787;p14"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788" name="Google Shape;788;p14"/>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789" name="Google Shape;789;p14"/>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This Was Created With Resources From:</a:t>
            </a:r>
            <a:endParaRPr sz="1400" b="0" i="0" u="none" strike="noStrike" cap="none">
              <a:solidFill>
                <a:srgbClr val="000000"/>
              </a:solidFill>
              <a:latin typeface="Arial"/>
              <a:ea typeface="Arial"/>
              <a:cs typeface="Arial"/>
              <a:sym typeface="Arial"/>
            </a:endParaRPr>
          </a:p>
        </p:txBody>
      </p:sp>
      <p:sp>
        <p:nvSpPr>
          <p:cNvPr id="790" name="Google Shape;790;p14"/>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1" i="0" u="none" strike="noStrike" cap="none">
                <a:solidFill>
                  <a:srgbClr val="000000"/>
                </a:solidFill>
                <a:latin typeface="Calibri"/>
                <a:ea typeface="Calibri"/>
                <a:cs typeface="Calibri"/>
                <a:sym typeface="Calibri"/>
              </a:rPr>
              <a:t>Questions or Comments</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endParaRPr sz="145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 Michael Kennedy, Ph.D.          MKennedy@Virginia.edu </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Rachel L Kunemund, Ph.D.	             rk8vm@virginia.edu</a:t>
            </a: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936c336ece_0_739"/>
          <p:cNvSpPr txBox="1">
            <a:spLocks noGrp="1"/>
          </p:cNvSpPr>
          <p:nvPr>
            <p:ph type="subTitle" idx="1"/>
          </p:nvPr>
        </p:nvSpPr>
        <p:spPr>
          <a:xfrm>
            <a:off x="771750" y="460358"/>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dirty="0">
                <a:solidFill>
                  <a:schemeClr val="dk1"/>
                </a:solidFill>
              </a:rPr>
              <a:t>Electricity</a:t>
            </a:r>
            <a:r>
              <a:rPr lang="en-US" b="1" dirty="0">
                <a:solidFill>
                  <a:schemeClr val="dk1"/>
                </a:solidFill>
              </a:rPr>
              <a:t>: </a:t>
            </a:r>
            <a:r>
              <a:rPr lang="en-US" dirty="0">
                <a:solidFill>
                  <a:schemeClr val="dk1"/>
                </a:solidFill>
              </a:rPr>
              <a:t>electrical energy transformed into different forms of energy to meet needs</a:t>
            </a:r>
            <a:endParaRPr dirty="0"/>
          </a:p>
        </p:txBody>
      </p:sp>
      <p:sp>
        <p:nvSpPr>
          <p:cNvPr id="149" name="Google Shape;149;g2936c336ece_0_739"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0" name="Google Shape;150;g2936c336ece_0_739"/>
          <p:cNvPicPr preferRelativeResize="0"/>
          <p:nvPr/>
        </p:nvPicPr>
        <p:blipFill>
          <a:blip r:embed="rId4">
            <a:alphaModFix/>
          </a:blip>
          <a:stretch>
            <a:fillRect/>
          </a:stretch>
        </p:blipFill>
        <p:spPr>
          <a:xfrm>
            <a:off x="152400" y="2256917"/>
            <a:ext cx="8839204" cy="31506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936c336ece_0_655"/>
          <p:cNvSpPr txBox="1">
            <a:spLocks noGrp="1"/>
          </p:cNvSpPr>
          <p:nvPr>
            <p:ph type="subTitle" idx="1"/>
          </p:nvPr>
        </p:nvSpPr>
        <p:spPr>
          <a:xfrm>
            <a:off x="771749" y="1011617"/>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sz="3600" b="1" u="sng" dirty="0">
                <a:solidFill>
                  <a:schemeClr val="dk1"/>
                </a:solidFill>
              </a:rPr>
              <a:t>Current</a:t>
            </a:r>
            <a:r>
              <a:rPr lang="en-US" sz="3600" b="1" dirty="0">
                <a:solidFill>
                  <a:schemeClr val="dk1"/>
                </a:solidFill>
              </a:rPr>
              <a:t>: </a:t>
            </a:r>
            <a:r>
              <a:rPr lang="en-US" sz="3600" dirty="0">
                <a:solidFill>
                  <a:schemeClr val="dk1"/>
                </a:solidFill>
              </a:rPr>
              <a:t>an electrical charge in motion</a:t>
            </a:r>
            <a:endParaRPr sz="3600" dirty="0"/>
          </a:p>
        </p:txBody>
      </p:sp>
      <p:pic>
        <p:nvPicPr>
          <p:cNvPr id="158" name="Google Shape;158;g2936c336ece_0_655"/>
          <p:cNvPicPr preferRelativeResize="0"/>
          <p:nvPr/>
        </p:nvPicPr>
        <p:blipFill>
          <a:blip r:embed="rId3">
            <a:alphaModFix/>
          </a:blip>
          <a:stretch>
            <a:fillRect/>
          </a:stretch>
        </p:blipFill>
        <p:spPr>
          <a:xfrm>
            <a:off x="1692801" y="2213125"/>
            <a:ext cx="5758400" cy="3390949"/>
          </a:xfrm>
          <a:prstGeom prst="rect">
            <a:avLst/>
          </a:prstGeom>
          <a:noFill/>
          <a:ln>
            <a:noFill/>
          </a:ln>
        </p:spPr>
      </p:pic>
      <p:sp>
        <p:nvSpPr>
          <p:cNvPr id="4" name="Google Shape;707;g29a0e60ffa9_0_363" descr="Rewind">
            <a:extLst>
              <a:ext uri="{FF2B5EF4-FFF2-40B4-BE49-F238E27FC236}">
                <a16:creationId xmlns:a16="http://schemas.microsoft.com/office/drawing/2014/main" id="{653FDE00-BDA5-0388-59E5-67C8D8A2890D}"/>
              </a:ext>
            </a:extLst>
          </p:cNvPr>
          <p:cNvSpPr/>
          <p:nvPr/>
        </p:nvSpPr>
        <p:spPr>
          <a:xfrm>
            <a:off x="0" y="0"/>
            <a:ext cx="920100" cy="780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073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7e576c1a67_0_281"/>
          <p:cNvSpPr txBox="1">
            <a:spLocks noGrp="1"/>
          </p:cNvSpPr>
          <p:nvPr>
            <p:ph type="subTitle" idx="1"/>
          </p:nvPr>
        </p:nvSpPr>
        <p:spPr>
          <a:xfrm>
            <a:off x="771749" y="1011617"/>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sz="3600" b="1" u="sng" dirty="0">
                <a:solidFill>
                  <a:schemeClr val="dk1"/>
                </a:solidFill>
              </a:rPr>
              <a:t>Circuit</a:t>
            </a:r>
            <a:r>
              <a:rPr lang="en-US" sz="3600" b="1" dirty="0">
                <a:solidFill>
                  <a:schemeClr val="dk1"/>
                </a:solidFill>
              </a:rPr>
              <a:t>: </a:t>
            </a:r>
            <a:r>
              <a:rPr lang="en-US" sz="3600" dirty="0">
                <a:solidFill>
                  <a:schemeClr val="dk1"/>
                </a:solidFill>
              </a:rPr>
              <a:t>the path electricity travels on</a:t>
            </a:r>
            <a:endParaRPr sz="3600" dirty="0"/>
          </a:p>
        </p:txBody>
      </p:sp>
      <p:pic>
        <p:nvPicPr>
          <p:cNvPr id="213" name="Google Shape;213;g27e576c1a67_0_281"/>
          <p:cNvPicPr preferRelativeResize="0"/>
          <p:nvPr/>
        </p:nvPicPr>
        <p:blipFill>
          <a:blip r:embed="rId3">
            <a:alphaModFix/>
          </a:blip>
          <a:stretch>
            <a:fillRect/>
          </a:stretch>
        </p:blipFill>
        <p:spPr>
          <a:xfrm>
            <a:off x="2460892" y="2104525"/>
            <a:ext cx="5477246" cy="4345150"/>
          </a:xfrm>
          <a:prstGeom prst="rect">
            <a:avLst/>
          </a:prstGeom>
          <a:noFill/>
          <a:ln>
            <a:noFill/>
          </a:ln>
        </p:spPr>
      </p:pic>
      <p:sp>
        <p:nvSpPr>
          <p:cNvPr id="214" name="Google Shape;214;g27e576c1a67_0_281"/>
          <p:cNvSpPr/>
          <p:nvPr/>
        </p:nvSpPr>
        <p:spPr>
          <a:xfrm>
            <a:off x="1205863" y="4306087"/>
            <a:ext cx="1769400" cy="709200"/>
          </a:xfrm>
          <a:prstGeom prst="rightArrow">
            <a:avLst>
              <a:gd name="adj1" fmla="val 50000"/>
              <a:gd name="adj2" fmla="val 5000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149;g2936c336ece_0_739" descr="Rewind">
            <a:extLst>
              <a:ext uri="{FF2B5EF4-FFF2-40B4-BE49-F238E27FC236}">
                <a16:creationId xmlns:a16="http://schemas.microsoft.com/office/drawing/2014/main" id="{4A5BFABB-B9C6-2675-53A7-9A45FBAD0FBA}"/>
              </a:ext>
            </a:extLst>
          </p:cNvPr>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5792478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3369</TotalTime>
  <Words>2430</Words>
  <Application>Microsoft Macintosh PowerPoint</Application>
  <PresentationFormat>On-screen Show (4:3)</PresentationFormat>
  <Paragraphs>368</Paragraphs>
  <Slides>66</Slides>
  <Notes>66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Roboto</vt:lpstr>
      <vt:lpstr>Söhne</vt:lpstr>
      <vt:lpstr>Arial</vt:lpstr>
      <vt:lpstr>Poppins</vt:lpstr>
      <vt:lpstr>Helvetica Neue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Conductor: a material that electricity can flow through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Coleman, Olivia Fudge (rhz9xk)</cp:lastModifiedBy>
  <cp:revision>149</cp:revision>
  <dcterms:created xsi:type="dcterms:W3CDTF">2017-05-16T13:21:17Z</dcterms:created>
  <dcterms:modified xsi:type="dcterms:W3CDTF">2023-11-28T20:28:46Z</dcterms:modified>
</cp:coreProperties>
</file>