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5" r:id="rId7"/>
    <p:sldId id="261" r:id="rId8"/>
    <p:sldId id="266" r:id="rId9"/>
    <p:sldId id="351" r:id="rId10"/>
    <p:sldId id="352" r:id="rId11"/>
    <p:sldId id="349" r:id="rId12"/>
    <p:sldId id="350" r:id="rId13"/>
    <p:sldId id="273" r:id="rId14"/>
    <p:sldId id="274" r:id="rId15"/>
    <p:sldId id="275" r:id="rId16"/>
    <p:sldId id="335" r:id="rId17"/>
    <p:sldId id="277" r:id="rId18"/>
    <p:sldId id="328" r:id="rId19"/>
    <p:sldId id="329" r:id="rId20"/>
    <p:sldId id="330" r:id="rId21"/>
    <p:sldId id="331" r:id="rId22"/>
    <p:sldId id="283" r:id="rId23"/>
    <p:sldId id="336" r:id="rId24"/>
    <p:sldId id="339" r:id="rId25"/>
    <p:sldId id="337" r:id="rId26"/>
    <p:sldId id="340" r:id="rId27"/>
    <p:sldId id="338" r:id="rId28"/>
    <p:sldId id="291" r:id="rId29"/>
    <p:sldId id="292" r:id="rId30"/>
    <p:sldId id="293" r:id="rId31"/>
    <p:sldId id="341" r:id="rId32"/>
    <p:sldId id="294" r:id="rId33"/>
    <p:sldId id="295" r:id="rId34"/>
    <p:sldId id="296" r:id="rId35"/>
    <p:sldId id="297" r:id="rId36"/>
    <p:sldId id="298" r:id="rId37"/>
    <p:sldId id="306" r:id="rId38"/>
    <p:sldId id="334" r:id="rId39"/>
    <p:sldId id="308" r:id="rId40"/>
    <p:sldId id="309" r:id="rId41"/>
    <p:sldId id="310" r:id="rId42"/>
    <p:sldId id="342" r:id="rId43"/>
    <p:sldId id="312" r:id="rId44"/>
    <p:sldId id="313" r:id="rId45"/>
    <p:sldId id="343" r:id="rId46"/>
    <p:sldId id="344" r:id="rId47"/>
    <p:sldId id="316" r:id="rId48"/>
    <p:sldId id="345" r:id="rId49"/>
    <p:sldId id="346" r:id="rId50"/>
    <p:sldId id="319" r:id="rId51"/>
    <p:sldId id="347" r:id="rId52"/>
    <p:sldId id="348" r:id="rId53"/>
    <p:sldId id="322" r:id="rId54"/>
    <p:sldId id="332" r:id="rId55"/>
    <p:sldId id="333" r:id="rId56"/>
    <p:sldId id="325" r:id="rId57"/>
    <p:sldId id="326" r:id="rId58"/>
    <p:sldId id="327"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Helvetica Neue Light" panose="02000403000000020004" pitchFamily="2" charset="0"/>
      <p:regular r:id="rId65"/>
      <p:bold r:id="rId66"/>
      <p:italic r:id="rId67"/>
      <p:boldItalic r:id="rId68"/>
    </p:embeddedFont>
    <p:embeddedFont>
      <p:font typeface="Poppins" pitchFamily="2" charset="77"/>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6" roundtripDataSignature="AMtx7mi5wYUHulgtzQ/UN/sNiboXWxai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9565"/>
  </p:normalViewPr>
  <p:slideViewPr>
    <p:cSldViewPr snapToGrid="0">
      <p:cViewPr varScale="1">
        <p:scale>
          <a:sx n="78" d="100"/>
          <a:sy n="78" d="100"/>
        </p:scale>
        <p:origin x="260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fntdata"/><Relationship Id="rId90"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86"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buClr>
                <a:srgbClr val="0C0C0C"/>
              </a:buClr>
              <a:buSzPts val="3000"/>
            </a:pPr>
            <a:r>
              <a:rPr lang="en-US" sz="1200" dirty="0">
                <a:solidFill>
                  <a:srgbClr val="0C0C0C"/>
                </a:solidFill>
                <a:latin typeface="Calibri"/>
                <a:ea typeface="Calibri"/>
                <a:cs typeface="Calibri"/>
                <a:sym typeface="Calibri"/>
              </a:rPr>
              <a:t>False: An environment is a non-living thing that influences or affects an ecosystem</a:t>
            </a: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640791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Living things are things that grow, change, and respond to their </a:t>
            </a:r>
            <a:r>
              <a:rPr lang="en-US" u="sng" dirty="0"/>
              <a:t>                         </a:t>
            </a:r>
            <a:r>
              <a:rPr lang="en-US" dirty="0"/>
              <a:t>.</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[environment]</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632249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Living things are things that grow, change, and respond to </a:t>
            </a:r>
            <a:r>
              <a:rPr lang="en-US" b="0" u="none" dirty="0"/>
              <a:t>their </a:t>
            </a:r>
            <a:r>
              <a:rPr lang="en-US" b="1" u="none" dirty="0"/>
              <a:t>environment</a:t>
            </a:r>
            <a:r>
              <a:rPr lang="en-US" b="0" u="none" dirty="0"/>
              <a:t>.                        .</a:t>
            </a:r>
          </a:p>
          <a:p>
            <a:pPr marL="0" lvl="0" indent="0" algn="l" rtl="0">
              <a:lnSpc>
                <a:spcPct val="100000"/>
              </a:lnSpc>
              <a:spcBef>
                <a:spcPts val="0"/>
              </a:spcBef>
              <a:spcAft>
                <a:spcPts val="0"/>
              </a:spcAft>
              <a:buSzPts val="1400"/>
              <a:buNone/>
            </a:pPr>
            <a:endParaRPr lang="en-US"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341227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the phrase </a:t>
            </a:r>
            <a:r>
              <a:rPr lang="en-US" b="1"/>
              <a:t>photosynthesis</a:t>
            </a:r>
            <a:r>
              <a:rPr lang="en-US"/>
              <a:t>.</a:t>
            </a:r>
            <a:endParaRPr/>
          </a:p>
        </p:txBody>
      </p:sp>
      <p:sp>
        <p:nvSpPr>
          <p:cNvPr id="258" name="Google Shape;258;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interrelationship </a:t>
            </a:r>
            <a:r>
              <a:rPr lang="en-US" b="0" dirty="0"/>
              <a:t>is the way living things interact with and affect each other within their environment.</a:t>
            </a:r>
            <a:endParaRPr lang="en-US"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75" name="Google Shape;27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What is an interrelationship?</a:t>
            </a:r>
          </a:p>
          <a:p>
            <a:pPr marL="0" marR="0" lvl="0" indent="0" algn="l" rtl="0">
              <a:lnSpc>
                <a:spcPct val="100000"/>
              </a:lnSpc>
              <a:spcBef>
                <a:spcPts val="0"/>
              </a:spcBef>
              <a:spcAft>
                <a:spcPts val="0"/>
              </a:spcAft>
              <a:buClr>
                <a:srgbClr val="000000"/>
              </a:buClr>
              <a:buSzPts val="3600"/>
              <a:buFont typeface="Arial"/>
              <a:buNone/>
            </a:pPr>
            <a:endParaRPr lang="en-US"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a:t>
            </a:r>
            <a:r>
              <a:rPr lang="en-US" b="0" i="0" dirty="0">
                <a:solidFill>
                  <a:srgbClr val="000000"/>
                </a:solidFill>
                <a:effectLst/>
                <a:latin typeface="Calibri" panose="020F0502020204030204" pitchFamily="34" charset="0"/>
                <a:cs typeface="Calibri" panose="020F0502020204030204" pitchFamily="34" charset="0"/>
              </a:rPr>
              <a:t>the way living things interact with and affect each other within their environment</a:t>
            </a:r>
            <a:r>
              <a:rPr lang="en-US" sz="1200" b="0" i="0" u="none" strike="noStrike" cap="none" dirty="0">
                <a:solidFill>
                  <a:schemeClr val="dk1"/>
                </a:solidFill>
                <a:effectLst/>
                <a:latin typeface="Calibri"/>
                <a:cs typeface="Calibri"/>
                <a:sym typeface="Calibri"/>
              </a:rPr>
              <a:t>]</a:t>
            </a:r>
            <a:endParaRPr lang="en-US" sz="1200" b="0" i="0" u="none" strike="noStrike" cap="none" dirty="0">
              <a:solidFill>
                <a:schemeClr val="dk1"/>
              </a:solidFill>
              <a:latin typeface="Calibri"/>
              <a:ea typeface="Calibri"/>
              <a:cs typeface="Calibri"/>
              <a:sym typeface="Calibri"/>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293083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89" name="Google Shape;28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Interrelationships maintain the balance in places. For example, in a forest, plants provide food and oxygen for animals, herbivores eat these plants, and predators keep herbivore</a:t>
            </a:r>
          </a:p>
          <a:p>
            <a:r>
              <a:rPr lang="en-US" b="0" i="0" dirty="0">
                <a:solidFill>
                  <a:srgbClr val="374151"/>
                </a:solidFill>
                <a:effectLst/>
                <a:latin typeface="Söhne"/>
              </a:rPr>
              <a:t>populations in check.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85945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Interrelationships directly impact the variety of living things in an area. The more different plants and animals in one place, the better they can help each other survive. Imagine it like a big team where</a:t>
            </a:r>
          </a:p>
          <a:p>
            <a:r>
              <a:rPr lang="en-US" b="0" i="0" dirty="0">
                <a:solidFill>
                  <a:srgbClr val="374151"/>
                </a:solidFill>
                <a:effectLst/>
                <a:latin typeface="Söhne"/>
              </a:rPr>
              <a:t>each player has a special job. In places like coral reefs, there are lots of different sea creatures, and each one has a special role. This teamwork makes the whole place strong and healthy.</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9698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Today, we’ll be learning about the word: </a:t>
            </a:r>
            <a:r>
              <a:rPr lang="en-US" b="1"/>
              <a:t>Photosynthesis</a:t>
            </a:r>
            <a:r>
              <a:rPr lang="en-US"/>
              <a:t>.</a:t>
            </a:r>
            <a:endParaRPr/>
          </a:p>
        </p:txBody>
      </p:sp>
      <p:sp>
        <p:nvSpPr>
          <p:cNvPr id="123" name="Google Shape;12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Sometimes, the things people do can upset the balance of nature. For example, cutting down too many trees, making the water dirty, or catching too many fish can hurt different animals and plants. If we</a:t>
            </a:r>
          </a:p>
          <a:p>
            <a:r>
              <a:rPr lang="en-US" b="0" i="0" dirty="0">
                <a:solidFill>
                  <a:srgbClr val="374151"/>
                </a:solidFill>
                <a:effectLst/>
                <a:latin typeface="Söhne"/>
              </a:rPr>
              <a:t>learn about these relationships, we can make better choices to protect our environment and the animals that live in it.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595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Interrelationships are needed for plants to grow. Many plants rely on animals for pollination. Bees, butterflies, and other insects transfer pollen between flowers, enabling plants to produce fruits and seeds.</a:t>
            </a:r>
          </a:p>
          <a:p>
            <a:r>
              <a:rPr lang="en-US" b="0" i="0" dirty="0">
                <a:solidFill>
                  <a:srgbClr val="374151"/>
                </a:solidFill>
                <a:effectLst/>
                <a:latin typeface="Söhne"/>
              </a:rPr>
              <a:t>Without these interrelationships, farming would be severely impacted, affecting our food supply.</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1200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45" name="Google Shape;345;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j-ea"/>
                <a:cs typeface="Calibri" panose="020F0502020204030204" pitchFamily="34" charset="0"/>
              </a:rPr>
              <a:t>True/False: Interrelationships do NOT directly impact the variety of living things in an area. </a:t>
            </a:r>
            <a:endParaRPr lang="en-US" sz="1200" kern="1200" dirty="0">
              <a:solidFill>
                <a:schemeClr val="tx1"/>
              </a:solidFill>
              <a:latin typeface="Calibri" panose="020F0502020204030204" pitchFamily="34" charset="0"/>
              <a:ea typeface="+mj-ea"/>
              <a:cs typeface="Calibri" panose="020F0502020204030204" pitchFamily="34" charset="0"/>
            </a:endParaRPr>
          </a:p>
          <a:p>
            <a:endParaRPr lang="en-US" dirty="0"/>
          </a:p>
          <a:p>
            <a:r>
              <a:rPr lang="en-US" dirty="0"/>
              <a:t>[False]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041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j-ea"/>
                <a:cs typeface="Calibri" panose="020F0502020204030204" pitchFamily="34" charset="0"/>
              </a:rPr>
              <a:t>False: Interrelationships DO directly impact the variety of living things in an area. </a:t>
            </a:r>
            <a:endParaRPr lang="en-US" sz="1200" kern="1200" dirty="0">
              <a:solidFill>
                <a:schemeClr val="tx1"/>
              </a:solidFill>
              <a:latin typeface="Calibri" panose="020F0502020204030204" pitchFamily="34" charset="0"/>
              <a:ea typeface="+mj-ea"/>
              <a:cs typeface="Calibri" panose="020F0502020204030204" pitchFamily="34" charset="0"/>
            </a:endParaRP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6669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j-ea"/>
                <a:cs typeface="Calibri" panose="020F0502020204030204" pitchFamily="34" charset="0"/>
              </a:rPr>
              <a:t>Interrelationships are needed </a:t>
            </a:r>
            <a:r>
              <a:rPr lang="en-US" sz="1200" b="0" i="0" u="sng" kern="1200" dirty="0">
                <a:solidFill>
                  <a:schemeClr val="tx1"/>
                </a:solidFill>
                <a:effectLst/>
                <a:latin typeface="Calibri" panose="020F0502020204030204" pitchFamily="34" charset="0"/>
                <a:ea typeface="+mj-ea"/>
                <a:cs typeface="Calibri" panose="020F0502020204030204" pitchFamily="34"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sng" kern="1200" dirty="0">
              <a:solidFill>
                <a:schemeClr val="tx1"/>
              </a:solidFill>
              <a:effectLst/>
              <a:latin typeface="Calibri" panose="020F0502020204030204" pitchFamily="34" charset="0"/>
              <a:ea typeface="+mj-ea"/>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kern="1200" dirty="0">
                <a:solidFill>
                  <a:schemeClr val="tx1"/>
                </a:solidFill>
                <a:effectLst/>
                <a:latin typeface="Calibri" panose="020F0502020204030204" pitchFamily="34" charset="0"/>
                <a:ea typeface="+mj-ea"/>
                <a:cs typeface="Calibri" panose="020F0502020204030204" pitchFamily="34" charset="0"/>
              </a:rPr>
              <a:t>[for plants to grow]</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7817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kern="1200" dirty="0">
                <a:solidFill>
                  <a:schemeClr val="tx1"/>
                </a:solidFill>
                <a:effectLst/>
                <a:latin typeface="Calibri" panose="020F0502020204030204" pitchFamily="34" charset="0"/>
                <a:ea typeface="+mn-ea"/>
                <a:cs typeface="Calibri" panose="020F0502020204030204" pitchFamily="34" charset="0"/>
              </a:rPr>
              <a:t>Things </a:t>
            </a:r>
            <a:r>
              <a:rPr lang="en-US" sz="1200" b="0" i="0" u="sng" kern="1200" dirty="0">
                <a:solidFill>
                  <a:schemeClr val="tx1"/>
                </a:solidFill>
                <a:effectLst/>
                <a:latin typeface="Calibri" panose="020F0502020204030204" pitchFamily="34" charset="0"/>
                <a:ea typeface="+mn-ea"/>
                <a:cs typeface="Calibri" panose="020F0502020204030204" pitchFamily="34" charset="0"/>
              </a:rPr>
              <a:t>                   </a:t>
            </a:r>
            <a:r>
              <a:rPr lang="en-US" sz="1200" b="0" i="0" kern="1200" dirty="0">
                <a:solidFill>
                  <a:schemeClr val="tx1"/>
                </a:solidFill>
                <a:effectLst/>
                <a:latin typeface="Calibri" panose="020F0502020204030204" pitchFamily="34" charset="0"/>
                <a:ea typeface="+mn-ea"/>
                <a:cs typeface="Calibri" panose="020F0502020204030204" pitchFamily="34" charset="0"/>
              </a:rPr>
              <a:t>do can disturb natural interrelationships. </a:t>
            </a:r>
            <a:endParaRPr lang="en-US" sz="1200" kern="1200" dirty="0">
              <a:solidFill>
                <a:schemeClr val="tx1"/>
              </a:solidFill>
              <a:latin typeface="Calibri" panose="020F0502020204030204" pitchFamily="34" charset="0"/>
              <a:ea typeface="+mn-ea"/>
              <a:cs typeface="Calibri" panose="020F0502020204030204" pitchFamily="34" charset="0"/>
            </a:endParaRPr>
          </a:p>
          <a:p>
            <a:endParaRPr lang="en-US" dirty="0"/>
          </a:p>
          <a:p>
            <a:r>
              <a:rPr lang="en-US" dirty="0"/>
              <a:t>[people or humans]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425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photosynthesis</a:t>
            </a:r>
            <a:r>
              <a:rPr lang="en-US"/>
              <a:t>.</a:t>
            </a:r>
            <a:endParaRPr/>
          </a:p>
        </p:txBody>
      </p:sp>
      <p:sp>
        <p:nvSpPr>
          <p:cNvPr id="427" name="Google Shape;427;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Bees pollinating flowers is an example of an interrelationship</a:t>
            </a:r>
            <a:r>
              <a:rPr lang="en-US" dirty="0"/>
              <a:t>. </a:t>
            </a:r>
            <a:r>
              <a:rPr lang="en-US" b="0" i="0" dirty="0">
                <a:solidFill>
                  <a:srgbClr val="374151"/>
                </a:solidFill>
                <a:effectLst/>
                <a:latin typeface="Söhne"/>
              </a:rPr>
              <a:t>Bees, butterflies, and other insects transfer pollen between flowers, enabling plants to produce fruits and seeds. Without these interrelationships, agricultural productivity would be severely impacted, affecting our food supply.</a:t>
            </a:r>
            <a:endParaRPr dirty="0"/>
          </a:p>
        </p:txBody>
      </p:sp>
      <p:sp>
        <p:nvSpPr>
          <p:cNvPr id="434" name="Google Shape;43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27e576c1a67_0_8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g27e576c1a67_0_8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i="0" dirty="0">
                <a:solidFill>
                  <a:srgbClr val="374151"/>
                </a:solidFill>
                <a:effectLst/>
                <a:latin typeface="Söhne"/>
              </a:rPr>
              <a:t>Bacteria and fungi breaking down dead organisms and releasing nutrients back into the soil is an example of an interrelationship. This process enriches the soil, supporting plant growth and agriculture.</a:t>
            </a:r>
            <a:endParaRPr dirty="0"/>
          </a:p>
        </p:txBody>
      </p:sp>
      <p:sp>
        <p:nvSpPr>
          <p:cNvPr id="443" name="Google Shape;443;g27e576c1a67_0_8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Our “big question” is: </a:t>
            </a:r>
            <a:r>
              <a:rPr lang="en-US" sz="1200" b="1" dirty="0">
                <a:solidFill>
                  <a:schemeClr val="dk1"/>
                </a:solidFill>
                <a:latin typeface="Calibri"/>
                <a:ea typeface="Calibri"/>
                <a:cs typeface="Calibri"/>
                <a:sym typeface="Calibri"/>
              </a:rPr>
              <a:t>Why are interrelationships between things important to an environment</a:t>
            </a:r>
            <a:r>
              <a:rPr lang="en-US" b="1" dirty="0"/>
              <a:t>?</a:t>
            </a:r>
            <a:endParaRPr b="1" dirty="0"/>
          </a:p>
          <a:p>
            <a:pPr marL="0" lvl="0" indent="0" algn="l" rtl="0">
              <a:lnSpc>
                <a:spcPct val="100000"/>
              </a:lnSpc>
              <a:spcBef>
                <a:spcPts val="0"/>
              </a:spcBef>
              <a:spcAft>
                <a:spcPts val="0"/>
              </a:spcAft>
              <a:buSzPts val="1400"/>
              <a:buNone/>
            </a:pPr>
            <a:r>
              <a:rPr lang="en-US" b="0" dirty="0"/>
              <a:t>[Pause and illicit predictions from students.]</a:t>
            </a:r>
            <a:endParaRPr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dirty="0"/>
              <a:t>I love all these thoughtful scientific hypotheses!  Be sure to keep this question and your predictions in mind as we move through these next few lessons, and we’ll continue to revisit it.</a:t>
            </a:r>
            <a:endParaRPr dirty="0"/>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7e576c1a67_0_7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7e576c1a67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kern="1200" cap="none" dirty="0">
                <a:solidFill>
                  <a:schemeClr val="tx1">
                    <a:lumMod val="85000"/>
                    <a:lumOff val="15000"/>
                  </a:schemeClr>
                </a:solidFill>
                <a:latin typeface="+mj-lt"/>
                <a:ea typeface="+mj-ea"/>
                <a:cs typeface="+mj-cs"/>
                <a:sym typeface="Calibri"/>
              </a:rPr>
              <a:t>Flowers reacting to the sun is an example of an interrelationship. </a:t>
            </a:r>
            <a:r>
              <a:rPr lang="en-US" b="0" i="0" dirty="0">
                <a:solidFill>
                  <a:srgbClr val="374151"/>
                </a:solidFill>
                <a:effectLst/>
                <a:latin typeface="Söhne"/>
              </a:rPr>
              <a:t>This interaction is known as phototropism. Phototropism is the growth or movement of a plant in response to light, especially sunlight. </a:t>
            </a:r>
            <a:endParaRPr dirty="0"/>
          </a:p>
        </p:txBody>
      </p:sp>
      <p:sp>
        <p:nvSpPr>
          <p:cNvPr id="434" name="Google Shape;434;g27e576c1a67_0_7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extLst>
      <p:ext uri="{BB962C8B-B14F-4D97-AF65-F5344CB8AC3E}">
        <p14:creationId xmlns:p14="http://schemas.microsoft.com/office/powerpoint/2010/main" val="1652578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photosynthesis</a:t>
            </a:r>
            <a:r>
              <a:rPr lang="en-US"/>
              <a:t>.</a:t>
            </a:r>
            <a:endParaRPr/>
          </a:p>
        </p:txBody>
      </p:sp>
      <p:sp>
        <p:nvSpPr>
          <p:cNvPr id="452" name="Google Shape;45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kern="1200" cap="none" dirty="0">
                <a:solidFill>
                  <a:schemeClr val="tx1">
                    <a:lumMod val="85000"/>
                    <a:lumOff val="15000"/>
                  </a:schemeClr>
                </a:solidFill>
                <a:latin typeface="+mj-lt"/>
                <a:ea typeface="+mj-ea"/>
                <a:cs typeface="+mj-cs"/>
                <a:sym typeface="Calibri"/>
              </a:rPr>
              <a:t>Rocks and plants are NOT an example of an interrelationship. </a:t>
            </a:r>
            <a:r>
              <a:rPr lang="en-US" b="0" i="0" dirty="0">
                <a:solidFill>
                  <a:srgbClr val="374151"/>
                </a:solidFill>
                <a:effectLst/>
                <a:latin typeface="Söhne"/>
              </a:rPr>
              <a:t>Rocks do not provide any direct benefits or support to plant life. Plants do grow in soil, which consists of minerals, but this relationship is more about the physical environment rather than a direct interrelationship between rocks and plants.</a:t>
            </a:r>
            <a:endParaRPr dirty="0"/>
          </a:p>
        </p:txBody>
      </p:sp>
      <p:sp>
        <p:nvSpPr>
          <p:cNvPr id="459" name="Google Shape;45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lnSpc>
                <a:spcPct val="90000"/>
              </a:lnSpc>
              <a:spcBef>
                <a:spcPct val="0"/>
              </a:spcBef>
              <a:spcAft>
                <a:spcPts val="600"/>
              </a:spcAft>
            </a:pPr>
            <a:r>
              <a:rPr lang="en-US" sz="1200" kern="1200" dirty="0">
                <a:solidFill>
                  <a:schemeClr val="tx1">
                    <a:lumMod val="85000"/>
                    <a:lumOff val="15000"/>
                  </a:schemeClr>
                </a:solidFill>
                <a:latin typeface="Calibri" panose="020F0502020204030204" pitchFamily="34" charset="0"/>
                <a:ea typeface="+mj-ea"/>
                <a:cs typeface="Calibri" panose="020F0502020204030204" pitchFamily="34" charset="0"/>
              </a:rPr>
              <a:t>The gravitational pull of the moon creating the tides in oceans is NOT an example of an interrelationship. T</a:t>
            </a:r>
            <a:r>
              <a:rPr lang="en-US" b="0" i="0" dirty="0">
                <a:solidFill>
                  <a:srgbClr val="374151"/>
                </a:solidFill>
                <a:effectLst/>
                <a:latin typeface="Söhne"/>
              </a:rPr>
              <a:t>his is a physical phenomenon, not a biological interrelationship. There are no living organisms</a:t>
            </a:r>
          </a:p>
          <a:p>
            <a:pPr algn="l">
              <a:lnSpc>
                <a:spcPct val="90000"/>
              </a:lnSpc>
              <a:spcBef>
                <a:spcPct val="0"/>
              </a:spcBef>
              <a:spcAft>
                <a:spcPts val="600"/>
              </a:spcAft>
            </a:pPr>
            <a:r>
              <a:rPr lang="en-US" b="0" i="0" dirty="0">
                <a:solidFill>
                  <a:srgbClr val="374151"/>
                </a:solidFill>
                <a:effectLst/>
                <a:latin typeface="Söhne"/>
              </a:rPr>
              <a:t>directly interacting in this process.</a:t>
            </a:r>
            <a:endParaRPr lang="en-US" sz="1200" kern="1200" dirty="0">
              <a:solidFill>
                <a:schemeClr val="tx1">
                  <a:lumMod val="85000"/>
                  <a:lumOff val="15000"/>
                </a:schemeClr>
              </a:solidFill>
              <a:latin typeface="Calibri" panose="020F0502020204030204" pitchFamily="34" charset="0"/>
              <a:ea typeface="+mj-ea"/>
              <a:cs typeface="Calibri" panose="020F0502020204030204" pitchFamily="34" charset="0"/>
            </a:endParaRPr>
          </a:p>
        </p:txBody>
      </p:sp>
      <p:sp>
        <p:nvSpPr>
          <p:cNvPr id="468" name="Google Shape;468;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5e11802ac4_0_87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5e11802ac4_0_8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77" name="Google Shape;477;g25e11802ac4_0_8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7430209113_0_14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g27430209113_0_1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b="0" i="0" u="none" strike="noStrike" cap="none" dirty="0">
                <a:solidFill>
                  <a:schemeClr val="dk1"/>
                </a:solidFill>
                <a:latin typeface="Calibri"/>
                <a:ea typeface="Calibri"/>
                <a:cs typeface="Calibri"/>
                <a:sym typeface="Calibri"/>
              </a:rPr>
              <a:t>Why are rocks and plants not an example of an interrelationship?</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a:t>
            </a:r>
            <a:r>
              <a:rPr lang="en-US" b="0" i="0" dirty="0">
                <a:solidFill>
                  <a:srgbClr val="374151"/>
                </a:solidFill>
                <a:effectLst/>
                <a:latin typeface="Söhne"/>
              </a:rPr>
              <a:t>Rocks do not provide any direct benefits or support to plant life. Plants do grow in soil, which consists of minerals, but this relationship is more about the physical environment rather than a direct interrelationship between rocks and plants.]</a:t>
            </a:r>
            <a:endParaRPr dirty="0"/>
          </a:p>
        </p:txBody>
      </p:sp>
      <p:sp>
        <p:nvSpPr>
          <p:cNvPr id="483" name="Google Shape;483;g27430209113_0_14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565" name="Google Shape;565;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dirty="0"/>
              <a:t>An</a:t>
            </a:r>
            <a:r>
              <a:rPr lang="en-US" b="1" dirty="0"/>
              <a:t> interrelationship </a:t>
            </a:r>
            <a:r>
              <a:rPr lang="en-US" b="0" dirty="0"/>
              <a:t>is the way living things interact with and affect each other within their environment.</a:t>
            </a: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634370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interrelationships</a:t>
            </a:r>
            <a:r>
              <a:rPr lang="en-US" dirty="0">
                <a:solidFill>
                  <a:srgbClr val="242424"/>
                </a:solidFill>
              </a:rPr>
              <a:t>. </a:t>
            </a:r>
            <a:endParaRPr dirty="0"/>
          </a:p>
        </p:txBody>
      </p:sp>
      <p:sp>
        <p:nvSpPr>
          <p:cNvPr id="580" name="Google Shape;580;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interrelationships </a:t>
            </a:r>
            <a:r>
              <a:rPr lang="en-US" b="0" dirty="0">
                <a:solidFill>
                  <a:srgbClr val="242424"/>
                </a:solidFill>
              </a:rPr>
              <a:t>between living things</a:t>
            </a:r>
            <a:r>
              <a:rPr lang="en-US" b="1" dirty="0">
                <a:solidFill>
                  <a:srgbClr val="242424"/>
                </a:solidFill>
              </a:rPr>
              <a:t>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interrelationship.</a:t>
            </a:r>
            <a:endParaRPr dirty="0">
              <a:solidFill>
                <a:schemeClr val="dk1"/>
              </a:solidFill>
            </a:endParaRPr>
          </a:p>
        </p:txBody>
      </p:sp>
      <p:sp>
        <p:nvSpPr>
          <p:cNvPr id="591" name="Google Shape;591;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rgbClr val="000000"/>
                </a:solidFill>
                <a:latin typeface="Calibri"/>
                <a:ea typeface="Calibri"/>
                <a:cs typeface="Calibri"/>
                <a:sym typeface="Calibri"/>
              </a:rPr>
              <a:t>For this topic, one optional demonstration would involve explaining decomposition, an interrelationship between decomposers and waste and dead things. </a:t>
            </a:r>
          </a:p>
          <a:p>
            <a:pPr marL="0" lvl="0" indent="0" algn="l" rtl="0">
              <a:lnSpc>
                <a:spcPct val="100000"/>
              </a:lnSpc>
              <a:spcBef>
                <a:spcPts val="0"/>
              </a:spcBef>
              <a:spcAft>
                <a:spcPts val="0"/>
              </a:spcAft>
              <a:buSzPts val="1400"/>
              <a:buNone/>
            </a:pPr>
            <a:endParaRPr dirty="0"/>
          </a:p>
        </p:txBody>
      </p:sp>
      <p:sp>
        <p:nvSpPr>
          <p:cNvPr id="140" name="Google Shape;140;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picture of an</a:t>
            </a:r>
            <a:r>
              <a:rPr lang="en-US" dirty="0"/>
              <a:t> </a:t>
            </a:r>
            <a:r>
              <a:rPr lang="en-US" b="1" dirty="0"/>
              <a:t>interrelationship </a:t>
            </a:r>
            <a:r>
              <a:rPr lang="en-US" sz="1200" dirty="0">
                <a:solidFill>
                  <a:schemeClr val="dk1"/>
                </a:solidFill>
              </a:rPr>
              <a:t>from these four choices</a:t>
            </a:r>
            <a:r>
              <a:rPr lang="en-US" dirty="0"/>
              <a:t>.</a:t>
            </a:r>
            <a:endParaRPr dirty="0"/>
          </a:p>
        </p:txBody>
      </p:sp>
      <p:sp>
        <p:nvSpPr>
          <p:cNvPr id="613" name="Google Shape;613;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5e11802ac4_0_19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g25e11802ac4_0_19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dirty="0"/>
              <a:t>This is the picture that shows an </a:t>
            </a:r>
            <a:r>
              <a:rPr lang="en-US" b="1" dirty="0"/>
              <a:t>interrelationship.</a:t>
            </a:r>
            <a:endParaRPr b="1" dirty="0"/>
          </a:p>
        </p:txBody>
      </p:sp>
      <p:sp>
        <p:nvSpPr>
          <p:cNvPr id="613" name="Google Shape;613;g25e11802ac4_0_19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177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an </a:t>
            </a:r>
            <a:r>
              <a:rPr lang="en-US" b="1" dirty="0"/>
              <a:t>interrelationship.</a:t>
            </a:r>
            <a:endParaRPr dirty="0">
              <a:solidFill>
                <a:schemeClr val="dk1"/>
              </a:solidFill>
            </a:endParaRPr>
          </a:p>
        </p:txBody>
      </p:sp>
      <p:sp>
        <p:nvSpPr>
          <p:cNvPr id="654" name="Google Shape;65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dirty="0">
                <a:solidFill>
                  <a:schemeClr val="dk1"/>
                </a:solidFill>
              </a:rPr>
              <a:t>Choose the one correct definition of an </a:t>
            </a:r>
            <a:r>
              <a:rPr lang="en-US" b="1" dirty="0"/>
              <a:t>interrelationship</a:t>
            </a:r>
            <a:r>
              <a:rPr lang="en-US" sz="1200" b="1" dirty="0">
                <a:solidFill>
                  <a:schemeClr val="dk1"/>
                </a:solidFill>
              </a:rPr>
              <a:t> </a:t>
            </a:r>
            <a:r>
              <a:rPr lang="en-US" sz="1200" dirty="0">
                <a:solidFill>
                  <a:schemeClr val="dk1"/>
                </a:solidFill>
              </a:rPr>
              <a:t>from these four choices.</a:t>
            </a:r>
            <a:endParaRPr sz="1200" dirty="0">
              <a:solidFill>
                <a:schemeClr val="dk1"/>
              </a:solidFill>
            </a:endParaRPr>
          </a:p>
        </p:txBody>
      </p:sp>
      <p:sp>
        <p:nvSpPr>
          <p:cNvPr id="677" name="Google Shape;67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5e11802ac4_0_2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g25e11802ac4_0_2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chemeClr val="dk1"/>
                </a:solidFill>
                <a:highlight>
                  <a:srgbClr val="FFFFFF"/>
                </a:highlight>
                <a:latin typeface="Helvetica Neue Light"/>
                <a:ea typeface="Helvetica Neue Light"/>
                <a:sym typeface="Helvetica Neue Light"/>
              </a:rPr>
              <a:t>T</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he way living things interact with and affect each other within their environment</a:t>
            </a:r>
            <a:r>
              <a:rPr lang="en-US" dirty="0"/>
              <a:t>” is correct! This is the definition of an </a:t>
            </a:r>
            <a:r>
              <a:rPr lang="en-US" b="1" dirty="0"/>
              <a:t>interrelationship</a:t>
            </a:r>
            <a:r>
              <a:rPr lang="en-US" dirty="0"/>
              <a:t>.</a:t>
            </a:r>
            <a:endParaRPr lang="en-US" sz="1200" dirty="0">
              <a:solidFill>
                <a:schemeClr val="dk1"/>
              </a:solidFill>
            </a:endParaRPr>
          </a:p>
        </p:txBody>
      </p:sp>
      <p:sp>
        <p:nvSpPr>
          <p:cNvPr id="677" name="Google Shape;677;g25e11802ac4_0_2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8462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an </a:t>
            </a:r>
            <a:r>
              <a:rPr lang="en-US" b="1" dirty="0"/>
              <a:t>interrelationship: </a:t>
            </a:r>
            <a:r>
              <a:rPr lang="en-US" dirty="0"/>
              <a:t> </a:t>
            </a:r>
            <a:r>
              <a:rPr lang="en-US" sz="1200" dirty="0">
                <a:solidFill>
                  <a:schemeClr val="dk1"/>
                </a:solidFill>
                <a:highlight>
                  <a:srgbClr val="FFFFFF"/>
                </a:highlight>
                <a:latin typeface="Helvetica Neue Light"/>
                <a:ea typeface="Helvetica Neue Light"/>
                <a:cs typeface="Helvetica Neue Light"/>
                <a:sym typeface="Helvetica Neue Light"/>
              </a:rPr>
              <a:t>T</a:t>
            </a:r>
            <a:r>
              <a:rPr lang="en-US" sz="1200" b="0" i="0" u="none" strike="noStrike" cap="none" dirty="0">
                <a:solidFill>
                  <a:schemeClr val="dk1"/>
                </a:solidFill>
                <a:highlight>
                  <a:srgbClr val="FFFFFF"/>
                </a:highlight>
                <a:latin typeface="Helvetica Neue Light"/>
                <a:ea typeface="Helvetica Neue Light"/>
                <a:cs typeface="Helvetica Neue Light"/>
                <a:sym typeface="Helvetica Neue Light"/>
              </a:rPr>
              <a:t>he way living things interact with and affect each other within their environment</a:t>
            </a:r>
            <a:r>
              <a:rPr lang="en-US" dirty="0"/>
              <a:t>.</a:t>
            </a:r>
            <a:endParaRPr lang="en-US" dirty="0">
              <a:solidFill>
                <a:schemeClr val="dk1"/>
              </a:solidFill>
            </a:endParaRPr>
          </a:p>
        </p:txBody>
      </p:sp>
      <p:sp>
        <p:nvSpPr>
          <p:cNvPr id="654" name="Google Shape;65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3222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example of an </a:t>
            </a:r>
            <a:r>
              <a:rPr lang="en-US" b="1" dirty="0"/>
              <a:t>interrelationship</a:t>
            </a:r>
            <a:r>
              <a:rPr lang="en-US" sz="1200" b="1"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from these four choices. </a:t>
            </a:r>
            <a:endParaRPr sz="1200" dirty="0">
              <a:solidFill>
                <a:schemeClr val="dk1"/>
              </a:solidFill>
            </a:endParaRPr>
          </a:p>
        </p:txBody>
      </p:sp>
      <p:sp>
        <p:nvSpPr>
          <p:cNvPr id="744" name="Google Shape;74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5e11802ac4_0_2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g25e11802ac4_0_2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“A lion eating a zebra” is correct! This is an example of an </a:t>
            </a:r>
            <a:r>
              <a:rPr lang="en-US" b="1" dirty="0"/>
              <a:t>interrelationship.</a:t>
            </a:r>
            <a:endParaRPr lang="en-US" sz="1200" dirty="0">
              <a:solidFill>
                <a:schemeClr val="dk1"/>
              </a:solidFill>
            </a:endParaRPr>
          </a:p>
        </p:txBody>
      </p:sp>
      <p:sp>
        <p:nvSpPr>
          <p:cNvPr id="744" name="Google Shape;744;g25e11802ac4_0_2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2152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the definition, </a:t>
            </a:r>
            <a:r>
              <a:rPr lang="en-US" sz="1200" dirty="0"/>
              <a:t>and an example</a:t>
            </a:r>
            <a:r>
              <a:rPr lang="en-US" dirty="0"/>
              <a:t> filled in for an </a:t>
            </a:r>
            <a:r>
              <a:rPr lang="en-US" b="1" dirty="0"/>
              <a:t>interrelationship: </a:t>
            </a:r>
            <a:r>
              <a:rPr lang="en-US" sz="1200" b="0" i="0" u="none" strike="noStrike" cap="none" dirty="0">
                <a:solidFill>
                  <a:srgbClr val="43464D"/>
                </a:solidFill>
                <a:latin typeface="Helvetica Neue Light"/>
                <a:ea typeface="Helvetica Neue Light"/>
                <a:cs typeface="Helvetica Neue Light"/>
                <a:sym typeface="Helvetica Neue Light"/>
              </a:rPr>
              <a:t>A lion eating a zebra</a:t>
            </a:r>
            <a:r>
              <a:rPr lang="en-US" dirty="0"/>
              <a:t>.</a:t>
            </a:r>
            <a:endParaRPr lang="en-US" dirty="0">
              <a:solidFill>
                <a:schemeClr val="dk1"/>
              </a:solidFill>
            </a:endParaRPr>
          </a:p>
        </p:txBody>
      </p:sp>
      <p:sp>
        <p:nvSpPr>
          <p:cNvPr id="654" name="Google Shape;65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19582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a:t>
            </a:r>
            <a:r>
              <a:rPr lang="en-US" sz="1200" b="0" i="1" u="none" strike="noStrike" cap="none" dirty="0">
                <a:solidFill>
                  <a:srgbClr val="000000"/>
                </a:solidFill>
                <a:latin typeface="Calibri" panose="020F0502020204030204" pitchFamily="34" charset="0"/>
                <a:ea typeface="Helvetica Neue Light"/>
                <a:cs typeface="Calibri" panose="020F0502020204030204" pitchFamily="34" charset="0"/>
                <a:sym typeface="Helvetica Neue Light"/>
              </a:rPr>
              <a:t>How do </a:t>
            </a:r>
            <a:r>
              <a:rPr lang="en-US" sz="1200" b="1" i="1" u="none" strike="noStrike" cap="none" dirty="0">
                <a:solidFill>
                  <a:srgbClr val="000000"/>
                </a:solidFill>
                <a:latin typeface="Calibri" panose="020F0502020204030204" pitchFamily="34" charset="0"/>
                <a:ea typeface="Helvetica Neue Light"/>
                <a:cs typeface="Calibri" panose="020F0502020204030204" pitchFamily="34" charset="0"/>
                <a:sym typeface="Helvetica Neue Light"/>
              </a:rPr>
              <a:t>interrelationships</a:t>
            </a:r>
            <a:r>
              <a:rPr lang="en-US" sz="1200" b="0" i="1" u="none" strike="noStrike" cap="none" dirty="0">
                <a:solidFill>
                  <a:srgbClr val="000000"/>
                </a:solidFill>
                <a:latin typeface="Calibri" panose="020F0502020204030204" pitchFamily="34" charset="0"/>
                <a:ea typeface="Helvetica Neue Light"/>
                <a:cs typeface="Calibri" panose="020F0502020204030204" pitchFamily="34" charset="0"/>
                <a:sym typeface="Helvetica Neue Light"/>
              </a:rPr>
              <a:t> between living things impact my life</a:t>
            </a:r>
            <a:r>
              <a:rPr lang="en-US" sz="1200" dirty="0">
                <a:solidFill>
                  <a:schemeClr val="dk1"/>
                </a:solidFill>
                <a:latin typeface="Calibri"/>
                <a:ea typeface="Calibri"/>
                <a:cs typeface="Calibri"/>
                <a:sym typeface="Calibri"/>
              </a:rPr>
              <a:t>?” from these four choices. </a:t>
            </a:r>
            <a:endParaRPr lang="en-US" sz="1200" dirty="0">
              <a:solidFill>
                <a:schemeClr val="dk1"/>
              </a:solidFill>
            </a:endParaRPr>
          </a:p>
        </p:txBody>
      </p:sp>
      <p:sp>
        <p:nvSpPr>
          <p:cNvPr id="812" name="Google Shape;81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9" name="Google Shape;14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b="0" i="0" u="none" strike="noStrike" cap="none" dirty="0">
                <a:solidFill>
                  <a:srgbClr val="434343"/>
                </a:solidFill>
                <a:latin typeface="Helvetica Neue Light"/>
                <a:ea typeface="Helvetica Neue Light"/>
                <a:cs typeface="Helvetica Neue Light"/>
                <a:sym typeface="Helvetica Neue Light"/>
              </a:rPr>
              <a:t>Many of the foods I eat, like fruits, vegetables, and nuts, come from plants that have </a:t>
            </a:r>
            <a:r>
              <a:rPr lang="en-US" sz="1200" b="0" i="1" u="none" strike="noStrike" cap="none" dirty="0">
                <a:solidFill>
                  <a:srgbClr val="434343"/>
                </a:solidFill>
                <a:latin typeface="Helvetica Neue Light"/>
                <a:ea typeface="Helvetica Neue Light"/>
                <a:cs typeface="Helvetica Neue Light"/>
                <a:sym typeface="Helvetica Neue Light"/>
              </a:rPr>
              <a:t>interrelationships</a:t>
            </a:r>
            <a:r>
              <a:rPr lang="en-US" sz="1200" b="0" i="0" u="none" strike="noStrike" cap="none" dirty="0">
                <a:solidFill>
                  <a:srgbClr val="434343"/>
                </a:solidFill>
                <a:latin typeface="Helvetica Neue Light"/>
                <a:ea typeface="Helvetica Neue Light"/>
                <a:cs typeface="Helvetica Neue Light"/>
                <a:sym typeface="Helvetica Neue Light"/>
              </a:rPr>
              <a:t> with bees, butterflies, and other insects for pollination.” </a:t>
            </a:r>
            <a:r>
              <a:rPr lang="en-US" dirty="0"/>
              <a:t>That is correct! This is an example of how </a:t>
            </a:r>
            <a:r>
              <a:rPr lang="en-US" b="1" dirty="0"/>
              <a:t>interrelationships </a:t>
            </a:r>
            <a:r>
              <a:rPr lang="en-US" b="0" dirty="0"/>
              <a:t>between living things</a:t>
            </a:r>
            <a:r>
              <a:rPr lang="en-US" b="1" dirty="0"/>
              <a:t> </a:t>
            </a:r>
            <a:r>
              <a:rPr lang="en-US" dirty="0"/>
              <a:t>impact your life.</a:t>
            </a:r>
          </a:p>
        </p:txBody>
      </p:sp>
      <p:sp>
        <p:nvSpPr>
          <p:cNvPr id="812" name="Google Shape;812;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34993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do</a:t>
            </a:r>
            <a:r>
              <a:rPr lang="en-US" dirty="0"/>
              <a:t> </a:t>
            </a:r>
            <a:r>
              <a:rPr lang="en-US" b="1" dirty="0"/>
              <a:t>interrelationships </a:t>
            </a:r>
            <a:r>
              <a:rPr lang="en-US" b="0" dirty="0"/>
              <a:t>between living things</a:t>
            </a:r>
            <a:r>
              <a:rPr lang="en-US" sz="1200" b="1" dirty="0">
                <a:solidFill>
                  <a:schemeClr val="dk1"/>
                </a:solidFill>
              </a:rPr>
              <a:t> </a:t>
            </a:r>
            <a:r>
              <a:rPr lang="en-US" sz="1200" dirty="0">
                <a:solidFill>
                  <a:schemeClr val="dk1"/>
                </a:solidFill>
              </a:rPr>
              <a:t>impact my life?”: </a:t>
            </a:r>
            <a:r>
              <a:rPr lang="en-US" sz="1200" b="0" i="0" u="none" strike="noStrike" cap="none" dirty="0">
                <a:solidFill>
                  <a:srgbClr val="434343"/>
                </a:solidFill>
                <a:latin typeface="Helvetica Neue Light"/>
                <a:ea typeface="Helvetica Neue Light"/>
                <a:cs typeface="Helvetica Neue Light"/>
                <a:sym typeface="Helvetica Neue Light"/>
              </a:rPr>
              <a:t>Many of the foods I eat, like fruits, vegetables, and nuts, come from plants that have </a:t>
            </a:r>
            <a:r>
              <a:rPr lang="en-US" sz="1200" b="0" i="1" u="none" strike="noStrike" cap="none" dirty="0">
                <a:solidFill>
                  <a:srgbClr val="434343"/>
                </a:solidFill>
                <a:latin typeface="Helvetica Neue Light"/>
                <a:ea typeface="Helvetica Neue Light"/>
                <a:cs typeface="Helvetica Neue Light"/>
                <a:sym typeface="Helvetica Neue Light"/>
              </a:rPr>
              <a:t>interrelationships</a:t>
            </a:r>
            <a:r>
              <a:rPr lang="en-US" sz="1200" b="0" i="0" u="none" strike="noStrike" cap="none" dirty="0">
                <a:solidFill>
                  <a:srgbClr val="434343"/>
                </a:solidFill>
                <a:latin typeface="Helvetica Neue Light"/>
                <a:ea typeface="Helvetica Neue Light"/>
                <a:cs typeface="Helvetica Neue Light"/>
                <a:sym typeface="Helvetica Neue Light"/>
              </a:rPr>
              <a:t> with bees, butterflies, and other insects for pollination. </a:t>
            </a:r>
          </a:p>
          <a:p>
            <a:pPr marL="0" lvl="0" indent="0" algn="l" rtl="0">
              <a:lnSpc>
                <a:spcPct val="100000"/>
              </a:lnSpc>
              <a:spcBef>
                <a:spcPts val="0"/>
              </a:spcBef>
              <a:spcAft>
                <a:spcPts val="0"/>
              </a:spcAft>
              <a:buSzPts val="1400"/>
              <a:buNone/>
            </a:pPr>
            <a:endParaRPr lang="en-US" dirty="0"/>
          </a:p>
        </p:txBody>
      </p:sp>
      <p:sp>
        <p:nvSpPr>
          <p:cNvPr id="654" name="Google Shape;654;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0596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881" name="Google Shape;881;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Interrelationships </a:t>
            </a:r>
            <a:r>
              <a:rPr lang="en-US" b="0" dirty="0"/>
              <a:t>are the ways living things interact with and affect each other within their environment.</a:t>
            </a:r>
            <a:endParaRPr dirty="0"/>
          </a:p>
        </p:txBody>
      </p:sp>
      <p:sp>
        <p:nvSpPr>
          <p:cNvPr id="266" name="Google Shape;26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extLst>
      <p:ext uri="{BB962C8B-B14F-4D97-AF65-F5344CB8AC3E}">
        <p14:creationId xmlns:p14="http://schemas.microsoft.com/office/powerpoint/2010/main" val="5364570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7e68c1a8e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g27e68c1a8e3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Let’s reflect once more on our big question. Our “big question” is:</a:t>
            </a:r>
            <a:r>
              <a:rPr lang="en-US" b="1" dirty="0"/>
              <a:t>  </a:t>
            </a:r>
            <a:r>
              <a:rPr lang="en-US" sz="1200" b="1" kern="1200" dirty="0">
                <a:solidFill>
                  <a:schemeClr val="tx1"/>
                </a:solidFill>
                <a:latin typeface="Calibri" panose="020F0502020204030204" pitchFamily="34" charset="0"/>
                <a:ea typeface="+mj-ea"/>
                <a:cs typeface="Calibri" panose="020F0502020204030204" pitchFamily="34" charset="0"/>
                <a:sym typeface="Calibri"/>
              </a:rPr>
              <a:t>Why are interrelationships between things important to an environment</a:t>
            </a:r>
            <a:r>
              <a:rPr lang="en-US" sz="12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a:t>
            </a:r>
          </a:p>
          <a:p>
            <a:pPr marL="0" lvl="0" indent="0" algn="l" rtl="0">
              <a:lnSpc>
                <a:spcPct val="100000"/>
              </a:lnSpc>
              <a:spcBef>
                <a:spcPts val="0"/>
              </a:spcBef>
              <a:spcAft>
                <a:spcPts val="0"/>
              </a:spcAft>
              <a:buClr>
                <a:schemeClr val="dk1"/>
              </a:buClr>
              <a:buSzPts val="1400"/>
              <a:buFont typeface="Arial"/>
              <a:buNone/>
            </a:pPr>
            <a:r>
              <a:rPr lang="en-US"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132" name="Google Shape;132;g27e68c1a8e3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extLst>
      <p:ext uri="{BB962C8B-B14F-4D97-AF65-F5344CB8AC3E}">
        <p14:creationId xmlns:p14="http://schemas.microsoft.com/office/powerpoint/2010/main" val="11522019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8d164d3bd8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8d164d3bd8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Click the link above for a video to deepen your understanding of interrelationships.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Feedback: Providing a simulation activity is a great way to make science thinking visible. In this simulation, </a:t>
            </a:r>
            <a:r>
              <a:rPr lang="en-US" b="0" i="0" dirty="0">
                <a:solidFill>
                  <a:srgbClr val="202124"/>
                </a:solidFill>
                <a:effectLst/>
                <a:latin typeface="Google Sans"/>
              </a:rPr>
              <a:t>students color the centers of paper flowers with different colored chalk. Then each student takes a cotton ball to simulate a bee. The students land their cotton balls gently on the different colored chalk-covered centers of the paper flowers, to observe how the “bee” accumulates “pollen.”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MATERIALS: Copy of flower picture for each student Sticks of chalk in five different colors (Divide the class into groups of five. You will need one of each of the five colors for each group.) One cotton ball for each student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PROCEDURE: Start a class discussion about flowers and bees. Ask students what they know about bees. Ask students why they think bees visit flowers. </a:t>
            </a:r>
          </a:p>
          <a:p>
            <a:pPr marL="0" lvl="0" indent="0" algn="l" rtl="0">
              <a:lnSpc>
                <a:spcPct val="100000"/>
              </a:lnSpc>
              <a:spcBef>
                <a:spcPts val="0"/>
              </a:spcBef>
              <a:spcAft>
                <a:spcPts val="0"/>
              </a:spcAft>
              <a:buSzPts val="1400"/>
              <a:buNone/>
            </a:pPr>
            <a:endParaRPr dirty="0"/>
          </a:p>
        </p:txBody>
      </p:sp>
      <p:sp>
        <p:nvSpPr>
          <p:cNvPr id="905" name="Google Shape;905;g28d164d3bd8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16" name="Google Shape;916;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1" name="Google Shape;92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environment is the surroundings of a person, animal, plant or thing. </a:t>
            </a:r>
            <a:endParaRP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7e576c1a6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g27e576c1a6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Living things are things that grow, change, and respond to their environment.</a:t>
            </a:r>
            <a:endParaRPr dirty="0"/>
          </a:p>
        </p:txBody>
      </p:sp>
      <p:sp>
        <p:nvSpPr>
          <p:cNvPr id="155" name="Google Shape;155;g27e576c1a6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review the information we have covered already.</a:t>
            </a:r>
            <a:endParaRPr b="0"/>
          </a:p>
        </p:txBody>
      </p:sp>
      <p:sp>
        <p:nvSpPr>
          <p:cNvPr id="196" name="Google Shape;196;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a:buClr>
                <a:srgbClr val="0C0C0C"/>
              </a:buClr>
              <a:buSzPts val="3000"/>
            </a:pPr>
            <a:r>
              <a:rPr lang="en-US" sz="1200" dirty="0">
                <a:solidFill>
                  <a:srgbClr val="0C0C0C"/>
                </a:solidFill>
                <a:latin typeface="Calibri"/>
                <a:ea typeface="Calibri"/>
                <a:cs typeface="Calibri"/>
                <a:sym typeface="Calibri"/>
              </a:rPr>
              <a:t>True/False: An environment is a non-living thing that influences or affects an ecosystem</a:t>
            </a:r>
          </a:p>
          <a:p>
            <a:pPr algn="l">
              <a:buClr>
                <a:srgbClr val="0C0C0C"/>
              </a:buClr>
              <a:buSzPts val="3000"/>
            </a:pPr>
            <a:endParaRPr lang="en-US" sz="1200" dirty="0">
              <a:solidFill>
                <a:srgbClr val="0C0C0C"/>
              </a:solidFill>
              <a:latin typeface="Calibri"/>
              <a:ea typeface="Calibri"/>
              <a:cs typeface="Calibri"/>
              <a:sym typeface="Calibri"/>
            </a:endParaRPr>
          </a:p>
          <a:p>
            <a:pPr algn="l">
              <a:buClr>
                <a:srgbClr val="0C0C0C"/>
              </a:buClr>
              <a:buSzPts val="3000"/>
            </a:pPr>
            <a:r>
              <a:rPr lang="en-US" sz="1200" dirty="0">
                <a:solidFill>
                  <a:srgbClr val="0C0C0C"/>
                </a:solidFill>
                <a:latin typeface="Calibri"/>
                <a:ea typeface="Calibri"/>
                <a:cs typeface="Calibri"/>
                <a:sym typeface="Calibri"/>
              </a:rPr>
              <a:t>[False]</a:t>
            </a: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761182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uB61rfeeAs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qWc8X6YeTv8"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800" b="0" i="0" u="none" strike="noStrike" cap="none">
                <a:solidFill>
                  <a:schemeClr val="lt1"/>
                </a:solidFill>
                <a:latin typeface="Calibri"/>
                <a:ea typeface="Calibri"/>
                <a:cs typeface="Calibri"/>
                <a:sym typeface="Calibri"/>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Frayer Model</a:t>
              </a:r>
              <a:endParaRPr sz="1800" b="0" i="0" u="none" strike="noStrike" cap="non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w="25400" cap="flat" cmpd="sng">
            <a:solidFill>
              <a:srgbClr val="FF932B"/>
            </a:solidFill>
            <a:prstDash val="solid"/>
            <a:round/>
            <a:headEnd type="none" w="sm" len="sm"/>
            <a:tailEnd type="none" w="sm" len="sm"/>
          </a:ln>
        </p:spPr>
      </p:cxnSp>
      <p:cxnSp>
        <p:nvCxnSpPr>
          <p:cNvPr id="116" name="Google Shape;116;p1"/>
          <p:cNvCxnSpPr>
            <a:stCxn id="117" idx="4"/>
            <a:endCxn id="114" idx="2"/>
          </p:cNvCxnSpPr>
          <p:nvPr/>
        </p:nvCxnSpPr>
        <p:spPr>
          <a:xfrm>
            <a:off x="4587304" y="5666878"/>
            <a:ext cx="600" cy="77100"/>
          </a:xfrm>
          <a:prstGeom prst="straightConnector1">
            <a:avLst/>
          </a:prstGeom>
          <a:noFill/>
          <a:ln w="25400" cap="flat" cmpd="sng">
            <a:solidFill>
              <a:srgbClr val="FF932B"/>
            </a:solidFill>
            <a:prstDash val="solid"/>
            <a:round/>
            <a:headEnd type="none" w="sm" len="sm"/>
            <a:tailEnd type="none" w="sm" len="sm"/>
          </a:ln>
        </p:spPr>
      </p:cxnSp>
      <p:cxnSp>
        <p:nvCxnSpPr>
          <p:cNvPr id="118" name="Google Shape;118;p1"/>
          <p:cNvCxnSpPr/>
          <p:nvPr/>
        </p:nvCxnSpPr>
        <p:spPr>
          <a:xfrm>
            <a:off x="4452593" y="5618269"/>
            <a:ext cx="78900" cy="0"/>
          </a:xfrm>
          <a:prstGeom prst="straightConnector1">
            <a:avLst/>
          </a:prstGeom>
          <a:noFill/>
          <a:ln w="25400" cap="flat" cmpd="sng">
            <a:solidFill>
              <a:srgbClr val="FF932B"/>
            </a:solidFill>
            <a:prstDash val="solid"/>
            <a:round/>
            <a:headEnd type="none" w="sm" len="sm"/>
            <a:tailEnd type="none" w="sm" len="sm"/>
          </a:ln>
        </p:spPr>
      </p:cxnSp>
      <p:cxnSp>
        <p:nvCxnSpPr>
          <p:cNvPr id="119" name="Google Shape;119;p1"/>
          <p:cNvCxnSpPr/>
          <p:nvPr/>
        </p:nvCxnSpPr>
        <p:spPr>
          <a:xfrm>
            <a:off x="4643028" y="5616627"/>
            <a:ext cx="80400" cy="0"/>
          </a:xfrm>
          <a:prstGeom prst="straightConnector1">
            <a:avLst/>
          </a:prstGeom>
          <a:noFill/>
          <a:ln w="25400" cap="flat" cmpd="sng">
            <a:solidFill>
              <a:srgbClr val="FF932B"/>
            </a:solidFill>
            <a:prstDash val="solid"/>
            <a:round/>
            <a:headEnd type="none" w="sm" len="sm"/>
            <a:tailEnd type="none" w="sm" len="sm"/>
          </a:ln>
        </p:spPr>
      </p:cxnSp>
      <p:sp>
        <p:nvSpPr>
          <p:cNvPr id="117" name="Google Shape;117;p1"/>
          <p:cNvSpPr/>
          <p:nvPr/>
        </p:nvSpPr>
        <p:spPr>
          <a:xfrm>
            <a:off x="4531654" y="5569678"/>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p:nvPr/>
        </p:nvSpPr>
        <p:spPr>
          <a:xfrm>
            <a:off x="849542" y="424771"/>
            <a:ext cx="7657644" cy="1073585"/>
          </a:xfrm>
          <a:prstGeom prst="rect">
            <a:avLst/>
          </a:prstGeom>
          <a:noFill/>
          <a:ln>
            <a:noFill/>
          </a:ln>
        </p:spPr>
        <p:txBody>
          <a:bodyPr spcFirstLastPara="1" wrap="square" lIns="91425" tIns="45700" rIns="91425" bIns="45700" anchor="t" anchorCtr="0">
            <a:noAutofit/>
          </a:bodyPr>
          <a:lstStyle/>
          <a:p>
            <a:pPr algn="ctr">
              <a:buClr>
                <a:srgbClr val="0C0C0C"/>
              </a:buClr>
              <a:buSzPts val="3000"/>
            </a:pPr>
            <a:r>
              <a:rPr lang="en-US" sz="3200" dirty="0">
                <a:solidFill>
                  <a:srgbClr val="0C0C0C"/>
                </a:solidFill>
                <a:latin typeface="Calibri"/>
                <a:ea typeface="Calibri"/>
                <a:cs typeface="Calibri"/>
                <a:sym typeface="Calibri"/>
              </a:rPr>
              <a:t>True/</a:t>
            </a:r>
            <a:r>
              <a:rPr lang="en-US" sz="3200" dirty="0">
                <a:solidFill>
                  <a:srgbClr val="FF0000"/>
                </a:solidFill>
                <a:latin typeface="Calibri"/>
                <a:ea typeface="Calibri"/>
                <a:cs typeface="Calibri"/>
                <a:sym typeface="Calibri"/>
              </a:rPr>
              <a:t>False</a:t>
            </a:r>
            <a:r>
              <a:rPr lang="en-US" sz="3200" dirty="0">
                <a:solidFill>
                  <a:srgbClr val="0C0C0C"/>
                </a:solidFill>
                <a:latin typeface="Calibri"/>
                <a:ea typeface="Calibri"/>
                <a:cs typeface="Calibri"/>
                <a:sym typeface="Calibri"/>
              </a:rPr>
              <a:t>: An environment is a non-living thing that influences or affects an ecosystem</a:t>
            </a:r>
          </a:p>
          <a:p>
            <a:pPr algn="ctr">
              <a:buClr>
                <a:srgbClr val="0C0C0C"/>
              </a:buClr>
              <a:buSzPts val="3000"/>
            </a:pPr>
            <a:br>
              <a:rPr lang="en-US" sz="3200" b="1" u="sng" dirty="0">
                <a:solidFill>
                  <a:srgbClr val="0C0C0C"/>
                </a:solidFill>
                <a:latin typeface="Calibri"/>
                <a:ea typeface="Calibri"/>
                <a:cs typeface="Calibri"/>
                <a:sym typeface="Calibri"/>
              </a:rPr>
            </a:br>
            <a:endParaRPr sz="3200" b="1" dirty="0">
              <a:solidFill>
                <a:schemeClr val="dk1"/>
              </a:solidFill>
              <a:latin typeface="Calibri"/>
              <a:ea typeface="Calibri"/>
              <a:cs typeface="Calibri"/>
              <a:sym typeface="Calibri"/>
            </a:endParaRPr>
          </a:p>
        </p:txBody>
      </p:sp>
      <p:pic>
        <p:nvPicPr>
          <p:cNvPr id="185" name="Google Shape;185;p10" descr="nvironment and climate change | European Institute for Gender Equalit"/>
          <p:cNvPicPr preferRelativeResize="0"/>
          <p:nvPr/>
        </p:nvPicPr>
        <p:blipFill rotWithShape="1">
          <a:blip r:embed="rId3">
            <a:alphaModFix/>
          </a:blip>
          <a:srcRect/>
          <a:stretch/>
        </p:blipFill>
        <p:spPr>
          <a:xfrm>
            <a:off x="1390466" y="1714657"/>
            <a:ext cx="6697707" cy="4725604"/>
          </a:xfrm>
          <a:prstGeom prst="rect">
            <a:avLst/>
          </a:prstGeom>
          <a:noFill/>
          <a:ln>
            <a:noFill/>
          </a:ln>
        </p:spPr>
      </p:pic>
      <p:sp>
        <p:nvSpPr>
          <p:cNvPr id="2" name="Google Shape;353;g28c7b7e697c_0_69" descr="Questions">
            <a:extLst>
              <a:ext uri="{FF2B5EF4-FFF2-40B4-BE49-F238E27FC236}">
                <a16:creationId xmlns:a16="http://schemas.microsoft.com/office/drawing/2014/main" id="{3F0F362D-2F4E-7A5C-3D36-144459760D7F}"/>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43055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424800" y="424800"/>
            <a:ext cx="854645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Living Things</a:t>
            </a:r>
            <a:r>
              <a:rPr lang="en-US" sz="3600" b="1" dirty="0"/>
              <a:t>: </a:t>
            </a:r>
            <a:r>
              <a:rPr lang="en-US" sz="3600" dirty="0"/>
              <a:t>things that move, grow, change, and respond to their </a:t>
            </a:r>
            <a:r>
              <a:rPr lang="en-US" sz="3600" u="sng" dirty="0"/>
              <a:t>                      .</a:t>
            </a:r>
            <a:endParaRPr sz="3600" dirty="0"/>
          </a:p>
        </p:txBody>
      </p:sp>
      <p:pic>
        <p:nvPicPr>
          <p:cNvPr id="159" name="Google Shape;159;g27e576c1a67_0_0"/>
          <p:cNvPicPr preferRelativeResize="0"/>
          <p:nvPr/>
        </p:nvPicPr>
        <p:blipFill rotWithShape="1">
          <a:blip r:embed="rId3">
            <a:alphaModFix/>
          </a:blip>
          <a:srcRect/>
          <a:stretch/>
        </p:blipFill>
        <p:spPr>
          <a:xfrm>
            <a:off x="309425" y="2635965"/>
            <a:ext cx="4262575" cy="3489110"/>
          </a:xfrm>
          <a:prstGeom prst="rect">
            <a:avLst/>
          </a:prstGeom>
          <a:noFill/>
          <a:ln>
            <a:noFill/>
          </a:ln>
        </p:spPr>
      </p:pic>
      <p:pic>
        <p:nvPicPr>
          <p:cNvPr id="160" name="Google Shape;160;g27e576c1a67_0_0"/>
          <p:cNvPicPr preferRelativeResize="0"/>
          <p:nvPr/>
        </p:nvPicPr>
        <p:blipFill rotWithShape="1">
          <a:blip r:embed="rId4">
            <a:alphaModFix/>
          </a:blip>
          <a:srcRect r="9082"/>
          <a:stretch/>
        </p:blipFill>
        <p:spPr>
          <a:xfrm>
            <a:off x="4953000" y="2635975"/>
            <a:ext cx="4018250" cy="3489100"/>
          </a:xfrm>
          <a:prstGeom prst="rect">
            <a:avLst/>
          </a:prstGeom>
          <a:noFill/>
          <a:ln>
            <a:noFill/>
          </a:ln>
        </p:spPr>
      </p:pic>
      <p:sp>
        <p:nvSpPr>
          <p:cNvPr id="2" name="Google Shape;353;g28c7b7e697c_0_69" descr="Questions">
            <a:extLst>
              <a:ext uri="{FF2B5EF4-FFF2-40B4-BE49-F238E27FC236}">
                <a16:creationId xmlns:a16="http://schemas.microsoft.com/office/drawing/2014/main" id="{4FFC2CEF-729E-BAE2-BF39-6FB687B96E8D}"/>
              </a:ext>
            </a:extLst>
          </p:cNvPr>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8805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424800" y="424800"/>
            <a:ext cx="854645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Living Things</a:t>
            </a:r>
            <a:r>
              <a:rPr lang="en-US" sz="3600" b="1" dirty="0"/>
              <a:t>: </a:t>
            </a:r>
            <a:r>
              <a:rPr lang="en-US" sz="3600" dirty="0"/>
              <a:t>things that move, grow, change, and respond to their </a:t>
            </a:r>
            <a:r>
              <a:rPr lang="en-US" sz="3600" dirty="0">
                <a:solidFill>
                  <a:srgbClr val="FF0000"/>
                </a:solidFill>
              </a:rPr>
              <a:t>environment</a:t>
            </a:r>
            <a:r>
              <a:rPr lang="en-US" sz="3600" dirty="0"/>
              <a:t>.</a:t>
            </a:r>
            <a:endParaRPr sz="3600" dirty="0"/>
          </a:p>
        </p:txBody>
      </p:sp>
      <p:pic>
        <p:nvPicPr>
          <p:cNvPr id="159" name="Google Shape;159;g27e576c1a67_0_0"/>
          <p:cNvPicPr preferRelativeResize="0"/>
          <p:nvPr/>
        </p:nvPicPr>
        <p:blipFill rotWithShape="1">
          <a:blip r:embed="rId3">
            <a:alphaModFix/>
          </a:blip>
          <a:srcRect/>
          <a:stretch/>
        </p:blipFill>
        <p:spPr>
          <a:xfrm>
            <a:off x="309425" y="2635965"/>
            <a:ext cx="4262575" cy="3489110"/>
          </a:xfrm>
          <a:prstGeom prst="rect">
            <a:avLst/>
          </a:prstGeom>
          <a:noFill/>
          <a:ln>
            <a:noFill/>
          </a:ln>
        </p:spPr>
      </p:pic>
      <p:pic>
        <p:nvPicPr>
          <p:cNvPr id="160" name="Google Shape;160;g27e576c1a67_0_0"/>
          <p:cNvPicPr preferRelativeResize="0"/>
          <p:nvPr/>
        </p:nvPicPr>
        <p:blipFill rotWithShape="1">
          <a:blip r:embed="rId4">
            <a:alphaModFix/>
          </a:blip>
          <a:srcRect r="9082"/>
          <a:stretch/>
        </p:blipFill>
        <p:spPr>
          <a:xfrm>
            <a:off x="4953000" y="2635975"/>
            <a:ext cx="4018250" cy="3489100"/>
          </a:xfrm>
          <a:prstGeom prst="rect">
            <a:avLst/>
          </a:prstGeom>
          <a:noFill/>
          <a:ln>
            <a:noFill/>
          </a:ln>
        </p:spPr>
      </p:pic>
      <p:sp>
        <p:nvSpPr>
          <p:cNvPr id="2" name="Google Shape;353;g28c7b7e697c_0_69" descr="Questions">
            <a:extLst>
              <a:ext uri="{FF2B5EF4-FFF2-40B4-BE49-F238E27FC236}">
                <a16:creationId xmlns:a16="http://schemas.microsoft.com/office/drawing/2014/main" id="{942E41BB-4B77-1FB7-9C35-E5CA836049B5}"/>
              </a:ext>
            </a:extLst>
          </p:cNvPr>
          <p:cNvSpPr/>
          <p:nvPr/>
        </p:nvSpPr>
        <p:spPr>
          <a:xfrm>
            <a:off x="0" y="0"/>
            <a:ext cx="983700" cy="9540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47201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8"/>
          <p:cNvSpPr txBox="1"/>
          <p:nvPr/>
        </p:nvSpPr>
        <p:spPr>
          <a:xfrm>
            <a:off x="1342650" y="1334950"/>
            <a:ext cx="6458700" cy="1108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US" sz="6600" b="1" i="0" u="none" strike="noStrike" cap="none" dirty="0">
                <a:solidFill>
                  <a:schemeClr val="dk1"/>
                </a:solidFill>
                <a:latin typeface="Calibri"/>
                <a:ea typeface="Calibri"/>
                <a:cs typeface="Calibri"/>
                <a:sym typeface="Calibri"/>
              </a:rPr>
              <a:t>Interrelationship</a:t>
            </a:r>
            <a:endParaRPr sz="1400" b="0" i="0" u="none" strike="noStrike" cap="none" dirty="0">
              <a:solidFill>
                <a:srgbClr val="000000"/>
              </a:solidFill>
              <a:latin typeface="Arial"/>
              <a:ea typeface="Arial"/>
              <a:cs typeface="Arial"/>
              <a:sym typeface="Arial"/>
            </a:endParaRPr>
          </a:p>
        </p:txBody>
      </p:sp>
      <p:sp>
        <p:nvSpPr>
          <p:cNvPr id="261" name="Google Shape;261;p1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2" name="Google Shape;262;p1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771750" y="510720"/>
            <a:ext cx="7600500" cy="161466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latin typeface="Calibri" panose="020F0502020204030204" pitchFamily="34" charset="0"/>
                <a:cs typeface="Calibri" panose="020F0502020204030204" pitchFamily="34" charset="0"/>
              </a:rPr>
              <a:t>Interrelationship</a:t>
            </a:r>
            <a:r>
              <a:rPr lang="en-US" b="1" dirty="0">
                <a:solidFill>
                  <a:schemeClr val="dk1"/>
                </a:solidFill>
                <a:latin typeface="Calibri" panose="020F0502020204030204" pitchFamily="34" charset="0"/>
                <a:cs typeface="Calibri" panose="020F0502020204030204" pitchFamily="34" charset="0"/>
              </a:rPr>
              <a:t>: </a:t>
            </a:r>
            <a:r>
              <a:rPr lang="en-US" b="0" i="0" dirty="0">
                <a:solidFill>
                  <a:srgbClr val="000000"/>
                </a:solidFill>
                <a:effectLst/>
                <a:latin typeface="Calibri" panose="020F0502020204030204" pitchFamily="34" charset="0"/>
                <a:cs typeface="Calibri" panose="020F0502020204030204" pitchFamily="34" charset="0"/>
              </a:rPr>
              <a:t>the way living things interact with and affect each other within their environment</a:t>
            </a:r>
            <a:endParaRPr dirty="0">
              <a:latin typeface="Calibri" panose="020F0502020204030204" pitchFamily="34" charset="0"/>
              <a:cs typeface="Calibri" panose="020F0502020204030204" pitchFamily="34" charset="0"/>
            </a:endParaRPr>
          </a:p>
        </p:txBody>
      </p:sp>
      <p:sp>
        <p:nvSpPr>
          <p:cNvPr id="269" name="Google Shape;269;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 name="Google Shape;270;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 name="Picture 1" descr="A sea animal swimming in the water&#10;&#10;Description automatically generated">
            <a:extLst>
              <a:ext uri="{FF2B5EF4-FFF2-40B4-BE49-F238E27FC236}">
                <a16:creationId xmlns:a16="http://schemas.microsoft.com/office/drawing/2014/main" id="{B00B6939-DE00-0274-9DFA-5A3D170E9FEF}"/>
              </a:ext>
            </a:extLst>
          </p:cNvPr>
          <p:cNvPicPr>
            <a:picLocks noChangeAspect="1"/>
          </p:cNvPicPr>
          <p:nvPr/>
        </p:nvPicPr>
        <p:blipFill>
          <a:blip r:embed="rId5"/>
          <a:stretch>
            <a:fillRect/>
          </a:stretch>
        </p:blipFill>
        <p:spPr>
          <a:xfrm>
            <a:off x="640837" y="2302143"/>
            <a:ext cx="7862325" cy="455585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7" name="Picture 6" descr="A group of animals near a water hole&#10;&#10;Description automatically generated">
            <a:extLst>
              <a:ext uri="{FF2B5EF4-FFF2-40B4-BE49-F238E27FC236}">
                <a16:creationId xmlns:a16="http://schemas.microsoft.com/office/drawing/2014/main" id="{87AB6D35-482C-25BC-2B3E-98924CFD3CCC}"/>
              </a:ext>
            </a:extLst>
          </p:cNvPr>
          <p:cNvPicPr>
            <a:picLocks noChangeAspect="1"/>
          </p:cNvPicPr>
          <p:nvPr/>
        </p:nvPicPr>
        <p:blipFill>
          <a:blip r:embed="rId3"/>
          <a:stretch>
            <a:fillRect/>
          </a:stretch>
        </p:blipFill>
        <p:spPr>
          <a:xfrm>
            <a:off x="418647" y="1747157"/>
            <a:ext cx="8306706" cy="5110843"/>
          </a:xfrm>
          <a:prstGeom prst="rect">
            <a:avLst/>
          </a:prstGeom>
        </p:spPr>
      </p:pic>
      <p:sp>
        <p:nvSpPr>
          <p:cNvPr id="2" name="Google Shape;283;g27e576c1a67_0_364">
            <a:extLst>
              <a:ext uri="{FF2B5EF4-FFF2-40B4-BE49-F238E27FC236}">
                <a16:creationId xmlns:a16="http://schemas.microsoft.com/office/drawing/2014/main" id="{D126D425-0778-2A59-6DFD-3379D453CD54}"/>
              </a:ext>
            </a:extLst>
          </p:cNvPr>
          <p:cNvSpPr txBox="1"/>
          <p:nvPr/>
        </p:nvSpPr>
        <p:spPr>
          <a:xfrm>
            <a:off x="2280974" y="526376"/>
            <a:ext cx="45819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Calibri"/>
                <a:ea typeface="Calibri"/>
                <a:cs typeface="Calibri"/>
                <a:sym typeface="Calibri"/>
              </a:rPr>
              <a:t>What is an interrelationship?</a:t>
            </a:r>
            <a:endParaRPr sz="3600" b="0" i="0" u="none" strike="noStrike" cap="none" dirty="0">
              <a:solidFill>
                <a:schemeClr val="dk1"/>
              </a:solidFill>
              <a:latin typeface="Calibri"/>
              <a:ea typeface="Calibri"/>
              <a:cs typeface="Calibri"/>
              <a:sym typeface="Calibri"/>
            </a:endParaRPr>
          </a:p>
        </p:txBody>
      </p:sp>
      <p:sp>
        <p:nvSpPr>
          <p:cNvPr id="3" name="Google Shape;284;g27e576c1a67_0_364" descr="Questions">
            <a:extLst>
              <a:ext uri="{FF2B5EF4-FFF2-40B4-BE49-F238E27FC236}">
                <a16:creationId xmlns:a16="http://schemas.microsoft.com/office/drawing/2014/main" id="{E33C7B7C-5B97-CDF9-E322-127B2A1339E8}"/>
              </a:ext>
            </a:extLst>
          </p:cNvPr>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3417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Google Shape;291;p2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92" name="Google Shape;292;p2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map of animals in the forest&#10;&#10;Description automatically generated">
            <a:extLst>
              <a:ext uri="{FF2B5EF4-FFF2-40B4-BE49-F238E27FC236}">
                <a16:creationId xmlns:a16="http://schemas.microsoft.com/office/drawing/2014/main" id="{5EE31119-777A-25D2-415C-6960A63E54F1}"/>
              </a:ext>
            </a:extLst>
          </p:cNvPr>
          <p:cNvPicPr>
            <a:picLocks noChangeAspect="1"/>
          </p:cNvPicPr>
          <p:nvPr/>
        </p:nvPicPr>
        <p:blipFill rotWithShape="1">
          <a:blip r:embed="rId3"/>
          <a:srcRect l="14179" r="20543" b="2"/>
          <a:stretch/>
        </p:blipFill>
        <p:spPr>
          <a:xfrm>
            <a:off x="20" y="1666568"/>
            <a:ext cx="4579641" cy="5191432"/>
          </a:xfrm>
          <a:prstGeom prst="rect">
            <a:avLst/>
          </a:prstGeom>
        </p:spPr>
      </p:pic>
      <p:sp useBgFill="1">
        <p:nvSpPr>
          <p:cNvPr id="14" name="Rectangle 13">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7347909-D9CE-BE08-448E-90558710C1DF}"/>
              </a:ext>
            </a:extLst>
          </p:cNvPr>
          <p:cNvSpPr txBox="1"/>
          <p:nvPr/>
        </p:nvSpPr>
        <p:spPr>
          <a:xfrm>
            <a:off x="4841108" y="1857880"/>
            <a:ext cx="4041444" cy="4070303"/>
          </a:xfrm>
          <a:prstGeom prst="rect">
            <a:avLst/>
          </a:prstGeom>
        </p:spPr>
        <p:txBody>
          <a:bodyPr vert="horz" lIns="91440" tIns="45720" rIns="91440" bIns="45720" rtlCol="0" anchor="ctr">
            <a:normAutofit/>
          </a:bodyPr>
          <a:lstStyle/>
          <a:p>
            <a:pPr algn="ctr">
              <a:lnSpc>
                <a:spcPct val="90000"/>
              </a:lnSpc>
              <a:spcAft>
                <a:spcPts val="600"/>
              </a:spcAft>
            </a:pPr>
            <a:r>
              <a:rPr lang="en-US" sz="4000" b="0" i="0" kern="1200" dirty="0">
                <a:solidFill>
                  <a:schemeClr val="tx1"/>
                </a:solidFill>
                <a:effectLst/>
                <a:latin typeface="Calibri" panose="020F0502020204030204" pitchFamily="34" charset="0"/>
                <a:ea typeface="+mn-ea"/>
                <a:cs typeface="Calibri" panose="020F0502020204030204" pitchFamily="34" charset="0"/>
              </a:rPr>
              <a:t>Interrelationships maintain the balance in places. </a:t>
            </a:r>
            <a:endParaRPr lang="en-US" sz="4000" kern="1200" dirty="0">
              <a:solidFill>
                <a:schemeClr val="tx1"/>
              </a:solidFill>
              <a:latin typeface="Calibri" panose="020F0502020204030204" pitchFamily="34" charset="0"/>
              <a:ea typeface="+mn-ea"/>
              <a:cs typeface="Calibri" panose="020F0502020204030204" pitchFamily="34" charset="0"/>
            </a:endParaRPr>
          </a:p>
        </p:txBody>
      </p:sp>
      <p:sp>
        <p:nvSpPr>
          <p:cNvPr id="5" name="Google Shape;292;p20" descr="Artificial Intelligence">
            <a:extLst>
              <a:ext uri="{FF2B5EF4-FFF2-40B4-BE49-F238E27FC236}">
                <a16:creationId xmlns:a16="http://schemas.microsoft.com/office/drawing/2014/main" id="{53ADD743-F3EF-9C15-B438-3F632115A039}"/>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132913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diagram of a pond life cycle&#10;&#10;Description automatically generated">
            <a:extLst>
              <a:ext uri="{FF2B5EF4-FFF2-40B4-BE49-F238E27FC236}">
                <a16:creationId xmlns:a16="http://schemas.microsoft.com/office/drawing/2014/main" id="{E7A3C147-215D-CF66-6240-C8A4B628F1B2}"/>
              </a:ext>
            </a:extLst>
          </p:cNvPr>
          <p:cNvPicPr>
            <a:picLocks noChangeAspect="1"/>
          </p:cNvPicPr>
          <p:nvPr/>
        </p:nvPicPr>
        <p:blipFill rotWithShape="1">
          <a:blip r:embed="rId3"/>
          <a:srcRect l="813" r="-1" b="-1"/>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TextBox 5">
            <a:extLst>
              <a:ext uri="{FF2B5EF4-FFF2-40B4-BE49-F238E27FC236}">
                <a16:creationId xmlns:a16="http://schemas.microsoft.com/office/drawing/2014/main" id="{B37AB7C8-34DF-CC2C-0F14-CB9BC41CDB11}"/>
              </a:ext>
            </a:extLst>
          </p:cNvPr>
          <p:cNvSpPr txBox="1"/>
          <p:nvPr/>
        </p:nvSpPr>
        <p:spPr>
          <a:xfrm>
            <a:off x="530678" y="3955541"/>
            <a:ext cx="8082643" cy="2452687"/>
          </a:xfrm>
          <a:prstGeom prst="rect">
            <a:avLst/>
          </a:prstGeom>
        </p:spPr>
        <p:txBody>
          <a:bodyPr vert="horz" lIns="91440" tIns="45720" rIns="91440" bIns="45720" rtlCol="0" anchor="ctr">
            <a:normAutofit/>
          </a:bodyPr>
          <a:lstStyle/>
          <a:p>
            <a:pPr algn="ctr">
              <a:lnSpc>
                <a:spcPct val="90000"/>
              </a:lnSpc>
              <a:spcAft>
                <a:spcPts val="600"/>
              </a:spcAft>
            </a:pPr>
            <a:r>
              <a:rPr lang="en-US" sz="4000" b="0" i="0" kern="1200" dirty="0">
                <a:solidFill>
                  <a:schemeClr val="tx1"/>
                </a:solidFill>
                <a:effectLst/>
                <a:latin typeface="Calibri" panose="020F0502020204030204" pitchFamily="34" charset="0"/>
                <a:ea typeface="+mn-ea"/>
                <a:cs typeface="Calibri" panose="020F0502020204030204" pitchFamily="34" charset="0"/>
              </a:rPr>
              <a:t>Interrelationships directly impact the variety of living things in an area. </a:t>
            </a:r>
            <a:endParaRPr lang="en-US" sz="40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292;p20" descr="Artificial Intelligence">
            <a:extLst>
              <a:ext uri="{FF2B5EF4-FFF2-40B4-BE49-F238E27FC236}">
                <a16:creationId xmlns:a16="http://schemas.microsoft.com/office/drawing/2014/main" id="{06A23761-D30A-2207-4068-B27EE3D9D1FA}"/>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4744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641230" y="229514"/>
            <a:ext cx="5861539"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6000" b="1" i="0" u="none" strike="noStrike" cap="none" dirty="0">
                <a:solidFill>
                  <a:srgbClr val="000000"/>
                </a:solidFill>
                <a:latin typeface="Calibri"/>
                <a:ea typeface="Calibri"/>
                <a:cs typeface="Calibri"/>
                <a:sym typeface="Calibri"/>
              </a:rPr>
              <a:t>Interrelationship</a:t>
            </a:r>
            <a:endParaRPr sz="1800" b="0" i="0" u="none" strike="noStrike" cap="none" dirty="0">
              <a:solidFill>
                <a:srgbClr val="000000"/>
              </a:solidFill>
              <a:latin typeface="Calibri"/>
              <a:ea typeface="Calibri"/>
              <a:cs typeface="Calibri"/>
              <a:sym typeface="Calibri"/>
            </a:endParaRPr>
          </a:p>
        </p:txBody>
      </p:sp>
      <p:pic>
        <p:nvPicPr>
          <p:cNvPr id="7" name="Picture 6" descr="A group of animals near a water hole&#10;&#10;Description automatically generated">
            <a:extLst>
              <a:ext uri="{FF2B5EF4-FFF2-40B4-BE49-F238E27FC236}">
                <a16:creationId xmlns:a16="http://schemas.microsoft.com/office/drawing/2014/main" id="{87AB6D35-482C-25BC-2B3E-98924CFD3CCC}"/>
              </a:ext>
            </a:extLst>
          </p:cNvPr>
          <p:cNvPicPr>
            <a:picLocks noChangeAspect="1"/>
          </p:cNvPicPr>
          <p:nvPr/>
        </p:nvPicPr>
        <p:blipFill>
          <a:blip r:embed="rId3"/>
          <a:stretch>
            <a:fillRect/>
          </a:stretch>
        </p:blipFill>
        <p:spPr>
          <a:xfrm>
            <a:off x="418647" y="1747157"/>
            <a:ext cx="8306706" cy="511084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yellow excavator and pile of logs&#10;&#10;Description automatically generated">
            <a:extLst>
              <a:ext uri="{FF2B5EF4-FFF2-40B4-BE49-F238E27FC236}">
                <a16:creationId xmlns:a16="http://schemas.microsoft.com/office/drawing/2014/main" id="{B36F2A64-A4A2-BCFF-0D03-695A6B9FD5AC}"/>
              </a:ext>
            </a:extLst>
          </p:cNvPr>
          <p:cNvPicPr>
            <a:picLocks noChangeAspect="1"/>
          </p:cNvPicPr>
          <p:nvPr/>
        </p:nvPicPr>
        <p:blipFill rotWithShape="1">
          <a:blip r:embed="rId3"/>
          <a:srcRect l="29062" r="24493" b="2"/>
          <a:stretch/>
        </p:blipFill>
        <p:spPr>
          <a:xfrm>
            <a:off x="4577270" y="10"/>
            <a:ext cx="4566728" cy="68579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7268"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7A0EA0-82A6-F064-2B76-133B0A75E4EF}"/>
              </a:ext>
            </a:extLst>
          </p:cNvPr>
          <p:cNvSpPr txBox="1"/>
          <p:nvPr/>
        </p:nvSpPr>
        <p:spPr>
          <a:xfrm>
            <a:off x="146788" y="2612572"/>
            <a:ext cx="4283691" cy="2403014"/>
          </a:xfrm>
          <a:prstGeom prst="rect">
            <a:avLst/>
          </a:prstGeom>
        </p:spPr>
        <p:txBody>
          <a:bodyPr vert="horz" lIns="91440" tIns="45720" rIns="91440" bIns="45720" rtlCol="0" anchor="ctr">
            <a:normAutofit/>
          </a:bodyPr>
          <a:lstStyle/>
          <a:p>
            <a:pPr>
              <a:lnSpc>
                <a:spcPct val="90000"/>
              </a:lnSpc>
              <a:spcAft>
                <a:spcPts val="600"/>
              </a:spcAft>
            </a:pPr>
            <a:r>
              <a:rPr lang="en-US" sz="4000" b="0" i="0" kern="1200" dirty="0">
                <a:solidFill>
                  <a:schemeClr val="tx1"/>
                </a:solidFill>
                <a:effectLst/>
                <a:latin typeface="Calibri" panose="020F0502020204030204" pitchFamily="34" charset="0"/>
                <a:ea typeface="+mn-ea"/>
                <a:cs typeface="Calibri" panose="020F0502020204030204" pitchFamily="34" charset="0"/>
              </a:rPr>
              <a:t>Things people do can disturb natural interrelationships. </a:t>
            </a:r>
            <a:endParaRPr lang="en-US" sz="40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292;p20" descr="Artificial Intelligence">
            <a:extLst>
              <a:ext uri="{FF2B5EF4-FFF2-40B4-BE49-F238E27FC236}">
                <a16:creationId xmlns:a16="http://schemas.microsoft.com/office/drawing/2014/main" id="{98DFAE43-EE66-459D-0FD2-94511A979812}"/>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137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B66AF9-AFEB-AB8D-850D-B7812F6B5320}"/>
              </a:ext>
            </a:extLst>
          </p:cNvPr>
          <p:cNvSpPr txBox="1"/>
          <p:nvPr/>
        </p:nvSpPr>
        <p:spPr>
          <a:xfrm>
            <a:off x="1183821" y="1061685"/>
            <a:ext cx="6776357" cy="619832"/>
          </a:xfrm>
          <a:prstGeom prst="rect">
            <a:avLst/>
          </a:prstGeom>
        </p:spPr>
        <p:txBody>
          <a:bodyPr vert="horz" lIns="91440" tIns="45720" rIns="91440" bIns="45720" rtlCol="0" anchor="ctr">
            <a:noAutofit/>
          </a:bodyPr>
          <a:lstStyle/>
          <a:p>
            <a:pPr algn="ctr">
              <a:lnSpc>
                <a:spcPct val="90000"/>
              </a:lnSpc>
              <a:spcAft>
                <a:spcPts val="600"/>
              </a:spcAft>
            </a:pPr>
            <a:r>
              <a:rPr lang="en-US" sz="4000" b="0" i="0" kern="1200" dirty="0">
                <a:solidFill>
                  <a:schemeClr val="tx1"/>
                </a:solidFill>
                <a:effectLst/>
                <a:latin typeface="Calibri" panose="020F0502020204030204" pitchFamily="34" charset="0"/>
                <a:ea typeface="+mn-ea"/>
                <a:cs typeface="Calibri" panose="020F0502020204030204" pitchFamily="34" charset="0"/>
              </a:rPr>
              <a:t>Interrelationships are needed for plants to grow. </a:t>
            </a:r>
            <a:endParaRPr lang="en-US" sz="4000" kern="1200" dirty="0">
              <a:solidFill>
                <a:schemeClr val="tx1"/>
              </a:solidFill>
              <a:latin typeface="Calibri" panose="020F0502020204030204" pitchFamily="34" charset="0"/>
              <a:ea typeface="+mn-ea"/>
              <a:cs typeface="Calibri" panose="020F0502020204030204" pitchFamily="34" charset="0"/>
            </a:endParaRPr>
          </a:p>
        </p:txBody>
      </p:sp>
      <p:pic>
        <p:nvPicPr>
          <p:cNvPr id="6" name="Picture 5" descr="A field of green plants&#10;&#10;Description automatically generated">
            <a:extLst>
              <a:ext uri="{FF2B5EF4-FFF2-40B4-BE49-F238E27FC236}">
                <a16:creationId xmlns:a16="http://schemas.microsoft.com/office/drawing/2014/main" id="{A455B90F-0A39-D1B8-9754-2F3C4672FF21}"/>
              </a:ext>
            </a:extLst>
          </p:cNvPr>
          <p:cNvPicPr>
            <a:picLocks noChangeAspect="1"/>
          </p:cNvPicPr>
          <p:nvPr/>
        </p:nvPicPr>
        <p:blipFill rotWithShape="1">
          <a:blip r:embed="rId3"/>
          <a:srcRect t="28378" b="7106"/>
          <a:stretch/>
        </p:blipFill>
        <p:spPr>
          <a:xfrm>
            <a:off x="20" y="2743201"/>
            <a:ext cx="9143979" cy="4114799"/>
          </a:xfrm>
          <a:prstGeom prst="rect">
            <a:avLst/>
          </a:prstGeom>
          <a:effectLst>
            <a:innerShdw blurRad="190500" dist="127000" dir="16200000">
              <a:prstClr val="black">
                <a:alpha val="19000"/>
              </a:prstClr>
            </a:innerShdw>
          </a:effectLst>
        </p:spPr>
      </p:pic>
      <p:sp>
        <p:nvSpPr>
          <p:cNvPr id="2" name="Google Shape;292;p20" descr="Artificial Intelligence">
            <a:extLst>
              <a:ext uri="{FF2B5EF4-FFF2-40B4-BE49-F238E27FC236}">
                <a16:creationId xmlns:a16="http://schemas.microsoft.com/office/drawing/2014/main" id="{4C7037D5-FCCC-02EB-142A-501EC920719D}"/>
              </a:ext>
            </a:extLst>
          </p:cNvPr>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15007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d96993b0a5_0_4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a:extLst>
              <a:ext uri="{FF2B5EF4-FFF2-40B4-BE49-F238E27FC236}">
                <a16:creationId xmlns:a16="http://schemas.microsoft.com/office/drawing/2014/main" id="{88D74A45-8C44-4D66-9253-B2B25C223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pond life cycle&#10;&#10;Description automatically generated">
            <a:extLst>
              <a:ext uri="{FF2B5EF4-FFF2-40B4-BE49-F238E27FC236}">
                <a16:creationId xmlns:a16="http://schemas.microsoft.com/office/drawing/2014/main" id="{E488937D-8758-2E9B-EC83-1DBA805EE72A}"/>
              </a:ext>
            </a:extLst>
          </p:cNvPr>
          <p:cNvPicPr>
            <a:picLocks noChangeAspect="1"/>
          </p:cNvPicPr>
          <p:nvPr/>
        </p:nvPicPr>
        <p:blipFill rotWithShape="1">
          <a:blip r:embed="rId3"/>
          <a:srcRect l="28168" r="-1" b="-1"/>
          <a:stretch/>
        </p:blipFill>
        <p:spPr>
          <a:xfrm>
            <a:off x="20" y="1734307"/>
            <a:ext cx="9143979" cy="5123692"/>
          </a:xfrm>
          <a:prstGeom prst="rect">
            <a:avLst/>
          </a:prstGeom>
          <a:effectLst>
            <a:outerShdw blurRad="596900" dist="330200" dir="8820000" sx="87000" sy="87000" algn="ctr" rotWithShape="0">
              <a:srgbClr val="000000">
                <a:alpha val="29000"/>
              </a:srgbClr>
            </a:outerShdw>
          </a:effectLst>
        </p:spPr>
      </p:pic>
      <p:sp useBgFill="1">
        <p:nvSpPr>
          <p:cNvPr id="10" name="Rectangle 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34306"/>
          </a:xfrm>
          <a:prstGeom prst="rect">
            <a:avLst/>
          </a:prstGeom>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88C944-C07E-57EF-F408-F5F338F1D38F}"/>
              </a:ext>
            </a:extLst>
          </p:cNvPr>
          <p:cNvSpPr txBox="1"/>
          <p:nvPr/>
        </p:nvSpPr>
        <p:spPr>
          <a:xfrm>
            <a:off x="891353" y="324987"/>
            <a:ext cx="7361291" cy="1084332"/>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200" b="0" i="0" kern="1200" dirty="0">
                <a:solidFill>
                  <a:schemeClr val="tx1"/>
                </a:solidFill>
                <a:effectLst/>
                <a:latin typeface="Calibri" panose="020F0502020204030204" pitchFamily="34" charset="0"/>
                <a:ea typeface="+mj-ea"/>
                <a:cs typeface="Calibri" panose="020F0502020204030204" pitchFamily="34" charset="0"/>
              </a:rPr>
              <a:t>True/False: Interrelationships do NOT directly impact the variety of living things in an area. </a:t>
            </a:r>
            <a:endParaRPr lang="en-US" sz="3200" kern="1200" dirty="0">
              <a:solidFill>
                <a:schemeClr val="tx1"/>
              </a:solidFill>
              <a:latin typeface="Calibri" panose="020F0502020204030204" pitchFamily="34" charset="0"/>
              <a:ea typeface="+mj-ea"/>
              <a:cs typeface="Calibri" panose="020F0502020204030204" pitchFamily="34" charset="0"/>
            </a:endParaRPr>
          </a:p>
        </p:txBody>
      </p:sp>
      <p:sp>
        <p:nvSpPr>
          <p:cNvPr id="4" name="Google Shape;353;g28c7b7e697c_0_69" descr="Questions">
            <a:extLst>
              <a:ext uri="{FF2B5EF4-FFF2-40B4-BE49-F238E27FC236}">
                <a16:creationId xmlns:a16="http://schemas.microsoft.com/office/drawing/2014/main" id="{CA31F345-E346-A0AF-CD55-F9A332C9DCC7}"/>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40515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ond life cycle&#10;&#10;Description automatically generated">
            <a:extLst>
              <a:ext uri="{FF2B5EF4-FFF2-40B4-BE49-F238E27FC236}">
                <a16:creationId xmlns:a16="http://schemas.microsoft.com/office/drawing/2014/main" id="{E488937D-8758-2E9B-EC83-1DBA805EE72A}"/>
              </a:ext>
            </a:extLst>
          </p:cNvPr>
          <p:cNvPicPr>
            <a:picLocks noChangeAspect="1"/>
          </p:cNvPicPr>
          <p:nvPr/>
        </p:nvPicPr>
        <p:blipFill rotWithShape="1">
          <a:blip r:embed="rId3"/>
          <a:srcRect l="28168" r="-1" b="-1"/>
          <a:stretch/>
        </p:blipFill>
        <p:spPr>
          <a:xfrm>
            <a:off x="20" y="1734307"/>
            <a:ext cx="9143979" cy="5123692"/>
          </a:xfrm>
          <a:prstGeom prst="rect">
            <a:avLst/>
          </a:prstGeom>
          <a:effectLst>
            <a:outerShdw blurRad="596900" dist="330200" dir="8820000" sx="87000" sy="87000" algn="ctr" rotWithShape="0">
              <a:srgbClr val="000000">
                <a:alpha val="29000"/>
              </a:srgbClr>
            </a:outerShdw>
          </a:effectLst>
        </p:spPr>
      </p:pic>
      <p:sp>
        <p:nvSpPr>
          <p:cNvPr id="2" name="TextBox 1">
            <a:extLst>
              <a:ext uri="{FF2B5EF4-FFF2-40B4-BE49-F238E27FC236}">
                <a16:creationId xmlns:a16="http://schemas.microsoft.com/office/drawing/2014/main" id="{0188C944-C07E-57EF-F408-F5F338F1D38F}"/>
              </a:ext>
            </a:extLst>
          </p:cNvPr>
          <p:cNvSpPr txBox="1"/>
          <p:nvPr/>
        </p:nvSpPr>
        <p:spPr>
          <a:xfrm>
            <a:off x="891353" y="324987"/>
            <a:ext cx="7361291" cy="1084332"/>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200" b="0" i="0" kern="1200" dirty="0">
                <a:solidFill>
                  <a:schemeClr val="tx1"/>
                </a:solidFill>
                <a:effectLst/>
                <a:latin typeface="Calibri" panose="020F0502020204030204" pitchFamily="34" charset="0"/>
                <a:ea typeface="+mj-ea"/>
                <a:cs typeface="Calibri" panose="020F0502020204030204" pitchFamily="34" charset="0"/>
              </a:rPr>
              <a:t>True/</a:t>
            </a:r>
            <a:r>
              <a:rPr lang="en-US" sz="3200" b="0" i="0" kern="1200" dirty="0">
                <a:solidFill>
                  <a:srgbClr val="FF0000"/>
                </a:solidFill>
                <a:effectLst/>
                <a:latin typeface="Calibri" panose="020F0502020204030204" pitchFamily="34" charset="0"/>
                <a:ea typeface="+mj-ea"/>
                <a:cs typeface="Calibri" panose="020F0502020204030204" pitchFamily="34" charset="0"/>
              </a:rPr>
              <a:t>False</a:t>
            </a:r>
            <a:r>
              <a:rPr lang="en-US" sz="3200" b="0" i="0" kern="1200" dirty="0">
                <a:solidFill>
                  <a:schemeClr val="tx1"/>
                </a:solidFill>
                <a:effectLst/>
                <a:latin typeface="Calibri" panose="020F0502020204030204" pitchFamily="34" charset="0"/>
                <a:ea typeface="+mj-ea"/>
                <a:cs typeface="Calibri" panose="020F0502020204030204" pitchFamily="34" charset="0"/>
              </a:rPr>
              <a:t>: Interrelationships do NOT directly impact the variety of living things in an area. </a:t>
            </a:r>
            <a:endParaRPr lang="en-US" sz="3200" kern="1200" dirty="0">
              <a:solidFill>
                <a:schemeClr val="tx1"/>
              </a:solidFill>
              <a:latin typeface="Calibri" panose="020F0502020204030204" pitchFamily="34" charset="0"/>
              <a:ea typeface="+mj-ea"/>
              <a:cs typeface="Calibri" panose="020F0502020204030204" pitchFamily="34" charset="0"/>
            </a:endParaRPr>
          </a:p>
        </p:txBody>
      </p:sp>
      <p:sp>
        <p:nvSpPr>
          <p:cNvPr id="4" name="Google Shape;353;g28c7b7e697c_0_69" descr="Questions">
            <a:extLst>
              <a:ext uri="{FF2B5EF4-FFF2-40B4-BE49-F238E27FC236}">
                <a16:creationId xmlns:a16="http://schemas.microsoft.com/office/drawing/2014/main" id="{CA31F345-E346-A0AF-CD55-F9A332C9DCC7}"/>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48481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ield of green plants&#10;&#10;Description automatically generated">
            <a:extLst>
              <a:ext uri="{FF2B5EF4-FFF2-40B4-BE49-F238E27FC236}">
                <a16:creationId xmlns:a16="http://schemas.microsoft.com/office/drawing/2014/main" id="{DEAB8153-8256-1319-5159-CEAA9942AF3C}"/>
              </a:ext>
            </a:extLst>
          </p:cNvPr>
          <p:cNvPicPr>
            <a:picLocks noChangeAspect="1"/>
          </p:cNvPicPr>
          <p:nvPr/>
        </p:nvPicPr>
        <p:blipFill rotWithShape="1">
          <a:blip r:embed="rId3"/>
          <a:srcRect l="22488" r="22485" b="-3"/>
          <a:stretch/>
        </p:blipFill>
        <p:spPr>
          <a:xfrm>
            <a:off x="5086349" y="1714500"/>
            <a:ext cx="4057651" cy="5143500"/>
          </a:xfrm>
          <a:prstGeom prst="rect">
            <a:avLst/>
          </a:prstGeom>
        </p:spPr>
      </p:pic>
      <p:sp useBgFill="1">
        <p:nvSpPr>
          <p:cNvPr id="12" name="Rectangle 11">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20C0403-F976-9E94-4AD2-69C5322E37DD}"/>
              </a:ext>
            </a:extLst>
          </p:cNvPr>
          <p:cNvSpPr txBox="1"/>
          <p:nvPr/>
        </p:nvSpPr>
        <p:spPr>
          <a:xfrm>
            <a:off x="852692" y="477000"/>
            <a:ext cx="7667214" cy="122829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0" i="0" kern="1200" dirty="0">
                <a:solidFill>
                  <a:schemeClr val="tx1"/>
                </a:solidFill>
                <a:effectLst/>
                <a:latin typeface="Calibri" panose="020F0502020204030204" pitchFamily="34" charset="0"/>
                <a:ea typeface="+mj-ea"/>
                <a:cs typeface="Calibri" panose="020F0502020204030204" pitchFamily="34" charset="0"/>
              </a:rPr>
              <a:t>Interrelationships are needed</a:t>
            </a:r>
          </a:p>
          <a:p>
            <a:pPr>
              <a:lnSpc>
                <a:spcPct val="90000"/>
              </a:lnSpc>
              <a:spcBef>
                <a:spcPct val="0"/>
              </a:spcBef>
              <a:spcAft>
                <a:spcPts val="600"/>
              </a:spcAft>
            </a:pPr>
            <a:r>
              <a:rPr lang="en-US" sz="4000" u="sng" kern="1200" dirty="0">
                <a:solidFill>
                  <a:schemeClr val="tx1"/>
                </a:solidFill>
                <a:latin typeface="Calibri" panose="020F0502020204030204" pitchFamily="34" charset="0"/>
                <a:ea typeface="+mj-ea"/>
                <a:cs typeface="Calibri" panose="020F0502020204030204" pitchFamily="34" charset="0"/>
              </a:rPr>
              <a:t>                                    </a:t>
            </a:r>
            <a:r>
              <a:rPr lang="en-US" sz="4000" b="0" i="0" kern="1200" dirty="0">
                <a:solidFill>
                  <a:schemeClr val="tx1"/>
                </a:solidFill>
                <a:effectLst/>
                <a:latin typeface="Calibri" panose="020F0502020204030204" pitchFamily="34" charset="0"/>
                <a:ea typeface="+mj-ea"/>
                <a:cs typeface="Calibri" panose="020F0502020204030204" pitchFamily="34" charset="0"/>
              </a:rPr>
              <a:t>. </a:t>
            </a:r>
            <a:endParaRPr lang="en-US" sz="4000" kern="1200" dirty="0">
              <a:solidFill>
                <a:schemeClr val="tx1"/>
              </a:solidFill>
              <a:latin typeface="Calibri" panose="020F0502020204030204" pitchFamily="34" charset="0"/>
              <a:ea typeface="+mj-ea"/>
              <a:cs typeface="Calibri" panose="020F0502020204030204" pitchFamily="34" charset="0"/>
            </a:endParaRPr>
          </a:p>
        </p:txBody>
      </p:sp>
      <p:sp>
        <p:nvSpPr>
          <p:cNvPr id="3" name="Google Shape;353;g28c7b7e697c_0_69" descr="Questions">
            <a:extLst>
              <a:ext uri="{FF2B5EF4-FFF2-40B4-BE49-F238E27FC236}">
                <a16:creationId xmlns:a16="http://schemas.microsoft.com/office/drawing/2014/main" id="{12315D50-A165-8F12-DF3C-C66DEA0C9C8A}"/>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D5AFEF0F-896C-9A2E-682D-C08350878719}"/>
              </a:ext>
            </a:extLst>
          </p:cNvPr>
          <p:cNvSpPr txBox="1"/>
          <p:nvPr/>
        </p:nvSpPr>
        <p:spPr>
          <a:xfrm>
            <a:off x="312234" y="2844112"/>
            <a:ext cx="4594499" cy="1169776"/>
          </a:xfrm>
          <a:prstGeom prst="rect">
            <a:avLst/>
          </a:prstGeom>
        </p:spPr>
        <p:txBody>
          <a:bodyPr vert="horz" lIns="91440" tIns="45720" rIns="91440" bIns="45720" rtlCol="0" anchor="ctr">
            <a:noAutofit/>
          </a:bodyPr>
          <a:lstStyle/>
          <a:p>
            <a:pPr marL="457200" indent="-342900">
              <a:lnSpc>
                <a:spcPct val="90000"/>
              </a:lnSpc>
              <a:spcAft>
                <a:spcPts val="600"/>
              </a:spcAft>
              <a:buFont typeface="+mj-lt"/>
              <a:buAutoNum type="alphaUcPeriod"/>
            </a:pPr>
            <a:r>
              <a:rPr lang="en-US" sz="4000" b="0" i="0" kern="1200" dirty="0">
                <a:solidFill>
                  <a:srgbClr val="FF0000"/>
                </a:solidFill>
                <a:effectLst/>
                <a:latin typeface="Calibri" panose="020F0502020204030204" pitchFamily="34" charset="0"/>
                <a:ea typeface="+mn-ea"/>
                <a:cs typeface="Calibri" panose="020F0502020204030204" pitchFamily="34" charset="0"/>
              </a:rPr>
              <a:t> </a:t>
            </a:r>
            <a:r>
              <a:rPr lang="en-US" sz="4000" b="0" i="0" kern="1200" dirty="0">
                <a:solidFill>
                  <a:schemeClr val="tx1"/>
                </a:solidFill>
                <a:effectLst/>
                <a:latin typeface="Calibri" panose="020F0502020204030204" pitchFamily="34" charset="0"/>
                <a:ea typeface="+mn-ea"/>
                <a:cs typeface="Calibri" panose="020F0502020204030204" pitchFamily="34" charset="0"/>
              </a:rPr>
              <a:t>for plants to grow</a:t>
            </a:r>
          </a:p>
          <a:p>
            <a:pPr marL="457200" indent="-342900">
              <a:lnSpc>
                <a:spcPct val="90000"/>
              </a:lnSpc>
              <a:spcAft>
                <a:spcPts val="600"/>
              </a:spcAft>
              <a:buFont typeface="+mj-lt"/>
              <a:buAutoNum type="alphaUcPeriod"/>
            </a:pPr>
            <a:r>
              <a:rPr lang="en-US" sz="4000" kern="1200" dirty="0">
                <a:solidFill>
                  <a:schemeClr val="tx1"/>
                </a:solidFill>
                <a:latin typeface="Calibri" panose="020F0502020204030204" pitchFamily="34" charset="0"/>
                <a:ea typeface="+mn-ea"/>
                <a:cs typeface="Calibri" panose="020F0502020204030204" pitchFamily="34" charset="0"/>
              </a:rPr>
              <a:t> to take a selfie</a:t>
            </a:r>
          </a:p>
          <a:p>
            <a:pPr marL="342900" indent="-228600">
              <a:lnSpc>
                <a:spcPct val="90000"/>
              </a:lnSpc>
              <a:spcAft>
                <a:spcPts val="600"/>
              </a:spcAft>
              <a:buFont typeface="Arial" panose="020B0604020202020204" pitchFamily="34" charset="0"/>
              <a:buChar char="•"/>
            </a:pPr>
            <a:endParaRPr lang="en-US" sz="400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69183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ield of green plants&#10;&#10;Description automatically generated">
            <a:extLst>
              <a:ext uri="{FF2B5EF4-FFF2-40B4-BE49-F238E27FC236}">
                <a16:creationId xmlns:a16="http://schemas.microsoft.com/office/drawing/2014/main" id="{DEAB8153-8256-1319-5159-CEAA9942AF3C}"/>
              </a:ext>
            </a:extLst>
          </p:cNvPr>
          <p:cNvPicPr>
            <a:picLocks noChangeAspect="1"/>
          </p:cNvPicPr>
          <p:nvPr/>
        </p:nvPicPr>
        <p:blipFill rotWithShape="1">
          <a:blip r:embed="rId2"/>
          <a:srcRect l="22488" r="22485" b="-3"/>
          <a:stretch/>
        </p:blipFill>
        <p:spPr>
          <a:xfrm>
            <a:off x="5086349" y="1714500"/>
            <a:ext cx="4057651" cy="5143500"/>
          </a:xfrm>
          <a:prstGeom prst="rect">
            <a:avLst/>
          </a:prstGeom>
        </p:spPr>
      </p:pic>
      <p:sp>
        <p:nvSpPr>
          <p:cNvPr id="2" name="TextBox 1">
            <a:extLst>
              <a:ext uri="{FF2B5EF4-FFF2-40B4-BE49-F238E27FC236}">
                <a16:creationId xmlns:a16="http://schemas.microsoft.com/office/drawing/2014/main" id="{320C0403-F976-9E94-4AD2-69C5322E37DD}"/>
              </a:ext>
            </a:extLst>
          </p:cNvPr>
          <p:cNvSpPr txBox="1"/>
          <p:nvPr/>
        </p:nvSpPr>
        <p:spPr>
          <a:xfrm>
            <a:off x="852692" y="477000"/>
            <a:ext cx="7667214" cy="1228299"/>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0" i="0" kern="1200" dirty="0">
                <a:solidFill>
                  <a:schemeClr val="tx1"/>
                </a:solidFill>
                <a:effectLst/>
                <a:latin typeface="Calibri" panose="020F0502020204030204" pitchFamily="34" charset="0"/>
                <a:ea typeface="+mj-ea"/>
                <a:cs typeface="Calibri" panose="020F0502020204030204" pitchFamily="34" charset="0"/>
              </a:rPr>
              <a:t>Interrelationships are needed</a:t>
            </a:r>
          </a:p>
          <a:p>
            <a:pPr>
              <a:lnSpc>
                <a:spcPct val="90000"/>
              </a:lnSpc>
              <a:spcBef>
                <a:spcPct val="0"/>
              </a:spcBef>
              <a:spcAft>
                <a:spcPts val="600"/>
              </a:spcAft>
            </a:pPr>
            <a:r>
              <a:rPr lang="en-US" sz="4000" u="sng" kern="1200" dirty="0">
                <a:solidFill>
                  <a:schemeClr val="tx1"/>
                </a:solidFill>
                <a:latin typeface="Calibri" panose="020F0502020204030204" pitchFamily="34" charset="0"/>
                <a:ea typeface="+mj-ea"/>
                <a:cs typeface="Calibri" panose="020F0502020204030204" pitchFamily="34" charset="0"/>
              </a:rPr>
              <a:t>                                    </a:t>
            </a:r>
            <a:r>
              <a:rPr lang="en-US" sz="4000" b="0" i="0" kern="1200" dirty="0">
                <a:solidFill>
                  <a:schemeClr val="tx1"/>
                </a:solidFill>
                <a:effectLst/>
                <a:latin typeface="Calibri" panose="020F0502020204030204" pitchFamily="34" charset="0"/>
                <a:ea typeface="+mj-ea"/>
                <a:cs typeface="Calibri" panose="020F0502020204030204" pitchFamily="34" charset="0"/>
              </a:rPr>
              <a:t>. </a:t>
            </a:r>
            <a:endParaRPr lang="en-US" sz="4000" kern="1200" dirty="0">
              <a:solidFill>
                <a:schemeClr val="tx1"/>
              </a:solidFill>
              <a:latin typeface="Calibri" panose="020F0502020204030204" pitchFamily="34" charset="0"/>
              <a:ea typeface="+mj-ea"/>
              <a:cs typeface="Calibri" panose="020F0502020204030204" pitchFamily="34" charset="0"/>
            </a:endParaRPr>
          </a:p>
        </p:txBody>
      </p:sp>
      <p:sp>
        <p:nvSpPr>
          <p:cNvPr id="4" name="TextBox 3">
            <a:extLst>
              <a:ext uri="{FF2B5EF4-FFF2-40B4-BE49-F238E27FC236}">
                <a16:creationId xmlns:a16="http://schemas.microsoft.com/office/drawing/2014/main" id="{8B337E50-A02B-C00C-1B85-4D98FC517E9D}"/>
              </a:ext>
            </a:extLst>
          </p:cNvPr>
          <p:cNvSpPr txBox="1"/>
          <p:nvPr/>
        </p:nvSpPr>
        <p:spPr>
          <a:xfrm>
            <a:off x="312234" y="2844112"/>
            <a:ext cx="4594499" cy="1169776"/>
          </a:xfrm>
          <a:prstGeom prst="rect">
            <a:avLst/>
          </a:prstGeom>
        </p:spPr>
        <p:txBody>
          <a:bodyPr vert="horz" lIns="91440" tIns="45720" rIns="91440" bIns="45720" rtlCol="0" anchor="ctr">
            <a:noAutofit/>
          </a:bodyPr>
          <a:lstStyle/>
          <a:p>
            <a:pPr marL="457200" indent="-342900">
              <a:lnSpc>
                <a:spcPct val="90000"/>
              </a:lnSpc>
              <a:spcAft>
                <a:spcPts val="600"/>
              </a:spcAft>
              <a:buFont typeface="+mj-lt"/>
              <a:buAutoNum type="alphaUcPeriod"/>
            </a:pPr>
            <a:r>
              <a:rPr lang="en-US" sz="4000" b="0" i="0" kern="1200" dirty="0">
                <a:solidFill>
                  <a:srgbClr val="FF0000"/>
                </a:solidFill>
                <a:effectLst/>
                <a:latin typeface="Calibri" panose="020F0502020204030204" pitchFamily="34" charset="0"/>
                <a:ea typeface="+mn-ea"/>
                <a:cs typeface="Calibri" panose="020F0502020204030204" pitchFamily="34" charset="0"/>
              </a:rPr>
              <a:t> for plants to grow</a:t>
            </a:r>
          </a:p>
          <a:p>
            <a:pPr marL="457200" indent="-342900">
              <a:lnSpc>
                <a:spcPct val="90000"/>
              </a:lnSpc>
              <a:spcAft>
                <a:spcPts val="600"/>
              </a:spcAft>
              <a:buFont typeface="+mj-lt"/>
              <a:buAutoNum type="alphaUcPeriod"/>
            </a:pPr>
            <a:r>
              <a:rPr lang="en-US" sz="4000" kern="1200" dirty="0">
                <a:solidFill>
                  <a:schemeClr val="tx1"/>
                </a:solidFill>
                <a:latin typeface="Calibri" panose="020F0502020204030204" pitchFamily="34" charset="0"/>
                <a:ea typeface="+mn-ea"/>
                <a:cs typeface="Calibri" panose="020F0502020204030204" pitchFamily="34" charset="0"/>
              </a:rPr>
              <a:t> to take a selfie</a:t>
            </a:r>
          </a:p>
          <a:p>
            <a:pPr marL="342900" indent="-228600">
              <a:lnSpc>
                <a:spcPct val="90000"/>
              </a:lnSpc>
              <a:spcAft>
                <a:spcPts val="600"/>
              </a:spcAft>
              <a:buFont typeface="Arial" panose="020B0604020202020204" pitchFamily="34" charset="0"/>
              <a:buChar char="•"/>
            </a:pPr>
            <a:endParaRPr lang="en-US" sz="4000" kern="1200" dirty="0">
              <a:solidFill>
                <a:schemeClr val="tx1"/>
              </a:solidFill>
              <a:latin typeface="Calibri" panose="020F0502020204030204" pitchFamily="34" charset="0"/>
              <a:ea typeface="+mn-ea"/>
              <a:cs typeface="Calibri" panose="020F0502020204030204" pitchFamily="34" charset="0"/>
            </a:endParaRPr>
          </a:p>
        </p:txBody>
      </p:sp>
      <p:sp>
        <p:nvSpPr>
          <p:cNvPr id="3" name="Google Shape;353;g28c7b7e697c_0_69" descr="Questions">
            <a:extLst>
              <a:ext uri="{FF2B5EF4-FFF2-40B4-BE49-F238E27FC236}">
                <a16:creationId xmlns:a16="http://schemas.microsoft.com/office/drawing/2014/main" id="{12315D50-A165-8F12-DF3C-C66DEA0C9C8A}"/>
              </a:ext>
            </a:extLst>
          </p:cNvPr>
          <p:cNvSpPr/>
          <p:nvPr/>
        </p:nvSpPr>
        <p:spPr>
          <a:xfrm>
            <a:off x="0" y="0"/>
            <a:ext cx="983700" cy="954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29584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0F64F8-3252-32C1-B45D-312F1CCFDCD8}"/>
              </a:ext>
            </a:extLst>
          </p:cNvPr>
          <p:cNvSpPr txBox="1"/>
          <p:nvPr/>
        </p:nvSpPr>
        <p:spPr>
          <a:xfrm>
            <a:off x="781050" y="5184019"/>
            <a:ext cx="7581900" cy="59803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0" i="0" kern="1200" dirty="0">
                <a:solidFill>
                  <a:schemeClr val="tx1"/>
                </a:solidFill>
                <a:effectLst/>
                <a:latin typeface="Calibri" panose="020F0502020204030204" pitchFamily="34" charset="0"/>
                <a:ea typeface="+mj-ea"/>
                <a:cs typeface="Calibri" panose="020F0502020204030204" pitchFamily="34" charset="0"/>
              </a:rPr>
              <a:t>Things </a:t>
            </a:r>
            <a:r>
              <a:rPr lang="en-US" sz="4000" b="0" i="0" u="sng" kern="1200" dirty="0">
                <a:solidFill>
                  <a:schemeClr val="tx1"/>
                </a:solidFill>
                <a:effectLst/>
                <a:latin typeface="Calibri" panose="020F0502020204030204" pitchFamily="34" charset="0"/>
                <a:ea typeface="+mj-ea"/>
                <a:cs typeface="Calibri" panose="020F0502020204030204" pitchFamily="34" charset="0"/>
              </a:rPr>
              <a:t>                 </a:t>
            </a:r>
            <a:r>
              <a:rPr lang="en-US" sz="4000" b="0" i="0" kern="1200" dirty="0">
                <a:solidFill>
                  <a:schemeClr val="tx1"/>
                </a:solidFill>
                <a:effectLst/>
                <a:latin typeface="Calibri" panose="020F0502020204030204" pitchFamily="34" charset="0"/>
                <a:ea typeface="+mj-ea"/>
                <a:cs typeface="Calibri" panose="020F0502020204030204" pitchFamily="34" charset="0"/>
              </a:rPr>
              <a:t>do can disturb natural interrelationships. </a:t>
            </a:r>
            <a:endParaRPr lang="en-US" sz="4000" kern="1200" dirty="0">
              <a:solidFill>
                <a:schemeClr val="tx1"/>
              </a:solidFill>
              <a:latin typeface="Calibri" panose="020F0502020204030204" pitchFamily="34" charset="0"/>
              <a:ea typeface="+mj-ea"/>
              <a:cs typeface="Calibri" panose="020F0502020204030204" pitchFamily="34" charset="0"/>
            </a:endParaRPr>
          </a:p>
        </p:txBody>
      </p:sp>
      <p:pic>
        <p:nvPicPr>
          <p:cNvPr id="4" name="Picture 3" descr="A yellow excavator and pile of logs&#10;&#10;Description automatically generated">
            <a:extLst>
              <a:ext uri="{FF2B5EF4-FFF2-40B4-BE49-F238E27FC236}">
                <a16:creationId xmlns:a16="http://schemas.microsoft.com/office/drawing/2014/main" id="{7E6FFABF-307F-6C98-E584-2F9E7A0655D7}"/>
              </a:ext>
            </a:extLst>
          </p:cNvPr>
          <p:cNvPicPr>
            <a:picLocks noChangeAspect="1"/>
          </p:cNvPicPr>
          <p:nvPr/>
        </p:nvPicPr>
        <p:blipFill rotWithShape="1">
          <a:blip r:embed="rId3"/>
          <a:srcRect t="849" b="33726"/>
          <a:stretch/>
        </p:blipFill>
        <p:spPr>
          <a:xfrm>
            <a:off x="20" y="-39"/>
            <a:ext cx="9143980" cy="4172740"/>
          </a:xfrm>
          <a:prstGeom prst="rect">
            <a:avLst/>
          </a:prstGeom>
        </p:spPr>
      </p:pic>
      <p:cxnSp>
        <p:nvCxnSpPr>
          <p:cNvPr id="9" name="Straight Connector 8">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4811517"/>
            <a:ext cx="552705"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Google Shape;353;g28c7b7e697c_0_69" descr="Questions">
            <a:extLst>
              <a:ext uri="{FF2B5EF4-FFF2-40B4-BE49-F238E27FC236}">
                <a16:creationId xmlns:a16="http://schemas.microsoft.com/office/drawing/2014/main" id="{9ABED168-143C-92D2-F42F-A4CE06F6C8EC}"/>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467786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g25e11802ac4_0_41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0" name="Google Shape;430;g25e11802ac4_0_41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7e576c1a67_0_79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7e576c1a67_0_79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sp>
        <p:nvSpPr>
          <p:cNvPr id="439" name="Google Shape;439;g27e576c1a67_0_796"/>
          <p:cNvSpPr txBox="1">
            <a:spLocks noGrp="1"/>
          </p:cNvSpPr>
          <p:nvPr>
            <p:ph type="ctrTitle" idx="4294967295"/>
          </p:nvPr>
        </p:nvSpPr>
        <p:spPr>
          <a:xfrm>
            <a:off x="543800" y="427700"/>
            <a:ext cx="82389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dirty="0">
                <a:solidFill>
                  <a:schemeClr val="dk1"/>
                </a:solidFill>
                <a:latin typeface="Calibri"/>
                <a:ea typeface="Calibri"/>
                <a:cs typeface="Calibri"/>
                <a:sym typeface="Calibri"/>
              </a:rPr>
              <a:t>Bees pollinating flowers is an example of an interrelationship</a:t>
            </a:r>
          </a:p>
        </p:txBody>
      </p:sp>
      <p:pic>
        <p:nvPicPr>
          <p:cNvPr id="3" name="Picture 2" descr="A bee on a yellow flower&#10;&#10;Description automatically generated">
            <a:extLst>
              <a:ext uri="{FF2B5EF4-FFF2-40B4-BE49-F238E27FC236}">
                <a16:creationId xmlns:a16="http://schemas.microsoft.com/office/drawing/2014/main" id="{CA820F10-1C18-2AED-529F-B66A8A6864CD}"/>
              </a:ext>
            </a:extLst>
          </p:cNvPr>
          <p:cNvPicPr>
            <a:picLocks noChangeAspect="1"/>
          </p:cNvPicPr>
          <p:nvPr/>
        </p:nvPicPr>
        <p:blipFill>
          <a:blip r:embed="rId5"/>
          <a:stretch>
            <a:fillRect/>
          </a:stretch>
        </p:blipFill>
        <p:spPr>
          <a:xfrm>
            <a:off x="1554018" y="1948077"/>
            <a:ext cx="6218464" cy="49099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3"/>
        <p:cNvGrpSpPr/>
        <p:nvPr/>
      </p:nvGrpSpPr>
      <p:grpSpPr>
        <a:xfrm>
          <a:off x="0" y="0"/>
          <a:ext cx="0" cy="0"/>
          <a:chOff x="0" y="0"/>
          <a:chExt cx="0" cy="0"/>
        </a:xfrm>
      </p:grpSpPr>
      <p:sp useBgFill="1">
        <p:nvSpPr>
          <p:cNvPr id="140" name="Rectangle 139">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Google Shape;135;g27e68c1a8e3_0_0"/>
          <p:cNvSpPr txBox="1"/>
          <p:nvPr/>
        </p:nvSpPr>
        <p:spPr>
          <a:xfrm>
            <a:off x="170306" y="5550880"/>
            <a:ext cx="8801100" cy="942664"/>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3000"/>
            </a:pPr>
            <a:r>
              <a:rPr lang="en-US" sz="36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Big Question: </a:t>
            </a:r>
            <a:r>
              <a:rPr lang="en-US" sz="3600" kern="1200" dirty="0">
                <a:solidFill>
                  <a:schemeClr val="tx1"/>
                </a:solidFill>
                <a:latin typeface="Calibri" panose="020F0502020204030204" pitchFamily="34" charset="0"/>
                <a:ea typeface="+mj-ea"/>
                <a:cs typeface="Calibri" panose="020F0502020204030204" pitchFamily="34" charset="0"/>
                <a:sym typeface="Calibri"/>
              </a:rPr>
              <a:t>Why are interrelationships between things important to an environment</a:t>
            </a:r>
            <a:r>
              <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a:t>
            </a:r>
            <a:endPar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3" name="Picture 2" descr="A butterfly and bees on a purple flower&#10;&#10;Description automatically generated">
            <a:extLst>
              <a:ext uri="{FF2B5EF4-FFF2-40B4-BE49-F238E27FC236}">
                <a16:creationId xmlns:a16="http://schemas.microsoft.com/office/drawing/2014/main" id="{90B7F5FC-D285-FE28-AB1A-D634AFFD8ACA}"/>
              </a:ext>
            </a:extLst>
          </p:cNvPr>
          <p:cNvPicPr>
            <a:picLocks noChangeAspect="1"/>
          </p:cNvPicPr>
          <p:nvPr/>
        </p:nvPicPr>
        <p:blipFill>
          <a:blip r:embed="rId3"/>
          <a:stretch>
            <a:fillRect/>
          </a:stretch>
        </p:blipFill>
        <p:spPr>
          <a:xfrm>
            <a:off x="808392" y="557189"/>
            <a:ext cx="7527215" cy="4629236"/>
          </a:xfrm>
          <a:prstGeom prst="rect">
            <a:avLst/>
          </a:prstGeom>
        </p:spPr>
      </p:pic>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4"/>
        <p:cNvGrpSpPr/>
        <p:nvPr/>
      </p:nvGrpSpPr>
      <p:grpSpPr>
        <a:xfrm>
          <a:off x="0" y="0"/>
          <a:ext cx="0" cy="0"/>
          <a:chOff x="0" y="0"/>
          <a:chExt cx="0" cy="0"/>
        </a:xfrm>
      </p:grpSpPr>
      <p:sp useBgFill="1">
        <p:nvSpPr>
          <p:cNvPr id="453" name="Rectangle 452">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8" name="Google Shape;448;g27e576c1a67_0_803"/>
          <p:cNvSpPr txBox="1">
            <a:spLocks noGrp="1"/>
          </p:cNvSpPr>
          <p:nvPr>
            <p:ph type="ctrTitle" idx="4294967295"/>
          </p:nvPr>
        </p:nvSpPr>
        <p:spPr>
          <a:xfrm>
            <a:off x="628650" y="5358141"/>
            <a:ext cx="7886700" cy="1326550"/>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0"/>
              </a:spcAft>
              <a:buClr>
                <a:schemeClr val="dk1"/>
              </a:buClr>
              <a:buSzPts val="4400"/>
            </a:pPr>
            <a:r>
              <a:rPr lang="en-US" sz="3200" b="0" i="0" kern="1200" dirty="0">
                <a:solidFill>
                  <a:schemeClr val="tx1"/>
                </a:solidFill>
                <a:effectLst/>
                <a:latin typeface="Calibri" panose="020F0502020204030204" pitchFamily="34" charset="0"/>
                <a:ea typeface="+mj-ea"/>
                <a:cs typeface="Calibri" panose="020F0502020204030204" pitchFamily="34" charset="0"/>
              </a:rPr>
              <a:t>Bacteria and fungi breaking down dead organisms and releasing nutrients back into the soil is an example of an interrelationship. </a:t>
            </a:r>
            <a:endParaRPr lang="en-US" sz="3200" b="0" i="0" u="none" strike="noStrike" kern="1200" cap="none" dirty="0">
              <a:solidFill>
                <a:schemeClr val="tx1"/>
              </a:solidFill>
              <a:latin typeface="Calibri" panose="020F0502020204030204" pitchFamily="34" charset="0"/>
              <a:ea typeface="+mj-ea"/>
              <a:cs typeface="Calibri" panose="020F0502020204030204" pitchFamily="34" charset="0"/>
              <a:sym typeface="Calibri"/>
            </a:endParaRPr>
          </a:p>
        </p:txBody>
      </p:sp>
      <p:pic>
        <p:nvPicPr>
          <p:cNvPr id="3" name="Picture 2" descr="A pile of mushrooms and dirt&#10;&#10;Description automatically generated">
            <a:extLst>
              <a:ext uri="{FF2B5EF4-FFF2-40B4-BE49-F238E27FC236}">
                <a16:creationId xmlns:a16="http://schemas.microsoft.com/office/drawing/2014/main" id="{B5F1AD84-0E99-F519-CACA-BBB3D091C485}"/>
              </a:ext>
            </a:extLst>
          </p:cNvPr>
          <p:cNvPicPr>
            <a:picLocks noChangeAspect="1"/>
          </p:cNvPicPr>
          <p:nvPr/>
        </p:nvPicPr>
        <p:blipFill>
          <a:blip r:embed="rId3"/>
          <a:stretch>
            <a:fillRect/>
          </a:stretch>
        </p:blipFill>
        <p:spPr>
          <a:xfrm>
            <a:off x="1422859" y="557189"/>
            <a:ext cx="6298281" cy="4629236"/>
          </a:xfrm>
          <a:prstGeom prst="rect">
            <a:avLst/>
          </a:prstGeom>
        </p:spPr>
      </p:pic>
      <p:sp>
        <p:nvSpPr>
          <p:cNvPr id="445" name="Google Shape;445;g27e576c1a67_0_80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6" name="Google Shape;446;g27e576c1a67_0_803"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5"/>
        <p:cNvGrpSpPr/>
        <p:nvPr/>
      </p:nvGrpSpPr>
      <p:grpSpPr>
        <a:xfrm>
          <a:off x="0" y="0"/>
          <a:ext cx="0" cy="0"/>
          <a:chOff x="0" y="0"/>
          <a:chExt cx="0" cy="0"/>
        </a:xfrm>
      </p:grpSpPr>
      <p:pic>
        <p:nvPicPr>
          <p:cNvPr id="4" name="Picture 3" descr="A field of yellow tulips&#10;&#10;Description automatically generated">
            <a:extLst>
              <a:ext uri="{FF2B5EF4-FFF2-40B4-BE49-F238E27FC236}">
                <a16:creationId xmlns:a16="http://schemas.microsoft.com/office/drawing/2014/main" id="{207AAFB1-D63D-3FE5-B190-CF5E4E27799E}"/>
              </a:ext>
            </a:extLst>
          </p:cNvPr>
          <p:cNvPicPr>
            <a:picLocks noChangeAspect="1"/>
          </p:cNvPicPr>
          <p:nvPr/>
        </p:nvPicPr>
        <p:blipFill rotWithShape="1">
          <a:blip r:embed="rId3"/>
          <a:srcRect t="332"/>
          <a:stretch/>
        </p:blipFill>
        <p:spPr>
          <a:xfrm>
            <a:off x="20" y="10"/>
            <a:ext cx="9143980" cy="6857990"/>
          </a:xfrm>
          <a:prstGeom prst="rect">
            <a:avLst/>
          </a:prstGeom>
        </p:spPr>
      </p:pic>
      <p:sp>
        <p:nvSpPr>
          <p:cNvPr id="444" name="Rectangle 44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Google Shape;439;g27e576c1a67_0_796"/>
          <p:cNvSpPr txBox="1">
            <a:spLocks noGrp="1"/>
          </p:cNvSpPr>
          <p:nvPr>
            <p:ph type="ctrTitle" idx="4294967295"/>
          </p:nvPr>
        </p:nvSpPr>
        <p:spPr>
          <a:xfrm>
            <a:off x="424800" y="5327436"/>
            <a:ext cx="8408194" cy="744836"/>
          </a:xfrm>
          <a:prstGeom prst="rect">
            <a:avLst/>
          </a:prstGeom>
        </p:spPr>
        <p:txBody>
          <a:bodyPr spcFirstLastPara="1" vert="horz" lIns="91440" tIns="45720" rIns="91440" bIns="45720" rtlCol="0" anchor="ctr" anchorCtr="0">
            <a:noAutofit/>
          </a:bodyPr>
          <a:lstStyle/>
          <a:p>
            <a:pPr marL="0" marR="0" lvl="0" indent="0">
              <a:lnSpc>
                <a:spcPct val="90000"/>
              </a:lnSpc>
              <a:spcBef>
                <a:spcPct val="0"/>
              </a:spcBef>
              <a:spcAft>
                <a:spcPts val="0"/>
              </a:spcAft>
              <a:buClr>
                <a:schemeClr val="dk1"/>
              </a:buClr>
              <a:buSzPts val="4400"/>
            </a:pPr>
            <a:r>
              <a:rPr lang="en-US" sz="3000" b="0" i="0" u="none" strike="noStrike" kern="1200" cap="none" dirty="0">
                <a:solidFill>
                  <a:schemeClr val="tx1">
                    <a:lumMod val="85000"/>
                    <a:lumOff val="15000"/>
                  </a:schemeClr>
                </a:solidFill>
                <a:latin typeface="+mj-lt"/>
                <a:ea typeface="+mj-ea"/>
                <a:cs typeface="+mj-cs"/>
                <a:sym typeface="Calibri"/>
              </a:rPr>
              <a:t>Flowers reacting to the sun is an example of an interrelationship</a:t>
            </a:r>
          </a:p>
        </p:txBody>
      </p:sp>
      <p:cxnSp>
        <p:nvCxnSpPr>
          <p:cNvPr id="446" name="Straight Connector 44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36" name="Google Shape;436;g27e576c1a67_0_796"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37" name="Google Shape;437;g27e576c1a67_0_796"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extLst>
      <p:ext uri="{BB962C8B-B14F-4D97-AF65-F5344CB8AC3E}">
        <p14:creationId xmlns:p14="http://schemas.microsoft.com/office/powerpoint/2010/main" val="187285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39"/>
                                        </p:tgtEl>
                                        <p:attrNameLst>
                                          <p:attrName>style.visibility</p:attrName>
                                        </p:attrNameLst>
                                      </p:cBhvr>
                                      <p:to>
                                        <p:strVal val="visible"/>
                                      </p:to>
                                    </p:set>
                                    <p:animEffect transition="in" filter="fade">
                                      <p:cBhvr>
                                        <p:cTn id="7" dur="700"/>
                                        <p:tgtEl>
                                          <p:spTgt spid="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5" name="Google Shape;45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0"/>
        <p:cNvGrpSpPr/>
        <p:nvPr/>
      </p:nvGrpSpPr>
      <p:grpSpPr>
        <a:xfrm>
          <a:off x="0" y="0"/>
          <a:ext cx="0" cy="0"/>
          <a:chOff x="0" y="0"/>
          <a:chExt cx="0" cy="0"/>
        </a:xfrm>
      </p:grpSpPr>
      <p:sp useBgFill="1">
        <p:nvSpPr>
          <p:cNvPr id="469" name="Rectangle 468">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ectangle 47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3851978"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rocky area&#10;&#10;Description automatically generated">
            <a:extLst>
              <a:ext uri="{FF2B5EF4-FFF2-40B4-BE49-F238E27FC236}">
                <a16:creationId xmlns:a16="http://schemas.microsoft.com/office/drawing/2014/main" id="{59D0F20D-D5A9-8B65-68FE-FA58233EA9E5}"/>
              </a:ext>
            </a:extLst>
          </p:cNvPr>
          <p:cNvPicPr>
            <a:picLocks noChangeAspect="1"/>
          </p:cNvPicPr>
          <p:nvPr/>
        </p:nvPicPr>
        <p:blipFill rotWithShape="1">
          <a:blip r:embed="rId3"/>
          <a:srcRect l="14461" r="14779" b="2"/>
          <a:stretch/>
        </p:blipFill>
        <p:spPr>
          <a:xfrm>
            <a:off x="2459345" y="13658"/>
            <a:ext cx="6957409"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464" name="Google Shape;464;g25e11802ac4_0_864"/>
          <p:cNvSpPr txBox="1">
            <a:spLocks noGrp="1"/>
          </p:cNvSpPr>
          <p:nvPr>
            <p:ph type="ctrTitle" idx="4294967295"/>
          </p:nvPr>
        </p:nvSpPr>
        <p:spPr>
          <a:xfrm>
            <a:off x="254532" y="3442653"/>
            <a:ext cx="3059100" cy="1773047"/>
          </a:xfrm>
          <a:prstGeom prst="rect">
            <a:avLst/>
          </a:prstGeom>
        </p:spPr>
        <p:txBody>
          <a:bodyPr spcFirstLastPara="1" vert="horz" lIns="91440" tIns="45720" rIns="91440" bIns="45720" rtlCol="0" anchor="b" anchorCtr="0">
            <a:normAutofit/>
          </a:bodyPr>
          <a:lstStyle/>
          <a:p>
            <a:pPr marL="0" marR="0" lvl="0" indent="0" algn="l">
              <a:lnSpc>
                <a:spcPct val="90000"/>
              </a:lnSpc>
              <a:spcBef>
                <a:spcPct val="0"/>
              </a:spcBef>
              <a:spcAft>
                <a:spcPts val="0"/>
              </a:spcAft>
              <a:buClr>
                <a:schemeClr val="dk1"/>
              </a:buClr>
              <a:buSzPct val="100000"/>
            </a:pPr>
            <a:r>
              <a:rPr lang="en-US" sz="3000" kern="1200" dirty="0">
                <a:solidFill>
                  <a:schemeClr val="tx1">
                    <a:lumMod val="85000"/>
                    <a:lumOff val="15000"/>
                  </a:schemeClr>
                </a:solidFill>
                <a:latin typeface="Calibri" panose="020F0502020204030204" pitchFamily="34" charset="0"/>
                <a:ea typeface="+mj-ea"/>
                <a:cs typeface="Calibri" panose="020F0502020204030204" pitchFamily="34" charset="0"/>
              </a:rPr>
              <a:t>Rocks and plants are </a:t>
            </a:r>
            <a:r>
              <a:rPr lang="en-US" sz="3000" b="0" i="0" u="none" strike="noStrike" kern="1200" cap="none" dirty="0">
                <a:solidFill>
                  <a:schemeClr val="tx1">
                    <a:lumMod val="85000"/>
                    <a:lumOff val="15000"/>
                  </a:schemeClr>
                </a:solidFill>
                <a:latin typeface="Calibri" panose="020F0502020204030204" pitchFamily="34" charset="0"/>
                <a:ea typeface="+mj-ea"/>
                <a:cs typeface="Calibri" panose="020F0502020204030204" pitchFamily="34" charset="0"/>
                <a:sym typeface="Calibri"/>
              </a:rPr>
              <a:t>NOT an example of an interrelationship.</a:t>
            </a:r>
          </a:p>
        </p:txBody>
      </p:sp>
      <p:sp>
        <p:nvSpPr>
          <p:cNvPr id="461" name="Google Shape;461;g25e11802ac4_0_864"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g25e11802ac4_0_864"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69"/>
        <p:cNvGrpSpPr/>
        <p:nvPr/>
      </p:nvGrpSpPr>
      <p:grpSpPr>
        <a:xfrm>
          <a:off x="0" y="0"/>
          <a:ext cx="0" cy="0"/>
          <a:chOff x="0" y="0"/>
          <a:chExt cx="0" cy="0"/>
        </a:xfrm>
      </p:grpSpPr>
      <p:pic>
        <p:nvPicPr>
          <p:cNvPr id="3" name="Picture 2" descr="A moon over a beach&#10;&#10;Description automatically generated">
            <a:extLst>
              <a:ext uri="{FF2B5EF4-FFF2-40B4-BE49-F238E27FC236}">
                <a16:creationId xmlns:a16="http://schemas.microsoft.com/office/drawing/2014/main" id="{3C9D831A-E5C1-B9AA-7439-7BA6C57EEA7A}"/>
              </a:ext>
            </a:extLst>
          </p:cNvPr>
          <p:cNvPicPr>
            <a:picLocks noChangeAspect="1"/>
          </p:cNvPicPr>
          <p:nvPr/>
        </p:nvPicPr>
        <p:blipFill rotWithShape="1">
          <a:blip r:embed="rId3"/>
          <a:srcRect l="7000" r="2" b="2"/>
          <a:stretch/>
        </p:blipFill>
        <p:spPr>
          <a:xfrm>
            <a:off x="20" y="10"/>
            <a:ext cx="9143980" cy="6857990"/>
          </a:xfrm>
          <a:prstGeom prst="rect">
            <a:avLst/>
          </a:prstGeom>
        </p:spPr>
      </p:pic>
      <p:sp>
        <p:nvSpPr>
          <p:cNvPr id="476" name="Rectangle 47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D006CE-EDC3-528E-8E12-C94C61ADBB16}"/>
              </a:ext>
            </a:extLst>
          </p:cNvPr>
          <p:cNvSpPr txBox="1"/>
          <p:nvPr/>
        </p:nvSpPr>
        <p:spPr>
          <a:xfrm>
            <a:off x="392906" y="5317240"/>
            <a:ext cx="8408194"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2600" kern="1200" dirty="0">
                <a:solidFill>
                  <a:schemeClr val="tx1">
                    <a:lumMod val="85000"/>
                    <a:lumOff val="15000"/>
                  </a:schemeClr>
                </a:solidFill>
                <a:latin typeface="Calibri" panose="020F0502020204030204" pitchFamily="34" charset="0"/>
                <a:ea typeface="+mj-ea"/>
                <a:cs typeface="Calibri" panose="020F0502020204030204" pitchFamily="34" charset="0"/>
              </a:rPr>
              <a:t>The gravitational pull of the moon creating the tides in oceans is NOT an example of an interrelationship.</a:t>
            </a:r>
          </a:p>
        </p:txBody>
      </p:sp>
      <p:cxnSp>
        <p:nvCxnSpPr>
          <p:cNvPr id="478" name="Straight Connector 47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70" name="Google Shape;470;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1" name="Google Shape;471;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g25e11802ac4_0_87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4"/>
        <p:cNvGrpSpPr/>
        <p:nvPr/>
      </p:nvGrpSpPr>
      <p:grpSpPr>
        <a:xfrm>
          <a:off x="0" y="0"/>
          <a:ext cx="0" cy="0"/>
          <a:chOff x="0" y="0"/>
          <a:chExt cx="0" cy="0"/>
        </a:xfrm>
      </p:grpSpPr>
      <p:sp useBgFill="1">
        <p:nvSpPr>
          <p:cNvPr id="492" name="Slide Background">
            <a:extLst>
              <a:ext uri="{FF2B5EF4-FFF2-40B4-BE49-F238E27FC236}">
                <a16:creationId xmlns:a16="http://schemas.microsoft.com/office/drawing/2014/main" id="{B874FC77-B1AD-4469-830E-1F1D54FBB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rocky area&#10;&#10;Description automatically generated">
            <a:extLst>
              <a:ext uri="{FF2B5EF4-FFF2-40B4-BE49-F238E27FC236}">
                <a16:creationId xmlns:a16="http://schemas.microsoft.com/office/drawing/2014/main" id="{D1C61138-6652-A0D4-0E0B-312ABA54A12C}"/>
              </a:ext>
            </a:extLst>
          </p:cNvPr>
          <p:cNvPicPr>
            <a:picLocks noChangeAspect="1"/>
          </p:cNvPicPr>
          <p:nvPr/>
        </p:nvPicPr>
        <p:blipFill rotWithShape="1">
          <a:blip r:embed="rId3"/>
          <a:srcRect l="3381" r="3700" b="2"/>
          <a:stretch/>
        </p:blipFill>
        <p:spPr>
          <a:xfrm>
            <a:off x="20" y="1"/>
            <a:ext cx="9143979" cy="6863822"/>
          </a:xfrm>
          <a:prstGeom prst="rect">
            <a:avLst/>
          </a:prstGeom>
          <a:effectLst>
            <a:outerShdw blurRad="596900" dist="330200" dir="8820000" sx="87000" sy="87000" algn="ctr" rotWithShape="0">
              <a:srgbClr val="000000">
                <a:alpha val="29000"/>
              </a:srgbClr>
            </a:outerShdw>
          </a:effectLst>
        </p:spPr>
      </p:pic>
      <p:sp>
        <p:nvSpPr>
          <p:cNvPr id="493" name="Rectangle 49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3999" cy="1376687"/>
          </a:xfrm>
          <a:prstGeom prst="rect">
            <a:avLst/>
          </a:prstGeom>
          <a:solidFill>
            <a:schemeClr val="bg1">
              <a:alpha val="70000"/>
            </a:schemeClr>
          </a:solidFill>
          <a:ln>
            <a:noFill/>
          </a:ln>
          <a:effectLst>
            <a:outerShdw blurRad="254000" dist="127000" dir="5460000" sx="90000" sy="90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Google Shape;485;g27430209113_0_1469"/>
          <p:cNvSpPr txBox="1"/>
          <p:nvPr/>
        </p:nvSpPr>
        <p:spPr>
          <a:xfrm>
            <a:off x="1086013" y="178619"/>
            <a:ext cx="6971972" cy="1019450"/>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3600"/>
            </a:pPr>
            <a:r>
              <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Why are rocks and plants not an example of an interrelationship?</a:t>
            </a:r>
            <a:endParaRPr lang="en-US" sz="40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486" name="Google Shape;486;g27430209113_0_1469"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g25e11802ac4_0_2229"/>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568" name="Google Shape;568;g25e11802ac4_0_2229"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771750" y="510720"/>
            <a:ext cx="7600500" cy="161466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latin typeface="Calibri" panose="020F0502020204030204" pitchFamily="34" charset="0"/>
                <a:cs typeface="Calibri" panose="020F0502020204030204" pitchFamily="34" charset="0"/>
              </a:rPr>
              <a:t>Interrelationship</a:t>
            </a:r>
            <a:r>
              <a:rPr lang="en-US" b="1" dirty="0">
                <a:solidFill>
                  <a:schemeClr val="dk1"/>
                </a:solidFill>
                <a:latin typeface="Calibri" panose="020F0502020204030204" pitchFamily="34" charset="0"/>
                <a:cs typeface="Calibri" panose="020F0502020204030204" pitchFamily="34" charset="0"/>
              </a:rPr>
              <a:t>: </a:t>
            </a:r>
            <a:r>
              <a:rPr lang="en-US" b="0" i="0" dirty="0">
                <a:solidFill>
                  <a:srgbClr val="000000"/>
                </a:solidFill>
                <a:effectLst/>
                <a:latin typeface="Calibri" panose="020F0502020204030204" pitchFamily="34" charset="0"/>
                <a:cs typeface="Calibri" panose="020F0502020204030204" pitchFamily="34" charset="0"/>
              </a:rPr>
              <a:t>the way living things interact with and affect each other within their environment</a:t>
            </a:r>
            <a:endParaRPr dirty="0">
              <a:latin typeface="Calibri" panose="020F0502020204030204" pitchFamily="34" charset="0"/>
              <a:cs typeface="Calibri" panose="020F0502020204030204" pitchFamily="34" charset="0"/>
            </a:endParaRPr>
          </a:p>
        </p:txBody>
      </p:sp>
      <p:sp>
        <p:nvSpPr>
          <p:cNvPr id="269" name="Google Shape;269;g27e576c1a67_0_28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0" name="Google Shape;270;g27e576c1a67_0_28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 name="Picture 1" descr="A sea animal swimming in the water&#10;&#10;Description automatically generated">
            <a:extLst>
              <a:ext uri="{FF2B5EF4-FFF2-40B4-BE49-F238E27FC236}">
                <a16:creationId xmlns:a16="http://schemas.microsoft.com/office/drawing/2014/main" id="{B00B6939-DE00-0274-9DFA-5A3D170E9FEF}"/>
              </a:ext>
            </a:extLst>
          </p:cNvPr>
          <p:cNvPicPr>
            <a:picLocks noChangeAspect="1"/>
          </p:cNvPicPr>
          <p:nvPr/>
        </p:nvPicPr>
        <p:blipFill>
          <a:blip r:embed="rId5"/>
          <a:stretch>
            <a:fillRect/>
          </a:stretch>
        </p:blipFill>
        <p:spPr>
          <a:xfrm>
            <a:off x="640837" y="2302143"/>
            <a:ext cx="7862325" cy="4555857"/>
          </a:xfrm>
          <a:prstGeom prst="rect">
            <a:avLst/>
          </a:prstGeom>
        </p:spPr>
      </p:pic>
    </p:spTree>
    <p:extLst>
      <p:ext uri="{BB962C8B-B14F-4D97-AF65-F5344CB8AC3E}">
        <p14:creationId xmlns:p14="http://schemas.microsoft.com/office/powerpoint/2010/main" val="41559499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83" name="Google Shape;583;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584" name="Google Shape;584;g25e11802ac4_0_1976"/>
          <p:cNvCxnSpPr>
            <a:stCxn id="585" idx="4"/>
            <a:endCxn id="582"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586" name="Google Shape;586;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587" name="Google Shape;587;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585" name="Google Shape;585;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useBgFill="1">
        <p:nvSpPr>
          <p:cNvPr id="149" name="Rectangle 14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1"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81" y="633619"/>
            <a:ext cx="3209537"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Google Shape;142;g28d0a459bb7_0_12"/>
          <p:cNvSpPr txBox="1"/>
          <p:nvPr/>
        </p:nvSpPr>
        <p:spPr>
          <a:xfrm>
            <a:off x="372145" y="1014984"/>
            <a:ext cx="3068210" cy="1106424"/>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5600"/>
            </a:pPr>
            <a:r>
              <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Demonstration</a:t>
            </a:r>
            <a:endPar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sp>
        <p:nvSpPr>
          <p:cNvPr id="153"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9175" y="117043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5" name="Rectangle 15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094" y="2121408"/>
            <a:ext cx="2496312"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Google Shape;144;g28d0a459bb7_0_12"/>
          <p:cNvSpPr txBox="1"/>
          <p:nvPr/>
        </p:nvSpPr>
        <p:spPr>
          <a:xfrm>
            <a:off x="300889" y="2145574"/>
            <a:ext cx="3324210" cy="3425043"/>
          </a:xfrm>
          <a:prstGeom prst="rect">
            <a:avLst/>
          </a:prstGeom>
        </p:spPr>
        <p:txBody>
          <a:bodyPr spcFirstLastPara="1" vert="horz" lIns="91440" tIns="45720" rIns="91440" bIns="45720" rtlCol="0" anchorCtr="0">
            <a:noAutofit/>
          </a:bodyPr>
          <a:lstStyle/>
          <a:p>
            <a:pPr marR="0" lvl="0">
              <a:lnSpc>
                <a:spcPct val="90000"/>
              </a:lnSpc>
              <a:spcBef>
                <a:spcPts val="0"/>
              </a:spcBef>
              <a:spcAft>
                <a:spcPts val="600"/>
              </a:spcAft>
              <a:buClr>
                <a:srgbClr val="000000"/>
              </a:buClr>
              <a:buSzPts val="1800"/>
            </a:pPr>
            <a:r>
              <a:rPr lang="en-US" sz="2400" b="1" i="0" u="none" strike="noStrike" kern="1200" cap="none" dirty="0">
                <a:solidFill>
                  <a:schemeClr val="tx1"/>
                </a:solidFill>
                <a:latin typeface="Calibri" panose="020F0502020204030204" pitchFamily="34" charset="0"/>
                <a:ea typeface="+mn-ea"/>
                <a:cs typeface="Calibri" panose="020F0502020204030204" pitchFamily="34" charset="0"/>
                <a:sym typeface="Calibri"/>
                <a:hlinkClick r:id="rId3"/>
              </a:rPr>
              <a:t>Decomposition video</a:t>
            </a:r>
            <a:endParaRPr lang="en-US" sz="24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R="0" lvl="0">
              <a:lnSpc>
                <a:spcPct val="90000"/>
              </a:lnSpc>
              <a:spcBef>
                <a:spcPts val="0"/>
              </a:spcBef>
              <a:spcAft>
                <a:spcPts val="600"/>
              </a:spcAft>
              <a:buClr>
                <a:srgbClr val="000000"/>
              </a:buClr>
              <a:buSzPts val="1800"/>
            </a:pPr>
            <a:endParaRPr lang="en-US" sz="2400" b="1" i="0" u="none" strike="noStrike" kern="1200" cap="none" dirty="0">
              <a:solidFill>
                <a:schemeClr val="tx1"/>
              </a:solidFill>
              <a:latin typeface="Calibri" panose="020F0502020204030204" pitchFamily="34" charset="0"/>
              <a:ea typeface="+mn-ea"/>
              <a:cs typeface="Calibri" panose="020F0502020204030204" pitchFamily="34" charset="0"/>
              <a:sym typeface="Calibri"/>
            </a:endParaRPr>
          </a:p>
          <a:p>
            <a:pPr marR="0" lvl="0">
              <a:lnSpc>
                <a:spcPct val="90000"/>
              </a:lnSpc>
              <a:spcBef>
                <a:spcPts val="0"/>
              </a:spcBef>
              <a:spcAft>
                <a:spcPts val="600"/>
              </a:spcAft>
              <a:buClr>
                <a:srgbClr val="000000"/>
              </a:buClr>
              <a:buSzPts val="1800"/>
            </a:pPr>
            <a:r>
              <a:rPr lang="en-US" sz="2400" b="0" i="0" u="none" strike="noStrike" kern="1200" cap="none" dirty="0">
                <a:solidFill>
                  <a:schemeClr val="tx1"/>
                </a:solidFill>
                <a:latin typeface="Calibri" panose="020F0502020204030204" pitchFamily="34" charset="0"/>
                <a:ea typeface="+mn-ea"/>
                <a:cs typeface="Calibri" panose="020F0502020204030204" pitchFamily="34" charset="0"/>
                <a:sym typeface="Calibri"/>
              </a:rPr>
              <a:t>For this topic, one optional demonstration would involve explaining decomposition: an interrelationship between decomposers and waste or dead things. </a:t>
            </a:r>
          </a:p>
        </p:txBody>
      </p:sp>
      <p:pic>
        <p:nvPicPr>
          <p:cNvPr id="3" name="Picture 2" descr="A close up of a black berry&#10;&#10;Description automatically generated">
            <a:extLst>
              <a:ext uri="{FF2B5EF4-FFF2-40B4-BE49-F238E27FC236}">
                <a16:creationId xmlns:a16="http://schemas.microsoft.com/office/drawing/2014/main" id="{6406F284-085E-DC3D-D524-6C3E7F9A9938}"/>
              </a:ext>
            </a:extLst>
          </p:cNvPr>
          <p:cNvPicPr>
            <a:picLocks noChangeAspect="1"/>
          </p:cNvPicPr>
          <p:nvPr/>
        </p:nvPicPr>
        <p:blipFill rotWithShape="1">
          <a:blip r:embed="rId4"/>
          <a:srcRect l="12643" r="20349" b="2"/>
          <a:stretch/>
        </p:blipFill>
        <p:spPr>
          <a:xfrm>
            <a:off x="3843337" y="634382"/>
            <a:ext cx="4992910" cy="5495162"/>
          </a:xfrm>
          <a:prstGeom prst="rect">
            <a:avLst/>
          </a:prstGeom>
        </p:spPr>
      </p:pic>
      <p:sp>
        <p:nvSpPr>
          <p:cNvPr id="143" name="Google Shape;143;g28d0a459bb7_0_12" descr="Classroom"/>
          <p:cNvSpPr/>
          <p:nvPr/>
        </p:nvSpPr>
        <p:spPr>
          <a:xfrm>
            <a:off x="124754" y="87073"/>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94" name="Google Shape;594;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95" name="Google Shape;595;g25e11802ac4_0_1886"/>
          <p:cNvCxnSpPr>
            <a:stCxn id="596" idx="4"/>
            <a:endCxn id="59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97" name="Google Shape;597;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98" name="Google Shape;598;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96" name="Google Shape;596;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9" name="Google Shape;599;g25e11802ac4_0_1886"/>
          <p:cNvSpPr txBox="1"/>
          <p:nvPr/>
        </p:nvSpPr>
        <p:spPr>
          <a:xfrm>
            <a:off x="2768679" y="3356104"/>
            <a:ext cx="3606586"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600" b="1" i="0" u="none" strike="noStrike" cap="none" dirty="0">
                <a:solidFill>
                  <a:srgbClr val="000000"/>
                </a:solidFill>
                <a:latin typeface="Poppins"/>
                <a:ea typeface="Poppins"/>
                <a:cs typeface="Poppins"/>
                <a:sym typeface="Poppins"/>
              </a:rPr>
              <a:t>Interrelationship</a:t>
            </a:r>
            <a:endParaRPr sz="2600" b="0" i="0" u="none" strike="noStrike" cap="none" dirty="0">
              <a:solidFill>
                <a:srgbClr val="000000"/>
              </a:solidFill>
              <a:latin typeface="Arial"/>
              <a:ea typeface="Arial"/>
              <a:cs typeface="Arial"/>
              <a:sym typeface="Arial"/>
            </a:endParaRPr>
          </a:p>
        </p:txBody>
      </p:sp>
      <p:sp>
        <p:nvSpPr>
          <p:cNvPr id="600" name="Google Shape;600;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01" name="Google Shape;601;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02" name="Google Shape;602;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603" name="Google Shape;603;g25e11802ac4_0_1886"/>
          <p:cNvSpPr txBox="1"/>
          <p:nvPr/>
        </p:nvSpPr>
        <p:spPr>
          <a:xfrm>
            <a:off x="4182476" y="5828646"/>
            <a:ext cx="4504200"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interrelationships between living things impact my life?</a:t>
            </a:r>
            <a:endParaRPr sz="1700" b="0" i="0" u="none" strike="noStrike" cap="none" dirty="0">
              <a:solidFill>
                <a:srgbClr val="000000"/>
              </a:solidFill>
              <a:latin typeface="Arial"/>
              <a:ea typeface="Arial"/>
              <a:cs typeface="Arial"/>
              <a:sym typeface="Arial"/>
            </a:endParaRPr>
          </a:p>
        </p:txBody>
      </p:sp>
      <p:sp>
        <p:nvSpPr>
          <p:cNvPr id="604" name="Google Shape;604;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05" name="Google Shape;605;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06" name="Google Shape;606;g25e11802ac4_0_1886"/>
          <p:cNvCxnSpPr>
            <a:stCxn id="607" idx="4"/>
            <a:endCxn id="60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08" name="Google Shape;608;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09" name="Google Shape;609;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07" name="Google Shape;607;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6" name="Google Shape;616;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5e11802ac4_0_1992"/>
          <p:cNvCxnSpPr>
            <a:stCxn id="618" idx="4"/>
            <a:endCxn id="6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9" name="Google Shape;619;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0" name="Google Shape;620;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8" name="Google Shape;618;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1" name="Google Shape;621;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interrelationship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2" name="Google Shape;622;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EB47D20-ACE8-C406-CC97-5CCD282D01C5}"/>
              </a:ext>
            </a:extLst>
          </p:cNvPr>
          <p:cNvPicPr>
            <a:picLocks noChangeAspect="1"/>
          </p:cNvPicPr>
          <p:nvPr/>
        </p:nvPicPr>
        <p:blipFill>
          <a:blip r:embed="rId3"/>
          <a:stretch>
            <a:fillRect/>
          </a:stretch>
        </p:blipFill>
        <p:spPr>
          <a:xfrm>
            <a:off x="5961383" y="4445655"/>
            <a:ext cx="2802110" cy="2384437"/>
          </a:xfrm>
          <a:prstGeom prst="rect">
            <a:avLst/>
          </a:prstGeom>
        </p:spPr>
      </p:pic>
      <p:pic>
        <p:nvPicPr>
          <p:cNvPr id="5" name="Picture 4" descr="A computer on a desk&#10;&#10;Description automatically generated">
            <a:extLst>
              <a:ext uri="{FF2B5EF4-FFF2-40B4-BE49-F238E27FC236}">
                <a16:creationId xmlns:a16="http://schemas.microsoft.com/office/drawing/2014/main" id="{0539A5AC-9606-D3FC-79B9-3363727F1D39}"/>
              </a:ext>
            </a:extLst>
          </p:cNvPr>
          <p:cNvPicPr>
            <a:picLocks noChangeAspect="1"/>
          </p:cNvPicPr>
          <p:nvPr/>
        </p:nvPicPr>
        <p:blipFill>
          <a:blip r:embed="rId4"/>
          <a:stretch>
            <a:fillRect/>
          </a:stretch>
        </p:blipFill>
        <p:spPr>
          <a:xfrm>
            <a:off x="1322060" y="2077219"/>
            <a:ext cx="2923366" cy="2239408"/>
          </a:xfrm>
          <a:prstGeom prst="rect">
            <a:avLst/>
          </a:prstGeom>
        </p:spPr>
      </p:pic>
      <p:pic>
        <p:nvPicPr>
          <p:cNvPr id="7" name="Picture 6" descr="A light on a hill&#10;&#10;Description automatically generated">
            <a:extLst>
              <a:ext uri="{FF2B5EF4-FFF2-40B4-BE49-F238E27FC236}">
                <a16:creationId xmlns:a16="http://schemas.microsoft.com/office/drawing/2014/main" id="{7ABD88DC-82A4-DAC5-83E4-7AA5C2F94357}"/>
              </a:ext>
            </a:extLst>
          </p:cNvPr>
          <p:cNvPicPr>
            <a:picLocks noChangeAspect="1"/>
          </p:cNvPicPr>
          <p:nvPr/>
        </p:nvPicPr>
        <p:blipFill>
          <a:blip r:embed="rId5"/>
          <a:stretch>
            <a:fillRect/>
          </a:stretch>
        </p:blipFill>
        <p:spPr>
          <a:xfrm>
            <a:off x="5824438" y="2094327"/>
            <a:ext cx="2939055" cy="2251427"/>
          </a:xfrm>
          <a:prstGeom prst="rect">
            <a:avLst/>
          </a:prstGeom>
        </p:spPr>
      </p:pic>
      <p:pic>
        <p:nvPicPr>
          <p:cNvPr id="9" name="Picture 8" descr="A dog wearing a garment and holding a pumpkin&#10;&#10;Description automatically generated">
            <a:extLst>
              <a:ext uri="{FF2B5EF4-FFF2-40B4-BE49-F238E27FC236}">
                <a16:creationId xmlns:a16="http://schemas.microsoft.com/office/drawing/2014/main" id="{B8E28283-8FA1-F2B0-2A31-472FF517B3D7}"/>
              </a:ext>
            </a:extLst>
          </p:cNvPr>
          <p:cNvPicPr>
            <a:picLocks noChangeAspect="1"/>
          </p:cNvPicPr>
          <p:nvPr/>
        </p:nvPicPr>
        <p:blipFill>
          <a:blip r:embed="rId6"/>
          <a:stretch>
            <a:fillRect/>
          </a:stretch>
        </p:blipFill>
        <p:spPr>
          <a:xfrm>
            <a:off x="1322060" y="4499112"/>
            <a:ext cx="2973119" cy="227752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g25e11802ac4_0_1992"/>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16" name="Google Shape;616;g25e11802ac4_0_1992"/>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17" name="Google Shape;617;g25e11802ac4_0_1992"/>
          <p:cNvCxnSpPr>
            <a:stCxn id="618" idx="4"/>
            <a:endCxn id="61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19" name="Google Shape;619;g25e11802ac4_0_1992"/>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20" name="Google Shape;620;g25e11802ac4_0_1992"/>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18" name="Google Shape;618;g25e11802ac4_0_1992"/>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21" name="Google Shape;621;g25e11802ac4_0_1992"/>
          <p:cNvSpPr txBox="1"/>
          <p:nvPr/>
        </p:nvSpPr>
        <p:spPr>
          <a:xfrm>
            <a:off x="639552" y="480593"/>
            <a:ext cx="787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interrelationship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22" name="Google Shape;622;g25e11802ac4_0_1992"/>
          <p:cNvSpPr txBox="1"/>
          <p:nvPr/>
        </p:nvSpPr>
        <p:spPr>
          <a:xfrm>
            <a:off x="393330" y="20501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23" name="Google Shape;623;g25e11802ac4_0_1992"/>
          <p:cNvSpPr txBox="1"/>
          <p:nvPr/>
        </p:nvSpPr>
        <p:spPr>
          <a:xfrm>
            <a:off x="5011271" y="20380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24" name="Google Shape;624;g25e11802ac4_0_1992"/>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25" name="Google Shape;625;g25e11802ac4_0_1992"/>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EEB47D20-ACE8-C406-CC97-5CCD282D01C5}"/>
              </a:ext>
            </a:extLst>
          </p:cNvPr>
          <p:cNvPicPr>
            <a:picLocks noChangeAspect="1"/>
          </p:cNvPicPr>
          <p:nvPr/>
        </p:nvPicPr>
        <p:blipFill>
          <a:blip r:embed="rId3"/>
          <a:stretch>
            <a:fillRect/>
          </a:stretch>
        </p:blipFill>
        <p:spPr>
          <a:xfrm>
            <a:off x="5961383" y="4445655"/>
            <a:ext cx="2802110" cy="2384437"/>
          </a:xfrm>
          <a:prstGeom prst="rect">
            <a:avLst/>
          </a:prstGeom>
        </p:spPr>
      </p:pic>
      <p:pic>
        <p:nvPicPr>
          <p:cNvPr id="5" name="Picture 4" descr="A computer on a desk&#10;&#10;Description automatically generated">
            <a:extLst>
              <a:ext uri="{FF2B5EF4-FFF2-40B4-BE49-F238E27FC236}">
                <a16:creationId xmlns:a16="http://schemas.microsoft.com/office/drawing/2014/main" id="{0539A5AC-9606-D3FC-79B9-3363727F1D39}"/>
              </a:ext>
            </a:extLst>
          </p:cNvPr>
          <p:cNvPicPr>
            <a:picLocks noChangeAspect="1"/>
          </p:cNvPicPr>
          <p:nvPr/>
        </p:nvPicPr>
        <p:blipFill>
          <a:blip r:embed="rId4"/>
          <a:stretch>
            <a:fillRect/>
          </a:stretch>
        </p:blipFill>
        <p:spPr>
          <a:xfrm>
            <a:off x="1322060" y="2077219"/>
            <a:ext cx="2923366" cy="2239408"/>
          </a:xfrm>
          <a:prstGeom prst="rect">
            <a:avLst/>
          </a:prstGeom>
        </p:spPr>
      </p:pic>
      <p:pic>
        <p:nvPicPr>
          <p:cNvPr id="7" name="Picture 6" descr="A light on a hill&#10;&#10;Description automatically generated">
            <a:extLst>
              <a:ext uri="{FF2B5EF4-FFF2-40B4-BE49-F238E27FC236}">
                <a16:creationId xmlns:a16="http://schemas.microsoft.com/office/drawing/2014/main" id="{7ABD88DC-82A4-DAC5-83E4-7AA5C2F94357}"/>
              </a:ext>
            </a:extLst>
          </p:cNvPr>
          <p:cNvPicPr>
            <a:picLocks noChangeAspect="1"/>
          </p:cNvPicPr>
          <p:nvPr/>
        </p:nvPicPr>
        <p:blipFill>
          <a:blip r:embed="rId5"/>
          <a:stretch>
            <a:fillRect/>
          </a:stretch>
        </p:blipFill>
        <p:spPr>
          <a:xfrm>
            <a:off x="5824438" y="2094327"/>
            <a:ext cx="2939055" cy="2251427"/>
          </a:xfrm>
          <a:prstGeom prst="rect">
            <a:avLst/>
          </a:prstGeom>
        </p:spPr>
      </p:pic>
      <p:pic>
        <p:nvPicPr>
          <p:cNvPr id="9" name="Picture 8" descr="A dog wearing a garment and holding a pumpkin&#10;&#10;Description automatically generated">
            <a:extLst>
              <a:ext uri="{FF2B5EF4-FFF2-40B4-BE49-F238E27FC236}">
                <a16:creationId xmlns:a16="http://schemas.microsoft.com/office/drawing/2014/main" id="{B8E28283-8FA1-F2B0-2A31-472FF517B3D7}"/>
              </a:ext>
            </a:extLst>
          </p:cNvPr>
          <p:cNvPicPr>
            <a:picLocks noChangeAspect="1"/>
          </p:cNvPicPr>
          <p:nvPr/>
        </p:nvPicPr>
        <p:blipFill>
          <a:blip r:embed="rId6"/>
          <a:stretch>
            <a:fillRect/>
          </a:stretch>
        </p:blipFill>
        <p:spPr>
          <a:xfrm>
            <a:off x="1322060" y="4499112"/>
            <a:ext cx="2973119" cy="2277521"/>
          </a:xfrm>
          <a:prstGeom prst="rect">
            <a:avLst/>
          </a:prstGeom>
        </p:spPr>
      </p:pic>
      <p:sp>
        <p:nvSpPr>
          <p:cNvPr id="2" name="Google Shape;650;g28d0a459bb7_0_729">
            <a:extLst>
              <a:ext uri="{FF2B5EF4-FFF2-40B4-BE49-F238E27FC236}">
                <a16:creationId xmlns:a16="http://schemas.microsoft.com/office/drawing/2014/main" id="{09D15200-D529-6735-D51E-404DB43B7D8C}"/>
              </a:ext>
            </a:extLst>
          </p:cNvPr>
          <p:cNvSpPr/>
          <p:nvPr/>
        </p:nvSpPr>
        <p:spPr>
          <a:xfrm>
            <a:off x="4848823" y="4345754"/>
            <a:ext cx="4168056" cy="2430879"/>
          </a:xfrm>
          <a:prstGeom prst="roundRect">
            <a:avLst>
              <a:gd name="adj" fmla="val 16667"/>
            </a:avLst>
          </a:prstGeom>
          <a:noFill/>
          <a:ln w="730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654244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2" name="Picture 1">
            <a:extLst>
              <a:ext uri="{FF2B5EF4-FFF2-40B4-BE49-F238E27FC236}">
                <a16:creationId xmlns:a16="http://schemas.microsoft.com/office/drawing/2014/main" id="{FC7F6538-BF38-B6CA-D1E2-156D81227C76}"/>
              </a:ext>
            </a:extLst>
          </p:cNvPr>
          <p:cNvPicPr>
            <a:picLocks noChangeAspect="1"/>
          </p:cNvPicPr>
          <p:nvPr/>
        </p:nvPicPr>
        <p:blipFill>
          <a:blip r:embed="rId3"/>
          <a:stretch>
            <a:fillRect/>
          </a:stretch>
        </p:blipFill>
        <p:spPr>
          <a:xfrm>
            <a:off x="5423234" y="1037315"/>
            <a:ext cx="2953324" cy="2513111"/>
          </a:xfrm>
          <a:prstGeom prst="rect">
            <a:avLst/>
          </a:prstGeom>
        </p:spPr>
      </p:pic>
      <p:sp>
        <p:nvSpPr>
          <p:cNvPr id="657" name="Google Shape;65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8" name="Google Shape;65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9" name="Google Shape;659;g25e11802ac4_0_2108"/>
          <p:cNvCxnSpPr>
            <a:stCxn id="660" idx="4"/>
            <a:endCxn id="65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1" name="Google Shape;66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2" name="Google Shape;66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0" name="Google Shape;66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3" name="Google Shape;66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64" name="Google Shape;66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65" name="Google Shape;665;g25e11802ac4_0_2108"/>
          <p:cNvCxnSpPr>
            <a:stCxn id="666" idx="4"/>
            <a:endCxn id="66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67" name="Google Shape;66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68" name="Google Shape;66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66" name="Google Shape;66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0" name="Google Shape;67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1" name="Google Shape;67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2" name="Google Shape;67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 name="Google Shape;599;g25e11802ac4_0_1886">
            <a:extLst>
              <a:ext uri="{FF2B5EF4-FFF2-40B4-BE49-F238E27FC236}">
                <a16:creationId xmlns:a16="http://schemas.microsoft.com/office/drawing/2014/main" id="{59A3197D-2CAB-47C1-E22F-B6B8038A801C}"/>
              </a:ext>
            </a:extLst>
          </p:cNvPr>
          <p:cNvSpPr txBox="1"/>
          <p:nvPr/>
        </p:nvSpPr>
        <p:spPr>
          <a:xfrm>
            <a:off x="2768679" y="3356104"/>
            <a:ext cx="3606586"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600" b="1" i="0" u="none" strike="noStrike" cap="none" dirty="0">
                <a:solidFill>
                  <a:srgbClr val="000000"/>
                </a:solidFill>
                <a:latin typeface="Poppins"/>
                <a:ea typeface="Poppins"/>
                <a:cs typeface="Poppins"/>
                <a:sym typeface="Poppins"/>
              </a:rPr>
              <a:t>Interrelationship</a:t>
            </a:r>
            <a:endParaRPr sz="2600" b="0" i="0" u="none" strike="noStrike" cap="none" dirty="0">
              <a:solidFill>
                <a:srgbClr val="000000"/>
              </a:solidFill>
              <a:latin typeface="Arial"/>
              <a:ea typeface="Arial"/>
              <a:cs typeface="Arial"/>
              <a:sym typeface="Arial"/>
            </a:endParaRPr>
          </a:p>
        </p:txBody>
      </p:sp>
      <p:sp>
        <p:nvSpPr>
          <p:cNvPr id="4" name="Google Shape;603;g25e11802ac4_0_1886">
            <a:extLst>
              <a:ext uri="{FF2B5EF4-FFF2-40B4-BE49-F238E27FC236}">
                <a16:creationId xmlns:a16="http://schemas.microsoft.com/office/drawing/2014/main" id="{B5AF80B8-CCC9-903D-8935-156EC8BB31B8}"/>
              </a:ext>
            </a:extLst>
          </p:cNvPr>
          <p:cNvSpPr txBox="1"/>
          <p:nvPr/>
        </p:nvSpPr>
        <p:spPr>
          <a:xfrm>
            <a:off x="4182476" y="5828646"/>
            <a:ext cx="4504200"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interrelationships between living things impact my life?</a:t>
            </a:r>
            <a:endParaRPr sz="1700" b="0" i="0" u="none" strike="noStrike" cap="none" dirty="0">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0" name="Google Shape;68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1" name="Google Shape;681;g25e11802ac4_0_2130"/>
          <p:cNvCxnSpPr>
            <a:stCxn id="682" idx="4"/>
            <a:endCxn id="67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4" name="Google Shape;68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2" name="Google Shape;68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5" name="Google Shape;68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interrelationship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6" name="Google Shape;686;g25e11802ac4_0_2130"/>
          <p:cNvSpPr txBox="1"/>
          <p:nvPr/>
        </p:nvSpPr>
        <p:spPr>
          <a:xfrm>
            <a:off x="1073532" y="5301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 non-living thing</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88" name="Google Shape;68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1073532" y="2042887"/>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 living thing</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1" name="Google Shape;69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2" name="Google Shape;69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3" name="Google Shape;69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4" name="Google Shape;694;g25e11802ac4_0_2130"/>
          <p:cNvSpPr txBox="1"/>
          <p:nvPr/>
        </p:nvSpPr>
        <p:spPr>
          <a:xfrm>
            <a:off x="1073532" y="300835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the way living things interact with and affect each other within their environment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85;g27e576c1a67_0_1151">
            <a:extLst>
              <a:ext uri="{FF2B5EF4-FFF2-40B4-BE49-F238E27FC236}">
                <a16:creationId xmlns:a16="http://schemas.microsoft.com/office/drawing/2014/main" id="{1B29198F-8C22-04D2-1288-1F3070FC8DCC}"/>
              </a:ext>
            </a:extLst>
          </p:cNvPr>
          <p:cNvSpPr txBox="1"/>
          <p:nvPr/>
        </p:nvSpPr>
        <p:spPr>
          <a:xfrm>
            <a:off x="1073532" y="4203483"/>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process that green plants use to make their own food</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25e11802ac4_0_2130"/>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80" name="Google Shape;680;g25e11802ac4_0_2130"/>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81" name="Google Shape;681;g25e11802ac4_0_2130"/>
          <p:cNvCxnSpPr>
            <a:stCxn id="682" idx="4"/>
            <a:endCxn id="679"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83" name="Google Shape;683;g25e11802ac4_0_2130"/>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84" name="Google Shape;684;g25e11802ac4_0_2130"/>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82" name="Google Shape;682;g25e11802ac4_0_2130"/>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85" name="Google Shape;685;g25e11802ac4_0_2130"/>
          <p:cNvSpPr txBox="1"/>
          <p:nvPr/>
        </p:nvSpPr>
        <p:spPr>
          <a:xfrm>
            <a:off x="626731" y="355701"/>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interrelationship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686" name="Google Shape;686;g25e11802ac4_0_2130"/>
          <p:cNvSpPr txBox="1"/>
          <p:nvPr/>
        </p:nvSpPr>
        <p:spPr>
          <a:xfrm>
            <a:off x="1073532" y="5301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 non-living thing</a:t>
            </a:r>
            <a:endParaRPr sz="2400" b="0" i="0" u="none" strike="noStrike" cap="none" dirty="0">
              <a:solidFill>
                <a:srgbClr val="434343"/>
              </a:solidFill>
              <a:latin typeface="Helvetica Neue Light"/>
              <a:ea typeface="Helvetica Neue Light"/>
              <a:cs typeface="Helvetica Neue Light"/>
              <a:sym typeface="Helvetica Neue Light"/>
            </a:endParaRPr>
          </a:p>
        </p:txBody>
      </p:sp>
      <p:sp>
        <p:nvSpPr>
          <p:cNvPr id="688" name="Google Shape;688;g25e11802ac4_0_2130"/>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689" name="Google Shape;689;g25e11802ac4_0_2130"/>
          <p:cNvSpPr txBox="1"/>
          <p:nvPr/>
        </p:nvSpPr>
        <p:spPr>
          <a:xfrm>
            <a:off x="1073532" y="2042887"/>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Any living thing</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690" name="Google Shape;690;g25e11802ac4_0_2130"/>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691" name="Google Shape;691;g25e11802ac4_0_2130"/>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692" name="Google Shape;692;g25e11802ac4_0_2130"/>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693" name="Google Shape;693;g25e11802ac4_0_2130"/>
          <p:cNvSpPr txBox="1"/>
          <p:nvPr/>
        </p:nvSpPr>
        <p:spPr>
          <a:xfrm>
            <a:off x="393330" y="52091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694" name="Google Shape;694;g25e11802ac4_0_2130"/>
          <p:cNvSpPr txBox="1"/>
          <p:nvPr/>
        </p:nvSpPr>
        <p:spPr>
          <a:xfrm>
            <a:off x="1073532" y="300835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way living things interact with and affect each other within their environment</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85;g27e576c1a67_0_1151">
            <a:extLst>
              <a:ext uri="{FF2B5EF4-FFF2-40B4-BE49-F238E27FC236}">
                <a16:creationId xmlns:a16="http://schemas.microsoft.com/office/drawing/2014/main" id="{1B29198F-8C22-04D2-1288-1F3070FC8DCC}"/>
              </a:ext>
            </a:extLst>
          </p:cNvPr>
          <p:cNvSpPr txBox="1"/>
          <p:nvPr/>
        </p:nvSpPr>
        <p:spPr>
          <a:xfrm>
            <a:off x="1073532" y="4203483"/>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dirty="0">
                <a:solidFill>
                  <a:schemeClr val="dk1"/>
                </a:solidFill>
                <a:highlight>
                  <a:srgbClr val="FFFFFF"/>
                </a:highlight>
                <a:latin typeface="Helvetica Neue Light"/>
                <a:ea typeface="Helvetica Neue Light"/>
                <a:cs typeface="Helvetica Neue Light"/>
                <a:sym typeface="Helvetica Neue Light"/>
              </a:rPr>
              <a:t>The process that green plants use to make their own food</a:t>
            </a:r>
            <a:endParaRPr lang="en-US" sz="2400" i="0" u="none" strike="noStrike" cap="none" dirty="0">
              <a:solidFill>
                <a:srgbClr val="000000"/>
              </a:solidFill>
              <a:latin typeface="Helvetica Neue Light"/>
              <a:ea typeface="Helvetica Neue Light"/>
              <a:cs typeface="Helvetica Neue Light"/>
              <a:sym typeface="Helvetica Neue Light"/>
            </a:endParaRPr>
          </a:p>
        </p:txBody>
      </p:sp>
      <p:sp>
        <p:nvSpPr>
          <p:cNvPr id="3" name="Google Shape;716;g28d164d3bd8_0_22">
            <a:extLst>
              <a:ext uri="{FF2B5EF4-FFF2-40B4-BE49-F238E27FC236}">
                <a16:creationId xmlns:a16="http://schemas.microsoft.com/office/drawing/2014/main" id="{36467A83-C873-9AD1-7F9A-B817B2C4F406}"/>
              </a:ext>
            </a:extLst>
          </p:cNvPr>
          <p:cNvSpPr/>
          <p:nvPr/>
        </p:nvSpPr>
        <p:spPr>
          <a:xfrm>
            <a:off x="380508" y="2854414"/>
            <a:ext cx="84435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53428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2" name="Picture 1">
            <a:extLst>
              <a:ext uri="{FF2B5EF4-FFF2-40B4-BE49-F238E27FC236}">
                <a16:creationId xmlns:a16="http://schemas.microsoft.com/office/drawing/2014/main" id="{FC7F6538-BF38-B6CA-D1E2-156D81227C76}"/>
              </a:ext>
            </a:extLst>
          </p:cNvPr>
          <p:cNvPicPr>
            <a:picLocks noChangeAspect="1"/>
          </p:cNvPicPr>
          <p:nvPr/>
        </p:nvPicPr>
        <p:blipFill>
          <a:blip r:embed="rId3"/>
          <a:stretch>
            <a:fillRect/>
          </a:stretch>
        </p:blipFill>
        <p:spPr>
          <a:xfrm>
            <a:off x="5423234" y="1037315"/>
            <a:ext cx="2953324" cy="2513111"/>
          </a:xfrm>
          <a:prstGeom prst="rect">
            <a:avLst/>
          </a:prstGeom>
        </p:spPr>
      </p:pic>
      <p:sp>
        <p:nvSpPr>
          <p:cNvPr id="657" name="Google Shape;65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8" name="Google Shape;65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9" name="Google Shape;659;g25e11802ac4_0_2108"/>
          <p:cNvCxnSpPr>
            <a:stCxn id="660" idx="4"/>
            <a:endCxn id="65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1" name="Google Shape;66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2" name="Google Shape;66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0" name="Google Shape;66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3" name="Google Shape;66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64" name="Google Shape;66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65" name="Google Shape;665;g25e11802ac4_0_2108"/>
          <p:cNvCxnSpPr>
            <a:stCxn id="666" idx="4"/>
            <a:endCxn id="66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67" name="Google Shape;66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68" name="Google Shape;66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66" name="Google Shape;66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0" name="Google Shape;67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1" name="Google Shape;67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2" name="Google Shape;67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 name="Google Shape;599;g25e11802ac4_0_1886">
            <a:extLst>
              <a:ext uri="{FF2B5EF4-FFF2-40B4-BE49-F238E27FC236}">
                <a16:creationId xmlns:a16="http://schemas.microsoft.com/office/drawing/2014/main" id="{59A3197D-2CAB-47C1-E22F-B6B8038A801C}"/>
              </a:ext>
            </a:extLst>
          </p:cNvPr>
          <p:cNvSpPr txBox="1"/>
          <p:nvPr/>
        </p:nvSpPr>
        <p:spPr>
          <a:xfrm>
            <a:off x="2768679" y="3356104"/>
            <a:ext cx="3606586"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600" b="1" i="0" u="none" strike="noStrike" cap="none" dirty="0">
                <a:solidFill>
                  <a:srgbClr val="000000"/>
                </a:solidFill>
                <a:latin typeface="Poppins"/>
                <a:ea typeface="Poppins"/>
                <a:cs typeface="Poppins"/>
                <a:sym typeface="Poppins"/>
              </a:rPr>
              <a:t>Interrelationship</a:t>
            </a:r>
            <a:endParaRPr sz="2600" b="0" i="0" u="none" strike="noStrike" cap="none" dirty="0">
              <a:solidFill>
                <a:srgbClr val="000000"/>
              </a:solidFill>
              <a:latin typeface="Arial"/>
              <a:ea typeface="Arial"/>
              <a:cs typeface="Arial"/>
              <a:sym typeface="Arial"/>
            </a:endParaRPr>
          </a:p>
        </p:txBody>
      </p:sp>
      <p:sp>
        <p:nvSpPr>
          <p:cNvPr id="4" name="Google Shape;603;g25e11802ac4_0_1886">
            <a:extLst>
              <a:ext uri="{FF2B5EF4-FFF2-40B4-BE49-F238E27FC236}">
                <a16:creationId xmlns:a16="http://schemas.microsoft.com/office/drawing/2014/main" id="{B5AF80B8-CCC9-903D-8935-156EC8BB31B8}"/>
              </a:ext>
            </a:extLst>
          </p:cNvPr>
          <p:cNvSpPr txBox="1"/>
          <p:nvPr/>
        </p:nvSpPr>
        <p:spPr>
          <a:xfrm>
            <a:off x="4182476" y="5828646"/>
            <a:ext cx="4504200"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interrelationships between living things impact my life?</a:t>
            </a:r>
            <a:endParaRPr sz="1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7C9991CF-141E-64F3-1C23-A515833D455E}"/>
              </a:ext>
            </a:extLst>
          </p:cNvPr>
          <p:cNvSpPr txBox="1"/>
          <p:nvPr/>
        </p:nvSpPr>
        <p:spPr>
          <a:xfrm>
            <a:off x="659475" y="1196942"/>
            <a:ext cx="2818507" cy="1938992"/>
          </a:xfrm>
          <a:prstGeom prst="rect">
            <a:avLst/>
          </a:prstGeom>
          <a:noFill/>
        </p:spPr>
        <p:txBody>
          <a:bodyPr wrap="square" rtlCol="0">
            <a:spAutoFit/>
          </a:bodyPr>
          <a:lstStyle/>
          <a:p>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way living things interact with and affect each other within their environment</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215284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367"/>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interrelationship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54" name="Google Shape;754;g25e11802ac4_0_2367"/>
          <p:cNvSpPr txBox="1"/>
          <p:nvPr/>
        </p:nvSpPr>
        <p:spPr>
          <a:xfrm>
            <a:off x="1073532"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fish swimming in a lake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5" name="Google Shape;75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6" name="Google Shape;75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teenager driving a car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367"/>
          <p:cNvSpPr txBox="1"/>
          <p:nvPr/>
        </p:nvSpPr>
        <p:spPr>
          <a:xfrm>
            <a:off x="1073532" y="298335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lion eating a zebra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761;g25e11802ac4_0_2367">
            <a:extLst>
              <a:ext uri="{FF2B5EF4-FFF2-40B4-BE49-F238E27FC236}">
                <a16:creationId xmlns:a16="http://schemas.microsoft.com/office/drawing/2014/main" id="{837358B1-8FAD-16F7-B4CF-287765E3763E}"/>
              </a:ext>
            </a:extLst>
          </p:cNvPr>
          <p:cNvSpPr txBox="1"/>
          <p:nvPr/>
        </p:nvSpPr>
        <p:spPr>
          <a:xfrm>
            <a:off x="1073531" y="396832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Making your bed in the morning</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g25e11802ac4_0_2367"/>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747" name="Google Shape;747;g25e11802ac4_0_2367"/>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748" name="Google Shape;748;g25e11802ac4_0_2367"/>
          <p:cNvCxnSpPr>
            <a:stCxn id="749" idx="4"/>
            <a:endCxn id="746"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750" name="Google Shape;750;g25e11802ac4_0_2367"/>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751" name="Google Shape;751;g25e11802ac4_0_2367"/>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749" name="Google Shape;749;g25e11802ac4_0_2367"/>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752" name="Google Shape;752;g25e11802ac4_0_2367"/>
          <p:cNvSpPr txBox="1"/>
          <p:nvPr/>
        </p:nvSpPr>
        <p:spPr>
          <a:xfrm>
            <a:off x="738131" y="268426"/>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 an </a:t>
            </a:r>
            <a:r>
              <a:rPr lang="en-US" sz="3000" b="1" i="0" u="none" strike="noStrike" cap="none" dirty="0">
                <a:solidFill>
                  <a:srgbClr val="000000"/>
                </a:solidFill>
                <a:latin typeface="Calibri"/>
                <a:ea typeface="Calibri"/>
                <a:cs typeface="Calibri"/>
                <a:sym typeface="Calibri"/>
              </a:rPr>
              <a:t>interrelationship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754" name="Google Shape;754;g25e11802ac4_0_2367"/>
          <p:cNvSpPr txBox="1"/>
          <p:nvPr/>
        </p:nvSpPr>
        <p:spPr>
          <a:xfrm>
            <a:off x="1073532" y="49967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fish swimming in a lake</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5" name="Google Shape;755;g25e11802ac4_0_2367"/>
          <p:cNvSpPr txBox="1"/>
          <p:nvPr/>
        </p:nvSpPr>
        <p:spPr>
          <a:xfrm>
            <a:off x="1166884" y="18370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756" name="Google Shape;756;g25e11802ac4_0_2367"/>
          <p:cNvSpPr txBox="1"/>
          <p:nvPr/>
        </p:nvSpPr>
        <p:spPr>
          <a:xfrm>
            <a:off x="1073532" y="19398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teenager driving a car</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57" name="Google Shape;757;g25e11802ac4_0_2367"/>
          <p:cNvSpPr txBox="1"/>
          <p:nvPr/>
        </p:nvSpPr>
        <p:spPr>
          <a:xfrm>
            <a:off x="380509" y="18370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758" name="Google Shape;758;g25e11802ac4_0_2367"/>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759" name="Google Shape;759;g25e11802ac4_0_2367"/>
          <p:cNvSpPr txBox="1"/>
          <p:nvPr/>
        </p:nvSpPr>
        <p:spPr>
          <a:xfrm>
            <a:off x="393332" y="38794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760" name="Google Shape;760;g25e11802ac4_0_2367"/>
          <p:cNvSpPr txBox="1"/>
          <p:nvPr/>
        </p:nvSpPr>
        <p:spPr>
          <a:xfrm>
            <a:off x="393330" y="4904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761" name="Google Shape;761;g25e11802ac4_0_2367"/>
          <p:cNvSpPr txBox="1"/>
          <p:nvPr/>
        </p:nvSpPr>
        <p:spPr>
          <a:xfrm>
            <a:off x="1073532" y="2983353"/>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lion eating a zebra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761;g25e11802ac4_0_2367">
            <a:extLst>
              <a:ext uri="{FF2B5EF4-FFF2-40B4-BE49-F238E27FC236}">
                <a16:creationId xmlns:a16="http://schemas.microsoft.com/office/drawing/2014/main" id="{837358B1-8FAD-16F7-B4CF-287765E3763E}"/>
              </a:ext>
            </a:extLst>
          </p:cNvPr>
          <p:cNvSpPr txBox="1"/>
          <p:nvPr/>
        </p:nvSpPr>
        <p:spPr>
          <a:xfrm>
            <a:off x="1073531" y="396832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Making your bed in the morning</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3" name="Google Shape;783;g28d164d3bd8_0_43">
            <a:extLst>
              <a:ext uri="{FF2B5EF4-FFF2-40B4-BE49-F238E27FC236}">
                <a16:creationId xmlns:a16="http://schemas.microsoft.com/office/drawing/2014/main" id="{6BCD243D-C960-C2E5-0489-66809CF74EBD}"/>
              </a:ext>
            </a:extLst>
          </p:cNvPr>
          <p:cNvSpPr/>
          <p:nvPr/>
        </p:nvSpPr>
        <p:spPr>
          <a:xfrm>
            <a:off x="235575" y="2668175"/>
            <a:ext cx="4865700" cy="10158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21191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2" name="Picture 1">
            <a:extLst>
              <a:ext uri="{FF2B5EF4-FFF2-40B4-BE49-F238E27FC236}">
                <a16:creationId xmlns:a16="http://schemas.microsoft.com/office/drawing/2014/main" id="{FC7F6538-BF38-B6CA-D1E2-156D81227C76}"/>
              </a:ext>
            </a:extLst>
          </p:cNvPr>
          <p:cNvPicPr>
            <a:picLocks noChangeAspect="1"/>
          </p:cNvPicPr>
          <p:nvPr/>
        </p:nvPicPr>
        <p:blipFill>
          <a:blip r:embed="rId3"/>
          <a:stretch>
            <a:fillRect/>
          </a:stretch>
        </p:blipFill>
        <p:spPr>
          <a:xfrm>
            <a:off x="5423234" y="1037315"/>
            <a:ext cx="2953324" cy="2513111"/>
          </a:xfrm>
          <a:prstGeom prst="rect">
            <a:avLst/>
          </a:prstGeom>
        </p:spPr>
      </p:pic>
      <p:sp>
        <p:nvSpPr>
          <p:cNvPr id="657" name="Google Shape;65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8" name="Google Shape;65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9" name="Google Shape;659;g25e11802ac4_0_2108"/>
          <p:cNvCxnSpPr>
            <a:stCxn id="660" idx="4"/>
            <a:endCxn id="65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1" name="Google Shape;66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2" name="Google Shape;66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0" name="Google Shape;66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3" name="Google Shape;66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64" name="Google Shape;66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65" name="Google Shape;665;g25e11802ac4_0_2108"/>
          <p:cNvCxnSpPr>
            <a:stCxn id="666" idx="4"/>
            <a:endCxn id="66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67" name="Google Shape;66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68" name="Google Shape;66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66" name="Google Shape;66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0" name="Google Shape;67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1" name="Google Shape;67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2" name="Google Shape;67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 name="Google Shape;599;g25e11802ac4_0_1886">
            <a:extLst>
              <a:ext uri="{FF2B5EF4-FFF2-40B4-BE49-F238E27FC236}">
                <a16:creationId xmlns:a16="http://schemas.microsoft.com/office/drawing/2014/main" id="{59A3197D-2CAB-47C1-E22F-B6B8038A801C}"/>
              </a:ext>
            </a:extLst>
          </p:cNvPr>
          <p:cNvSpPr txBox="1"/>
          <p:nvPr/>
        </p:nvSpPr>
        <p:spPr>
          <a:xfrm>
            <a:off x="2768679" y="3356104"/>
            <a:ext cx="3606586"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600" b="1" i="0" u="none" strike="noStrike" cap="none" dirty="0">
                <a:solidFill>
                  <a:srgbClr val="000000"/>
                </a:solidFill>
                <a:latin typeface="Poppins"/>
                <a:ea typeface="Poppins"/>
                <a:cs typeface="Poppins"/>
                <a:sym typeface="Poppins"/>
              </a:rPr>
              <a:t>Interrelationship</a:t>
            </a:r>
            <a:endParaRPr sz="2600" b="0" i="0" u="none" strike="noStrike" cap="none" dirty="0">
              <a:solidFill>
                <a:srgbClr val="000000"/>
              </a:solidFill>
              <a:latin typeface="Arial"/>
              <a:ea typeface="Arial"/>
              <a:cs typeface="Arial"/>
              <a:sym typeface="Arial"/>
            </a:endParaRPr>
          </a:p>
        </p:txBody>
      </p:sp>
      <p:sp>
        <p:nvSpPr>
          <p:cNvPr id="4" name="Google Shape;603;g25e11802ac4_0_1886">
            <a:extLst>
              <a:ext uri="{FF2B5EF4-FFF2-40B4-BE49-F238E27FC236}">
                <a16:creationId xmlns:a16="http://schemas.microsoft.com/office/drawing/2014/main" id="{B5AF80B8-CCC9-903D-8935-156EC8BB31B8}"/>
              </a:ext>
            </a:extLst>
          </p:cNvPr>
          <p:cNvSpPr txBox="1"/>
          <p:nvPr/>
        </p:nvSpPr>
        <p:spPr>
          <a:xfrm>
            <a:off x="4182476" y="5828646"/>
            <a:ext cx="4504200"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interrelationships between living things impact my life?</a:t>
            </a:r>
            <a:endParaRPr sz="1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7C9991CF-141E-64F3-1C23-A515833D455E}"/>
              </a:ext>
            </a:extLst>
          </p:cNvPr>
          <p:cNvSpPr txBox="1"/>
          <p:nvPr/>
        </p:nvSpPr>
        <p:spPr>
          <a:xfrm>
            <a:off x="659475" y="1196942"/>
            <a:ext cx="2818507" cy="1938992"/>
          </a:xfrm>
          <a:prstGeom prst="rect">
            <a:avLst/>
          </a:prstGeom>
          <a:noFill/>
        </p:spPr>
        <p:txBody>
          <a:bodyPr wrap="square" rtlCol="0">
            <a:spAutoFit/>
          </a:bodyPr>
          <a:lstStyle/>
          <a:p>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way living things interact with and affect each other within their environment</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761;g25e11802ac4_0_2367">
            <a:extLst>
              <a:ext uri="{FF2B5EF4-FFF2-40B4-BE49-F238E27FC236}">
                <a16:creationId xmlns:a16="http://schemas.microsoft.com/office/drawing/2014/main" id="{6D5BE3D2-9EA2-DBD3-A512-55001CC58C6A}"/>
              </a:ext>
            </a:extLst>
          </p:cNvPr>
          <p:cNvSpPr txBox="1"/>
          <p:nvPr/>
        </p:nvSpPr>
        <p:spPr>
          <a:xfrm>
            <a:off x="812563" y="4931042"/>
            <a:ext cx="2890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lion eating a zebra</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1102312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15" name="Google Shape;81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16" name="Google Shape;816;g25e11802ac4_0_2536"/>
          <p:cNvCxnSpPr>
            <a:stCxn id="817" idx="4"/>
            <a:endCxn id="81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18" name="Google Shape;81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19" name="Google Shape;81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17" name="Google Shape;81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0" name="Google Shape;820;g25e11802ac4_0_2536"/>
          <p:cNvSpPr txBox="1"/>
          <p:nvPr/>
        </p:nvSpPr>
        <p:spPr>
          <a:xfrm>
            <a:off x="626731" y="355701"/>
            <a:ext cx="8209500" cy="1446509"/>
          </a:xfrm>
          <a:prstGeom prst="rect">
            <a:avLst/>
          </a:prstGeom>
          <a:noFill/>
          <a:ln>
            <a:noFill/>
          </a:ln>
        </p:spPr>
        <p:txBody>
          <a:bodyPr spcFirstLastPara="1" wrap="square" lIns="91425" tIns="45700" rIns="91425" bIns="45700" anchor="t" anchorCtr="0">
            <a:spAutoFit/>
          </a:bodyPr>
          <a:lstStyle/>
          <a:p>
            <a:pPr algn="ctr">
              <a:buSzPts val="3000"/>
            </a:pPr>
            <a:r>
              <a:rPr lang="en-US" sz="2900" b="1" i="0" u="sng" strike="noStrike" cap="none" dirty="0">
                <a:solidFill>
                  <a:srgbClr val="000000"/>
                </a:solidFill>
                <a:latin typeface="Calibri" panose="020F0502020204030204" pitchFamily="34" charset="0"/>
                <a:ea typeface="Calibri"/>
                <a:cs typeface="Calibri" panose="020F0502020204030204" pitchFamily="34" charset="0"/>
                <a:sym typeface="Calibri"/>
              </a:rPr>
              <a:t>Directions:</a:t>
            </a:r>
            <a:r>
              <a:rPr lang="en-US" sz="2900" b="1"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2900" b="0" i="0" u="none" strike="noStrike" cap="none" dirty="0">
                <a:solidFill>
                  <a:srgbClr val="000000"/>
                </a:solidFill>
                <a:latin typeface="Calibri" panose="020F0502020204030204" pitchFamily="34" charset="0"/>
                <a:ea typeface="Calibri"/>
                <a:cs typeface="Calibri" panose="020F0502020204030204" pitchFamily="34" charset="0"/>
                <a:sym typeface="Calibri"/>
              </a:rPr>
              <a:t>Choose the correct response for </a:t>
            </a:r>
            <a:r>
              <a:rPr lang="en-US" sz="2900" b="0" i="1" u="none"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2900" b="0" i="1" u="none" strike="noStrike" cap="none" dirty="0">
                <a:solidFill>
                  <a:srgbClr val="000000"/>
                </a:solidFill>
                <a:latin typeface="Calibri" panose="020F0502020204030204" pitchFamily="34" charset="0"/>
                <a:ea typeface="Helvetica Neue Light"/>
                <a:cs typeface="Calibri" panose="020F0502020204030204" pitchFamily="34" charset="0"/>
                <a:sym typeface="Helvetica Neue Light"/>
              </a:rPr>
              <a:t>How do interrelationships between living things impact my life</a:t>
            </a:r>
            <a:r>
              <a:rPr lang="en-US" sz="2900" b="0" i="1"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2900" b="0" i="0" u="none" strike="noStrike" cap="none" dirty="0">
                <a:solidFill>
                  <a:srgbClr val="000000"/>
                </a:solidFill>
                <a:latin typeface="Calibri" panose="020F0502020204030204" pitchFamily="34" charset="0"/>
                <a:ea typeface="Calibri"/>
                <a:cs typeface="Calibri" panose="020F0502020204030204" pitchFamily="34" charset="0"/>
                <a:sym typeface="Calibri"/>
              </a:rPr>
              <a:t>from the choices below.</a:t>
            </a:r>
            <a:endParaRPr sz="29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21" name="Google Shape;821;g25e11802ac4_0_2536"/>
          <p:cNvSpPr txBox="1"/>
          <p:nvPr/>
        </p:nvSpPr>
        <p:spPr>
          <a:xfrm>
            <a:off x="1073532" y="429203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1" u="none" strike="noStrike" cap="none" dirty="0">
                <a:solidFill>
                  <a:srgbClr val="434343"/>
                </a:solidFill>
                <a:latin typeface="Helvetica Neue Light"/>
                <a:ea typeface="Helvetica Neue Light"/>
                <a:cs typeface="Helvetica Neue Light"/>
                <a:sym typeface="Helvetica Neue Light"/>
              </a:rPr>
              <a:t>Interrelationships</a:t>
            </a:r>
            <a:r>
              <a:rPr lang="en-US" sz="2200" b="0" i="0" u="none" strike="noStrike" cap="none" dirty="0">
                <a:solidFill>
                  <a:srgbClr val="434343"/>
                </a:solidFill>
                <a:latin typeface="Helvetica Neue Light"/>
                <a:ea typeface="Helvetica Neue Light"/>
                <a:cs typeface="Helvetica Neue Light"/>
                <a:sym typeface="Helvetica Neue Light"/>
              </a:rPr>
              <a:t> help me play basketball. </a:t>
            </a:r>
            <a:endParaRPr sz="2200" b="0" i="0" u="none" strike="noStrike" cap="none" dirty="0">
              <a:solidFill>
                <a:srgbClr val="434343"/>
              </a:solidFill>
              <a:latin typeface="Arial"/>
              <a:ea typeface="Arial"/>
              <a:cs typeface="Arial"/>
              <a:sym typeface="Arial"/>
            </a:endParaRPr>
          </a:p>
        </p:txBody>
      </p:sp>
      <p:sp>
        <p:nvSpPr>
          <p:cNvPr id="822" name="Google Shape;822;g25e11802ac4_0_2536"/>
          <p:cNvSpPr txBox="1"/>
          <p:nvPr/>
        </p:nvSpPr>
        <p:spPr>
          <a:xfrm>
            <a:off x="1073532" y="284212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Waves hitting the beach is </a:t>
            </a:r>
            <a:r>
              <a:rPr lang="en-US" sz="2200" dirty="0">
                <a:solidFill>
                  <a:srgbClr val="43464D"/>
                </a:solidFill>
                <a:latin typeface="Helvetica Neue Light"/>
                <a:ea typeface="Helvetica Neue Light"/>
                <a:cs typeface="Helvetica Neue Light"/>
                <a:sym typeface="Helvetica Neue Light"/>
              </a:rPr>
              <a:t>an </a:t>
            </a:r>
            <a:r>
              <a:rPr lang="en-US" sz="2200" i="1" dirty="0">
                <a:solidFill>
                  <a:srgbClr val="43464D"/>
                </a:solidFill>
                <a:latin typeface="Helvetica Neue Light"/>
                <a:ea typeface="Helvetica Neue Light"/>
                <a:cs typeface="Helvetica Neue Light"/>
                <a:sym typeface="Helvetica Neue Light"/>
              </a:rPr>
              <a:t>interrelationship</a:t>
            </a:r>
            <a:r>
              <a:rPr lang="en-US" sz="2200" dirty="0">
                <a:solidFill>
                  <a:srgbClr val="43464D"/>
                </a:solidFill>
                <a:latin typeface="Helvetica Neue Light"/>
                <a:ea typeface="Helvetica Neue Light"/>
                <a:cs typeface="Helvetica Neue Light"/>
                <a:sym typeface="Helvetica Neue Light"/>
              </a:rPr>
              <a:t> that creates energy for me to use to power the lights in my house.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3" name="Google Shape;82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24" name="Google Shape;824;g25e11802ac4_0_2536"/>
          <p:cNvSpPr txBox="1"/>
          <p:nvPr/>
        </p:nvSpPr>
        <p:spPr>
          <a:xfrm>
            <a:off x="1073532" y="1863608"/>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bicycle I ride comes from an </a:t>
            </a:r>
            <a:r>
              <a:rPr lang="en-US" sz="2200" b="0" i="1" u="none" strike="noStrike" cap="none" dirty="0">
                <a:solidFill>
                  <a:srgbClr val="43464D"/>
                </a:solidFill>
                <a:latin typeface="Helvetica Neue Light"/>
                <a:ea typeface="Helvetica Neue Light"/>
                <a:cs typeface="Helvetica Neue Light"/>
                <a:sym typeface="Helvetica Neue Light"/>
              </a:rPr>
              <a:t>interrelationship</a:t>
            </a:r>
            <a:r>
              <a:rPr lang="en-US" sz="2200" b="0" i="0" u="none" strike="noStrike" cap="none" dirty="0">
                <a:solidFill>
                  <a:srgbClr val="43464D"/>
                </a:solidFill>
                <a:latin typeface="Helvetica Neue Light"/>
                <a:ea typeface="Helvetica Neue Light"/>
                <a:cs typeface="Helvetica Neue Light"/>
                <a:sym typeface="Helvetica Neue Light"/>
              </a:rPr>
              <a:t> between the pedals and the handlebar.</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26" name="Google Shape;826;g25e11802ac4_0_25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27" name="Google Shape;82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8" name="Google Shape;82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9" name="Google Shape;829;g25e11802ac4_0_2536"/>
          <p:cNvSpPr txBox="1"/>
          <p:nvPr/>
        </p:nvSpPr>
        <p:spPr>
          <a:xfrm>
            <a:off x="1073532" y="5356215"/>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343"/>
                </a:solidFill>
                <a:latin typeface="Helvetica Neue Light"/>
                <a:ea typeface="Helvetica Neue Light"/>
                <a:cs typeface="Helvetica Neue Light"/>
                <a:sym typeface="Helvetica Neue Light"/>
              </a:rPr>
              <a:t>Many of the foods I eat, like fruits, vegetables, and nuts, come from plants that have </a:t>
            </a:r>
            <a:r>
              <a:rPr lang="en-US" sz="2200" b="0" i="1" u="none" strike="noStrike" cap="none" dirty="0">
                <a:solidFill>
                  <a:srgbClr val="434343"/>
                </a:solidFill>
                <a:latin typeface="Helvetica Neue Light"/>
                <a:ea typeface="Helvetica Neue Light"/>
                <a:cs typeface="Helvetica Neue Light"/>
                <a:sym typeface="Helvetica Neue Light"/>
              </a:rPr>
              <a:t>interrelationships</a:t>
            </a:r>
            <a:r>
              <a:rPr lang="en-US" sz="2200" b="0" i="0" u="none" strike="noStrike" cap="none" dirty="0">
                <a:solidFill>
                  <a:srgbClr val="434343"/>
                </a:solidFill>
                <a:latin typeface="Helvetica Neue Light"/>
                <a:ea typeface="Helvetica Neue Light"/>
                <a:cs typeface="Helvetica Neue Light"/>
                <a:sym typeface="Helvetica Neue Light"/>
              </a:rPr>
              <a:t> with bees, butterflies, and other insects for pollination.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815" name="Google Shape;815;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816" name="Google Shape;816;g25e11802ac4_0_2536"/>
          <p:cNvCxnSpPr>
            <a:stCxn id="817" idx="4"/>
            <a:endCxn id="814"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818" name="Google Shape;818;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819" name="Google Shape;819;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817" name="Google Shape;817;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820" name="Google Shape;820;g25e11802ac4_0_2536"/>
          <p:cNvSpPr txBox="1"/>
          <p:nvPr/>
        </p:nvSpPr>
        <p:spPr>
          <a:xfrm>
            <a:off x="626731" y="355701"/>
            <a:ext cx="8209500" cy="1446509"/>
          </a:xfrm>
          <a:prstGeom prst="rect">
            <a:avLst/>
          </a:prstGeom>
          <a:noFill/>
          <a:ln>
            <a:noFill/>
          </a:ln>
        </p:spPr>
        <p:txBody>
          <a:bodyPr spcFirstLastPara="1" wrap="square" lIns="91425" tIns="45700" rIns="91425" bIns="45700" anchor="t" anchorCtr="0">
            <a:spAutoFit/>
          </a:bodyPr>
          <a:lstStyle/>
          <a:p>
            <a:pPr algn="ctr">
              <a:buSzPts val="3000"/>
            </a:pPr>
            <a:r>
              <a:rPr lang="en-US" sz="2900" b="1" i="0" u="sng" strike="noStrike" cap="none" dirty="0">
                <a:solidFill>
                  <a:srgbClr val="000000"/>
                </a:solidFill>
                <a:latin typeface="Calibri" panose="020F0502020204030204" pitchFamily="34" charset="0"/>
                <a:ea typeface="Calibri"/>
                <a:cs typeface="Calibri" panose="020F0502020204030204" pitchFamily="34" charset="0"/>
                <a:sym typeface="Calibri"/>
              </a:rPr>
              <a:t>Directions:</a:t>
            </a:r>
            <a:r>
              <a:rPr lang="en-US" sz="2900" b="1" i="0"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2900" b="0" i="0" u="none" strike="noStrike" cap="none" dirty="0">
                <a:solidFill>
                  <a:srgbClr val="000000"/>
                </a:solidFill>
                <a:latin typeface="Calibri" panose="020F0502020204030204" pitchFamily="34" charset="0"/>
                <a:ea typeface="Calibri"/>
                <a:cs typeface="Calibri" panose="020F0502020204030204" pitchFamily="34" charset="0"/>
                <a:sym typeface="Calibri"/>
              </a:rPr>
              <a:t>Choose the correct response for </a:t>
            </a:r>
            <a:r>
              <a:rPr lang="en-US" sz="2900" b="0" i="1" u="none" strike="noStrike" cap="none" dirty="0">
                <a:solidFill>
                  <a:srgbClr val="000000"/>
                </a:solidFill>
                <a:latin typeface="Calibri" panose="020F0502020204030204" pitchFamily="34" charset="0"/>
                <a:ea typeface="Calibri"/>
                <a:cs typeface="Calibri" panose="020F0502020204030204" pitchFamily="34" charset="0"/>
                <a:sym typeface="Calibri"/>
              </a:rPr>
              <a:t>“</a:t>
            </a:r>
            <a:r>
              <a:rPr lang="en-US" sz="2900" b="0" i="1" u="none" strike="noStrike" cap="none" dirty="0">
                <a:solidFill>
                  <a:srgbClr val="000000"/>
                </a:solidFill>
                <a:latin typeface="Calibri" panose="020F0502020204030204" pitchFamily="34" charset="0"/>
                <a:ea typeface="Helvetica Neue Light"/>
                <a:cs typeface="Calibri" panose="020F0502020204030204" pitchFamily="34" charset="0"/>
                <a:sym typeface="Helvetica Neue Light"/>
              </a:rPr>
              <a:t>How do interrelationships between living things impact my life</a:t>
            </a:r>
            <a:r>
              <a:rPr lang="en-US" sz="2900" b="0" i="1" u="none" strike="noStrike" cap="none" dirty="0">
                <a:solidFill>
                  <a:srgbClr val="000000"/>
                </a:solidFill>
                <a:latin typeface="Calibri" panose="020F0502020204030204" pitchFamily="34" charset="0"/>
                <a:ea typeface="Calibri"/>
                <a:cs typeface="Calibri" panose="020F0502020204030204" pitchFamily="34" charset="0"/>
                <a:sym typeface="Calibri"/>
              </a:rPr>
              <a:t>?” </a:t>
            </a:r>
            <a:r>
              <a:rPr lang="en-US" sz="2900" b="0" i="0" u="none" strike="noStrike" cap="none" dirty="0">
                <a:solidFill>
                  <a:srgbClr val="000000"/>
                </a:solidFill>
                <a:latin typeface="Calibri" panose="020F0502020204030204" pitchFamily="34" charset="0"/>
                <a:ea typeface="Calibri"/>
                <a:cs typeface="Calibri" panose="020F0502020204030204" pitchFamily="34" charset="0"/>
                <a:sym typeface="Calibri"/>
              </a:rPr>
              <a:t>from the choices below.</a:t>
            </a:r>
            <a:endParaRPr sz="29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821" name="Google Shape;821;g25e11802ac4_0_2536"/>
          <p:cNvSpPr txBox="1"/>
          <p:nvPr/>
        </p:nvSpPr>
        <p:spPr>
          <a:xfrm>
            <a:off x="1073532" y="4292030"/>
            <a:ext cx="787410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1" u="none" strike="noStrike" cap="none" dirty="0">
                <a:solidFill>
                  <a:srgbClr val="434343"/>
                </a:solidFill>
                <a:latin typeface="Helvetica Neue Light"/>
                <a:ea typeface="Helvetica Neue Light"/>
                <a:cs typeface="Helvetica Neue Light"/>
                <a:sym typeface="Helvetica Neue Light"/>
              </a:rPr>
              <a:t>Interrelationships</a:t>
            </a:r>
            <a:r>
              <a:rPr lang="en-US" sz="2200" b="0" i="0" u="none" strike="noStrike" cap="none" dirty="0">
                <a:solidFill>
                  <a:srgbClr val="434343"/>
                </a:solidFill>
                <a:latin typeface="Helvetica Neue Light"/>
                <a:ea typeface="Helvetica Neue Light"/>
                <a:cs typeface="Helvetica Neue Light"/>
                <a:sym typeface="Helvetica Neue Light"/>
              </a:rPr>
              <a:t> help me play basketball. </a:t>
            </a:r>
            <a:endParaRPr sz="2200" b="0" i="0" u="none" strike="noStrike" cap="none" dirty="0">
              <a:solidFill>
                <a:srgbClr val="434343"/>
              </a:solidFill>
              <a:latin typeface="Arial"/>
              <a:ea typeface="Arial"/>
              <a:cs typeface="Arial"/>
              <a:sym typeface="Arial"/>
            </a:endParaRPr>
          </a:p>
        </p:txBody>
      </p:sp>
      <p:sp>
        <p:nvSpPr>
          <p:cNvPr id="822" name="Google Shape;822;g25e11802ac4_0_2536"/>
          <p:cNvSpPr txBox="1"/>
          <p:nvPr/>
        </p:nvSpPr>
        <p:spPr>
          <a:xfrm>
            <a:off x="1073532" y="2842120"/>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Waves hitting the beach is </a:t>
            </a:r>
            <a:r>
              <a:rPr lang="en-US" sz="2200" dirty="0">
                <a:solidFill>
                  <a:srgbClr val="43464D"/>
                </a:solidFill>
                <a:latin typeface="Helvetica Neue Light"/>
                <a:ea typeface="Helvetica Neue Light"/>
                <a:cs typeface="Helvetica Neue Light"/>
                <a:sym typeface="Helvetica Neue Light"/>
              </a:rPr>
              <a:t>an </a:t>
            </a:r>
            <a:r>
              <a:rPr lang="en-US" sz="2200" i="1" dirty="0">
                <a:solidFill>
                  <a:srgbClr val="43464D"/>
                </a:solidFill>
                <a:latin typeface="Helvetica Neue Light"/>
                <a:ea typeface="Helvetica Neue Light"/>
                <a:cs typeface="Helvetica Neue Light"/>
                <a:sym typeface="Helvetica Neue Light"/>
              </a:rPr>
              <a:t>interrelationship</a:t>
            </a:r>
            <a:r>
              <a:rPr lang="en-US" sz="2200" dirty="0">
                <a:solidFill>
                  <a:srgbClr val="43464D"/>
                </a:solidFill>
                <a:latin typeface="Helvetica Neue Light"/>
                <a:ea typeface="Helvetica Neue Light"/>
                <a:cs typeface="Helvetica Neue Light"/>
                <a:sym typeface="Helvetica Neue Light"/>
              </a:rPr>
              <a:t> that creates energy for me to use to power the lights in my house.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3" name="Google Shape;823;g25e11802ac4_0_2536"/>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824" name="Google Shape;824;g25e11802ac4_0_2536"/>
          <p:cNvSpPr txBox="1"/>
          <p:nvPr/>
        </p:nvSpPr>
        <p:spPr>
          <a:xfrm>
            <a:off x="1073532" y="1863608"/>
            <a:ext cx="7874100"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64D"/>
                </a:solidFill>
                <a:latin typeface="Helvetica Neue Light"/>
                <a:ea typeface="Helvetica Neue Light"/>
                <a:cs typeface="Helvetica Neue Light"/>
                <a:sym typeface="Helvetica Neue Light"/>
              </a:rPr>
              <a:t>The bicycle I ride comes from an </a:t>
            </a:r>
            <a:r>
              <a:rPr lang="en-US" sz="2200" b="0" i="1" u="none" strike="noStrike" cap="none" dirty="0">
                <a:solidFill>
                  <a:srgbClr val="43464D"/>
                </a:solidFill>
                <a:latin typeface="Helvetica Neue Light"/>
                <a:ea typeface="Helvetica Neue Light"/>
                <a:cs typeface="Helvetica Neue Light"/>
                <a:sym typeface="Helvetica Neue Light"/>
              </a:rPr>
              <a:t>interrelationship</a:t>
            </a:r>
            <a:r>
              <a:rPr lang="en-US" sz="2200" b="0" i="0" u="none" strike="noStrike" cap="none" dirty="0">
                <a:solidFill>
                  <a:srgbClr val="43464D"/>
                </a:solidFill>
                <a:latin typeface="Helvetica Neue Light"/>
                <a:ea typeface="Helvetica Neue Light"/>
                <a:cs typeface="Helvetica Neue Light"/>
                <a:sym typeface="Helvetica Neue Light"/>
              </a:rPr>
              <a:t> between the pedals and the handlebar.</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825" name="Google Shape;825;g25e11802ac4_0_25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A</a:t>
            </a:r>
            <a:endParaRPr sz="1400" b="0" i="0" u="none" strike="noStrike" cap="none">
              <a:solidFill>
                <a:srgbClr val="000000"/>
              </a:solidFill>
              <a:latin typeface="Arial"/>
              <a:ea typeface="Arial"/>
              <a:cs typeface="Arial"/>
              <a:sym typeface="Arial"/>
            </a:endParaRPr>
          </a:p>
        </p:txBody>
      </p:sp>
      <p:sp>
        <p:nvSpPr>
          <p:cNvPr id="826" name="Google Shape;826;g25e11802ac4_0_2536"/>
          <p:cNvSpPr txBox="1"/>
          <p:nvPr/>
        </p:nvSpPr>
        <p:spPr>
          <a:xfrm>
            <a:off x="380508" y="28866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B</a:t>
            </a:r>
            <a:endParaRPr sz="1400" b="0" i="0" u="none" strike="noStrike" cap="none">
              <a:solidFill>
                <a:srgbClr val="000000"/>
              </a:solidFill>
              <a:latin typeface="Arial"/>
              <a:ea typeface="Arial"/>
              <a:cs typeface="Arial"/>
              <a:sym typeface="Arial"/>
            </a:endParaRPr>
          </a:p>
        </p:txBody>
      </p:sp>
      <p:sp>
        <p:nvSpPr>
          <p:cNvPr id="827" name="Google Shape;827;g25e11802ac4_0_2536"/>
          <p:cNvSpPr txBox="1"/>
          <p:nvPr/>
        </p:nvSpPr>
        <p:spPr>
          <a:xfrm>
            <a:off x="393332" y="41842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C</a:t>
            </a:r>
            <a:endParaRPr sz="1400" b="0" i="0" u="none" strike="noStrike" cap="none">
              <a:solidFill>
                <a:srgbClr val="000000"/>
              </a:solidFill>
              <a:latin typeface="Arial"/>
              <a:ea typeface="Arial"/>
              <a:cs typeface="Arial"/>
              <a:sym typeface="Arial"/>
            </a:endParaRPr>
          </a:p>
        </p:txBody>
      </p:sp>
      <p:sp>
        <p:nvSpPr>
          <p:cNvPr id="828" name="Google Shape;828;g25e11802ac4_0_2536"/>
          <p:cNvSpPr txBox="1"/>
          <p:nvPr/>
        </p:nvSpPr>
        <p:spPr>
          <a:xfrm>
            <a:off x="393330" y="55139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rgbClr val="000000"/>
                </a:solidFill>
                <a:latin typeface="Arial"/>
                <a:ea typeface="Arial"/>
                <a:cs typeface="Arial"/>
                <a:sym typeface="Arial"/>
              </a:rPr>
              <a:t>D</a:t>
            </a:r>
            <a:endParaRPr sz="1400" b="0" i="0" u="none" strike="noStrike" cap="none">
              <a:solidFill>
                <a:srgbClr val="000000"/>
              </a:solidFill>
              <a:latin typeface="Arial"/>
              <a:ea typeface="Arial"/>
              <a:cs typeface="Arial"/>
              <a:sym typeface="Arial"/>
            </a:endParaRPr>
          </a:p>
        </p:txBody>
      </p:sp>
      <p:sp>
        <p:nvSpPr>
          <p:cNvPr id="829" name="Google Shape;829;g25e11802ac4_0_2536"/>
          <p:cNvSpPr txBox="1"/>
          <p:nvPr/>
        </p:nvSpPr>
        <p:spPr>
          <a:xfrm>
            <a:off x="1073532" y="5356215"/>
            <a:ext cx="7874100"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US" sz="2200" b="0" i="0" u="none" strike="noStrike" cap="none" dirty="0">
                <a:solidFill>
                  <a:srgbClr val="434343"/>
                </a:solidFill>
                <a:latin typeface="Helvetica Neue Light"/>
                <a:ea typeface="Helvetica Neue Light"/>
                <a:cs typeface="Helvetica Neue Light"/>
                <a:sym typeface="Helvetica Neue Light"/>
              </a:rPr>
              <a:t>Many of the foods I eat, like fruits, vegetables, and nuts, come from plants that have </a:t>
            </a:r>
            <a:r>
              <a:rPr lang="en-US" sz="2200" b="0" i="1" u="none" strike="noStrike" cap="none" dirty="0">
                <a:solidFill>
                  <a:srgbClr val="434343"/>
                </a:solidFill>
                <a:latin typeface="Helvetica Neue Light"/>
                <a:ea typeface="Helvetica Neue Light"/>
                <a:cs typeface="Helvetica Neue Light"/>
                <a:sym typeface="Helvetica Neue Light"/>
              </a:rPr>
              <a:t>interrelationships</a:t>
            </a:r>
            <a:r>
              <a:rPr lang="en-US" sz="2200" b="0" i="0" u="none" strike="noStrike" cap="none" dirty="0">
                <a:solidFill>
                  <a:srgbClr val="434343"/>
                </a:solidFill>
                <a:latin typeface="Helvetica Neue Light"/>
                <a:ea typeface="Helvetica Neue Light"/>
                <a:cs typeface="Helvetica Neue Light"/>
                <a:sym typeface="Helvetica Neue Light"/>
              </a:rPr>
              <a:t> with bees, butterflies, and other insects for pollination. </a:t>
            </a:r>
          </a:p>
        </p:txBody>
      </p:sp>
      <p:sp>
        <p:nvSpPr>
          <p:cNvPr id="2" name="Google Shape;851;g28d164d3bd8_0_94">
            <a:extLst>
              <a:ext uri="{FF2B5EF4-FFF2-40B4-BE49-F238E27FC236}">
                <a16:creationId xmlns:a16="http://schemas.microsoft.com/office/drawing/2014/main" id="{5E25F239-EA74-BD49-354E-70451B72F596}"/>
              </a:ext>
            </a:extLst>
          </p:cNvPr>
          <p:cNvSpPr/>
          <p:nvPr/>
        </p:nvSpPr>
        <p:spPr>
          <a:xfrm>
            <a:off x="176700" y="5356444"/>
            <a:ext cx="8790600" cy="1145851"/>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617534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2" name="Picture 1">
            <a:extLst>
              <a:ext uri="{FF2B5EF4-FFF2-40B4-BE49-F238E27FC236}">
                <a16:creationId xmlns:a16="http://schemas.microsoft.com/office/drawing/2014/main" id="{FC7F6538-BF38-B6CA-D1E2-156D81227C76}"/>
              </a:ext>
            </a:extLst>
          </p:cNvPr>
          <p:cNvPicPr>
            <a:picLocks noChangeAspect="1"/>
          </p:cNvPicPr>
          <p:nvPr/>
        </p:nvPicPr>
        <p:blipFill>
          <a:blip r:embed="rId3"/>
          <a:stretch>
            <a:fillRect/>
          </a:stretch>
        </p:blipFill>
        <p:spPr>
          <a:xfrm>
            <a:off x="5423234" y="1037315"/>
            <a:ext cx="2953324" cy="2513111"/>
          </a:xfrm>
          <a:prstGeom prst="rect">
            <a:avLst/>
          </a:prstGeom>
        </p:spPr>
      </p:pic>
      <p:sp>
        <p:nvSpPr>
          <p:cNvPr id="657" name="Google Shape;657;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58" name="Google Shape;658;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59" name="Google Shape;659;g25e11802ac4_0_2108"/>
          <p:cNvCxnSpPr>
            <a:stCxn id="660" idx="4"/>
            <a:endCxn id="65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61" name="Google Shape;661;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62" name="Google Shape;662;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60" name="Google Shape;660;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63" name="Google Shape;663;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664" name="Google Shape;664;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665" name="Google Shape;665;g25e11802ac4_0_2108"/>
          <p:cNvCxnSpPr>
            <a:stCxn id="666" idx="4"/>
            <a:endCxn id="663"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667" name="Google Shape;667;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668" name="Google Shape;668;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666" name="Google Shape;666;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70" name="Google Shape;670;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671" name="Google Shape;671;g25e11802ac4_0_2108"/>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672" name="Google Shape;672;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3" name="Google Shape;599;g25e11802ac4_0_1886">
            <a:extLst>
              <a:ext uri="{FF2B5EF4-FFF2-40B4-BE49-F238E27FC236}">
                <a16:creationId xmlns:a16="http://schemas.microsoft.com/office/drawing/2014/main" id="{59A3197D-2CAB-47C1-E22F-B6B8038A801C}"/>
              </a:ext>
            </a:extLst>
          </p:cNvPr>
          <p:cNvSpPr txBox="1"/>
          <p:nvPr/>
        </p:nvSpPr>
        <p:spPr>
          <a:xfrm>
            <a:off x="2768679" y="3356104"/>
            <a:ext cx="3606586" cy="49240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600" b="1" i="0" u="none" strike="noStrike" cap="none" dirty="0">
                <a:solidFill>
                  <a:srgbClr val="000000"/>
                </a:solidFill>
                <a:latin typeface="Poppins"/>
                <a:ea typeface="Poppins"/>
                <a:cs typeface="Poppins"/>
                <a:sym typeface="Poppins"/>
              </a:rPr>
              <a:t>Interrelationship</a:t>
            </a:r>
            <a:endParaRPr sz="2600" b="0" i="0" u="none" strike="noStrike" cap="none" dirty="0">
              <a:solidFill>
                <a:srgbClr val="000000"/>
              </a:solidFill>
              <a:latin typeface="Arial"/>
              <a:ea typeface="Arial"/>
              <a:cs typeface="Arial"/>
              <a:sym typeface="Arial"/>
            </a:endParaRPr>
          </a:p>
        </p:txBody>
      </p:sp>
      <p:sp>
        <p:nvSpPr>
          <p:cNvPr id="4" name="Google Shape;603;g25e11802ac4_0_1886">
            <a:extLst>
              <a:ext uri="{FF2B5EF4-FFF2-40B4-BE49-F238E27FC236}">
                <a16:creationId xmlns:a16="http://schemas.microsoft.com/office/drawing/2014/main" id="{B5AF80B8-CCC9-903D-8935-156EC8BB31B8}"/>
              </a:ext>
            </a:extLst>
          </p:cNvPr>
          <p:cNvSpPr txBox="1"/>
          <p:nvPr/>
        </p:nvSpPr>
        <p:spPr>
          <a:xfrm>
            <a:off x="4182476" y="5828646"/>
            <a:ext cx="4504200" cy="61551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interrelationships between living things impact my life?</a:t>
            </a:r>
            <a:endParaRPr sz="1700" b="0" i="0"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7C9991CF-141E-64F3-1C23-A515833D455E}"/>
              </a:ext>
            </a:extLst>
          </p:cNvPr>
          <p:cNvSpPr txBox="1"/>
          <p:nvPr/>
        </p:nvSpPr>
        <p:spPr>
          <a:xfrm>
            <a:off x="659475" y="1196942"/>
            <a:ext cx="2818507" cy="1938992"/>
          </a:xfrm>
          <a:prstGeom prst="rect">
            <a:avLst/>
          </a:prstGeom>
          <a:noFill/>
        </p:spPr>
        <p:txBody>
          <a:bodyPr wrap="square" rtlCol="0">
            <a:spAutoFit/>
          </a:bodyPr>
          <a:lstStyle/>
          <a:p>
            <a:r>
              <a:rPr lang="en-US" sz="2400" dirty="0">
                <a:solidFill>
                  <a:schemeClr val="dk1"/>
                </a:solidFill>
                <a:highlight>
                  <a:srgbClr val="FFFFFF"/>
                </a:highlight>
                <a:latin typeface="Helvetica Neue Light"/>
                <a:ea typeface="Helvetica Neue Light"/>
                <a:cs typeface="Helvetica Neue Light"/>
                <a:sym typeface="Helvetica Neue Light"/>
              </a:rPr>
              <a:t>T</a:t>
            </a:r>
            <a:r>
              <a:rPr lang="en-US" sz="2400" b="0" i="0" u="none" strike="noStrike" cap="none" dirty="0">
                <a:solidFill>
                  <a:schemeClr val="dk1"/>
                </a:solidFill>
                <a:highlight>
                  <a:srgbClr val="FFFFFF"/>
                </a:highlight>
                <a:latin typeface="Helvetica Neue Light"/>
                <a:ea typeface="Helvetica Neue Light"/>
                <a:cs typeface="Helvetica Neue Light"/>
                <a:sym typeface="Helvetica Neue Light"/>
              </a:rPr>
              <a:t>he way living things interact with and affect each other within their environment</a:t>
            </a:r>
            <a:endParaRPr lang="en-US" sz="2400" b="0" i="0" u="none" strike="noStrike" cap="none" dirty="0">
              <a:solidFill>
                <a:srgbClr val="000000"/>
              </a:solidFill>
              <a:latin typeface="Helvetica Neue Light"/>
              <a:ea typeface="Helvetica Neue Light"/>
              <a:cs typeface="Helvetica Neue Light"/>
              <a:sym typeface="Helvetica Neue Light"/>
            </a:endParaRPr>
          </a:p>
        </p:txBody>
      </p:sp>
      <p:sp>
        <p:nvSpPr>
          <p:cNvPr id="6" name="Google Shape;761;g25e11802ac4_0_2367">
            <a:extLst>
              <a:ext uri="{FF2B5EF4-FFF2-40B4-BE49-F238E27FC236}">
                <a16:creationId xmlns:a16="http://schemas.microsoft.com/office/drawing/2014/main" id="{6D5BE3D2-9EA2-DBD3-A512-55001CC58C6A}"/>
              </a:ext>
            </a:extLst>
          </p:cNvPr>
          <p:cNvSpPr txBox="1"/>
          <p:nvPr/>
        </p:nvSpPr>
        <p:spPr>
          <a:xfrm>
            <a:off x="812563" y="4931042"/>
            <a:ext cx="2890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43464D"/>
                </a:solidFill>
                <a:latin typeface="Helvetica Neue Light"/>
                <a:ea typeface="Helvetica Neue Light"/>
                <a:cs typeface="Helvetica Neue Light"/>
                <a:sym typeface="Helvetica Neue Light"/>
              </a:rPr>
              <a:t>A lion eating a zebra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7" name="TextBox 6">
            <a:extLst>
              <a:ext uri="{FF2B5EF4-FFF2-40B4-BE49-F238E27FC236}">
                <a16:creationId xmlns:a16="http://schemas.microsoft.com/office/drawing/2014/main" id="{A7D67B76-6F6A-6DAF-5D07-C2187D125153}"/>
              </a:ext>
            </a:extLst>
          </p:cNvPr>
          <p:cNvSpPr txBox="1"/>
          <p:nvPr/>
        </p:nvSpPr>
        <p:spPr>
          <a:xfrm>
            <a:off x="5935215" y="4158404"/>
            <a:ext cx="2959272" cy="1661993"/>
          </a:xfrm>
          <a:prstGeom prst="rect">
            <a:avLst/>
          </a:prstGeom>
          <a:noFill/>
        </p:spPr>
        <p:txBody>
          <a:bodyPr wrap="square" rtlCol="0">
            <a:spAutoFit/>
          </a:bodyPr>
          <a:lstStyle/>
          <a:p>
            <a:r>
              <a:rPr lang="en-US" sz="1700" b="0" i="0" u="none" strike="noStrike" cap="none" dirty="0">
                <a:solidFill>
                  <a:srgbClr val="434343"/>
                </a:solidFill>
                <a:latin typeface="Helvetica Neue Light"/>
                <a:ea typeface="Helvetica Neue Light"/>
                <a:cs typeface="Helvetica Neue Light"/>
                <a:sym typeface="Helvetica Neue Light"/>
              </a:rPr>
              <a:t>Many of the foods I eat, like fruits, vegetables, and nuts, come from plants that have </a:t>
            </a:r>
            <a:r>
              <a:rPr lang="en-US" sz="1700" b="0" i="1" u="none" strike="noStrike" cap="none" dirty="0">
                <a:solidFill>
                  <a:srgbClr val="434343"/>
                </a:solidFill>
                <a:latin typeface="Helvetica Neue Light"/>
                <a:ea typeface="Helvetica Neue Light"/>
                <a:cs typeface="Helvetica Neue Light"/>
                <a:sym typeface="Helvetica Neue Light"/>
              </a:rPr>
              <a:t>interrelationships</a:t>
            </a:r>
            <a:r>
              <a:rPr lang="en-US" sz="1700" b="0" i="0" u="none" strike="noStrike" cap="none" dirty="0">
                <a:solidFill>
                  <a:srgbClr val="434343"/>
                </a:solidFill>
                <a:latin typeface="Helvetica Neue Light"/>
                <a:ea typeface="Helvetica Neue Light"/>
                <a:cs typeface="Helvetica Neue Light"/>
                <a:sym typeface="Helvetica Neue Light"/>
              </a:rPr>
              <a:t> with bees, butterflies, and other insects for pollination. </a:t>
            </a:r>
          </a:p>
        </p:txBody>
      </p:sp>
    </p:spTree>
    <p:extLst>
      <p:ext uri="{BB962C8B-B14F-4D97-AF65-F5344CB8AC3E}">
        <p14:creationId xmlns:p14="http://schemas.microsoft.com/office/powerpoint/2010/main" val="37636990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5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84" name="Google Shape;884;p5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7e576c1a67_0_281"/>
          <p:cNvSpPr txBox="1">
            <a:spLocks noGrp="1"/>
          </p:cNvSpPr>
          <p:nvPr>
            <p:ph type="subTitle" idx="1"/>
          </p:nvPr>
        </p:nvSpPr>
        <p:spPr>
          <a:xfrm>
            <a:off x="771750" y="510720"/>
            <a:ext cx="7600500" cy="161466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dirty="0">
                <a:solidFill>
                  <a:schemeClr val="dk1"/>
                </a:solidFill>
                <a:latin typeface="Calibri" panose="020F0502020204030204" pitchFamily="34" charset="0"/>
                <a:cs typeface="Calibri" panose="020F0502020204030204" pitchFamily="34" charset="0"/>
              </a:rPr>
              <a:t>Interrelationships</a:t>
            </a:r>
            <a:r>
              <a:rPr lang="en-US" b="1" dirty="0">
                <a:solidFill>
                  <a:schemeClr val="dk1"/>
                </a:solidFill>
                <a:latin typeface="Calibri" panose="020F0502020204030204" pitchFamily="34" charset="0"/>
                <a:cs typeface="Calibri" panose="020F0502020204030204" pitchFamily="34" charset="0"/>
              </a:rPr>
              <a:t>: </a:t>
            </a:r>
            <a:r>
              <a:rPr lang="en-US" b="0" i="0" dirty="0">
                <a:solidFill>
                  <a:srgbClr val="000000"/>
                </a:solidFill>
                <a:effectLst/>
                <a:latin typeface="Calibri" panose="020F0502020204030204" pitchFamily="34" charset="0"/>
                <a:cs typeface="Calibri" panose="020F0502020204030204" pitchFamily="34" charset="0"/>
              </a:rPr>
              <a:t>the ways living things interact with and affect each other within their environment</a:t>
            </a:r>
            <a:endParaRPr dirty="0">
              <a:latin typeface="Calibri" panose="020F0502020204030204" pitchFamily="34" charset="0"/>
              <a:cs typeface="Calibri" panose="020F0502020204030204" pitchFamily="34" charset="0"/>
            </a:endParaRPr>
          </a:p>
        </p:txBody>
      </p:sp>
      <p:pic>
        <p:nvPicPr>
          <p:cNvPr id="2" name="Picture 1" descr="A sea animal swimming in the water&#10;&#10;Description automatically generated">
            <a:extLst>
              <a:ext uri="{FF2B5EF4-FFF2-40B4-BE49-F238E27FC236}">
                <a16:creationId xmlns:a16="http://schemas.microsoft.com/office/drawing/2014/main" id="{B00B6939-DE00-0274-9DFA-5A3D170E9FEF}"/>
              </a:ext>
            </a:extLst>
          </p:cNvPr>
          <p:cNvPicPr>
            <a:picLocks noChangeAspect="1"/>
          </p:cNvPicPr>
          <p:nvPr/>
        </p:nvPicPr>
        <p:blipFill>
          <a:blip r:embed="rId3"/>
          <a:stretch>
            <a:fillRect/>
          </a:stretch>
        </p:blipFill>
        <p:spPr>
          <a:xfrm>
            <a:off x="640837" y="2302143"/>
            <a:ext cx="7862325" cy="4555857"/>
          </a:xfrm>
          <a:prstGeom prst="rect">
            <a:avLst/>
          </a:prstGeom>
        </p:spPr>
      </p:pic>
      <p:sp>
        <p:nvSpPr>
          <p:cNvPr id="3" name="Google Shape;891;g27e576c1a67_0_1074" descr="Rewind">
            <a:extLst>
              <a:ext uri="{FF2B5EF4-FFF2-40B4-BE49-F238E27FC236}">
                <a16:creationId xmlns:a16="http://schemas.microsoft.com/office/drawing/2014/main" id="{C33E2904-66A9-C684-9C49-981B138EDBD4}"/>
              </a:ext>
            </a:extLst>
          </p:cNvPr>
          <p:cNvSpPr/>
          <p:nvPr/>
        </p:nvSpPr>
        <p:spPr>
          <a:xfrm>
            <a:off x="0" y="0"/>
            <a:ext cx="920100" cy="780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29302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5" name="Google Shape;135;g27e68c1a8e3_0_0"/>
          <p:cNvSpPr txBox="1"/>
          <p:nvPr/>
        </p:nvSpPr>
        <p:spPr>
          <a:xfrm>
            <a:off x="170306" y="5550880"/>
            <a:ext cx="8801100" cy="942664"/>
          </a:xfrm>
          <a:prstGeom prst="rect">
            <a:avLst/>
          </a:prstGeom>
        </p:spPr>
        <p:txBody>
          <a:bodyPr spcFirstLastPara="1" vert="horz" lIns="91440" tIns="45720" rIns="91440" bIns="45720" rtlCol="0" anchor="ctr" anchorCtr="0">
            <a:noAutofit/>
          </a:bodyPr>
          <a:lstStyle/>
          <a:p>
            <a:pPr marL="0" marR="0" lvl="0" indent="0" algn="ctr">
              <a:lnSpc>
                <a:spcPct val="90000"/>
              </a:lnSpc>
              <a:spcBef>
                <a:spcPct val="0"/>
              </a:spcBef>
              <a:spcAft>
                <a:spcPts val="600"/>
              </a:spcAft>
              <a:buClr>
                <a:srgbClr val="000000"/>
              </a:buClr>
              <a:buSzPts val="3000"/>
            </a:pPr>
            <a:r>
              <a:rPr lang="en-US" sz="3600" b="1" i="0" u="none" strike="noStrike" kern="1200" cap="none" dirty="0">
                <a:solidFill>
                  <a:schemeClr val="tx1"/>
                </a:solidFill>
                <a:latin typeface="Calibri" panose="020F0502020204030204" pitchFamily="34" charset="0"/>
                <a:ea typeface="+mj-ea"/>
                <a:cs typeface="Calibri" panose="020F0502020204030204" pitchFamily="34" charset="0"/>
                <a:sym typeface="Calibri"/>
              </a:rPr>
              <a:t>Big Question: </a:t>
            </a:r>
            <a:r>
              <a:rPr lang="en-US" sz="3600" kern="1200" dirty="0">
                <a:solidFill>
                  <a:schemeClr val="tx1"/>
                </a:solidFill>
                <a:latin typeface="Calibri" panose="020F0502020204030204" pitchFamily="34" charset="0"/>
                <a:ea typeface="+mj-ea"/>
                <a:cs typeface="Calibri" panose="020F0502020204030204" pitchFamily="34" charset="0"/>
                <a:sym typeface="Calibri"/>
              </a:rPr>
              <a:t>Why are interrelationships between things important to an environment</a:t>
            </a:r>
            <a:r>
              <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Calibri"/>
              </a:rPr>
              <a:t>?</a:t>
            </a:r>
            <a:endParaRPr lang="en-US" sz="3600" b="0" i="0" u="none" strike="noStrike" kern="1200" cap="none" dirty="0">
              <a:solidFill>
                <a:schemeClr val="tx1"/>
              </a:solidFill>
              <a:latin typeface="Calibri" panose="020F0502020204030204" pitchFamily="34" charset="0"/>
              <a:ea typeface="+mj-ea"/>
              <a:cs typeface="Calibri" panose="020F0502020204030204" pitchFamily="34" charset="0"/>
              <a:sym typeface="Arial"/>
            </a:endParaRPr>
          </a:p>
        </p:txBody>
      </p:sp>
      <p:pic>
        <p:nvPicPr>
          <p:cNvPr id="3" name="Picture 2" descr="A butterfly and bees on a purple flower&#10;&#10;Description automatically generated">
            <a:extLst>
              <a:ext uri="{FF2B5EF4-FFF2-40B4-BE49-F238E27FC236}">
                <a16:creationId xmlns:a16="http://schemas.microsoft.com/office/drawing/2014/main" id="{90B7F5FC-D285-FE28-AB1A-D634AFFD8ACA}"/>
              </a:ext>
            </a:extLst>
          </p:cNvPr>
          <p:cNvPicPr>
            <a:picLocks noChangeAspect="1"/>
          </p:cNvPicPr>
          <p:nvPr/>
        </p:nvPicPr>
        <p:blipFill>
          <a:blip r:embed="rId3"/>
          <a:stretch>
            <a:fillRect/>
          </a:stretch>
        </p:blipFill>
        <p:spPr>
          <a:xfrm>
            <a:off x="808392" y="557189"/>
            <a:ext cx="7527215" cy="4629236"/>
          </a:xfrm>
          <a:prstGeom prst="rect">
            <a:avLst/>
          </a:prstGeom>
        </p:spPr>
      </p:pic>
      <p:sp>
        <p:nvSpPr>
          <p:cNvPr id="134" name="Google Shape;134;g27e68c1a8e3_0_0" descr="Lightbulb and gear"/>
          <p:cNvSpPr/>
          <p:nvPr/>
        </p:nvSpPr>
        <p:spPr>
          <a:xfrm>
            <a:off x="0" y="83361"/>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30986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28d164d3bd8_0_117"/>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08" name="Google Shape;908;g28d164d3bd8_0_117"/>
          <p:cNvSpPr txBox="1"/>
          <p:nvPr/>
        </p:nvSpPr>
        <p:spPr>
          <a:xfrm>
            <a:off x="1060560" y="1132754"/>
            <a:ext cx="7022879"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dirty="0">
                <a:solidFill>
                  <a:schemeClr val="dk1"/>
                </a:solidFill>
                <a:latin typeface="Calibri"/>
                <a:ea typeface="Calibri"/>
                <a:cs typeface="Calibri"/>
                <a:sym typeface="Calibri"/>
                <a:hlinkClick r:id="rId3"/>
              </a:rPr>
              <a:t>Pollination/Interrelationship Video</a:t>
            </a:r>
            <a:endParaRPr sz="3600" b="0" i="0" u="none" strike="noStrike" cap="none" dirty="0">
              <a:solidFill>
                <a:schemeClr val="dk1"/>
              </a:solidFill>
              <a:latin typeface="Calibri"/>
              <a:ea typeface="Calibri"/>
              <a:cs typeface="Calibri"/>
              <a:sym typeface="Calibri"/>
            </a:endParaRPr>
          </a:p>
        </p:txBody>
      </p:sp>
      <p:pic>
        <p:nvPicPr>
          <p:cNvPr id="909" name="Google Shape;909;g28d164d3bd8_0_117"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910" name="Google Shape;910;g28d164d3bd8_0_117"/>
          <p:cNvSpPr txBox="1"/>
          <p:nvPr/>
        </p:nvSpPr>
        <p:spPr>
          <a:xfrm>
            <a:off x="411982" y="2230734"/>
            <a:ext cx="25524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dk1"/>
                </a:solidFill>
                <a:latin typeface="Calibri"/>
                <a:ea typeface="Calibri"/>
                <a:cs typeface="Calibri"/>
                <a:sym typeface="Calibri"/>
              </a:rPr>
              <a:t>Click the link above for a video to deepen your understanding of interrelationships.</a:t>
            </a:r>
            <a:endParaRPr sz="1400" b="0" i="0" u="none" strike="noStrike" cap="none" dirty="0">
              <a:solidFill>
                <a:srgbClr val="000000"/>
              </a:solidFill>
              <a:latin typeface="Arial"/>
              <a:ea typeface="Arial"/>
              <a:cs typeface="Arial"/>
              <a:sym typeface="Arial"/>
            </a:endParaRPr>
          </a:p>
        </p:txBody>
      </p:sp>
      <p:sp>
        <p:nvSpPr>
          <p:cNvPr id="911" name="Google Shape;911;g28d164d3bd8_0_117"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Picture 2" descr="A paper flower with a bee and a stick&#10;&#10;Description automatically generated with medium confidence">
            <a:extLst>
              <a:ext uri="{FF2B5EF4-FFF2-40B4-BE49-F238E27FC236}">
                <a16:creationId xmlns:a16="http://schemas.microsoft.com/office/drawing/2014/main" id="{336AE0EE-0F5A-AD7D-D083-4286FA8E7A2A}"/>
              </a:ext>
            </a:extLst>
          </p:cNvPr>
          <p:cNvPicPr>
            <a:picLocks noChangeAspect="1"/>
          </p:cNvPicPr>
          <p:nvPr/>
        </p:nvPicPr>
        <p:blipFill>
          <a:blip r:embed="rId6"/>
          <a:stretch>
            <a:fillRect/>
          </a:stretch>
        </p:blipFill>
        <p:spPr>
          <a:xfrm>
            <a:off x="3781692" y="1846338"/>
            <a:ext cx="3949700" cy="48387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pic>
        <p:nvPicPr>
          <p:cNvPr id="918" name="Google Shape;918;p62"/>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14"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924" name="Google Shape;924;p14"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925" name="Google Shape;925;p14"/>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926" name="Google Shape;926;p14"/>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Calibri"/>
                <a:ea typeface="Calibri"/>
                <a:cs typeface="Calibri"/>
                <a:sym typeface="Calibri"/>
              </a:rPr>
              <a:t>This Was Created With Resources From:</a:t>
            </a:r>
            <a:endParaRPr sz="1400" b="0" i="0" u="none" strike="noStrike" cap="none">
              <a:solidFill>
                <a:srgbClr val="000000"/>
              </a:solidFill>
              <a:latin typeface="Arial"/>
              <a:ea typeface="Arial"/>
              <a:cs typeface="Arial"/>
              <a:sym typeface="Arial"/>
            </a:endParaRPr>
          </a:p>
        </p:txBody>
      </p:sp>
      <p:sp>
        <p:nvSpPr>
          <p:cNvPr id="927" name="Google Shape;927;p14"/>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50"/>
              <a:buFont typeface="Arial"/>
              <a:buNone/>
            </a:pPr>
            <a:r>
              <a:rPr lang="en-US" sz="1450" b="1" i="0" u="none" strike="noStrike" cap="none">
                <a:solidFill>
                  <a:srgbClr val="000000"/>
                </a:solidFill>
                <a:latin typeface="Calibri"/>
                <a:ea typeface="Calibri"/>
                <a:cs typeface="Calibri"/>
                <a:sym typeface="Calibri"/>
              </a:rPr>
              <a:t>Questions or Comments</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endParaRPr sz="145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 Michael Kennedy, Ph.D.          MKennedy@Virginia.edu </a:t>
            </a:r>
            <a:endParaRPr sz="15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50"/>
              <a:buFont typeface="Arial"/>
              <a:buNone/>
            </a:pPr>
            <a:r>
              <a:rPr lang="en-US" sz="1450" b="0" i="0" u="none" strike="noStrike" cap="none">
                <a:solidFill>
                  <a:srgbClr val="000000"/>
                </a:solidFill>
                <a:latin typeface="Calibri"/>
                <a:ea typeface="Calibri"/>
                <a:cs typeface="Calibri"/>
                <a:sym typeface="Calibri"/>
              </a:rPr>
              <a:t>Rachel L Kunemund, Ph.D.	             rk8vm@virginia.edu</a:t>
            </a:r>
            <a:endParaRPr sz="1500" b="0" i="0" u="none" strike="noStrike" cap="none">
              <a:solidFill>
                <a:srgbClr val="000000"/>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p:nvPr/>
        </p:nvSpPr>
        <p:spPr>
          <a:xfrm>
            <a:off x="849542" y="424771"/>
            <a:ext cx="7467231"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200" b="1" u="sng" dirty="0">
                <a:solidFill>
                  <a:srgbClr val="0C0C0C"/>
                </a:solidFill>
                <a:latin typeface="Calibri"/>
                <a:ea typeface="Calibri"/>
                <a:cs typeface="Calibri"/>
                <a:sym typeface="Calibri"/>
              </a:rPr>
              <a:t>Environment</a:t>
            </a:r>
            <a:r>
              <a:rPr lang="en-US" sz="3200" b="1" dirty="0">
                <a:solidFill>
                  <a:srgbClr val="0C0C0C"/>
                </a:solidFill>
                <a:latin typeface="Calibri"/>
                <a:ea typeface="Calibri"/>
                <a:cs typeface="Calibri"/>
                <a:sym typeface="Calibri"/>
              </a:rPr>
              <a:t>: </a:t>
            </a:r>
            <a:r>
              <a:rPr lang="en-US" sz="3200" dirty="0">
                <a:solidFill>
                  <a:srgbClr val="0C0C0C"/>
                </a:solidFill>
                <a:latin typeface="Calibri"/>
                <a:ea typeface="Calibri"/>
                <a:cs typeface="Calibri"/>
                <a:sym typeface="Calibri"/>
              </a:rPr>
              <a:t>the surroundings of a person, animal, plant or thing</a:t>
            </a:r>
            <a:endParaRPr sz="3200" b="1" dirty="0">
              <a:solidFill>
                <a:schemeClr val="dk1"/>
              </a:solidFill>
              <a:latin typeface="Calibri"/>
              <a:ea typeface="Calibri"/>
              <a:cs typeface="Calibri"/>
              <a:sym typeface="Calibri"/>
            </a:endParaRPr>
          </a:p>
        </p:txBody>
      </p:sp>
      <p:sp>
        <p:nvSpPr>
          <p:cNvPr id="184" name="Google Shape;184;p1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10" descr="nvironment and climate change | European Institute for Gender Equalit"/>
          <p:cNvPicPr preferRelativeResize="0"/>
          <p:nvPr/>
        </p:nvPicPr>
        <p:blipFill rotWithShape="1">
          <a:blip r:embed="rId4">
            <a:alphaModFix/>
          </a:blip>
          <a:srcRect/>
          <a:stretch/>
        </p:blipFill>
        <p:spPr>
          <a:xfrm>
            <a:off x="1390466" y="1714657"/>
            <a:ext cx="6697707" cy="472560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27e576c1a67_0_0"/>
          <p:cNvSpPr txBox="1">
            <a:spLocks noGrp="1"/>
          </p:cNvSpPr>
          <p:nvPr>
            <p:ph type="ctrTitle"/>
          </p:nvPr>
        </p:nvSpPr>
        <p:spPr>
          <a:xfrm>
            <a:off x="1061801" y="318641"/>
            <a:ext cx="7559100" cy="2000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Calibri"/>
              <a:buNone/>
            </a:pPr>
            <a:r>
              <a:rPr lang="en-US" sz="3600" b="1" u="sng" dirty="0"/>
              <a:t>Living Things</a:t>
            </a:r>
            <a:r>
              <a:rPr lang="en-US" sz="3600" b="1" dirty="0"/>
              <a:t>: </a:t>
            </a:r>
            <a:r>
              <a:rPr lang="en-US" sz="3600" dirty="0"/>
              <a:t>things that move, grow, change, and respond to their environment</a:t>
            </a:r>
            <a:endParaRPr sz="3600" dirty="0"/>
          </a:p>
        </p:txBody>
      </p:sp>
      <p:sp>
        <p:nvSpPr>
          <p:cNvPr id="158" name="Google Shape;158;g27e576c1a67_0_0"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9" name="Google Shape;159;g27e576c1a67_0_0"/>
          <p:cNvPicPr preferRelativeResize="0"/>
          <p:nvPr/>
        </p:nvPicPr>
        <p:blipFill rotWithShape="1">
          <a:blip r:embed="rId4">
            <a:alphaModFix/>
          </a:blip>
          <a:srcRect/>
          <a:stretch/>
        </p:blipFill>
        <p:spPr>
          <a:xfrm>
            <a:off x="309425" y="2635965"/>
            <a:ext cx="4262575" cy="3489110"/>
          </a:xfrm>
          <a:prstGeom prst="rect">
            <a:avLst/>
          </a:prstGeom>
          <a:noFill/>
          <a:ln>
            <a:noFill/>
          </a:ln>
        </p:spPr>
      </p:pic>
      <p:pic>
        <p:nvPicPr>
          <p:cNvPr id="160" name="Google Shape;160;g27e576c1a67_0_0"/>
          <p:cNvPicPr preferRelativeResize="0"/>
          <p:nvPr/>
        </p:nvPicPr>
        <p:blipFill rotWithShape="1">
          <a:blip r:embed="rId5">
            <a:alphaModFix/>
          </a:blip>
          <a:srcRect r="9082"/>
          <a:stretch/>
        </p:blipFill>
        <p:spPr>
          <a:xfrm>
            <a:off x="4953000" y="2635975"/>
            <a:ext cx="4018250" cy="3489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p:nvPr/>
        </p:nvSpPr>
        <p:spPr>
          <a:xfrm>
            <a:off x="849542" y="424771"/>
            <a:ext cx="7657644" cy="1073585"/>
          </a:xfrm>
          <a:prstGeom prst="rect">
            <a:avLst/>
          </a:prstGeom>
          <a:noFill/>
          <a:ln>
            <a:noFill/>
          </a:ln>
        </p:spPr>
        <p:txBody>
          <a:bodyPr spcFirstLastPara="1" wrap="square" lIns="91425" tIns="45700" rIns="91425" bIns="45700" anchor="t" anchorCtr="0">
            <a:noAutofit/>
          </a:bodyPr>
          <a:lstStyle/>
          <a:p>
            <a:pPr algn="ctr">
              <a:buClr>
                <a:srgbClr val="0C0C0C"/>
              </a:buClr>
              <a:buSzPts val="3000"/>
            </a:pPr>
            <a:r>
              <a:rPr lang="en-US" sz="3200" dirty="0">
                <a:solidFill>
                  <a:srgbClr val="0C0C0C"/>
                </a:solidFill>
                <a:latin typeface="Calibri"/>
                <a:ea typeface="Calibri"/>
                <a:cs typeface="Calibri"/>
                <a:sym typeface="Calibri"/>
              </a:rPr>
              <a:t>True/False: An environment is a non-living thing that influences or affects an ecosystem</a:t>
            </a:r>
          </a:p>
          <a:p>
            <a:pPr algn="ctr">
              <a:buClr>
                <a:srgbClr val="0C0C0C"/>
              </a:buClr>
              <a:buSzPts val="3000"/>
            </a:pPr>
            <a:br>
              <a:rPr lang="en-US" sz="3200" b="1" u="sng" dirty="0">
                <a:solidFill>
                  <a:srgbClr val="0C0C0C"/>
                </a:solidFill>
                <a:latin typeface="Calibri"/>
                <a:ea typeface="Calibri"/>
                <a:cs typeface="Calibri"/>
                <a:sym typeface="Calibri"/>
              </a:rPr>
            </a:br>
            <a:endParaRPr sz="3200" b="1" dirty="0">
              <a:solidFill>
                <a:schemeClr val="dk1"/>
              </a:solidFill>
              <a:latin typeface="Calibri"/>
              <a:ea typeface="Calibri"/>
              <a:cs typeface="Calibri"/>
              <a:sym typeface="Calibri"/>
            </a:endParaRPr>
          </a:p>
        </p:txBody>
      </p:sp>
      <p:pic>
        <p:nvPicPr>
          <p:cNvPr id="185" name="Google Shape;185;p10" descr="nvironment and climate change | European Institute for Gender Equalit"/>
          <p:cNvPicPr preferRelativeResize="0"/>
          <p:nvPr/>
        </p:nvPicPr>
        <p:blipFill rotWithShape="1">
          <a:blip r:embed="rId3">
            <a:alphaModFix/>
          </a:blip>
          <a:srcRect/>
          <a:stretch/>
        </p:blipFill>
        <p:spPr>
          <a:xfrm>
            <a:off x="1390466" y="1714657"/>
            <a:ext cx="6697707" cy="4725604"/>
          </a:xfrm>
          <a:prstGeom prst="rect">
            <a:avLst/>
          </a:prstGeom>
          <a:noFill/>
          <a:ln>
            <a:noFill/>
          </a:ln>
        </p:spPr>
      </p:pic>
      <p:sp>
        <p:nvSpPr>
          <p:cNvPr id="2" name="Google Shape;353;g28c7b7e697c_0_69" descr="Questions">
            <a:extLst>
              <a:ext uri="{FF2B5EF4-FFF2-40B4-BE49-F238E27FC236}">
                <a16:creationId xmlns:a16="http://schemas.microsoft.com/office/drawing/2014/main" id="{B1FFA753-2689-F2C3-DF2E-630C6980BF86}"/>
              </a:ext>
            </a:extLst>
          </p:cNvPr>
          <p:cNvSpPr/>
          <p:nvPr/>
        </p:nvSpPr>
        <p:spPr>
          <a:xfrm>
            <a:off x="0" y="0"/>
            <a:ext cx="983700" cy="9540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514513"/>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7879</TotalTime>
  <Words>2689</Words>
  <Application>Microsoft Macintosh PowerPoint</Application>
  <PresentationFormat>On-screen Show (4:3)</PresentationFormat>
  <Paragraphs>300</Paragraphs>
  <Slides>58</Slides>
  <Notes>57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Söhne</vt:lpstr>
      <vt:lpstr>Poppins</vt:lpstr>
      <vt:lpstr>Calibri</vt:lpstr>
      <vt:lpstr>Helvetica Neue Light</vt:lpstr>
      <vt:lpstr>Google Sans</vt:lpstr>
      <vt:lpstr>Office Theme</vt:lpstr>
      <vt:lpstr>PowerPoint Presentation</vt:lpstr>
      <vt:lpstr>PowerPoint Presentation</vt:lpstr>
      <vt:lpstr>PowerPoint Presentation</vt:lpstr>
      <vt:lpstr>PowerPoint Presentation</vt:lpstr>
      <vt:lpstr>PowerPoint Presentation</vt:lpstr>
      <vt:lpstr>PowerPoint Presentation</vt:lpstr>
      <vt:lpstr>Living Things: things that move, grow, change, and respond to their environment</vt:lpstr>
      <vt:lpstr>PowerPoint Presentation</vt:lpstr>
      <vt:lpstr>PowerPoint Presentation</vt:lpstr>
      <vt:lpstr>PowerPoint Presentation</vt:lpstr>
      <vt:lpstr>Living Things: things that move, grow, change, and respond to their                       .</vt:lpstr>
      <vt:lpstr>Living Things: things that move, grow, change, and respond to their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Bees pollinating flowers is an example of an interrelationship</vt:lpstr>
      <vt:lpstr>Bacteria and fungi breaking down dead organisms and releasing nutrients back into the soil is an example of an interrelationship. </vt:lpstr>
      <vt:lpstr>Flowers reacting to the sun is an example of an interrelationship</vt:lpstr>
      <vt:lpstr>PowerPoint Presentation</vt:lpstr>
      <vt:lpstr>Rocks and plants are NOT an example of an interrelationship.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47</cp:revision>
  <dcterms:created xsi:type="dcterms:W3CDTF">2017-05-16T13:21:17Z</dcterms:created>
  <dcterms:modified xsi:type="dcterms:W3CDTF">2023-11-01T02:37:24Z</dcterms:modified>
</cp:coreProperties>
</file>