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y="6858000" cx="9144000"/>
  <p:notesSz cx="6858000" cy="9144000"/>
  <p:embeddedFontLst>
    <p:embeddedFont>
      <p:font typeface="Poppins"/>
      <p:regular r:id="rId73"/>
      <p:bold r:id="rId74"/>
      <p:italic r:id="rId75"/>
      <p:boldItalic r:id="rId76"/>
    </p:embeddedFont>
    <p:embeddedFont>
      <p:font typeface="Helvetica Neue Light"/>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1" roundtripDataSignature="AMtx7mjJ6syb/hCSqkQP18/lXSSe6wm1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HelveticaNeueLight-boldItalic.fntdata"/><Relationship Id="rId81"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regular.fntdata"/><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Poppins-italic.fntdata"/><Relationship Id="rId30" Type="http://schemas.openxmlformats.org/officeDocument/2006/relationships/slide" Target="slides/slide25.xml"/><Relationship Id="rId74" Type="http://schemas.openxmlformats.org/officeDocument/2006/relationships/font" Target="fonts/Poppins-bold.fntdata"/><Relationship Id="rId33" Type="http://schemas.openxmlformats.org/officeDocument/2006/relationships/slide" Target="slides/slide28.xml"/><Relationship Id="rId77" Type="http://schemas.openxmlformats.org/officeDocument/2006/relationships/font" Target="fonts/HelveticaNeueLight-regular.fntdata"/><Relationship Id="rId32" Type="http://schemas.openxmlformats.org/officeDocument/2006/relationships/slide" Target="slides/slide27.xml"/><Relationship Id="rId76" Type="http://schemas.openxmlformats.org/officeDocument/2006/relationships/font" Target="fonts/Poppins-boldItalic.fntdata"/><Relationship Id="rId35" Type="http://schemas.openxmlformats.org/officeDocument/2006/relationships/slide" Target="slides/slide30.xml"/><Relationship Id="rId79" Type="http://schemas.openxmlformats.org/officeDocument/2006/relationships/font" Target="fonts/HelveticaNeueLight-italic.fntdata"/><Relationship Id="rId34" Type="http://schemas.openxmlformats.org/officeDocument/2006/relationships/slide" Target="slides/slide29.xml"/><Relationship Id="rId78" Type="http://schemas.openxmlformats.org/officeDocument/2006/relationships/font" Target="fonts/HelveticaNeueLight-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192" name="Google Shape;192;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has mass and takes up space?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Matter</a:t>
            </a:r>
            <a:r>
              <a:rPr i="0" lang="en-US"/>
              <a:t>]</a:t>
            </a:r>
            <a:endParaRPr/>
          </a:p>
        </p:txBody>
      </p:sp>
      <p:sp>
        <p:nvSpPr>
          <p:cNvPr id="198" name="Google Shape;198;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6e0f01b116_0_2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26e0f01b116_0_2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has mass and takes up space? </a:t>
            </a:r>
            <a:r>
              <a:rPr b="1" lang="en-US"/>
              <a:t>A. Matter</a:t>
            </a:r>
            <a:endParaRPr b="1"/>
          </a:p>
        </p:txBody>
      </p:sp>
      <p:sp>
        <p:nvSpPr>
          <p:cNvPr id="207" name="Google Shape;207;g26e0f01b116_0_2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5ec6a031ed_0_1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25ec6a031ed_0_1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amount of matter in an object is called its _________.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[mass]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16" name="Google Shape;216;g25ec6a031ed_0_1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6e0f01b116_0_2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6e0f01b116_0_2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 amount of matter in an object is called its </a:t>
            </a:r>
            <a:r>
              <a:rPr b="1" lang="en-US"/>
              <a:t>mass</a:t>
            </a:r>
            <a:r>
              <a:rPr lang="en-US"/>
              <a:t>.</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24" name="Google Shape;224;g26e0f01b116_0_2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6e0f01b116_0_2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26e0f01b116_0_2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An atom is the ________ whole unit of matter. </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rPr lang="en-US"/>
              <a:t>[smallest]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32" name="Google Shape;232;g26e0f01b116_0_2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6e0f01b116_0_3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26e0f01b116_0_3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An atom is the </a:t>
            </a:r>
            <a:r>
              <a:rPr b="1" lang="en-US"/>
              <a:t>smallest</a:t>
            </a:r>
            <a:r>
              <a:rPr lang="en-US"/>
              <a:t> whole unit of matter. </a:t>
            </a:r>
            <a:endParaRPr/>
          </a:p>
          <a:p>
            <a:pPr indent="0" lvl="0" marL="0" rtl="0" algn="l">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40" name="Google Shape;240;g26e0f01b116_0_3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6e0f01b116_0_3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26e0f01b116_0_3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Name</a:t>
            </a:r>
            <a:r>
              <a:rPr lang="en-US"/>
              <a:t> the three states of matter. </a:t>
            </a:r>
            <a:endParaRPr/>
          </a:p>
          <a:p>
            <a:pPr indent="0" lvl="0" marL="0" rtl="0" algn="l">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US"/>
              <a:t>[gas, liquid, solid]</a:t>
            </a:r>
            <a:endParaRPr/>
          </a:p>
        </p:txBody>
      </p:sp>
      <p:sp>
        <p:nvSpPr>
          <p:cNvPr id="248" name="Google Shape;248;g26e0f01b116_0_3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6e0f01b116_0_3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26e0f01b116_0_3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Name the three states of matter: </a:t>
            </a:r>
            <a:r>
              <a:rPr b="1" lang="en-US"/>
              <a:t>gas, liquid, solid. </a:t>
            </a:r>
            <a:endParaRPr b="1"/>
          </a:p>
        </p:txBody>
      </p:sp>
      <p:sp>
        <p:nvSpPr>
          <p:cNvPr id="256" name="Google Shape;256;g26e0f01b116_0_3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6e0f01b116_0_3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26e0f01b116_0_3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 </a:t>
            </a:r>
            <a:r>
              <a:rPr b="1" lang="en-US"/>
              <a:t>solid</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solid has particles that are tightly packed together in a fixed pattern.]</a:t>
            </a:r>
            <a:endParaRPr/>
          </a:p>
          <a:p>
            <a:pPr indent="0" lvl="0" marL="0" rtl="0" algn="l">
              <a:lnSpc>
                <a:spcPct val="100000"/>
              </a:lnSpc>
              <a:spcBef>
                <a:spcPts val="0"/>
              </a:spcBef>
              <a:spcAft>
                <a:spcPts val="0"/>
              </a:spcAft>
              <a:buSzPts val="1400"/>
              <a:buNone/>
            </a:pPr>
            <a:r>
              <a:t/>
            </a:r>
            <a:endParaRPr/>
          </a:p>
        </p:txBody>
      </p:sp>
      <p:sp>
        <p:nvSpPr>
          <p:cNvPr id="267" name="Google Shape;267;g26e0f01b116_0_3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Today we will learn about </a:t>
            </a:r>
            <a:r>
              <a:rPr b="1" lang="en-US"/>
              <a:t>liquids</a:t>
            </a:r>
            <a:r>
              <a:rPr lang="en-US"/>
              <a:t>.</a:t>
            </a:r>
            <a:endParaRPr/>
          </a:p>
        </p:txBody>
      </p:sp>
      <p:sp>
        <p:nvSpPr>
          <p:cNvPr id="125" name="Google Shape;125;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7543a2b62b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27543a2b62b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solid has particles that are tightly packed together in a fixed pattern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solid has particles that are tightly packed together in a fixed pattern.]</a:t>
            </a:r>
            <a:endParaRPr/>
          </a:p>
          <a:p>
            <a:pPr indent="0" lvl="0" marL="0" rtl="0" algn="l">
              <a:lnSpc>
                <a:spcPct val="100000"/>
              </a:lnSpc>
              <a:spcBef>
                <a:spcPts val="0"/>
              </a:spcBef>
              <a:spcAft>
                <a:spcPts val="0"/>
              </a:spcAft>
              <a:buSzPts val="1400"/>
              <a:buNone/>
            </a:pPr>
            <a:r>
              <a:t/>
            </a:r>
            <a:endParaRPr/>
          </a:p>
        </p:txBody>
      </p:sp>
      <p:sp>
        <p:nvSpPr>
          <p:cNvPr id="275" name="Google Shape;275;g27543a2b62b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our new term, </a:t>
            </a:r>
            <a:r>
              <a:rPr b="1" lang="en-US"/>
              <a:t>liquid</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Using cues, such as on this slide, helps prepare students for what is coming up next in the lesson. This is important especially for students who may struggle with new vocabulary instruction. </a:t>
            </a:r>
            <a:endParaRPr/>
          </a:p>
        </p:txBody>
      </p:sp>
      <p:sp>
        <p:nvSpPr>
          <p:cNvPr id="283" name="Google Shape;283;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a:t>
            </a:r>
            <a:r>
              <a:rPr b="1" lang="en-US"/>
              <a:t>liquid</a:t>
            </a:r>
            <a:r>
              <a:rPr lang="en-US"/>
              <a:t> has particles that are close together but can move around.</a:t>
            </a:r>
            <a:endParaRPr/>
          </a:p>
        </p:txBody>
      </p:sp>
      <p:sp>
        <p:nvSpPr>
          <p:cNvPr id="291" name="Google Shape;291;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dd2cd27f20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dd2cd27f20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300" name="Google Shape;300;gdd2cd27f20_0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dd2cd27f20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dd2cd27f20_0_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 </a:t>
            </a:r>
            <a:r>
              <a:rPr b="1" lang="en-US"/>
              <a:t>liquid</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liquid has particles that are close together but can move around.]</a:t>
            </a:r>
            <a:endParaRPr/>
          </a:p>
          <a:p>
            <a:pPr indent="0" lvl="0" marL="0" rtl="0" algn="l">
              <a:lnSpc>
                <a:spcPct val="100000"/>
              </a:lnSpc>
              <a:spcBef>
                <a:spcPts val="0"/>
              </a:spcBef>
              <a:spcAft>
                <a:spcPts val="0"/>
              </a:spcAft>
              <a:buSzPts val="1400"/>
              <a:buNone/>
            </a:pPr>
            <a:r>
              <a:t/>
            </a:r>
            <a:endParaRPr/>
          </a:p>
        </p:txBody>
      </p:sp>
      <p:sp>
        <p:nvSpPr>
          <p:cNvPr id="306" name="Google Shape;306;gdd2cd27f20_0_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7543a2b62b_1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27543a2b62b_1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a:t>
            </a:r>
            <a:r>
              <a:rPr lang="en-US"/>
              <a:t>liquid</a:t>
            </a:r>
            <a:r>
              <a:rPr lang="en-US"/>
              <a:t> had particles that are close together but can move around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liquid has particles that are close together but can move around.]</a:t>
            </a:r>
            <a:endParaRPr/>
          </a:p>
          <a:p>
            <a:pPr indent="0" lvl="0" marL="0" rtl="0" algn="l">
              <a:lnSpc>
                <a:spcPct val="100000"/>
              </a:lnSpc>
              <a:spcBef>
                <a:spcPts val="0"/>
              </a:spcBef>
              <a:spcAft>
                <a:spcPts val="0"/>
              </a:spcAft>
              <a:buSzPts val="1400"/>
              <a:buNone/>
            </a:pPr>
            <a:r>
              <a:t/>
            </a:r>
            <a:endParaRPr/>
          </a:p>
        </p:txBody>
      </p:sp>
      <p:sp>
        <p:nvSpPr>
          <p:cNvPr id="314" name="Google Shape;314;g27543a2b62b_1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a:t>
            </a:r>
            <a:endParaRPr/>
          </a:p>
        </p:txBody>
      </p:sp>
      <p:sp>
        <p:nvSpPr>
          <p:cNvPr id="322" name="Google Shape;322;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Unlike solids, liquids do not have a clear shape. Instead, they take the shape of the container they are in. As you can see, the lemonade is a different shape in the pitcher than in the glass. </a:t>
            </a:r>
            <a:endParaRPr/>
          </a:p>
        </p:txBody>
      </p:sp>
      <p:sp>
        <p:nvSpPr>
          <p:cNvPr id="329" name="Google Shape;329;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6e0f01b116_0_4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26e0f01b116_0_4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When you pour a liquid into a new container, it spreads out evenly to fill that container. No matter how much liquid is in a container, it will also be evenly spaced out. </a:t>
            </a:r>
            <a:endParaRPr/>
          </a:p>
        </p:txBody>
      </p:sp>
      <p:sp>
        <p:nvSpPr>
          <p:cNvPr id="336" name="Google Shape;336;g26e0f01b116_0_4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6e0f01b116_0_4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26e0f01b116_0_4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 particles in a liquid have more space between them and have the energy to move around freely. This movement is what allows the liquid to flow from one place to another. </a:t>
            </a:r>
            <a:endParaRPr/>
          </a:p>
        </p:txBody>
      </p:sp>
      <p:sp>
        <p:nvSpPr>
          <p:cNvPr id="343" name="Google Shape;343;g26e0f01b116_0_4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Our “big question” is:</a:t>
            </a:r>
            <a:r>
              <a:rPr b="1" lang="en-US"/>
              <a:t> How does temperature affect the matter around us?</a:t>
            </a:r>
            <a:endParaRPr b="1"/>
          </a:p>
          <a:p>
            <a:pPr indent="0" lvl="0" marL="0" rtl="0" algn="l">
              <a:lnSpc>
                <a:spcPct val="100000"/>
              </a:lnSpc>
              <a:spcBef>
                <a:spcPts val="0"/>
              </a:spcBef>
              <a:spcAft>
                <a:spcPts val="0"/>
              </a:spcAft>
              <a:buClr>
                <a:schemeClr val="dk1"/>
              </a:buClr>
              <a:buSzPts val="1400"/>
              <a:buFont typeface="Arial"/>
              <a:buNone/>
            </a:pPr>
            <a:r>
              <a:rPr lang="en-US"/>
              <a:t>[Pause and illicit predictions from students.]</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I love all these thoughtful scientific hypotheses!  Be sure to keep this question and your predictions in mind as we move through these next few lessons, and we’ll continue to revisit it.</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Feedback: Asking students to make predictions about how temperature is related to states of matter is a great way to activate and elicit student ideas and prior knowledge. This type of activity is evidence of the teacher planning for students’ engagement with science ideas.</a:t>
            </a:r>
            <a:endParaRPr/>
          </a:p>
        </p:txBody>
      </p:sp>
      <p:sp>
        <p:nvSpPr>
          <p:cNvPr id="134" name="Google Shape;134;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6e0f01b116_0_4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26e0f01b116_0_4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When a solid is heated, its </a:t>
            </a:r>
            <a:r>
              <a:rPr lang="en-US"/>
              <a:t>particles begin to move around and it loses its shape</a:t>
            </a:r>
            <a:r>
              <a:rPr lang="en-US"/>
              <a:t>. Once it is melted, the solid has turned into a liquid. </a:t>
            </a:r>
            <a:endParaRPr/>
          </a:p>
        </p:txBody>
      </p:sp>
      <p:sp>
        <p:nvSpPr>
          <p:cNvPr id="350" name="Google Shape;350;g26e0f01b116_0_4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6e0f01b116_0_4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26e0f01b116_0_4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When the temperature of a liquid goes down, its particles begin to slow down and stop moving. It takes on a more defined shape and eventually turns into a solid. This is called </a:t>
            </a:r>
            <a:r>
              <a:rPr b="1" lang="en-US"/>
              <a:t>freezing</a:t>
            </a:r>
            <a:r>
              <a:rPr lang="en-US"/>
              <a:t>. </a:t>
            </a:r>
            <a:endParaRPr/>
          </a:p>
        </p:txBody>
      </p:sp>
      <p:sp>
        <p:nvSpPr>
          <p:cNvPr id="360" name="Google Shape;360;g26e0f01b116_0_4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370" name="Google Shape;370;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6e0f01b116_0_4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26e0f01b116_0_4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Liquids take the shape of their _________.</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rPr lang="en-US"/>
              <a:t>[container]</a:t>
            </a:r>
            <a:endParaRPr/>
          </a:p>
          <a:p>
            <a:pPr indent="0" lvl="0" marL="0" rtl="0" algn="l">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76" name="Google Shape;376;g26e0f01b116_0_4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6e0f01b116_0_4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26e0f01b116_0_4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Liquids take the shape of their </a:t>
            </a:r>
            <a:r>
              <a:rPr b="1" lang="en-US"/>
              <a:t>container</a:t>
            </a:r>
            <a:r>
              <a:rPr lang="en-US"/>
              <a:t>.</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84" name="Google Shape;384;g26e0f01b116_0_4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6e0f01b116_0_4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26e0f01b116_0_4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Why can liquids flow?</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rPr lang="en-US"/>
              <a:t>[there is space between the particles so they can move]</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92" name="Google Shape;392;g26e0f01b116_0_4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6e0f01b116_0_4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26e0f01b116_0_4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When matter melts, it turns from a ______ to a _______.</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rPr lang="en-US"/>
              <a:t>[solid, liquid]</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00" name="Google Shape;400;g26e0f01b116_0_4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6e0f01b116_0_5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26e0f01b116_0_5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When matter melts, it turns from a </a:t>
            </a:r>
            <a:r>
              <a:rPr b="1" lang="en-US"/>
              <a:t>solid </a:t>
            </a:r>
            <a:r>
              <a:rPr lang="en-US"/>
              <a:t>to a</a:t>
            </a:r>
            <a:r>
              <a:rPr b="1" lang="en-US"/>
              <a:t> liquid</a:t>
            </a:r>
            <a:r>
              <a:rPr lang="en-US"/>
              <a:t>.</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11" name="Google Shape;411;g26e0f01b116_0_5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6e0f01b116_0_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26e0f01b116_0_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What happens when the temperature of a liquid decreases?</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rPr lang="en-US"/>
              <a:t>[c. It freezes]</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22" name="Google Shape;422;g26e0f01b116_0_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6e0f01b116_0_5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26e0f01b116_0_5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What happens when the temperature of a liquid decreases? </a:t>
            </a:r>
            <a:r>
              <a:rPr b="1" lang="en-US"/>
              <a:t>c. It freezes</a:t>
            </a:r>
            <a:endParaRPr b="1"/>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33" name="Google Shape;433;g26e0f01b116_0_5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42" name="Google Shape;142;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liquids</a:t>
            </a:r>
            <a:r>
              <a:rPr lang="en-US"/>
              <a:t>.  </a:t>
            </a:r>
            <a:endParaRPr/>
          </a:p>
        </p:txBody>
      </p:sp>
      <p:sp>
        <p:nvSpPr>
          <p:cNvPr id="444" name="Google Shape;444;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5ec6a031ed_0_3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25ec6a031ed_0_3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an example of a </a:t>
            </a:r>
            <a:r>
              <a:rPr b="1" lang="en-US"/>
              <a:t>liquid</a:t>
            </a:r>
            <a:r>
              <a:rPr lang="en-US"/>
              <a:t>. Water is the most common liquid on Earth. It is an essential part of life. </a:t>
            </a:r>
            <a:endParaRPr/>
          </a:p>
        </p:txBody>
      </p:sp>
      <p:sp>
        <p:nvSpPr>
          <p:cNvPr id="451" name="Google Shape;451;g25ec6a031ed_0_3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5ec6a031ed_0_3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25ec6a031ed_0_3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another example of a </a:t>
            </a:r>
            <a:r>
              <a:rPr b="1" lang="en-US"/>
              <a:t>liquid</a:t>
            </a:r>
            <a:r>
              <a:rPr lang="en-US"/>
              <a:t>. Oils are liquids that are often used to help cook our food.</a:t>
            </a:r>
            <a:endParaRPr/>
          </a:p>
        </p:txBody>
      </p:sp>
      <p:sp>
        <p:nvSpPr>
          <p:cNvPr id="459" name="Google Shape;459;g25ec6a031ed_0_3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Next, let’s talk about some non-examples of </a:t>
            </a:r>
            <a:r>
              <a:rPr b="1" lang="en-US"/>
              <a:t>liquids</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Offering clear and explicit explanation for non-examples is a great way for students to make sense of the new content. Explanations for non-examples are provided in the slides below. </a:t>
            </a:r>
            <a:endParaRPr/>
          </a:p>
        </p:txBody>
      </p:sp>
      <p:sp>
        <p:nvSpPr>
          <p:cNvPr id="467" name="Google Shape;467;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rock is a non-example of a </a:t>
            </a:r>
            <a:r>
              <a:rPr b="1" lang="en-US"/>
              <a:t>liquid</a:t>
            </a:r>
            <a:r>
              <a:rPr lang="en-US"/>
              <a:t>. Rocks do not take the shape of their container and they cannot flow.</a:t>
            </a:r>
            <a:endParaRPr/>
          </a:p>
        </p:txBody>
      </p:sp>
      <p:sp>
        <p:nvSpPr>
          <p:cNvPr id="474" name="Google Shape;474;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Sounds ia another non-example of a liquid. Sound is made up of vibrations through the air. It does not have mass and it is not made of matter.</a:t>
            </a:r>
            <a:endParaRPr/>
          </a:p>
        </p:txBody>
      </p:sp>
      <p:sp>
        <p:nvSpPr>
          <p:cNvPr id="482" name="Google Shape;482;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90" name="Google Shape;490;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a </a:t>
            </a:r>
            <a:r>
              <a:rPr b="1" lang="en-US"/>
              <a:t>liquid</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[rock]</a:t>
            </a:r>
            <a:endParaRPr/>
          </a:p>
        </p:txBody>
      </p:sp>
      <p:sp>
        <p:nvSpPr>
          <p:cNvPr id="496" name="Google Shape;496;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6e0f01b116_0_5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26e0f01b116_0_5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a </a:t>
            </a:r>
            <a:r>
              <a:rPr b="1" lang="en-US"/>
              <a:t>liquid</a:t>
            </a:r>
            <a:r>
              <a:rPr lang="en-US"/>
              <a:t>? </a:t>
            </a:r>
            <a:r>
              <a:rPr b="1" lang="en-US"/>
              <a:t>rock</a:t>
            </a:r>
            <a:endParaRPr b="1"/>
          </a:p>
        </p:txBody>
      </p:sp>
      <p:sp>
        <p:nvSpPr>
          <p:cNvPr id="509" name="Google Shape;509;g26e0f01b116_0_5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23" name="Google Shape;523;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6e0f01b116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26e0f01b116_0_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Matter is anything that has mass and takes up space.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148" name="Google Shape;148;g26e0f01b116_0_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6e0f01b116_0_5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g26e0f01b116_0_5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a:t>
            </a:r>
            <a:r>
              <a:rPr b="1" lang="en-US"/>
              <a:t>liquid</a:t>
            </a:r>
            <a:r>
              <a:rPr lang="en-US"/>
              <a:t> has particles that are close together but can move around.</a:t>
            </a:r>
            <a:endParaRPr/>
          </a:p>
        </p:txBody>
      </p:sp>
      <p:sp>
        <p:nvSpPr>
          <p:cNvPr id="530" name="Google Shape;530;g26e0f01b116_0_5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5ec6a031ed_0_10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25ec6a031ed_0_10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liquid</a:t>
            </a:r>
            <a:r>
              <a:rPr lang="en-US">
                <a:solidFill>
                  <a:srgbClr val="242424"/>
                </a:solidFill>
              </a:rPr>
              <a:t>. </a:t>
            </a:r>
            <a:endParaRPr/>
          </a:p>
        </p:txBody>
      </p:sp>
      <p:sp>
        <p:nvSpPr>
          <p:cNvPr id="539" name="Google Shape;539;g25ec6a031ed_0_10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5ec6a031ed_0_6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25ec6a031ed_0_6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liquid</a:t>
            </a:r>
            <a:r>
              <a:rPr b="1" lang="en-US">
                <a:solidFill>
                  <a:srgbClr val="242424"/>
                </a:solidFill>
              </a:rPr>
              <a:t>s</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liquid</a:t>
            </a:r>
            <a:r>
              <a:rPr b="1" lang="en-US"/>
              <a:t>.</a:t>
            </a:r>
            <a:endParaRPr>
              <a:solidFill>
                <a:schemeClr val="dk1"/>
              </a:solidFill>
            </a:endParaRPr>
          </a:p>
        </p:txBody>
      </p:sp>
      <p:sp>
        <p:nvSpPr>
          <p:cNvPr id="551" name="Google Shape;551;g25ec6a031ed_0_6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5ec6a031ed_0_7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g25ec6a031ed_0_7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 </a:t>
            </a:r>
            <a:r>
              <a:rPr b="1" lang="en-US"/>
              <a:t>liquid</a:t>
            </a:r>
            <a:r>
              <a:rPr b="1" lang="en-US" sz="1200">
                <a:solidFill>
                  <a:schemeClr val="dk1"/>
                </a:solidFill>
              </a:rPr>
              <a:t> </a:t>
            </a:r>
            <a:r>
              <a:rPr lang="en-US" sz="1200">
                <a:solidFill>
                  <a:schemeClr val="dk1"/>
                </a:solidFill>
              </a:rPr>
              <a:t>from these four choices</a:t>
            </a:r>
            <a:r>
              <a:rPr lang="en-US"/>
              <a:t>.</a:t>
            </a:r>
            <a:endParaRPr/>
          </a:p>
        </p:txBody>
      </p:sp>
      <p:sp>
        <p:nvSpPr>
          <p:cNvPr id="573" name="Google Shape;573;g25ec6a031ed_0_7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5ec6a031ed_0_7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g25ec6a031ed_0_7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This is the picture that shows a</a:t>
            </a:r>
            <a:r>
              <a:rPr lang="en-US" sz="1200">
                <a:solidFill>
                  <a:schemeClr val="dk1"/>
                </a:solidFill>
              </a:rPr>
              <a:t> </a:t>
            </a:r>
            <a:r>
              <a:rPr b="1" lang="en-US"/>
              <a:t>liquid</a:t>
            </a:r>
            <a:r>
              <a:rPr lang="en-US"/>
              <a:t>.</a:t>
            </a:r>
            <a:endParaRPr/>
          </a:p>
        </p:txBody>
      </p:sp>
      <p:sp>
        <p:nvSpPr>
          <p:cNvPr id="593" name="Google Shape;593;g25ec6a031ed_0_7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5ec6a031ed_0_7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g25ec6a031ed_0_7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liquid</a:t>
            </a:r>
            <a:r>
              <a:rPr b="1" lang="en-US"/>
              <a:t>.</a:t>
            </a:r>
            <a:endParaRPr>
              <a:solidFill>
                <a:schemeClr val="dk1"/>
              </a:solidFill>
            </a:endParaRPr>
          </a:p>
        </p:txBody>
      </p:sp>
      <p:sp>
        <p:nvSpPr>
          <p:cNvPr id="614" name="Google Shape;614;g25ec6a031ed_0_7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5ec6a031ed_0_7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g25ec6a031ed_0_7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liquid</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637" name="Google Shape;637;g25ec6a031ed_0_7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5ec6a031ed_0_7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25ec6a031ed_0_7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liquid has particles that are close together but can move around” is correct! This is the definition of </a:t>
            </a:r>
            <a:r>
              <a:rPr b="1" lang="en-US"/>
              <a:t>liquid</a:t>
            </a:r>
            <a:r>
              <a:rPr b="1" lang="en-US"/>
              <a:t>.</a:t>
            </a:r>
            <a:endParaRPr/>
          </a:p>
        </p:txBody>
      </p:sp>
      <p:sp>
        <p:nvSpPr>
          <p:cNvPr id="658" name="Google Shape;658;g25ec6a031ed_0_7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5ec6a031ed_0_1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g25ec6a031ed_0_11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liquid</a:t>
            </a:r>
            <a:r>
              <a:rPr lang="en-US"/>
              <a:t>: has particles that are close together but can move around. </a:t>
            </a:r>
            <a:endParaRPr>
              <a:solidFill>
                <a:schemeClr val="dk1"/>
              </a:solidFill>
            </a:endParaRPr>
          </a:p>
        </p:txBody>
      </p:sp>
      <p:sp>
        <p:nvSpPr>
          <p:cNvPr id="680" name="Google Shape;680;g25ec6a031ed_0_11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5ec6a031ed_0_8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g25ec6a031ed_0_8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 </a:t>
            </a:r>
            <a:r>
              <a:rPr b="1" lang="en-US"/>
              <a:t>liquid</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704" name="Google Shape;704;g25ec6a031ed_0_8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6e0f01b116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26e0f01b116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Mass is the amount of matter in an object.</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156" name="Google Shape;156;g26e0f01b116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5ec6a031ed_0_8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g25ec6a031ed_0_8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“Olive oil used for cooking.” is correct! This is an example of a</a:t>
            </a:r>
            <a:r>
              <a:rPr b="1" lang="en-US"/>
              <a:t> liquid.</a:t>
            </a:r>
            <a:endParaRPr sz="1200">
              <a:solidFill>
                <a:schemeClr val="dk1"/>
              </a:solidFill>
            </a:endParaRPr>
          </a:p>
        </p:txBody>
      </p:sp>
      <p:sp>
        <p:nvSpPr>
          <p:cNvPr id="725" name="Google Shape;725;g25ec6a031ed_0_8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25ec6a031ed_0_1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1" name="Google Shape;751;g25ec6a031ed_0_11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liquid</a:t>
            </a:r>
            <a:r>
              <a:rPr lang="en-US" sz="1100"/>
              <a:t>: olive oil used for cooking.</a:t>
            </a:r>
            <a:endParaRPr>
              <a:solidFill>
                <a:schemeClr val="dk1"/>
              </a:solidFill>
            </a:endParaRPr>
          </a:p>
        </p:txBody>
      </p:sp>
      <p:sp>
        <p:nvSpPr>
          <p:cNvPr id="752" name="Google Shape;752;g25ec6a031ed_0_11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25ec6a031ed_0_8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6" name="Google Shape;776;g25ec6a031ed_0_8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liquids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77" name="Google Shape;777;g25ec6a031ed_0_8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5ec6a031ed_0_9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g25ec6a031ed_0_9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“They make up the rivers, lakes, and oceans that provide us water to drink.” That is correct! This is an example of how </a:t>
            </a:r>
            <a:r>
              <a:rPr b="1" lang="en-US"/>
              <a:t>liquids </a:t>
            </a:r>
            <a:r>
              <a:rPr lang="en-US"/>
              <a:t>impact your life.</a:t>
            </a:r>
            <a:endParaRPr sz="1200">
              <a:solidFill>
                <a:schemeClr val="dk1"/>
              </a:solidFill>
            </a:endParaRPr>
          </a:p>
        </p:txBody>
      </p:sp>
      <p:sp>
        <p:nvSpPr>
          <p:cNvPr id="797" name="Google Shape;797;g25ec6a031ed_0_9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5ec6a031ed_0_11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g25ec6a031ed_0_11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definition, example, and a correct response to “how do </a:t>
            </a:r>
            <a:r>
              <a:rPr b="1" lang="en-US"/>
              <a:t>liquids</a:t>
            </a:r>
            <a:r>
              <a:rPr b="1" lang="en-US"/>
              <a:t> </a:t>
            </a:r>
            <a:r>
              <a:rPr lang="en-US"/>
              <a:t>impact my life?”: </a:t>
            </a:r>
            <a:endParaRPr>
              <a:solidFill>
                <a:schemeClr val="dk1"/>
              </a:solidFill>
            </a:endParaRPr>
          </a:p>
        </p:txBody>
      </p:sp>
      <p:sp>
        <p:nvSpPr>
          <p:cNvPr id="825" name="Google Shape;825;g25ec6a031ed_0_11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a:t>
            </a:r>
            <a:r>
              <a:rPr b="1" lang="en-US"/>
              <a:t> How does temperature affect the matter around us?</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851" name="Google Shape;851;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59" name="Google Shape;859;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4" name="Google Shape;864;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6e0f01b116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6e0f01b116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An atom is the smallest whole unit of matter. All matter is made up of tiny atoms. </a:t>
            </a:r>
            <a:endParaRPr/>
          </a:p>
          <a:p>
            <a:pPr indent="0" lvl="0" marL="0" rtl="0" algn="l">
              <a:lnSpc>
                <a:spcPct val="100000"/>
              </a:lnSpc>
              <a:spcBef>
                <a:spcPts val="0"/>
              </a:spcBef>
              <a:spcAft>
                <a:spcPts val="0"/>
              </a:spcAft>
              <a:buSzPts val="1400"/>
              <a:buNone/>
            </a:pPr>
            <a:r>
              <a:t/>
            </a:r>
            <a:endParaRPr/>
          </a:p>
        </p:txBody>
      </p:sp>
      <p:sp>
        <p:nvSpPr>
          <p:cNvPr id="164" name="Google Shape;164;g26e0f01b116_0_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6e0f01b116_0_1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g26e0f01b116_0_1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Matter exists in three different states: solid, liquid, and gas. </a:t>
            </a:r>
            <a:endParaRPr/>
          </a:p>
        </p:txBody>
      </p:sp>
      <p:sp>
        <p:nvSpPr>
          <p:cNvPr id="172" name="Google Shape;172;g26e0f01b116_0_1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6e0f01b116_0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26e0f01b116_0_1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a:t>
            </a:r>
            <a:r>
              <a:rPr b="1" lang="en-US"/>
              <a:t>solid</a:t>
            </a:r>
            <a:r>
              <a:rPr lang="en-US"/>
              <a:t> has particles that are tightly packed together in a fixed pattern.</a:t>
            </a:r>
            <a:endParaRPr/>
          </a:p>
          <a:p>
            <a:pPr indent="0" lvl="0" marL="0" rtl="0" algn="l">
              <a:lnSpc>
                <a:spcPct val="100000"/>
              </a:lnSpc>
              <a:spcBef>
                <a:spcPts val="0"/>
              </a:spcBef>
              <a:spcAft>
                <a:spcPts val="0"/>
              </a:spcAft>
              <a:buSzPts val="1400"/>
              <a:buNone/>
            </a:pPr>
            <a:r>
              <a:t/>
            </a:r>
            <a:endParaRPr/>
          </a:p>
        </p:txBody>
      </p:sp>
      <p:sp>
        <p:nvSpPr>
          <p:cNvPr id="183" name="Google Shape;183;g26e0f01b116_0_1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9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9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0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07"/>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10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0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0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08"/>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08"/>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10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0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0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0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0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1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0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0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1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0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10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10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0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0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0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10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10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10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10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0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0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0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0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0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0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0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10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10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6"/>
          <p:cNvSpPr/>
          <p:nvPr>
            <p:ph idx="2" type="pic"/>
          </p:nvPr>
        </p:nvSpPr>
        <p:spPr>
          <a:xfrm>
            <a:off x="1792288" y="612775"/>
            <a:ext cx="5486400" cy="4114800"/>
          </a:xfrm>
          <a:prstGeom prst="rect">
            <a:avLst/>
          </a:prstGeom>
          <a:noFill/>
          <a:ln>
            <a:noFill/>
          </a:ln>
        </p:spPr>
      </p:sp>
      <p:sp>
        <p:nvSpPr>
          <p:cNvPr id="68" name="Google Shape;68;p10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10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2.png"/><Relationship Id="rId11" Type="http://schemas.openxmlformats.org/officeDocument/2006/relationships/image" Target="../media/image11.png"/><Relationship Id="rId10" Type="http://schemas.openxmlformats.org/officeDocument/2006/relationships/image" Target="../media/image3.png"/><Relationship Id="rId12" Type="http://schemas.openxmlformats.org/officeDocument/2006/relationships/image" Target="../media/image5.png"/><Relationship Id="rId9"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1.png"/><Relationship Id="rId8"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37.png"/><Relationship Id="rId5"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jp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8.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8.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8.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8.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8.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1.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1.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1.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1.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1.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1.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8.png"/><Relationship Id="rId4" Type="http://schemas.openxmlformats.org/officeDocument/2006/relationships/image" Target="../media/image45.png"/><Relationship Id="rId5"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8.png"/><Relationship Id="rId4" Type="http://schemas.openxmlformats.org/officeDocument/2006/relationships/image" Target="../media/image45.png"/><Relationship Id="rId5"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1.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8.png"/><Relationship Id="rId4" Type="http://schemas.openxmlformats.org/officeDocument/2006/relationships/image" Target="../media/image48.png"/><Relationship Id="rId5"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8.png"/><Relationship Id="rId4" Type="http://schemas.openxmlformats.org/officeDocument/2006/relationships/image" Target="../media/image48.png"/><Relationship Id="rId5"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2.png"/><Relationship Id="rId4" Type="http://schemas.openxmlformats.org/officeDocument/2006/relationships/image" Target="../media/image47.png"/><Relationship Id="rId5" Type="http://schemas.openxmlformats.org/officeDocument/2006/relationships/image" Target="../media/image43.png"/><Relationship Id="rId6"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2.png"/><Relationship Id="rId4" Type="http://schemas.openxmlformats.org/officeDocument/2006/relationships/image" Target="../media/image47.png"/><Relationship Id="rId5" Type="http://schemas.openxmlformats.org/officeDocument/2006/relationships/image" Target="../media/image43.png"/><Relationship Id="rId6"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8.png"/><Relationship Id="rId4" Type="http://schemas.openxmlformats.org/officeDocument/2006/relationships/image" Target="../media/image37.png"/><Relationship Id="rId5"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1.png"/><Relationship Id="rId4" Type="http://schemas.openxmlformats.org/officeDocument/2006/relationships/image" Target="../media/image58.png"/><Relationship Id="rId5" Type="http://schemas.openxmlformats.org/officeDocument/2006/relationships/image" Target="../media/image62.png"/><Relationship Id="rId6"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1.png"/><Relationship Id="rId4" Type="http://schemas.openxmlformats.org/officeDocument/2006/relationships/image" Target="../media/image58.png"/><Relationship Id="rId5" Type="http://schemas.openxmlformats.org/officeDocument/2006/relationships/image" Target="../media/image62.png"/><Relationship Id="rId6" Type="http://schemas.openxmlformats.org/officeDocument/2006/relationships/image" Target="../media/image6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4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4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png"/><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7.jpg"/><Relationship Id="rId4" Type="http://schemas.openxmlformats.org/officeDocument/2006/relationships/image" Target="../media/image54.png"/><Relationship Id="rId5"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37.png"/><Relationship Id="rId5"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Demo</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47" y="3677459"/>
              <a:ext cx="4769700" cy="1571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65100" lvl="1" marL="171450" marR="0" rtl="0" algn="l">
                <a:lnSpc>
                  <a:spcPct val="90000"/>
                </a:lnSpc>
                <a:spcBef>
                  <a:spcPts val="98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Student-Friendly Definition</a:t>
              </a:r>
              <a:endParaRPr b="0" i="0" sz="1300" u="none" cap="none" strike="noStrike">
                <a:solidFill>
                  <a:srgbClr val="000000"/>
                </a:solidFill>
                <a:latin typeface="Arial"/>
                <a:ea typeface="Arial"/>
                <a:cs typeface="Arial"/>
                <a:sym typeface="Arial"/>
              </a:endParaRPr>
            </a:p>
            <a:p>
              <a:pPr indent="-165100" lvl="1" marL="171450" marR="0" rtl="0" algn="l">
                <a:lnSpc>
                  <a:spcPct val="90000"/>
                </a:lnSpc>
                <a:spcBef>
                  <a:spcPts val="27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Examples &amp; Non-Examples</a:t>
              </a:r>
              <a:endParaRPr b="0" i="0" sz="1300" u="none" cap="none" strike="noStrike">
                <a:solidFill>
                  <a:srgbClr val="000000"/>
                </a:solidFill>
                <a:latin typeface="Arial"/>
                <a:ea typeface="Arial"/>
                <a:cs typeface="Arial"/>
                <a:sym typeface="Arial"/>
              </a:endParaRPr>
            </a:p>
            <a:p>
              <a:pPr indent="-165100" lvl="1" marL="171450" marR="0" rtl="0" algn="l">
                <a:lnSpc>
                  <a:spcPct val="90000"/>
                </a:lnSpc>
                <a:spcBef>
                  <a:spcPts val="27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Morphological Word Parts</a:t>
              </a:r>
              <a:endParaRPr b="0" i="0" sz="1700" u="none" cap="none" strike="noStrike">
                <a:solidFill>
                  <a:schemeClr val="lt1"/>
                </a:solidFill>
                <a:latin typeface="Calibri"/>
                <a:ea typeface="Calibri"/>
                <a:cs typeface="Calibri"/>
                <a:sym typeface="Calibri"/>
              </a:endParaRPr>
            </a:p>
            <a:p>
              <a:pPr indent="-165100" lvl="1" marL="171450" marR="0" rtl="0" algn="l">
                <a:lnSpc>
                  <a:spcPct val="90000"/>
                </a:lnSpc>
                <a:spcBef>
                  <a:spcPts val="27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Frayer Model</a:t>
              </a:r>
              <a:endParaRPr b="0" i="0" sz="17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486818" y="4715218"/>
            <a:ext cx="347619"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5834414" y="4715218"/>
            <a:ext cx="347619"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486814" y="4443796"/>
            <a:ext cx="347619"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509231" y="499568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grpSp>
        <p:nvGrpSpPr>
          <p:cNvPr id="114" name="Google Shape;114;p1"/>
          <p:cNvGrpSpPr/>
          <p:nvPr/>
        </p:nvGrpSpPr>
        <p:grpSpPr>
          <a:xfrm>
            <a:off x="5540687" y="5346793"/>
            <a:ext cx="195949" cy="190734"/>
            <a:chOff x="170825" y="4598025"/>
            <a:chExt cx="1095300" cy="906961"/>
          </a:xfrm>
        </p:grpSpPr>
        <p:sp>
          <p:nvSpPr>
            <p:cNvPr id="115" name="Google Shape;115;p1"/>
            <p:cNvSpPr/>
            <p:nvPr/>
          </p:nvSpPr>
          <p:spPr>
            <a:xfrm>
              <a:off x="170825" y="4598025"/>
              <a:ext cx="1095300" cy="886800"/>
            </a:xfrm>
            <a:prstGeom prst="rect">
              <a:avLst/>
            </a:prstGeom>
            <a:noFill/>
            <a:ln cap="flat" cmpd="sng" w="25400">
              <a:solidFill>
                <a:srgbClr val="F65F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6" name="Google Shape;116;p1"/>
            <p:cNvSpPr/>
            <p:nvPr/>
          </p:nvSpPr>
          <p:spPr>
            <a:xfrm>
              <a:off x="499025" y="4856773"/>
              <a:ext cx="438900" cy="369300"/>
            </a:xfrm>
            <a:prstGeom prst="ellipse">
              <a:avLst/>
            </a:prstGeom>
            <a:noFill/>
            <a:ln cap="flat" cmpd="sng" w="25400">
              <a:solidFill>
                <a:srgbClr val="F65F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7" name="Google Shape;117;p1"/>
            <p:cNvCxnSpPr>
              <a:stCxn id="115" idx="1"/>
              <a:endCxn id="115" idx="1"/>
            </p:cNvCxnSpPr>
            <p:nvPr/>
          </p:nvCxnSpPr>
          <p:spPr>
            <a:xfrm>
              <a:off x="170825" y="5041425"/>
              <a:ext cx="0" cy="0"/>
            </a:xfrm>
            <a:prstGeom prst="straightConnector1">
              <a:avLst/>
            </a:prstGeom>
            <a:noFill/>
            <a:ln cap="flat" cmpd="sng" w="19050">
              <a:solidFill>
                <a:srgbClr val="F65F03"/>
              </a:solidFill>
              <a:prstDash val="solid"/>
              <a:round/>
              <a:headEnd len="sm" w="sm" type="none"/>
              <a:tailEnd len="sm" w="sm" type="none"/>
            </a:ln>
          </p:spPr>
        </p:cxnSp>
        <p:cxnSp>
          <p:nvCxnSpPr>
            <p:cNvPr id="118" name="Google Shape;118;p1"/>
            <p:cNvCxnSpPr>
              <a:stCxn id="116" idx="2"/>
              <a:endCxn id="115" idx="1"/>
            </p:cNvCxnSpPr>
            <p:nvPr/>
          </p:nvCxnSpPr>
          <p:spPr>
            <a:xfrm rot="10800000">
              <a:off x="170825" y="5041423"/>
              <a:ext cx="328200" cy="0"/>
            </a:xfrm>
            <a:prstGeom prst="straightConnector1">
              <a:avLst/>
            </a:prstGeom>
            <a:noFill/>
            <a:ln cap="flat" cmpd="sng" w="28575">
              <a:solidFill>
                <a:srgbClr val="F65F03"/>
              </a:solidFill>
              <a:prstDash val="solid"/>
              <a:round/>
              <a:headEnd len="sm" w="sm" type="none"/>
              <a:tailEnd len="sm" w="sm" type="none"/>
            </a:ln>
          </p:spPr>
        </p:cxnSp>
        <p:cxnSp>
          <p:nvCxnSpPr>
            <p:cNvPr id="119" name="Google Shape;119;p1"/>
            <p:cNvCxnSpPr>
              <a:stCxn id="116" idx="0"/>
              <a:endCxn id="115" idx="0"/>
            </p:cNvCxnSpPr>
            <p:nvPr/>
          </p:nvCxnSpPr>
          <p:spPr>
            <a:xfrm rot="10800000">
              <a:off x="718475" y="4598173"/>
              <a:ext cx="0" cy="258600"/>
            </a:xfrm>
            <a:prstGeom prst="straightConnector1">
              <a:avLst/>
            </a:prstGeom>
            <a:noFill/>
            <a:ln cap="flat" cmpd="sng" w="28575">
              <a:solidFill>
                <a:srgbClr val="F65F03"/>
              </a:solidFill>
              <a:prstDash val="solid"/>
              <a:round/>
              <a:headEnd len="sm" w="sm" type="none"/>
              <a:tailEnd len="sm" w="sm" type="none"/>
            </a:ln>
          </p:spPr>
        </p:cxnSp>
        <p:cxnSp>
          <p:nvCxnSpPr>
            <p:cNvPr id="120" name="Google Shape;120;p1"/>
            <p:cNvCxnSpPr/>
            <p:nvPr/>
          </p:nvCxnSpPr>
          <p:spPr>
            <a:xfrm rot="10800000">
              <a:off x="937925" y="5041423"/>
              <a:ext cx="328200" cy="0"/>
            </a:xfrm>
            <a:prstGeom prst="straightConnector1">
              <a:avLst/>
            </a:prstGeom>
            <a:noFill/>
            <a:ln cap="flat" cmpd="sng" w="28575">
              <a:solidFill>
                <a:srgbClr val="F65F03"/>
              </a:solidFill>
              <a:prstDash val="solid"/>
              <a:round/>
              <a:headEnd len="sm" w="sm" type="none"/>
              <a:tailEnd len="sm" w="sm" type="none"/>
            </a:ln>
          </p:spPr>
        </p:cxnSp>
        <p:cxnSp>
          <p:nvCxnSpPr>
            <p:cNvPr id="121" name="Google Shape;121;p1"/>
            <p:cNvCxnSpPr/>
            <p:nvPr/>
          </p:nvCxnSpPr>
          <p:spPr>
            <a:xfrm rot="10800000">
              <a:off x="721725" y="5246386"/>
              <a:ext cx="0" cy="258600"/>
            </a:xfrm>
            <a:prstGeom prst="straightConnector1">
              <a:avLst/>
            </a:prstGeom>
            <a:noFill/>
            <a:ln cap="flat" cmpd="sng" w="28575">
              <a:solidFill>
                <a:srgbClr val="F65F03"/>
              </a:solidFill>
              <a:prstDash val="solid"/>
              <a:round/>
              <a:headEnd len="sm" w="sm" type="none"/>
              <a:tailEnd len="sm" w="sm" type="none"/>
            </a:ln>
          </p:spPr>
        </p:cxn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descr="Questions" id="194" name="Google Shape;194;p9"/>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0"/>
          <p:cNvSpPr txBox="1"/>
          <p:nvPr>
            <p:ph type="ctrTitle"/>
          </p:nvPr>
        </p:nvSpPr>
        <p:spPr>
          <a:xfrm>
            <a:off x="685800" y="440936"/>
            <a:ext cx="7772400" cy="147002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has mass and takes up space?</a:t>
            </a:r>
            <a:endParaRPr/>
          </a:p>
        </p:txBody>
      </p:sp>
      <p:sp>
        <p:nvSpPr>
          <p:cNvPr descr="Questions" id="201" name="Google Shape;201;p10"/>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10"/>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Matter</a:t>
            </a:r>
            <a:endParaRPr b="0" i="0" sz="395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Force</a:t>
            </a:r>
            <a:endParaRPr b="0" i="0" sz="395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Light</a:t>
            </a:r>
            <a:endParaRPr b="0" i="0" sz="3950" u="none" cap="none" strike="noStrike">
              <a:solidFill>
                <a:srgbClr val="000000"/>
              </a:solidFill>
              <a:latin typeface="Calibri"/>
              <a:ea typeface="Calibri"/>
              <a:cs typeface="Calibri"/>
              <a:sym typeface="Calibri"/>
            </a:endParaRPr>
          </a:p>
        </p:txBody>
      </p:sp>
      <p:pic>
        <p:nvPicPr>
          <p:cNvPr id="203" name="Google Shape;203;p10"/>
          <p:cNvPicPr preferRelativeResize="0"/>
          <p:nvPr/>
        </p:nvPicPr>
        <p:blipFill>
          <a:blip r:embed="rId4">
            <a:alphaModFix/>
          </a:blip>
          <a:stretch>
            <a:fillRect/>
          </a:stretch>
        </p:blipFill>
        <p:spPr>
          <a:xfrm>
            <a:off x="3898225" y="2497999"/>
            <a:ext cx="3998501" cy="36100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26e0f01b116_0_283"/>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has mass and takes up space?</a:t>
            </a:r>
            <a:endParaRPr/>
          </a:p>
        </p:txBody>
      </p:sp>
      <p:sp>
        <p:nvSpPr>
          <p:cNvPr descr="Questions" id="210" name="Google Shape;210;g26e0f01b116_0_28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g26e0f01b116_0_283"/>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FF0000"/>
              </a:buClr>
              <a:buSzPts val="3950"/>
              <a:buFont typeface="Calibri"/>
              <a:buAutoNum type="alphaLcPeriod"/>
            </a:pPr>
            <a:r>
              <a:rPr b="1" lang="en-US" sz="3950">
                <a:solidFill>
                  <a:srgbClr val="FF0000"/>
                </a:solidFill>
                <a:latin typeface="Calibri"/>
                <a:ea typeface="Calibri"/>
                <a:cs typeface="Calibri"/>
                <a:sym typeface="Calibri"/>
              </a:rPr>
              <a:t>Matter</a:t>
            </a:r>
            <a:endParaRPr b="1" i="0" sz="3950" u="none" cap="none" strike="noStrike">
              <a:solidFill>
                <a:srgbClr val="FF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Force</a:t>
            </a:r>
            <a:endParaRPr b="0" i="0" sz="395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Light</a:t>
            </a:r>
            <a:endParaRPr b="0" i="0" sz="3950" u="none" cap="none" strike="noStrike">
              <a:solidFill>
                <a:srgbClr val="000000"/>
              </a:solidFill>
              <a:latin typeface="Calibri"/>
              <a:ea typeface="Calibri"/>
              <a:cs typeface="Calibri"/>
              <a:sym typeface="Calibri"/>
            </a:endParaRPr>
          </a:p>
        </p:txBody>
      </p:sp>
      <p:pic>
        <p:nvPicPr>
          <p:cNvPr id="212" name="Google Shape;212;g26e0f01b116_0_283"/>
          <p:cNvPicPr preferRelativeResize="0"/>
          <p:nvPr/>
        </p:nvPicPr>
        <p:blipFill>
          <a:blip r:embed="rId4">
            <a:alphaModFix/>
          </a:blip>
          <a:stretch>
            <a:fillRect/>
          </a:stretch>
        </p:blipFill>
        <p:spPr>
          <a:xfrm>
            <a:off x="3898225" y="2497999"/>
            <a:ext cx="3998501" cy="36100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25ec6a031ed_0_198"/>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The amount of matter in an object is called its ________. </a:t>
            </a:r>
            <a:endParaRPr/>
          </a:p>
        </p:txBody>
      </p:sp>
      <p:sp>
        <p:nvSpPr>
          <p:cNvPr descr="Questions" id="219" name="Google Shape;219;g25ec6a031ed_0_19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0" name="Google Shape;220;g25ec6a031ed_0_198"/>
          <p:cNvPicPr preferRelativeResize="0"/>
          <p:nvPr/>
        </p:nvPicPr>
        <p:blipFill rotWithShape="1">
          <a:blip r:embed="rId4">
            <a:alphaModFix/>
          </a:blip>
          <a:srcRect b="0" l="13723" r="15319" t="10426"/>
          <a:stretch/>
        </p:blipFill>
        <p:spPr>
          <a:xfrm>
            <a:off x="1396426" y="2405300"/>
            <a:ext cx="6351126" cy="3741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26e0f01b116_0_292"/>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The amount of matter in an object is called its </a:t>
            </a:r>
            <a:r>
              <a:rPr b="1" lang="en-US">
                <a:solidFill>
                  <a:srgbClr val="FF0000"/>
                </a:solidFill>
              </a:rPr>
              <a:t>mass</a:t>
            </a:r>
            <a:r>
              <a:rPr lang="en-US"/>
              <a:t>. </a:t>
            </a:r>
            <a:endParaRPr/>
          </a:p>
        </p:txBody>
      </p:sp>
      <p:sp>
        <p:nvSpPr>
          <p:cNvPr descr="Questions" id="227" name="Google Shape;227;g26e0f01b116_0_29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8" name="Google Shape;228;g26e0f01b116_0_292"/>
          <p:cNvPicPr preferRelativeResize="0"/>
          <p:nvPr/>
        </p:nvPicPr>
        <p:blipFill rotWithShape="1">
          <a:blip r:embed="rId4">
            <a:alphaModFix/>
          </a:blip>
          <a:srcRect b="0" l="13723" r="15319" t="10426"/>
          <a:stretch/>
        </p:blipFill>
        <p:spPr>
          <a:xfrm>
            <a:off x="1396426" y="2405300"/>
            <a:ext cx="6351126" cy="3741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26e0f01b116_0_299"/>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An atom is the __________ whole unit of matter.</a:t>
            </a:r>
            <a:endParaRPr/>
          </a:p>
        </p:txBody>
      </p:sp>
      <p:sp>
        <p:nvSpPr>
          <p:cNvPr descr="Questions" id="235" name="Google Shape;235;g26e0f01b116_0_29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6" name="Google Shape;236;g26e0f01b116_0_299"/>
          <p:cNvPicPr preferRelativeResize="0"/>
          <p:nvPr/>
        </p:nvPicPr>
        <p:blipFill>
          <a:blip r:embed="rId4">
            <a:alphaModFix/>
          </a:blip>
          <a:stretch>
            <a:fillRect/>
          </a:stretch>
        </p:blipFill>
        <p:spPr>
          <a:xfrm>
            <a:off x="2649525" y="2230250"/>
            <a:ext cx="3844950" cy="4128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26e0f01b116_0_307"/>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An atom is the </a:t>
            </a:r>
            <a:r>
              <a:rPr b="1" lang="en-US" u="sng">
                <a:solidFill>
                  <a:srgbClr val="FF0000"/>
                </a:solidFill>
              </a:rPr>
              <a:t>smallest</a:t>
            </a:r>
            <a:r>
              <a:rPr lang="en-US"/>
              <a:t> whole unit of matter.</a:t>
            </a:r>
            <a:endParaRPr/>
          </a:p>
        </p:txBody>
      </p:sp>
      <p:sp>
        <p:nvSpPr>
          <p:cNvPr descr="Questions" id="243" name="Google Shape;243;g26e0f01b116_0_30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4" name="Google Shape;244;g26e0f01b116_0_307"/>
          <p:cNvPicPr preferRelativeResize="0"/>
          <p:nvPr/>
        </p:nvPicPr>
        <p:blipFill>
          <a:blip r:embed="rId4">
            <a:alphaModFix/>
          </a:blip>
          <a:stretch>
            <a:fillRect/>
          </a:stretch>
        </p:blipFill>
        <p:spPr>
          <a:xfrm>
            <a:off x="2649525" y="2230250"/>
            <a:ext cx="3844950" cy="4128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g26e0f01b116_0_321"/>
          <p:cNvPicPr preferRelativeResize="0"/>
          <p:nvPr/>
        </p:nvPicPr>
        <p:blipFill>
          <a:blip r:embed="rId3">
            <a:alphaModFix/>
          </a:blip>
          <a:stretch>
            <a:fillRect/>
          </a:stretch>
        </p:blipFill>
        <p:spPr>
          <a:xfrm>
            <a:off x="501000" y="1404750"/>
            <a:ext cx="8142000" cy="4639648"/>
          </a:xfrm>
          <a:prstGeom prst="rect">
            <a:avLst/>
          </a:prstGeom>
          <a:noFill/>
          <a:ln>
            <a:noFill/>
          </a:ln>
        </p:spPr>
      </p:pic>
      <p:sp>
        <p:nvSpPr>
          <p:cNvPr id="251" name="Google Shape;251;g26e0f01b116_0_321"/>
          <p:cNvSpPr txBox="1"/>
          <p:nvPr/>
        </p:nvSpPr>
        <p:spPr>
          <a:xfrm>
            <a:off x="731850" y="735500"/>
            <a:ext cx="7680300" cy="10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latin typeface="Calibri"/>
                <a:ea typeface="Calibri"/>
                <a:cs typeface="Calibri"/>
                <a:sym typeface="Calibri"/>
              </a:rPr>
              <a:t>Name the three states of matter.</a:t>
            </a:r>
            <a:endParaRPr sz="4400">
              <a:latin typeface="Calibri"/>
              <a:ea typeface="Calibri"/>
              <a:cs typeface="Calibri"/>
              <a:sym typeface="Calibri"/>
            </a:endParaRPr>
          </a:p>
        </p:txBody>
      </p:sp>
      <p:sp>
        <p:nvSpPr>
          <p:cNvPr descr="Questions" id="252" name="Google Shape;252;g26e0f01b116_0_321"/>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g26e0f01b116_0_332"/>
          <p:cNvPicPr preferRelativeResize="0"/>
          <p:nvPr/>
        </p:nvPicPr>
        <p:blipFill>
          <a:blip r:embed="rId3">
            <a:alphaModFix/>
          </a:blip>
          <a:stretch>
            <a:fillRect/>
          </a:stretch>
        </p:blipFill>
        <p:spPr>
          <a:xfrm>
            <a:off x="501000" y="1404750"/>
            <a:ext cx="8142000" cy="4639648"/>
          </a:xfrm>
          <a:prstGeom prst="rect">
            <a:avLst/>
          </a:prstGeom>
          <a:noFill/>
          <a:ln>
            <a:noFill/>
          </a:ln>
        </p:spPr>
      </p:pic>
      <p:sp>
        <p:nvSpPr>
          <p:cNvPr id="259" name="Google Shape;259;g26e0f01b116_0_332"/>
          <p:cNvSpPr txBox="1"/>
          <p:nvPr/>
        </p:nvSpPr>
        <p:spPr>
          <a:xfrm>
            <a:off x="1749175" y="5030700"/>
            <a:ext cx="1053600" cy="10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solidFill>
                  <a:srgbClr val="FF0000"/>
                </a:solidFill>
                <a:latin typeface="Calibri"/>
                <a:ea typeface="Calibri"/>
                <a:cs typeface="Calibri"/>
                <a:sym typeface="Calibri"/>
              </a:rPr>
              <a:t>Gas</a:t>
            </a:r>
            <a:endParaRPr sz="4400">
              <a:solidFill>
                <a:srgbClr val="FF0000"/>
              </a:solidFill>
              <a:latin typeface="Calibri"/>
              <a:ea typeface="Calibri"/>
              <a:cs typeface="Calibri"/>
              <a:sym typeface="Calibri"/>
            </a:endParaRPr>
          </a:p>
        </p:txBody>
      </p:sp>
      <p:sp>
        <p:nvSpPr>
          <p:cNvPr id="260" name="Google Shape;260;g26e0f01b116_0_332"/>
          <p:cNvSpPr txBox="1"/>
          <p:nvPr/>
        </p:nvSpPr>
        <p:spPr>
          <a:xfrm>
            <a:off x="4017150" y="5030700"/>
            <a:ext cx="1560300" cy="10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solidFill>
                  <a:srgbClr val="FF0000"/>
                </a:solidFill>
                <a:latin typeface="Calibri"/>
                <a:ea typeface="Calibri"/>
                <a:cs typeface="Calibri"/>
                <a:sym typeface="Calibri"/>
              </a:rPr>
              <a:t>Liquid</a:t>
            </a:r>
            <a:endParaRPr sz="4400">
              <a:solidFill>
                <a:srgbClr val="FF0000"/>
              </a:solidFill>
              <a:latin typeface="Calibri"/>
              <a:ea typeface="Calibri"/>
              <a:cs typeface="Calibri"/>
              <a:sym typeface="Calibri"/>
            </a:endParaRPr>
          </a:p>
        </p:txBody>
      </p:sp>
      <p:sp>
        <p:nvSpPr>
          <p:cNvPr id="261" name="Google Shape;261;g26e0f01b116_0_332"/>
          <p:cNvSpPr txBox="1"/>
          <p:nvPr/>
        </p:nvSpPr>
        <p:spPr>
          <a:xfrm>
            <a:off x="6791825" y="5030700"/>
            <a:ext cx="1391400" cy="10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solidFill>
                  <a:srgbClr val="FF0000"/>
                </a:solidFill>
                <a:latin typeface="Calibri"/>
                <a:ea typeface="Calibri"/>
                <a:cs typeface="Calibri"/>
                <a:sym typeface="Calibri"/>
              </a:rPr>
              <a:t>Solid</a:t>
            </a:r>
            <a:endParaRPr sz="4400">
              <a:solidFill>
                <a:srgbClr val="FF0000"/>
              </a:solidFill>
              <a:latin typeface="Calibri"/>
              <a:ea typeface="Calibri"/>
              <a:cs typeface="Calibri"/>
              <a:sym typeface="Calibri"/>
            </a:endParaRPr>
          </a:p>
        </p:txBody>
      </p:sp>
      <p:sp>
        <p:nvSpPr>
          <p:cNvPr id="262" name="Google Shape;262;g26e0f01b116_0_332"/>
          <p:cNvSpPr txBox="1"/>
          <p:nvPr/>
        </p:nvSpPr>
        <p:spPr>
          <a:xfrm>
            <a:off x="731850" y="735500"/>
            <a:ext cx="7680300" cy="10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latin typeface="Calibri"/>
                <a:ea typeface="Calibri"/>
                <a:cs typeface="Calibri"/>
                <a:sym typeface="Calibri"/>
              </a:rPr>
              <a:t>Name </a:t>
            </a:r>
            <a:r>
              <a:rPr lang="en-US" sz="4400">
                <a:latin typeface="Calibri"/>
                <a:ea typeface="Calibri"/>
                <a:cs typeface="Calibri"/>
                <a:sym typeface="Calibri"/>
              </a:rPr>
              <a:t>the three states of matter.</a:t>
            </a:r>
            <a:endParaRPr sz="4400">
              <a:latin typeface="Calibri"/>
              <a:ea typeface="Calibri"/>
              <a:cs typeface="Calibri"/>
              <a:sym typeface="Calibri"/>
            </a:endParaRPr>
          </a:p>
        </p:txBody>
      </p:sp>
      <p:sp>
        <p:nvSpPr>
          <p:cNvPr descr="Questions" id="263" name="Google Shape;263;g26e0f01b116_0_332"/>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26e0f01b116_0_342"/>
          <p:cNvSpPr txBox="1"/>
          <p:nvPr>
            <p:ph type="title"/>
          </p:nvPr>
        </p:nvSpPr>
        <p:spPr>
          <a:xfrm>
            <a:off x="771800" y="416975"/>
            <a:ext cx="8124900" cy="10161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sz="3500"/>
              <a:t>What is a solid?</a:t>
            </a:r>
            <a:endParaRPr sz="3500"/>
          </a:p>
        </p:txBody>
      </p:sp>
      <p:sp>
        <p:nvSpPr>
          <p:cNvPr descr="Questions" id="270" name="Google Shape;270;g26e0f01b116_0_34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1" name="Google Shape;271;g26e0f01b116_0_342"/>
          <p:cNvPicPr preferRelativeResize="0"/>
          <p:nvPr/>
        </p:nvPicPr>
        <p:blipFill>
          <a:blip r:embed="rId4">
            <a:alphaModFix/>
          </a:blip>
          <a:stretch>
            <a:fillRect/>
          </a:stretch>
        </p:blipFill>
        <p:spPr>
          <a:xfrm>
            <a:off x="2693125" y="1948050"/>
            <a:ext cx="4282250" cy="4067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
          <p:cNvSpPr txBox="1"/>
          <p:nvPr/>
        </p:nvSpPr>
        <p:spPr>
          <a:xfrm>
            <a:off x="1828800" y="211015"/>
            <a:ext cx="5486400" cy="1723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lang="en-US" sz="8800">
                <a:solidFill>
                  <a:schemeClr val="dk1"/>
                </a:solidFill>
                <a:latin typeface="Calibri"/>
                <a:ea typeface="Calibri"/>
                <a:cs typeface="Calibri"/>
                <a:sym typeface="Calibri"/>
              </a:rPr>
              <a:t>Liquid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 name="Google Shape;128;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 name="Google Shape;129;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pic>
        <p:nvPicPr>
          <p:cNvPr id="130" name="Google Shape;130;p2"/>
          <p:cNvPicPr preferRelativeResize="0"/>
          <p:nvPr/>
        </p:nvPicPr>
        <p:blipFill>
          <a:blip r:embed="rId3">
            <a:alphaModFix/>
          </a:blip>
          <a:stretch>
            <a:fillRect/>
          </a:stretch>
        </p:blipFill>
        <p:spPr>
          <a:xfrm>
            <a:off x="2060813" y="2196350"/>
            <a:ext cx="5022376" cy="37601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27543a2b62b_1_0"/>
          <p:cNvSpPr txBox="1"/>
          <p:nvPr>
            <p:ph type="title"/>
          </p:nvPr>
        </p:nvSpPr>
        <p:spPr>
          <a:xfrm>
            <a:off x="771800" y="766625"/>
            <a:ext cx="8124900" cy="10161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12820"/>
              <a:buFont typeface="Calibri"/>
              <a:buNone/>
            </a:pPr>
            <a:r>
              <a:rPr b="1" lang="en-US" sz="3900" u="sng"/>
              <a:t>Solid:</a:t>
            </a:r>
            <a:r>
              <a:rPr b="1" lang="en-US" sz="3900"/>
              <a:t> </a:t>
            </a:r>
            <a:r>
              <a:rPr lang="en-US">
                <a:highlight>
                  <a:schemeClr val="lt1"/>
                </a:highlight>
              </a:rPr>
              <a:t>has particles that are </a:t>
            </a:r>
            <a:r>
              <a:rPr lang="en-US">
                <a:solidFill>
                  <a:srgbClr val="F65F03"/>
                </a:solidFill>
                <a:highlight>
                  <a:schemeClr val="lt1"/>
                </a:highlight>
              </a:rPr>
              <a:t>tightly</a:t>
            </a:r>
            <a:r>
              <a:rPr lang="en-US">
                <a:highlight>
                  <a:schemeClr val="lt1"/>
                </a:highlight>
              </a:rPr>
              <a:t> packed together in a </a:t>
            </a:r>
            <a:r>
              <a:rPr lang="en-US">
                <a:solidFill>
                  <a:srgbClr val="F65F03"/>
                </a:solidFill>
                <a:highlight>
                  <a:schemeClr val="lt1"/>
                </a:highlight>
              </a:rPr>
              <a:t>fixed</a:t>
            </a:r>
            <a:r>
              <a:rPr lang="en-US">
                <a:highlight>
                  <a:schemeClr val="lt1"/>
                </a:highlight>
              </a:rPr>
              <a:t> </a:t>
            </a:r>
            <a:r>
              <a:rPr lang="en-US">
                <a:solidFill>
                  <a:srgbClr val="F65F03"/>
                </a:solidFill>
                <a:highlight>
                  <a:schemeClr val="lt1"/>
                </a:highlight>
              </a:rPr>
              <a:t>pattern</a:t>
            </a:r>
            <a:endParaRPr>
              <a:solidFill>
                <a:srgbClr val="F65F03"/>
              </a:solidFill>
            </a:endParaRPr>
          </a:p>
          <a:p>
            <a:pPr indent="0" lvl="0" marL="0" rtl="0" algn="ctr">
              <a:lnSpc>
                <a:spcPct val="100000"/>
              </a:lnSpc>
              <a:spcBef>
                <a:spcPts val="0"/>
              </a:spcBef>
              <a:spcAft>
                <a:spcPts val="0"/>
              </a:spcAft>
              <a:buClr>
                <a:schemeClr val="dk1"/>
              </a:buClr>
              <a:buSzPct val="125714"/>
              <a:buFont typeface="Calibri"/>
              <a:buNone/>
            </a:pPr>
            <a:r>
              <a:t/>
            </a:r>
            <a:endParaRPr sz="3500"/>
          </a:p>
        </p:txBody>
      </p:sp>
      <p:sp>
        <p:nvSpPr>
          <p:cNvPr descr="Questions" id="278" name="Google Shape;278;g27543a2b62b_1_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9" name="Google Shape;279;g27543a2b62b_1_0"/>
          <p:cNvPicPr preferRelativeResize="0"/>
          <p:nvPr/>
        </p:nvPicPr>
        <p:blipFill>
          <a:blip r:embed="rId4">
            <a:alphaModFix/>
          </a:blip>
          <a:stretch>
            <a:fillRect/>
          </a:stretch>
        </p:blipFill>
        <p:spPr>
          <a:xfrm>
            <a:off x="2693125" y="1948050"/>
            <a:ext cx="4282250" cy="4067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4"/>
          <p:cNvSpPr txBox="1"/>
          <p:nvPr/>
        </p:nvSpPr>
        <p:spPr>
          <a:xfrm>
            <a:off x="2908647" y="921775"/>
            <a:ext cx="3326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Liquid</a:t>
            </a:r>
            <a:endParaRPr b="0" i="0" sz="1400" u="none" cap="none" strike="noStrike">
              <a:solidFill>
                <a:srgbClr val="000000"/>
              </a:solidFill>
              <a:latin typeface="Arial"/>
              <a:ea typeface="Arial"/>
              <a:cs typeface="Arial"/>
              <a:sym typeface="Arial"/>
            </a:endParaRPr>
          </a:p>
        </p:txBody>
      </p:sp>
      <p:sp>
        <p:nvSpPr>
          <p:cNvPr descr="Artificial Intelligence" id="286" name="Google Shape;286;p14"/>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87" name="Google Shape;287;p14"/>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15"/>
          <p:cNvSpPr txBox="1"/>
          <p:nvPr>
            <p:ph type="title"/>
          </p:nvPr>
        </p:nvSpPr>
        <p:spPr>
          <a:xfrm>
            <a:off x="324464" y="546178"/>
            <a:ext cx="8819536" cy="1686897"/>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US" u="sng"/>
              <a:t>Liquid</a:t>
            </a:r>
            <a:r>
              <a:rPr b="1" lang="en-US" u="sng"/>
              <a:t>:</a:t>
            </a:r>
            <a:r>
              <a:rPr b="1" lang="en-US"/>
              <a:t> </a:t>
            </a:r>
            <a:r>
              <a:rPr lang="en-US"/>
              <a:t>has particles that are close together but can move around</a:t>
            </a:r>
            <a:endParaRPr/>
          </a:p>
        </p:txBody>
      </p:sp>
      <p:sp>
        <p:nvSpPr>
          <p:cNvPr descr="Artificial Intelligence" id="294" name="Google Shape;294;p15"/>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95" name="Google Shape;295;p15"/>
          <p:cNvPicPr preferRelativeResize="0"/>
          <p:nvPr/>
        </p:nvPicPr>
        <p:blipFill rotWithShape="1">
          <a:blip r:embed="rId4">
            <a:alphaModFix/>
          </a:blip>
          <a:srcRect b="0" l="0" r="0" t="0"/>
          <a:stretch/>
        </p:blipFill>
        <p:spPr>
          <a:xfrm>
            <a:off x="849542" y="187766"/>
            <a:ext cx="474009" cy="474009"/>
          </a:xfrm>
          <a:prstGeom prst="rect">
            <a:avLst/>
          </a:prstGeom>
          <a:noFill/>
          <a:ln>
            <a:noFill/>
          </a:ln>
        </p:spPr>
      </p:pic>
      <p:pic>
        <p:nvPicPr>
          <p:cNvPr id="296" name="Google Shape;296;p15"/>
          <p:cNvPicPr preferRelativeResize="0"/>
          <p:nvPr/>
        </p:nvPicPr>
        <p:blipFill>
          <a:blip r:embed="rId5">
            <a:alphaModFix/>
          </a:blip>
          <a:stretch>
            <a:fillRect/>
          </a:stretch>
        </p:blipFill>
        <p:spPr>
          <a:xfrm>
            <a:off x="1686888" y="2233075"/>
            <a:ext cx="5770236" cy="43201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descr="Questions" id="302" name="Google Shape;302;gdd2cd27f20_0_8"/>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dd2cd27f20_0_13"/>
          <p:cNvSpPr txBox="1"/>
          <p:nvPr>
            <p:ph type="title"/>
          </p:nvPr>
        </p:nvSpPr>
        <p:spPr>
          <a:xfrm>
            <a:off x="771800" y="416975"/>
            <a:ext cx="8124900" cy="10161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sz="3500"/>
              <a:t>What is a liquid?</a:t>
            </a:r>
            <a:endParaRPr sz="3500"/>
          </a:p>
        </p:txBody>
      </p:sp>
      <p:sp>
        <p:nvSpPr>
          <p:cNvPr descr="Questions" id="309" name="Google Shape;309;gdd2cd27f20_0_1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0" name="Google Shape;310;gdd2cd27f20_0_13"/>
          <p:cNvPicPr preferRelativeResize="0"/>
          <p:nvPr/>
        </p:nvPicPr>
        <p:blipFill>
          <a:blip r:embed="rId4">
            <a:alphaModFix/>
          </a:blip>
          <a:stretch>
            <a:fillRect/>
          </a:stretch>
        </p:blipFill>
        <p:spPr>
          <a:xfrm>
            <a:off x="1686875" y="1751800"/>
            <a:ext cx="5770236" cy="43201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g27543a2b62b_1_7"/>
          <p:cNvSpPr txBox="1"/>
          <p:nvPr>
            <p:ph type="title"/>
          </p:nvPr>
        </p:nvSpPr>
        <p:spPr>
          <a:xfrm>
            <a:off x="771800" y="800475"/>
            <a:ext cx="8124900" cy="10161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b="1" lang="en-US" u="sng"/>
              <a:t>Liquid:</a:t>
            </a:r>
            <a:r>
              <a:rPr b="1" lang="en-US"/>
              <a:t> </a:t>
            </a:r>
            <a:r>
              <a:rPr lang="en-US"/>
              <a:t>has particles that are c</a:t>
            </a:r>
            <a:r>
              <a:rPr lang="en-US">
                <a:solidFill>
                  <a:srgbClr val="F65F03"/>
                </a:solidFill>
              </a:rPr>
              <a:t>lose together</a:t>
            </a:r>
            <a:r>
              <a:rPr lang="en-US"/>
              <a:t> but can </a:t>
            </a:r>
            <a:r>
              <a:rPr lang="en-US">
                <a:solidFill>
                  <a:srgbClr val="F65F03"/>
                </a:solidFill>
              </a:rPr>
              <a:t>move</a:t>
            </a:r>
            <a:r>
              <a:rPr lang="en-US"/>
              <a:t> around</a:t>
            </a:r>
            <a:endParaRPr/>
          </a:p>
          <a:p>
            <a:pPr indent="0" lvl="0" marL="0" rtl="0" algn="ctr">
              <a:lnSpc>
                <a:spcPct val="100000"/>
              </a:lnSpc>
              <a:spcBef>
                <a:spcPts val="0"/>
              </a:spcBef>
              <a:spcAft>
                <a:spcPts val="0"/>
              </a:spcAft>
              <a:buClr>
                <a:schemeClr val="dk1"/>
              </a:buClr>
              <a:buSzPct val="125714"/>
              <a:buFont typeface="Calibri"/>
              <a:buNone/>
            </a:pPr>
            <a:r>
              <a:t/>
            </a:r>
            <a:endParaRPr sz="3500"/>
          </a:p>
        </p:txBody>
      </p:sp>
      <p:sp>
        <p:nvSpPr>
          <p:cNvPr descr="Questions" id="317" name="Google Shape;317;g27543a2b62b_1_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8" name="Google Shape;318;g27543a2b62b_1_7"/>
          <p:cNvPicPr preferRelativeResize="0"/>
          <p:nvPr/>
        </p:nvPicPr>
        <p:blipFill>
          <a:blip r:embed="rId4">
            <a:alphaModFix/>
          </a:blip>
          <a:stretch>
            <a:fillRect/>
          </a:stretch>
        </p:blipFill>
        <p:spPr>
          <a:xfrm>
            <a:off x="1686875" y="1751800"/>
            <a:ext cx="5770236" cy="43201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16"/>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325" name="Google Shape;325;p16"/>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descr="Artificial Intelligence" id="331" name="Google Shape;331;p17"/>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2" name="Google Shape;332;p17"/>
          <p:cNvPicPr preferRelativeResize="0"/>
          <p:nvPr/>
        </p:nvPicPr>
        <p:blipFill>
          <a:blip r:embed="rId4">
            <a:alphaModFix/>
          </a:blip>
          <a:stretch>
            <a:fillRect/>
          </a:stretch>
        </p:blipFill>
        <p:spPr>
          <a:xfrm>
            <a:off x="1391342" y="514350"/>
            <a:ext cx="5829300" cy="5829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descr="Artificial Intelligence" id="338" name="Google Shape;338;g26e0f01b116_0_43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9" name="Google Shape;339;g26e0f01b116_0_438"/>
          <p:cNvPicPr preferRelativeResize="0"/>
          <p:nvPr/>
        </p:nvPicPr>
        <p:blipFill>
          <a:blip r:embed="rId4">
            <a:alphaModFix/>
          </a:blip>
          <a:stretch>
            <a:fillRect/>
          </a:stretch>
        </p:blipFill>
        <p:spPr>
          <a:xfrm>
            <a:off x="547700" y="1730727"/>
            <a:ext cx="7743026" cy="3820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descr="Artificial Intelligence" id="345" name="Google Shape;345;g26e0f01b116_0_43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6" name="Google Shape;346;g26e0f01b116_0_432"/>
          <p:cNvPicPr preferRelativeResize="0"/>
          <p:nvPr/>
        </p:nvPicPr>
        <p:blipFill rotWithShape="1">
          <a:blip r:embed="rId4">
            <a:alphaModFix/>
          </a:blip>
          <a:srcRect b="12822" l="0" r="0" t="13777"/>
          <a:stretch/>
        </p:blipFill>
        <p:spPr>
          <a:xfrm>
            <a:off x="302438" y="1965150"/>
            <a:ext cx="8539125" cy="2927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descr="Lightbulb and gear" id="136" name="Google Shape;136;p3"/>
          <p:cNvSpPr/>
          <p:nvPr/>
        </p:nvSpPr>
        <p:spPr>
          <a:xfrm>
            <a:off x="0" y="83361"/>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3"/>
          <p:cNvSpPr txBox="1"/>
          <p:nvPr/>
        </p:nvSpPr>
        <p:spPr>
          <a:xfrm>
            <a:off x="467255" y="70185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Calibri"/>
                <a:ea typeface="Calibri"/>
                <a:cs typeface="Calibri"/>
                <a:sym typeface="Calibri"/>
              </a:rPr>
              <a:t>Big Question:  Ho</a:t>
            </a:r>
            <a:r>
              <a:rPr b="1" lang="en-US" sz="3000">
                <a:solidFill>
                  <a:srgbClr val="000000"/>
                </a:solidFill>
                <a:latin typeface="Calibri"/>
                <a:ea typeface="Calibri"/>
                <a:cs typeface="Calibri"/>
                <a:sym typeface="Calibri"/>
              </a:rPr>
              <a:t>w does </a:t>
            </a:r>
            <a:r>
              <a:rPr b="1" lang="en-US" sz="3000">
                <a:latin typeface="Calibri"/>
                <a:ea typeface="Calibri"/>
                <a:cs typeface="Calibri"/>
                <a:sym typeface="Calibri"/>
              </a:rPr>
              <a:t>temperature affect</a:t>
            </a:r>
            <a:r>
              <a:rPr b="1" lang="en-US" sz="3000">
                <a:solidFill>
                  <a:srgbClr val="000000"/>
                </a:solidFill>
                <a:latin typeface="Calibri"/>
                <a:ea typeface="Calibri"/>
                <a:cs typeface="Calibri"/>
                <a:sym typeface="Calibri"/>
              </a:rPr>
              <a:t> the matter around us?</a:t>
            </a:r>
            <a:endParaRPr b="0" i="0" sz="1400" u="none" cap="none" strike="noStrike">
              <a:solidFill>
                <a:srgbClr val="000000"/>
              </a:solidFill>
              <a:latin typeface="Arial"/>
              <a:ea typeface="Arial"/>
              <a:cs typeface="Arial"/>
              <a:sym typeface="Arial"/>
            </a:endParaRPr>
          </a:p>
        </p:txBody>
      </p:sp>
      <p:pic>
        <p:nvPicPr>
          <p:cNvPr id="138" name="Google Shape;138;p3"/>
          <p:cNvPicPr preferRelativeResize="0"/>
          <p:nvPr/>
        </p:nvPicPr>
        <p:blipFill>
          <a:blip r:embed="rId4">
            <a:alphaModFix/>
          </a:blip>
          <a:stretch>
            <a:fillRect/>
          </a:stretch>
        </p:blipFill>
        <p:spPr>
          <a:xfrm>
            <a:off x="717050" y="2105526"/>
            <a:ext cx="7709876" cy="40717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descr="Artificial Intelligence" id="352" name="Google Shape;352;g26e0f01b116_0_44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3" name="Google Shape;353;g26e0f01b116_0_447"/>
          <p:cNvPicPr preferRelativeResize="0"/>
          <p:nvPr/>
        </p:nvPicPr>
        <p:blipFill rotWithShape="1">
          <a:blip r:embed="rId4">
            <a:alphaModFix/>
          </a:blip>
          <a:srcRect b="33574" l="2884" r="75376" t="18412"/>
          <a:stretch/>
        </p:blipFill>
        <p:spPr>
          <a:xfrm>
            <a:off x="650825" y="1868550"/>
            <a:ext cx="2972924" cy="3359425"/>
          </a:xfrm>
          <a:prstGeom prst="rect">
            <a:avLst/>
          </a:prstGeom>
          <a:noFill/>
          <a:ln>
            <a:noFill/>
          </a:ln>
        </p:spPr>
      </p:pic>
      <p:pic>
        <p:nvPicPr>
          <p:cNvPr id="354" name="Google Shape;354;g26e0f01b116_0_447"/>
          <p:cNvPicPr preferRelativeResize="0"/>
          <p:nvPr/>
        </p:nvPicPr>
        <p:blipFill rotWithShape="1">
          <a:blip r:embed="rId4">
            <a:alphaModFix/>
          </a:blip>
          <a:srcRect b="35335" l="39591" r="38396" t="15113"/>
          <a:stretch/>
        </p:blipFill>
        <p:spPr>
          <a:xfrm>
            <a:off x="5864075" y="1716925"/>
            <a:ext cx="2972924" cy="3424149"/>
          </a:xfrm>
          <a:prstGeom prst="rect">
            <a:avLst/>
          </a:prstGeom>
          <a:noFill/>
          <a:ln>
            <a:noFill/>
          </a:ln>
        </p:spPr>
      </p:pic>
      <p:sp>
        <p:nvSpPr>
          <p:cNvPr id="355" name="Google Shape;355;g26e0f01b116_0_447"/>
          <p:cNvSpPr/>
          <p:nvPr/>
        </p:nvSpPr>
        <p:spPr>
          <a:xfrm>
            <a:off x="3498575" y="3061250"/>
            <a:ext cx="2365500" cy="8496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6e0f01b116_0_447"/>
          <p:cNvSpPr txBox="1"/>
          <p:nvPr/>
        </p:nvSpPr>
        <p:spPr>
          <a:xfrm>
            <a:off x="3498575" y="2345625"/>
            <a:ext cx="2365500" cy="596100"/>
          </a:xfrm>
          <a:prstGeom prst="rect">
            <a:avLst/>
          </a:prstGeom>
          <a:noFill/>
          <a:ln>
            <a:noFill/>
          </a:ln>
        </p:spPr>
        <p:txBody>
          <a:bodyPr anchorCtr="0" anchor="t" bIns="91425" lIns="91425" spcFirstLastPara="1" rIns="91425" wrap="square" tIns="91425">
            <a:noAutofit/>
          </a:bodyPr>
          <a:lstStyle/>
          <a:p>
            <a:pPr indent="-222250" lvl="0" marL="342900" rtl="0" algn="l">
              <a:spcBef>
                <a:spcPts val="0"/>
              </a:spcBef>
              <a:spcAft>
                <a:spcPts val="0"/>
              </a:spcAft>
              <a:buClr>
                <a:srgbClr val="FF0000"/>
              </a:buClr>
              <a:buSzPts val="2600"/>
              <a:buFont typeface="Calibri"/>
              <a:buChar char="+"/>
            </a:pPr>
            <a:r>
              <a:rPr b="1" lang="en-US" sz="2600">
                <a:solidFill>
                  <a:srgbClr val="FF0000"/>
                </a:solidFill>
                <a:latin typeface="Calibri"/>
                <a:ea typeface="Calibri"/>
                <a:cs typeface="Calibri"/>
                <a:sym typeface="Calibri"/>
              </a:rPr>
              <a:t>temperature</a:t>
            </a:r>
            <a:endParaRPr b="1" sz="2600">
              <a:solidFill>
                <a:srgbClr val="FF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descr="Artificial Intelligence" id="362" name="Google Shape;362;g26e0f01b116_0_45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3" name="Google Shape;363;g26e0f01b116_0_458"/>
          <p:cNvPicPr preferRelativeResize="0"/>
          <p:nvPr/>
        </p:nvPicPr>
        <p:blipFill rotWithShape="1">
          <a:blip r:embed="rId4">
            <a:alphaModFix/>
          </a:blip>
          <a:srcRect b="33574" l="2884" r="75376" t="18412"/>
          <a:stretch/>
        </p:blipFill>
        <p:spPr>
          <a:xfrm>
            <a:off x="650825" y="1868550"/>
            <a:ext cx="2972924" cy="3359425"/>
          </a:xfrm>
          <a:prstGeom prst="rect">
            <a:avLst/>
          </a:prstGeom>
          <a:noFill/>
          <a:ln>
            <a:noFill/>
          </a:ln>
        </p:spPr>
      </p:pic>
      <p:pic>
        <p:nvPicPr>
          <p:cNvPr id="364" name="Google Shape;364;g26e0f01b116_0_458"/>
          <p:cNvPicPr preferRelativeResize="0"/>
          <p:nvPr/>
        </p:nvPicPr>
        <p:blipFill rotWithShape="1">
          <a:blip r:embed="rId4">
            <a:alphaModFix/>
          </a:blip>
          <a:srcRect b="35335" l="39591" r="38396" t="15113"/>
          <a:stretch/>
        </p:blipFill>
        <p:spPr>
          <a:xfrm>
            <a:off x="5864075" y="1716925"/>
            <a:ext cx="2972924" cy="3424149"/>
          </a:xfrm>
          <a:prstGeom prst="rect">
            <a:avLst/>
          </a:prstGeom>
          <a:noFill/>
          <a:ln>
            <a:noFill/>
          </a:ln>
        </p:spPr>
      </p:pic>
      <p:sp>
        <p:nvSpPr>
          <p:cNvPr id="365" name="Google Shape;365;g26e0f01b116_0_458"/>
          <p:cNvSpPr/>
          <p:nvPr/>
        </p:nvSpPr>
        <p:spPr>
          <a:xfrm rot="10800000">
            <a:off x="3498575" y="3061250"/>
            <a:ext cx="2365500" cy="849600"/>
          </a:xfrm>
          <a:prstGeom prst="rightArrow">
            <a:avLst>
              <a:gd fmla="val 50000" name="adj1"/>
              <a:gd fmla="val 50000" name="adj2"/>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6e0f01b116_0_458"/>
          <p:cNvSpPr txBox="1"/>
          <p:nvPr/>
        </p:nvSpPr>
        <p:spPr>
          <a:xfrm>
            <a:off x="3623750" y="4054700"/>
            <a:ext cx="2365500" cy="596100"/>
          </a:xfrm>
          <a:prstGeom prst="rect">
            <a:avLst/>
          </a:prstGeom>
          <a:noFill/>
          <a:ln>
            <a:noFill/>
          </a:ln>
        </p:spPr>
        <p:txBody>
          <a:bodyPr anchorCtr="0" anchor="t" bIns="91425" lIns="91425" spcFirstLastPara="1" rIns="91425" wrap="square" tIns="91425">
            <a:noAutofit/>
          </a:bodyPr>
          <a:lstStyle/>
          <a:p>
            <a:pPr indent="-279400" lvl="0" marL="228600" rtl="0" algn="l">
              <a:spcBef>
                <a:spcPts val="0"/>
              </a:spcBef>
              <a:spcAft>
                <a:spcPts val="0"/>
              </a:spcAft>
              <a:buClr>
                <a:srgbClr val="0000FF"/>
              </a:buClr>
              <a:buSzPts val="2600"/>
              <a:buFont typeface="Calibri"/>
              <a:buChar char="-"/>
            </a:pPr>
            <a:r>
              <a:rPr b="1" lang="en-US" sz="2600">
                <a:solidFill>
                  <a:srgbClr val="0000FF"/>
                </a:solidFill>
                <a:latin typeface="Calibri"/>
                <a:ea typeface="Calibri"/>
                <a:cs typeface="Calibri"/>
                <a:sym typeface="Calibri"/>
              </a:rPr>
              <a:t>temperature</a:t>
            </a:r>
            <a:endParaRPr b="1" sz="2600">
              <a:solidFill>
                <a:srgbClr val="0000FF"/>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descr="Questions" id="372" name="Google Shape;372;p24"/>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26e0f01b116_0_467"/>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Liquids take the shape of their ______________.</a:t>
            </a:r>
            <a:endParaRPr/>
          </a:p>
        </p:txBody>
      </p:sp>
      <p:sp>
        <p:nvSpPr>
          <p:cNvPr descr="Questions" id="379" name="Google Shape;379;g26e0f01b116_0_46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0" name="Google Shape;380;g26e0f01b116_0_467"/>
          <p:cNvPicPr preferRelativeResize="0"/>
          <p:nvPr/>
        </p:nvPicPr>
        <p:blipFill>
          <a:blip r:embed="rId4">
            <a:alphaModFix/>
          </a:blip>
          <a:stretch>
            <a:fillRect/>
          </a:stretch>
        </p:blipFill>
        <p:spPr>
          <a:xfrm>
            <a:off x="2574235" y="2369775"/>
            <a:ext cx="3995525" cy="3995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g26e0f01b116_0_475"/>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Liquids take the shape of their </a:t>
            </a:r>
            <a:r>
              <a:rPr b="1" lang="en-US" u="sng">
                <a:solidFill>
                  <a:srgbClr val="FF0000"/>
                </a:solidFill>
              </a:rPr>
              <a:t>container</a:t>
            </a:r>
            <a:r>
              <a:rPr lang="en-US" u="sng">
                <a:solidFill>
                  <a:srgbClr val="FF0000"/>
                </a:solidFill>
              </a:rPr>
              <a:t>.</a:t>
            </a:r>
            <a:endParaRPr u="sng">
              <a:solidFill>
                <a:srgbClr val="FF0000"/>
              </a:solidFill>
            </a:endParaRPr>
          </a:p>
        </p:txBody>
      </p:sp>
      <p:sp>
        <p:nvSpPr>
          <p:cNvPr descr="Questions" id="387" name="Google Shape;387;g26e0f01b116_0_47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8" name="Google Shape;388;g26e0f01b116_0_475"/>
          <p:cNvPicPr preferRelativeResize="0"/>
          <p:nvPr/>
        </p:nvPicPr>
        <p:blipFill>
          <a:blip r:embed="rId4">
            <a:alphaModFix/>
          </a:blip>
          <a:stretch>
            <a:fillRect/>
          </a:stretch>
        </p:blipFill>
        <p:spPr>
          <a:xfrm>
            <a:off x="2574235" y="2369775"/>
            <a:ext cx="3995525" cy="39955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26e0f01b116_0_482"/>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Why can liquids flow?</a:t>
            </a:r>
            <a:endParaRPr/>
          </a:p>
        </p:txBody>
      </p:sp>
      <p:sp>
        <p:nvSpPr>
          <p:cNvPr descr="Questions" id="395" name="Google Shape;395;g26e0f01b116_0_48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6" name="Google Shape;396;g26e0f01b116_0_482"/>
          <p:cNvPicPr preferRelativeResize="0"/>
          <p:nvPr/>
        </p:nvPicPr>
        <p:blipFill rotWithShape="1">
          <a:blip r:embed="rId4">
            <a:alphaModFix/>
          </a:blip>
          <a:srcRect b="12822" l="0" r="0" t="13777"/>
          <a:stretch/>
        </p:blipFill>
        <p:spPr>
          <a:xfrm>
            <a:off x="302438" y="1965150"/>
            <a:ext cx="8539125" cy="2927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26e0f01b116_0_490"/>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When matter melts, it turns from a ________ to a ________.</a:t>
            </a:r>
            <a:endParaRPr/>
          </a:p>
        </p:txBody>
      </p:sp>
      <p:sp>
        <p:nvSpPr>
          <p:cNvPr descr="Questions" id="403" name="Google Shape;403;g26e0f01b116_0_49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4" name="Google Shape;404;g26e0f01b116_0_490"/>
          <p:cNvPicPr preferRelativeResize="0"/>
          <p:nvPr/>
        </p:nvPicPr>
        <p:blipFill rotWithShape="1">
          <a:blip r:embed="rId4">
            <a:alphaModFix/>
          </a:blip>
          <a:srcRect b="33574" l="2884" r="75376" t="18412"/>
          <a:stretch/>
        </p:blipFill>
        <p:spPr>
          <a:xfrm>
            <a:off x="650825" y="2478150"/>
            <a:ext cx="2972924" cy="3359425"/>
          </a:xfrm>
          <a:prstGeom prst="rect">
            <a:avLst/>
          </a:prstGeom>
          <a:noFill/>
          <a:ln>
            <a:noFill/>
          </a:ln>
        </p:spPr>
      </p:pic>
      <p:pic>
        <p:nvPicPr>
          <p:cNvPr id="405" name="Google Shape;405;g26e0f01b116_0_490"/>
          <p:cNvPicPr preferRelativeResize="0"/>
          <p:nvPr/>
        </p:nvPicPr>
        <p:blipFill rotWithShape="1">
          <a:blip r:embed="rId4">
            <a:alphaModFix/>
          </a:blip>
          <a:srcRect b="35335" l="39591" r="38396" t="15113"/>
          <a:stretch/>
        </p:blipFill>
        <p:spPr>
          <a:xfrm>
            <a:off x="5864075" y="2326525"/>
            <a:ext cx="2972924" cy="3424149"/>
          </a:xfrm>
          <a:prstGeom prst="rect">
            <a:avLst/>
          </a:prstGeom>
          <a:noFill/>
          <a:ln>
            <a:noFill/>
          </a:ln>
        </p:spPr>
      </p:pic>
      <p:sp>
        <p:nvSpPr>
          <p:cNvPr id="406" name="Google Shape;406;g26e0f01b116_0_490"/>
          <p:cNvSpPr/>
          <p:nvPr/>
        </p:nvSpPr>
        <p:spPr>
          <a:xfrm>
            <a:off x="3498575" y="3670850"/>
            <a:ext cx="2365500" cy="8496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6e0f01b116_0_490"/>
          <p:cNvSpPr txBox="1"/>
          <p:nvPr/>
        </p:nvSpPr>
        <p:spPr>
          <a:xfrm>
            <a:off x="3498575" y="2955225"/>
            <a:ext cx="2365500" cy="596100"/>
          </a:xfrm>
          <a:prstGeom prst="rect">
            <a:avLst/>
          </a:prstGeom>
          <a:noFill/>
          <a:ln>
            <a:noFill/>
          </a:ln>
        </p:spPr>
        <p:txBody>
          <a:bodyPr anchorCtr="0" anchor="t" bIns="91425" lIns="91425" spcFirstLastPara="1" rIns="91425" wrap="square" tIns="91425">
            <a:noAutofit/>
          </a:bodyPr>
          <a:lstStyle/>
          <a:p>
            <a:pPr indent="-222250" lvl="0" marL="342900" rtl="0" algn="l">
              <a:spcBef>
                <a:spcPts val="0"/>
              </a:spcBef>
              <a:spcAft>
                <a:spcPts val="0"/>
              </a:spcAft>
              <a:buClr>
                <a:srgbClr val="FF0000"/>
              </a:buClr>
              <a:buSzPts val="2600"/>
              <a:buFont typeface="Calibri"/>
              <a:buChar char="+"/>
            </a:pPr>
            <a:r>
              <a:rPr b="1" lang="en-US" sz="2600">
                <a:solidFill>
                  <a:srgbClr val="FF0000"/>
                </a:solidFill>
                <a:latin typeface="Calibri"/>
                <a:ea typeface="Calibri"/>
                <a:cs typeface="Calibri"/>
                <a:sym typeface="Calibri"/>
              </a:rPr>
              <a:t>temperature</a:t>
            </a:r>
            <a:endParaRPr b="1" sz="2600">
              <a:solidFill>
                <a:srgbClr val="FF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26e0f01b116_0_501"/>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When matter melts, it turns from a </a:t>
            </a:r>
            <a:r>
              <a:rPr b="1" lang="en-US" u="sng">
                <a:solidFill>
                  <a:srgbClr val="FF0000"/>
                </a:solidFill>
              </a:rPr>
              <a:t>solid</a:t>
            </a:r>
            <a:r>
              <a:rPr lang="en-US"/>
              <a:t> to a </a:t>
            </a:r>
            <a:r>
              <a:rPr b="1" lang="en-US" u="sng">
                <a:solidFill>
                  <a:srgbClr val="FF0000"/>
                </a:solidFill>
              </a:rPr>
              <a:t>liquid</a:t>
            </a:r>
            <a:r>
              <a:rPr lang="en-US"/>
              <a:t>.</a:t>
            </a:r>
            <a:endParaRPr/>
          </a:p>
        </p:txBody>
      </p:sp>
      <p:sp>
        <p:nvSpPr>
          <p:cNvPr descr="Questions" id="414" name="Google Shape;414;g26e0f01b116_0_50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5" name="Google Shape;415;g26e0f01b116_0_501"/>
          <p:cNvPicPr preferRelativeResize="0"/>
          <p:nvPr/>
        </p:nvPicPr>
        <p:blipFill rotWithShape="1">
          <a:blip r:embed="rId4">
            <a:alphaModFix/>
          </a:blip>
          <a:srcRect b="33574" l="2884" r="75376" t="18412"/>
          <a:stretch/>
        </p:blipFill>
        <p:spPr>
          <a:xfrm>
            <a:off x="650825" y="2478150"/>
            <a:ext cx="2972924" cy="3359425"/>
          </a:xfrm>
          <a:prstGeom prst="rect">
            <a:avLst/>
          </a:prstGeom>
          <a:noFill/>
          <a:ln>
            <a:noFill/>
          </a:ln>
        </p:spPr>
      </p:pic>
      <p:pic>
        <p:nvPicPr>
          <p:cNvPr id="416" name="Google Shape;416;g26e0f01b116_0_501"/>
          <p:cNvPicPr preferRelativeResize="0"/>
          <p:nvPr/>
        </p:nvPicPr>
        <p:blipFill rotWithShape="1">
          <a:blip r:embed="rId4">
            <a:alphaModFix/>
          </a:blip>
          <a:srcRect b="35335" l="39591" r="38396" t="15113"/>
          <a:stretch/>
        </p:blipFill>
        <p:spPr>
          <a:xfrm>
            <a:off x="5864075" y="2326525"/>
            <a:ext cx="2972924" cy="3424149"/>
          </a:xfrm>
          <a:prstGeom prst="rect">
            <a:avLst/>
          </a:prstGeom>
          <a:noFill/>
          <a:ln>
            <a:noFill/>
          </a:ln>
        </p:spPr>
      </p:pic>
      <p:sp>
        <p:nvSpPr>
          <p:cNvPr id="417" name="Google Shape;417;g26e0f01b116_0_501"/>
          <p:cNvSpPr/>
          <p:nvPr/>
        </p:nvSpPr>
        <p:spPr>
          <a:xfrm>
            <a:off x="3498575" y="3670850"/>
            <a:ext cx="2365500" cy="8496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6e0f01b116_0_501"/>
          <p:cNvSpPr txBox="1"/>
          <p:nvPr/>
        </p:nvSpPr>
        <p:spPr>
          <a:xfrm>
            <a:off x="3498575" y="2955225"/>
            <a:ext cx="2365500" cy="596100"/>
          </a:xfrm>
          <a:prstGeom prst="rect">
            <a:avLst/>
          </a:prstGeom>
          <a:noFill/>
          <a:ln>
            <a:noFill/>
          </a:ln>
        </p:spPr>
        <p:txBody>
          <a:bodyPr anchorCtr="0" anchor="t" bIns="91425" lIns="91425" spcFirstLastPara="1" rIns="91425" wrap="square" tIns="91425">
            <a:noAutofit/>
          </a:bodyPr>
          <a:lstStyle/>
          <a:p>
            <a:pPr indent="-222250" lvl="0" marL="342900" rtl="0" algn="l">
              <a:spcBef>
                <a:spcPts val="0"/>
              </a:spcBef>
              <a:spcAft>
                <a:spcPts val="0"/>
              </a:spcAft>
              <a:buClr>
                <a:srgbClr val="FF0000"/>
              </a:buClr>
              <a:buSzPts val="2600"/>
              <a:buFont typeface="Calibri"/>
              <a:buChar char="+"/>
            </a:pPr>
            <a:r>
              <a:rPr b="1" lang="en-US" sz="2600">
                <a:solidFill>
                  <a:srgbClr val="FF0000"/>
                </a:solidFill>
                <a:latin typeface="Calibri"/>
                <a:ea typeface="Calibri"/>
                <a:cs typeface="Calibri"/>
                <a:sym typeface="Calibri"/>
              </a:rPr>
              <a:t>temperature</a:t>
            </a:r>
            <a:endParaRPr b="1" sz="2600">
              <a:solidFill>
                <a:srgbClr val="FF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26e0f01b116_0_511"/>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What happens when the temperature of a liquid decreases?</a:t>
            </a:r>
            <a:endParaRPr/>
          </a:p>
        </p:txBody>
      </p:sp>
      <p:sp>
        <p:nvSpPr>
          <p:cNvPr descr="Questions" id="425" name="Google Shape;425;g26e0f01b116_0_51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g26e0f01b116_0_511"/>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It disappears</a:t>
            </a:r>
            <a:endParaRPr b="0" i="0" sz="395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It glows</a:t>
            </a:r>
            <a:endParaRPr b="0" i="0" sz="395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It freezes</a:t>
            </a:r>
            <a:endParaRPr b="0" i="0" sz="3950" u="none" cap="none" strike="noStrike">
              <a:solidFill>
                <a:srgbClr val="000000"/>
              </a:solidFill>
              <a:latin typeface="Calibri"/>
              <a:ea typeface="Calibri"/>
              <a:cs typeface="Calibri"/>
              <a:sym typeface="Calibri"/>
            </a:endParaRPr>
          </a:p>
        </p:txBody>
      </p:sp>
      <p:pic>
        <p:nvPicPr>
          <p:cNvPr id="427" name="Google Shape;427;g26e0f01b116_0_511"/>
          <p:cNvPicPr preferRelativeResize="0"/>
          <p:nvPr/>
        </p:nvPicPr>
        <p:blipFill rotWithShape="1">
          <a:blip r:embed="rId4">
            <a:alphaModFix/>
          </a:blip>
          <a:srcRect b="33574" l="2884" r="75376" t="18412"/>
          <a:stretch/>
        </p:blipFill>
        <p:spPr>
          <a:xfrm>
            <a:off x="4391725" y="2833952"/>
            <a:ext cx="1614364" cy="2394023"/>
          </a:xfrm>
          <a:prstGeom prst="rect">
            <a:avLst/>
          </a:prstGeom>
          <a:noFill/>
          <a:ln>
            <a:noFill/>
          </a:ln>
        </p:spPr>
      </p:pic>
      <p:pic>
        <p:nvPicPr>
          <p:cNvPr id="428" name="Google Shape;428;g26e0f01b116_0_511"/>
          <p:cNvPicPr preferRelativeResize="0"/>
          <p:nvPr/>
        </p:nvPicPr>
        <p:blipFill rotWithShape="1">
          <a:blip r:embed="rId4">
            <a:alphaModFix/>
          </a:blip>
          <a:srcRect b="35335" l="39591" r="38396" t="15113"/>
          <a:stretch/>
        </p:blipFill>
        <p:spPr>
          <a:xfrm>
            <a:off x="7222635" y="2725900"/>
            <a:ext cx="1614364" cy="2440147"/>
          </a:xfrm>
          <a:prstGeom prst="rect">
            <a:avLst/>
          </a:prstGeom>
          <a:noFill/>
          <a:ln>
            <a:noFill/>
          </a:ln>
        </p:spPr>
      </p:pic>
      <p:sp>
        <p:nvSpPr>
          <p:cNvPr id="429" name="Google Shape;429;g26e0f01b116_0_511"/>
          <p:cNvSpPr/>
          <p:nvPr/>
        </p:nvSpPr>
        <p:spPr>
          <a:xfrm rot="10800000">
            <a:off x="5938335" y="3683954"/>
            <a:ext cx="1284300" cy="605400"/>
          </a:xfrm>
          <a:prstGeom prst="rightArrow">
            <a:avLst>
              <a:gd fmla="val 50000" name="adj1"/>
              <a:gd fmla="val 50000" name="adj2"/>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g26e0f01b116_0_526"/>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What happens when the temperature of a liquid decreases?</a:t>
            </a:r>
            <a:endParaRPr/>
          </a:p>
        </p:txBody>
      </p:sp>
      <p:sp>
        <p:nvSpPr>
          <p:cNvPr descr="Questions" id="436" name="Google Shape;436;g26e0f01b116_0_52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g26e0f01b116_0_526"/>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It disappears</a:t>
            </a:r>
            <a:endParaRPr b="0" i="0" sz="395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It glows</a:t>
            </a:r>
            <a:endParaRPr b="0" i="0" sz="395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3950"/>
              <a:buFont typeface="Calibri"/>
              <a:buAutoNum type="alphaLcPeriod"/>
            </a:pPr>
            <a:r>
              <a:rPr b="1" lang="en-US" sz="3950">
                <a:solidFill>
                  <a:srgbClr val="FF0000"/>
                </a:solidFill>
                <a:latin typeface="Calibri"/>
                <a:ea typeface="Calibri"/>
                <a:cs typeface="Calibri"/>
                <a:sym typeface="Calibri"/>
              </a:rPr>
              <a:t>It freezes</a:t>
            </a:r>
            <a:endParaRPr b="1" i="0" sz="3950" u="none" cap="none" strike="noStrike">
              <a:solidFill>
                <a:srgbClr val="FF0000"/>
              </a:solidFill>
              <a:latin typeface="Calibri"/>
              <a:ea typeface="Calibri"/>
              <a:cs typeface="Calibri"/>
              <a:sym typeface="Calibri"/>
            </a:endParaRPr>
          </a:p>
        </p:txBody>
      </p:sp>
      <p:pic>
        <p:nvPicPr>
          <p:cNvPr id="438" name="Google Shape;438;g26e0f01b116_0_526"/>
          <p:cNvPicPr preferRelativeResize="0"/>
          <p:nvPr/>
        </p:nvPicPr>
        <p:blipFill rotWithShape="1">
          <a:blip r:embed="rId4">
            <a:alphaModFix/>
          </a:blip>
          <a:srcRect b="33574" l="2884" r="75376" t="18412"/>
          <a:stretch/>
        </p:blipFill>
        <p:spPr>
          <a:xfrm>
            <a:off x="4391725" y="2833952"/>
            <a:ext cx="1614364" cy="2394023"/>
          </a:xfrm>
          <a:prstGeom prst="rect">
            <a:avLst/>
          </a:prstGeom>
          <a:noFill/>
          <a:ln>
            <a:noFill/>
          </a:ln>
        </p:spPr>
      </p:pic>
      <p:pic>
        <p:nvPicPr>
          <p:cNvPr id="439" name="Google Shape;439;g26e0f01b116_0_526"/>
          <p:cNvPicPr preferRelativeResize="0"/>
          <p:nvPr/>
        </p:nvPicPr>
        <p:blipFill rotWithShape="1">
          <a:blip r:embed="rId4">
            <a:alphaModFix/>
          </a:blip>
          <a:srcRect b="35335" l="39591" r="38396" t="15113"/>
          <a:stretch/>
        </p:blipFill>
        <p:spPr>
          <a:xfrm>
            <a:off x="7222635" y="2725900"/>
            <a:ext cx="1614364" cy="2440147"/>
          </a:xfrm>
          <a:prstGeom prst="rect">
            <a:avLst/>
          </a:prstGeom>
          <a:noFill/>
          <a:ln>
            <a:noFill/>
          </a:ln>
        </p:spPr>
      </p:pic>
      <p:sp>
        <p:nvSpPr>
          <p:cNvPr id="440" name="Google Shape;440;g26e0f01b116_0_526"/>
          <p:cNvSpPr/>
          <p:nvPr/>
        </p:nvSpPr>
        <p:spPr>
          <a:xfrm rot="10800000">
            <a:off x="5938335" y="3683954"/>
            <a:ext cx="1284300" cy="605400"/>
          </a:xfrm>
          <a:prstGeom prst="rightArrow">
            <a:avLst>
              <a:gd fmla="val 50000" name="adj1"/>
              <a:gd fmla="val 50000" name="adj2"/>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descr="Rewind" id="144" name="Google Shape;144;p5"/>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descr="Artificial Intelligence" id="446" name="Google Shape;446;p28"/>
          <p:cNvSpPr/>
          <p:nvPr/>
        </p:nvSpPr>
        <p:spPr>
          <a:xfrm>
            <a:off x="899353" y="1172306"/>
            <a:ext cx="4349262" cy="3997569"/>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47" name="Google Shape;447;p28"/>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descr="Artificial Intelligence" id="453" name="Google Shape;453;g25ec6a031ed_0_32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54" name="Google Shape;454;g25ec6a031ed_0_328"/>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455" name="Google Shape;455;g25ec6a031ed_0_328"/>
          <p:cNvPicPr preferRelativeResize="0"/>
          <p:nvPr/>
        </p:nvPicPr>
        <p:blipFill>
          <a:blip r:embed="rId5">
            <a:alphaModFix/>
          </a:blip>
          <a:stretch>
            <a:fillRect/>
          </a:stretch>
        </p:blipFill>
        <p:spPr>
          <a:xfrm>
            <a:off x="1341338" y="1273265"/>
            <a:ext cx="6461324" cy="43114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descr="Artificial Intelligence" id="461" name="Google Shape;461;g25ec6a031ed_0_3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62" name="Google Shape;462;g25ec6a031ed_0_336"/>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463" name="Google Shape;463;g25ec6a031ed_0_336"/>
          <p:cNvPicPr preferRelativeResize="0"/>
          <p:nvPr/>
        </p:nvPicPr>
        <p:blipFill>
          <a:blip r:embed="rId5">
            <a:alphaModFix/>
          </a:blip>
          <a:stretch>
            <a:fillRect/>
          </a:stretch>
        </p:blipFill>
        <p:spPr>
          <a:xfrm>
            <a:off x="1348400" y="1006063"/>
            <a:ext cx="6447201" cy="48458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descr="Artificial Intelligence" id="469" name="Google Shape;469;p31"/>
          <p:cNvSpPr/>
          <p:nvPr/>
        </p:nvSpPr>
        <p:spPr>
          <a:xfrm>
            <a:off x="899353" y="1172306"/>
            <a:ext cx="4349262" cy="3997569"/>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70" name="Google Shape;470;p31"/>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descr="Artificial Intelligence" id="476" name="Google Shape;476;p32"/>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77" name="Google Shape;477;p32"/>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78" name="Google Shape;478;p32"/>
          <p:cNvPicPr preferRelativeResize="0"/>
          <p:nvPr/>
        </p:nvPicPr>
        <p:blipFill>
          <a:blip r:embed="rId5">
            <a:alphaModFix/>
          </a:blip>
          <a:stretch>
            <a:fillRect/>
          </a:stretch>
        </p:blipFill>
        <p:spPr>
          <a:xfrm>
            <a:off x="1084226" y="1103813"/>
            <a:ext cx="6975549" cy="46503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descr="Artificial Intelligence" id="484" name="Google Shape;484;p33"/>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85" name="Google Shape;485;p33"/>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86" name="Google Shape;486;p33"/>
          <p:cNvPicPr preferRelativeResize="0"/>
          <p:nvPr/>
        </p:nvPicPr>
        <p:blipFill>
          <a:blip r:embed="rId5">
            <a:alphaModFix/>
          </a:blip>
          <a:stretch>
            <a:fillRect/>
          </a:stretch>
        </p:blipFill>
        <p:spPr>
          <a:xfrm>
            <a:off x="1433209" y="152400"/>
            <a:ext cx="6403128" cy="65532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descr="Questions" id="492" name="Google Shape;492;p34"/>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descr="Questions" id="498" name="Google Shape;498;p35"/>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35"/>
          <p:cNvSpPr txBox="1"/>
          <p:nvPr/>
        </p:nvSpPr>
        <p:spPr>
          <a:xfrm>
            <a:off x="609600" y="618970"/>
            <a:ext cx="8305800" cy="1686897"/>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b="0" i="0" lang="en-US" sz="3600" u="none" cap="none" strike="noStrike">
                <a:solidFill>
                  <a:schemeClr val="dk1"/>
                </a:solidFill>
                <a:latin typeface="Calibri"/>
                <a:ea typeface="Calibri"/>
                <a:cs typeface="Calibri"/>
                <a:sym typeface="Calibri"/>
              </a:rPr>
              <a:t>Which one is NOT an example of a </a:t>
            </a:r>
            <a:r>
              <a:rPr lang="en-US" sz="3600">
                <a:solidFill>
                  <a:schemeClr val="dk1"/>
                </a:solidFill>
                <a:latin typeface="Calibri"/>
                <a:ea typeface="Calibri"/>
                <a:cs typeface="Calibri"/>
                <a:sym typeface="Calibri"/>
              </a:rPr>
              <a:t>liquid</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500" name="Google Shape;500;p35"/>
          <p:cNvSpPr txBox="1"/>
          <p:nvPr/>
        </p:nvSpPr>
        <p:spPr>
          <a:xfrm>
            <a:off x="907788" y="4729650"/>
            <a:ext cx="12810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Rock</a:t>
            </a:r>
            <a:endParaRPr b="0" i="0" sz="3600" u="none" cap="none" strike="noStrike">
              <a:solidFill>
                <a:srgbClr val="000000"/>
              </a:solidFill>
              <a:latin typeface="Calibri"/>
              <a:ea typeface="Calibri"/>
              <a:cs typeface="Calibri"/>
              <a:sym typeface="Calibri"/>
            </a:endParaRPr>
          </a:p>
        </p:txBody>
      </p:sp>
      <p:sp>
        <p:nvSpPr>
          <p:cNvPr id="501" name="Google Shape;501;p35"/>
          <p:cNvSpPr txBox="1"/>
          <p:nvPr/>
        </p:nvSpPr>
        <p:spPr>
          <a:xfrm>
            <a:off x="3963650" y="4729650"/>
            <a:ext cx="16662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Soda</a:t>
            </a:r>
            <a:endParaRPr b="0" i="0" sz="3600" u="none" cap="none" strike="noStrike">
              <a:solidFill>
                <a:srgbClr val="000000"/>
              </a:solidFill>
              <a:latin typeface="Calibri"/>
              <a:ea typeface="Calibri"/>
              <a:cs typeface="Calibri"/>
              <a:sym typeface="Calibri"/>
            </a:endParaRPr>
          </a:p>
        </p:txBody>
      </p:sp>
      <p:sp>
        <p:nvSpPr>
          <p:cNvPr id="502" name="Google Shape;502;p35"/>
          <p:cNvSpPr txBox="1"/>
          <p:nvPr/>
        </p:nvSpPr>
        <p:spPr>
          <a:xfrm>
            <a:off x="6266801" y="4729650"/>
            <a:ext cx="25620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Oil</a:t>
            </a:r>
            <a:endParaRPr b="0" i="0" sz="3600" u="none" cap="none" strike="noStrike">
              <a:solidFill>
                <a:srgbClr val="000000"/>
              </a:solidFill>
              <a:latin typeface="Calibri"/>
              <a:ea typeface="Calibri"/>
              <a:cs typeface="Calibri"/>
              <a:sym typeface="Calibri"/>
            </a:endParaRPr>
          </a:p>
        </p:txBody>
      </p:sp>
      <p:pic>
        <p:nvPicPr>
          <p:cNvPr id="503" name="Google Shape;503;p35"/>
          <p:cNvPicPr preferRelativeResize="0"/>
          <p:nvPr/>
        </p:nvPicPr>
        <p:blipFill>
          <a:blip r:embed="rId4">
            <a:alphaModFix/>
          </a:blip>
          <a:stretch>
            <a:fillRect/>
          </a:stretch>
        </p:blipFill>
        <p:spPr>
          <a:xfrm>
            <a:off x="325475" y="2646217"/>
            <a:ext cx="2619375" cy="1743075"/>
          </a:xfrm>
          <a:prstGeom prst="rect">
            <a:avLst/>
          </a:prstGeom>
          <a:noFill/>
          <a:ln>
            <a:noFill/>
          </a:ln>
        </p:spPr>
      </p:pic>
      <p:pic>
        <p:nvPicPr>
          <p:cNvPr id="504" name="Google Shape;504;p35"/>
          <p:cNvPicPr preferRelativeResize="0"/>
          <p:nvPr/>
        </p:nvPicPr>
        <p:blipFill>
          <a:blip r:embed="rId5">
            <a:alphaModFix/>
          </a:blip>
          <a:stretch>
            <a:fillRect/>
          </a:stretch>
        </p:blipFill>
        <p:spPr>
          <a:xfrm>
            <a:off x="3515750" y="2015250"/>
            <a:ext cx="2562000" cy="2562000"/>
          </a:xfrm>
          <a:prstGeom prst="rect">
            <a:avLst/>
          </a:prstGeom>
          <a:noFill/>
          <a:ln>
            <a:noFill/>
          </a:ln>
        </p:spPr>
      </p:pic>
      <p:pic>
        <p:nvPicPr>
          <p:cNvPr id="505" name="Google Shape;505;p35"/>
          <p:cNvPicPr preferRelativeResize="0"/>
          <p:nvPr/>
        </p:nvPicPr>
        <p:blipFill>
          <a:blip r:embed="rId6">
            <a:alphaModFix/>
          </a:blip>
          <a:stretch>
            <a:fillRect/>
          </a:stretch>
        </p:blipFill>
        <p:spPr>
          <a:xfrm>
            <a:off x="6762413" y="1939049"/>
            <a:ext cx="1570767" cy="27143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descr="Questions" id="511" name="Google Shape;511;g26e0f01b116_0_55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g26e0f01b116_0_555"/>
          <p:cNvSpPr txBox="1"/>
          <p:nvPr/>
        </p:nvSpPr>
        <p:spPr>
          <a:xfrm>
            <a:off x="609600" y="618970"/>
            <a:ext cx="8305800" cy="1686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b="0" i="0" lang="en-US" sz="3600" u="none" cap="none" strike="noStrike">
                <a:solidFill>
                  <a:schemeClr val="dk1"/>
                </a:solidFill>
                <a:latin typeface="Calibri"/>
                <a:ea typeface="Calibri"/>
                <a:cs typeface="Calibri"/>
                <a:sym typeface="Calibri"/>
              </a:rPr>
              <a:t>Which one is NOT an example of a </a:t>
            </a:r>
            <a:r>
              <a:rPr lang="en-US" sz="3600">
                <a:solidFill>
                  <a:schemeClr val="dk1"/>
                </a:solidFill>
                <a:latin typeface="Calibri"/>
                <a:ea typeface="Calibri"/>
                <a:cs typeface="Calibri"/>
                <a:sym typeface="Calibri"/>
              </a:rPr>
              <a:t>liquid</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513" name="Google Shape;513;g26e0f01b116_0_555"/>
          <p:cNvSpPr txBox="1"/>
          <p:nvPr/>
        </p:nvSpPr>
        <p:spPr>
          <a:xfrm>
            <a:off x="907788" y="4729650"/>
            <a:ext cx="12810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Rock</a:t>
            </a:r>
            <a:endParaRPr b="0" i="0" sz="3600" u="none" cap="none" strike="noStrike">
              <a:solidFill>
                <a:srgbClr val="000000"/>
              </a:solidFill>
              <a:latin typeface="Calibri"/>
              <a:ea typeface="Calibri"/>
              <a:cs typeface="Calibri"/>
              <a:sym typeface="Calibri"/>
            </a:endParaRPr>
          </a:p>
        </p:txBody>
      </p:sp>
      <p:sp>
        <p:nvSpPr>
          <p:cNvPr id="514" name="Google Shape;514;g26e0f01b116_0_555"/>
          <p:cNvSpPr txBox="1"/>
          <p:nvPr/>
        </p:nvSpPr>
        <p:spPr>
          <a:xfrm>
            <a:off x="3963650" y="4729650"/>
            <a:ext cx="16662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Soda</a:t>
            </a:r>
            <a:endParaRPr b="0" i="0" sz="3600" u="none" cap="none" strike="noStrike">
              <a:solidFill>
                <a:srgbClr val="000000"/>
              </a:solidFill>
              <a:latin typeface="Calibri"/>
              <a:ea typeface="Calibri"/>
              <a:cs typeface="Calibri"/>
              <a:sym typeface="Calibri"/>
            </a:endParaRPr>
          </a:p>
        </p:txBody>
      </p:sp>
      <p:sp>
        <p:nvSpPr>
          <p:cNvPr id="515" name="Google Shape;515;g26e0f01b116_0_555"/>
          <p:cNvSpPr txBox="1"/>
          <p:nvPr/>
        </p:nvSpPr>
        <p:spPr>
          <a:xfrm>
            <a:off x="6266801" y="4729650"/>
            <a:ext cx="25620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Oil</a:t>
            </a:r>
            <a:endParaRPr b="0" i="0" sz="3600" u="none" cap="none" strike="noStrike">
              <a:solidFill>
                <a:srgbClr val="000000"/>
              </a:solidFill>
              <a:latin typeface="Calibri"/>
              <a:ea typeface="Calibri"/>
              <a:cs typeface="Calibri"/>
              <a:sym typeface="Calibri"/>
            </a:endParaRPr>
          </a:p>
        </p:txBody>
      </p:sp>
      <p:pic>
        <p:nvPicPr>
          <p:cNvPr id="516" name="Google Shape;516;g26e0f01b116_0_555"/>
          <p:cNvPicPr preferRelativeResize="0"/>
          <p:nvPr/>
        </p:nvPicPr>
        <p:blipFill>
          <a:blip r:embed="rId4">
            <a:alphaModFix/>
          </a:blip>
          <a:stretch>
            <a:fillRect/>
          </a:stretch>
        </p:blipFill>
        <p:spPr>
          <a:xfrm>
            <a:off x="325475" y="2646217"/>
            <a:ext cx="2619375" cy="1743075"/>
          </a:xfrm>
          <a:prstGeom prst="rect">
            <a:avLst/>
          </a:prstGeom>
          <a:noFill/>
          <a:ln>
            <a:noFill/>
          </a:ln>
        </p:spPr>
      </p:pic>
      <p:pic>
        <p:nvPicPr>
          <p:cNvPr id="517" name="Google Shape;517;g26e0f01b116_0_555"/>
          <p:cNvPicPr preferRelativeResize="0"/>
          <p:nvPr/>
        </p:nvPicPr>
        <p:blipFill>
          <a:blip r:embed="rId5">
            <a:alphaModFix/>
          </a:blip>
          <a:stretch>
            <a:fillRect/>
          </a:stretch>
        </p:blipFill>
        <p:spPr>
          <a:xfrm>
            <a:off x="3515750" y="2015250"/>
            <a:ext cx="2562000" cy="2562000"/>
          </a:xfrm>
          <a:prstGeom prst="rect">
            <a:avLst/>
          </a:prstGeom>
          <a:noFill/>
          <a:ln>
            <a:noFill/>
          </a:ln>
        </p:spPr>
      </p:pic>
      <p:pic>
        <p:nvPicPr>
          <p:cNvPr id="518" name="Google Shape;518;g26e0f01b116_0_555"/>
          <p:cNvPicPr preferRelativeResize="0"/>
          <p:nvPr/>
        </p:nvPicPr>
        <p:blipFill>
          <a:blip r:embed="rId6">
            <a:alphaModFix/>
          </a:blip>
          <a:stretch>
            <a:fillRect/>
          </a:stretch>
        </p:blipFill>
        <p:spPr>
          <a:xfrm>
            <a:off x="6762413" y="1939049"/>
            <a:ext cx="1570767" cy="2714399"/>
          </a:xfrm>
          <a:prstGeom prst="rect">
            <a:avLst/>
          </a:prstGeom>
          <a:noFill/>
          <a:ln>
            <a:noFill/>
          </a:ln>
        </p:spPr>
      </p:pic>
      <p:sp>
        <p:nvSpPr>
          <p:cNvPr id="519" name="Google Shape;519;g26e0f01b116_0_555"/>
          <p:cNvSpPr/>
          <p:nvPr/>
        </p:nvSpPr>
        <p:spPr>
          <a:xfrm>
            <a:off x="216350" y="2011975"/>
            <a:ext cx="2920500" cy="38724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45"/>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26" name="Google Shape;526;p45"/>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descr="Rewind" id="150" name="Google Shape;150;g26e0f01b116_0_15"/>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1" name="Google Shape;151;g26e0f01b116_0_15"/>
          <p:cNvPicPr preferRelativeResize="0"/>
          <p:nvPr/>
        </p:nvPicPr>
        <p:blipFill>
          <a:blip r:embed="rId4">
            <a:alphaModFix/>
          </a:blip>
          <a:stretch>
            <a:fillRect/>
          </a:stretch>
        </p:blipFill>
        <p:spPr>
          <a:xfrm>
            <a:off x="2133600" y="2163020"/>
            <a:ext cx="4947015" cy="4466381"/>
          </a:xfrm>
          <a:prstGeom prst="rect">
            <a:avLst/>
          </a:prstGeom>
          <a:noFill/>
          <a:ln>
            <a:noFill/>
          </a:ln>
        </p:spPr>
      </p:pic>
      <p:sp>
        <p:nvSpPr>
          <p:cNvPr id="152" name="Google Shape;152;g26e0f01b116_0_15"/>
          <p:cNvSpPr txBox="1"/>
          <p:nvPr/>
        </p:nvSpPr>
        <p:spPr>
          <a:xfrm>
            <a:off x="226513" y="1040713"/>
            <a:ext cx="8761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400" u="sng">
                <a:latin typeface="Calibri"/>
                <a:ea typeface="Calibri"/>
                <a:cs typeface="Calibri"/>
                <a:sym typeface="Calibri"/>
              </a:rPr>
              <a:t>Matter:</a:t>
            </a:r>
            <a:r>
              <a:rPr lang="en-US" sz="4400">
                <a:latin typeface="Calibri"/>
                <a:ea typeface="Calibri"/>
                <a:cs typeface="Calibri"/>
                <a:sym typeface="Calibri"/>
              </a:rPr>
              <a:t> has mass and takes up space</a:t>
            </a:r>
            <a:endParaRPr sz="4400">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g26e0f01b116_0_541"/>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US" u="sng"/>
              <a:t>Liquid:</a:t>
            </a:r>
            <a:r>
              <a:rPr b="1" lang="en-US"/>
              <a:t> </a:t>
            </a:r>
            <a:r>
              <a:rPr lang="en-US"/>
              <a:t>has particles that are close together but can move around</a:t>
            </a:r>
            <a:endParaRPr/>
          </a:p>
        </p:txBody>
      </p:sp>
      <p:sp>
        <p:nvSpPr>
          <p:cNvPr descr="Artificial Intelligence" id="533" name="Google Shape;533;g26e0f01b116_0_54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534" name="Google Shape;534;g26e0f01b116_0_541"/>
          <p:cNvPicPr preferRelativeResize="0"/>
          <p:nvPr/>
        </p:nvPicPr>
        <p:blipFill rotWithShape="1">
          <a:blip r:embed="rId4">
            <a:alphaModFix/>
          </a:blip>
          <a:srcRect b="0" l="0" r="0" t="0"/>
          <a:stretch/>
        </p:blipFill>
        <p:spPr>
          <a:xfrm>
            <a:off x="849542" y="187766"/>
            <a:ext cx="474009" cy="474009"/>
          </a:xfrm>
          <a:prstGeom prst="rect">
            <a:avLst/>
          </a:prstGeom>
          <a:noFill/>
          <a:ln>
            <a:noFill/>
          </a:ln>
        </p:spPr>
      </p:pic>
      <p:pic>
        <p:nvPicPr>
          <p:cNvPr id="535" name="Google Shape;535;g26e0f01b116_0_541"/>
          <p:cNvPicPr preferRelativeResize="0"/>
          <p:nvPr/>
        </p:nvPicPr>
        <p:blipFill>
          <a:blip r:embed="rId5">
            <a:alphaModFix/>
          </a:blip>
          <a:stretch>
            <a:fillRect/>
          </a:stretch>
        </p:blipFill>
        <p:spPr>
          <a:xfrm>
            <a:off x="1686888" y="2233075"/>
            <a:ext cx="5770236" cy="43201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grpSp>
        <p:nvGrpSpPr>
          <p:cNvPr id="541" name="Google Shape;541;g25ec6a031ed_0_1038"/>
          <p:cNvGrpSpPr/>
          <p:nvPr/>
        </p:nvGrpSpPr>
        <p:grpSpPr>
          <a:xfrm>
            <a:off x="1070365" y="1107805"/>
            <a:ext cx="7003271" cy="4642391"/>
            <a:chOff x="169647" y="319225"/>
            <a:chExt cx="8804716" cy="5899594"/>
          </a:xfrm>
        </p:grpSpPr>
        <p:sp>
          <p:nvSpPr>
            <p:cNvPr id="542" name="Google Shape;542;g25ec6a031ed_0_1038"/>
            <p:cNvSpPr/>
            <p:nvPr/>
          </p:nvSpPr>
          <p:spPr>
            <a:xfrm>
              <a:off x="169647" y="319225"/>
              <a:ext cx="8804700" cy="5899500"/>
            </a:xfrm>
            <a:prstGeom prst="rect">
              <a:avLst/>
            </a:prstGeom>
            <a:noFill/>
            <a:ln cap="flat" cmpd="sng" w="152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43" name="Google Shape;543;g25ec6a031ed_0_1038"/>
            <p:cNvCxnSpPr/>
            <p:nvPr/>
          </p:nvCxnSpPr>
          <p:spPr>
            <a:xfrm>
              <a:off x="4587204" y="319225"/>
              <a:ext cx="0" cy="1794600"/>
            </a:xfrm>
            <a:prstGeom prst="straightConnector1">
              <a:avLst/>
            </a:prstGeom>
            <a:noFill/>
            <a:ln cap="flat" cmpd="sng" w="152400">
              <a:solidFill>
                <a:srgbClr val="FF932B"/>
              </a:solidFill>
              <a:prstDash val="solid"/>
              <a:round/>
              <a:headEnd len="sm" w="sm" type="none"/>
              <a:tailEnd len="sm" w="sm" type="none"/>
            </a:ln>
          </p:spPr>
        </p:cxnSp>
        <p:cxnSp>
          <p:nvCxnSpPr>
            <p:cNvPr id="544" name="Google Shape;544;g25ec6a031ed_0_1038"/>
            <p:cNvCxnSpPr>
              <a:stCxn id="545" idx="4"/>
              <a:endCxn id="542" idx="2"/>
            </p:cNvCxnSpPr>
            <p:nvPr/>
          </p:nvCxnSpPr>
          <p:spPr>
            <a:xfrm>
              <a:off x="4549192" y="4400219"/>
              <a:ext cx="22800" cy="1818600"/>
            </a:xfrm>
            <a:prstGeom prst="straightConnector1">
              <a:avLst/>
            </a:prstGeom>
            <a:noFill/>
            <a:ln cap="flat" cmpd="sng" w="152400">
              <a:solidFill>
                <a:srgbClr val="FF932B"/>
              </a:solidFill>
              <a:prstDash val="solid"/>
              <a:round/>
              <a:headEnd len="sm" w="sm" type="none"/>
              <a:tailEnd len="sm" w="sm" type="none"/>
            </a:ln>
          </p:spPr>
        </p:cxnSp>
        <p:cxnSp>
          <p:nvCxnSpPr>
            <p:cNvPr id="546" name="Google Shape;546;g25ec6a031ed_0_1038"/>
            <p:cNvCxnSpPr/>
            <p:nvPr/>
          </p:nvCxnSpPr>
          <p:spPr>
            <a:xfrm>
              <a:off x="169647" y="3255554"/>
              <a:ext cx="2571300" cy="0"/>
            </a:xfrm>
            <a:prstGeom prst="straightConnector1">
              <a:avLst/>
            </a:prstGeom>
            <a:noFill/>
            <a:ln cap="flat" cmpd="sng" w="152400">
              <a:solidFill>
                <a:srgbClr val="FF932B"/>
              </a:solidFill>
              <a:prstDash val="solid"/>
              <a:round/>
              <a:headEnd len="sm" w="sm" type="none"/>
              <a:tailEnd len="sm" w="sm" type="none"/>
            </a:ln>
          </p:spPr>
        </p:cxnSp>
        <p:cxnSp>
          <p:nvCxnSpPr>
            <p:cNvPr id="547" name="Google Shape;547;g25ec6a031ed_0_1038"/>
            <p:cNvCxnSpPr/>
            <p:nvPr/>
          </p:nvCxnSpPr>
          <p:spPr>
            <a:xfrm>
              <a:off x="6359863" y="3216898"/>
              <a:ext cx="2614500" cy="0"/>
            </a:xfrm>
            <a:prstGeom prst="straightConnector1">
              <a:avLst/>
            </a:prstGeom>
            <a:noFill/>
            <a:ln cap="flat" cmpd="sng" w="152400">
              <a:solidFill>
                <a:srgbClr val="FF932B"/>
              </a:solidFill>
              <a:prstDash val="solid"/>
              <a:round/>
              <a:headEnd len="sm" w="sm" type="none"/>
              <a:tailEnd len="sm" w="sm" type="none"/>
            </a:ln>
          </p:spPr>
        </p:cxnSp>
        <p:sp>
          <p:nvSpPr>
            <p:cNvPr id="545" name="Google Shape;545;g25ec6a031ed_0_1038"/>
            <p:cNvSpPr/>
            <p:nvPr/>
          </p:nvSpPr>
          <p:spPr>
            <a:xfrm>
              <a:off x="2739592" y="2111219"/>
              <a:ext cx="3619200" cy="2289000"/>
            </a:xfrm>
            <a:prstGeom prst="ellipse">
              <a:avLst/>
            </a:prstGeom>
            <a:solidFill>
              <a:srgbClr val="FFFFFF"/>
            </a:solidFill>
            <a:ln cap="flat" cmpd="sng" w="152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25ec6a031ed_0_68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54" name="Google Shape;554;g25ec6a031ed_0_68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55" name="Google Shape;555;g25ec6a031ed_0_688"/>
          <p:cNvCxnSpPr>
            <a:stCxn id="556" idx="4"/>
            <a:endCxn id="55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57" name="Google Shape;557;g25ec6a031ed_0_68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58" name="Google Shape;558;g25ec6a031ed_0_68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56" name="Google Shape;556;g25ec6a031ed_0_68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9" name="Google Shape;559;g25ec6a031ed_0_68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Liquid</a:t>
            </a:r>
            <a:endParaRPr b="0" i="0" sz="700" u="none" cap="none" strike="noStrike">
              <a:solidFill>
                <a:srgbClr val="000000"/>
              </a:solidFill>
              <a:latin typeface="Arial"/>
              <a:ea typeface="Arial"/>
              <a:cs typeface="Arial"/>
              <a:sym typeface="Arial"/>
            </a:endParaRPr>
          </a:p>
        </p:txBody>
      </p:sp>
      <p:sp>
        <p:nvSpPr>
          <p:cNvPr id="560" name="Google Shape;560;g25ec6a031ed_0_68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61" name="Google Shape;561;g25ec6a031ed_0_68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62" name="Google Shape;562;g25ec6a031ed_0_68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63" name="Google Shape;563;g25ec6a031ed_0_68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liquids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564" name="Google Shape;564;g25ec6a031ed_0_68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5" name="Google Shape;565;g25ec6a031ed_0_68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66" name="Google Shape;566;g25ec6a031ed_0_688"/>
          <p:cNvCxnSpPr>
            <a:stCxn id="567" idx="4"/>
            <a:endCxn id="56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68" name="Google Shape;568;g25ec6a031ed_0_68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69" name="Google Shape;569;g25ec6a031ed_0_68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67" name="Google Shape;567;g25ec6a031ed_0_68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g25ec6a031ed_0_709"/>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liquid</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76" name="Google Shape;576;g25ec6a031ed_0_709"/>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77" name="Google Shape;577;g25ec6a031ed_0_709"/>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78" name="Google Shape;578;g25ec6a031ed_0_709"/>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79" name="Google Shape;579;g25ec6a031ed_0_709"/>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80" name="Google Shape;580;g25ec6a031ed_0_70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81" name="Google Shape;581;g25ec6a031ed_0_70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82" name="Google Shape;582;g25ec6a031ed_0_709"/>
          <p:cNvCxnSpPr>
            <a:stCxn id="583" idx="4"/>
            <a:endCxn id="58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84" name="Google Shape;584;g25ec6a031ed_0_70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85" name="Google Shape;585;g25ec6a031ed_0_70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83" name="Google Shape;583;g25ec6a031ed_0_70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86" name="Google Shape;586;g25ec6a031ed_0_709"/>
          <p:cNvPicPr preferRelativeResize="0"/>
          <p:nvPr/>
        </p:nvPicPr>
        <p:blipFill>
          <a:blip r:embed="rId3">
            <a:alphaModFix/>
          </a:blip>
          <a:stretch>
            <a:fillRect/>
          </a:stretch>
        </p:blipFill>
        <p:spPr>
          <a:xfrm>
            <a:off x="1409263" y="1536050"/>
            <a:ext cx="2834625" cy="2257225"/>
          </a:xfrm>
          <a:prstGeom prst="rect">
            <a:avLst/>
          </a:prstGeom>
          <a:noFill/>
          <a:ln>
            <a:noFill/>
          </a:ln>
        </p:spPr>
      </p:pic>
      <p:pic>
        <p:nvPicPr>
          <p:cNvPr id="587" name="Google Shape;587;g25ec6a031ed_0_709"/>
          <p:cNvPicPr preferRelativeResize="0"/>
          <p:nvPr/>
        </p:nvPicPr>
        <p:blipFill>
          <a:blip r:embed="rId4">
            <a:alphaModFix/>
          </a:blip>
          <a:stretch>
            <a:fillRect/>
          </a:stretch>
        </p:blipFill>
        <p:spPr>
          <a:xfrm>
            <a:off x="1319125" y="4252226"/>
            <a:ext cx="3014900" cy="2301174"/>
          </a:xfrm>
          <a:prstGeom prst="rect">
            <a:avLst/>
          </a:prstGeom>
          <a:noFill/>
          <a:ln>
            <a:noFill/>
          </a:ln>
        </p:spPr>
      </p:pic>
      <p:pic>
        <p:nvPicPr>
          <p:cNvPr id="588" name="Google Shape;588;g25ec6a031ed_0_709"/>
          <p:cNvPicPr preferRelativeResize="0"/>
          <p:nvPr/>
        </p:nvPicPr>
        <p:blipFill rotWithShape="1">
          <a:blip r:embed="rId5">
            <a:alphaModFix/>
          </a:blip>
          <a:srcRect b="0" l="0" r="0" t="22221"/>
          <a:stretch/>
        </p:blipFill>
        <p:spPr>
          <a:xfrm>
            <a:off x="6037675" y="4013576"/>
            <a:ext cx="2692299" cy="2778475"/>
          </a:xfrm>
          <a:prstGeom prst="rect">
            <a:avLst/>
          </a:prstGeom>
          <a:noFill/>
          <a:ln>
            <a:noFill/>
          </a:ln>
        </p:spPr>
      </p:pic>
      <p:pic>
        <p:nvPicPr>
          <p:cNvPr id="589" name="Google Shape;589;g25ec6a031ed_0_709"/>
          <p:cNvPicPr preferRelativeResize="0"/>
          <p:nvPr/>
        </p:nvPicPr>
        <p:blipFill rotWithShape="1">
          <a:blip r:embed="rId6">
            <a:alphaModFix/>
          </a:blip>
          <a:srcRect b="11668" l="0" r="0" t="0"/>
          <a:stretch/>
        </p:blipFill>
        <p:spPr>
          <a:xfrm>
            <a:off x="6037675" y="1481300"/>
            <a:ext cx="2415050" cy="23011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25ec6a031ed_0_728"/>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liquid</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96" name="Google Shape;596;g25ec6a031ed_0_728"/>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97" name="Google Shape;597;g25ec6a031ed_0_728"/>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98" name="Google Shape;598;g25ec6a031ed_0_728"/>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99" name="Google Shape;599;g25ec6a031ed_0_728"/>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00" name="Google Shape;600;g25ec6a031ed_0_72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1" name="Google Shape;601;g25ec6a031ed_0_72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2" name="Google Shape;602;g25ec6a031ed_0_728"/>
          <p:cNvCxnSpPr>
            <a:stCxn id="603" idx="4"/>
            <a:endCxn id="60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04" name="Google Shape;604;g25ec6a031ed_0_72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05" name="Google Shape;605;g25ec6a031ed_0_72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03" name="Google Shape;603;g25ec6a031ed_0_72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606" name="Google Shape;606;g25ec6a031ed_0_728"/>
          <p:cNvPicPr preferRelativeResize="0"/>
          <p:nvPr/>
        </p:nvPicPr>
        <p:blipFill>
          <a:blip r:embed="rId3">
            <a:alphaModFix/>
          </a:blip>
          <a:stretch>
            <a:fillRect/>
          </a:stretch>
        </p:blipFill>
        <p:spPr>
          <a:xfrm>
            <a:off x="1409263" y="1536050"/>
            <a:ext cx="2834625" cy="2257225"/>
          </a:xfrm>
          <a:prstGeom prst="rect">
            <a:avLst/>
          </a:prstGeom>
          <a:noFill/>
          <a:ln>
            <a:noFill/>
          </a:ln>
        </p:spPr>
      </p:pic>
      <p:pic>
        <p:nvPicPr>
          <p:cNvPr id="607" name="Google Shape;607;g25ec6a031ed_0_728"/>
          <p:cNvPicPr preferRelativeResize="0"/>
          <p:nvPr/>
        </p:nvPicPr>
        <p:blipFill>
          <a:blip r:embed="rId4">
            <a:alphaModFix/>
          </a:blip>
          <a:stretch>
            <a:fillRect/>
          </a:stretch>
        </p:blipFill>
        <p:spPr>
          <a:xfrm>
            <a:off x="1319125" y="4252226"/>
            <a:ext cx="3014900" cy="2301174"/>
          </a:xfrm>
          <a:prstGeom prst="rect">
            <a:avLst/>
          </a:prstGeom>
          <a:noFill/>
          <a:ln>
            <a:noFill/>
          </a:ln>
        </p:spPr>
      </p:pic>
      <p:pic>
        <p:nvPicPr>
          <p:cNvPr id="608" name="Google Shape;608;g25ec6a031ed_0_728"/>
          <p:cNvPicPr preferRelativeResize="0"/>
          <p:nvPr/>
        </p:nvPicPr>
        <p:blipFill rotWithShape="1">
          <a:blip r:embed="rId5">
            <a:alphaModFix/>
          </a:blip>
          <a:srcRect b="0" l="0" r="0" t="22221"/>
          <a:stretch/>
        </p:blipFill>
        <p:spPr>
          <a:xfrm>
            <a:off x="6037675" y="4013576"/>
            <a:ext cx="2692299" cy="2778475"/>
          </a:xfrm>
          <a:prstGeom prst="rect">
            <a:avLst/>
          </a:prstGeom>
          <a:noFill/>
          <a:ln>
            <a:noFill/>
          </a:ln>
        </p:spPr>
      </p:pic>
      <p:pic>
        <p:nvPicPr>
          <p:cNvPr id="609" name="Google Shape;609;g25ec6a031ed_0_728"/>
          <p:cNvPicPr preferRelativeResize="0"/>
          <p:nvPr/>
        </p:nvPicPr>
        <p:blipFill rotWithShape="1">
          <a:blip r:embed="rId6">
            <a:alphaModFix/>
          </a:blip>
          <a:srcRect b="11668" l="0" r="0" t="0"/>
          <a:stretch/>
        </p:blipFill>
        <p:spPr>
          <a:xfrm>
            <a:off x="6037675" y="1481300"/>
            <a:ext cx="2415050" cy="2301175"/>
          </a:xfrm>
          <a:prstGeom prst="rect">
            <a:avLst/>
          </a:prstGeom>
          <a:noFill/>
          <a:ln>
            <a:noFill/>
          </a:ln>
        </p:spPr>
      </p:pic>
      <p:sp>
        <p:nvSpPr>
          <p:cNvPr id="610" name="Google Shape;610;g25ec6a031ed_0_728"/>
          <p:cNvSpPr/>
          <p:nvPr/>
        </p:nvSpPr>
        <p:spPr>
          <a:xfrm>
            <a:off x="325475" y="1276400"/>
            <a:ext cx="4608000" cy="27372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id="616" name="Google Shape;616;g25ec6a031ed_0_748"/>
          <p:cNvPicPr preferRelativeResize="0"/>
          <p:nvPr/>
        </p:nvPicPr>
        <p:blipFill>
          <a:blip r:embed="rId3">
            <a:alphaModFix/>
          </a:blip>
          <a:stretch>
            <a:fillRect/>
          </a:stretch>
        </p:blipFill>
        <p:spPr>
          <a:xfrm>
            <a:off x="5930774" y="1226708"/>
            <a:ext cx="2431501" cy="1936193"/>
          </a:xfrm>
          <a:prstGeom prst="rect">
            <a:avLst/>
          </a:prstGeom>
          <a:noFill/>
          <a:ln>
            <a:noFill/>
          </a:ln>
        </p:spPr>
      </p:pic>
      <p:sp>
        <p:nvSpPr>
          <p:cNvPr id="617" name="Google Shape;617;g25ec6a031ed_0_748"/>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18" name="Google Shape;618;g25ec6a031ed_0_74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19" name="Google Shape;619;g25ec6a031ed_0_748"/>
          <p:cNvCxnSpPr>
            <a:stCxn id="620" idx="4"/>
            <a:endCxn id="617"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621" name="Google Shape;621;g25ec6a031ed_0_74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22" name="Google Shape;622;g25ec6a031ed_0_74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20" name="Google Shape;620;g25ec6a031ed_0_74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3" name="Google Shape;623;g25ec6a031ed_0_74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24" name="Google Shape;624;g25ec6a031ed_0_74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25" name="Google Shape;625;g25ec6a031ed_0_74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26" name="Google Shape;626;g25ec6a031ed_0_74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27" name="Google Shape;627;g25ec6a031ed_0_74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28" name="Google Shape;628;g25ec6a031ed_0_748"/>
          <p:cNvCxnSpPr>
            <a:stCxn id="629" idx="4"/>
            <a:endCxn id="62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0" name="Google Shape;630;g25ec6a031ed_0_74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1" name="Google Shape;631;g25ec6a031ed_0_74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29" name="Google Shape;629;g25ec6a031ed_0_74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32" name="Google Shape;632;g25ec6a031ed_0_74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Liquid</a:t>
            </a:r>
            <a:endParaRPr b="0" i="0" sz="700" u="none" cap="none" strike="noStrike">
              <a:solidFill>
                <a:srgbClr val="000000"/>
              </a:solidFill>
              <a:latin typeface="Arial"/>
              <a:ea typeface="Arial"/>
              <a:cs typeface="Arial"/>
              <a:sym typeface="Arial"/>
            </a:endParaRPr>
          </a:p>
        </p:txBody>
      </p:sp>
      <p:sp>
        <p:nvSpPr>
          <p:cNvPr id="633" name="Google Shape;633;g25ec6a031ed_0_74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liquids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g25ec6a031ed_0_770"/>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liquid</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40" name="Google Shape;640;g25ec6a031ed_0_770"/>
          <p:cNvSpPr txBox="1"/>
          <p:nvPr/>
        </p:nvSpPr>
        <p:spPr>
          <a:xfrm>
            <a:off x="1073532" y="55993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400"/>
              <a:buFont typeface="Calibri"/>
              <a:buNone/>
            </a:pPr>
            <a:r>
              <a:rPr lang="en-US" sz="2400">
                <a:solidFill>
                  <a:srgbClr val="43464D"/>
                </a:solidFill>
                <a:highlight>
                  <a:srgbClr val="FFFFFF"/>
                </a:highlight>
                <a:latin typeface="Helvetica Neue Light"/>
                <a:ea typeface="Helvetica Neue Light"/>
                <a:cs typeface="Helvetica Neue Light"/>
                <a:sym typeface="Helvetica Neue Light"/>
              </a:rPr>
              <a:t>wavelengths that are visible to the human eye</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641" name="Google Shape;641;g25ec6a031ed_0_770"/>
          <p:cNvSpPr txBox="1"/>
          <p:nvPr/>
        </p:nvSpPr>
        <p:spPr>
          <a:xfrm>
            <a:off x="1073532" y="4330527"/>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highlight>
                  <a:srgbClr val="FFFFFF"/>
                </a:highlight>
                <a:latin typeface="Helvetica Neue Light"/>
                <a:ea typeface="Helvetica Neue Light"/>
                <a:cs typeface="Helvetica Neue Light"/>
                <a:sym typeface="Helvetica Neue Light"/>
              </a:rPr>
              <a:t>Earth materials (rock, soil) are worn away and moved by wind and water​</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642" name="Google Shape;642;g25ec6a031ed_0_770"/>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3" name="Google Shape;643;g25ec6a031ed_0_770"/>
          <p:cNvSpPr txBox="1"/>
          <p:nvPr/>
        </p:nvSpPr>
        <p:spPr>
          <a:xfrm>
            <a:off x="1073525" y="2166200"/>
            <a:ext cx="81456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rgbClr val="43464D"/>
                </a:solidFill>
                <a:latin typeface="Helvetica Neue Light"/>
                <a:ea typeface="Helvetica Neue Light"/>
                <a:cs typeface="Helvetica Neue Light"/>
                <a:sym typeface="Helvetica Neue Light"/>
              </a:rPr>
              <a:t>has particles that are close together but can move around</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644" name="Google Shape;644;g25ec6a031ed_0_770"/>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45" name="Google Shape;645;g25ec6a031ed_0_770"/>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46" name="Google Shape;646;g25ec6a031ed_0_770"/>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47" name="Google Shape;647;g25ec6a031ed_0_770"/>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48" name="Google Shape;648;g25ec6a031ed_0_770"/>
          <p:cNvSpPr txBox="1"/>
          <p:nvPr/>
        </p:nvSpPr>
        <p:spPr>
          <a:xfrm>
            <a:off x="1073532" y="334794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highlight>
                  <a:srgbClr val="FFFFFF"/>
                </a:highlight>
                <a:latin typeface="Helvetica Neue Light"/>
                <a:ea typeface="Helvetica Neue Light"/>
                <a:cs typeface="Helvetica Neue Light"/>
                <a:sym typeface="Helvetica Neue Light"/>
              </a:rPr>
              <a:t>a material in which electrons can not move around easily</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649" name="Google Shape;649;g25ec6a031ed_0_77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0" name="Google Shape;650;g25ec6a031ed_0_77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1" name="Google Shape;651;g25ec6a031ed_0_770"/>
          <p:cNvCxnSpPr>
            <a:stCxn id="652" idx="4"/>
            <a:endCxn id="64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53" name="Google Shape;653;g25ec6a031ed_0_77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54" name="Google Shape;654;g25ec6a031ed_0_77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52" name="Google Shape;652;g25ec6a031ed_0_77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g25ec6a031ed_0_790"/>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liquid</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61" name="Google Shape;661;g25ec6a031ed_0_79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62" name="Google Shape;662;g25ec6a031ed_0_79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63" name="Google Shape;663;g25ec6a031ed_0_790"/>
          <p:cNvCxnSpPr>
            <a:stCxn id="664" idx="4"/>
            <a:endCxn id="66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5" name="Google Shape;665;g25ec6a031ed_0_79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6" name="Google Shape;666;g25ec6a031ed_0_79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4" name="Google Shape;664;g25ec6a031ed_0_79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7" name="Google Shape;667;g25ec6a031ed_0_790"/>
          <p:cNvSpPr txBox="1"/>
          <p:nvPr/>
        </p:nvSpPr>
        <p:spPr>
          <a:xfrm>
            <a:off x="1073532" y="55993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400"/>
              <a:buFont typeface="Calibri"/>
              <a:buNone/>
            </a:pPr>
            <a:r>
              <a:rPr lang="en-US" sz="2400">
                <a:solidFill>
                  <a:srgbClr val="43464D"/>
                </a:solidFill>
                <a:highlight>
                  <a:srgbClr val="FFFFFF"/>
                </a:highlight>
                <a:latin typeface="Helvetica Neue Light"/>
                <a:ea typeface="Helvetica Neue Light"/>
                <a:cs typeface="Helvetica Neue Light"/>
                <a:sym typeface="Helvetica Neue Light"/>
              </a:rPr>
              <a:t>wavelengths that are visible to the human eye</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668" name="Google Shape;668;g25ec6a031ed_0_790"/>
          <p:cNvSpPr txBox="1"/>
          <p:nvPr/>
        </p:nvSpPr>
        <p:spPr>
          <a:xfrm>
            <a:off x="1073532" y="4330527"/>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highlight>
                  <a:srgbClr val="FFFFFF"/>
                </a:highlight>
                <a:latin typeface="Helvetica Neue Light"/>
                <a:ea typeface="Helvetica Neue Light"/>
                <a:cs typeface="Helvetica Neue Light"/>
                <a:sym typeface="Helvetica Neue Light"/>
              </a:rPr>
              <a:t>Earth materials (rock, soil) are worn away and moved by wind and water​</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669" name="Google Shape;669;g25ec6a031ed_0_790"/>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0" name="Google Shape;670;g25ec6a031ed_0_790"/>
          <p:cNvSpPr txBox="1"/>
          <p:nvPr/>
        </p:nvSpPr>
        <p:spPr>
          <a:xfrm>
            <a:off x="1073525" y="2166200"/>
            <a:ext cx="81456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rgbClr val="43464D"/>
                </a:solidFill>
                <a:latin typeface="Helvetica Neue Light"/>
                <a:ea typeface="Helvetica Neue Light"/>
                <a:cs typeface="Helvetica Neue Light"/>
                <a:sym typeface="Helvetica Neue Light"/>
              </a:rPr>
              <a:t>has particles that are close together but can move around</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671" name="Google Shape;671;g25ec6a031ed_0_790"/>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72" name="Google Shape;672;g25ec6a031ed_0_790"/>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73" name="Google Shape;673;g25ec6a031ed_0_790"/>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74" name="Google Shape;674;g25ec6a031ed_0_790"/>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75" name="Google Shape;675;g25ec6a031ed_0_790"/>
          <p:cNvSpPr txBox="1"/>
          <p:nvPr/>
        </p:nvSpPr>
        <p:spPr>
          <a:xfrm>
            <a:off x="1073532" y="334794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highlight>
                  <a:srgbClr val="FFFFFF"/>
                </a:highlight>
                <a:latin typeface="Helvetica Neue Light"/>
                <a:ea typeface="Helvetica Neue Light"/>
                <a:cs typeface="Helvetica Neue Light"/>
                <a:sym typeface="Helvetica Neue Light"/>
              </a:rPr>
              <a:t>a material in which electrons can not move around easily</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676" name="Google Shape;676;g25ec6a031ed_0_790"/>
          <p:cNvSpPr/>
          <p:nvPr/>
        </p:nvSpPr>
        <p:spPr>
          <a:xfrm>
            <a:off x="259600" y="1939850"/>
            <a:ext cx="8688000" cy="10158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g25ec6a031ed_0_1132"/>
          <p:cNvPicPr preferRelativeResize="0"/>
          <p:nvPr/>
        </p:nvPicPr>
        <p:blipFill>
          <a:blip r:embed="rId3">
            <a:alphaModFix/>
          </a:blip>
          <a:stretch>
            <a:fillRect/>
          </a:stretch>
        </p:blipFill>
        <p:spPr>
          <a:xfrm>
            <a:off x="5930774" y="1226708"/>
            <a:ext cx="2431501" cy="1936193"/>
          </a:xfrm>
          <a:prstGeom prst="rect">
            <a:avLst/>
          </a:prstGeom>
          <a:noFill/>
          <a:ln>
            <a:noFill/>
          </a:ln>
        </p:spPr>
      </p:pic>
      <p:sp>
        <p:nvSpPr>
          <p:cNvPr id="683" name="Google Shape;683;g25ec6a031ed_0_1132"/>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84" name="Google Shape;684;g25ec6a031ed_0_1132"/>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85" name="Google Shape;685;g25ec6a031ed_0_1132"/>
          <p:cNvCxnSpPr>
            <a:stCxn id="686" idx="4"/>
            <a:endCxn id="683"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687" name="Google Shape;687;g25ec6a031ed_0_1132"/>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88" name="Google Shape;688;g25ec6a031ed_0_1132"/>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86" name="Google Shape;686;g25ec6a031ed_0_1132"/>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89" name="Google Shape;689;g25ec6a031ed_0_1132"/>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90" name="Google Shape;690;g25ec6a031ed_0_1132"/>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91" name="Google Shape;691;g25ec6a031ed_0_1132"/>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92" name="Google Shape;692;g25ec6a031ed_0_113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93" name="Google Shape;693;g25ec6a031ed_0_113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4" name="Google Shape;694;g25ec6a031ed_0_1132"/>
          <p:cNvCxnSpPr>
            <a:stCxn id="695" idx="4"/>
            <a:endCxn id="69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6" name="Google Shape;696;g25ec6a031ed_0_113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97" name="Google Shape;697;g25ec6a031ed_0_113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5" name="Google Shape;695;g25ec6a031ed_0_113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98" name="Google Shape;698;g25ec6a031ed_0_1132"/>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Liquid</a:t>
            </a:r>
            <a:endParaRPr b="0" i="0" sz="700" u="none" cap="none" strike="noStrike">
              <a:solidFill>
                <a:srgbClr val="000000"/>
              </a:solidFill>
              <a:latin typeface="Arial"/>
              <a:ea typeface="Arial"/>
              <a:cs typeface="Arial"/>
              <a:sym typeface="Arial"/>
            </a:endParaRPr>
          </a:p>
        </p:txBody>
      </p:sp>
      <p:sp>
        <p:nvSpPr>
          <p:cNvPr id="699" name="Google Shape;699;g25ec6a031ed_0_1132"/>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liquids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700" name="Google Shape;700;g25ec6a031ed_0_1132"/>
          <p:cNvSpPr txBox="1"/>
          <p:nvPr/>
        </p:nvSpPr>
        <p:spPr>
          <a:xfrm>
            <a:off x="749000" y="1350350"/>
            <a:ext cx="31638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rgbClr val="43464D"/>
                </a:solidFill>
                <a:latin typeface="Helvetica Neue Light"/>
                <a:ea typeface="Helvetica Neue Light"/>
                <a:cs typeface="Helvetica Neue Light"/>
                <a:sym typeface="Helvetica Neue Light"/>
              </a:rPr>
              <a:t>has particles that are close together but can move around</a:t>
            </a:r>
            <a:endParaRPr i="0" sz="2400" u="none" cap="none" strike="noStrike">
              <a:solidFill>
                <a:srgbClr val="43464D"/>
              </a:solidFill>
              <a:latin typeface="Helvetica Neue Light"/>
              <a:ea typeface="Helvetica Neue Light"/>
              <a:cs typeface="Helvetica Neue Light"/>
              <a:sym typeface="Helvetica Neue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g25ec6a031ed_0_834"/>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of </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a </a:t>
            </a:r>
            <a:r>
              <a:rPr b="1" lang="en-US" sz="3000">
                <a:solidFill>
                  <a:schemeClr val="dk1"/>
                </a:solidFill>
                <a:latin typeface="Calibri"/>
                <a:ea typeface="Calibri"/>
                <a:cs typeface="Calibri"/>
                <a:sym typeface="Calibri"/>
              </a:rPr>
              <a:t>liquid</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07" name="Google Shape;707;g25ec6a031ed_0_834"/>
          <p:cNvSpPr txBox="1"/>
          <p:nvPr/>
        </p:nvSpPr>
        <p:spPr>
          <a:xfrm>
            <a:off x="1090682" y="450576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rgbClr val="43464D"/>
                </a:solidFill>
                <a:latin typeface="Helvetica Neue Light"/>
                <a:ea typeface="Helvetica Neue Light"/>
                <a:cs typeface="Helvetica Neue Light"/>
                <a:sym typeface="Helvetica Neue Light"/>
              </a:rPr>
              <a:t>Olive oil used for cooking</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08" name="Google Shape;708;g25ec6a031ed_0_834"/>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9" name="Google Shape;709;g25ec6a031ed_0_834"/>
          <p:cNvSpPr txBox="1"/>
          <p:nvPr/>
        </p:nvSpPr>
        <p:spPr>
          <a:xfrm>
            <a:off x="1073532" y="21800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wooden bench in a park</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0" name="Google Shape;710;g25ec6a031ed_0_834"/>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11" name="Google Shape;711;g25ec6a031ed_0_834"/>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12" name="Google Shape;712;g25ec6a031ed_0_834"/>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13" name="Google Shape;713;g25ec6a031ed_0_834"/>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14" name="Google Shape;714;g25ec6a031ed_0_834"/>
          <p:cNvSpPr txBox="1"/>
          <p:nvPr/>
        </p:nvSpPr>
        <p:spPr>
          <a:xfrm>
            <a:off x="1073525" y="3342900"/>
            <a:ext cx="8070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Apples baked in a pie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5" name="Google Shape;715;g25ec6a031ed_0_834"/>
          <p:cNvSpPr txBox="1"/>
          <p:nvPr/>
        </p:nvSpPr>
        <p:spPr>
          <a:xfrm>
            <a:off x="1090682" y="5603327"/>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rgbClr val="434343"/>
                </a:solidFill>
                <a:latin typeface="Helvetica Neue Light"/>
                <a:ea typeface="Helvetica Neue Light"/>
                <a:cs typeface="Helvetica Neue Light"/>
                <a:sym typeface="Helvetica Neue Light"/>
              </a:rPr>
              <a:t>Light from a lightbulb</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16" name="Google Shape;716;g25ec6a031ed_0_83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17" name="Google Shape;717;g25ec6a031ed_0_83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18" name="Google Shape;718;g25ec6a031ed_0_834"/>
          <p:cNvCxnSpPr>
            <a:stCxn id="719" idx="4"/>
            <a:endCxn id="71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0" name="Google Shape;720;g25ec6a031ed_0_83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1" name="Google Shape;721;g25ec6a031ed_0_83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19" name="Google Shape;719;g25ec6a031ed_0_83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descr="Rewind" id="158" name="Google Shape;158;g26e0f01b116_0_22"/>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g26e0f01b116_0_22"/>
          <p:cNvSpPr txBox="1"/>
          <p:nvPr/>
        </p:nvSpPr>
        <p:spPr>
          <a:xfrm>
            <a:off x="191400" y="1103075"/>
            <a:ext cx="8761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400" u="sng">
                <a:latin typeface="Calibri"/>
                <a:ea typeface="Calibri"/>
                <a:cs typeface="Calibri"/>
                <a:sym typeface="Calibri"/>
              </a:rPr>
              <a:t>Mass:</a:t>
            </a:r>
            <a:r>
              <a:rPr lang="en-US" sz="4400">
                <a:latin typeface="Calibri"/>
                <a:ea typeface="Calibri"/>
                <a:cs typeface="Calibri"/>
                <a:sym typeface="Calibri"/>
              </a:rPr>
              <a:t> amount of matter in an object.</a:t>
            </a:r>
            <a:endParaRPr sz="4400">
              <a:latin typeface="Calibri"/>
              <a:ea typeface="Calibri"/>
              <a:cs typeface="Calibri"/>
              <a:sym typeface="Calibri"/>
            </a:endParaRPr>
          </a:p>
        </p:txBody>
      </p:sp>
      <p:pic>
        <p:nvPicPr>
          <p:cNvPr id="160" name="Google Shape;160;g26e0f01b116_0_22"/>
          <p:cNvPicPr preferRelativeResize="0"/>
          <p:nvPr/>
        </p:nvPicPr>
        <p:blipFill rotWithShape="1">
          <a:blip r:embed="rId4">
            <a:alphaModFix/>
          </a:blip>
          <a:srcRect b="0" l="13723" r="15319" t="10426"/>
          <a:stretch/>
        </p:blipFill>
        <p:spPr>
          <a:xfrm>
            <a:off x="1396426" y="2405300"/>
            <a:ext cx="6351126" cy="37415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g25ec6a031ed_0_854"/>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of </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a</a:t>
            </a:r>
            <a:r>
              <a:rPr b="1" i="0" lang="en-US" sz="3000" u="none" cap="none" strike="noStrike">
                <a:solidFill>
                  <a:schemeClr val="dk1"/>
                </a:solidFill>
                <a:latin typeface="Calibri"/>
                <a:ea typeface="Calibri"/>
                <a:cs typeface="Calibri"/>
                <a:sym typeface="Calibri"/>
              </a:rPr>
              <a:t> </a:t>
            </a:r>
            <a:r>
              <a:rPr b="1" lang="en-US" sz="3000">
                <a:solidFill>
                  <a:schemeClr val="dk1"/>
                </a:solidFill>
                <a:latin typeface="Calibri"/>
                <a:ea typeface="Calibri"/>
                <a:cs typeface="Calibri"/>
                <a:sym typeface="Calibri"/>
              </a:rPr>
              <a:t>liquid</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28" name="Google Shape;728;g25ec6a031ed_0_85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9" name="Google Shape;729;g25ec6a031ed_0_85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30" name="Google Shape;730;g25ec6a031ed_0_854"/>
          <p:cNvCxnSpPr>
            <a:stCxn id="731" idx="4"/>
            <a:endCxn id="72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32" name="Google Shape;732;g25ec6a031ed_0_85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33" name="Google Shape;733;g25ec6a031ed_0_85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31" name="Google Shape;731;g25ec6a031ed_0_85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34" name="Google Shape;734;g25ec6a031ed_0_854"/>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5" name="Google Shape;735;g25ec6a031ed_0_854"/>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36" name="Google Shape;736;g25ec6a031ed_0_854"/>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37" name="Google Shape;737;g25ec6a031ed_0_854"/>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38" name="Google Shape;738;g25ec6a031ed_0_854"/>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39" name="Google Shape;739;g25ec6a031ed_0_854"/>
          <p:cNvSpPr txBox="1"/>
          <p:nvPr/>
        </p:nvSpPr>
        <p:spPr>
          <a:xfrm>
            <a:off x="1090682" y="450576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rgbClr val="43464D"/>
                </a:solidFill>
                <a:latin typeface="Helvetica Neue Light"/>
                <a:ea typeface="Helvetica Neue Light"/>
                <a:cs typeface="Helvetica Neue Light"/>
                <a:sym typeface="Helvetica Neue Light"/>
              </a:rPr>
              <a:t>Olive oil used for cooking</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40" name="Google Shape;740;g25ec6a031ed_0_854"/>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41" name="Google Shape;741;g25ec6a031ed_0_854"/>
          <p:cNvSpPr txBox="1"/>
          <p:nvPr/>
        </p:nvSpPr>
        <p:spPr>
          <a:xfrm>
            <a:off x="1073532" y="21800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wooden bench in a park</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42" name="Google Shape;742;g25ec6a031ed_0_854"/>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43" name="Google Shape;743;g25ec6a031ed_0_854"/>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44" name="Google Shape;744;g25ec6a031ed_0_854"/>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45" name="Google Shape;745;g25ec6a031ed_0_854"/>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46" name="Google Shape;746;g25ec6a031ed_0_854"/>
          <p:cNvSpPr txBox="1"/>
          <p:nvPr/>
        </p:nvSpPr>
        <p:spPr>
          <a:xfrm>
            <a:off x="1073525" y="3342900"/>
            <a:ext cx="8070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Apples baked in a pie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47" name="Google Shape;747;g25ec6a031ed_0_854"/>
          <p:cNvSpPr txBox="1"/>
          <p:nvPr/>
        </p:nvSpPr>
        <p:spPr>
          <a:xfrm>
            <a:off x="1090682" y="5603327"/>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rgbClr val="434343"/>
                </a:solidFill>
                <a:latin typeface="Helvetica Neue Light"/>
                <a:ea typeface="Helvetica Neue Light"/>
                <a:cs typeface="Helvetica Neue Light"/>
                <a:sym typeface="Helvetica Neue Light"/>
              </a:rPr>
              <a:t>Light from a lightbulb</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48" name="Google Shape;748;g25ec6a031ed_0_854"/>
          <p:cNvSpPr/>
          <p:nvPr/>
        </p:nvSpPr>
        <p:spPr>
          <a:xfrm>
            <a:off x="281250" y="4229950"/>
            <a:ext cx="8555100" cy="10158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g25ec6a031ed_0_1153"/>
          <p:cNvPicPr preferRelativeResize="0"/>
          <p:nvPr/>
        </p:nvPicPr>
        <p:blipFill>
          <a:blip r:embed="rId3">
            <a:alphaModFix/>
          </a:blip>
          <a:stretch>
            <a:fillRect/>
          </a:stretch>
        </p:blipFill>
        <p:spPr>
          <a:xfrm>
            <a:off x="5930774" y="1226708"/>
            <a:ext cx="2431501" cy="1936193"/>
          </a:xfrm>
          <a:prstGeom prst="rect">
            <a:avLst/>
          </a:prstGeom>
          <a:noFill/>
          <a:ln>
            <a:noFill/>
          </a:ln>
        </p:spPr>
      </p:pic>
      <p:sp>
        <p:nvSpPr>
          <p:cNvPr id="755" name="Google Shape;755;g25ec6a031ed_0_1153"/>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56" name="Google Shape;756;g25ec6a031ed_0_115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57" name="Google Shape;757;g25ec6a031ed_0_1153"/>
          <p:cNvCxnSpPr>
            <a:stCxn id="758" idx="4"/>
            <a:endCxn id="755"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759" name="Google Shape;759;g25ec6a031ed_0_115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60" name="Google Shape;760;g25ec6a031ed_0_115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58" name="Google Shape;758;g25ec6a031ed_0_115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61" name="Google Shape;761;g25ec6a031ed_0_115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62" name="Google Shape;762;g25ec6a031ed_0_115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63" name="Google Shape;763;g25ec6a031ed_0_115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64" name="Google Shape;764;g25ec6a031ed_0_115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65" name="Google Shape;765;g25ec6a031ed_0_115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6" name="Google Shape;766;g25ec6a031ed_0_1153"/>
          <p:cNvCxnSpPr>
            <a:stCxn id="767" idx="4"/>
            <a:endCxn id="76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68" name="Google Shape;768;g25ec6a031ed_0_115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69" name="Google Shape;769;g25ec6a031ed_0_115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67" name="Google Shape;767;g25ec6a031ed_0_115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70" name="Google Shape;770;g25ec6a031ed_0_115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Liquid</a:t>
            </a:r>
            <a:endParaRPr b="0" i="0" sz="700" u="none" cap="none" strike="noStrike">
              <a:solidFill>
                <a:srgbClr val="000000"/>
              </a:solidFill>
              <a:latin typeface="Arial"/>
              <a:ea typeface="Arial"/>
              <a:cs typeface="Arial"/>
              <a:sym typeface="Arial"/>
            </a:endParaRPr>
          </a:p>
        </p:txBody>
      </p:sp>
      <p:sp>
        <p:nvSpPr>
          <p:cNvPr id="771" name="Google Shape;771;g25ec6a031ed_0_115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liquids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772" name="Google Shape;772;g25ec6a031ed_0_1153"/>
          <p:cNvSpPr txBox="1"/>
          <p:nvPr/>
        </p:nvSpPr>
        <p:spPr>
          <a:xfrm>
            <a:off x="791079" y="4712350"/>
            <a:ext cx="29733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rgbClr val="43464D"/>
                </a:solidFill>
                <a:latin typeface="Helvetica Neue Light"/>
                <a:ea typeface="Helvetica Neue Light"/>
                <a:cs typeface="Helvetica Neue Light"/>
                <a:sym typeface="Helvetica Neue Light"/>
              </a:rPr>
              <a:t>Olive oil used for cooking</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73" name="Google Shape;773;g25ec6a031ed_0_1153"/>
          <p:cNvSpPr txBox="1"/>
          <p:nvPr/>
        </p:nvSpPr>
        <p:spPr>
          <a:xfrm>
            <a:off x="749000" y="1350350"/>
            <a:ext cx="31638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rgbClr val="43464D"/>
                </a:solidFill>
                <a:latin typeface="Helvetica Neue Light"/>
                <a:ea typeface="Helvetica Neue Light"/>
                <a:cs typeface="Helvetica Neue Light"/>
                <a:sym typeface="Helvetica Neue Light"/>
              </a:rPr>
              <a:t>has particles that are close together but can move around</a:t>
            </a:r>
            <a:endParaRPr i="0" sz="2400" u="none" cap="none" strike="noStrike">
              <a:solidFill>
                <a:srgbClr val="43464D"/>
              </a:solidFill>
              <a:latin typeface="Helvetica Neue Light"/>
              <a:ea typeface="Helvetica Neue Light"/>
              <a:cs typeface="Helvetica Neue Light"/>
              <a:sym typeface="Helvetica Neue 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g25ec6a031ed_0_899"/>
          <p:cNvSpPr txBox="1"/>
          <p:nvPr/>
        </p:nvSpPr>
        <p:spPr>
          <a:xfrm>
            <a:off x="265350" y="498825"/>
            <a:ext cx="86133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chemeClr val="dk1"/>
                </a:solidFill>
                <a:latin typeface="Calibri"/>
                <a:ea typeface="Calibri"/>
                <a:cs typeface="Calibri"/>
                <a:sym typeface="Calibri"/>
              </a:rPr>
              <a:t>Directions:</a:t>
            </a:r>
            <a:r>
              <a:rPr b="1" i="0" lang="en-US" sz="2600" u="none" cap="none" strike="noStrike">
                <a:solidFill>
                  <a:schemeClr val="dk1"/>
                </a:solidFill>
                <a:latin typeface="Calibri"/>
                <a:ea typeface="Calibri"/>
                <a:cs typeface="Calibri"/>
                <a:sym typeface="Calibri"/>
              </a:rPr>
              <a:t> </a:t>
            </a:r>
            <a:r>
              <a:rPr b="0" i="0" lang="en-US" sz="2600" u="none" cap="none" strike="noStrike">
                <a:solidFill>
                  <a:schemeClr val="dk1"/>
                </a:solidFill>
                <a:latin typeface="Calibri"/>
                <a:ea typeface="Calibri"/>
                <a:cs typeface="Calibri"/>
                <a:sym typeface="Calibri"/>
              </a:rPr>
              <a:t>Choose the correct response for </a:t>
            </a:r>
            <a:r>
              <a:rPr b="0" i="1" lang="en-US" sz="2600" u="none" cap="none" strike="noStrike">
                <a:solidFill>
                  <a:schemeClr val="dk1"/>
                </a:solidFill>
                <a:latin typeface="Calibri"/>
                <a:ea typeface="Calibri"/>
                <a:cs typeface="Calibri"/>
                <a:sym typeface="Calibri"/>
              </a:rPr>
              <a:t>“how do </a:t>
            </a:r>
            <a:r>
              <a:rPr i="1" lang="en-US" sz="2600">
                <a:solidFill>
                  <a:schemeClr val="dk1"/>
                </a:solidFill>
                <a:latin typeface="Calibri"/>
                <a:ea typeface="Calibri"/>
                <a:cs typeface="Calibri"/>
                <a:sym typeface="Calibri"/>
              </a:rPr>
              <a:t>liquids </a:t>
            </a:r>
            <a:r>
              <a:rPr b="0" i="1" lang="en-US" sz="2600" u="none" cap="none" strike="noStrike">
                <a:solidFill>
                  <a:schemeClr val="dk1"/>
                </a:solidFill>
                <a:latin typeface="Calibri"/>
                <a:ea typeface="Calibri"/>
                <a:cs typeface="Calibri"/>
                <a:sym typeface="Calibri"/>
              </a:rPr>
              <a:t>impact my life?” </a:t>
            </a:r>
            <a:r>
              <a:rPr b="0" i="0" lang="en-US" sz="2600" u="none" cap="none" strike="noStrike">
                <a:solidFill>
                  <a:schemeClr val="dk1"/>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780" name="Google Shape;780;g25ec6a031ed_0_899"/>
          <p:cNvSpPr txBox="1"/>
          <p:nvPr/>
        </p:nvSpPr>
        <p:spPr>
          <a:xfrm>
            <a:off x="1026732" y="4478403"/>
            <a:ext cx="7874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400">
                <a:solidFill>
                  <a:srgbClr val="434343"/>
                </a:solidFill>
                <a:latin typeface="Helvetica Neue Light"/>
                <a:ea typeface="Helvetica Neue Light"/>
                <a:cs typeface="Helvetica Neue Light"/>
                <a:sym typeface="Helvetica Neue Light"/>
              </a:rPr>
              <a:t>They make up the rivers, lakes, and oceans that provide us water to drink.</a:t>
            </a:r>
            <a:endParaRPr b="0" i="0" sz="1400" u="none" cap="none" strike="noStrike">
              <a:solidFill>
                <a:srgbClr val="434343"/>
              </a:solidFill>
              <a:latin typeface="Arial"/>
              <a:ea typeface="Arial"/>
              <a:cs typeface="Arial"/>
              <a:sym typeface="Arial"/>
            </a:endParaRPr>
          </a:p>
        </p:txBody>
      </p:sp>
      <p:sp>
        <p:nvSpPr>
          <p:cNvPr id="781" name="Google Shape;781;g25ec6a031ed_0_899"/>
          <p:cNvSpPr txBox="1"/>
          <p:nvPr/>
        </p:nvSpPr>
        <p:spPr>
          <a:xfrm>
            <a:off x="1026732" y="320031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They move through the air to our eyes so we can see the world around us.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2" name="Google Shape;782;g25ec6a031ed_0_899"/>
          <p:cNvSpPr txBox="1"/>
          <p:nvPr/>
        </p:nvSpPr>
        <p:spPr>
          <a:xfrm>
            <a:off x="1026725" y="5605300"/>
            <a:ext cx="7977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It provides heat warmth and light so that we stay warm and we can cook our food.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3" name="Google Shape;783;g25ec6a031ed_0_899"/>
          <p:cNvSpPr txBox="1"/>
          <p:nvPr/>
        </p:nvSpPr>
        <p:spPr>
          <a:xfrm>
            <a:off x="380509" y="19413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84" name="Google Shape;784;g25ec6a031ed_0_899"/>
          <p:cNvSpPr txBox="1"/>
          <p:nvPr/>
        </p:nvSpPr>
        <p:spPr>
          <a:xfrm>
            <a:off x="380508" y="31376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85" name="Google Shape;785;g25ec6a031ed_0_899"/>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86" name="Google Shape;786;g25ec6a031ed_0_899"/>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87" name="Google Shape;787;g25ec6a031ed_0_899"/>
          <p:cNvSpPr txBox="1"/>
          <p:nvPr/>
        </p:nvSpPr>
        <p:spPr>
          <a:xfrm>
            <a:off x="1026725" y="1973783"/>
            <a:ext cx="8200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They provide </a:t>
            </a:r>
            <a:r>
              <a:rPr lang="en-US" sz="2400">
                <a:solidFill>
                  <a:srgbClr val="43464D"/>
                </a:solidFill>
                <a:latin typeface="Helvetica Neue Light"/>
                <a:ea typeface="Helvetica Neue Light"/>
                <a:cs typeface="Helvetica Neue Light"/>
                <a:sym typeface="Helvetica Neue Light"/>
              </a:rPr>
              <a:t>shelter</a:t>
            </a:r>
            <a:r>
              <a:rPr lang="en-US" sz="2400">
                <a:solidFill>
                  <a:srgbClr val="43464D"/>
                </a:solidFill>
                <a:latin typeface="Helvetica Neue Light"/>
                <a:ea typeface="Helvetica Neue Light"/>
                <a:cs typeface="Helvetica Neue Light"/>
                <a:sym typeface="Helvetica Neue Light"/>
              </a:rPr>
              <a:t> and </a:t>
            </a:r>
            <a:r>
              <a:rPr lang="en-US" sz="2400">
                <a:solidFill>
                  <a:srgbClr val="43464D"/>
                </a:solidFill>
                <a:latin typeface="Helvetica Neue Light"/>
                <a:ea typeface="Helvetica Neue Light"/>
                <a:cs typeface="Helvetica Neue Light"/>
                <a:sym typeface="Helvetica Neue Light"/>
              </a:rPr>
              <a:t>warmth for animals, including humans, in their ecosystems.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8" name="Google Shape;788;g25ec6a031ed_0_89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89" name="Google Shape;789;g25ec6a031ed_0_89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90" name="Google Shape;790;g25ec6a031ed_0_899"/>
          <p:cNvCxnSpPr>
            <a:stCxn id="791" idx="4"/>
            <a:endCxn id="78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92" name="Google Shape;792;g25ec6a031ed_0_89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93" name="Google Shape;793;g25ec6a031ed_0_89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91" name="Google Shape;791;g25ec6a031ed_0_89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g25ec6a031ed_0_91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00" name="Google Shape;800;g25ec6a031ed_0_91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01" name="Google Shape;801;g25ec6a031ed_0_918"/>
          <p:cNvCxnSpPr>
            <a:stCxn id="802" idx="4"/>
            <a:endCxn id="79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03" name="Google Shape;803;g25ec6a031ed_0_91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04" name="Google Shape;804;g25ec6a031ed_0_91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02" name="Google Shape;802;g25ec6a031ed_0_91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05" name="Google Shape;805;g25ec6a031ed_0_918"/>
          <p:cNvSpPr txBox="1"/>
          <p:nvPr/>
        </p:nvSpPr>
        <p:spPr>
          <a:xfrm>
            <a:off x="1026732" y="320031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Va</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06" name="Google Shape;806;g25ec6a031ed_0_918"/>
          <p:cNvSpPr txBox="1"/>
          <p:nvPr/>
        </p:nvSpPr>
        <p:spPr>
          <a:xfrm>
            <a:off x="1026725" y="5605300"/>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Va</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07" name="Google Shape;807;g25ec6a031ed_0_918"/>
          <p:cNvSpPr txBox="1"/>
          <p:nvPr/>
        </p:nvSpPr>
        <p:spPr>
          <a:xfrm>
            <a:off x="380509" y="19413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808" name="Google Shape;808;g25ec6a031ed_0_918"/>
          <p:cNvSpPr txBox="1"/>
          <p:nvPr/>
        </p:nvSpPr>
        <p:spPr>
          <a:xfrm>
            <a:off x="380508" y="31376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809" name="Google Shape;809;g25ec6a031ed_0_918"/>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810" name="Google Shape;810;g25ec6a031ed_0_918"/>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811" name="Google Shape;811;g25ec6a031ed_0_918"/>
          <p:cNvSpPr txBox="1"/>
          <p:nvPr/>
        </p:nvSpPr>
        <p:spPr>
          <a:xfrm>
            <a:off x="1026725" y="1973783"/>
            <a:ext cx="82005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Va</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12" name="Google Shape;812;g25ec6a031ed_0_918"/>
          <p:cNvSpPr txBox="1"/>
          <p:nvPr/>
        </p:nvSpPr>
        <p:spPr>
          <a:xfrm>
            <a:off x="265350" y="498825"/>
            <a:ext cx="86133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chemeClr val="dk1"/>
                </a:solidFill>
                <a:latin typeface="Calibri"/>
                <a:ea typeface="Calibri"/>
                <a:cs typeface="Calibri"/>
                <a:sym typeface="Calibri"/>
              </a:rPr>
              <a:t>Directions:</a:t>
            </a:r>
            <a:r>
              <a:rPr b="1" i="0" lang="en-US" sz="2600" u="none" cap="none" strike="noStrike">
                <a:solidFill>
                  <a:schemeClr val="dk1"/>
                </a:solidFill>
                <a:latin typeface="Calibri"/>
                <a:ea typeface="Calibri"/>
                <a:cs typeface="Calibri"/>
                <a:sym typeface="Calibri"/>
              </a:rPr>
              <a:t> </a:t>
            </a:r>
            <a:r>
              <a:rPr b="0" i="0" lang="en-US" sz="2600" u="none" cap="none" strike="noStrike">
                <a:solidFill>
                  <a:schemeClr val="dk1"/>
                </a:solidFill>
                <a:latin typeface="Calibri"/>
                <a:ea typeface="Calibri"/>
                <a:cs typeface="Calibri"/>
                <a:sym typeface="Calibri"/>
              </a:rPr>
              <a:t>Choose the correct response for </a:t>
            </a:r>
            <a:r>
              <a:rPr b="0" i="1" lang="en-US" sz="2600" u="none" cap="none" strike="noStrike">
                <a:solidFill>
                  <a:schemeClr val="dk1"/>
                </a:solidFill>
                <a:latin typeface="Calibri"/>
                <a:ea typeface="Calibri"/>
                <a:cs typeface="Calibri"/>
                <a:sym typeface="Calibri"/>
              </a:rPr>
              <a:t>“how do </a:t>
            </a:r>
            <a:r>
              <a:rPr i="1" lang="en-US" sz="2600">
                <a:solidFill>
                  <a:schemeClr val="dk1"/>
                </a:solidFill>
                <a:latin typeface="Calibri"/>
                <a:ea typeface="Calibri"/>
                <a:cs typeface="Calibri"/>
                <a:sym typeface="Calibri"/>
              </a:rPr>
              <a:t>liquids</a:t>
            </a:r>
            <a:r>
              <a:rPr b="0" i="1" lang="en-US" sz="2600" u="none" cap="none" strike="noStrike">
                <a:solidFill>
                  <a:schemeClr val="dk1"/>
                </a:solidFill>
                <a:latin typeface="Calibri"/>
                <a:ea typeface="Calibri"/>
                <a:cs typeface="Calibri"/>
                <a:sym typeface="Calibri"/>
              </a:rPr>
              <a:t> impact my life?” </a:t>
            </a:r>
            <a:r>
              <a:rPr b="0" i="0" lang="en-US" sz="2600" u="none" cap="none" strike="noStrike">
                <a:solidFill>
                  <a:schemeClr val="dk1"/>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813" name="Google Shape;813;g25ec6a031ed_0_918"/>
          <p:cNvSpPr txBox="1"/>
          <p:nvPr/>
        </p:nvSpPr>
        <p:spPr>
          <a:xfrm>
            <a:off x="1026732" y="4419903"/>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They make up the rivers, lakes, and oceans that provide us water to drink.</a:t>
            </a:r>
            <a:endParaRPr b="0" i="0" sz="1400" u="none" cap="none" strike="noStrike">
              <a:solidFill>
                <a:srgbClr val="434343"/>
              </a:solidFill>
              <a:latin typeface="Arial"/>
              <a:ea typeface="Arial"/>
              <a:cs typeface="Arial"/>
              <a:sym typeface="Arial"/>
            </a:endParaRPr>
          </a:p>
        </p:txBody>
      </p:sp>
      <p:sp>
        <p:nvSpPr>
          <p:cNvPr id="814" name="Google Shape;814;g25ec6a031ed_0_918"/>
          <p:cNvSpPr txBox="1"/>
          <p:nvPr/>
        </p:nvSpPr>
        <p:spPr>
          <a:xfrm>
            <a:off x="1026732" y="320031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They move through the air to our eyes so we can see the world around us.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15" name="Google Shape;815;g25ec6a031ed_0_918"/>
          <p:cNvSpPr txBox="1"/>
          <p:nvPr/>
        </p:nvSpPr>
        <p:spPr>
          <a:xfrm>
            <a:off x="1026725" y="5605300"/>
            <a:ext cx="7977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It provides heat warmth and light so that we stay warm and we can cook our food.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16" name="Google Shape;816;g25ec6a031ed_0_918"/>
          <p:cNvSpPr txBox="1"/>
          <p:nvPr/>
        </p:nvSpPr>
        <p:spPr>
          <a:xfrm>
            <a:off x="380509" y="19413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817" name="Google Shape;817;g25ec6a031ed_0_918"/>
          <p:cNvSpPr txBox="1"/>
          <p:nvPr/>
        </p:nvSpPr>
        <p:spPr>
          <a:xfrm>
            <a:off x="380508" y="31376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818" name="Google Shape;818;g25ec6a031ed_0_918"/>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819" name="Google Shape;819;g25ec6a031ed_0_918"/>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820" name="Google Shape;820;g25ec6a031ed_0_918"/>
          <p:cNvSpPr txBox="1"/>
          <p:nvPr/>
        </p:nvSpPr>
        <p:spPr>
          <a:xfrm>
            <a:off x="1026725" y="1973783"/>
            <a:ext cx="8200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They provide shelter and warmth for animals, including humans, in their ecosystems.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21" name="Google Shape;821;g25ec6a031ed_0_918"/>
          <p:cNvSpPr/>
          <p:nvPr/>
        </p:nvSpPr>
        <p:spPr>
          <a:xfrm>
            <a:off x="367775" y="4305175"/>
            <a:ext cx="8511000" cy="10206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id="827" name="Google Shape;827;g25ec6a031ed_0_1174"/>
          <p:cNvPicPr preferRelativeResize="0"/>
          <p:nvPr/>
        </p:nvPicPr>
        <p:blipFill>
          <a:blip r:embed="rId3">
            <a:alphaModFix/>
          </a:blip>
          <a:stretch>
            <a:fillRect/>
          </a:stretch>
        </p:blipFill>
        <p:spPr>
          <a:xfrm>
            <a:off x="5930774" y="1226708"/>
            <a:ext cx="2431501" cy="1936193"/>
          </a:xfrm>
          <a:prstGeom prst="rect">
            <a:avLst/>
          </a:prstGeom>
          <a:noFill/>
          <a:ln>
            <a:noFill/>
          </a:ln>
        </p:spPr>
      </p:pic>
      <p:sp>
        <p:nvSpPr>
          <p:cNvPr id="828" name="Google Shape;828;g25ec6a031ed_0_1174"/>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829" name="Google Shape;829;g25ec6a031ed_0_1174"/>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30" name="Google Shape;830;g25ec6a031ed_0_1174"/>
          <p:cNvCxnSpPr>
            <a:stCxn id="831" idx="4"/>
            <a:endCxn id="828"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832" name="Google Shape;832;g25ec6a031ed_0_1174"/>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33" name="Google Shape;833;g25ec6a031ed_0_1174"/>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31" name="Google Shape;831;g25ec6a031ed_0_1174"/>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34" name="Google Shape;834;g25ec6a031ed_0_1174"/>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35" name="Google Shape;835;g25ec6a031ed_0_1174"/>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36" name="Google Shape;836;g25ec6a031ed_0_1174"/>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37" name="Google Shape;837;g25ec6a031ed_0_117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38" name="Google Shape;838;g25ec6a031ed_0_117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39" name="Google Shape;839;g25ec6a031ed_0_1174"/>
          <p:cNvCxnSpPr>
            <a:stCxn id="840" idx="4"/>
            <a:endCxn id="83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41" name="Google Shape;841;g25ec6a031ed_0_117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42" name="Google Shape;842;g25ec6a031ed_0_117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40" name="Google Shape;840;g25ec6a031ed_0_117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43" name="Google Shape;843;g25ec6a031ed_0_1174"/>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Liquid</a:t>
            </a:r>
            <a:endParaRPr b="0" i="0" sz="700" u="none" cap="none" strike="noStrike">
              <a:solidFill>
                <a:srgbClr val="000000"/>
              </a:solidFill>
              <a:latin typeface="Arial"/>
              <a:ea typeface="Arial"/>
              <a:cs typeface="Arial"/>
              <a:sym typeface="Arial"/>
            </a:endParaRPr>
          </a:p>
        </p:txBody>
      </p:sp>
      <p:sp>
        <p:nvSpPr>
          <p:cNvPr id="844" name="Google Shape;844;g25ec6a031ed_0_1174"/>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liquids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845" name="Google Shape;845;g25ec6a031ed_0_1174"/>
          <p:cNvSpPr txBox="1"/>
          <p:nvPr/>
        </p:nvSpPr>
        <p:spPr>
          <a:xfrm>
            <a:off x="791079" y="4712350"/>
            <a:ext cx="29733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rgbClr val="43464D"/>
                </a:solidFill>
                <a:latin typeface="Helvetica Neue Light"/>
                <a:ea typeface="Helvetica Neue Light"/>
                <a:cs typeface="Helvetica Neue Light"/>
                <a:sym typeface="Helvetica Neue Light"/>
              </a:rPr>
              <a:t>Olive oil used for cooking</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46" name="Google Shape;846;g25ec6a031ed_0_1174"/>
          <p:cNvSpPr txBox="1"/>
          <p:nvPr/>
        </p:nvSpPr>
        <p:spPr>
          <a:xfrm>
            <a:off x="4686804" y="4625800"/>
            <a:ext cx="3795300" cy="1200600"/>
          </a:xfrm>
          <a:prstGeom prst="rect">
            <a:avLst/>
          </a:prstGeom>
          <a:noFill/>
          <a:ln>
            <a:noFill/>
          </a:ln>
        </p:spPr>
        <p:txBody>
          <a:bodyPr anchorCtr="0" anchor="t" bIns="45700" lIns="91425" spcFirstLastPara="1" rIns="91425" wrap="square" tIns="45700">
            <a:spAutoFit/>
          </a:bodyPr>
          <a:lstStyle/>
          <a:p>
            <a:pPr indent="0" lvl="0" marL="0" rtl="0" algn="r">
              <a:spcBef>
                <a:spcPts val="0"/>
              </a:spcBef>
              <a:spcAft>
                <a:spcPts val="0"/>
              </a:spcAft>
              <a:buClr>
                <a:schemeClr val="dk1"/>
              </a:buClr>
              <a:buSzPts val="2400"/>
              <a:buFont typeface="Arial"/>
              <a:buNone/>
            </a:pPr>
            <a:r>
              <a:rPr lang="en-US" sz="2400">
                <a:solidFill>
                  <a:srgbClr val="434343"/>
                </a:solidFill>
                <a:latin typeface="Helvetica Neue Light"/>
                <a:ea typeface="Helvetica Neue Light"/>
                <a:cs typeface="Helvetica Neue Light"/>
                <a:sym typeface="Helvetica Neue Light"/>
              </a:rPr>
              <a:t>They make up the rivers, lakes, and oceans that provide us water to drink.</a:t>
            </a:r>
            <a:endParaRPr b="0" i="0" sz="1400" u="none" cap="none" strike="noStrike">
              <a:solidFill>
                <a:srgbClr val="434343"/>
              </a:solidFill>
              <a:latin typeface="Arial"/>
              <a:ea typeface="Arial"/>
              <a:cs typeface="Arial"/>
              <a:sym typeface="Arial"/>
            </a:endParaRPr>
          </a:p>
        </p:txBody>
      </p:sp>
      <p:sp>
        <p:nvSpPr>
          <p:cNvPr id="847" name="Google Shape;847;g25ec6a031ed_0_1174"/>
          <p:cNvSpPr txBox="1"/>
          <p:nvPr/>
        </p:nvSpPr>
        <p:spPr>
          <a:xfrm>
            <a:off x="749000" y="1350350"/>
            <a:ext cx="31638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rgbClr val="43464D"/>
                </a:solidFill>
                <a:latin typeface="Helvetica Neue Light"/>
                <a:ea typeface="Helvetica Neue Light"/>
                <a:cs typeface="Helvetica Neue Light"/>
                <a:sym typeface="Helvetica Neue Light"/>
              </a:rPr>
              <a:t>has particles that are close together but can move around</a:t>
            </a:r>
            <a:endParaRPr i="0" sz="2400" u="none" cap="none" strike="noStrike">
              <a:solidFill>
                <a:srgbClr val="43464D"/>
              </a:solidFill>
              <a:latin typeface="Helvetica Neue Light"/>
              <a:ea typeface="Helvetica Neue Light"/>
              <a:cs typeface="Helvetica Neue Light"/>
              <a:sym typeface="Helvetica Neue Ligh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descr="Lightbulb and gear" id="853" name="Google Shape;853;p48"/>
          <p:cNvSpPr/>
          <p:nvPr/>
        </p:nvSpPr>
        <p:spPr>
          <a:xfrm>
            <a:off x="0" y="83361"/>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48"/>
          <p:cNvSpPr txBox="1"/>
          <p:nvPr/>
        </p:nvSpPr>
        <p:spPr>
          <a:xfrm>
            <a:off x="467255" y="70185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Calibri"/>
                <a:ea typeface="Calibri"/>
                <a:cs typeface="Calibri"/>
                <a:sym typeface="Calibri"/>
              </a:rPr>
              <a:t>Big Question:  Ho</a:t>
            </a:r>
            <a:r>
              <a:rPr b="1" lang="en-US" sz="3000">
                <a:solidFill>
                  <a:srgbClr val="000000"/>
                </a:solidFill>
                <a:latin typeface="Calibri"/>
                <a:ea typeface="Calibri"/>
                <a:cs typeface="Calibri"/>
                <a:sym typeface="Calibri"/>
              </a:rPr>
              <a:t>w does </a:t>
            </a:r>
            <a:r>
              <a:rPr b="1" lang="en-US" sz="3000">
                <a:latin typeface="Calibri"/>
                <a:ea typeface="Calibri"/>
                <a:cs typeface="Calibri"/>
                <a:sym typeface="Calibri"/>
              </a:rPr>
              <a:t>temperature affect</a:t>
            </a:r>
            <a:r>
              <a:rPr b="1" lang="en-US" sz="3000">
                <a:solidFill>
                  <a:srgbClr val="000000"/>
                </a:solidFill>
                <a:latin typeface="Calibri"/>
                <a:ea typeface="Calibri"/>
                <a:cs typeface="Calibri"/>
                <a:sym typeface="Calibri"/>
              </a:rPr>
              <a:t> the matter around us?</a:t>
            </a:r>
            <a:endParaRPr b="0" i="0" sz="1400" u="none" cap="none" strike="noStrike">
              <a:solidFill>
                <a:srgbClr val="000000"/>
              </a:solidFill>
              <a:latin typeface="Arial"/>
              <a:ea typeface="Arial"/>
              <a:cs typeface="Arial"/>
              <a:sym typeface="Arial"/>
            </a:endParaRPr>
          </a:p>
        </p:txBody>
      </p:sp>
      <p:pic>
        <p:nvPicPr>
          <p:cNvPr id="855" name="Google Shape;855;p48"/>
          <p:cNvPicPr preferRelativeResize="0"/>
          <p:nvPr/>
        </p:nvPicPr>
        <p:blipFill>
          <a:blip r:embed="rId4">
            <a:alphaModFix/>
          </a:blip>
          <a:stretch>
            <a:fillRect/>
          </a:stretch>
        </p:blipFill>
        <p:spPr>
          <a:xfrm>
            <a:off x="717050" y="2105526"/>
            <a:ext cx="7709876" cy="407177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pic>
        <p:nvPicPr>
          <p:cNvPr id="861" name="Google Shape;861;p49"/>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pic>
        <p:nvPicPr>
          <p:cNvPr descr="IEP Translation – Communication from OSEP regarding the ..." id="866" name="Google Shape;866;p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67" name="Google Shape;867;p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68" name="Google Shape;868;p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69" name="Google Shape;869;p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Video Was Created With Resources From:</a:t>
            </a:r>
            <a:endParaRPr b="0" i="0" sz="1400" u="none" cap="none" strike="noStrike">
              <a:solidFill>
                <a:srgbClr val="000000"/>
              </a:solidFill>
              <a:latin typeface="Arial"/>
              <a:ea typeface="Arial"/>
              <a:cs typeface="Arial"/>
              <a:sym typeface="Arial"/>
            </a:endParaRPr>
          </a:p>
        </p:txBody>
      </p:sp>
      <p:sp>
        <p:nvSpPr>
          <p:cNvPr id="870" name="Google Shape;870;p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descr="Rewind" id="166" name="Google Shape;166;g26e0f01b116_0_29"/>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 name="Google Shape;167;g26e0f01b116_0_29"/>
          <p:cNvPicPr preferRelativeResize="0"/>
          <p:nvPr/>
        </p:nvPicPr>
        <p:blipFill>
          <a:blip r:embed="rId4">
            <a:alphaModFix/>
          </a:blip>
          <a:stretch>
            <a:fillRect/>
          </a:stretch>
        </p:blipFill>
        <p:spPr>
          <a:xfrm>
            <a:off x="2558725" y="1976217"/>
            <a:ext cx="4262878" cy="4576985"/>
          </a:xfrm>
          <a:prstGeom prst="rect">
            <a:avLst/>
          </a:prstGeom>
          <a:noFill/>
          <a:ln>
            <a:noFill/>
          </a:ln>
        </p:spPr>
      </p:pic>
      <p:sp>
        <p:nvSpPr>
          <p:cNvPr id="168" name="Google Shape;168;g26e0f01b116_0_29"/>
          <p:cNvSpPr txBox="1"/>
          <p:nvPr/>
        </p:nvSpPr>
        <p:spPr>
          <a:xfrm>
            <a:off x="294450" y="1038125"/>
            <a:ext cx="855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400" u="sng">
                <a:latin typeface="Calibri"/>
                <a:ea typeface="Calibri"/>
                <a:cs typeface="Calibri"/>
                <a:sym typeface="Calibri"/>
              </a:rPr>
              <a:t>Atom:</a:t>
            </a:r>
            <a:r>
              <a:rPr lang="en-US" sz="4400">
                <a:latin typeface="Calibri"/>
                <a:ea typeface="Calibri"/>
                <a:cs typeface="Calibri"/>
                <a:sym typeface="Calibri"/>
              </a:rPr>
              <a:t> smallest whole unit of matter.</a:t>
            </a:r>
            <a:endParaRPr sz="44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descr="Artificial Intelligence" id="174" name="Google Shape;174;g26e0f01b116_0_19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 name="Google Shape;175;g26e0f01b116_0_194"/>
          <p:cNvPicPr preferRelativeResize="0"/>
          <p:nvPr/>
        </p:nvPicPr>
        <p:blipFill>
          <a:blip r:embed="rId4">
            <a:alphaModFix/>
          </a:blip>
          <a:stretch>
            <a:fillRect/>
          </a:stretch>
        </p:blipFill>
        <p:spPr>
          <a:xfrm>
            <a:off x="501000" y="1404750"/>
            <a:ext cx="8142000" cy="4639648"/>
          </a:xfrm>
          <a:prstGeom prst="rect">
            <a:avLst/>
          </a:prstGeom>
          <a:noFill/>
          <a:ln>
            <a:noFill/>
          </a:ln>
        </p:spPr>
      </p:pic>
      <p:sp>
        <p:nvSpPr>
          <p:cNvPr id="176" name="Google Shape;176;g26e0f01b116_0_194"/>
          <p:cNvSpPr txBox="1"/>
          <p:nvPr/>
        </p:nvSpPr>
        <p:spPr>
          <a:xfrm>
            <a:off x="1749175" y="5030700"/>
            <a:ext cx="1053600" cy="10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latin typeface="Calibri"/>
                <a:ea typeface="Calibri"/>
                <a:cs typeface="Calibri"/>
                <a:sym typeface="Calibri"/>
              </a:rPr>
              <a:t>Gas</a:t>
            </a:r>
            <a:endParaRPr sz="4400">
              <a:latin typeface="Calibri"/>
              <a:ea typeface="Calibri"/>
              <a:cs typeface="Calibri"/>
              <a:sym typeface="Calibri"/>
            </a:endParaRPr>
          </a:p>
        </p:txBody>
      </p:sp>
      <p:sp>
        <p:nvSpPr>
          <p:cNvPr id="177" name="Google Shape;177;g26e0f01b116_0_194"/>
          <p:cNvSpPr txBox="1"/>
          <p:nvPr/>
        </p:nvSpPr>
        <p:spPr>
          <a:xfrm>
            <a:off x="4017150" y="5030700"/>
            <a:ext cx="1560300" cy="10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latin typeface="Calibri"/>
                <a:ea typeface="Calibri"/>
                <a:cs typeface="Calibri"/>
                <a:sym typeface="Calibri"/>
              </a:rPr>
              <a:t>Liquid</a:t>
            </a:r>
            <a:endParaRPr sz="4400">
              <a:latin typeface="Calibri"/>
              <a:ea typeface="Calibri"/>
              <a:cs typeface="Calibri"/>
              <a:sym typeface="Calibri"/>
            </a:endParaRPr>
          </a:p>
        </p:txBody>
      </p:sp>
      <p:sp>
        <p:nvSpPr>
          <p:cNvPr id="178" name="Google Shape;178;g26e0f01b116_0_194"/>
          <p:cNvSpPr txBox="1"/>
          <p:nvPr/>
        </p:nvSpPr>
        <p:spPr>
          <a:xfrm>
            <a:off x="6791825" y="5030700"/>
            <a:ext cx="1391400" cy="10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latin typeface="Calibri"/>
                <a:ea typeface="Calibri"/>
                <a:cs typeface="Calibri"/>
                <a:sym typeface="Calibri"/>
              </a:rPr>
              <a:t>Solid</a:t>
            </a:r>
            <a:endParaRPr sz="4400">
              <a:latin typeface="Calibri"/>
              <a:ea typeface="Calibri"/>
              <a:cs typeface="Calibri"/>
              <a:sym typeface="Calibri"/>
            </a:endParaRPr>
          </a:p>
        </p:txBody>
      </p:sp>
      <p:sp>
        <p:nvSpPr>
          <p:cNvPr id="179" name="Google Shape;179;g26e0f01b116_0_194"/>
          <p:cNvSpPr txBox="1"/>
          <p:nvPr/>
        </p:nvSpPr>
        <p:spPr>
          <a:xfrm>
            <a:off x="2206500" y="735500"/>
            <a:ext cx="5009400" cy="13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500">
                <a:latin typeface="Calibri"/>
                <a:ea typeface="Calibri"/>
                <a:cs typeface="Calibri"/>
                <a:sym typeface="Calibri"/>
              </a:rPr>
              <a:t>States of Matter</a:t>
            </a:r>
            <a:endParaRPr sz="55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6e0f01b116_0_111"/>
          <p:cNvSpPr txBox="1"/>
          <p:nvPr>
            <p:ph type="title"/>
          </p:nvPr>
        </p:nvSpPr>
        <p:spPr>
          <a:xfrm>
            <a:off x="324464" y="927178"/>
            <a:ext cx="8819400" cy="1686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1" lang="en-US" sz="3900" u="sng"/>
              <a:t>Solid:</a:t>
            </a:r>
            <a:r>
              <a:rPr b="1" lang="en-US" sz="3900"/>
              <a:t> </a:t>
            </a:r>
            <a:r>
              <a:rPr lang="en-US">
                <a:highlight>
                  <a:srgbClr val="FFFFFF"/>
                </a:highlight>
              </a:rPr>
              <a:t>has particles that are tightly packed together in a fixed pattern</a:t>
            </a:r>
            <a:endParaRPr/>
          </a:p>
        </p:txBody>
      </p:sp>
      <p:sp>
        <p:nvSpPr>
          <p:cNvPr descr="Artificial Intelligence" id="186" name="Google Shape;186;g26e0f01b116_0_11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87" name="Google Shape;187;g26e0f01b116_0_111"/>
          <p:cNvPicPr preferRelativeResize="0"/>
          <p:nvPr/>
        </p:nvPicPr>
        <p:blipFill rotWithShape="1">
          <a:blip r:embed="rId4">
            <a:alphaModFix/>
          </a:blip>
          <a:srcRect b="0" l="0" r="0" t="0"/>
          <a:stretch/>
        </p:blipFill>
        <p:spPr>
          <a:xfrm>
            <a:off x="849542" y="187766"/>
            <a:ext cx="474009" cy="474009"/>
          </a:xfrm>
          <a:prstGeom prst="rect">
            <a:avLst/>
          </a:prstGeom>
          <a:noFill/>
          <a:ln>
            <a:noFill/>
          </a:ln>
        </p:spPr>
      </p:pic>
      <p:pic>
        <p:nvPicPr>
          <p:cNvPr id="188" name="Google Shape;188;g26e0f01b116_0_111"/>
          <p:cNvPicPr preferRelativeResize="0"/>
          <p:nvPr/>
        </p:nvPicPr>
        <p:blipFill>
          <a:blip r:embed="rId5">
            <a:alphaModFix/>
          </a:blip>
          <a:stretch>
            <a:fillRect/>
          </a:stretch>
        </p:blipFill>
        <p:spPr>
          <a:xfrm>
            <a:off x="2733875" y="2901300"/>
            <a:ext cx="3676250" cy="34914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2017-05-18T17:33:18Z</dcterms:created>
  <dc:creator>Michael Kennedy</dc:creator>
</cp:coreProperties>
</file>