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513" r:id="rId2"/>
    <p:sldId id="257" r:id="rId3"/>
    <p:sldId id="258" r:id="rId4"/>
    <p:sldId id="259" r:id="rId5"/>
    <p:sldId id="260" r:id="rId6"/>
    <p:sldId id="433" r:id="rId7"/>
    <p:sldId id="506" r:id="rId8"/>
    <p:sldId id="514" r:id="rId9"/>
    <p:sldId id="264" r:id="rId10"/>
    <p:sldId id="516" r:id="rId11"/>
    <p:sldId id="517" r:id="rId12"/>
    <p:sldId id="263" r:id="rId13"/>
    <p:sldId id="471" r:id="rId14"/>
    <p:sldId id="269" r:id="rId15"/>
    <p:sldId id="270" r:id="rId16"/>
    <p:sldId id="271" r:id="rId17"/>
    <p:sldId id="272" r:id="rId18"/>
    <p:sldId id="273" r:id="rId19"/>
    <p:sldId id="518" r:id="rId20"/>
    <p:sldId id="524" r:id="rId21"/>
    <p:sldId id="519" r:id="rId22"/>
    <p:sldId id="520" r:id="rId23"/>
    <p:sldId id="521" r:id="rId24"/>
    <p:sldId id="522" r:id="rId25"/>
    <p:sldId id="523" r:id="rId26"/>
    <p:sldId id="274" r:id="rId27"/>
    <p:sldId id="275" r:id="rId28"/>
    <p:sldId id="276" r:id="rId29"/>
    <p:sldId id="525" r:id="rId30"/>
    <p:sldId id="278" r:id="rId31"/>
    <p:sldId id="279" r:id="rId32"/>
    <p:sldId id="280" r:id="rId33"/>
    <p:sldId id="281" r:id="rId34"/>
    <p:sldId id="282" r:id="rId35"/>
    <p:sldId id="283" r:id="rId36"/>
    <p:sldId id="284" r:id="rId37"/>
    <p:sldId id="285" r:id="rId38"/>
    <p:sldId id="286" r:id="rId39"/>
    <p:sldId id="532" r:id="rId40"/>
    <p:sldId id="288" r:id="rId41"/>
    <p:sldId id="289" r:id="rId42"/>
    <p:sldId id="290" r:id="rId43"/>
    <p:sldId id="526" r:id="rId44"/>
    <p:sldId id="292" r:id="rId45"/>
    <p:sldId id="293" r:id="rId46"/>
    <p:sldId id="294" r:id="rId47"/>
    <p:sldId id="527" r:id="rId48"/>
    <p:sldId id="296" r:id="rId49"/>
    <p:sldId id="528" r:id="rId50"/>
    <p:sldId id="529" r:id="rId51"/>
    <p:sldId id="299" r:id="rId52"/>
    <p:sldId id="530" r:id="rId53"/>
    <p:sldId id="531" r:id="rId54"/>
    <p:sldId id="302" r:id="rId55"/>
    <p:sldId id="533" r:id="rId56"/>
    <p:sldId id="534" r:id="rId57"/>
    <p:sldId id="305" r:id="rId58"/>
    <p:sldId id="306" r:id="rId59"/>
    <p:sldId id="307" r:id="rId60"/>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Helvetica Neue Light" panose="02000403000000020004" pitchFamily="2" charset="0"/>
      <p:regular r:id="rId66"/>
      <p:bold r:id="rId66"/>
      <p:italic r:id="rId67"/>
      <p:boldItalic r:id="rId67"/>
    </p:embeddedFont>
    <p:embeddedFont>
      <p:font typeface="Helvetica Neue Light" panose="02000403000000020004" pitchFamily="2" charset="0"/>
      <p:regular r:id="rId66"/>
      <p:bold r:id="rId66"/>
      <p:italic r:id="rId67"/>
      <p:boldItalic r:id="rId67"/>
    </p:embeddedFont>
    <p:embeddedFont>
      <p:font typeface="Poppins" pitchFamily="2" charset="77"/>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hAFD2fBxESTxh5auSI2MJ+Q0m4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483"/>
  </p:normalViewPr>
  <p:slideViewPr>
    <p:cSldViewPr snapToGrid="0">
      <p:cViewPr varScale="1">
        <p:scale>
          <a:sx n="96" d="100"/>
          <a:sy n="96" d="100"/>
        </p:scale>
        <p:origin x="208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a:t>
            </a:r>
            <a:r>
              <a:rPr lang="en-US" b="0" i="0" u="sng"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 between atoms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00000"/>
              </a:solidFill>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00000"/>
                </a:solidFill>
                <a:effectLst/>
                <a:latin typeface="Arial" panose="020B0604020202020204" pitchFamily="34" charset="0"/>
              </a:rPr>
              <a:t>[electrons]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06509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a:t>
            </a:r>
            <a:r>
              <a:rPr lang="en-US" b="1" i="0" dirty="0">
                <a:solidFill>
                  <a:srgbClr val="000000"/>
                </a:solidFill>
                <a:effectLst/>
                <a:latin typeface="Arial" panose="020B0604020202020204" pitchFamily="34" charset="0"/>
              </a:rPr>
              <a:t>electrons </a:t>
            </a:r>
            <a:r>
              <a:rPr lang="en-US" b="0" i="0" dirty="0">
                <a:solidFill>
                  <a:srgbClr val="000000"/>
                </a:solidFill>
                <a:effectLst/>
                <a:latin typeface="Arial" panose="020B0604020202020204" pitchFamily="34" charset="0"/>
              </a:rPr>
              <a:t>between atoms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00000"/>
              </a:solidFill>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00000"/>
                </a:solidFill>
                <a:effectLst/>
                <a:latin typeface="Arial" panose="020B0604020202020204" pitchFamily="34" charset="0"/>
              </a:rPr>
              <a:t>[electrons]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10395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cs typeface="Calibri"/>
                <a:sym typeface="Calibri"/>
              </a:rPr>
              <a:t>What charge does an electron have? </a:t>
            </a:r>
            <a:r>
              <a:rPr lang="en-US" sz="1200" b="1" i="0" u="none" strike="noStrike" cap="none" dirty="0">
                <a:solidFill>
                  <a:schemeClr val="dk1"/>
                </a:solidFill>
                <a:latin typeface="Calibri"/>
                <a:cs typeface="Calibri"/>
                <a:sym typeface="Calibri"/>
              </a:rPr>
              <a:t>[A. Negative charge]</a:t>
            </a:r>
            <a:endParaRPr lang="en-US" b="1" dirty="0"/>
          </a:p>
        </p:txBody>
      </p:sp>
      <p:sp>
        <p:nvSpPr>
          <p:cNvPr id="169" name="Google Shape;169;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897282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Magnet.</a:t>
            </a:r>
            <a:endParaRPr/>
          </a:p>
        </p:txBody>
      </p:sp>
      <p:sp>
        <p:nvSpPr>
          <p:cNvPr id="221" name="Google Shape;22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Magnet: </a:t>
            </a:r>
            <a:r>
              <a:rPr lang="en-US" dirty="0">
                <a:solidFill>
                  <a:schemeClr val="dk1"/>
                </a:solidFill>
              </a:rPr>
              <a:t>a material or object that can attract certain metals</a:t>
            </a:r>
            <a:endParaRPr dirty="0"/>
          </a:p>
        </p:txBody>
      </p:sp>
      <p:sp>
        <p:nvSpPr>
          <p:cNvPr id="229" name="Google Shape;22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38" name="Google Shape;23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t>
            </a:r>
            <a:r>
              <a:rPr lang="en-US" dirty="0"/>
              <a:t>a magnet</a:t>
            </a:r>
            <a:r>
              <a:rPr lang="en-US" b="0" dirty="0"/>
              <a:t>?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a:t>
            </a:r>
            <a:r>
              <a:rPr lang="en-US" dirty="0">
                <a:solidFill>
                  <a:schemeClr val="dk1"/>
                </a:solidFill>
              </a:rPr>
              <a:t>a material or object that can attract certain metals</a:t>
            </a:r>
            <a:r>
              <a:rPr lang="en-US" dirty="0"/>
              <a:t>]</a:t>
            </a:r>
            <a:endParaRPr dirty="0"/>
          </a:p>
        </p:txBody>
      </p:sp>
      <p:sp>
        <p:nvSpPr>
          <p:cNvPr id="244" name="Google Shape;24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52" name="Google Shape;25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Every magnet has two ends called poles – a north pole and a south pole. Similar poles repel each other, while opposite poles attract.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84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Magnet </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Magnets can be found in nature, like in certain rocks called lodestones. Humans also create magnets using materials like iron or steel.</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928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Magnets create an invisible force field around them called a magnetic field. This field is what allows them to attract or repel other objects.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948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Many everyday items can be attracted by magnets, such as paperclips, certain coins, and some types of metals. This is because these objects contain materials that respond to magnetism.</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14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Compass needles are tiny magnets that align with the Earth's magnetic field. This is how a compass always points north, helping people navigate.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437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Some trains use magnets to levitate above the tracks, reducing friction and allowing for faster and smoother travel. This technology is called maglev.</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9195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Scientists can create temporary magnets called electromagnets by running electricity through a coil of wire. These are used in many electronic devices and technologies.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418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8d0a459bb7_0_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8d0a459bb7_0_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r>
              <a:rPr lang="en-US"/>
              <a:t>A magnet creates a “magnetic field” because magnets have 2 poles called “North” and “South”. The magnetic field is created by these poles</a:t>
            </a:r>
            <a:r>
              <a:rPr lang="en-US" sz="3000"/>
              <a:t>.</a:t>
            </a:r>
            <a:endParaRPr sz="30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59" name="Google Shape;259;g28d0a459bb7_0_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7" name="Google Shape;26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8d0a459bb7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8d0a459bb7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r>
              <a:rPr lang="en-US" dirty="0"/>
              <a:t>A magnet creates a “magnetic field” because magnets have ___poles </a:t>
            </a:r>
            <a:r>
              <a:rPr lang="en-US" dirty="0" err="1"/>
              <a:t>called____and</a:t>
            </a:r>
            <a:r>
              <a:rPr lang="en-US" dirty="0"/>
              <a:t> ____. The magnetic field is created by these poles.</a:t>
            </a:r>
          </a:p>
          <a:p>
            <a:pPr marL="0" lvl="0" indent="0" algn="l" rtl="0">
              <a:spcBef>
                <a:spcPts val="0"/>
              </a:spcBef>
              <a:spcAft>
                <a:spcPts val="0"/>
              </a:spcAft>
              <a:buClr>
                <a:schemeClr val="dk1"/>
              </a:buClr>
              <a:buSzPts val="44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4400"/>
              <a:buFont typeface="Calibri"/>
              <a:buNone/>
              <a:tabLst/>
              <a:defRPr/>
            </a:pPr>
            <a:r>
              <a:rPr lang="en-US" dirty="0"/>
              <a:t>[</a:t>
            </a:r>
            <a:r>
              <a:rPr lang="en-US" sz="1200" dirty="0">
                <a:solidFill>
                  <a:schemeClr val="dk1"/>
                </a:solidFill>
                <a:latin typeface="Helvetica Neue Light" panose="02000403000000020004" pitchFamily="2" charset="0"/>
                <a:ea typeface="Helvetica Neue Light" panose="02000403000000020004" pitchFamily="2" charset="0"/>
                <a:cs typeface="Calibri"/>
                <a:sym typeface="Calibri"/>
              </a:rPr>
              <a:t>2,North,South]</a:t>
            </a:r>
          </a:p>
        </p:txBody>
      </p:sp>
      <p:sp>
        <p:nvSpPr>
          <p:cNvPr id="273" name="Google Shape;273;g28d0a459bb7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8d0a459bb7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8d0a459bb7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400"/>
              <a:buNone/>
            </a:pPr>
            <a:r>
              <a:rPr lang="en-US" dirty="0"/>
              <a:t>A magnet creates a “magnetic field” because magnets have 2 poles called North and South. The magnetic field is created by these poles.</a:t>
            </a:r>
          </a:p>
        </p:txBody>
      </p:sp>
      <p:sp>
        <p:nvSpPr>
          <p:cNvPr id="273" name="Google Shape;273;g28d0a459bb7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09771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c501dfc6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c501dfc6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dirty="0">
                <a:solidFill>
                  <a:schemeClr val="dk1"/>
                </a:solidFill>
                <a:latin typeface="Calibri"/>
                <a:ea typeface="Calibri"/>
                <a:cs typeface="Calibri"/>
                <a:sym typeface="Calibri"/>
              </a:rPr>
              <a:t>How are you able to tell if an object is magnetic</a:t>
            </a:r>
            <a:r>
              <a:rPr lang="en-US" sz="1200" b="1" i="0" u="none" strike="noStrike" cap="none" dirty="0">
                <a:solidFill>
                  <a:schemeClr val="dk1"/>
                </a:solidFill>
                <a:latin typeface="Calibri"/>
                <a:ea typeface="Calibri"/>
                <a:cs typeface="Calibri"/>
                <a:sym typeface="Calibri"/>
              </a:rPr>
              <a:t>? </a:t>
            </a: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a:p>
            <a:pPr marL="0" lvl="0" indent="0" algn="l" rtl="0">
              <a:lnSpc>
                <a:spcPct val="100000"/>
              </a:lnSpc>
              <a:spcBef>
                <a:spcPts val="0"/>
              </a:spcBef>
              <a:spcAft>
                <a:spcPts val="0"/>
              </a:spcAft>
              <a:buSzPts val="1400"/>
              <a:buNone/>
            </a:pPr>
            <a:endParaRPr dirty="0"/>
          </a:p>
        </p:txBody>
      </p:sp>
      <p:sp>
        <p:nvSpPr>
          <p:cNvPr id="132" name="Google Shape;132;g29c501dfc62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Magnets</a:t>
            </a:r>
            <a:r>
              <a:rPr lang="en-US"/>
              <a:t>.</a:t>
            </a:r>
            <a:endParaRPr/>
          </a:p>
        </p:txBody>
      </p:sp>
      <p:sp>
        <p:nvSpPr>
          <p:cNvPr id="290" name="Google Shape;290;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kern="1200" dirty="0">
                <a:solidFill>
                  <a:schemeClr val="tx1"/>
                </a:solidFill>
                <a:latin typeface="Helvetica Neue Light" panose="02000403000000020004" pitchFamily="2" charset="0"/>
                <a:ea typeface="Helvetica Neue Light" panose="02000403000000020004" pitchFamily="2" charset="0"/>
                <a:cs typeface="+mj-cs"/>
              </a:rPr>
              <a:t>Ferrite is an example of a type of magnet. They contain iron and are much weaker than neodymium or samarium cobalt magnets.</a:t>
            </a:r>
            <a:endParaRPr dirty="0"/>
          </a:p>
        </p:txBody>
      </p:sp>
      <p:sp>
        <p:nvSpPr>
          <p:cNvPr id="297" name="Google Shape;297;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Refrigerator magnets are an example of magnets. They stick to the type of steel most refrigerators are made from (m</a:t>
            </a:r>
            <a:r>
              <a:rPr lang="en-US" b="0" i="0" dirty="0">
                <a:solidFill>
                  <a:srgbClr val="202124"/>
                </a:solidFill>
                <a:effectLst/>
                <a:latin typeface="Google Sans"/>
              </a:rPr>
              <a:t>artensitic stainless steels–which have a ferritic microstructure–are magnetic).</a:t>
            </a:r>
            <a:endParaRPr dirty="0"/>
          </a:p>
        </p:txBody>
      </p:sp>
      <p:sp>
        <p:nvSpPr>
          <p:cNvPr id="306" name="Google Shape;306;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magnets.</a:t>
            </a:r>
            <a:endParaRPr/>
          </a:p>
        </p:txBody>
      </p:sp>
      <p:sp>
        <p:nvSpPr>
          <p:cNvPr id="315" name="Google Shape;315;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latin typeface="Helvetica Neue Light" panose="02000403000000020004" pitchFamily="2" charset="0"/>
                <a:ea typeface="Helvetica Neue Light" panose="02000403000000020004" pitchFamily="2" charset="0"/>
              </a:rPr>
              <a:t>Pennies which are made from copper are </a:t>
            </a:r>
            <a:r>
              <a:rPr lang="en-US" sz="1200" b="1" dirty="0">
                <a:latin typeface="HELVETICA NEUE LIGHT" panose="02000403000000020004" pitchFamily="2" charset="0"/>
                <a:ea typeface="HELVETICA NEUE LIGHT" panose="02000403000000020004" pitchFamily="2" charset="0"/>
              </a:rPr>
              <a:t>NOT</a:t>
            </a:r>
            <a:r>
              <a:rPr lang="en-US" sz="1200" dirty="0">
                <a:latin typeface="Helvetica Neue Light" panose="02000403000000020004" pitchFamily="2" charset="0"/>
                <a:ea typeface="Helvetica Neue Light" panose="02000403000000020004" pitchFamily="2" charset="0"/>
              </a:rPr>
              <a:t> examples of a magnet. Pennies do not attract any type of metal</a:t>
            </a:r>
            <a:endParaRPr dirty="0"/>
          </a:p>
        </p:txBody>
      </p:sp>
      <p:sp>
        <p:nvSpPr>
          <p:cNvPr id="322" name="Google Shape;322;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Helvetica Neue Light" panose="02000403000000020004" pitchFamily="2" charset="0"/>
                <a:ea typeface="Helvetica Neue Light" panose="02000403000000020004" pitchFamily="2" charset="0"/>
              </a:rPr>
              <a:t>Aluminum is </a:t>
            </a:r>
            <a:r>
              <a:rPr lang="en-US" b="1" dirty="0">
                <a:latin typeface="HELVETICA NEUE LIGHT" panose="02000403000000020004" pitchFamily="2" charset="0"/>
                <a:ea typeface="HELVETICA NEUE LIGHT" panose="02000403000000020004" pitchFamily="2" charset="0"/>
              </a:rPr>
              <a:t>NOT</a:t>
            </a:r>
            <a:r>
              <a:rPr lang="en-US" dirty="0">
                <a:latin typeface="Helvetica Neue Light" panose="02000403000000020004" pitchFamily="2" charset="0"/>
                <a:ea typeface="Helvetica Neue Light" panose="02000403000000020004" pitchFamily="2" charset="0"/>
              </a:rPr>
              <a:t> an example of a magnet. It does not attract any type of metal.</a:t>
            </a:r>
            <a:endParaRPr dirty="0"/>
          </a:p>
        </p:txBody>
      </p:sp>
      <p:sp>
        <p:nvSpPr>
          <p:cNvPr id="331" name="Google Shape;331;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40" name="Google Shape;340;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copper and aluminum not examples of magnets?”</a:t>
            </a:r>
            <a:endParaRPr/>
          </a:p>
          <a:p>
            <a:pPr marL="0" lvl="0" indent="0" algn="l" rtl="0">
              <a:lnSpc>
                <a:spcPct val="100000"/>
              </a:lnSpc>
              <a:spcBef>
                <a:spcPts val="0"/>
              </a:spcBef>
              <a:spcAft>
                <a:spcPts val="0"/>
              </a:spcAft>
              <a:buSzPts val="1400"/>
              <a:buNone/>
            </a:pPr>
            <a:r>
              <a:rPr lang="en-US"/>
              <a:t>[Neither copper (pennies) or aluminum attract iron using a magnetic field]</a:t>
            </a:r>
            <a:endParaRPr/>
          </a:p>
        </p:txBody>
      </p:sp>
      <p:sp>
        <p:nvSpPr>
          <p:cNvPr id="346" name="Google Shape;346;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58" name="Google Shape;358;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Magnet: </a:t>
            </a:r>
            <a:r>
              <a:rPr lang="en-US" dirty="0">
                <a:solidFill>
                  <a:schemeClr val="dk1"/>
                </a:solidFill>
              </a:rPr>
              <a:t>a material or object that can attract certain metals</a:t>
            </a:r>
            <a:endParaRPr dirty="0"/>
          </a:p>
        </p:txBody>
      </p:sp>
      <p:sp>
        <p:nvSpPr>
          <p:cNvPr id="229" name="Google Shape;22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659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magnet</a:t>
            </a:r>
            <a:r>
              <a:rPr lang="en-US">
                <a:solidFill>
                  <a:srgbClr val="242424"/>
                </a:solidFill>
              </a:rPr>
              <a:t>. </a:t>
            </a:r>
            <a:endParaRPr/>
          </a:p>
        </p:txBody>
      </p:sp>
      <p:sp>
        <p:nvSpPr>
          <p:cNvPr id="374" name="Google Shape;374;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“Why does a paper clip stick to a magnet?”</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Magnet.</a:t>
            </a:r>
            <a:endParaRPr>
              <a:solidFill>
                <a:schemeClr val="dk1"/>
              </a:solidFill>
            </a:endParaRPr>
          </a:p>
        </p:txBody>
      </p:sp>
      <p:sp>
        <p:nvSpPr>
          <p:cNvPr id="385" name="Google Shape;385;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b="1"/>
              <a:t> </a:t>
            </a:r>
            <a:r>
              <a:rPr lang="en-US"/>
              <a:t>a</a:t>
            </a:r>
            <a:r>
              <a:rPr lang="en-US" b="1"/>
              <a:t> Magnet </a:t>
            </a:r>
            <a:r>
              <a:rPr lang="en-US" sz="1200">
                <a:solidFill>
                  <a:schemeClr val="dk1"/>
                </a:solidFill>
              </a:rPr>
              <a:t>from these four choices</a:t>
            </a:r>
            <a:r>
              <a:rPr lang="en-US"/>
              <a:t>.</a:t>
            </a:r>
            <a:endParaRPr/>
          </a:p>
        </p:txBody>
      </p:sp>
      <p:sp>
        <p:nvSpPr>
          <p:cNvPr id="407" name="Google Shape;407;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t>
            </a:r>
            <a:r>
              <a:rPr lang="en-US" b="1" dirty="0"/>
              <a:t>a magnet.</a:t>
            </a:r>
            <a:endParaRPr lang="en-US" dirty="0"/>
          </a:p>
        </p:txBody>
      </p:sp>
      <p:sp>
        <p:nvSpPr>
          <p:cNvPr id="407" name="Google Shape;407;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0964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bc8b02701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9bc8b0270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 magnet.</a:t>
            </a:r>
            <a:endParaRPr lang="en-US" dirty="0">
              <a:solidFill>
                <a:schemeClr val="dk1"/>
              </a:solidFill>
            </a:endParaRPr>
          </a:p>
        </p:txBody>
      </p:sp>
      <p:sp>
        <p:nvSpPr>
          <p:cNvPr id="448" name="Google Shape;448;g29bc8b02701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Magnet</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471" name="Google Shape;471;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9bc8b0270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9bc8b02701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correct answer is D: </a:t>
            </a:r>
            <a:r>
              <a:rPr lang="en-US" sz="12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lang="en-US" sz="12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492" name="Google Shape;492;g29bc8b02701_0_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bc8b02701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9bc8b0270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magnet: </a:t>
            </a:r>
            <a:r>
              <a:rPr lang="en-US" sz="12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lang="en-US" sz="12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48" name="Google Shape;448;g29bc8b02701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375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a:t>
            </a:r>
            <a:r>
              <a:rPr lang="en-US" sz="1200">
                <a:solidFill>
                  <a:schemeClr val="dk1"/>
                </a:solidFill>
              </a:rPr>
              <a:t>of </a:t>
            </a:r>
            <a:r>
              <a:rPr lang="en-US"/>
              <a:t>a </a:t>
            </a:r>
            <a:r>
              <a:rPr lang="en-US" b="1"/>
              <a:t>magnet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538" name="Google Shape;538;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correct answer is B: Ferrite.</a:t>
            </a:r>
            <a:endParaRPr lang="en-US" sz="1200" dirty="0">
              <a:solidFill>
                <a:schemeClr val="dk1"/>
              </a:solidFill>
            </a:endParaRPr>
          </a:p>
        </p:txBody>
      </p:sp>
      <p:sp>
        <p:nvSpPr>
          <p:cNvPr id="538" name="Google Shape;538;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3030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c4e5c203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9c4e5c203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g29c4e5c2037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bc8b02701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9bc8b0270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the definition, and an example filled in for </a:t>
            </a:r>
            <a:r>
              <a:rPr lang="en-US" b="1" dirty="0"/>
              <a:t>magnet: </a:t>
            </a:r>
            <a:r>
              <a:rPr lang="en-US" sz="1200" dirty="0">
                <a:solidFill>
                  <a:schemeClr val="dk1"/>
                </a:solidFill>
                <a:latin typeface="Helvetica Neue Light" panose="02000403000000020004" pitchFamily="2" charset="0"/>
                <a:ea typeface="Helvetica Neue Light" panose="02000403000000020004" pitchFamily="2" charset="0"/>
              </a:rPr>
              <a:t>ferrite</a:t>
            </a:r>
            <a:endParaRPr lang="en-US" sz="12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48" name="Google Shape;448;g29bc8b02701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3239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a:t>
            </a:r>
            <a:r>
              <a:rPr lang="en-US" dirty="0"/>
              <a:t>How do magnets impact our lives?</a:t>
            </a:r>
            <a:r>
              <a:rPr lang="en-US" sz="1200" dirty="0">
                <a:solidFill>
                  <a:schemeClr val="dk1"/>
                </a:solidFill>
                <a:latin typeface="Calibri"/>
                <a:ea typeface="Calibri"/>
                <a:cs typeface="Calibri"/>
                <a:sym typeface="Calibri"/>
              </a:rPr>
              <a:t>” from these four choices. </a:t>
            </a:r>
            <a:endParaRPr sz="1200" dirty="0">
              <a:solidFill>
                <a:schemeClr val="dk1"/>
              </a:solidFill>
            </a:endParaRPr>
          </a:p>
        </p:txBody>
      </p:sp>
      <p:sp>
        <p:nvSpPr>
          <p:cNvPr id="606" name="Google Shape;606;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correct answer is A: </a:t>
            </a:r>
            <a:r>
              <a:rPr lang="en-US" sz="1200" b="0" i="0" u="none" strike="noStrike" cap="none" dirty="0">
                <a:solidFill>
                  <a:srgbClr val="000000"/>
                </a:solidFill>
                <a:latin typeface="Helvetica Neue Light"/>
                <a:ea typeface="Helvetica Neue Light"/>
                <a:cs typeface="Helvetica Neue Light"/>
                <a:sym typeface="Helvetica Neue Light"/>
              </a:rPr>
              <a:t>Magnets are used to help a compass work and a compass can help me find my way home if I am lost.</a:t>
            </a:r>
          </a:p>
        </p:txBody>
      </p:sp>
      <p:sp>
        <p:nvSpPr>
          <p:cNvPr id="606" name="Google Shape;606;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810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9bc8b02701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9bc8b02701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the definition, an example, and the response to “</a:t>
            </a:r>
            <a:r>
              <a:rPr lang="en-US" i="1" dirty="0"/>
              <a:t>how do magnets impact my life?” </a:t>
            </a:r>
            <a:r>
              <a:rPr lang="en-US" dirty="0"/>
              <a:t>filled in for </a:t>
            </a:r>
            <a:r>
              <a:rPr lang="en-US" b="1" dirty="0"/>
              <a:t>magnet: </a:t>
            </a:r>
            <a:r>
              <a:rPr lang="en-US" sz="1200" b="0" i="0" u="none" strike="noStrike" cap="none" dirty="0">
                <a:solidFill>
                  <a:srgbClr val="000000"/>
                </a:solidFill>
                <a:latin typeface="Helvetica Neue Light"/>
                <a:ea typeface="Helvetica Neue Light"/>
                <a:cs typeface="Helvetica Neue Light"/>
                <a:sym typeface="Helvetica Neue Light"/>
              </a:rPr>
              <a:t>Magnets are used to help a compass work and a compass can help me find my way home if I am lost.</a:t>
            </a:r>
            <a:endParaRPr lang="en-US" sz="12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448" name="Google Shape;448;g29bc8b02701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24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674" name="Google Shape;67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Magnet: </a:t>
            </a:r>
            <a:r>
              <a:rPr lang="en-US" dirty="0">
                <a:solidFill>
                  <a:schemeClr val="dk1"/>
                </a:solidFill>
              </a:rPr>
              <a:t>a material or object that can attract certain metals</a:t>
            </a:r>
            <a:endParaRPr dirty="0"/>
          </a:p>
        </p:txBody>
      </p:sp>
      <p:sp>
        <p:nvSpPr>
          <p:cNvPr id="229" name="Google Shape;22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142337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c501dfc6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9c501dfc6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dirty="0">
                <a:solidFill>
                  <a:schemeClr val="dk1"/>
                </a:solidFill>
                <a:latin typeface="Calibri"/>
                <a:ea typeface="Calibri"/>
                <a:cs typeface="Calibri"/>
                <a:sym typeface="Calibri"/>
              </a:rPr>
              <a:t>How are you able to tell if an object is magnetic</a:t>
            </a:r>
            <a:r>
              <a:rPr lang="en-US" sz="1200" b="1" i="0" u="none" strike="noStrike" cap="none" dirty="0">
                <a:solidFill>
                  <a:schemeClr val="dk1"/>
                </a:solidFill>
                <a:latin typeface="Calibri"/>
                <a:ea typeface="Calibri"/>
                <a:cs typeface="Calibri"/>
                <a:sym typeface="Calibri"/>
              </a:rPr>
              <a:t>?</a:t>
            </a:r>
          </a:p>
          <a:p>
            <a:pPr marL="0" lvl="0" indent="0" algn="l" rtl="0">
              <a:lnSpc>
                <a:spcPct val="100000"/>
              </a:lnSpc>
              <a:spcBef>
                <a:spcPts val="0"/>
              </a:spcBef>
              <a:spcAft>
                <a:spcPts val="0"/>
              </a:spcAft>
              <a:buClr>
                <a:schemeClr val="dk1"/>
              </a:buClr>
              <a:buSzPts val="1400"/>
              <a:buFont typeface="Arial"/>
              <a:buNone/>
            </a:pPr>
            <a:r>
              <a:rPr lang="en-US" b="1"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132" name="Google Shape;132;g29c501dfc62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3575113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for a simulation to deepen your understanding of magnets.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97" name="Google Shape;697;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08" name="Google Shape;70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1963" name="Google Shape;1963;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US" sz="1200" b="0" i="0" u="none" strike="noStrike" cap="none" dirty="0">
                <a:solidFill>
                  <a:srgbClr val="0C0C0C"/>
                </a:solidFill>
                <a:latin typeface="Calibri"/>
                <a:ea typeface="Calibri"/>
                <a:cs typeface="Calibri"/>
                <a:sym typeface="Calibri"/>
              </a:rPr>
              <a:t>negatively charged particle that orbits the nucleus of an atom</a:t>
            </a:r>
            <a:endParaRPr lang="en-US"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Electricity</a:t>
            </a:r>
            <a:r>
              <a:rPr lang="en-US" dirty="0"/>
              <a:t> is </a:t>
            </a:r>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he movement of electrons between atoms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07987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9c4e5c2037_6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29c4e5c2037_6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9" name="Google Shape;179;g29c4e5c2037_6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hyperlink" Target="https://gizmos.explorelearning.com/find-gizmos/launch-gizmo?resourceId=631"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04394"/>
            <a:chOff x="814636" y="0"/>
            <a:chExt cx="5854087" cy="6404394"/>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a:t>
            </a:r>
          </a:p>
          <a:p>
            <a:pPr marL="0" lvl="0" indent="0" algn="ctr" rtl="0">
              <a:lnSpc>
                <a:spcPct val="100000"/>
              </a:lnSpc>
              <a:spcBef>
                <a:spcPts val="0"/>
              </a:spcBef>
              <a:spcAft>
                <a:spcPts val="0"/>
              </a:spcAft>
              <a:buClr>
                <a:schemeClr val="dk1"/>
              </a:buClr>
              <a:buSzPts val="3200"/>
              <a:buNone/>
            </a:pPr>
            <a:r>
              <a:rPr lang="en-US" sz="4000" u="sng" dirty="0">
                <a:solidFill>
                  <a:srgbClr val="000000"/>
                </a:solidFill>
                <a:latin typeface="Calibri" panose="020F0502020204030204" pitchFamily="34" charset="0"/>
                <a:cs typeface="Calibri" panose="020F0502020204030204" pitchFamily="34" charset="0"/>
              </a:rPr>
              <a:t>                       </a:t>
            </a:r>
            <a:r>
              <a:rPr lang="en-US" sz="4000" b="0" i="0" dirty="0">
                <a:solidFill>
                  <a:srgbClr val="000000"/>
                </a:solidFill>
                <a:effectLst/>
                <a:latin typeface="Calibri" panose="020F0502020204030204" pitchFamily="34" charset="0"/>
                <a:cs typeface="Calibri" panose="020F0502020204030204" pitchFamily="34" charset="0"/>
              </a:rPr>
              <a:t>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2" name="Google Shape;216;g29c4e5c2037_6_43" descr="Questions">
            <a:extLst>
              <a:ext uri="{FF2B5EF4-FFF2-40B4-BE49-F238E27FC236}">
                <a16:creationId xmlns:a16="http://schemas.microsoft.com/office/drawing/2014/main" id="{B6D30624-7C54-6990-FEFC-11F56C106BA1}"/>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269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a:t>
            </a:r>
          </a:p>
          <a:p>
            <a:pPr marL="0" lvl="0" indent="0" algn="ctr" rtl="0">
              <a:lnSpc>
                <a:spcPct val="100000"/>
              </a:lnSpc>
              <a:spcBef>
                <a:spcPts val="0"/>
              </a:spcBef>
              <a:spcAft>
                <a:spcPts val="0"/>
              </a:spcAft>
              <a:buClr>
                <a:schemeClr val="dk1"/>
              </a:buClr>
              <a:buSzPts val="3200"/>
              <a:buNone/>
            </a:pPr>
            <a:r>
              <a:rPr lang="en-US" sz="4000" dirty="0">
                <a:solidFill>
                  <a:srgbClr val="FF0000"/>
                </a:solidFill>
                <a:latin typeface="Calibri" panose="020F0502020204030204" pitchFamily="34" charset="0"/>
                <a:cs typeface="Calibri" panose="020F0502020204030204" pitchFamily="34" charset="0"/>
              </a:rPr>
              <a:t>electrons </a:t>
            </a:r>
            <a:r>
              <a:rPr lang="en-US" sz="4000" b="0" i="0" dirty="0">
                <a:solidFill>
                  <a:srgbClr val="000000"/>
                </a:solidFill>
                <a:effectLst/>
                <a:latin typeface="Calibri" panose="020F0502020204030204" pitchFamily="34" charset="0"/>
                <a:cs typeface="Calibri" panose="020F0502020204030204" pitchFamily="34" charset="0"/>
              </a:rPr>
              <a:t>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2" name="Google Shape;216;g29c4e5c2037_6_43" descr="Questions">
            <a:extLst>
              <a:ext uri="{FF2B5EF4-FFF2-40B4-BE49-F238E27FC236}">
                <a16:creationId xmlns:a16="http://schemas.microsoft.com/office/drawing/2014/main" id="{B6D30624-7C54-6990-FEFC-11F56C106BA1}"/>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184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chemeClr val="dk1"/>
              </a:buClr>
              <a:buSzPts val="3200"/>
              <a:buFont typeface="Calibri"/>
              <a:buAutoNum type="alphaUcPeriod"/>
            </a:pPr>
            <a:r>
              <a:rPr lang="en-US" sz="2800" dirty="0">
                <a:solidFill>
                  <a:schemeClr val="dk1"/>
                </a:solidFill>
                <a:latin typeface="Calibri"/>
                <a:ea typeface="Calibri"/>
                <a:cs typeface="Calibri"/>
                <a:sym typeface="Calibri"/>
              </a:rPr>
              <a:t>Negative charge</a:t>
            </a:r>
            <a:endParaRPr sz="2800" b="0" i="0" u="none" strike="noStrike" cap="none" dirty="0">
              <a:solidFill>
                <a:schemeClr val="dk1"/>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e576c1a67_0_165"/>
          <p:cNvSpPr txBox="1"/>
          <p:nvPr/>
        </p:nvSpPr>
        <p:spPr>
          <a:xfrm>
            <a:off x="849588" y="478672"/>
            <a:ext cx="77787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0" i="0" u="none" strike="noStrike" cap="none" dirty="0">
                <a:solidFill>
                  <a:schemeClr val="dk1"/>
                </a:solidFill>
                <a:latin typeface="Calibri"/>
                <a:cs typeface="Calibri"/>
                <a:sym typeface="Calibri"/>
              </a:rPr>
              <a:t>What charge does an electron have?</a:t>
            </a:r>
            <a:endParaRPr lang="en-US" sz="2800" b="0" i="0" u="none" strike="noStrike" cap="none" dirty="0">
              <a:solidFill>
                <a:srgbClr val="000000"/>
              </a:solidFill>
              <a:latin typeface="Arial"/>
              <a:ea typeface="Arial"/>
              <a:cs typeface="Arial"/>
              <a:sym typeface="Arial"/>
            </a:endParaRPr>
          </a:p>
        </p:txBody>
      </p:sp>
      <p:sp>
        <p:nvSpPr>
          <p:cNvPr id="172" name="Google Shape;172;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7e576c1a67_0_165"/>
          <p:cNvSpPr txBox="1"/>
          <p:nvPr/>
        </p:nvSpPr>
        <p:spPr>
          <a:xfrm>
            <a:off x="849588" y="169237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2800" b="0" i="0" u="none" strike="noStrike" cap="none" dirty="0">
                <a:solidFill>
                  <a:schemeClr val="dk1"/>
                </a:solidFill>
                <a:latin typeface="Calibri"/>
                <a:ea typeface="Calibri"/>
                <a:cs typeface="Calibri"/>
                <a:sym typeface="Calibri"/>
              </a:rPr>
              <a:t>Positive charge</a:t>
            </a:r>
          </a:p>
          <a:p>
            <a:pPr marL="457200" marR="0" lvl="0" indent="-431800" algn="l" rtl="0">
              <a:lnSpc>
                <a:spcPct val="115000"/>
              </a:lnSpc>
              <a:spcBef>
                <a:spcPts val="640"/>
              </a:spcBef>
              <a:spcAft>
                <a:spcPts val="0"/>
              </a:spcAft>
              <a:buClr>
                <a:srgbClr val="FF0000"/>
              </a:buClr>
              <a:buSzPts val="3200"/>
              <a:buFont typeface="Calibri"/>
              <a:buAutoNum type="alphaUcPeriod"/>
            </a:pPr>
            <a:r>
              <a:rPr lang="en-US" sz="2800" b="1" dirty="0">
                <a:solidFill>
                  <a:srgbClr val="FF0000"/>
                </a:solidFill>
                <a:latin typeface="Calibri"/>
                <a:ea typeface="Calibri"/>
                <a:cs typeface="Calibri"/>
                <a:sym typeface="Calibri"/>
              </a:rPr>
              <a:t>Negative charge</a:t>
            </a:r>
            <a:endParaRPr sz="2800" b="1" i="0" u="none" strike="noStrike" cap="none" dirty="0">
              <a:solidFill>
                <a:srgbClr val="FF0000"/>
              </a:solidFill>
              <a:latin typeface="Calibri"/>
              <a:ea typeface="Calibri"/>
              <a:cs typeface="Calibri"/>
              <a:sym typeface="Calibri"/>
            </a:endParaRPr>
          </a:p>
        </p:txBody>
      </p:sp>
      <p:pic>
        <p:nvPicPr>
          <p:cNvPr id="4098" name="Picture 2" descr="All About Atoms Educational Resources K12 Learning, Chemistry, Science  Lesson Plans, Activities, Experiments, Homeschool Help">
            <a:extLst>
              <a:ext uri="{FF2B5EF4-FFF2-40B4-BE49-F238E27FC236}">
                <a16:creationId xmlns:a16="http://schemas.microsoft.com/office/drawing/2014/main" id="{308EB9C5-815C-B5CF-436A-4D158877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69" y="1480524"/>
            <a:ext cx="4910953" cy="344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8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Magnet</a:t>
            </a:r>
            <a:endParaRPr sz="1400" b="0" i="0" u="none" strike="noStrike" cap="none">
              <a:solidFill>
                <a:srgbClr val="000000"/>
              </a:solidFill>
              <a:latin typeface="Arial"/>
              <a:ea typeface="Arial"/>
              <a:cs typeface="Arial"/>
              <a:sym typeface="Arial"/>
            </a:endParaRPr>
          </a:p>
        </p:txBody>
      </p:sp>
      <p:sp>
        <p:nvSpPr>
          <p:cNvPr id="224" name="Google Shape;224;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Magnet</a:t>
            </a:r>
            <a:r>
              <a:rPr lang="en-US" b="1" dirty="0">
                <a:solidFill>
                  <a:schemeClr val="dk1"/>
                </a:solidFill>
              </a:rPr>
              <a:t>: </a:t>
            </a:r>
            <a:r>
              <a:rPr lang="en-US" dirty="0">
                <a:solidFill>
                  <a:schemeClr val="dk1"/>
                </a:solidFill>
              </a:rPr>
              <a:t>a material or object that can attract certain metals</a:t>
            </a:r>
            <a:endParaRPr dirty="0"/>
          </a:p>
        </p:txBody>
      </p:sp>
      <p:sp>
        <p:nvSpPr>
          <p:cNvPr id="232" name="Google Shape;232;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34" name="Google Shape;234;g27e576c1a67_0_281"/>
          <p:cNvPicPr preferRelativeResize="0"/>
          <p:nvPr/>
        </p:nvPicPr>
        <p:blipFill>
          <a:blip r:embed="rId5">
            <a:alphaModFix/>
          </a:blip>
          <a:stretch>
            <a:fillRect/>
          </a:stretch>
        </p:blipFill>
        <p:spPr>
          <a:xfrm>
            <a:off x="700675" y="2220942"/>
            <a:ext cx="7618808" cy="44486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a magnet</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47" name="Google Shape;24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 name="Google Shape;248;g27e576c1a67_0_364"/>
          <p:cNvPicPr preferRelativeResize="0"/>
          <p:nvPr/>
        </p:nvPicPr>
        <p:blipFill>
          <a:blip r:embed="rId4">
            <a:alphaModFix/>
          </a:blip>
          <a:stretch>
            <a:fillRect/>
          </a:stretch>
        </p:blipFill>
        <p:spPr>
          <a:xfrm>
            <a:off x="849600" y="1861417"/>
            <a:ext cx="7618808" cy="44486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55" name="Google Shape;255;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1;g28d0a459bb7_0_316" descr="Artificial Intelligence">
            <a:extLst>
              <a:ext uri="{FF2B5EF4-FFF2-40B4-BE49-F238E27FC236}">
                <a16:creationId xmlns:a16="http://schemas.microsoft.com/office/drawing/2014/main" id="{F0CD1CF8-1A9F-2E55-7D18-95CC56F7BB7D}"/>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close-up of a hand holding a red and blue block&#10;&#10;Description automatically generated">
            <a:extLst>
              <a:ext uri="{FF2B5EF4-FFF2-40B4-BE49-F238E27FC236}">
                <a16:creationId xmlns:a16="http://schemas.microsoft.com/office/drawing/2014/main" id="{8FF2A1AC-2993-C4E9-B6F8-1ECA0F8D533C}"/>
              </a:ext>
            </a:extLst>
          </p:cNvPr>
          <p:cNvPicPr>
            <a:picLocks noChangeAspect="1"/>
          </p:cNvPicPr>
          <p:nvPr/>
        </p:nvPicPr>
        <p:blipFill>
          <a:blip r:embed="rId4"/>
          <a:stretch>
            <a:fillRect/>
          </a:stretch>
        </p:blipFill>
        <p:spPr>
          <a:xfrm>
            <a:off x="2387600" y="2006600"/>
            <a:ext cx="4368800" cy="4851400"/>
          </a:xfrm>
          <a:prstGeom prst="rect">
            <a:avLst/>
          </a:prstGeom>
        </p:spPr>
      </p:pic>
      <p:sp>
        <p:nvSpPr>
          <p:cNvPr id="6" name="TextBox 5">
            <a:extLst>
              <a:ext uri="{FF2B5EF4-FFF2-40B4-BE49-F238E27FC236}">
                <a16:creationId xmlns:a16="http://schemas.microsoft.com/office/drawing/2014/main" id="{98FD319B-88FE-A989-15A5-80B3E2EE01D1}"/>
              </a:ext>
            </a:extLst>
          </p:cNvPr>
          <p:cNvSpPr txBox="1"/>
          <p:nvPr/>
        </p:nvSpPr>
        <p:spPr>
          <a:xfrm>
            <a:off x="913295" y="367650"/>
            <a:ext cx="7317409" cy="1384995"/>
          </a:xfrm>
          <a:prstGeom prst="rect">
            <a:avLst/>
          </a:prstGeom>
          <a:noFill/>
        </p:spPr>
        <p:txBody>
          <a:bodyPr wrap="square" rtlCol="0">
            <a:spAutoFit/>
          </a:bodyPr>
          <a:lstStyle/>
          <a:p>
            <a:pPr algn="ctr"/>
            <a:r>
              <a:rPr lang="en-US" sz="2800" dirty="0">
                <a:solidFill>
                  <a:srgbClr val="0F0F0F"/>
                </a:solidFill>
                <a:effectLst/>
                <a:latin typeface="Helvetica Neue Light" panose="02000403000000020004" pitchFamily="2" charset="0"/>
                <a:ea typeface="Helvetica Neue Light" panose="02000403000000020004" pitchFamily="2" charset="0"/>
              </a:rPr>
              <a:t>Every magnet has two ends called poles – a north pole and a south pole. Similar poles repel each other, while opposite poles attract.</a:t>
            </a:r>
            <a:endParaRPr lang="en-US" sz="28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88759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a:solidFill>
                  <a:srgbClr val="000000"/>
                </a:solidFill>
                <a:latin typeface="Calibri"/>
                <a:ea typeface="Calibri"/>
                <a:cs typeface="Calibri"/>
                <a:sym typeface="Calibri"/>
              </a:rPr>
              <a:t>Magnet</a:t>
            </a: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a:stretch/>
        </p:blipFill>
        <p:spPr>
          <a:xfrm>
            <a:off x="1427900" y="1651775"/>
            <a:ext cx="6163125" cy="4487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ck with orange and white crystals&#10;&#10;Description automatically generated with medium confidence">
            <a:extLst>
              <a:ext uri="{FF2B5EF4-FFF2-40B4-BE49-F238E27FC236}">
                <a16:creationId xmlns:a16="http://schemas.microsoft.com/office/drawing/2014/main" id="{0E7B400C-48BB-B09F-3DC3-39148137F1DF}"/>
              </a:ext>
            </a:extLst>
          </p:cNvPr>
          <p:cNvPicPr>
            <a:picLocks noChangeAspect="1"/>
          </p:cNvPicPr>
          <p:nvPr/>
        </p:nvPicPr>
        <p:blipFill rotWithShape="1">
          <a:blip r:embed="rId3"/>
          <a:srcRect l="1153" r="8145" b="2"/>
          <a:stretch/>
        </p:blipFill>
        <p:spPr>
          <a:xfrm>
            <a:off x="-503563" y="-7944"/>
            <a:ext cx="6086455" cy="6408311"/>
          </a:xfrm>
          <a:prstGeom prst="rect">
            <a:avLst/>
          </a:prstGeom>
        </p:spPr>
      </p:pic>
      <p:sp>
        <p:nvSpPr>
          <p:cNvPr id="5" name="TextBox 4">
            <a:extLst>
              <a:ext uri="{FF2B5EF4-FFF2-40B4-BE49-F238E27FC236}">
                <a16:creationId xmlns:a16="http://schemas.microsoft.com/office/drawing/2014/main" id="{69F635F5-8C18-94E8-826E-310EBC3C3117}"/>
              </a:ext>
            </a:extLst>
          </p:cNvPr>
          <p:cNvSpPr txBox="1"/>
          <p:nvPr/>
        </p:nvSpPr>
        <p:spPr>
          <a:xfrm>
            <a:off x="5773186" y="1963633"/>
            <a:ext cx="3180520" cy="2465156"/>
          </a:xfrm>
          <a:prstGeom prst="rect">
            <a:avLst/>
          </a:prstGeom>
        </p:spPr>
        <p:txBody>
          <a:bodyPr vert="horz" lIns="91440" tIns="45720" rIns="91440" bIns="45720" rtlCol="0">
            <a:noAutofit/>
          </a:bodyPr>
          <a:lstStyle/>
          <a:p>
            <a:pPr>
              <a:lnSpc>
                <a:spcPct val="90000"/>
              </a:lnSpc>
              <a:spcAft>
                <a:spcPts val="600"/>
              </a:spcAft>
            </a:pPr>
            <a:r>
              <a:rPr lang="en-US" sz="2400" kern="1200" dirty="0">
                <a:solidFill>
                  <a:schemeClr val="tx1"/>
                </a:solidFill>
                <a:effectLst/>
                <a:latin typeface="Helvetica Neue Light" panose="02000403000000020004" pitchFamily="2" charset="0"/>
                <a:ea typeface="Helvetica Neue Light" panose="02000403000000020004" pitchFamily="2" charset="0"/>
                <a:cs typeface="+mn-cs"/>
              </a:rPr>
              <a:t>Magnets can be found in nature, like in certain rocks called lodestones. Humans also create magnets using materials like iron or steel.</a:t>
            </a:r>
            <a:endParaRPr lang="en-US" sz="2400" kern="1200" dirty="0">
              <a:solidFill>
                <a:schemeClr val="tx1"/>
              </a:solidFill>
              <a:latin typeface="Helvetica Neue Light" panose="02000403000000020004" pitchFamily="2" charset="0"/>
              <a:ea typeface="Helvetica Neue Light" panose="02000403000000020004" pitchFamily="2" charset="0"/>
              <a:cs typeface="+mn-cs"/>
            </a:endParaRP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61;g28d0a459bb7_0_316" descr="Artificial Intelligence">
            <a:extLst>
              <a:ext uri="{FF2B5EF4-FFF2-40B4-BE49-F238E27FC236}">
                <a16:creationId xmlns:a16="http://schemas.microsoft.com/office/drawing/2014/main" id="{2AF21FC7-DD27-682E-8BC6-72D71F2B067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7155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922169-481C-EDF7-3C56-1E5A7563D851}"/>
              </a:ext>
            </a:extLst>
          </p:cNvPr>
          <p:cNvSpPr txBox="1"/>
          <p:nvPr/>
        </p:nvSpPr>
        <p:spPr>
          <a:xfrm>
            <a:off x="538066" y="1985956"/>
            <a:ext cx="2541072" cy="250987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400" b="0" i="0" kern="1200">
                <a:solidFill>
                  <a:srgbClr val="FFFFFF"/>
                </a:solidFill>
                <a:effectLst/>
                <a:latin typeface="+mj-lt"/>
                <a:ea typeface="+mj-ea"/>
                <a:cs typeface="+mj-cs"/>
              </a:rPr>
              <a:t>Magnets create an invisible force field around them called a magnetic field</a:t>
            </a:r>
            <a:endParaRPr lang="en-US" sz="2400" kern="1200">
              <a:solidFill>
                <a:srgbClr val="FFFFFF"/>
              </a:solidFill>
              <a:latin typeface="+mj-lt"/>
              <a:ea typeface="+mj-ea"/>
              <a:cs typeface="+mj-cs"/>
            </a:endParaRPr>
          </a:p>
        </p:txBody>
      </p:sp>
      <p:pic>
        <p:nvPicPr>
          <p:cNvPr id="3" name="Google Shape;263;g28d0a459bb7_0_316" descr="A diagram of a magnet&#10;&#10;Description automatically generated">
            <a:extLst>
              <a:ext uri="{FF2B5EF4-FFF2-40B4-BE49-F238E27FC236}">
                <a16:creationId xmlns:a16="http://schemas.microsoft.com/office/drawing/2014/main" id="{2943CE96-2808-0819-258D-96714974B836}"/>
              </a:ext>
            </a:extLst>
          </p:cNvPr>
          <p:cNvPicPr preferRelativeResize="0"/>
          <p:nvPr/>
        </p:nvPicPr>
        <p:blipFill>
          <a:blip r:embed="rId3"/>
          <a:stretch>
            <a:fillRect/>
          </a:stretch>
        </p:blipFill>
        <p:spPr>
          <a:xfrm>
            <a:off x="3582987" y="1654259"/>
            <a:ext cx="5085525" cy="3547152"/>
          </a:xfrm>
          <a:prstGeom prst="rect">
            <a:avLst/>
          </a:prstGeom>
          <a:noFill/>
        </p:spPr>
      </p:pic>
      <p:sp>
        <p:nvSpPr>
          <p:cNvPr id="2" name="Google Shape;261;g28d0a459bb7_0_316" descr="Artificial Intelligence">
            <a:extLst>
              <a:ext uri="{FF2B5EF4-FFF2-40B4-BE49-F238E27FC236}">
                <a16:creationId xmlns:a16="http://schemas.microsoft.com/office/drawing/2014/main" id="{4193391C-6075-9F1D-C161-72991C160F6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98912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gnet with paper clips&#10;&#10;Description automatically generated">
            <a:extLst>
              <a:ext uri="{FF2B5EF4-FFF2-40B4-BE49-F238E27FC236}">
                <a16:creationId xmlns:a16="http://schemas.microsoft.com/office/drawing/2014/main" id="{17E87A4F-8F8B-BDC2-26F9-199CEE18B188}"/>
              </a:ext>
            </a:extLst>
          </p:cNvPr>
          <p:cNvPicPr>
            <a:picLocks noChangeAspect="1"/>
          </p:cNvPicPr>
          <p:nvPr/>
        </p:nvPicPr>
        <p:blipFill rotWithShape="1">
          <a:blip r:embed="rId3"/>
          <a:srcRect t="866" b="22265"/>
          <a:stretch/>
        </p:blipFill>
        <p:spPr>
          <a:xfrm>
            <a:off x="3416427" y="6"/>
            <a:ext cx="5727572" cy="2762724"/>
          </a:xfrm>
          <a:prstGeom prst="rect">
            <a:avLst/>
          </a:prstGeom>
        </p:spPr>
      </p:pic>
      <p:sp>
        <p:nvSpPr>
          <p:cNvPr id="14" name="Rectangle 13">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 name="Picture 6" descr="A magnet and coins on a white surface&#10;&#10;Description automatically generated">
            <a:extLst>
              <a:ext uri="{FF2B5EF4-FFF2-40B4-BE49-F238E27FC236}">
                <a16:creationId xmlns:a16="http://schemas.microsoft.com/office/drawing/2014/main" id="{37B08077-F629-B03C-CEE7-F8F06B240241}"/>
              </a:ext>
            </a:extLst>
          </p:cNvPr>
          <p:cNvPicPr>
            <a:picLocks noChangeAspect="1"/>
          </p:cNvPicPr>
          <p:nvPr/>
        </p:nvPicPr>
        <p:blipFill rotWithShape="1">
          <a:blip r:embed="rId4"/>
          <a:srcRect l="11720" r="31792" b="-1"/>
          <a:stretch/>
        </p:blipFill>
        <p:spPr>
          <a:xfrm>
            <a:off x="20" y="2826737"/>
            <a:ext cx="3424313" cy="4031263"/>
          </a:xfrm>
          <a:prstGeom prst="rect">
            <a:avLst/>
          </a:prstGeom>
        </p:spPr>
      </p:pic>
      <p:sp>
        <p:nvSpPr>
          <p:cNvPr id="3" name="TextBox 2">
            <a:extLst>
              <a:ext uri="{FF2B5EF4-FFF2-40B4-BE49-F238E27FC236}">
                <a16:creationId xmlns:a16="http://schemas.microsoft.com/office/drawing/2014/main" id="{4FAD44BF-D27B-C9BB-B5C7-E2FB3FCAA91B}"/>
              </a:ext>
            </a:extLst>
          </p:cNvPr>
          <p:cNvSpPr txBox="1"/>
          <p:nvPr/>
        </p:nvSpPr>
        <p:spPr>
          <a:xfrm>
            <a:off x="3952048" y="3667898"/>
            <a:ext cx="5046178" cy="2344708"/>
          </a:xfrm>
          <a:prstGeom prst="rect">
            <a:avLst/>
          </a:prstGeom>
        </p:spPr>
        <p:txBody>
          <a:bodyPr vert="horz" lIns="91440" tIns="45720" rIns="91440" bIns="45720" rtlCol="0" anchor="ctr">
            <a:noAutofit/>
          </a:bodyPr>
          <a:lstStyle/>
          <a:p>
            <a:pPr>
              <a:lnSpc>
                <a:spcPct val="90000"/>
              </a:lnSpc>
              <a:spcAft>
                <a:spcPts val="600"/>
              </a:spcAft>
            </a:pPr>
            <a:r>
              <a:rPr lang="en-US" sz="2800" kern="1200" dirty="0">
                <a:solidFill>
                  <a:schemeClr val="tx1"/>
                </a:solidFill>
                <a:effectLst/>
                <a:latin typeface="Helvetica Neue Light" panose="02000403000000020004" pitchFamily="2" charset="0"/>
                <a:ea typeface="Helvetica Neue Light" panose="02000403000000020004" pitchFamily="2" charset="0"/>
                <a:cs typeface="+mn-cs"/>
              </a:rPr>
              <a:t>Many everyday items can be attracted by magnets, such as paperclips, certain coins, and some types of metals. This is because these objects contain materials that respond to magnetism.</a:t>
            </a:r>
            <a:endParaRPr lang="en-US" sz="2800" kern="1200" dirty="0">
              <a:solidFill>
                <a:schemeClr val="tx1"/>
              </a:solidFill>
              <a:latin typeface="Helvetica Neue Light" panose="02000403000000020004" pitchFamily="2" charset="0"/>
              <a:ea typeface="Helvetica Neue Light" panose="02000403000000020004" pitchFamily="2" charset="0"/>
              <a:cs typeface="+mn-cs"/>
            </a:endParaRPr>
          </a:p>
        </p:txBody>
      </p:sp>
      <p:sp>
        <p:nvSpPr>
          <p:cNvPr id="16" name="Rectangle 15">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Google Shape;261;g28d0a459bb7_0_316" descr="Artificial Intelligence">
            <a:extLst>
              <a:ext uri="{FF2B5EF4-FFF2-40B4-BE49-F238E27FC236}">
                <a16:creationId xmlns:a16="http://schemas.microsoft.com/office/drawing/2014/main" id="{CBFE9750-7B04-FD5E-7003-BD8F4ED47873}"/>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744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ir of boys looking at a map&#10;&#10;Description automatically generated">
            <a:extLst>
              <a:ext uri="{FF2B5EF4-FFF2-40B4-BE49-F238E27FC236}">
                <a16:creationId xmlns:a16="http://schemas.microsoft.com/office/drawing/2014/main" id="{3158A719-5F60-88BF-8562-2B70C6D53A82}"/>
              </a:ext>
            </a:extLst>
          </p:cNvPr>
          <p:cNvPicPr>
            <a:picLocks noChangeAspect="1"/>
          </p:cNvPicPr>
          <p:nvPr/>
        </p:nvPicPr>
        <p:blipFill rotWithShape="1">
          <a:blip r:embed="rId3"/>
          <a:srcRect l="8508" r="21688" b="-1"/>
          <a:stretch/>
        </p:blipFill>
        <p:spPr>
          <a:xfrm>
            <a:off x="322326" y="1721922"/>
            <a:ext cx="5028668" cy="4520559"/>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7850" y="1721922"/>
            <a:ext cx="3163824"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C9E2469-2F95-854E-0D26-4D71B404CE5A}"/>
              </a:ext>
            </a:extLst>
          </p:cNvPr>
          <p:cNvSpPr txBox="1"/>
          <p:nvPr/>
        </p:nvSpPr>
        <p:spPr>
          <a:xfrm>
            <a:off x="5657850" y="2020824"/>
            <a:ext cx="3163824" cy="3959352"/>
          </a:xfrm>
          <a:prstGeom prst="rect">
            <a:avLst/>
          </a:prstGeom>
        </p:spPr>
        <p:txBody>
          <a:bodyPr vert="horz" lIns="91440" tIns="45720" rIns="91440" bIns="45720" rtlCol="0" anchor="ctr">
            <a:normAutofit/>
          </a:bodyPr>
          <a:lstStyle/>
          <a:p>
            <a:pPr>
              <a:lnSpc>
                <a:spcPct val="90000"/>
              </a:lnSpc>
              <a:spcAft>
                <a:spcPts val="600"/>
              </a:spcAft>
            </a:pPr>
            <a:r>
              <a:rPr lang="en-US" sz="2400" kern="1200" dirty="0">
                <a:solidFill>
                  <a:schemeClr val="tx1"/>
                </a:solidFill>
                <a:effectLst/>
                <a:latin typeface="Helvetica Neue Light" panose="02000403000000020004" pitchFamily="2" charset="0"/>
                <a:ea typeface="Helvetica Neue Light" panose="02000403000000020004" pitchFamily="2" charset="0"/>
                <a:cs typeface="+mn-cs"/>
              </a:rPr>
              <a:t>Compass needles are tiny magnets that align with the Earth's magnetic field. This is how a compass always points north, helping people navigate.</a:t>
            </a:r>
            <a:endParaRPr lang="en-US" sz="2400" kern="1200" dirty="0">
              <a:solidFill>
                <a:schemeClr val="tx1"/>
              </a:solidFill>
              <a:latin typeface="Helvetica Neue Light" panose="02000403000000020004" pitchFamily="2" charset="0"/>
              <a:ea typeface="Helvetica Neue Light" panose="02000403000000020004" pitchFamily="2" charset="0"/>
              <a:cs typeface="+mn-cs"/>
            </a:endParaRPr>
          </a:p>
        </p:txBody>
      </p:sp>
      <p:sp>
        <p:nvSpPr>
          <p:cNvPr id="2" name="Google Shape;261;g28d0a459bb7_0_316" descr="Artificial Intelligence">
            <a:extLst>
              <a:ext uri="{FF2B5EF4-FFF2-40B4-BE49-F238E27FC236}">
                <a16:creationId xmlns:a16="http://schemas.microsoft.com/office/drawing/2014/main" id="{943129FD-062A-AE5C-334D-959A5B18778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0572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ain on a track&#10;&#10;Description automatically generated">
            <a:extLst>
              <a:ext uri="{FF2B5EF4-FFF2-40B4-BE49-F238E27FC236}">
                <a16:creationId xmlns:a16="http://schemas.microsoft.com/office/drawing/2014/main" id="{CC625B9B-7754-0BC8-FC6E-5EC065744E44}"/>
              </a:ext>
            </a:extLst>
          </p:cNvPr>
          <p:cNvPicPr>
            <a:picLocks noChangeAspect="1"/>
          </p:cNvPicPr>
          <p:nvPr/>
        </p:nvPicPr>
        <p:blipFill rotWithShape="1">
          <a:blip r:embed="rId3"/>
          <a:srcRect l="457" r="33187" b="1"/>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DFCBE13-8517-7C44-0E35-D203F2808C08}"/>
              </a:ext>
            </a:extLst>
          </p:cNvPr>
          <p:cNvSpPr txBox="1"/>
          <p:nvPr/>
        </p:nvSpPr>
        <p:spPr>
          <a:xfrm>
            <a:off x="243511" y="1718583"/>
            <a:ext cx="3296508" cy="3742762"/>
          </a:xfrm>
          <a:prstGeom prst="rect">
            <a:avLst/>
          </a:prstGeom>
        </p:spPr>
        <p:txBody>
          <a:bodyPr vert="horz" lIns="91440" tIns="45720" rIns="91440" bIns="45720" rtlCol="0">
            <a:noAutofit/>
          </a:bodyPr>
          <a:lstStyle/>
          <a:p>
            <a:pPr>
              <a:lnSpc>
                <a:spcPct val="90000"/>
              </a:lnSpc>
              <a:spcAft>
                <a:spcPts val="600"/>
              </a:spcAft>
            </a:pPr>
            <a:r>
              <a:rPr lang="en-US" sz="2800" kern="1200" dirty="0">
                <a:solidFill>
                  <a:schemeClr val="tx1"/>
                </a:solidFill>
                <a:effectLst/>
                <a:latin typeface="Helvetica Neue Light" panose="02000403000000020004" pitchFamily="2" charset="0"/>
                <a:ea typeface="Helvetica Neue Light" panose="02000403000000020004" pitchFamily="2" charset="0"/>
                <a:cs typeface="+mn-cs"/>
              </a:rPr>
              <a:t>Some trains use magnets to levitate above the tracks, reducing friction and allowing for faster and smoother travel. This technology is called maglev.</a:t>
            </a:r>
            <a:endParaRPr lang="en-US" sz="2800" kern="1200" dirty="0">
              <a:solidFill>
                <a:schemeClr val="tx1"/>
              </a:solidFill>
              <a:latin typeface="Helvetica Neue Light" panose="02000403000000020004" pitchFamily="2" charset="0"/>
              <a:ea typeface="Helvetica Neue Light" panose="02000403000000020004" pitchFamily="2" charset="0"/>
              <a:cs typeface="+mn-cs"/>
            </a:endParaRPr>
          </a:p>
        </p:txBody>
      </p:sp>
      <p:sp>
        <p:nvSpPr>
          <p:cNvPr id="2" name="Google Shape;261;g28d0a459bb7_0_316" descr="Artificial Intelligence">
            <a:extLst>
              <a:ext uri="{FF2B5EF4-FFF2-40B4-BE49-F238E27FC236}">
                <a16:creationId xmlns:a16="http://schemas.microsoft.com/office/drawing/2014/main" id="{1B28CB58-A4C8-911A-CA4E-E809F55B180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083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D99D95-4E4C-0591-6EDB-78D911224391}"/>
              </a:ext>
            </a:extLst>
          </p:cNvPr>
          <p:cNvSpPr txBox="1"/>
          <p:nvPr/>
        </p:nvSpPr>
        <p:spPr>
          <a:xfrm>
            <a:off x="1042980" y="235128"/>
            <a:ext cx="7051164" cy="2287587"/>
          </a:xfrm>
          <a:prstGeom prst="rect">
            <a:avLst/>
          </a:prstGeom>
        </p:spPr>
        <p:txBody>
          <a:bodyPr vert="horz" lIns="91440" tIns="45720" rIns="91440" bIns="45720" rtlCol="0" anchor="ctr">
            <a:noAutofit/>
          </a:bodyPr>
          <a:lstStyle/>
          <a:p>
            <a:pPr algn="ctr">
              <a:lnSpc>
                <a:spcPct val="90000"/>
              </a:lnSpc>
              <a:spcAft>
                <a:spcPts val="600"/>
              </a:spcAft>
            </a:pPr>
            <a:r>
              <a:rPr lang="en-US" sz="2800" kern="1200" dirty="0">
                <a:solidFill>
                  <a:schemeClr val="tx1"/>
                </a:solidFill>
                <a:effectLst/>
                <a:latin typeface="Helvetica Neue Light" panose="02000403000000020004" pitchFamily="2" charset="0"/>
                <a:ea typeface="Helvetica Neue Light" panose="02000403000000020004" pitchFamily="2" charset="0"/>
                <a:cs typeface="+mn-cs"/>
              </a:rPr>
              <a:t>Scientists can create temporary magnets called electromagnets by running electricity through a coil of wire. These are used in many electronic devices and technologies.</a:t>
            </a:r>
            <a:endParaRPr lang="en-US" sz="2800" kern="1200" dirty="0">
              <a:solidFill>
                <a:schemeClr val="tx1"/>
              </a:solidFill>
              <a:latin typeface="Helvetica Neue Light" panose="02000403000000020004" pitchFamily="2" charset="0"/>
              <a:ea typeface="Helvetica Neue Light" panose="02000403000000020004" pitchFamily="2" charset="0"/>
              <a:cs typeface="+mn-cs"/>
            </a:endParaRPr>
          </a:p>
        </p:txBody>
      </p:sp>
      <p:sp>
        <p:nvSpPr>
          <p:cNvPr id="2" name="Google Shape;261;g28d0a459bb7_0_316" descr="Artificial Intelligence">
            <a:extLst>
              <a:ext uri="{FF2B5EF4-FFF2-40B4-BE49-F238E27FC236}">
                <a16:creationId xmlns:a16="http://schemas.microsoft.com/office/drawing/2014/main" id="{CFF3DCAD-0001-833B-2EED-93A041D4F900}"/>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350;g29cb189b958_0_72">
            <a:extLst>
              <a:ext uri="{FF2B5EF4-FFF2-40B4-BE49-F238E27FC236}">
                <a16:creationId xmlns:a16="http://schemas.microsoft.com/office/drawing/2014/main" id="{F088A505-E4D0-7E1C-26B7-9FA9D76B716A}"/>
              </a:ext>
            </a:extLst>
          </p:cNvPr>
          <p:cNvPicPr preferRelativeResize="0"/>
          <p:nvPr/>
        </p:nvPicPr>
        <p:blipFill>
          <a:blip r:embed="rId4">
            <a:alphaModFix/>
          </a:blip>
          <a:stretch>
            <a:fillRect/>
          </a:stretch>
        </p:blipFill>
        <p:spPr>
          <a:xfrm>
            <a:off x="1424938" y="2667525"/>
            <a:ext cx="6287247" cy="4190475"/>
          </a:xfrm>
          <a:prstGeom prst="rect">
            <a:avLst/>
          </a:prstGeom>
          <a:noFill/>
          <a:ln>
            <a:noFill/>
          </a:ln>
        </p:spPr>
      </p:pic>
    </p:spTree>
    <p:extLst>
      <p:ext uri="{BB962C8B-B14F-4D97-AF65-F5344CB8AC3E}">
        <p14:creationId xmlns:p14="http://schemas.microsoft.com/office/powerpoint/2010/main" val="935178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8d0a459bb7_0_31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8d0a459bb7_0_316"/>
          <p:cNvSpPr txBox="1"/>
          <p:nvPr/>
        </p:nvSpPr>
        <p:spPr>
          <a:xfrm>
            <a:off x="519877" y="6076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000" dirty="0">
                <a:solidFill>
                  <a:schemeClr val="dk1"/>
                </a:solidFill>
                <a:latin typeface="Helvetica Neue Light" panose="02000403000000020004" pitchFamily="2" charset="0"/>
                <a:ea typeface="Helvetica Neue Light" panose="02000403000000020004" pitchFamily="2" charset="0"/>
                <a:cs typeface="Calibri"/>
                <a:sym typeface="Calibri"/>
              </a:rPr>
              <a:t>A magnet creates a “magnetic field” because magnets have </a:t>
            </a:r>
            <a:r>
              <a:rPr lang="en-US" sz="3000" dirty="0">
                <a:solidFill>
                  <a:schemeClr val="dk1"/>
                </a:solidFill>
                <a:highlight>
                  <a:srgbClr val="FFFF00"/>
                </a:highlight>
                <a:latin typeface="Helvetica Neue Light" panose="02000403000000020004" pitchFamily="2" charset="0"/>
                <a:ea typeface="Helvetica Neue Light" panose="02000403000000020004" pitchFamily="2" charset="0"/>
                <a:cs typeface="Calibri"/>
                <a:sym typeface="Calibri"/>
              </a:rPr>
              <a:t>2</a:t>
            </a:r>
            <a:r>
              <a:rPr lang="en-US" sz="3000" dirty="0">
                <a:solidFill>
                  <a:schemeClr val="dk1"/>
                </a:solidFill>
                <a:latin typeface="Helvetica Neue Light" panose="02000403000000020004" pitchFamily="2" charset="0"/>
                <a:ea typeface="Helvetica Neue Light" panose="02000403000000020004" pitchFamily="2" charset="0"/>
                <a:cs typeface="Calibri"/>
                <a:sym typeface="Calibri"/>
              </a:rPr>
              <a:t> poles called </a:t>
            </a:r>
            <a:r>
              <a:rPr lang="en-US" sz="3000" dirty="0">
                <a:solidFill>
                  <a:schemeClr val="dk1"/>
                </a:solidFill>
                <a:highlight>
                  <a:srgbClr val="FFFF00"/>
                </a:highlight>
                <a:latin typeface="Helvetica Neue Light" panose="02000403000000020004" pitchFamily="2" charset="0"/>
                <a:ea typeface="Helvetica Neue Light" panose="02000403000000020004" pitchFamily="2" charset="0"/>
                <a:cs typeface="Calibri"/>
                <a:sym typeface="Calibri"/>
              </a:rPr>
              <a:t>“North”</a:t>
            </a:r>
            <a:r>
              <a:rPr lang="en-US" sz="3000" dirty="0">
                <a:solidFill>
                  <a:schemeClr val="dk1"/>
                </a:solidFill>
                <a:latin typeface="Helvetica Neue Light" panose="02000403000000020004" pitchFamily="2" charset="0"/>
                <a:ea typeface="Helvetica Neue Light" panose="02000403000000020004" pitchFamily="2" charset="0"/>
                <a:cs typeface="Calibri"/>
                <a:sym typeface="Calibri"/>
              </a:rPr>
              <a:t> and </a:t>
            </a:r>
            <a:r>
              <a:rPr lang="en-US" sz="3000" dirty="0">
                <a:solidFill>
                  <a:schemeClr val="dk1"/>
                </a:solidFill>
                <a:highlight>
                  <a:srgbClr val="FFFF00"/>
                </a:highlight>
                <a:latin typeface="Helvetica Neue Light" panose="02000403000000020004" pitchFamily="2" charset="0"/>
                <a:ea typeface="Helvetica Neue Light" panose="02000403000000020004" pitchFamily="2" charset="0"/>
                <a:cs typeface="Calibri"/>
                <a:sym typeface="Calibri"/>
              </a:rPr>
              <a:t>“South”</a:t>
            </a:r>
            <a:r>
              <a:rPr lang="en-US" sz="3000" dirty="0">
                <a:solidFill>
                  <a:schemeClr val="dk1"/>
                </a:solidFill>
                <a:latin typeface="Helvetica Neue Light" panose="02000403000000020004" pitchFamily="2" charset="0"/>
                <a:ea typeface="Helvetica Neue Light" panose="02000403000000020004" pitchFamily="2" charset="0"/>
                <a:cs typeface="Calibri"/>
                <a:sym typeface="Calibri"/>
              </a:rPr>
              <a:t>. The magnetic field is created by these poles.</a:t>
            </a:r>
            <a:endParaRPr sz="3000" dirty="0">
              <a:solidFill>
                <a:schemeClr val="dk1"/>
              </a:solidFill>
              <a:latin typeface="Helvetica Neue Light" panose="02000403000000020004" pitchFamily="2" charset="0"/>
              <a:ea typeface="Helvetica Neue Light" panose="02000403000000020004" pitchFamily="2" charset="0"/>
              <a:cs typeface="Calibri"/>
              <a:sym typeface="Calibri"/>
            </a:endParaRPr>
          </a:p>
          <a:p>
            <a:pPr marL="0" marR="0" lvl="0" indent="0" algn="ctr" rtl="0">
              <a:lnSpc>
                <a:spcPct val="100000"/>
              </a:lnSpc>
              <a:spcBef>
                <a:spcPts val="0"/>
              </a:spcBef>
              <a:spcAft>
                <a:spcPts val="0"/>
              </a:spcAft>
              <a:buClr>
                <a:schemeClr val="dk1"/>
              </a:buClr>
              <a:buSzPts val="4400"/>
              <a:buFont typeface="Calibri"/>
              <a:buNone/>
            </a:pPr>
            <a:endParaRPr sz="3000" u="none" strike="noStrike" cap="none" dirty="0">
              <a:solidFill>
                <a:srgbClr val="000000"/>
              </a:solidFill>
              <a:latin typeface="Helvetica Neue Light" panose="02000403000000020004" pitchFamily="2" charset="0"/>
              <a:ea typeface="Helvetica Neue Light" panose="02000403000000020004" pitchFamily="2" charset="0"/>
              <a:sym typeface="Arial"/>
            </a:endParaRPr>
          </a:p>
        </p:txBody>
      </p:sp>
      <p:pic>
        <p:nvPicPr>
          <p:cNvPr id="263" name="Google Shape;263;g28d0a459bb7_0_316"/>
          <p:cNvPicPr preferRelativeResize="0"/>
          <p:nvPr/>
        </p:nvPicPr>
        <p:blipFill>
          <a:blip r:embed="rId4">
            <a:alphaModFix/>
          </a:blip>
          <a:stretch>
            <a:fillRect/>
          </a:stretch>
        </p:blipFill>
        <p:spPr>
          <a:xfrm>
            <a:off x="2085975" y="2531646"/>
            <a:ext cx="4972050" cy="3467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8d0a459bb7_0_572"/>
          <p:cNvSpPr txBox="1">
            <a:spLocks noGrp="1"/>
          </p:cNvSpPr>
          <p:nvPr>
            <p:ph type="ctrTitle"/>
          </p:nvPr>
        </p:nvSpPr>
        <p:spPr>
          <a:xfrm>
            <a:off x="543800" y="2091776"/>
            <a:ext cx="7967400" cy="8661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46666"/>
              <a:buFont typeface="Calibri"/>
              <a:buNone/>
            </a:pPr>
            <a:r>
              <a:rPr lang="en-US" sz="3000" dirty="0">
                <a:latin typeface="Helvetica Neue Light" panose="02000403000000020004" pitchFamily="2" charset="0"/>
                <a:ea typeface="Helvetica Neue Light" panose="02000403000000020004" pitchFamily="2" charset="0"/>
              </a:rPr>
              <a:t>A magnet creates a “magnetic field” because magnets have ___poles </a:t>
            </a:r>
            <a:r>
              <a:rPr lang="en-US" sz="3000" dirty="0">
                <a:latin typeface="Helvetica Neue Light" panose="02000403000000020004" pitchFamily="2" charset="0"/>
                <a:ea typeface="Helvetica Neue Light" panose="02000403000000020004" pitchFamily="2" charset="0"/>
              </a:rPr>
              <a:t>called ____ and </a:t>
            </a:r>
            <a:r>
              <a:rPr lang="en-US" sz="3000" dirty="0">
                <a:latin typeface="Helvetica Neue Light" panose="02000403000000020004" pitchFamily="2" charset="0"/>
                <a:ea typeface="Helvetica Neue Light" panose="02000403000000020004" pitchFamily="2" charset="0"/>
              </a:rPr>
              <a:t>____. The magnetic field is created by these poles.</a:t>
            </a:r>
            <a:endParaRPr sz="3000" dirty="0">
              <a:latin typeface="Helvetica Neue Light" panose="02000403000000020004" pitchFamily="2" charset="0"/>
              <a:ea typeface="Helvetica Neue Light" panose="02000403000000020004" pitchFamily="2" charset="0"/>
            </a:endParaRPr>
          </a:p>
          <a:p>
            <a:pPr marL="0" lvl="0" indent="0" algn="ctr" rtl="0">
              <a:spcBef>
                <a:spcPts val="0"/>
              </a:spcBef>
              <a:spcAft>
                <a:spcPts val="0"/>
              </a:spcAft>
              <a:buClr>
                <a:schemeClr val="dk1"/>
              </a:buClr>
              <a:buSzPct val="146666"/>
              <a:buFont typeface="Calibri"/>
              <a:buNone/>
            </a:pPr>
            <a:r>
              <a:rPr lang="en-US" sz="3000" dirty="0">
                <a:latin typeface="Helvetica Neue Light" panose="02000403000000020004" pitchFamily="2" charset="0"/>
                <a:ea typeface="Helvetica Neue Light" panose="02000403000000020004" pitchFamily="2" charset="0"/>
              </a:rPr>
              <a:t>.</a:t>
            </a:r>
            <a:endParaRPr sz="3000" dirty="0">
              <a:latin typeface="Helvetica Neue Light" panose="02000403000000020004" pitchFamily="2" charset="0"/>
              <a:ea typeface="Helvetica Neue Light" panose="02000403000000020004" pitchFamily="2" charset="0"/>
              <a:cs typeface="Arial"/>
              <a:sym typeface="Arial"/>
            </a:endParaRPr>
          </a:p>
          <a:p>
            <a:pPr marL="0" lvl="0" indent="0" algn="ctr" rtl="0">
              <a:lnSpc>
                <a:spcPct val="100000"/>
              </a:lnSpc>
              <a:spcBef>
                <a:spcPts val="0"/>
              </a:spcBef>
              <a:spcAft>
                <a:spcPts val="0"/>
              </a:spcAft>
              <a:buClr>
                <a:schemeClr val="dk1"/>
              </a:buClr>
              <a:buSzPct val="100000"/>
              <a:buFont typeface="Calibri"/>
              <a:buNone/>
            </a:pPr>
            <a:endParaRPr dirty="0">
              <a:latin typeface="Helvetica Neue Light" panose="02000403000000020004" pitchFamily="2" charset="0"/>
              <a:ea typeface="Helvetica Neue Light" panose="02000403000000020004" pitchFamily="2" charset="0"/>
            </a:endParaRPr>
          </a:p>
        </p:txBody>
      </p:sp>
      <p:sp>
        <p:nvSpPr>
          <p:cNvPr id="276" name="Google Shape;276;g28d0a459bb7_0_572"/>
          <p:cNvSpPr txBox="1"/>
          <p:nvPr/>
        </p:nvSpPr>
        <p:spPr>
          <a:xfrm>
            <a:off x="304800" y="2962001"/>
            <a:ext cx="63948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a:solidFill>
                  <a:schemeClr val="dk1"/>
                </a:solidFill>
                <a:latin typeface="Helvetica Neue Light" panose="02000403000000020004" pitchFamily="2" charset="0"/>
                <a:ea typeface="Helvetica Neue Light" panose="02000403000000020004" pitchFamily="2" charset="0"/>
                <a:cs typeface="Calibri"/>
                <a:sym typeface="Calibri"/>
              </a:rPr>
              <a:t>2,North,South</a:t>
            </a:r>
            <a:endParaRPr sz="3200">
              <a:solidFill>
                <a:schemeClr val="dk1"/>
              </a:solidFill>
              <a:latin typeface="Helvetica Neue Light" panose="02000403000000020004" pitchFamily="2" charset="0"/>
              <a:ea typeface="Helvetica Neue Light" panose="02000403000000020004" pitchFamily="2" charset="0"/>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Helvetica Neue Light" panose="02000403000000020004" pitchFamily="2" charset="0"/>
                <a:ea typeface="Helvetica Neue Light" panose="02000403000000020004" pitchFamily="2" charset="0"/>
                <a:cs typeface="Calibri"/>
                <a:sym typeface="Calibri"/>
              </a:rPr>
              <a:t>South, North, 2</a:t>
            </a:r>
            <a:endParaRPr sz="3200">
              <a:solidFill>
                <a:schemeClr val="dk1"/>
              </a:solidFill>
              <a:latin typeface="Helvetica Neue Light" panose="02000403000000020004" pitchFamily="2" charset="0"/>
              <a:ea typeface="Helvetica Neue Light" panose="02000403000000020004" pitchFamily="2" charset="0"/>
              <a:cs typeface="Calibri"/>
              <a:sym typeface="Calibri"/>
            </a:endParaRPr>
          </a:p>
        </p:txBody>
      </p:sp>
      <p:sp>
        <p:nvSpPr>
          <p:cNvPr id="277" name="Google Shape;277;g28d0a459bb7_0_572" descr="Questions"/>
          <p:cNvSpPr/>
          <p:nvPr/>
        </p:nvSpPr>
        <p:spPr>
          <a:xfrm>
            <a:off x="0" y="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8d0a459bb7_0_572"/>
          <p:cNvSpPr txBox="1">
            <a:spLocks noGrp="1"/>
          </p:cNvSpPr>
          <p:nvPr>
            <p:ph type="ctrTitle"/>
          </p:nvPr>
        </p:nvSpPr>
        <p:spPr>
          <a:xfrm>
            <a:off x="543800" y="2091776"/>
            <a:ext cx="7967400" cy="8661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46666"/>
              <a:buFont typeface="Calibri"/>
              <a:buNone/>
            </a:pPr>
            <a:r>
              <a:rPr lang="en-US" sz="3000" dirty="0">
                <a:latin typeface="Helvetica Neue Light" panose="02000403000000020004" pitchFamily="2" charset="0"/>
                <a:ea typeface="Helvetica Neue Light" panose="02000403000000020004" pitchFamily="2" charset="0"/>
              </a:rPr>
              <a:t>A magnet creates a “magnetic field” because magnets have </a:t>
            </a:r>
            <a:r>
              <a:rPr lang="en-US" sz="3000" b="1" dirty="0">
                <a:solidFill>
                  <a:srgbClr val="FF0000"/>
                </a:solidFill>
                <a:latin typeface="Helvetica Neue Light" panose="02000403000000020004" pitchFamily="2" charset="0"/>
                <a:ea typeface="Helvetica Neue Light" panose="02000403000000020004" pitchFamily="2" charset="0"/>
              </a:rPr>
              <a:t>2</a:t>
            </a:r>
            <a:r>
              <a:rPr lang="en-US" sz="3000" dirty="0">
                <a:latin typeface="Helvetica Neue Light" panose="02000403000000020004" pitchFamily="2" charset="0"/>
                <a:ea typeface="Helvetica Neue Light" panose="02000403000000020004" pitchFamily="2" charset="0"/>
              </a:rPr>
              <a:t> poles called </a:t>
            </a:r>
            <a:r>
              <a:rPr lang="en-US" sz="3000" b="1" dirty="0">
                <a:solidFill>
                  <a:srgbClr val="FF0000"/>
                </a:solidFill>
                <a:latin typeface="Helvetica Neue Light" panose="02000403000000020004" pitchFamily="2" charset="0"/>
                <a:ea typeface="Helvetica Neue Light" panose="02000403000000020004" pitchFamily="2" charset="0"/>
              </a:rPr>
              <a:t>North</a:t>
            </a:r>
            <a:r>
              <a:rPr lang="en-US" sz="3000" dirty="0">
                <a:latin typeface="Helvetica Neue Light" panose="02000403000000020004" pitchFamily="2" charset="0"/>
                <a:ea typeface="Helvetica Neue Light" panose="02000403000000020004" pitchFamily="2" charset="0"/>
              </a:rPr>
              <a:t> and </a:t>
            </a:r>
            <a:r>
              <a:rPr lang="en-US" sz="3000" b="1" dirty="0">
                <a:solidFill>
                  <a:srgbClr val="FF0000"/>
                </a:solidFill>
                <a:latin typeface="HELVETICA NEUE LIGHT" panose="02000403000000020004" pitchFamily="2" charset="0"/>
                <a:ea typeface="HELVETICA NEUE LIGHT" panose="02000403000000020004" pitchFamily="2" charset="0"/>
              </a:rPr>
              <a:t>South</a:t>
            </a:r>
            <a:r>
              <a:rPr lang="en-US" sz="3000" dirty="0">
                <a:latin typeface="Helvetica Neue Light" panose="02000403000000020004" pitchFamily="2" charset="0"/>
                <a:ea typeface="Helvetica Neue Light" panose="02000403000000020004" pitchFamily="2" charset="0"/>
              </a:rPr>
              <a:t>. The magnetic field is created by these poles.</a:t>
            </a:r>
            <a:endParaRPr sz="3000" dirty="0">
              <a:latin typeface="Helvetica Neue Light" panose="02000403000000020004" pitchFamily="2" charset="0"/>
              <a:ea typeface="Helvetica Neue Light" panose="02000403000000020004" pitchFamily="2" charset="0"/>
            </a:endParaRPr>
          </a:p>
          <a:p>
            <a:pPr marL="0" lvl="0" indent="0" algn="ctr" rtl="0">
              <a:spcBef>
                <a:spcPts val="0"/>
              </a:spcBef>
              <a:spcAft>
                <a:spcPts val="0"/>
              </a:spcAft>
              <a:buClr>
                <a:schemeClr val="dk1"/>
              </a:buClr>
              <a:buSzPct val="146666"/>
              <a:buFont typeface="Calibri"/>
              <a:buNone/>
            </a:pPr>
            <a:r>
              <a:rPr lang="en-US" sz="3000" dirty="0">
                <a:latin typeface="Helvetica Neue Light" panose="02000403000000020004" pitchFamily="2" charset="0"/>
                <a:ea typeface="Helvetica Neue Light" panose="02000403000000020004" pitchFamily="2" charset="0"/>
              </a:rPr>
              <a:t>.</a:t>
            </a:r>
            <a:endParaRPr sz="3000" dirty="0">
              <a:latin typeface="Helvetica Neue Light" panose="02000403000000020004" pitchFamily="2" charset="0"/>
              <a:ea typeface="Helvetica Neue Light" panose="02000403000000020004" pitchFamily="2" charset="0"/>
              <a:cs typeface="Arial"/>
              <a:sym typeface="Arial"/>
            </a:endParaRPr>
          </a:p>
          <a:p>
            <a:pPr marL="0" lvl="0" indent="0" algn="ctr" rtl="0">
              <a:lnSpc>
                <a:spcPct val="100000"/>
              </a:lnSpc>
              <a:spcBef>
                <a:spcPts val="0"/>
              </a:spcBef>
              <a:spcAft>
                <a:spcPts val="0"/>
              </a:spcAft>
              <a:buClr>
                <a:schemeClr val="dk1"/>
              </a:buClr>
              <a:buSzPct val="100000"/>
              <a:buFont typeface="Calibri"/>
              <a:buNone/>
            </a:pPr>
            <a:endParaRPr dirty="0">
              <a:latin typeface="Helvetica Neue Light" panose="02000403000000020004" pitchFamily="2" charset="0"/>
              <a:ea typeface="Helvetica Neue Light" panose="02000403000000020004" pitchFamily="2" charset="0"/>
            </a:endParaRPr>
          </a:p>
        </p:txBody>
      </p:sp>
      <p:sp>
        <p:nvSpPr>
          <p:cNvPr id="276" name="Google Shape;276;g28d0a459bb7_0_572"/>
          <p:cNvSpPr txBox="1"/>
          <p:nvPr/>
        </p:nvSpPr>
        <p:spPr>
          <a:xfrm>
            <a:off x="304800" y="2962001"/>
            <a:ext cx="63948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640"/>
              </a:spcBef>
              <a:spcAft>
                <a:spcPts val="0"/>
              </a:spcAft>
              <a:buClr>
                <a:schemeClr val="dk1"/>
              </a:buClr>
              <a:buSzPts val="3200"/>
              <a:buFont typeface="Calibri"/>
              <a:buAutoNum type="alphaUcPeriod"/>
            </a:pPr>
            <a:r>
              <a:rPr lang="en-US" sz="3200" dirty="0">
                <a:solidFill>
                  <a:schemeClr val="dk1"/>
                </a:solidFill>
                <a:latin typeface="Helvetica Neue Light" panose="02000403000000020004" pitchFamily="2" charset="0"/>
                <a:ea typeface="Helvetica Neue Light" panose="02000403000000020004" pitchFamily="2" charset="0"/>
                <a:cs typeface="Calibri"/>
                <a:sym typeface="Calibri"/>
              </a:rPr>
              <a:t>2,North,South</a:t>
            </a:r>
            <a:endParaRPr sz="3200" dirty="0">
              <a:solidFill>
                <a:schemeClr val="dk1"/>
              </a:solidFill>
              <a:latin typeface="Helvetica Neue Light" panose="02000403000000020004" pitchFamily="2" charset="0"/>
              <a:ea typeface="Helvetica Neue Light" panose="02000403000000020004" pitchFamily="2" charset="0"/>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dirty="0">
                <a:solidFill>
                  <a:schemeClr val="dk1"/>
                </a:solidFill>
                <a:latin typeface="Helvetica Neue Light" panose="02000403000000020004" pitchFamily="2" charset="0"/>
                <a:ea typeface="Helvetica Neue Light" panose="02000403000000020004" pitchFamily="2" charset="0"/>
                <a:cs typeface="Calibri"/>
                <a:sym typeface="Calibri"/>
              </a:rPr>
              <a:t>South, North, 2</a:t>
            </a:r>
            <a:endParaRPr sz="3200" dirty="0">
              <a:solidFill>
                <a:schemeClr val="dk1"/>
              </a:solidFill>
              <a:latin typeface="Helvetica Neue Light" panose="02000403000000020004" pitchFamily="2" charset="0"/>
              <a:ea typeface="Helvetica Neue Light" panose="02000403000000020004" pitchFamily="2" charset="0"/>
              <a:cs typeface="Calibri"/>
              <a:sym typeface="Calibri"/>
            </a:endParaRPr>
          </a:p>
        </p:txBody>
      </p:sp>
      <p:sp>
        <p:nvSpPr>
          <p:cNvPr id="277" name="Google Shape;277;g28d0a459bb7_0_572" descr="Questions"/>
          <p:cNvSpPr/>
          <p:nvPr/>
        </p:nvSpPr>
        <p:spPr>
          <a:xfrm>
            <a:off x="0" y="0"/>
            <a:ext cx="777600" cy="821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86;g29bc8b02701_0_11">
            <a:extLst>
              <a:ext uri="{FF2B5EF4-FFF2-40B4-BE49-F238E27FC236}">
                <a16:creationId xmlns:a16="http://schemas.microsoft.com/office/drawing/2014/main" id="{7B830028-6E80-7D36-F7D6-11A2E47AE4E9}"/>
              </a:ext>
            </a:extLst>
          </p:cNvPr>
          <p:cNvSpPr/>
          <p:nvPr/>
        </p:nvSpPr>
        <p:spPr>
          <a:xfrm>
            <a:off x="288243" y="3177300"/>
            <a:ext cx="3391800" cy="503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3522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c501dfc62_1_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c501dfc62_1_0"/>
          <p:cNvSpPr txBox="1"/>
          <p:nvPr/>
        </p:nvSpPr>
        <p:spPr>
          <a:xfrm>
            <a:off x="701739" y="312569"/>
            <a:ext cx="82095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dirty="0">
                <a:solidFill>
                  <a:schemeClr val="dk1"/>
                </a:solidFill>
                <a:latin typeface="Calibri"/>
                <a:ea typeface="Calibri"/>
                <a:cs typeface="Calibri"/>
                <a:sym typeface="Calibri"/>
              </a:rPr>
              <a:t>How are you able to tell if an object is magnetic</a:t>
            </a:r>
            <a:r>
              <a:rPr lang="en-US" sz="3000" b="0" i="0" u="none" strike="noStrike" cap="none" dirty="0">
                <a:solidFill>
                  <a:schemeClr val="dk1"/>
                </a:solidFill>
                <a:latin typeface="Calibri"/>
                <a:ea typeface="Calibri"/>
                <a:cs typeface="Calibri"/>
                <a:sym typeface="Calibri"/>
              </a:rPr>
              <a:t>?</a:t>
            </a:r>
            <a:endParaRPr sz="3000" b="0" i="0" u="none" strike="noStrike" cap="none" dirty="0">
              <a:solidFill>
                <a:schemeClr val="dk1"/>
              </a:solidFill>
              <a:latin typeface="Calibri"/>
              <a:ea typeface="Calibri"/>
              <a:cs typeface="Calibri"/>
              <a:sym typeface="Calibri"/>
            </a:endParaRPr>
          </a:p>
        </p:txBody>
      </p:sp>
      <p:pic>
        <p:nvPicPr>
          <p:cNvPr id="136" name="Google Shape;136;g29c501dfc62_1_0"/>
          <p:cNvPicPr preferRelativeResize="0"/>
          <p:nvPr/>
        </p:nvPicPr>
        <p:blipFill>
          <a:blip r:embed="rId4">
            <a:alphaModFix/>
          </a:blip>
          <a:stretch>
            <a:fillRect/>
          </a:stretch>
        </p:blipFill>
        <p:spPr>
          <a:xfrm>
            <a:off x="1337350" y="1417844"/>
            <a:ext cx="6285511" cy="522483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3" name="Google Shape;293;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8"/>
        <p:cNvGrpSpPr/>
        <p:nvPr/>
      </p:nvGrpSpPr>
      <p:grpSpPr>
        <a:xfrm>
          <a:off x="0" y="0"/>
          <a:ext cx="0" cy="0"/>
          <a:chOff x="0" y="0"/>
          <a:chExt cx="0" cy="0"/>
        </a:xfrm>
      </p:grpSpPr>
      <p:sp>
        <p:nvSpPr>
          <p:cNvPr id="306" name="Rectangle 305">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 name="Rectangle 307">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0" name="Rectangle 309">
            <a:extLst>
              <a:ext uri="{FF2B5EF4-FFF2-40B4-BE49-F238E27FC236}">
                <a16:creationId xmlns:a16="http://schemas.microsoft.com/office/drawing/2014/main" id="{1426356D-10CD-483F-9267-2ABFF618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Google Shape;301;g27e576c1a67_0_796"/>
          <p:cNvSpPr txBox="1">
            <a:spLocks noGrp="1"/>
          </p:cNvSpPr>
          <p:nvPr>
            <p:ph type="ctrTitle" idx="4294967295"/>
          </p:nvPr>
        </p:nvSpPr>
        <p:spPr>
          <a:xfrm>
            <a:off x="317173" y="737481"/>
            <a:ext cx="4011664" cy="2384968"/>
          </a:xfrm>
          <a:prstGeom prst="rect">
            <a:avLst/>
          </a:prstGeom>
        </p:spPr>
        <p:txBody>
          <a:bodyPr spcFirstLastPara="1" vert="horz" lIns="91440" tIns="45720" rIns="91440" bIns="45720" rtlCol="0" anchor="ctr" anchorCtr="0">
            <a:normAutofit fontScale="90000"/>
          </a:bodyPr>
          <a:lstStyle/>
          <a:p>
            <a:pPr algn="l">
              <a:lnSpc>
                <a:spcPct val="90000"/>
              </a:lnSpc>
              <a:spcBef>
                <a:spcPct val="0"/>
              </a:spcBef>
              <a:buSzPct val="100000"/>
            </a:pPr>
            <a:r>
              <a:rPr lang="en-US" sz="2900" kern="1200" dirty="0">
                <a:solidFill>
                  <a:schemeClr val="tx1"/>
                </a:solidFill>
                <a:latin typeface="Helvetica Neue Light" panose="02000403000000020004" pitchFamily="2" charset="0"/>
                <a:ea typeface="Helvetica Neue Light" panose="02000403000000020004" pitchFamily="2" charset="0"/>
                <a:cs typeface="+mj-cs"/>
              </a:rPr>
              <a:t>Ferrite is an example of a type of magnet. They contain iron and are much weaker than neodymium or samarium cobalt magnets.</a:t>
            </a:r>
            <a:endParaRPr lang="en-US" sz="2900" u="none" strike="noStrike" kern="1200" cap="none" dirty="0">
              <a:solidFill>
                <a:schemeClr val="tx1"/>
              </a:solidFill>
              <a:latin typeface="Helvetica Neue Light" panose="02000403000000020004" pitchFamily="2" charset="0"/>
              <a:ea typeface="Helvetica Neue Light" panose="02000403000000020004" pitchFamily="2" charset="0"/>
              <a:cs typeface="+mj-cs"/>
              <a:sym typeface="Calibri"/>
            </a:endParaRPr>
          </a:p>
        </p:txBody>
      </p:sp>
      <p:sp>
        <p:nvSpPr>
          <p:cNvPr id="312" name="Rectangle 311">
            <a:extLst>
              <a:ext uri="{FF2B5EF4-FFF2-40B4-BE49-F238E27FC236}">
                <a16:creationId xmlns:a16="http://schemas.microsoft.com/office/drawing/2014/main" id="{504B4E86-D05E-4842-8242-C0222A120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258980"/>
            <a:ext cx="347186" cy="359902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314" name="Straight Connector 313">
            <a:extLst>
              <a:ext uri="{FF2B5EF4-FFF2-40B4-BE49-F238E27FC236}">
                <a16:creationId xmlns:a16="http://schemas.microsoft.com/office/drawing/2014/main" id="{EE9C6408-AA0E-411D-A5D2-E5F13306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ED9C04A9-04B4-4ED7-94E7-B13134C8D0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10860"/>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descr="Several different metal objects on a metal surface&#10;&#10;Description automatically generated">
            <a:extLst>
              <a:ext uri="{FF2B5EF4-FFF2-40B4-BE49-F238E27FC236}">
                <a16:creationId xmlns:a16="http://schemas.microsoft.com/office/drawing/2014/main" id="{0944821B-B410-31CD-C2FE-713F78E5FD38}"/>
              </a:ext>
            </a:extLst>
          </p:cNvPr>
          <p:cNvPicPr>
            <a:picLocks noChangeAspect="1"/>
          </p:cNvPicPr>
          <p:nvPr/>
        </p:nvPicPr>
        <p:blipFill rotWithShape="1">
          <a:blip r:embed="rId3"/>
          <a:srcRect l="4215" r="1" b="1"/>
          <a:stretch/>
        </p:blipFill>
        <p:spPr>
          <a:xfrm>
            <a:off x="316607" y="3258979"/>
            <a:ext cx="8207866" cy="3599021"/>
          </a:xfrm>
          <a:prstGeom prst="rect">
            <a:avLst/>
          </a:prstGeom>
        </p:spPr>
      </p:pic>
      <p:sp>
        <p:nvSpPr>
          <p:cNvPr id="299" name="Google Shape;299;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 name="Google Shape;300;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7"/>
        <p:cNvGrpSpPr/>
        <p:nvPr/>
      </p:nvGrpSpPr>
      <p:grpSpPr>
        <a:xfrm>
          <a:off x="0" y="0"/>
          <a:ext cx="0" cy="0"/>
          <a:chOff x="0" y="0"/>
          <a:chExt cx="0" cy="0"/>
        </a:xfrm>
      </p:grpSpPr>
      <p:pic>
        <p:nvPicPr>
          <p:cNvPr id="4" name="Picture 3" descr="A note on a refrigerator&#10;&#10;Description automatically generated">
            <a:extLst>
              <a:ext uri="{FF2B5EF4-FFF2-40B4-BE49-F238E27FC236}">
                <a16:creationId xmlns:a16="http://schemas.microsoft.com/office/drawing/2014/main" id="{022A2886-9EF4-3004-B9F0-BEA4ECE8622C}"/>
              </a:ext>
            </a:extLst>
          </p:cNvPr>
          <p:cNvPicPr>
            <a:picLocks noChangeAspect="1"/>
          </p:cNvPicPr>
          <p:nvPr/>
        </p:nvPicPr>
        <p:blipFill rotWithShape="1">
          <a:blip r:embed="rId3"/>
          <a:srcRect l="1333"/>
          <a:stretch/>
        </p:blipFill>
        <p:spPr>
          <a:xfrm>
            <a:off x="20" y="10"/>
            <a:ext cx="9143980" cy="6857990"/>
          </a:xfrm>
          <a:prstGeom prst="rect">
            <a:avLst/>
          </a:prstGeom>
        </p:spPr>
      </p:pic>
      <p:sp>
        <p:nvSpPr>
          <p:cNvPr id="314" name="Rectangle 3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9DD9F3-BBF0-BC0B-A187-D3EDFDC2F694}"/>
              </a:ext>
            </a:extLst>
          </p:cNvPr>
          <p:cNvSpPr txBox="1"/>
          <p:nvPr/>
        </p:nvSpPr>
        <p:spPr>
          <a:xfrm>
            <a:off x="392906" y="5317240"/>
            <a:ext cx="8408194"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400" kern="1200" dirty="0">
                <a:solidFill>
                  <a:schemeClr val="tx1">
                    <a:lumMod val="85000"/>
                    <a:lumOff val="15000"/>
                  </a:schemeClr>
                </a:solidFill>
                <a:latin typeface="Helvetica Neue Light" panose="02000403000000020004" pitchFamily="2" charset="0"/>
                <a:ea typeface="Helvetica Neue Light" panose="02000403000000020004" pitchFamily="2" charset="0"/>
                <a:cs typeface="+mj-cs"/>
              </a:rPr>
              <a:t>Refrigerator magnets are an example of magnets. They stick to the type of steel most refrigerators are made from. </a:t>
            </a:r>
          </a:p>
        </p:txBody>
      </p:sp>
      <p:cxnSp>
        <p:nvCxnSpPr>
          <p:cNvPr id="316" name="Straight Connector 3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08" name="Google Shape;308;g27e576c1a67_0_80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9" name="Google Shape;309;g27e576c1a67_0_803"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5" name="Google Shape;325;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26" name="Google Shape;326;g25e11802ac4_0_864"/>
          <p:cNvSpPr txBox="1">
            <a:spLocks noGrp="1"/>
          </p:cNvSpPr>
          <p:nvPr>
            <p:ph type="ctrTitle" idx="4294967295"/>
          </p:nvPr>
        </p:nvSpPr>
        <p:spPr>
          <a:xfrm>
            <a:off x="347906" y="735300"/>
            <a:ext cx="8448183"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3000" dirty="0">
                <a:latin typeface="Helvetica Neue Light" panose="02000403000000020004" pitchFamily="2" charset="0"/>
                <a:ea typeface="Helvetica Neue Light" panose="02000403000000020004" pitchFamily="2" charset="0"/>
              </a:rPr>
              <a:t>Pennies which are made from copper are </a:t>
            </a:r>
            <a:r>
              <a:rPr lang="en-US" sz="3000" b="1" dirty="0">
                <a:latin typeface="HELVETICA NEUE LIGHT" panose="02000403000000020004" pitchFamily="2" charset="0"/>
                <a:ea typeface="HELVETICA NEUE LIGHT" panose="02000403000000020004" pitchFamily="2" charset="0"/>
              </a:rPr>
              <a:t>NOT</a:t>
            </a:r>
            <a:r>
              <a:rPr lang="en-US" sz="3000" dirty="0">
                <a:latin typeface="Helvetica Neue Light" panose="02000403000000020004" pitchFamily="2" charset="0"/>
                <a:ea typeface="Helvetica Neue Light" panose="02000403000000020004" pitchFamily="2" charset="0"/>
              </a:rPr>
              <a:t> examples of a magnet. Pennies do not attract any type of metal</a:t>
            </a:r>
            <a:endParaRPr sz="3000" u="none" strike="noStrike" cap="none" dirty="0">
              <a:solidFill>
                <a:schemeClr val="dk1"/>
              </a:solidFill>
              <a:latin typeface="Helvetica Neue Light" panose="02000403000000020004" pitchFamily="2" charset="0"/>
              <a:ea typeface="Helvetica Neue Light" panose="02000403000000020004" pitchFamily="2" charset="0"/>
              <a:sym typeface="Calibri"/>
            </a:endParaRPr>
          </a:p>
        </p:txBody>
      </p:sp>
      <p:pic>
        <p:nvPicPr>
          <p:cNvPr id="327" name="Google Shape;327;g25e11802ac4_0_864"/>
          <p:cNvPicPr preferRelativeResize="0"/>
          <p:nvPr/>
        </p:nvPicPr>
        <p:blipFill>
          <a:blip r:embed="rId5">
            <a:alphaModFix/>
          </a:blip>
          <a:stretch>
            <a:fillRect/>
          </a:stretch>
        </p:blipFill>
        <p:spPr>
          <a:xfrm>
            <a:off x="1719581" y="2202500"/>
            <a:ext cx="5704835" cy="4655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4" name="Google Shape;334;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35" name="Google Shape;335;g25e11802ac4_0_780"/>
          <p:cNvSpPr txBox="1">
            <a:spLocks noGrp="1"/>
          </p:cNvSpPr>
          <p:nvPr>
            <p:ph type="ctrTitle" idx="4294967295"/>
          </p:nvPr>
        </p:nvSpPr>
        <p:spPr>
          <a:xfrm>
            <a:off x="638221" y="518400"/>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3200" dirty="0">
                <a:latin typeface="Helvetica Neue Light" panose="02000403000000020004" pitchFamily="2" charset="0"/>
                <a:ea typeface="Helvetica Neue Light" panose="02000403000000020004" pitchFamily="2" charset="0"/>
              </a:rPr>
              <a:t>Aluminum is </a:t>
            </a:r>
            <a:r>
              <a:rPr lang="en-US" sz="3200" b="1" dirty="0">
                <a:latin typeface="HELVETICA NEUE LIGHT" panose="02000403000000020004" pitchFamily="2" charset="0"/>
                <a:ea typeface="HELVETICA NEUE LIGHT" panose="02000403000000020004" pitchFamily="2" charset="0"/>
              </a:rPr>
              <a:t>NOT</a:t>
            </a:r>
            <a:r>
              <a:rPr lang="en-US" sz="3200" dirty="0">
                <a:latin typeface="Helvetica Neue Light" panose="02000403000000020004" pitchFamily="2" charset="0"/>
                <a:ea typeface="Helvetica Neue Light" panose="02000403000000020004" pitchFamily="2" charset="0"/>
              </a:rPr>
              <a:t> an example of a magnet. It does not attract any type of metal.</a:t>
            </a:r>
            <a:endParaRPr sz="3200" u="none" strike="noStrike" cap="none" dirty="0">
              <a:solidFill>
                <a:schemeClr val="dk1"/>
              </a:solidFill>
              <a:latin typeface="Helvetica Neue Light" panose="02000403000000020004" pitchFamily="2" charset="0"/>
              <a:ea typeface="Helvetica Neue Light" panose="02000403000000020004" pitchFamily="2" charset="0"/>
              <a:sym typeface="Calibri"/>
            </a:endParaRPr>
          </a:p>
        </p:txBody>
      </p:sp>
      <p:pic>
        <p:nvPicPr>
          <p:cNvPr id="336" name="Google Shape;336;g25e11802ac4_0_780"/>
          <p:cNvPicPr preferRelativeResize="0"/>
          <p:nvPr/>
        </p:nvPicPr>
        <p:blipFill>
          <a:blip r:embed="rId5">
            <a:alphaModFix/>
          </a:blip>
          <a:stretch>
            <a:fillRect/>
          </a:stretch>
        </p:blipFill>
        <p:spPr>
          <a:xfrm>
            <a:off x="1633199" y="2202500"/>
            <a:ext cx="6057543" cy="4655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are </a:t>
            </a:r>
            <a:r>
              <a:rPr lang="en-US" sz="3600">
                <a:solidFill>
                  <a:schemeClr val="dk1"/>
                </a:solidFill>
                <a:latin typeface="Calibri"/>
                <a:ea typeface="Calibri"/>
                <a:cs typeface="Calibri"/>
                <a:sym typeface="Calibri"/>
              </a:rPr>
              <a:t>copper and aluminum not examples of magnets</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49" name="Google Shape;349;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51" name="Google Shape;351;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52" name="Google Shape;352;g27430209113_0_1469"/>
          <p:cNvPicPr preferRelativeResize="0"/>
          <p:nvPr/>
        </p:nvPicPr>
        <p:blipFill>
          <a:blip r:embed="rId5">
            <a:alphaModFix/>
          </a:blip>
          <a:stretch>
            <a:fillRect/>
          </a:stretch>
        </p:blipFill>
        <p:spPr>
          <a:xfrm>
            <a:off x="1130588" y="1914350"/>
            <a:ext cx="2217425" cy="1809551"/>
          </a:xfrm>
          <a:prstGeom prst="rect">
            <a:avLst/>
          </a:prstGeom>
          <a:noFill/>
          <a:ln>
            <a:noFill/>
          </a:ln>
        </p:spPr>
      </p:pic>
      <p:pic>
        <p:nvPicPr>
          <p:cNvPr id="353" name="Google Shape;353;g27430209113_0_1469"/>
          <p:cNvPicPr preferRelativeResize="0"/>
          <p:nvPr/>
        </p:nvPicPr>
        <p:blipFill>
          <a:blip r:embed="rId6">
            <a:alphaModFix/>
          </a:blip>
          <a:stretch>
            <a:fillRect/>
          </a:stretch>
        </p:blipFill>
        <p:spPr>
          <a:xfrm>
            <a:off x="1103101" y="4233075"/>
            <a:ext cx="2272411" cy="1746450"/>
          </a:xfrm>
          <a:prstGeom prst="rect">
            <a:avLst/>
          </a:prstGeom>
          <a:noFill/>
          <a:ln>
            <a:noFill/>
          </a:ln>
        </p:spPr>
      </p:pic>
      <p:pic>
        <p:nvPicPr>
          <p:cNvPr id="354" name="Google Shape;354;g27430209113_0_1469"/>
          <p:cNvPicPr preferRelativeResize="0"/>
          <p:nvPr/>
        </p:nvPicPr>
        <p:blipFill>
          <a:blip r:embed="rId7">
            <a:alphaModFix/>
          </a:blip>
          <a:stretch>
            <a:fillRect/>
          </a:stretch>
        </p:blipFill>
        <p:spPr>
          <a:xfrm>
            <a:off x="4944800" y="2774049"/>
            <a:ext cx="3761199" cy="2196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61" name="Google Shape;361;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Magnet</a:t>
            </a:r>
            <a:r>
              <a:rPr lang="en-US" b="1" dirty="0">
                <a:solidFill>
                  <a:schemeClr val="dk1"/>
                </a:solidFill>
              </a:rPr>
              <a:t>: </a:t>
            </a:r>
            <a:r>
              <a:rPr lang="en-US" dirty="0">
                <a:solidFill>
                  <a:schemeClr val="dk1"/>
                </a:solidFill>
              </a:rPr>
              <a:t>a material or object that can attract certain metals</a:t>
            </a:r>
            <a:endParaRPr dirty="0"/>
          </a:p>
        </p:txBody>
      </p:sp>
      <p:pic>
        <p:nvPicPr>
          <p:cNvPr id="234" name="Google Shape;234;g27e576c1a67_0_281"/>
          <p:cNvPicPr preferRelativeResize="0"/>
          <p:nvPr/>
        </p:nvPicPr>
        <p:blipFill>
          <a:blip r:embed="rId3">
            <a:alphaModFix/>
          </a:blip>
          <a:stretch>
            <a:fillRect/>
          </a:stretch>
        </p:blipFill>
        <p:spPr>
          <a:xfrm>
            <a:off x="700675" y="2220942"/>
            <a:ext cx="7618808" cy="4448683"/>
          </a:xfrm>
          <a:prstGeom prst="rect">
            <a:avLst/>
          </a:prstGeom>
          <a:noFill/>
          <a:ln>
            <a:noFill/>
          </a:ln>
        </p:spPr>
      </p:pic>
      <p:sp>
        <p:nvSpPr>
          <p:cNvPr id="2" name="Google Shape;1983;p187" descr="Rewind">
            <a:extLst>
              <a:ext uri="{FF2B5EF4-FFF2-40B4-BE49-F238E27FC236}">
                <a16:creationId xmlns:a16="http://schemas.microsoft.com/office/drawing/2014/main" id="{B02A4E9A-72AD-1F95-862F-C9E135761174}"/>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056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8d0a459bb7_0_12"/>
          <p:cNvSpPr txBox="1"/>
          <p:nvPr/>
        </p:nvSpPr>
        <p:spPr>
          <a:xfrm>
            <a:off x="2301072" y="69333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43" name="Google Shape;143;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28d0a459bb7_0_12"/>
          <p:cNvSpPr txBox="1"/>
          <p:nvPr/>
        </p:nvSpPr>
        <p:spPr>
          <a:xfrm>
            <a:off x="1512300" y="3514200"/>
            <a:ext cx="6698400" cy="3093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A magnet and paper clips</a:t>
            </a:r>
            <a:r>
              <a:rPr lang="en-US" sz="1800" b="1" i="0" u="none" strike="noStrike" cap="none">
                <a:solidFill>
                  <a:srgbClr val="000000"/>
                </a:solidFill>
                <a:latin typeface="Calibri"/>
                <a:ea typeface="Calibri"/>
                <a:cs typeface="Calibri"/>
                <a:sym typeface="Calibri"/>
              </a:rPr>
              <a:t> </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Calibri"/>
                <a:ea typeface="Calibri"/>
                <a:cs typeface="Calibri"/>
                <a:sym typeface="Calibri"/>
              </a:rPr>
              <a:t>For this topic one optional demonstration would </a:t>
            </a:r>
            <a:r>
              <a:rPr lang="en-US" sz="1700">
                <a:latin typeface="Calibri"/>
                <a:ea typeface="Calibri"/>
                <a:cs typeface="Calibri"/>
                <a:sym typeface="Calibri"/>
              </a:rPr>
              <a:t>be showing students how paper clips, which are made of iron are attracted to magnets. Before starting the demonstration ask students to make predictions about what will happen when you bring the magnet close to the paper clip. After students make predictions hold the magnet in your hand and bring it close to a paper clip without touching it. Have students observe how the paper clip is attracted to the magnet. You can try picking up a single paper clip with the magnet or allow multiple paper clips to stick together. Then give students independent opportunities.</a:t>
            </a:r>
            <a:endParaRPr sz="1700">
              <a:latin typeface="Calibri"/>
              <a:ea typeface="Calibri"/>
              <a:cs typeface="Calibri"/>
              <a:sym typeface="Calibri"/>
            </a:endParaRPr>
          </a:p>
        </p:txBody>
      </p:sp>
      <p:pic>
        <p:nvPicPr>
          <p:cNvPr id="145" name="Google Shape;145;g28d0a459bb7_0_12"/>
          <p:cNvPicPr preferRelativeResize="0"/>
          <p:nvPr/>
        </p:nvPicPr>
        <p:blipFill>
          <a:blip r:embed="rId4">
            <a:alphaModFix/>
          </a:blip>
          <a:stretch>
            <a:fillRect/>
          </a:stretch>
        </p:blipFill>
        <p:spPr>
          <a:xfrm>
            <a:off x="3630850" y="1458750"/>
            <a:ext cx="1882300" cy="20554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77" name="Google Shape;377;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378" name="Google Shape;378;g25e11802ac4_0_1976"/>
          <p:cNvCxnSpPr>
            <a:stCxn id="379" idx="4"/>
            <a:endCxn id="376"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380" name="Google Shape;380;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381" name="Google Shape;381;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379" name="Google Shape;379;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88" name="Google Shape;388;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389" name="Google Shape;389;g25e11802ac4_0_1886"/>
          <p:cNvCxnSpPr>
            <a:stCxn id="390" idx="4"/>
            <a:endCxn id="387"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391" name="Google Shape;391;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392" name="Google Shape;392;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390" name="Google Shape;390;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3" name="Google Shape;393;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Magnet</a:t>
            </a:r>
            <a:endParaRPr sz="700" b="0" i="0" u="none" strike="noStrike" cap="none">
              <a:solidFill>
                <a:srgbClr val="000000"/>
              </a:solidFill>
              <a:latin typeface="Arial"/>
              <a:ea typeface="Arial"/>
              <a:cs typeface="Arial"/>
              <a:sym typeface="Arial"/>
            </a:endParaRPr>
          </a:p>
        </p:txBody>
      </p:sp>
      <p:sp>
        <p:nvSpPr>
          <p:cNvPr id="394" name="Google Shape;394;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395" name="Google Shape;395;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396" name="Google Shape;396;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97" name="Google Shape;397;g25e11802ac4_0_1886"/>
          <p:cNvSpPr txBox="1"/>
          <p:nvPr/>
        </p:nvSpPr>
        <p:spPr>
          <a:xfrm>
            <a:off x="5115339" y="6012607"/>
            <a:ext cx="3571337"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latin typeface="Helvetica Neue Light"/>
                <a:ea typeface="Helvetica Neue Light"/>
                <a:cs typeface="Helvetica Neue Light"/>
                <a:sym typeface="Helvetica Neue Light"/>
              </a:rPr>
              <a:t>How do magnets impact my life?</a:t>
            </a:r>
            <a:endParaRPr sz="1800" b="0" i="0" u="none" strike="noStrike" cap="none" dirty="0">
              <a:solidFill>
                <a:srgbClr val="000000"/>
              </a:solidFill>
              <a:latin typeface="Arial"/>
              <a:ea typeface="Arial"/>
              <a:cs typeface="Arial"/>
              <a:sym typeface="Arial"/>
            </a:endParaRPr>
          </a:p>
        </p:txBody>
      </p:sp>
      <p:sp>
        <p:nvSpPr>
          <p:cNvPr id="398" name="Google Shape;398;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99" name="Google Shape;399;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00" name="Google Shape;400;g25e11802ac4_0_1886"/>
          <p:cNvCxnSpPr>
            <a:stCxn id="401" idx="4"/>
            <a:endCxn id="39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02" name="Google Shape;402;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03" name="Google Shape;403;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01" name="Google Shape;401;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0" name="Google Shape;410;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11" name="Google Shape;411;g25e11802ac4_0_1992"/>
          <p:cNvCxnSpPr>
            <a:stCxn id="412" idx="4"/>
            <a:endCxn id="4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13" name="Google Shape;413;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14" name="Google Shape;414;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12" name="Google Shape;412;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5" name="Google Shape;415;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magnets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16" name="Google Shape;416;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17" name="Google Shape;417;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18" name="Google Shape;418;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19" name="Google Shape;419;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roll of aluminum foil&#10;&#10;Description automatically generated">
            <a:extLst>
              <a:ext uri="{FF2B5EF4-FFF2-40B4-BE49-F238E27FC236}">
                <a16:creationId xmlns:a16="http://schemas.microsoft.com/office/drawing/2014/main" id="{69D6B03F-9C62-4AE1-F8CA-ACD18649DE52}"/>
              </a:ext>
            </a:extLst>
          </p:cNvPr>
          <p:cNvPicPr>
            <a:picLocks noChangeAspect="1"/>
          </p:cNvPicPr>
          <p:nvPr/>
        </p:nvPicPr>
        <p:blipFill>
          <a:blip r:embed="rId3"/>
          <a:stretch>
            <a:fillRect/>
          </a:stretch>
        </p:blipFill>
        <p:spPr>
          <a:xfrm>
            <a:off x="5735392" y="1554026"/>
            <a:ext cx="3015278" cy="2452813"/>
          </a:xfrm>
          <a:prstGeom prst="rect">
            <a:avLst/>
          </a:prstGeom>
        </p:spPr>
      </p:pic>
      <p:pic>
        <p:nvPicPr>
          <p:cNvPr id="3" name="Picture 2" descr="A hand holding a magnet&#10;&#10;Description automatically generated">
            <a:extLst>
              <a:ext uri="{FF2B5EF4-FFF2-40B4-BE49-F238E27FC236}">
                <a16:creationId xmlns:a16="http://schemas.microsoft.com/office/drawing/2014/main" id="{896CF571-1687-6237-8704-D983EBDBE59D}"/>
              </a:ext>
            </a:extLst>
          </p:cNvPr>
          <p:cNvPicPr>
            <a:picLocks noChangeAspect="1"/>
          </p:cNvPicPr>
          <p:nvPr/>
        </p:nvPicPr>
        <p:blipFill>
          <a:blip r:embed="rId4"/>
          <a:stretch>
            <a:fillRect/>
          </a:stretch>
        </p:blipFill>
        <p:spPr>
          <a:xfrm>
            <a:off x="1043801" y="4006839"/>
            <a:ext cx="2125446" cy="2760539"/>
          </a:xfrm>
          <a:prstGeom prst="rect">
            <a:avLst/>
          </a:prstGeom>
        </p:spPr>
      </p:pic>
      <p:pic>
        <p:nvPicPr>
          <p:cNvPr id="7" name="Picture 6" descr="A pile of cut logs in a forest&#10;&#10;Description automatically generated">
            <a:extLst>
              <a:ext uri="{FF2B5EF4-FFF2-40B4-BE49-F238E27FC236}">
                <a16:creationId xmlns:a16="http://schemas.microsoft.com/office/drawing/2014/main" id="{6962C4C5-2FE0-6808-D932-11183B8D7A90}"/>
              </a:ext>
            </a:extLst>
          </p:cNvPr>
          <p:cNvPicPr>
            <a:picLocks noChangeAspect="1"/>
          </p:cNvPicPr>
          <p:nvPr/>
        </p:nvPicPr>
        <p:blipFill>
          <a:blip r:embed="rId5"/>
          <a:stretch>
            <a:fillRect/>
          </a:stretch>
        </p:blipFill>
        <p:spPr>
          <a:xfrm>
            <a:off x="5948709" y="4492487"/>
            <a:ext cx="2794071" cy="2014330"/>
          </a:xfrm>
          <a:prstGeom prst="rect">
            <a:avLst/>
          </a:prstGeom>
        </p:spPr>
      </p:pic>
      <p:pic>
        <p:nvPicPr>
          <p:cNvPr id="9" name="Picture 8" descr="Close up of grass with sunlight&#10;&#10;Description automatically generated">
            <a:extLst>
              <a:ext uri="{FF2B5EF4-FFF2-40B4-BE49-F238E27FC236}">
                <a16:creationId xmlns:a16="http://schemas.microsoft.com/office/drawing/2014/main" id="{7F89C83F-0085-83EF-B032-4AF0401D53D0}"/>
              </a:ext>
            </a:extLst>
          </p:cNvPr>
          <p:cNvPicPr>
            <a:picLocks noChangeAspect="1"/>
          </p:cNvPicPr>
          <p:nvPr/>
        </p:nvPicPr>
        <p:blipFill>
          <a:blip r:embed="rId6"/>
          <a:stretch>
            <a:fillRect/>
          </a:stretch>
        </p:blipFill>
        <p:spPr>
          <a:xfrm>
            <a:off x="1153278" y="1797413"/>
            <a:ext cx="2782618" cy="200607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0" name="Google Shape;410;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11" name="Google Shape;411;g25e11802ac4_0_1992"/>
          <p:cNvCxnSpPr>
            <a:stCxn id="412" idx="4"/>
            <a:endCxn id="40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13" name="Google Shape;413;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14" name="Google Shape;414;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12" name="Google Shape;412;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5" name="Google Shape;415;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magnets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16" name="Google Shape;416;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17" name="Google Shape;417;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18" name="Google Shape;418;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19" name="Google Shape;419;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 name="Picture 4" descr="A roll of aluminum foil&#10;&#10;Description automatically generated">
            <a:extLst>
              <a:ext uri="{FF2B5EF4-FFF2-40B4-BE49-F238E27FC236}">
                <a16:creationId xmlns:a16="http://schemas.microsoft.com/office/drawing/2014/main" id="{69D6B03F-9C62-4AE1-F8CA-ACD18649DE52}"/>
              </a:ext>
            </a:extLst>
          </p:cNvPr>
          <p:cNvPicPr>
            <a:picLocks noChangeAspect="1"/>
          </p:cNvPicPr>
          <p:nvPr/>
        </p:nvPicPr>
        <p:blipFill>
          <a:blip r:embed="rId3"/>
          <a:stretch>
            <a:fillRect/>
          </a:stretch>
        </p:blipFill>
        <p:spPr>
          <a:xfrm>
            <a:off x="5735392" y="1554026"/>
            <a:ext cx="3015278" cy="2452813"/>
          </a:xfrm>
          <a:prstGeom prst="rect">
            <a:avLst/>
          </a:prstGeom>
        </p:spPr>
      </p:pic>
      <p:pic>
        <p:nvPicPr>
          <p:cNvPr id="3" name="Picture 2" descr="A hand holding a magnet&#10;&#10;Description automatically generated">
            <a:extLst>
              <a:ext uri="{FF2B5EF4-FFF2-40B4-BE49-F238E27FC236}">
                <a16:creationId xmlns:a16="http://schemas.microsoft.com/office/drawing/2014/main" id="{896CF571-1687-6237-8704-D983EBDBE59D}"/>
              </a:ext>
            </a:extLst>
          </p:cNvPr>
          <p:cNvPicPr>
            <a:picLocks noChangeAspect="1"/>
          </p:cNvPicPr>
          <p:nvPr/>
        </p:nvPicPr>
        <p:blipFill>
          <a:blip r:embed="rId4"/>
          <a:stretch>
            <a:fillRect/>
          </a:stretch>
        </p:blipFill>
        <p:spPr>
          <a:xfrm>
            <a:off x="1043801" y="4006839"/>
            <a:ext cx="2125446" cy="2760539"/>
          </a:xfrm>
          <a:prstGeom prst="rect">
            <a:avLst/>
          </a:prstGeom>
        </p:spPr>
      </p:pic>
      <p:pic>
        <p:nvPicPr>
          <p:cNvPr id="7" name="Picture 6" descr="A pile of cut logs in a forest&#10;&#10;Description automatically generated">
            <a:extLst>
              <a:ext uri="{FF2B5EF4-FFF2-40B4-BE49-F238E27FC236}">
                <a16:creationId xmlns:a16="http://schemas.microsoft.com/office/drawing/2014/main" id="{6962C4C5-2FE0-6808-D932-11183B8D7A90}"/>
              </a:ext>
            </a:extLst>
          </p:cNvPr>
          <p:cNvPicPr>
            <a:picLocks noChangeAspect="1"/>
          </p:cNvPicPr>
          <p:nvPr/>
        </p:nvPicPr>
        <p:blipFill>
          <a:blip r:embed="rId5"/>
          <a:stretch>
            <a:fillRect/>
          </a:stretch>
        </p:blipFill>
        <p:spPr>
          <a:xfrm>
            <a:off x="5948709" y="4492487"/>
            <a:ext cx="2794071" cy="2014330"/>
          </a:xfrm>
          <a:prstGeom prst="rect">
            <a:avLst/>
          </a:prstGeom>
        </p:spPr>
      </p:pic>
      <p:pic>
        <p:nvPicPr>
          <p:cNvPr id="9" name="Picture 8" descr="Close up of grass with sunlight&#10;&#10;Description automatically generated">
            <a:extLst>
              <a:ext uri="{FF2B5EF4-FFF2-40B4-BE49-F238E27FC236}">
                <a16:creationId xmlns:a16="http://schemas.microsoft.com/office/drawing/2014/main" id="{7F89C83F-0085-83EF-B032-4AF0401D53D0}"/>
              </a:ext>
            </a:extLst>
          </p:cNvPr>
          <p:cNvPicPr>
            <a:picLocks noChangeAspect="1"/>
          </p:cNvPicPr>
          <p:nvPr/>
        </p:nvPicPr>
        <p:blipFill>
          <a:blip r:embed="rId6"/>
          <a:stretch>
            <a:fillRect/>
          </a:stretch>
        </p:blipFill>
        <p:spPr>
          <a:xfrm>
            <a:off x="1153278" y="1797413"/>
            <a:ext cx="2782618" cy="2006074"/>
          </a:xfrm>
          <a:prstGeom prst="rect">
            <a:avLst/>
          </a:prstGeom>
        </p:spPr>
      </p:pic>
      <p:sp>
        <p:nvSpPr>
          <p:cNvPr id="2" name="Google Shape;444;g29bc8b02701_0_68">
            <a:extLst>
              <a:ext uri="{FF2B5EF4-FFF2-40B4-BE49-F238E27FC236}">
                <a16:creationId xmlns:a16="http://schemas.microsoft.com/office/drawing/2014/main" id="{1CA7462F-039C-B16B-3923-A149C39438B7}"/>
              </a:ext>
            </a:extLst>
          </p:cNvPr>
          <p:cNvSpPr/>
          <p:nvPr/>
        </p:nvSpPr>
        <p:spPr>
          <a:xfrm>
            <a:off x="289625" y="3909394"/>
            <a:ext cx="3573671" cy="294860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1779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A hand holding a magnet&#10;&#10;Description automatically generated">
            <a:extLst>
              <a:ext uri="{FF2B5EF4-FFF2-40B4-BE49-F238E27FC236}">
                <a16:creationId xmlns:a16="http://schemas.microsoft.com/office/drawing/2014/main" id="{97A66B2C-45AF-8AB2-5AE5-8D1725EC5A50}"/>
              </a:ext>
            </a:extLst>
          </p:cNvPr>
          <p:cNvPicPr>
            <a:picLocks noChangeAspect="1"/>
          </p:cNvPicPr>
          <p:nvPr/>
        </p:nvPicPr>
        <p:blipFill>
          <a:blip r:embed="rId3"/>
          <a:stretch>
            <a:fillRect/>
          </a:stretch>
        </p:blipFill>
        <p:spPr>
          <a:xfrm>
            <a:off x="5718395" y="747627"/>
            <a:ext cx="2125446" cy="2760539"/>
          </a:xfrm>
          <a:prstGeom prst="rect">
            <a:avLst/>
          </a:prstGeom>
        </p:spPr>
      </p:pic>
      <p:sp>
        <p:nvSpPr>
          <p:cNvPr id="450" name="Google Shape;450;g29bc8b02701_0_8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1" name="Google Shape;451;g29bc8b02701_0_8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9bc8b02701_0_88"/>
          <p:cNvCxnSpPr>
            <a:stCxn id="453" idx="4"/>
            <a:endCxn id="45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g29bc8b02701_0_8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5" name="Google Shape;455;g29bc8b02701_0_8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3" name="Google Shape;453;g29bc8b02701_0_8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6" name="Google Shape;456;g29bc8b02701_0_8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Magnet</a:t>
            </a:r>
            <a:endParaRPr sz="700" b="0" i="0" u="none" strike="noStrike" cap="none">
              <a:solidFill>
                <a:srgbClr val="000000"/>
              </a:solidFill>
              <a:latin typeface="Arial"/>
              <a:ea typeface="Arial"/>
              <a:cs typeface="Arial"/>
              <a:sym typeface="Arial"/>
            </a:endParaRPr>
          </a:p>
        </p:txBody>
      </p:sp>
      <p:sp>
        <p:nvSpPr>
          <p:cNvPr id="457" name="Google Shape;457;g29bc8b02701_0_8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8" name="Google Shape;458;g29bc8b02701_0_8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9" name="Google Shape;459;g29bc8b02701_0_8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1" name="Google Shape;461;g29bc8b02701_0_8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2" name="Google Shape;462;g29bc8b02701_0_8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3" name="Google Shape;463;g29bc8b02701_0_88"/>
          <p:cNvCxnSpPr>
            <a:stCxn id="464" idx="4"/>
            <a:endCxn id="46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9bc8b02701_0_8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66" name="Google Shape;466;g29bc8b02701_0_8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4" name="Google Shape;464;g29bc8b02701_0_8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397;g25e11802ac4_0_1886">
            <a:extLst>
              <a:ext uri="{FF2B5EF4-FFF2-40B4-BE49-F238E27FC236}">
                <a16:creationId xmlns:a16="http://schemas.microsoft.com/office/drawing/2014/main" id="{15D0E39D-56AB-A481-53E2-5909FBD5824F}"/>
              </a:ext>
            </a:extLst>
          </p:cNvPr>
          <p:cNvSpPr txBox="1"/>
          <p:nvPr/>
        </p:nvSpPr>
        <p:spPr>
          <a:xfrm>
            <a:off x="5115339" y="6012607"/>
            <a:ext cx="3571337"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latin typeface="Helvetica Neue Light"/>
                <a:ea typeface="Helvetica Neue Light"/>
                <a:cs typeface="Helvetica Neue Light"/>
                <a:sym typeface="Helvetica Neue Light"/>
              </a:rPr>
              <a:t>How do magnets impact my life?</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4" name="Google Shape;474;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5" name="Google Shape;475;g25e11802ac4_0_2130"/>
          <p:cNvCxnSpPr>
            <a:stCxn id="476" idx="4"/>
            <a:endCxn id="4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7" name="Google Shape;477;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6" name="Google Shape;476;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79" name="Google Shape;479;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80" name="Google Shape;480;g25e11802ac4_0_2130"/>
          <p:cNvSpPr txBox="1"/>
          <p:nvPr/>
        </p:nvSpPr>
        <p:spPr>
          <a:xfrm>
            <a:off x="1073532" y="5357087"/>
            <a:ext cx="7874100" cy="498558"/>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Clr>
                <a:schemeClr val="dk1"/>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sz="24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481" name="Google Shape;481;g25e11802ac4_0_2130"/>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latin typeface="Helvetica Neue Light"/>
                <a:ea typeface="Helvetica Neue Light"/>
                <a:cs typeface="Helvetica Neue Light"/>
                <a:sym typeface="Helvetica Neue Light"/>
              </a:rPr>
              <a:t>The smallest unit of matter</a:t>
            </a:r>
            <a:r>
              <a:rPr lang="en-US" sz="2400" b="0" i="0" u="none" strike="noStrike" cap="none" dirty="0">
                <a:solidFill>
                  <a:srgbClr val="000000"/>
                </a:solidFill>
                <a:latin typeface="Helvetica Neue Light"/>
                <a:ea typeface="Helvetica Neue Light"/>
                <a:cs typeface="Helvetica Neue Light"/>
                <a:sym typeface="Helvetica Neue Light"/>
              </a:rPr>
              <a:t>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82" name="Google Shape;482;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83" name="Google Shape;483;g25e11802ac4_0_2130"/>
          <p:cNvSpPr txBox="1"/>
          <p:nvPr/>
        </p:nvSpPr>
        <p:spPr>
          <a:xfrm>
            <a:off x="1073532" y="18636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Invisible hug that the earth gives everything to keep it close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484" name="Google Shape;484;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85" name="Google Shape;485;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6" name="Google Shape;486;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7" name="Google Shape;487;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488" name="Google Shape;488;g25e11802ac4_0_2130"/>
          <p:cNvSpPr txBox="1"/>
          <p:nvPr/>
        </p:nvSpPr>
        <p:spPr>
          <a:xfrm>
            <a:off x="1073532" y="308955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force that surrounds all magnets, that moves electronically charged particles in a circular path</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9bc8b02701_0_1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5" name="Google Shape;495;g29bc8b02701_0_1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6" name="Google Shape;496;g29bc8b02701_0_111"/>
          <p:cNvCxnSpPr>
            <a:stCxn id="497" idx="4"/>
            <a:endCxn id="4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9bc8b02701_0_1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9" name="Google Shape;499;g29bc8b02701_0_1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7" name="Google Shape;497;g29bc8b02701_0_1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0" name="Google Shape;500;g29bc8b02701_0_111"/>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02" name="Google Shape;502;g29bc8b02701_0_111"/>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The smallest unit of matter</a:t>
            </a:r>
            <a:r>
              <a:rPr lang="en-US" sz="2400" b="0" i="0" u="none" strike="noStrike" cap="none">
                <a:solidFill>
                  <a:srgbClr val="000000"/>
                </a:solidFill>
                <a:latin typeface="Helvetica Neue Light"/>
                <a:ea typeface="Helvetica Neue Light"/>
                <a:cs typeface="Helvetica Neue Light"/>
                <a:sym typeface="Helvetica Neue Light"/>
              </a:rPr>
              <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03" name="Google Shape;503;g29bc8b02701_0_11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04" name="Google Shape;504;g29bc8b02701_0_111"/>
          <p:cNvSpPr txBox="1"/>
          <p:nvPr/>
        </p:nvSpPr>
        <p:spPr>
          <a:xfrm>
            <a:off x="1073532" y="186360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Invisible hug that the earth gives everything to keep it close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05" name="Google Shape;505;g29bc8b02701_0_111"/>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6" name="Google Shape;506;g29bc8b02701_0_111"/>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7" name="Google Shape;507;g29bc8b02701_0_111"/>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8" name="Google Shape;508;g29bc8b02701_0_111"/>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09" name="Google Shape;509;g29bc8b02701_0_111"/>
          <p:cNvSpPr txBox="1"/>
          <p:nvPr/>
        </p:nvSpPr>
        <p:spPr>
          <a:xfrm>
            <a:off x="1073532" y="3089558"/>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force that surrounds all magnets, that moves electronically charged particles in a circular path</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10" name="Google Shape;510;g29bc8b02701_0_111"/>
          <p:cNvSpPr/>
          <p:nvPr/>
        </p:nvSpPr>
        <p:spPr>
          <a:xfrm>
            <a:off x="325969" y="5256808"/>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 name="Google Shape;480;g25e11802ac4_0_2130">
            <a:extLst>
              <a:ext uri="{FF2B5EF4-FFF2-40B4-BE49-F238E27FC236}">
                <a16:creationId xmlns:a16="http://schemas.microsoft.com/office/drawing/2014/main" id="{8081AE04-E894-4312-8865-B8AD5BB53121}"/>
              </a:ext>
            </a:extLst>
          </p:cNvPr>
          <p:cNvSpPr txBox="1"/>
          <p:nvPr/>
        </p:nvSpPr>
        <p:spPr>
          <a:xfrm>
            <a:off x="1073532" y="5357087"/>
            <a:ext cx="7874100" cy="498558"/>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Clr>
                <a:schemeClr val="dk1"/>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sz="24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A hand holding a magnet&#10;&#10;Description automatically generated">
            <a:extLst>
              <a:ext uri="{FF2B5EF4-FFF2-40B4-BE49-F238E27FC236}">
                <a16:creationId xmlns:a16="http://schemas.microsoft.com/office/drawing/2014/main" id="{97A66B2C-45AF-8AB2-5AE5-8D1725EC5A50}"/>
              </a:ext>
            </a:extLst>
          </p:cNvPr>
          <p:cNvPicPr>
            <a:picLocks noChangeAspect="1"/>
          </p:cNvPicPr>
          <p:nvPr/>
        </p:nvPicPr>
        <p:blipFill>
          <a:blip r:embed="rId3"/>
          <a:stretch>
            <a:fillRect/>
          </a:stretch>
        </p:blipFill>
        <p:spPr>
          <a:xfrm>
            <a:off x="5718395" y="747627"/>
            <a:ext cx="2125446" cy="2760539"/>
          </a:xfrm>
          <a:prstGeom prst="rect">
            <a:avLst/>
          </a:prstGeom>
        </p:spPr>
      </p:pic>
      <p:sp>
        <p:nvSpPr>
          <p:cNvPr id="450" name="Google Shape;450;g29bc8b02701_0_8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1" name="Google Shape;451;g29bc8b02701_0_8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9bc8b02701_0_88"/>
          <p:cNvCxnSpPr>
            <a:stCxn id="453" idx="4"/>
            <a:endCxn id="45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g29bc8b02701_0_8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5" name="Google Shape;455;g29bc8b02701_0_8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3" name="Google Shape;453;g29bc8b02701_0_8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6" name="Google Shape;456;g29bc8b02701_0_8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Magnet</a:t>
            </a:r>
            <a:endParaRPr sz="700" b="0" i="0" u="none" strike="noStrike" cap="none">
              <a:solidFill>
                <a:srgbClr val="000000"/>
              </a:solidFill>
              <a:latin typeface="Arial"/>
              <a:ea typeface="Arial"/>
              <a:cs typeface="Arial"/>
              <a:sym typeface="Arial"/>
            </a:endParaRPr>
          </a:p>
        </p:txBody>
      </p:sp>
      <p:sp>
        <p:nvSpPr>
          <p:cNvPr id="457" name="Google Shape;457;g29bc8b02701_0_8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8" name="Google Shape;458;g29bc8b02701_0_8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9" name="Google Shape;459;g29bc8b02701_0_8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1" name="Google Shape;461;g29bc8b02701_0_8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2" name="Google Shape;462;g29bc8b02701_0_8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3" name="Google Shape;463;g29bc8b02701_0_88"/>
          <p:cNvCxnSpPr>
            <a:stCxn id="464" idx="4"/>
            <a:endCxn id="46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9bc8b02701_0_8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66" name="Google Shape;466;g29bc8b02701_0_8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4" name="Google Shape;464;g29bc8b02701_0_8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397;g25e11802ac4_0_1886">
            <a:extLst>
              <a:ext uri="{FF2B5EF4-FFF2-40B4-BE49-F238E27FC236}">
                <a16:creationId xmlns:a16="http://schemas.microsoft.com/office/drawing/2014/main" id="{15D0E39D-56AB-A481-53E2-5909FBD5824F}"/>
              </a:ext>
            </a:extLst>
          </p:cNvPr>
          <p:cNvSpPr txBox="1"/>
          <p:nvPr/>
        </p:nvSpPr>
        <p:spPr>
          <a:xfrm>
            <a:off x="5115339" y="6012607"/>
            <a:ext cx="3571337"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latin typeface="Helvetica Neue Light"/>
                <a:ea typeface="Helvetica Neue Light"/>
                <a:cs typeface="Helvetica Neue Light"/>
                <a:sym typeface="Helvetica Neue Light"/>
              </a:rPr>
              <a:t>How do magnets impact my life?</a:t>
            </a:r>
            <a:endParaRPr sz="1800" b="0" i="0" u="none" strike="noStrike" cap="none" dirty="0">
              <a:solidFill>
                <a:srgbClr val="000000"/>
              </a:solidFill>
              <a:latin typeface="Arial"/>
              <a:ea typeface="Arial"/>
              <a:cs typeface="Arial"/>
              <a:sym typeface="Arial"/>
            </a:endParaRPr>
          </a:p>
        </p:txBody>
      </p:sp>
      <p:sp>
        <p:nvSpPr>
          <p:cNvPr id="4" name="Google Shape;480;g25e11802ac4_0_2130">
            <a:extLst>
              <a:ext uri="{FF2B5EF4-FFF2-40B4-BE49-F238E27FC236}">
                <a16:creationId xmlns:a16="http://schemas.microsoft.com/office/drawing/2014/main" id="{9DBC19B8-23EB-2BDD-C7D2-972450F85E4C}"/>
              </a:ext>
            </a:extLst>
          </p:cNvPr>
          <p:cNvSpPr txBox="1"/>
          <p:nvPr/>
        </p:nvSpPr>
        <p:spPr>
          <a:xfrm>
            <a:off x="669800" y="1313955"/>
            <a:ext cx="3544388" cy="904823"/>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Clr>
                <a:schemeClr val="dk1"/>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sz="24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Tree>
    <p:extLst>
      <p:ext uri="{BB962C8B-B14F-4D97-AF65-F5344CB8AC3E}">
        <p14:creationId xmlns:p14="http://schemas.microsoft.com/office/powerpoint/2010/main" val="1878897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1" name="Google Shape;541;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2" name="Google Shape;542;g25e11802ac4_0_2367"/>
          <p:cNvCxnSpPr>
            <a:stCxn id="543" idx="4"/>
            <a:endCxn id="5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4" name="Google Shape;544;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3" name="Google Shape;543;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6" name="Google Shape;546;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47" name="Google Shape;547;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panose="02000403000000020004" pitchFamily="2" charset="0"/>
                <a:ea typeface="Helvetica Neue Light" panose="02000403000000020004" pitchFamily="2" charset="0"/>
              </a:rPr>
              <a:t>Copper </a:t>
            </a:r>
            <a:endParaRPr sz="2400" u="none" strike="noStrike" cap="none" dirty="0">
              <a:solidFill>
                <a:srgbClr val="434343"/>
              </a:solidFill>
              <a:latin typeface="Helvetica Neue Light" panose="02000403000000020004" pitchFamily="2" charset="0"/>
              <a:ea typeface="Helvetica Neue Light" panose="02000403000000020004" pitchFamily="2" charset="0"/>
              <a:sym typeface="Arial"/>
            </a:endParaRPr>
          </a:p>
        </p:txBody>
      </p:sp>
      <p:sp>
        <p:nvSpPr>
          <p:cNvPr id="548" name="Google Shape;548;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Penny</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49" name="Google Shape;549;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0" name="Google Shape;550;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luminum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1" name="Google Shape;551;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2" name="Google Shape;552;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3" name="Google Shape;553;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4" name="Google Shape;554;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55" name="Google Shape;555;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Ferrite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1" name="Google Shape;541;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2" name="Google Shape;542;g25e11802ac4_0_2367"/>
          <p:cNvCxnSpPr>
            <a:stCxn id="543" idx="4"/>
            <a:endCxn id="5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4" name="Google Shape;544;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3" name="Google Shape;543;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6" name="Google Shape;546;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magnet</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47" name="Google Shape;547;g25e11802ac4_0_2367"/>
          <p:cNvSpPr txBox="1"/>
          <p:nvPr/>
        </p:nvSpPr>
        <p:spPr>
          <a:xfrm>
            <a:off x="1073532" y="4964490"/>
            <a:ext cx="78741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343"/>
                </a:solidFill>
                <a:latin typeface="Helvetica Neue Light" panose="02000403000000020004" pitchFamily="2" charset="0"/>
                <a:ea typeface="Helvetica Neue Light" panose="02000403000000020004" pitchFamily="2" charset="0"/>
              </a:rPr>
              <a:t>Copper </a:t>
            </a:r>
            <a:endParaRPr sz="2400" u="none" strike="noStrike" cap="none" dirty="0">
              <a:solidFill>
                <a:srgbClr val="434343"/>
              </a:solidFill>
              <a:latin typeface="Helvetica Neue Light" panose="02000403000000020004" pitchFamily="2" charset="0"/>
              <a:ea typeface="Helvetica Neue Light" panose="02000403000000020004" pitchFamily="2" charset="0"/>
              <a:sym typeface="Arial"/>
            </a:endParaRPr>
          </a:p>
        </p:txBody>
      </p:sp>
      <p:sp>
        <p:nvSpPr>
          <p:cNvPr id="548" name="Google Shape;548;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Penny</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49" name="Google Shape;549;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0" name="Google Shape;550;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luminum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51" name="Google Shape;551;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2" name="Google Shape;552;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3" name="Google Shape;553;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4" name="Google Shape;554;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55" name="Google Shape;555;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Ferrite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77;g29bc8b02701_0_161">
            <a:extLst>
              <a:ext uri="{FF2B5EF4-FFF2-40B4-BE49-F238E27FC236}">
                <a16:creationId xmlns:a16="http://schemas.microsoft.com/office/drawing/2014/main" id="{D78F0C0E-5008-D6E5-40A0-883C1CDDAE1D}"/>
              </a:ext>
            </a:extLst>
          </p:cNvPr>
          <p:cNvSpPr/>
          <p:nvPr/>
        </p:nvSpPr>
        <p:spPr>
          <a:xfrm>
            <a:off x="235575" y="2668175"/>
            <a:ext cx="48657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0499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9c4e5c2037_1_0"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A hand holding a magnet&#10;&#10;Description automatically generated">
            <a:extLst>
              <a:ext uri="{FF2B5EF4-FFF2-40B4-BE49-F238E27FC236}">
                <a16:creationId xmlns:a16="http://schemas.microsoft.com/office/drawing/2014/main" id="{97A66B2C-45AF-8AB2-5AE5-8D1725EC5A50}"/>
              </a:ext>
            </a:extLst>
          </p:cNvPr>
          <p:cNvPicPr>
            <a:picLocks noChangeAspect="1"/>
          </p:cNvPicPr>
          <p:nvPr/>
        </p:nvPicPr>
        <p:blipFill>
          <a:blip r:embed="rId3"/>
          <a:stretch>
            <a:fillRect/>
          </a:stretch>
        </p:blipFill>
        <p:spPr>
          <a:xfrm>
            <a:off x="5718395" y="747627"/>
            <a:ext cx="2125446" cy="2760539"/>
          </a:xfrm>
          <a:prstGeom prst="rect">
            <a:avLst/>
          </a:prstGeom>
        </p:spPr>
      </p:pic>
      <p:sp>
        <p:nvSpPr>
          <p:cNvPr id="450" name="Google Shape;450;g29bc8b02701_0_8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1" name="Google Shape;451;g29bc8b02701_0_8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9bc8b02701_0_88"/>
          <p:cNvCxnSpPr>
            <a:stCxn id="453" idx="4"/>
            <a:endCxn id="45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g29bc8b02701_0_8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5" name="Google Shape;455;g29bc8b02701_0_8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3" name="Google Shape;453;g29bc8b02701_0_8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6" name="Google Shape;456;g29bc8b02701_0_8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Magnet</a:t>
            </a:r>
            <a:endParaRPr sz="700" b="0" i="0" u="none" strike="noStrike" cap="none">
              <a:solidFill>
                <a:srgbClr val="000000"/>
              </a:solidFill>
              <a:latin typeface="Arial"/>
              <a:ea typeface="Arial"/>
              <a:cs typeface="Arial"/>
              <a:sym typeface="Arial"/>
            </a:endParaRPr>
          </a:p>
        </p:txBody>
      </p:sp>
      <p:sp>
        <p:nvSpPr>
          <p:cNvPr id="457" name="Google Shape;457;g29bc8b02701_0_8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8" name="Google Shape;458;g29bc8b02701_0_8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9" name="Google Shape;459;g29bc8b02701_0_8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1" name="Google Shape;461;g29bc8b02701_0_8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2" name="Google Shape;462;g29bc8b02701_0_8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3" name="Google Shape;463;g29bc8b02701_0_88"/>
          <p:cNvCxnSpPr>
            <a:stCxn id="464" idx="4"/>
            <a:endCxn id="46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9bc8b02701_0_8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66" name="Google Shape;466;g29bc8b02701_0_8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4" name="Google Shape;464;g29bc8b02701_0_8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397;g25e11802ac4_0_1886">
            <a:extLst>
              <a:ext uri="{FF2B5EF4-FFF2-40B4-BE49-F238E27FC236}">
                <a16:creationId xmlns:a16="http://schemas.microsoft.com/office/drawing/2014/main" id="{15D0E39D-56AB-A481-53E2-5909FBD5824F}"/>
              </a:ext>
            </a:extLst>
          </p:cNvPr>
          <p:cNvSpPr txBox="1"/>
          <p:nvPr/>
        </p:nvSpPr>
        <p:spPr>
          <a:xfrm>
            <a:off x="5115339" y="6012607"/>
            <a:ext cx="3571337"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latin typeface="Helvetica Neue Light"/>
                <a:ea typeface="Helvetica Neue Light"/>
                <a:cs typeface="Helvetica Neue Light"/>
                <a:sym typeface="Helvetica Neue Light"/>
              </a:rPr>
              <a:t>How do magnets impact my life?</a:t>
            </a:r>
            <a:endParaRPr sz="1800" b="0" i="0" u="none" strike="noStrike" cap="none" dirty="0">
              <a:solidFill>
                <a:srgbClr val="000000"/>
              </a:solidFill>
              <a:latin typeface="Arial"/>
              <a:ea typeface="Arial"/>
              <a:cs typeface="Arial"/>
              <a:sym typeface="Arial"/>
            </a:endParaRPr>
          </a:p>
        </p:txBody>
      </p:sp>
      <p:sp>
        <p:nvSpPr>
          <p:cNvPr id="4" name="Google Shape;480;g25e11802ac4_0_2130">
            <a:extLst>
              <a:ext uri="{FF2B5EF4-FFF2-40B4-BE49-F238E27FC236}">
                <a16:creationId xmlns:a16="http://schemas.microsoft.com/office/drawing/2014/main" id="{9DBC19B8-23EB-2BDD-C7D2-972450F85E4C}"/>
              </a:ext>
            </a:extLst>
          </p:cNvPr>
          <p:cNvSpPr txBox="1"/>
          <p:nvPr/>
        </p:nvSpPr>
        <p:spPr>
          <a:xfrm>
            <a:off x="669800" y="1313955"/>
            <a:ext cx="3544388" cy="904823"/>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Clr>
                <a:schemeClr val="dk1"/>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sz="24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 name="Google Shape;555;g25e11802ac4_0_2367">
            <a:extLst>
              <a:ext uri="{FF2B5EF4-FFF2-40B4-BE49-F238E27FC236}">
                <a16:creationId xmlns:a16="http://schemas.microsoft.com/office/drawing/2014/main" id="{A6FF254F-52ED-AD0E-C69B-D8D769E9419F}"/>
              </a:ext>
            </a:extLst>
          </p:cNvPr>
          <p:cNvSpPr txBox="1"/>
          <p:nvPr/>
        </p:nvSpPr>
        <p:spPr>
          <a:xfrm>
            <a:off x="1067663" y="4591751"/>
            <a:ext cx="1620885"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Ferrite</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096362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9" name="Google Shape;609;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0" name="Google Shape;610;g25e11802ac4_0_2536"/>
          <p:cNvCxnSpPr>
            <a:stCxn id="611" idx="4"/>
            <a:endCxn id="60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2" name="Google Shape;612;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1" name="Google Shape;611;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4" name="Google Shape;614;g25e11802ac4_0_2536"/>
          <p:cNvSpPr txBox="1"/>
          <p:nvPr/>
        </p:nvSpPr>
        <p:spPr>
          <a:xfrm>
            <a:off x="626731" y="355701"/>
            <a:ext cx="82095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dirty="0">
                <a:latin typeface="Calibri"/>
                <a:ea typeface="Calibri"/>
                <a:cs typeface="Calibri"/>
                <a:sym typeface="Calibri"/>
              </a:rPr>
              <a:t>“</a:t>
            </a:r>
            <a:r>
              <a:rPr lang="en-US" sz="2900" i="1" dirty="0">
                <a:latin typeface="Calibri"/>
                <a:ea typeface="Calibri"/>
                <a:cs typeface="Calibri"/>
                <a:sym typeface="Calibri"/>
              </a:rPr>
              <a:t>How do magnets impact my life</a:t>
            </a:r>
            <a:r>
              <a:rPr lang="en-US" sz="2900" dirty="0">
                <a:latin typeface="Calibri"/>
                <a:ea typeface="Calibri"/>
                <a:cs typeface="Calibri"/>
                <a:sym typeface="Calibri"/>
              </a:rPr>
              <a:t>?”</a:t>
            </a:r>
            <a:r>
              <a:rPr lang="en-US" sz="29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617" name="Google Shape;617;g25e11802ac4_0_2536"/>
          <p:cNvSpPr txBox="1"/>
          <p:nvPr/>
        </p:nvSpPr>
        <p:spPr>
          <a:xfrm>
            <a:off x="962132" y="1760847"/>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Magnets are used to help a compass work and a compass can help me find my way home if I am lost.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19" name="Google Shape;619;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0" name="Google Shape;620;g25e11802ac4_0_25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1" name="Google Shape;621;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2" name="Google Shape;622;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3" name="Google Shape;623;g25e11802ac4_0_2536"/>
          <p:cNvSpPr txBox="1"/>
          <p:nvPr/>
        </p:nvSpPr>
        <p:spPr>
          <a:xfrm>
            <a:off x="962132" y="56217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dirty="0">
                <a:solidFill>
                  <a:srgbClr val="434343"/>
                </a:solidFill>
                <a:latin typeface="Helvetica Neue Light"/>
                <a:ea typeface="Helvetica Neue Light"/>
                <a:cs typeface="Helvetica Neue Light"/>
                <a:sym typeface="Helvetica Neue Light"/>
              </a:rPr>
              <a:t>Magnets release a sticky substance that attaches to paper clips.</a:t>
            </a:r>
            <a:endParaRPr sz="2400" b="0" i="0" u="none" strike="noStrike" cap="none" dirty="0">
              <a:solidFill>
                <a:srgbClr val="434343"/>
              </a:solidFill>
              <a:latin typeface="Arial"/>
              <a:ea typeface="Arial"/>
              <a:cs typeface="Arial"/>
              <a:sym typeface="Arial"/>
            </a:endParaRPr>
          </a:p>
        </p:txBody>
      </p:sp>
      <p:sp>
        <p:nvSpPr>
          <p:cNvPr id="2" name="TextBox 1">
            <a:extLst>
              <a:ext uri="{FF2B5EF4-FFF2-40B4-BE49-F238E27FC236}">
                <a16:creationId xmlns:a16="http://schemas.microsoft.com/office/drawing/2014/main" id="{C0F3144A-FD0F-2EA7-7B46-9E75E03BD792}"/>
              </a:ext>
            </a:extLst>
          </p:cNvPr>
          <p:cNvSpPr txBox="1"/>
          <p:nvPr/>
        </p:nvSpPr>
        <p:spPr>
          <a:xfrm>
            <a:off x="1060174" y="3027196"/>
            <a:ext cx="7527235"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Magnets are used as an ingredient in my favorite chocolate chip cookies. </a:t>
            </a:r>
          </a:p>
        </p:txBody>
      </p:sp>
      <p:sp>
        <p:nvSpPr>
          <p:cNvPr id="3" name="TextBox 2">
            <a:extLst>
              <a:ext uri="{FF2B5EF4-FFF2-40B4-BE49-F238E27FC236}">
                <a16:creationId xmlns:a16="http://schemas.microsoft.com/office/drawing/2014/main" id="{0874D9B8-6A14-72C4-69FB-E1EBAF07E339}"/>
              </a:ext>
            </a:extLst>
          </p:cNvPr>
          <p:cNvSpPr txBox="1"/>
          <p:nvPr/>
        </p:nvSpPr>
        <p:spPr>
          <a:xfrm>
            <a:off x="872808" y="4266198"/>
            <a:ext cx="7527235"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Magnets are used to help babies teethe and they soothe their gums.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9" name="Google Shape;609;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0" name="Google Shape;610;g25e11802ac4_0_2536"/>
          <p:cNvCxnSpPr>
            <a:stCxn id="611" idx="4"/>
            <a:endCxn id="60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2" name="Google Shape;612;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1" name="Google Shape;611;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4" name="Google Shape;614;g25e11802ac4_0_2536"/>
          <p:cNvSpPr txBox="1"/>
          <p:nvPr/>
        </p:nvSpPr>
        <p:spPr>
          <a:xfrm>
            <a:off x="626731" y="355701"/>
            <a:ext cx="82095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dirty="0">
                <a:latin typeface="Calibri"/>
                <a:ea typeface="Calibri"/>
                <a:cs typeface="Calibri"/>
                <a:sym typeface="Calibri"/>
              </a:rPr>
              <a:t>“</a:t>
            </a:r>
            <a:r>
              <a:rPr lang="en-US" sz="2900" i="1" dirty="0">
                <a:latin typeface="Calibri"/>
                <a:ea typeface="Calibri"/>
                <a:cs typeface="Calibri"/>
                <a:sym typeface="Calibri"/>
              </a:rPr>
              <a:t>How do magnets impact my life</a:t>
            </a:r>
            <a:r>
              <a:rPr lang="en-US" sz="2900" dirty="0">
                <a:latin typeface="Calibri"/>
                <a:ea typeface="Calibri"/>
                <a:cs typeface="Calibri"/>
                <a:sym typeface="Calibri"/>
              </a:rPr>
              <a:t>?”</a:t>
            </a:r>
            <a:r>
              <a:rPr lang="en-US" sz="29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617" name="Google Shape;617;g25e11802ac4_0_2536"/>
          <p:cNvSpPr txBox="1"/>
          <p:nvPr/>
        </p:nvSpPr>
        <p:spPr>
          <a:xfrm>
            <a:off x="962132" y="1760847"/>
            <a:ext cx="79770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Magnets are used to help a compass work and a compass can help me find my way home if I am lost.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19" name="Google Shape;619;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0" name="Google Shape;620;g25e11802ac4_0_25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1" name="Google Shape;621;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2" name="Google Shape;622;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3" name="Google Shape;623;g25e11802ac4_0_2536"/>
          <p:cNvSpPr txBox="1"/>
          <p:nvPr/>
        </p:nvSpPr>
        <p:spPr>
          <a:xfrm>
            <a:off x="962132" y="5621790"/>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400" dirty="0">
                <a:solidFill>
                  <a:srgbClr val="434343"/>
                </a:solidFill>
                <a:latin typeface="Helvetica Neue Light"/>
                <a:ea typeface="Helvetica Neue Light"/>
                <a:cs typeface="Helvetica Neue Light"/>
                <a:sym typeface="Helvetica Neue Light"/>
              </a:rPr>
              <a:t>Magnets release a sticky substance that attaches to paper clips.</a:t>
            </a:r>
            <a:endParaRPr sz="2400" b="0" i="0" u="none" strike="noStrike" cap="none" dirty="0">
              <a:solidFill>
                <a:srgbClr val="434343"/>
              </a:solidFill>
              <a:latin typeface="Arial"/>
              <a:ea typeface="Arial"/>
              <a:cs typeface="Arial"/>
              <a:sym typeface="Arial"/>
            </a:endParaRPr>
          </a:p>
        </p:txBody>
      </p:sp>
      <p:sp>
        <p:nvSpPr>
          <p:cNvPr id="2" name="TextBox 1">
            <a:extLst>
              <a:ext uri="{FF2B5EF4-FFF2-40B4-BE49-F238E27FC236}">
                <a16:creationId xmlns:a16="http://schemas.microsoft.com/office/drawing/2014/main" id="{C0F3144A-FD0F-2EA7-7B46-9E75E03BD792}"/>
              </a:ext>
            </a:extLst>
          </p:cNvPr>
          <p:cNvSpPr txBox="1"/>
          <p:nvPr/>
        </p:nvSpPr>
        <p:spPr>
          <a:xfrm>
            <a:off x="1060174" y="3027196"/>
            <a:ext cx="7527235"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Magnets are used as an ingredient in my favorite chocolate chip cookies. </a:t>
            </a:r>
          </a:p>
        </p:txBody>
      </p:sp>
      <p:sp>
        <p:nvSpPr>
          <p:cNvPr id="3" name="TextBox 2">
            <a:extLst>
              <a:ext uri="{FF2B5EF4-FFF2-40B4-BE49-F238E27FC236}">
                <a16:creationId xmlns:a16="http://schemas.microsoft.com/office/drawing/2014/main" id="{0874D9B8-6A14-72C4-69FB-E1EBAF07E339}"/>
              </a:ext>
            </a:extLst>
          </p:cNvPr>
          <p:cNvSpPr txBox="1"/>
          <p:nvPr/>
        </p:nvSpPr>
        <p:spPr>
          <a:xfrm>
            <a:off x="872808" y="4266198"/>
            <a:ext cx="7527235"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Magnets are used to help babies teethe and they soothe their gums.  </a:t>
            </a:r>
          </a:p>
        </p:txBody>
      </p:sp>
      <p:sp>
        <p:nvSpPr>
          <p:cNvPr id="4" name="Google Shape;645;g29c501dfc62_5_13">
            <a:extLst>
              <a:ext uri="{FF2B5EF4-FFF2-40B4-BE49-F238E27FC236}">
                <a16:creationId xmlns:a16="http://schemas.microsoft.com/office/drawing/2014/main" id="{817A1D65-ABDF-D409-7F5F-076DFB261F31}"/>
              </a:ext>
            </a:extLst>
          </p:cNvPr>
          <p:cNvSpPr/>
          <p:nvPr/>
        </p:nvSpPr>
        <p:spPr>
          <a:xfrm>
            <a:off x="336181" y="1640549"/>
            <a:ext cx="8790600" cy="9615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27603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A hand holding a magnet&#10;&#10;Description automatically generated">
            <a:extLst>
              <a:ext uri="{FF2B5EF4-FFF2-40B4-BE49-F238E27FC236}">
                <a16:creationId xmlns:a16="http://schemas.microsoft.com/office/drawing/2014/main" id="{97A66B2C-45AF-8AB2-5AE5-8D1725EC5A50}"/>
              </a:ext>
            </a:extLst>
          </p:cNvPr>
          <p:cNvPicPr>
            <a:picLocks noChangeAspect="1"/>
          </p:cNvPicPr>
          <p:nvPr/>
        </p:nvPicPr>
        <p:blipFill>
          <a:blip r:embed="rId3"/>
          <a:stretch>
            <a:fillRect/>
          </a:stretch>
        </p:blipFill>
        <p:spPr>
          <a:xfrm>
            <a:off x="5718395" y="747627"/>
            <a:ext cx="2125446" cy="2760539"/>
          </a:xfrm>
          <a:prstGeom prst="rect">
            <a:avLst/>
          </a:prstGeom>
        </p:spPr>
      </p:pic>
      <p:sp>
        <p:nvSpPr>
          <p:cNvPr id="450" name="Google Shape;450;g29bc8b02701_0_8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1" name="Google Shape;451;g29bc8b02701_0_8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2" name="Google Shape;452;g29bc8b02701_0_88"/>
          <p:cNvCxnSpPr>
            <a:stCxn id="453" idx="4"/>
            <a:endCxn id="45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g29bc8b02701_0_8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5" name="Google Shape;455;g29bc8b02701_0_8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3" name="Google Shape;453;g29bc8b02701_0_8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6" name="Google Shape;456;g29bc8b02701_0_8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Magnet</a:t>
            </a:r>
            <a:endParaRPr sz="700" b="0" i="0" u="none" strike="noStrike" cap="none">
              <a:solidFill>
                <a:srgbClr val="000000"/>
              </a:solidFill>
              <a:latin typeface="Arial"/>
              <a:ea typeface="Arial"/>
              <a:cs typeface="Arial"/>
              <a:sym typeface="Arial"/>
            </a:endParaRPr>
          </a:p>
        </p:txBody>
      </p:sp>
      <p:sp>
        <p:nvSpPr>
          <p:cNvPr id="457" name="Google Shape;457;g29bc8b02701_0_8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58" name="Google Shape;458;g29bc8b02701_0_8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59" name="Google Shape;459;g29bc8b02701_0_8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1" name="Google Shape;461;g29bc8b02701_0_8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2" name="Google Shape;462;g29bc8b02701_0_8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3" name="Google Shape;463;g29bc8b02701_0_88"/>
          <p:cNvCxnSpPr>
            <a:stCxn id="464" idx="4"/>
            <a:endCxn id="46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9bc8b02701_0_8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66" name="Google Shape;466;g29bc8b02701_0_8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4" name="Google Shape;464;g29bc8b02701_0_8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 name="Google Shape;397;g25e11802ac4_0_1886">
            <a:extLst>
              <a:ext uri="{FF2B5EF4-FFF2-40B4-BE49-F238E27FC236}">
                <a16:creationId xmlns:a16="http://schemas.microsoft.com/office/drawing/2014/main" id="{15D0E39D-56AB-A481-53E2-5909FBD5824F}"/>
              </a:ext>
            </a:extLst>
          </p:cNvPr>
          <p:cNvSpPr txBox="1"/>
          <p:nvPr/>
        </p:nvSpPr>
        <p:spPr>
          <a:xfrm>
            <a:off x="5115339" y="6012607"/>
            <a:ext cx="3571337"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dirty="0">
                <a:latin typeface="Helvetica Neue Light"/>
                <a:ea typeface="Helvetica Neue Light"/>
                <a:cs typeface="Helvetica Neue Light"/>
                <a:sym typeface="Helvetica Neue Light"/>
              </a:rPr>
              <a:t>How do magnets impact my life?</a:t>
            </a:r>
            <a:endParaRPr sz="1800" b="0" i="0" u="none" strike="noStrike" cap="none" dirty="0">
              <a:solidFill>
                <a:srgbClr val="000000"/>
              </a:solidFill>
              <a:latin typeface="Arial"/>
              <a:ea typeface="Arial"/>
              <a:cs typeface="Arial"/>
              <a:sym typeface="Arial"/>
            </a:endParaRPr>
          </a:p>
        </p:txBody>
      </p:sp>
      <p:sp>
        <p:nvSpPr>
          <p:cNvPr id="4" name="Google Shape;480;g25e11802ac4_0_2130">
            <a:extLst>
              <a:ext uri="{FF2B5EF4-FFF2-40B4-BE49-F238E27FC236}">
                <a16:creationId xmlns:a16="http://schemas.microsoft.com/office/drawing/2014/main" id="{9DBC19B8-23EB-2BDD-C7D2-972450F85E4C}"/>
              </a:ext>
            </a:extLst>
          </p:cNvPr>
          <p:cNvSpPr txBox="1"/>
          <p:nvPr/>
        </p:nvSpPr>
        <p:spPr>
          <a:xfrm>
            <a:off x="669800" y="1313955"/>
            <a:ext cx="3544388" cy="904823"/>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Clr>
                <a:schemeClr val="dk1"/>
              </a:buClr>
              <a:buSzPts val="2400"/>
              <a:buFont typeface="Arial"/>
              <a:buNone/>
            </a:pPr>
            <a:r>
              <a:rPr lang="en-US" sz="2400" dirty="0">
                <a:solidFill>
                  <a:schemeClr val="dk1"/>
                </a:solidFill>
                <a:latin typeface="Helvetica Neue Light" panose="02000403000000020004" pitchFamily="2" charset="0"/>
                <a:ea typeface="Helvetica Neue Light" panose="02000403000000020004" pitchFamily="2" charset="0"/>
              </a:rPr>
              <a:t>a material or object that can attract certain metals</a:t>
            </a:r>
            <a:endParaRPr sz="2400" dirty="0">
              <a:solidFill>
                <a:schemeClr val="dk1"/>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 name="Google Shape;555;g25e11802ac4_0_2367">
            <a:extLst>
              <a:ext uri="{FF2B5EF4-FFF2-40B4-BE49-F238E27FC236}">
                <a16:creationId xmlns:a16="http://schemas.microsoft.com/office/drawing/2014/main" id="{A6FF254F-52ED-AD0E-C69B-D8D769E9419F}"/>
              </a:ext>
            </a:extLst>
          </p:cNvPr>
          <p:cNvSpPr txBox="1"/>
          <p:nvPr/>
        </p:nvSpPr>
        <p:spPr>
          <a:xfrm>
            <a:off x="1067663" y="4591751"/>
            <a:ext cx="1620885"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Ferrite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17;g25e11802ac4_0_2536">
            <a:extLst>
              <a:ext uri="{FF2B5EF4-FFF2-40B4-BE49-F238E27FC236}">
                <a16:creationId xmlns:a16="http://schemas.microsoft.com/office/drawing/2014/main" id="{A58CE648-C36A-9B60-275D-FC490985AEFB}"/>
              </a:ext>
            </a:extLst>
          </p:cNvPr>
          <p:cNvSpPr txBox="1"/>
          <p:nvPr/>
        </p:nvSpPr>
        <p:spPr>
          <a:xfrm>
            <a:off x="5801195" y="4135159"/>
            <a:ext cx="2772762" cy="178506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200" b="0" i="0" u="none" strike="noStrike" cap="none" dirty="0">
                <a:solidFill>
                  <a:srgbClr val="000000"/>
                </a:solidFill>
                <a:latin typeface="Helvetica Neue Light"/>
                <a:ea typeface="Helvetica Neue Light"/>
                <a:cs typeface="Helvetica Neue Light"/>
                <a:sym typeface="Helvetica Neue Light"/>
              </a:rPr>
              <a:t>Magnets are used to help a compass work and a compass can help me find my way home if I am lost.</a:t>
            </a:r>
            <a:endParaRPr sz="22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673605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77" name="Google Shape;677;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Magnet</a:t>
            </a:r>
            <a:r>
              <a:rPr lang="en-US" b="1" dirty="0">
                <a:solidFill>
                  <a:schemeClr val="dk1"/>
                </a:solidFill>
              </a:rPr>
              <a:t>: </a:t>
            </a:r>
            <a:r>
              <a:rPr lang="en-US" dirty="0">
                <a:solidFill>
                  <a:schemeClr val="dk1"/>
                </a:solidFill>
              </a:rPr>
              <a:t>a material or object that can attract certain metals</a:t>
            </a:r>
            <a:endParaRPr dirty="0"/>
          </a:p>
        </p:txBody>
      </p:sp>
      <p:pic>
        <p:nvPicPr>
          <p:cNvPr id="234" name="Google Shape;234;g27e576c1a67_0_281"/>
          <p:cNvPicPr preferRelativeResize="0"/>
          <p:nvPr/>
        </p:nvPicPr>
        <p:blipFill>
          <a:blip r:embed="rId3">
            <a:alphaModFix/>
          </a:blip>
          <a:stretch>
            <a:fillRect/>
          </a:stretch>
        </p:blipFill>
        <p:spPr>
          <a:xfrm>
            <a:off x="700675" y="2220942"/>
            <a:ext cx="7618808" cy="4448683"/>
          </a:xfrm>
          <a:prstGeom prst="rect">
            <a:avLst/>
          </a:prstGeom>
          <a:noFill/>
          <a:ln>
            <a:noFill/>
          </a:ln>
        </p:spPr>
      </p:pic>
      <p:sp>
        <p:nvSpPr>
          <p:cNvPr id="2" name="Google Shape;1983;p187" descr="Rewind">
            <a:extLst>
              <a:ext uri="{FF2B5EF4-FFF2-40B4-BE49-F238E27FC236}">
                <a16:creationId xmlns:a16="http://schemas.microsoft.com/office/drawing/2014/main" id="{F1F9CC58-44AB-1620-8D6E-64B20BC6B4B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015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9c501dfc62_1_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9c501dfc62_1_0"/>
          <p:cNvSpPr txBox="1"/>
          <p:nvPr/>
        </p:nvSpPr>
        <p:spPr>
          <a:xfrm>
            <a:off x="701739" y="312569"/>
            <a:ext cx="82095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dirty="0">
                <a:solidFill>
                  <a:schemeClr val="dk1"/>
                </a:solidFill>
                <a:latin typeface="Calibri"/>
                <a:ea typeface="Calibri"/>
                <a:cs typeface="Calibri"/>
                <a:sym typeface="Calibri"/>
              </a:rPr>
              <a:t>Big Question: </a:t>
            </a:r>
            <a:r>
              <a:rPr lang="en-US" sz="3000" dirty="0">
                <a:solidFill>
                  <a:schemeClr val="dk1"/>
                </a:solidFill>
                <a:latin typeface="Calibri"/>
                <a:ea typeface="Calibri"/>
                <a:cs typeface="Calibri"/>
                <a:sym typeface="Calibri"/>
              </a:rPr>
              <a:t>How are you able to tell if an object is magnetic</a:t>
            </a:r>
            <a:r>
              <a:rPr lang="en-US" sz="3000" b="0" i="0" u="none" strike="noStrike" cap="none" dirty="0">
                <a:solidFill>
                  <a:schemeClr val="dk1"/>
                </a:solidFill>
                <a:latin typeface="Calibri"/>
                <a:ea typeface="Calibri"/>
                <a:cs typeface="Calibri"/>
                <a:sym typeface="Calibri"/>
              </a:rPr>
              <a:t>?</a:t>
            </a:r>
            <a:endParaRPr sz="3000" b="0" i="0" u="none" strike="noStrike" cap="none" dirty="0">
              <a:solidFill>
                <a:schemeClr val="dk1"/>
              </a:solidFill>
              <a:latin typeface="Calibri"/>
              <a:ea typeface="Calibri"/>
              <a:cs typeface="Calibri"/>
              <a:sym typeface="Calibri"/>
            </a:endParaRPr>
          </a:p>
        </p:txBody>
      </p:sp>
      <p:pic>
        <p:nvPicPr>
          <p:cNvPr id="136" name="Google Shape;136;g29c501dfc62_1_0"/>
          <p:cNvPicPr preferRelativeResize="0"/>
          <p:nvPr/>
        </p:nvPicPr>
        <p:blipFill>
          <a:blip r:embed="rId4">
            <a:alphaModFix/>
          </a:blip>
          <a:stretch>
            <a:fillRect/>
          </a:stretch>
        </p:blipFill>
        <p:spPr>
          <a:xfrm>
            <a:off x="1337350" y="1417844"/>
            <a:ext cx="6285511" cy="5224831"/>
          </a:xfrm>
          <a:prstGeom prst="rect">
            <a:avLst/>
          </a:prstGeom>
          <a:noFill/>
          <a:ln>
            <a:noFill/>
          </a:ln>
        </p:spPr>
      </p:pic>
    </p:spTree>
    <p:extLst>
      <p:ext uri="{BB962C8B-B14F-4D97-AF65-F5344CB8AC3E}">
        <p14:creationId xmlns:p14="http://schemas.microsoft.com/office/powerpoint/2010/main" val="3820408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00" name="Google Shape;700;g28d164d3bd8_0_117"/>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Magnetism Lab</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701" name="Google Shape;701;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02" name="Google Shape;702;g28d164d3bd8_0_117"/>
          <p:cNvSpPr txBox="1"/>
          <p:nvPr/>
        </p:nvSpPr>
        <p:spPr>
          <a:xfrm>
            <a:off x="411982" y="2230734"/>
            <a:ext cx="2552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deepen your understanding of </a:t>
            </a:r>
            <a:r>
              <a:rPr lang="en-US" sz="1800" i="1">
                <a:solidFill>
                  <a:schemeClr val="dk1"/>
                </a:solidFill>
                <a:latin typeface="Calibri"/>
                <a:ea typeface="Calibri"/>
                <a:cs typeface="Calibri"/>
                <a:sym typeface="Calibri"/>
              </a:rPr>
              <a:t>Magnets</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03" name="Google Shape;703;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4" name="Google Shape;704;g28d164d3bd8_0_117"/>
          <p:cNvPicPr preferRelativeResize="0"/>
          <p:nvPr/>
        </p:nvPicPr>
        <p:blipFill>
          <a:blip r:embed="rId6">
            <a:alphaModFix/>
          </a:blip>
          <a:stretch>
            <a:fillRect/>
          </a:stretch>
        </p:blipFill>
        <p:spPr>
          <a:xfrm>
            <a:off x="3116782" y="2253404"/>
            <a:ext cx="5874820" cy="405106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16" name="Google Shape;716;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17" name="Google Shape;717;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18" name="Google Shape;718;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19" name="Google Shape;719;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cxnSp>
        <p:nvCxnSpPr>
          <p:cNvPr id="1965" name="Google Shape;1965;p187"/>
          <p:cNvCxnSpPr>
            <a:stCxn id="196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nvGrpSpPr>
          <p:cNvPr id="1967" name="Google Shape;1967;p187"/>
          <p:cNvGrpSpPr/>
          <p:nvPr/>
        </p:nvGrpSpPr>
        <p:grpSpPr>
          <a:xfrm>
            <a:off x="465016" y="909132"/>
            <a:ext cx="8178800" cy="5269486"/>
            <a:chOff x="465016" y="909132"/>
            <a:chExt cx="8178800" cy="5269486"/>
          </a:xfrm>
        </p:grpSpPr>
        <p:pic>
          <p:nvPicPr>
            <p:cNvPr id="1968" name="Google Shape;1968;p18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969" name="Google Shape;1969;p18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70" name="Google Shape;1970;p18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71" name="Google Shape;1971;p18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72" name="Google Shape;1972;p18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73" name="Google Shape;1973;p187"/>
            <p:cNvSpPr txBox="1"/>
            <p:nvPr/>
          </p:nvSpPr>
          <p:spPr>
            <a:xfrm>
              <a:off x="1401500" y="909132"/>
              <a:ext cx="6558911"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u="sng" dirty="0">
                  <a:solidFill>
                    <a:schemeClr val="dk1"/>
                  </a:solidFill>
                  <a:latin typeface="Calibri"/>
                  <a:ea typeface="Calibri"/>
                  <a:cs typeface="Calibri"/>
                  <a:sym typeface="Calibri"/>
                </a:rPr>
                <a:t>Atom</a:t>
              </a:r>
              <a:r>
                <a:rPr lang="en-US" sz="3300" dirty="0">
                  <a:solidFill>
                    <a:schemeClr val="dk1"/>
                  </a:solidFill>
                  <a:latin typeface="Calibri"/>
                  <a:ea typeface="Calibri"/>
                  <a:cs typeface="Calibri"/>
                  <a:sym typeface="Calibri"/>
                </a:rPr>
                <a:t>: smallest whole unit of matter</a:t>
              </a:r>
              <a:endParaRPr dirty="0"/>
            </a:p>
          </p:txBody>
        </p:sp>
        <p:sp>
          <p:nvSpPr>
            <p:cNvPr id="1974" name="Google Shape;1974;p18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75" name="Google Shape;1975;p187"/>
            <p:cNvCxnSpPr>
              <a:stCxn id="197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7" name="Google Shape;1977;p187"/>
            <p:cNvCxnSpPr>
              <a:stCxn id="197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9" name="Google Shape;1979;p187"/>
            <p:cNvCxnSpPr>
              <a:stCxn id="198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81" name="Google Shape;1981;p18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966" name="Google Shape;1966;p18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2" name="Google Shape;1982;p18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6" name="Google Shape;1976;p18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0" name="Google Shape;1980;p18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8" name="Google Shape;1978;p18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grpSp>
      <p:sp>
        <p:nvSpPr>
          <p:cNvPr id="1983" name="Google Shape;1983;p1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8" y="447000"/>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69F06DA6-D640-0655-0BD4-8BE4B345E5F7}"/>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3852421-4DC8-C94C-ABE6-A25F36F7F166}"/>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49;g2936c336ece_0_739" descr="Rewind">
            <a:extLst>
              <a:ext uri="{FF2B5EF4-FFF2-40B4-BE49-F238E27FC236}">
                <a16:creationId xmlns:a16="http://schemas.microsoft.com/office/drawing/2014/main" id="{7FF0452C-EFB9-8BF7-E059-CAD3F34A3A01}"/>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436418" y="834432"/>
            <a:ext cx="8271164"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4000" b="1" u="sng" dirty="0">
                <a:solidFill>
                  <a:schemeClr val="dk1"/>
                </a:solidFill>
                <a:latin typeface="Calibri" panose="020F0502020204030204" pitchFamily="34" charset="0"/>
                <a:cs typeface="Calibri" panose="020F0502020204030204" pitchFamily="34" charset="0"/>
              </a:rPr>
              <a:t>Electricity</a:t>
            </a:r>
            <a:r>
              <a:rPr lang="en-US" sz="4000" b="1" dirty="0">
                <a:solidFill>
                  <a:schemeClr val="dk1"/>
                </a:solidFill>
                <a:latin typeface="Calibri" panose="020F0502020204030204" pitchFamily="34" charset="0"/>
                <a:cs typeface="Calibri" panose="020F0502020204030204" pitchFamily="34" charset="0"/>
              </a:rPr>
              <a:t>: </a:t>
            </a:r>
            <a:r>
              <a:rPr lang="en-US" sz="4000" dirty="0">
                <a:solidFill>
                  <a:srgbClr val="000000"/>
                </a:solidFill>
                <a:latin typeface="Calibri" panose="020F0502020204030204" pitchFamily="34" charset="0"/>
                <a:cs typeface="Calibri" panose="020F0502020204030204" pitchFamily="34" charset="0"/>
              </a:rPr>
              <a:t>t</a:t>
            </a:r>
            <a:r>
              <a:rPr lang="en-US" sz="4000" b="0" i="0" dirty="0">
                <a:solidFill>
                  <a:srgbClr val="000000"/>
                </a:solidFill>
                <a:effectLst/>
                <a:latin typeface="Calibri" panose="020F0502020204030204" pitchFamily="34" charset="0"/>
                <a:cs typeface="Calibri" panose="020F0502020204030204" pitchFamily="34" charset="0"/>
              </a:rPr>
              <a:t>he movement of electrons between atoms</a:t>
            </a:r>
            <a:endParaRPr sz="4000"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419033"/>
            <a:ext cx="9144000" cy="3265342"/>
          </a:xfrm>
          <a:prstGeom prst="rect">
            <a:avLst/>
          </a:prstGeom>
          <a:noFill/>
          <a:ln>
            <a:noFill/>
          </a:ln>
        </p:spPr>
      </p:pic>
      <p:sp>
        <p:nvSpPr>
          <p:cNvPr id="4" name="Google Shape;158;g29c4e5c2037_6_0" descr="Rewind">
            <a:extLst>
              <a:ext uri="{FF2B5EF4-FFF2-40B4-BE49-F238E27FC236}">
                <a16:creationId xmlns:a16="http://schemas.microsoft.com/office/drawing/2014/main" id="{B536D303-FC62-6BD9-9495-D71D1D94D95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114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9c4e5c2037_6_2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2398</Words>
  <Application>Microsoft Macintosh PowerPoint</Application>
  <PresentationFormat>On-screen Show (4:3)</PresentationFormat>
  <Paragraphs>297</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Google Sans</vt:lpstr>
      <vt:lpstr>Helvetica Neue Light</vt:lpstr>
      <vt:lpstr>Söhne</vt:lpstr>
      <vt:lpstr>Arial</vt:lpstr>
      <vt:lpstr>Poppins</vt:lpstr>
      <vt:lpstr>Helvetica Neue Medium</vt:lpstr>
      <vt:lpstr>Helvetica Neue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magnet creates a “magnetic field” because magnets have ___poles called ____ and ____. The magnetic field is created by these poles. . </vt:lpstr>
      <vt:lpstr>A magnet creates a “magnetic field” because magnets have 2 poles called North and South. The magnetic field is created by these poles. . </vt:lpstr>
      <vt:lpstr>PowerPoint Presentation</vt:lpstr>
      <vt:lpstr>Ferrite is an example of a type of magnet. They contain iron and are much weaker than neodymium or samarium cobalt magnets.</vt:lpstr>
      <vt:lpstr>PowerPoint Presentation</vt:lpstr>
      <vt:lpstr>PowerPoint Presentation</vt:lpstr>
      <vt:lpstr>Pennies which are made from copper are NOT examples of a magnet. Pennies do not attract any type of metal</vt:lpstr>
      <vt:lpstr>Aluminum is NOT an example of a magnet. It does not attract any type of metal.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10</cp:revision>
  <dcterms:created xsi:type="dcterms:W3CDTF">2017-05-16T13:21:17Z</dcterms:created>
  <dcterms:modified xsi:type="dcterms:W3CDTF">2023-11-28T20:16:14Z</dcterms:modified>
</cp:coreProperties>
</file>