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Lst>
  <p:sldSz cy="6858000" cx="9144000"/>
  <p:notesSz cx="6858000" cy="9144000"/>
  <p:embeddedFontLst>
    <p:embeddedFont>
      <p:font typeface="Poppins"/>
      <p:regular r:id="rId79"/>
      <p:bold r:id="rId80"/>
      <p:italic r:id="rId81"/>
      <p:boldItalic r:id="rId82"/>
    </p:embeddedFont>
    <p:embeddedFont>
      <p:font typeface="Helvetica Neue Light"/>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7" roundtripDataSignature="AMtx7mgYVfRZpSsu4Oin49RwimSeU6xm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HelveticaNeueLight-bold.fntdata"/><Relationship Id="rId83" Type="http://schemas.openxmlformats.org/officeDocument/2006/relationships/font" Target="fonts/HelveticaNeueLight-regular.fntdata"/><Relationship Id="rId42" Type="http://schemas.openxmlformats.org/officeDocument/2006/relationships/slide" Target="slides/slide37.xml"/><Relationship Id="rId86" Type="http://schemas.openxmlformats.org/officeDocument/2006/relationships/font" Target="fonts/HelveticaNeueLight-boldItalic.fntdata"/><Relationship Id="rId41" Type="http://schemas.openxmlformats.org/officeDocument/2006/relationships/slide" Target="slides/slide36.xml"/><Relationship Id="rId85" Type="http://schemas.openxmlformats.org/officeDocument/2006/relationships/font" Target="fonts/HelveticaNeueLight-italic.fntdata"/><Relationship Id="rId44" Type="http://schemas.openxmlformats.org/officeDocument/2006/relationships/slide" Target="slides/slide39.xml"/><Relationship Id="rId43" Type="http://schemas.openxmlformats.org/officeDocument/2006/relationships/slide" Target="slides/slide38.xml"/><Relationship Id="rId87" Type="http://customschemas.google.com/relationships/presentationmetadata" Target="meta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Poppins-bold.fntdata"/><Relationship Id="rId82" Type="http://schemas.openxmlformats.org/officeDocument/2006/relationships/font" Target="fonts/Poppins-boldItalic.fntdata"/><Relationship Id="rId81"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Poppins-regular.fntdata"/><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e576c1a67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7e576c1a67_0_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Grams are a unit used to measure mass. </a:t>
            </a:r>
            <a:endParaRPr/>
          </a:p>
        </p:txBody>
      </p:sp>
      <p:sp>
        <p:nvSpPr>
          <p:cNvPr id="187" name="Google Shape;187;g27e576c1a67_0_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96" name="Google Shape;19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7e576c1a67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7e576c1a67_0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molecule is a particle </a:t>
            </a:r>
            <a:r>
              <a:rPr lang="en-US"/>
              <a:t>containing</a:t>
            </a:r>
            <a:r>
              <a:rPr lang="en-US"/>
              <a:t> two or more atoms</a:t>
            </a:r>
            <a:r>
              <a:rPr lang="en-US"/>
              <a:t>. </a:t>
            </a:r>
            <a:endParaRPr/>
          </a:p>
          <a:p>
            <a:pPr indent="0" lvl="0" marL="0" rtl="0" algn="l">
              <a:lnSpc>
                <a:spcPct val="100000"/>
              </a:lnSpc>
              <a:spcBef>
                <a:spcPts val="0"/>
              </a:spcBef>
              <a:spcAft>
                <a:spcPts val="0"/>
              </a:spcAft>
              <a:buSzPts val="1400"/>
              <a:buNone/>
            </a:pPr>
            <a:r>
              <a:t/>
            </a:r>
            <a:endParaRPr/>
          </a:p>
        </p:txBody>
      </p:sp>
      <p:sp>
        <p:nvSpPr>
          <p:cNvPr id="202" name="Google Shape;202;g27e576c1a67_0_1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e576c1a67_0_6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7e576c1a67_0_6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molecule is a particle containing two or more atoms.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211" name="Google Shape;211;g27e576c1a67_0_6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7e576c1a67_0_6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7e576c1a67_0_6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Gravity is an attractive force between objects that have ________.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[Mass]</a:t>
            </a:r>
            <a:endParaRPr/>
          </a:p>
        </p:txBody>
      </p:sp>
      <p:sp>
        <p:nvSpPr>
          <p:cNvPr id="220" name="Google Shape;220;g27e576c1a67_0_6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e576c1a67_0_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7e576c1a67_0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Gravity is an attractive force between objects that have ________.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[Mass]</a:t>
            </a:r>
            <a:endParaRPr/>
          </a:p>
        </p:txBody>
      </p:sp>
      <p:sp>
        <p:nvSpPr>
          <p:cNvPr id="229" name="Google Shape;229;g27e576c1a67_0_1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e576c1a67_0_7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7e576c1a67_0_7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_____ is the gravitational force </a:t>
            </a:r>
            <a:r>
              <a:rPr lang="en-US"/>
              <a:t>exerted</a:t>
            </a:r>
            <a:r>
              <a:rPr lang="en-US"/>
              <a:t> on an object.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[Weight]</a:t>
            </a:r>
            <a:endParaRPr/>
          </a:p>
        </p:txBody>
      </p:sp>
      <p:sp>
        <p:nvSpPr>
          <p:cNvPr id="238" name="Google Shape;238;g27e576c1a67_0_7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e576c1a67_0_7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27e576c1a67_0_7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Weight</a:t>
            </a:r>
            <a:r>
              <a:rPr lang="en-US"/>
              <a:t> is the gravitational force exerted on an object.</a:t>
            </a:r>
            <a:endParaRPr/>
          </a:p>
        </p:txBody>
      </p:sp>
      <p:sp>
        <p:nvSpPr>
          <p:cNvPr id="247" name="Google Shape;247;g27e576c1a67_0_7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7e576c1a67_0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7e576c1a67_0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Grams are used to measure ________.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[Mass]</a:t>
            </a:r>
            <a:endParaRPr/>
          </a:p>
        </p:txBody>
      </p:sp>
      <p:sp>
        <p:nvSpPr>
          <p:cNvPr id="256" name="Google Shape;256;g27e576c1a67_0_1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e576c1a67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7e576c1a67_0_1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Grams are used to measure ________.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[Mass]</a:t>
            </a:r>
            <a:endParaRPr/>
          </a:p>
        </p:txBody>
      </p:sp>
      <p:sp>
        <p:nvSpPr>
          <p:cNvPr id="266" name="Google Shape;266;g27e576c1a67_0_1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Mass</a:t>
            </a:r>
            <a:r>
              <a:rPr lang="en-US"/>
              <a:t>.</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7e576c1a67_0_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7e576c1a67_0_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What is matter?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US" sz="1200"/>
              <a:t>[Matter is anything that takes up space and has mass. Matter can be in the form of a liquid, solid, or gas.]</a:t>
            </a:r>
            <a:endParaRPr sz="1200"/>
          </a:p>
          <a:p>
            <a:pPr indent="0" lvl="0" marL="0" rtl="0" algn="l">
              <a:lnSpc>
                <a:spcPct val="100000"/>
              </a:lnSpc>
              <a:spcBef>
                <a:spcPts val="0"/>
              </a:spcBef>
              <a:spcAft>
                <a:spcPts val="0"/>
              </a:spcAft>
              <a:buSzPts val="1400"/>
              <a:buNone/>
            </a:pPr>
            <a:r>
              <a:t/>
            </a:r>
            <a:endParaRPr b="0"/>
          </a:p>
        </p:txBody>
      </p:sp>
      <p:sp>
        <p:nvSpPr>
          <p:cNvPr id="276" name="Google Shape;276;g27e576c1a67_0_1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mass</a:t>
            </a:r>
            <a:r>
              <a:rPr lang="en-US"/>
              <a:t>.</a:t>
            </a:r>
            <a:endParaRPr/>
          </a:p>
        </p:txBody>
      </p:sp>
      <p:sp>
        <p:nvSpPr>
          <p:cNvPr id="284" name="Google Shape;284;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7e576c1a67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7e576c1a67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Mass is the amount of matter in </a:t>
            </a:r>
            <a:r>
              <a:rPr lang="en-US"/>
              <a:t>an object.</a:t>
            </a:r>
            <a:endParaRPr b="0"/>
          </a:p>
          <a:p>
            <a:pPr indent="0" lvl="0" marL="0" rtl="0" algn="l">
              <a:lnSpc>
                <a:spcPct val="100000"/>
              </a:lnSpc>
              <a:spcBef>
                <a:spcPts val="0"/>
              </a:spcBef>
              <a:spcAft>
                <a:spcPts val="0"/>
              </a:spcAft>
              <a:buSzPts val="1400"/>
              <a:buNone/>
            </a:pPr>
            <a:r>
              <a:t/>
            </a:r>
            <a:endParaRPr/>
          </a:p>
        </p:txBody>
      </p:sp>
      <p:sp>
        <p:nvSpPr>
          <p:cNvPr id="292" name="Google Shape;292;g27e576c1a67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01" name="Google Shape;301;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7e576c1a67_0_3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7e576c1a67_0_3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mass?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[Mass is the amount of matter in a</a:t>
            </a:r>
            <a:r>
              <a:rPr lang="en-US"/>
              <a:t>n object.</a:t>
            </a:r>
            <a:r>
              <a:rPr b="0" lang="en-US"/>
              <a:t>]</a:t>
            </a:r>
            <a:endParaRPr/>
          </a:p>
        </p:txBody>
      </p:sp>
      <p:sp>
        <p:nvSpPr>
          <p:cNvPr id="307" name="Google Shape;307;g27e576c1a67_0_3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315" name="Google Shape;31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7e576c1a67_0_44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7e576c1a67_0_4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rPr>
              <a:t>Mass</a:t>
            </a:r>
            <a:r>
              <a:rPr lang="en-US" sz="1200">
                <a:solidFill>
                  <a:schemeClr val="dk1"/>
                </a:solidFill>
              </a:rPr>
              <a:t> tells you how much matter is in an object. If an object has less mass, it will feel lighter when it is picked up. It may also have </a:t>
            </a:r>
            <a:r>
              <a:rPr lang="en-US"/>
              <a:t>molecules that are not as tightly packed in the object.</a:t>
            </a:r>
            <a:r>
              <a:rPr lang="en-US" sz="1200">
                <a:solidFill>
                  <a:schemeClr val="dk1"/>
                </a:solidFill>
              </a:rPr>
              <a:t> If an object has more mass, it will feel heavier when it is picked up. It may also have mo</a:t>
            </a:r>
            <a:r>
              <a:rPr lang="en-US"/>
              <a:t>lecules that are more tightly packed in the object.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e576c1a67_0_7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7e576c1a67_0_7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rPr>
              <a:t>Mass</a:t>
            </a:r>
            <a:r>
              <a:rPr lang="en-US" sz="1200">
                <a:solidFill>
                  <a:schemeClr val="dk1"/>
                </a:solidFill>
              </a:rPr>
              <a:t> </a:t>
            </a:r>
            <a:r>
              <a:rPr lang="en-US"/>
              <a:t>is different from weight because weight is the gravitational force exerted on an object. For example, the person in the picture has a weight on Earth of 110 pounds. This is due to Earth’s gravitational force that is on put on them. The person’s weight on Mars is 42 pounds, which is less than their weight on Earth because Mars has less gravitational force than Earth. Yet, their mass is always 50kg regardless of whether they are on Earth or Mars. Therefore, Mass is </a:t>
            </a:r>
            <a:r>
              <a:rPr i="1" lang="en-US"/>
              <a:t>not</a:t>
            </a:r>
            <a:r>
              <a:rPr lang="en-US"/>
              <a:t> impacted by gravity like weight is.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7e576c1a67_0_7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7e576c1a67_0_7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Matter does not gain or lose mass during phase changes. For </a:t>
            </a:r>
            <a:r>
              <a:rPr lang="en-US"/>
              <a:t>example</a:t>
            </a:r>
            <a:r>
              <a:rPr lang="en-US"/>
              <a:t>, when you pour in 100g of water to an ice cube tray and freeze it, you will then have 100 g of ice once the water freezes. Even though the water changed phases of matter from liquid to solid, it did not lose mass.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40" name="Google Shape;340;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e68c1a8e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7e68c1a8e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What is the difference between mass and weight? </a:t>
            </a:r>
            <a:endParaRPr b="0"/>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132" name="Google Shape;132;g27e68c1a8e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7430209113_0_10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7430209113_0_10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Mass tells you how much ______ is in an object. </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[Matter]</a:t>
            </a:r>
            <a:endParaRPr/>
          </a:p>
        </p:txBody>
      </p:sp>
      <p:sp>
        <p:nvSpPr>
          <p:cNvPr id="346" name="Google Shape;346;g27430209113_0_10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7e576c1a67_0_7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27e576c1a67_0_7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[Mass tells you how much matter is in an object.]</a:t>
            </a:r>
            <a:endParaRPr b="1"/>
          </a:p>
        </p:txBody>
      </p:sp>
      <p:sp>
        <p:nvSpPr>
          <p:cNvPr id="354" name="Google Shape;354;g27e576c1a67_0_7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5f381583a0_0_9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25f381583a0_0_9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US"/>
              <a:t>True or False:  Mass is </a:t>
            </a:r>
            <a:r>
              <a:rPr i="1" lang="en-US"/>
              <a:t>not </a:t>
            </a:r>
            <a:r>
              <a:rPr lang="en-US"/>
              <a:t>impacted by </a:t>
            </a:r>
            <a:r>
              <a:rPr lang="en-US"/>
              <a:t>gravitational</a:t>
            </a:r>
            <a:r>
              <a:rPr lang="en-US"/>
              <a:t> force, weight is.</a:t>
            </a:r>
            <a:endParaRPr/>
          </a:p>
          <a:p>
            <a:pPr indent="0" lvl="0" marL="0" rtl="0" algn="l">
              <a:lnSpc>
                <a:spcPct val="100000"/>
              </a:lnSpc>
              <a:spcBef>
                <a:spcPts val="0"/>
              </a:spcBef>
              <a:spcAft>
                <a:spcPts val="0"/>
              </a:spcAft>
              <a:buClr>
                <a:schemeClr val="dk1"/>
              </a:buClr>
              <a:buSzPts val="3600"/>
              <a:buFont typeface="Arial"/>
              <a:buNone/>
            </a:pPr>
            <a:r>
              <a:t/>
            </a:r>
            <a:endParaRPr/>
          </a:p>
          <a:p>
            <a:pPr indent="-304800" lvl="0" marL="457200" rtl="0" algn="l">
              <a:lnSpc>
                <a:spcPct val="100000"/>
              </a:lnSpc>
              <a:spcBef>
                <a:spcPts val="0"/>
              </a:spcBef>
              <a:spcAft>
                <a:spcPts val="0"/>
              </a:spcAft>
              <a:buClr>
                <a:schemeClr val="dk1"/>
              </a:buClr>
              <a:buSzPts val="1200"/>
              <a:buFont typeface="Calibri"/>
              <a:buAutoNum type="alphaUcPeriod"/>
            </a:pPr>
            <a:r>
              <a:rPr lang="en-US"/>
              <a:t>True</a:t>
            </a:r>
            <a:endParaRPr/>
          </a:p>
          <a:p>
            <a:pPr indent="-304800" lvl="0" marL="457200" rtl="0" algn="l">
              <a:lnSpc>
                <a:spcPct val="100000"/>
              </a:lnSpc>
              <a:spcBef>
                <a:spcPts val="0"/>
              </a:spcBef>
              <a:spcAft>
                <a:spcPts val="0"/>
              </a:spcAft>
              <a:buClr>
                <a:schemeClr val="dk1"/>
              </a:buClr>
              <a:buSzPts val="1200"/>
              <a:buFont typeface="Calibri"/>
              <a:buAutoNum type="alphaUcPeriod"/>
            </a:pPr>
            <a:r>
              <a:rPr lang="en-US"/>
              <a:t>False</a:t>
            </a:r>
            <a:endParaRPr/>
          </a:p>
        </p:txBody>
      </p:sp>
      <p:sp>
        <p:nvSpPr>
          <p:cNvPr id="362" name="Google Shape;362;g25f381583a0_0_9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7e576c1a67_0_7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7e576c1a67_0_7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US"/>
              <a:t>True:  Mass is </a:t>
            </a:r>
            <a:r>
              <a:rPr i="1" lang="en-US"/>
              <a:t>not </a:t>
            </a:r>
            <a:r>
              <a:rPr lang="en-US"/>
              <a:t>impacted by gravitational force, weight is.</a:t>
            </a:r>
            <a:endParaRPr/>
          </a:p>
          <a:p>
            <a:pPr indent="0" lvl="0" marL="0" rtl="0" algn="l">
              <a:lnSpc>
                <a:spcPct val="100000"/>
              </a:lnSpc>
              <a:spcBef>
                <a:spcPts val="0"/>
              </a:spcBef>
              <a:spcAft>
                <a:spcPts val="0"/>
              </a:spcAft>
              <a:buNone/>
            </a:pPr>
            <a:r>
              <a:t/>
            </a:r>
            <a:endParaRPr/>
          </a:p>
        </p:txBody>
      </p:sp>
      <p:sp>
        <p:nvSpPr>
          <p:cNvPr id="370" name="Google Shape;370;g27e576c1a67_0_7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7e576c1a67_0_7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27e576c1a67_0_7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Matter does not lose or gain ___ during phase changes.</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[mass]</a:t>
            </a:r>
            <a:endParaRPr/>
          </a:p>
        </p:txBody>
      </p:sp>
      <p:sp>
        <p:nvSpPr>
          <p:cNvPr id="378" name="Google Shape;378;g27e576c1a67_0_7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7e576c1a67_0_7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27e576c1a67_0_7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a:t>
            </a:r>
            <a:r>
              <a:rPr lang="en-US"/>
              <a:t>Matter does not lose or gain mass during phase changes.]</a:t>
            </a:r>
            <a:endParaRPr/>
          </a:p>
        </p:txBody>
      </p:sp>
      <p:sp>
        <p:nvSpPr>
          <p:cNvPr id="386" name="Google Shape;386;g27e576c1a67_0_7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mass</a:t>
            </a:r>
            <a:r>
              <a:rPr b="1" lang="en-US"/>
              <a:t>.</a:t>
            </a:r>
            <a:endParaRPr/>
          </a:p>
        </p:txBody>
      </p:sp>
      <p:sp>
        <p:nvSpPr>
          <p:cNvPr id="394" name="Google Shape;394;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7e576c1a67_0_7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27e576c1a67_0_7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apple is a solid with mass. Its mass is the amount of space it takes up (matter).</a:t>
            </a:r>
            <a:endParaRPr/>
          </a:p>
          <a:p>
            <a:pPr indent="0" lvl="0" marL="0" rtl="0" algn="l">
              <a:lnSpc>
                <a:spcPct val="100000"/>
              </a:lnSpc>
              <a:spcBef>
                <a:spcPts val="0"/>
              </a:spcBef>
              <a:spcAft>
                <a:spcPts val="0"/>
              </a:spcAft>
              <a:buSzPts val="1400"/>
              <a:buNone/>
            </a:pPr>
            <a:r>
              <a:t/>
            </a:r>
            <a:endParaRPr/>
          </a:p>
        </p:txBody>
      </p:sp>
      <p:sp>
        <p:nvSpPr>
          <p:cNvPr id="401" name="Google Shape;401;g27e576c1a67_0_7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7e576c1a67_0_8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27e576c1a67_0_8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water is a liquid with mass. Its mass is the amount of space it takes up (matter).</a:t>
            </a:r>
            <a:endParaRPr/>
          </a:p>
        </p:txBody>
      </p:sp>
      <p:sp>
        <p:nvSpPr>
          <p:cNvPr id="409" name="Google Shape;409;g27e576c1a67_0_8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5e11802ac4_0_5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25e11802ac4_0_5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17" name="Google Shape;417;g25e11802ac4_0_5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1" name="Google Shape;14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7e576c1a67_0_8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7e576c1a67_0_8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mass?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[Mass is the amount of matter in a</a:t>
            </a:r>
            <a:r>
              <a:rPr lang="en-US"/>
              <a:t>n object.</a:t>
            </a:r>
            <a:r>
              <a:rPr b="0" lang="en-US"/>
              <a:t>]</a:t>
            </a:r>
            <a:endParaRPr/>
          </a:p>
        </p:txBody>
      </p:sp>
      <p:sp>
        <p:nvSpPr>
          <p:cNvPr id="423" name="Google Shape;423;g27e576c1a67_0_8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mass</a:t>
            </a:r>
            <a:r>
              <a:rPr lang="en-US"/>
              <a:t>.</a:t>
            </a:r>
            <a:endParaRPr/>
          </a:p>
        </p:txBody>
      </p:sp>
      <p:sp>
        <p:nvSpPr>
          <p:cNvPr id="431" name="Google Shape;431;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5e11802ac4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25e11802ac4_0_8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Temperature is a measure of how hot or cold something is, but it does not have mass.</a:t>
            </a:r>
            <a:endParaRPr/>
          </a:p>
        </p:txBody>
      </p:sp>
      <p:sp>
        <p:nvSpPr>
          <p:cNvPr id="438" name="Google Shape;438;g25e11802ac4_0_8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 person’s weight is not an example of mass. Remember, weight is impacted by gravitational force. On Earth, gravity is stronger than other places in our solar system. So, you may have a higher weight on Earth than on another planet, such as Mars, with less gravity. Yet, your mass, or the amount of matter you are made up of, will always stay the same.</a:t>
            </a:r>
            <a:endParaRPr/>
          </a:p>
        </p:txBody>
      </p:sp>
      <p:sp>
        <p:nvSpPr>
          <p:cNvPr id="446" name="Google Shape;446;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54" name="Google Shape;454;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7430209113_0_14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27430209113_0_14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is mass different from weight?</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[Mass is the total amount of matter in an object. This amount does not change like weight does since weight is influenced by gravitational force.]</a:t>
            </a:r>
            <a:endParaRPr/>
          </a:p>
        </p:txBody>
      </p:sp>
      <p:sp>
        <p:nvSpPr>
          <p:cNvPr id="460" name="Google Shape;460;g27430209113_0_14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5e11802ac4_0_10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5e11802ac4_0_10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mass</a:t>
            </a:r>
            <a:r>
              <a:rPr b="1" lang="en-US"/>
              <a:t> </a:t>
            </a:r>
            <a:r>
              <a:rPr lang="en-US"/>
              <a:t>into different word parts to help us remember the meaning.  Let’s take a look!</a:t>
            </a:r>
            <a:endParaRPr/>
          </a:p>
        </p:txBody>
      </p:sp>
      <p:sp>
        <p:nvSpPr>
          <p:cNvPr id="471" name="Google Shape;471;g25e11802ac4_0_10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5e11802ac4_0_13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5e11802ac4_0_13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break up the term mass into one part: the root.</a:t>
            </a:r>
            <a:endParaRPr/>
          </a:p>
        </p:txBody>
      </p:sp>
      <p:sp>
        <p:nvSpPr>
          <p:cNvPr id="478" name="Google Shape;478;g25e11802ac4_0_13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5f381583a0_0_10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25f381583a0_0_10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root “mass” means the amount of matter in an object.</a:t>
            </a:r>
            <a:endParaRPr/>
          </a:p>
        </p:txBody>
      </p:sp>
      <p:sp>
        <p:nvSpPr>
          <p:cNvPr id="488" name="Google Shape;488;g25f381583a0_0_10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5e11802ac4_0_16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25e11802ac4_0_16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when look at the word mass it means the amount of matter in an object.</a:t>
            </a:r>
            <a:endParaRPr/>
          </a:p>
        </p:txBody>
      </p:sp>
      <p:sp>
        <p:nvSpPr>
          <p:cNvPr id="499" name="Google Shape;499;g25e11802ac4_0_16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e576c1a6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7e576c1a6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Gravity is a noncontact force that attracts any object with mass towards another object with mass. </a:t>
            </a:r>
            <a:endParaRPr/>
          </a:p>
        </p:txBody>
      </p:sp>
      <p:sp>
        <p:nvSpPr>
          <p:cNvPr id="147" name="Google Shape;147;g27e576c1a6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5e11802ac4_0_17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25e11802ac4_0_17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509" name="Google Shape;509;g25e11802ac4_0_17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5e11802ac4_0_18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5e11802ac4_0_18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can we use the word parts of </a:t>
            </a:r>
            <a:r>
              <a:rPr b="1" lang="en-US"/>
              <a:t>mass</a:t>
            </a:r>
            <a:r>
              <a:rPr lang="en-US"/>
              <a:t> to help us remember the definition of the term?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root mass means the amount of matter in an object.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a:t>So when we put it all together, mass is the amount of matter in an object.]</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515" name="Google Shape;515;g25e11802ac4_0_18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25" name="Google Shape;525;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7e576c1a67_0_10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27e576c1a67_0_10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Mass is the amount of matter in </a:t>
            </a:r>
            <a:r>
              <a:rPr lang="en-US"/>
              <a:t>an object.</a:t>
            </a:r>
            <a:endParaRPr b="0"/>
          </a:p>
          <a:p>
            <a:pPr indent="0" lvl="0" marL="0" rtl="0" algn="l">
              <a:lnSpc>
                <a:spcPct val="100000"/>
              </a:lnSpc>
              <a:spcBef>
                <a:spcPts val="0"/>
              </a:spcBef>
              <a:spcAft>
                <a:spcPts val="0"/>
              </a:spcAft>
              <a:buSzPts val="1400"/>
              <a:buNone/>
            </a:pPr>
            <a:r>
              <a:t/>
            </a:r>
            <a:endParaRPr/>
          </a:p>
        </p:txBody>
      </p:sp>
      <p:sp>
        <p:nvSpPr>
          <p:cNvPr id="532" name="Google Shape;532;g27e576c1a67_0_10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mass</a:t>
            </a:r>
            <a:r>
              <a:rPr lang="en-US">
                <a:solidFill>
                  <a:srgbClr val="242424"/>
                </a:solidFill>
              </a:rPr>
              <a:t>. </a:t>
            </a:r>
            <a:endParaRPr/>
          </a:p>
        </p:txBody>
      </p:sp>
      <p:sp>
        <p:nvSpPr>
          <p:cNvPr id="540" name="Google Shape;540;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b="1" lang="en-US">
                <a:solidFill>
                  <a:srgbClr val="242424"/>
                </a:solidFill>
              </a:rPr>
              <a:t>mass</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mass</a:t>
            </a:r>
            <a:r>
              <a:rPr b="1" lang="en-US"/>
              <a:t>.</a:t>
            </a:r>
            <a:endParaRPr>
              <a:solidFill>
                <a:schemeClr val="dk1"/>
              </a:solidFill>
            </a:endParaRPr>
          </a:p>
        </p:txBody>
      </p:sp>
      <p:sp>
        <p:nvSpPr>
          <p:cNvPr id="551" name="Google Shape;551;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5e11802ac4_0_19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25e11802ac4_0_19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a:t>
            </a:r>
            <a:r>
              <a:rPr lang="en-US"/>
              <a:t> </a:t>
            </a:r>
            <a:r>
              <a:rPr b="1" lang="en-US"/>
              <a:t>mass</a:t>
            </a:r>
            <a:r>
              <a:rPr b="1" lang="en-US" sz="1200">
                <a:solidFill>
                  <a:schemeClr val="dk1"/>
                </a:solidFill>
              </a:rPr>
              <a:t> </a:t>
            </a:r>
            <a:r>
              <a:rPr lang="en-US" sz="1200">
                <a:solidFill>
                  <a:schemeClr val="dk1"/>
                </a:solidFill>
              </a:rPr>
              <a:t>from these four choices</a:t>
            </a:r>
            <a:r>
              <a:rPr lang="en-US"/>
              <a:t>.</a:t>
            </a:r>
            <a:endParaRPr/>
          </a:p>
        </p:txBody>
      </p:sp>
      <p:sp>
        <p:nvSpPr>
          <p:cNvPr id="573" name="Google Shape;573;g25e11802ac4_0_19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7e576c1a67_0_1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27e576c1a67_0_1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the picture that shows </a:t>
            </a:r>
            <a:r>
              <a:rPr b="1" lang="en-US"/>
              <a:t>mass.</a:t>
            </a:r>
            <a:endParaRPr/>
          </a:p>
        </p:txBody>
      </p:sp>
      <p:sp>
        <p:nvSpPr>
          <p:cNvPr id="593" name="Google Shape;593;g27e576c1a67_0_1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mass</a:t>
            </a:r>
            <a:r>
              <a:rPr b="1" lang="en-US"/>
              <a:t>.</a:t>
            </a:r>
            <a:endParaRPr>
              <a:solidFill>
                <a:schemeClr val="dk1"/>
              </a:solidFill>
            </a:endParaRPr>
          </a:p>
        </p:txBody>
      </p:sp>
      <p:sp>
        <p:nvSpPr>
          <p:cNvPr id="614" name="Google Shape;614;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5e11802ac4_0_2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25e11802ac4_0_2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mass</a:t>
            </a:r>
            <a:r>
              <a:rPr b="1" lang="en-US" sz="1200">
                <a:solidFill>
                  <a:schemeClr val="dk1"/>
                </a:solidFill>
              </a:rPr>
              <a:t> </a:t>
            </a:r>
            <a:r>
              <a:rPr lang="en-US" sz="1200">
                <a:solidFill>
                  <a:schemeClr val="dk1"/>
                </a:solidFill>
              </a:rPr>
              <a:t>from these four choices.</a:t>
            </a:r>
            <a:endParaRPr sz="1200">
              <a:solidFill>
                <a:schemeClr val="dk1"/>
              </a:solidFill>
            </a:endParaRPr>
          </a:p>
        </p:txBody>
      </p:sp>
      <p:sp>
        <p:nvSpPr>
          <p:cNvPr id="637" name="Google Shape;637;g25e11802ac4_0_2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430209113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7430209113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Matter is anything that has mass and takes up space. </a:t>
            </a:r>
            <a:endParaRPr/>
          </a:p>
        </p:txBody>
      </p:sp>
      <p:sp>
        <p:nvSpPr>
          <p:cNvPr id="155" name="Google Shape;155;g27430209113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7e576c1a67_0_1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27e576c1a67_0_1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“Amount of matter in an object” is correct! This is the definition of </a:t>
            </a:r>
            <a:r>
              <a:rPr b="1" lang="en-US"/>
              <a:t>mass.</a:t>
            </a:r>
            <a:endParaRPr sz="1200">
              <a:solidFill>
                <a:schemeClr val="dk1"/>
              </a:solidFill>
            </a:endParaRPr>
          </a:p>
        </p:txBody>
      </p:sp>
      <p:sp>
        <p:nvSpPr>
          <p:cNvPr id="658" name="Google Shape;658;g27e576c1a67_0_11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mass: </a:t>
            </a:r>
            <a:r>
              <a:rPr lang="en-US"/>
              <a:t> Amount of matter in an object.</a:t>
            </a:r>
            <a:endParaRPr>
              <a:solidFill>
                <a:schemeClr val="dk1"/>
              </a:solidFill>
            </a:endParaRPr>
          </a:p>
        </p:txBody>
      </p:sp>
      <p:sp>
        <p:nvSpPr>
          <p:cNvPr id="680" name="Google Shape;680;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5e11802ac4_0_2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g25e11802ac4_0_2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lang="en-US"/>
              <a:t>mass</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704" name="Google Shape;704;g25e11802ac4_0_23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7e576c1a67_0_11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g27e576c1a67_0_11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big book that is heavy” is correct! This is an example of </a:t>
            </a:r>
            <a:r>
              <a:rPr b="1" lang="en-US"/>
              <a:t>mass.</a:t>
            </a:r>
            <a:endParaRPr sz="1200">
              <a:solidFill>
                <a:schemeClr val="dk1"/>
              </a:solidFill>
            </a:endParaRPr>
          </a:p>
        </p:txBody>
      </p:sp>
      <p:sp>
        <p:nvSpPr>
          <p:cNvPr id="725" name="Google Shape;725;g27e576c1a67_0_11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6" name="Google Shape;746;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mass</a:t>
            </a:r>
            <a:r>
              <a:rPr lang="en-US" sz="1100"/>
              <a:t>: </a:t>
            </a:r>
            <a:r>
              <a:rPr lang="en-US"/>
              <a:t>A big book that is heavy.</a:t>
            </a:r>
            <a:endParaRPr sz="1100">
              <a:solidFill>
                <a:schemeClr val="dk1"/>
              </a:solidFill>
            </a:endParaRPr>
          </a:p>
        </p:txBody>
      </p:sp>
      <p:sp>
        <p:nvSpPr>
          <p:cNvPr id="747" name="Google Shape;747;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mass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72" name="Google Shape;772;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7e576c1a67_0_1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g27e576c1a67_0_1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“Mass helps us understand how heavy objects are and therefore how they move and interact in our environment.” That is correct! This is an example of how </a:t>
            </a:r>
            <a:r>
              <a:rPr b="1" lang="en-US"/>
              <a:t>mass </a:t>
            </a:r>
            <a:r>
              <a:rPr lang="en-US"/>
              <a:t>impacts your life.</a:t>
            </a:r>
            <a:endParaRPr sz="1200">
              <a:solidFill>
                <a:schemeClr val="dk1"/>
              </a:solidFill>
            </a:endParaRPr>
          </a:p>
        </p:txBody>
      </p:sp>
      <p:sp>
        <p:nvSpPr>
          <p:cNvPr id="793" name="Google Shape;793;g27e576c1a67_0_12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b="1" lang="en-US"/>
              <a:t>mass</a:t>
            </a:r>
            <a:r>
              <a:rPr b="1" lang="en-US" sz="1200">
                <a:solidFill>
                  <a:schemeClr val="dk1"/>
                </a:solidFill>
              </a:rPr>
              <a:t> </a:t>
            </a:r>
            <a:r>
              <a:rPr lang="en-US" sz="1200">
                <a:solidFill>
                  <a:schemeClr val="dk1"/>
                </a:solidFill>
              </a:rPr>
              <a:t>impact my life?”: </a:t>
            </a:r>
            <a:r>
              <a:rPr lang="en-US"/>
              <a:t>Mass helps us understand how heavy objects are and therefore how they move and interact in our environment.</a:t>
            </a:r>
            <a:endParaRPr/>
          </a:p>
        </p:txBody>
      </p:sp>
      <p:sp>
        <p:nvSpPr>
          <p:cNvPr id="815" name="Google Shape;815;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41" name="Google Shape;841;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7e576c1a67_0_10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7" name="Google Shape;847;g27e576c1a67_0_10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Mass is the amount of matter in </a:t>
            </a:r>
            <a:r>
              <a:rPr lang="en-US"/>
              <a:t>an object.</a:t>
            </a:r>
            <a:endParaRPr b="0"/>
          </a:p>
          <a:p>
            <a:pPr indent="0" lvl="0" marL="0" rtl="0" algn="l">
              <a:lnSpc>
                <a:spcPct val="100000"/>
              </a:lnSpc>
              <a:spcBef>
                <a:spcPts val="0"/>
              </a:spcBef>
              <a:spcAft>
                <a:spcPts val="0"/>
              </a:spcAft>
              <a:buSzPts val="1400"/>
              <a:buNone/>
            </a:pPr>
            <a:r>
              <a:t/>
            </a:r>
            <a:endParaRPr/>
          </a:p>
        </p:txBody>
      </p:sp>
      <p:sp>
        <p:nvSpPr>
          <p:cNvPr id="848" name="Google Shape;848;g27e576c1a67_0_10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e576c1a67_0_5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7e576c1a67_0_5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 atom is the smallest whole unit of matter. All matter is made up of atoms. </a:t>
            </a:r>
            <a:endParaRPr/>
          </a:p>
        </p:txBody>
      </p:sp>
      <p:sp>
        <p:nvSpPr>
          <p:cNvPr id="163" name="Google Shape;163;g27e576c1a67_0_5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7e576c1a67_0_10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g27e576c1a67_0_10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Let’s reflect once more on our big question. Our “big question” is:</a:t>
            </a:r>
            <a:r>
              <a:rPr b="1" lang="en-US"/>
              <a:t> What is the difference between mass and weight?</a:t>
            </a:r>
            <a:endParaRPr b="1"/>
          </a:p>
          <a:p>
            <a:pPr indent="0" lvl="0" marL="0" rtl="0" algn="l">
              <a:spcBef>
                <a:spcPts val="0"/>
              </a:spcBef>
              <a:spcAft>
                <a:spcPts val="0"/>
              </a:spcAft>
              <a:buClr>
                <a:schemeClr val="dk1"/>
              </a:buClr>
              <a:buSzPts val="1400"/>
              <a:buFont typeface="Arial"/>
              <a:buNone/>
            </a:pPr>
            <a:r>
              <a:rPr lang="en-US"/>
              <a:t> </a:t>
            </a:r>
            <a:endParaRPr/>
          </a:p>
          <a:p>
            <a:pPr indent="0" lvl="0" marL="0" rtl="0" algn="l">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856" name="Google Shape;856;g27e576c1a67_0_10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7e68c1a8e3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4" name="Google Shape;864;g27e68c1a8e3_0_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is the same simulation for weight – could potentially wait to have the students do it once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Feedback: Providing a rationale during this activity helps students make connections and promotes understanding of the content.</a:t>
            </a:r>
            <a:endParaRPr/>
          </a:p>
          <a:p>
            <a:pPr indent="0" lvl="0" marL="0" rtl="0" algn="l">
              <a:lnSpc>
                <a:spcPct val="100000"/>
              </a:lnSpc>
              <a:spcBef>
                <a:spcPts val="0"/>
              </a:spcBef>
              <a:spcAft>
                <a:spcPts val="0"/>
              </a:spcAft>
              <a:buSzPts val="1400"/>
              <a:buNone/>
            </a:pPr>
            <a:r>
              <a:t/>
            </a:r>
            <a:endParaRPr/>
          </a:p>
        </p:txBody>
      </p:sp>
      <p:sp>
        <p:nvSpPr>
          <p:cNvPr id="865" name="Google Shape;865;g27e68c1a8e3_0_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76" name="Google Shape;876;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1" name="Google Shape;88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7e576c1a67_0_5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7e576c1a67_0_5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molecule is a particle containing 2 or more atoms of the same </a:t>
            </a:r>
            <a:r>
              <a:rPr b="1" lang="en-US"/>
              <a:t>OR </a:t>
            </a:r>
            <a:r>
              <a:rPr b="0" lang="en-US"/>
              <a:t>different elements. Molecules are the smallest pieces of compounds. </a:t>
            </a:r>
            <a:endParaRPr b="0"/>
          </a:p>
        </p:txBody>
      </p:sp>
      <p:sp>
        <p:nvSpPr>
          <p:cNvPr id="171" name="Google Shape;171;g27e576c1a67_0_5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e576c1a67_0_6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7e576c1a67_0_6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Weight is the gravitational force, or amount of gravity, exerted on an object. </a:t>
            </a:r>
            <a:endParaRPr/>
          </a:p>
          <a:p>
            <a:pPr indent="0" lvl="0" marL="0" rtl="0" algn="l">
              <a:lnSpc>
                <a:spcPct val="100000"/>
              </a:lnSpc>
              <a:spcBef>
                <a:spcPts val="0"/>
              </a:spcBef>
              <a:spcAft>
                <a:spcPts val="0"/>
              </a:spcAft>
              <a:buSzPts val="1400"/>
              <a:buNone/>
            </a:pPr>
            <a:r>
              <a:t/>
            </a:r>
            <a:endParaRPr/>
          </a:p>
        </p:txBody>
      </p:sp>
      <p:sp>
        <p:nvSpPr>
          <p:cNvPr id="179" name="Google Shape;179;g27e576c1a67_0_6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2.png"/><Relationship Id="rId11" Type="http://schemas.openxmlformats.org/officeDocument/2006/relationships/image" Target="../media/image3.png"/><Relationship Id="rId10" Type="http://schemas.openxmlformats.org/officeDocument/2006/relationships/image" Target="../media/image17.png"/><Relationship Id="rId12" Type="http://schemas.openxmlformats.org/officeDocument/2006/relationships/image" Target="../media/image1.png"/><Relationship Id="rId9"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jp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jp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 Id="rId4" Type="http://schemas.openxmlformats.org/officeDocument/2006/relationships/image" Target="../media/image40.png"/><Relationship Id="rId5"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 Id="rId4" Type="http://schemas.openxmlformats.org/officeDocument/2006/relationships/image" Target="../media/image40.png"/><Relationship Id="rId5"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6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6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4.png"/><Relationship Id="rId4" Type="http://schemas.openxmlformats.org/officeDocument/2006/relationships/image" Target="../media/image43.png"/><Relationship Id="rId5" Type="http://schemas.openxmlformats.org/officeDocument/2006/relationships/image" Target="../media/image62.jpg"/><Relationship Id="rId6"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7.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7.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7.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7.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6.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2.jpg"/><Relationship Id="rId4" Type="http://schemas.openxmlformats.org/officeDocument/2006/relationships/image" Target="../media/image51.png"/><Relationship Id="rId5" Type="http://schemas.openxmlformats.org/officeDocument/2006/relationships/image" Target="../media/image63.png"/><Relationship Id="rId6" Type="http://schemas.openxmlformats.org/officeDocument/2006/relationships/image" Target="../media/image5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2.jpg"/><Relationship Id="rId4" Type="http://schemas.openxmlformats.org/officeDocument/2006/relationships/image" Target="../media/image51.png"/><Relationship Id="rId5" Type="http://schemas.openxmlformats.org/officeDocument/2006/relationships/image" Target="../media/image63.png"/><Relationship Id="rId6" Type="http://schemas.openxmlformats.org/officeDocument/2006/relationships/image" Target="../media/image5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5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4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s://www.explorelearning.com/index.cfm?method=cResource.dspView&amp;ResourceID=653" TargetMode="External"/><Relationship Id="rId4" Type="http://schemas.openxmlformats.org/officeDocument/2006/relationships/image" Target="../media/image57.png"/><Relationship Id="rId5" Type="http://schemas.openxmlformats.org/officeDocument/2006/relationships/image" Target="../media/image56.png"/><Relationship Id="rId6" Type="http://schemas.openxmlformats.org/officeDocument/2006/relationships/image" Target="../media/image5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0.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4.jpg"/><Relationship Id="rId4" Type="http://schemas.openxmlformats.org/officeDocument/2006/relationships/image" Target="../media/image55.png"/><Relationship Id="rId5"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p1"/>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p1"/>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p1"/>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p1"/>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p1"/>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7e576c1a67_0_82"/>
          <p:cNvSpPr txBox="1"/>
          <p:nvPr/>
        </p:nvSpPr>
        <p:spPr>
          <a:xfrm>
            <a:off x="1067309" y="424771"/>
            <a:ext cx="7796100" cy="59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2800" u="sng" cap="none" strike="noStrike">
                <a:solidFill>
                  <a:srgbClr val="0C0C0C"/>
                </a:solidFill>
                <a:latin typeface="Calibri"/>
                <a:ea typeface="Calibri"/>
                <a:cs typeface="Calibri"/>
                <a:sym typeface="Calibri"/>
              </a:rPr>
              <a:t>Grams</a:t>
            </a:r>
            <a:r>
              <a:rPr b="1" i="0" lang="en-US" sz="2800" u="none" cap="none" strike="noStrike">
                <a:solidFill>
                  <a:srgbClr val="0C0C0C"/>
                </a:solidFill>
                <a:latin typeface="Calibri"/>
                <a:ea typeface="Calibri"/>
                <a:cs typeface="Calibri"/>
                <a:sym typeface="Calibri"/>
              </a:rPr>
              <a:t>: </a:t>
            </a:r>
            <a:r>
              <a:rPr b="0" i="0" lang="en-US" sz="2800" u="none" cap="none" strike="noStrike">
                <a:solidFill>
                  <a:srgbClr val="0C0C0C"/>
                </a:solidFill>
                <a:latin typeface="Calibri"/>
                <a:ea typeface="Calibri"/>
                <a:cs typeface="Calibri"/>
                <a:sym typeface="Calibri"/>
              </a:rPr>
              <a:t>a unit used to measure mass</a:t>
            </a:r>
            <a:endParaRPr b="1" i="0" sz="2800" u="none" cap="none" strike="noStrike">
              <a:solidFill>
                <a:schemeClr val="dk1"/>
              </a:solidFill>
              <a:latin typeface="Calibri"/>
              <a:ea typeface="Calibri"/>
              <a:cs typeface="Calibri"/>
              <a:sym typeface="Calibri"/>
            </a:endParaRPr>
          </a:p>
        </p:txBody>
      </p:sp>
      <p:sp>
        <p:nvSpPr>
          <p:cNvPr descr="Rewind" id="190" name="Google Shape;190;g27e576c1a67_0_8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rams.jpg" id="191" name="Google Shape;191;g27e576c1a67_0_82"/>
          <p:cNvPicPr preferRelativeResize="0"/>
          <p:nvPr/>
        </p:nvPicPr>
        <p:blipFill rotWithShape="1">
          <a:blip r:embed="rId4">
            <a:alphaModFix/>
          </a:blip>
          <a:srcRect b="0" l="10906" r="10906" t="0"/>
          <a:stretch/>
        </p:blipFill>
        <p:spPr>
          <a:xfrm>
            <a:off x="1067309" y="1796143"/>
            <a:ext cx="7083194" cy="3895484"/>
          </a:xfrm>
          <a:prstGeom prst="rect">
            <a:avLst/>
          </a:prstGeom>
          <a:noFill/>
          <a:ln>
            <a:noFill/>
          </a:ln>
        </p:spPr>
      </p:pic>
      <p:sp>
        <p:nvSpPr>
          <p:cNvPr id="192" name="Google Shape;192;g27e576c1a67_0_82"/>
          <p:cNvSpPr/>
          <p:nvPr/>
        </p:nvSpPr>
        <p:spPr>
          <a:xfrm>
            <a:off x="7057994" y="4020638"/>
            <a:ext cx="861900" cy="861600"/>
          </a:xfrm>
          <a:prstGeom prst="ellipse">
            <a:avLst/>
          </a:prstGeom>
          <a:noFill/>
          <a:ln cap="flat" cmpd="sng" w="762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descr="Questions" id="198" name="Google Shape;198;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7e576c1a67_0_165"/>
          <p:cNvSpPr txBox="1"/>
          <p:nvPr/>
        </p:nvSpPr>
        <p:spPr>
          <a:xfrm>
            <a:off x="989763" y="216922"/>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 molecule is a particle containing two or more atoms</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Questions" id="205" name="Google Shape;205;g27e576c1a67_0_16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7e576c1a67_0_165"/>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True</a:t>
            </a:r>
            <a:endParaRPr sz="3200">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sz="3200">
              <a:solidFill>
                <a:schemeClr val="dk1"/>
              </a:solidFill>
              <a:latin typeface="Calibri"/>
              <a:ea typeface="Calibri"/>
              <a:cs typeface="Calibri"/>
              <a:sym typeface="Calibri"/>
            </a:endParaRPr>
          </a:p>
        </p:txBody>
      </p:sp>
      <p:pic>
        <p:nvPicPr>
          <p:cNvPr id="207" name="Google Shape;207;g27e576c1a67_0_165"/>
          <p:cNvPicPr preferRelativeResize="0"/>
          <p:nvPr/>
        </p:nvPicPr>
        <p:blipFill rotWithShape="1">
          <a:blip r:embed="rId4">
            <a:alphaModFix/>
          </a:blip>
          <a:srcRect b="0" l="0" r="0" t="0"/>
          <a:stretch/>
        </p:blipFill>
        <p:spPr>
          <a:xfrm>
            <a:off x="2896950" y="2702183"/>
            <a:ext cx="6096000" cy="4051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7e576c1a67_0_625"/>
          <p:cNvSpPr txBox="1"/>
          <p:nvPr/>
        </p:nvSpPr>
        <p:spPr>
          <a:xfrm>
            <a:off x="989763" y="216922"/>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 molecule is a particle containing two or more atoms</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Questions" id="214" name="Google Shape;214;g27e576c1a67_0_62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27e576c1a67_0_625"/>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b="1" lang="en-US" sz="3200">
                <a:solidFill>
                  <a:srgbClr val="FF0000"/>
                </a:solidFill>
                <a:latin typeface="Calibri"/>
                <a:ea typeface="Calibri"/>
                <a:cs typeface="Calibri"/>
                <a:sym typeface="Calibri"/>
              </a:rPr>
              <a:t>True</a:t>
            </a:r>
            <a:endParaRPr b="1" sz="3200">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sz="3200">
              <a:solidFill>
                <a:schemeClr val="dk1"/>
              </a:solidFill>
              <a:latin typeface="Calibri"/>
              <a:ea typeface="Calibri"/>
              <a:cs typeface="Calibri"/>
              <a:sym typeface="Calibri"/>
            </a:endParaRPr>
          </a:p>
        </p:txBody>
      </p:sp>
      <p:pic>
        <p:nvPicPr>
          <p:cNvPr id="216" name="Google Shape;216;g27e576c1a67_0_625"/>
          <p:cNvPicPr preferRelativeResize="0"/>
          <p:nvPr/>
        </p:nvPicPr>
        <p:blipFill rotWithShape="1">
          <a:blip r:embed="rId4">
            <a:alphaModFix/>
          </a:blip>
          <a:srcRect b="0" l="0" r="0" t="0"/>
          <a:stretch/>
        </p:blipFill>
        <p:spPr>
          <a:xfrm>
            <a:off x="2896950" y="2702183"/>
            <a:ext cx="6096000" cy="405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7e576c1a67_0_616"/>
          <p:cNvSpPr txBox="1"/>
          <p:nvPr/>
        </p:nvSpPr>
        <p:spPr>
          <a:xfrm>
            <a:off x="989763" y="216922"/>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Gravity is an attractive force between objects that have ________.</a:t>
            </a:r>
            <a:endParaRPr b="0" i="0" sz="1400" u="none" cap="none" strike="noStrike">
              <a:solidFill>
                <a:srgbClr val="000000"/>
              </a:solidFill>
              <a:latin typeface="Arial"/>
              <a:ea typeface="Arial"/>
              <a:cs typeface="Arial"/>
              <a:sym typeface="Arial"/>
            </a:endParaRPr>
          </a:p>
        </p:txBody>
      </p:sp>
      <p:sp>
        <p:nvSpPr>
          <p:cNvPr descr="Questions" id="223" name="Google Shape;223;g27e576c1a67_0_61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27e576c1a67_0_616"/>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Volume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Mass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Distance</a:t>
            </a:r>
            <a:endParaRPr b="0" i="0" sz="1400" u="none" cap="none" strike="noStrike">
              <a:solidFill>
                <a:srgbClr val="000000"/>
              </a:solidFill>
              <a:latin typeface="Arial"/>
              <a:ea typeface="Arial"/>
              <a:cs typeface="Arial"/>
              <a:sym typeface="Arial"/>
            </a:endParaRPr>
          </a:p>
        </p:txBody>
      </p:sp>
      <p:pic>
        <p:nvPicPr>
          <p:cNvPr descr="apple.jpg" id="225" name="Google Shape;225;g27e576c1a67_0_616"/>
          <p:cNvPicPr preferRelativeResize="0"/>
          <p:nvPr/>
        </p:nvPicPr>
        <p:blipFill rotWithShape="1">
          <a:blip r:embed="rId4">
            <a:alphaModFix/>
          </a:blip>
          <a:srcRect b="0" l="-49364" r="-49364" t="0"/>
          <a:stretch/>
        </p:blipFill>
        <p:spPr>
          <a:xfrm>
            <a:off x="4423228" y="4104332"/>
            <a:ext cx="4720772" cy="25962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7e576c1a67_0_173"/>
          <p:cNvSpPr txBox="1"/>
          <p:nvPr/>
        </p:nvSpPr>
        <p:spPr>
          <a:xfrm>
            <a:off x="989763" y="216922"/>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Gravity is an attractive force between objects that have ________.</a:t>
            </a:r>
            <a:endParaRPr b="0" i="0" sz="1400" u="none" cap="none" strike="noStrike">
              <a:solidFill>
                <a:srgbClr val="000000"/>
              </a:solidFill>
              <a:latin typeface="Arial"/>
              <a:ea typeface="Arial"/>
              <a:cs typeface="Arial"/>
              <a:sym typeface="Arial"/>
            </a:endParaRPr>
          </a:p>
        </p:txBody>
      </p:sp>
      <p:sp>
        <p:nvSpPr>
          <p:cNvPr descr="Questions" id="232" name="Google Shape;232;g27e576c1a67_0_17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7e576c1a67_0_173"/>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Volume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rgbClr val="FF0000"/>
              </a:buClr>
              <a:buSzPts val="3200"/>
              <a:buAutoNum type="alphaUcPeriod"/>
            </a:pPr>
            <a:r>
              <a:rPr b="1" i="0" lang="en-US" sz="3200" u="none" cap="none" strike="noStrike">
                <a:solidFill>
                  <a:srgbClr val="FF0000"/>
                </a:solidFill>
                <a:latin typeface="Calibri"/>
                <a:ea typeface="Calibri"/>
                <a:cs typeface="Calibri"/>
                <a:sym typeface="Calibri"/>
              </a:rPr>
              <a:t>Mass</a:t>
            </a:r>
            <a:endParaRPr b="1" i="0" sz="1400" u="none" cap="none" strike="noStrike">
              <a:solidFill>
                <a:srgbClr val="FF0000"/>
              </a:solidFill>
            </a:endParaRPr>
          </a:p>
          <a:p>
            <a:pPr indent="-342900" lvl="0" marL="342900" marR="0" rtl="0" algn="l">
              <a:lnSpc>
                <a:spcPct val="115000"/>
              </a:lnSpc>
              <a:spcBef>
                <a:spcPts val="64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Distance</a:t>
            </a:r>
            <a:endParaRPr b="0" i="0" sz="1400" u="none" cap="none" strike="noStrike">
              <a:solidFill>
                <a:srgbClr val="000000"/>
              </a:solidFill>
              <a:latin typeface="Arial"/>
              <a:ea typeface="Arial"/>
              <a:cs typeface="Arial"/>
              <a:sym typeface="Arial"/>
            </a:endParaRPr>
          </a:p>
        </p:txBody>
      </p:sp>
      <p:pic>
        <p:nvPicPr>
          <p:cNvPr descr="apple.jpg" id="234" name="Google Shape;234;g27e576c1a67_0_173"/>
          <p:cNvPicPr preferRelativeResize="0"/>
          <p:nvPr/>
        </p:nvPicPr>
        <p:blipFill rotWithShape="1">
          <a:blip r:embed="rId4">
            <a:alphaModFix/>
          </a:blip>
          <a:srcRect b="0" l="-49364" r="-49364" t="0"/>
          <a:stretch/>
        </p:blipFill>
        <p:spPr>
          <a:xfrm>
            <a:off x="4423228" y="4104332"/>
            <a:ext cx="4720772" cy="25962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7e576c1a67_0_718"/>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_______ is the gravitational force </a:t>
            </a:r>
            <a:r>
              <a:rPr lang="en-US" sz="3600">
                <a:solidFill>
                  <a:schemeClr val="dk1"/>
                </a:solidFill>
                <a:latin typeface="Calibri"/>
                <a:ea typeface="Calibri"/>
                <a:cs typeface="Calibri"/>
                <a:sym typeface="Calibri"/>
              </a:rPr>
              <a:t>exerted</a:t>
            </a:r>
            <a:r>
              <a:rPr lang="en-US" sz="3600">
                <a:solidFill>
                  <a:schemeClr val="dk1"/>
                </a:solidFill>
                <a:latin typeface="Calibri"/>
                <a:ea typeface="Calibri"/>
                <a:cs typeface="Calibri"/>
                <a:sym typeface="Calibri"/>
              </a:rPr>
              <a:t> on an object.</a:t>
            </a:r>
            <a:endParaRPr b="0" i="0" sz="3600" u="none" cap="none" strike="noStrike">
              <a:solidFill>
                <a:schemeClr val="dk1"/>
              </a:solidFill>
              <a:latin typeface="Calibri"/>
              <a:ea typeface="Calibri"/>
              <a:cs typeface="Calibri"/>
              <a:sym typeface="Calibri"/>
            </a:endParaRPr>
          </a:p>
        </p:txBody>
      </p:sp>
      <p:sp>
        <p:nvSpPr>
          <p:cNvPr descr="Questions" id="241" name="Google Shape;241;g27e576c1a67_0_71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27e576c1a67_0_718"/>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Weight </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Mass</a:t>
            </a:r>
            <a:endParaRPr b="0" i="0" sz="1400" u="none" cap="none" strike="noStrike">
              <a:solidFill>
                <a:srgbClr val="000000"/>
              </a:solidFill>
              <a:latin typeface="Arial"/>
              <a:ea typeface="Arial"/>
              <a:cs typeface="Arial"/>
              <a:sym typeface="Arial"/>
            </a:endParaRPr>
          </a:p>
        </p:txBody>
      </p:sp>
      <p:pic>
        <p:nvPicPr>
          <p:cNvPr descr="earth.jpg" id="243" name="Google Shape;243;g27e576c1a67_0_718"/>
          <p:cNvPicPr preferRelativeResize="0"/>
          <p:nvPr/>
        </p:nvPicPr>
        <p:blipFill rotWithShape="1">
          <a:blip r:embed="rId4">
            <a:alphaModFix/>
          </a:blip>
          <a:srcRect b="0" l="-14886" r="-14899" t="0"/>
          <a:stretch/>
        </p:blipFill>
        <p:spPr>
          <a:xfrm>
            <a:off x="1816625" y="2795000"/>
            <a:ext cx="7387800" cy="406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7e576c1a67_0_728"/>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_______ is the gravitational force exerted on an object.</a:t>
            </a:r>
            <a:endParaRPr b="0" i="0" sz="3600" u="none" cap="none" strike="noStrike">
              <a:solidFill>
                <a:schemeClr val="dk1"/>
              </a:solidFill>
              <a:latin typeface="Calibri"/>
              <a:ea typeface="Calibri"/>
              <a:cs typeface="Calibri"/>
              <a:sym typeface="Calibri"/>
            </a:endParaRPr>
          </a:p>
        </p:txBody>
      </p:sp>
      <p:sp>
        <p:nvSpPr>
          <p:cNvPr descr="Questions" id="250" name="Google Shape;250;g27e576c1a67_0_72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27e576c1a67_0_728"/>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rgbClr val="FF0000"/>
              </a:buClr>
              <a:buSzPts val="3200"/>
              <a:buAutoNum type="alphaUcPeriod"/>
            </a:pPr>
            <a:r>
              <a:rPr b="1" i="0" lang="en-US" sz="3200" u="none" cap="none" strike="noStrike">
                <a:solidFill>
                  <a:srgbClr val="FF0000"/>
                </a:solidFill>
                <a:latin typeface="Calibri"/>
                <a:ea typeface="Calibri"/>
                <a:cs typeface="Calibri"/>
                <a:sym typeface="Calibri"/>
              </a:rPr>
              <a:t>Weight </a:t>
            </a:r>
            <a:endParaRPr b="1" i="0" sz="1400" u="none" cap="none" strike="noStrike">
              <a:solidFill>
                <a:srgbClr val="FF0000"/>
              </a:solidFill>
            </a:endParaRPr>
          </a:p>
          <a:p>
            <a:pPr indent="-342900" lvl="0" marL="342900" marR="0" rtl="0" algn="l">
              <a:lnSpc>
                <a:spcPct val="115000"/>
              </a:lnSpc>
              <a:spcBef>
                <a:spcPts val="64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Mass</a:t>
            </a:r>
            <a:endParaRPr b="0" i="0" sz="1400" u="none" cap="none" strike="noStrike">
              <a:solidFill>
                <a:srgbClr val="000000"/>
              </a:solidFill>
              <a:latin typeface="Arial"/>
              <a:ea typeface="Arial"/>
              <a:cs typeface="Arial"/>
              <a:sym typeface="Arial"/>
            </a:endParaRPr>
          </a:p>
        </p:txBody>
      </p:sp>
      <p:pic>
        <p:nvPicPr>
          <p:cNvPr descr="earth.jpg" id="252" name="Google Shape;252;g27e576c1a67_0_728"/>
          <p:cNvPicPr preferRelativeResize="0"/>
          <p:nvPr/>
        </p:nvPicPr>
        <p:blipFill rotWithShape="1">
          <a:blip r:embed="rId4">
            <a:alphaModFix/>
          </a:blip>
          <a:srcRect b="0" l="-14886" r="-14899" t="0"/>
          <a:stretch/>
        </p:blipFill>
        <p:spPr>
          <a:xfrm>
            <a:off x="1816625" y="2795000"/>
            <a:ext cx="7387800" cy="406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7e576c1a67_0_181"/>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Grams are a unit used to measure _______.</a:t>
            </a:r>
            <a:endParaRPr b="0" i="0" sz="3600" u="none" cap="none" strike="noStrike">
              <a:solidFill>
                <a:schemeClr val="dk1"/>
              </a:solidFill>
              <a:latin typeface="Calibri"/>
              <a:ea typeface="Calibri"/>
              <a:cs typeface="Calibri"/>
              <a:sym typeface="Calibri"/>
            </a:endParaRPr>
          </a:p>
        </p:txBody>
      </p:sp>
      <p:sp>
        <p:nvSpPr>
          <p:cNvPr descr="Questions" id="259" name="Google Shape;259;g27e576c1a67_0_1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27e576c1a67_0_181"/>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Weight </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Mass</a:t>
            </a:r>
            <a:endParaRPr b="0" i="0" sz="1400" u="none" cap="none" strike="noStrike">
              <a:solidFill>
                <a:srgbClr val="000000"/>
              </a:solidFill>
              <a:latin typeface="Arial"/>
              <a:ea typeface="Arial"/>
              <a:cs typeface="Arial"/>
              <a:sym typeface="Arial"/>
            </a:endParaRPr>
          </a:p>
        </p:txBody>
      </p:sp>
      <p:pic>
        <p:nvPicPr>
          <p:cNvPr descr="grams.jpg" id="261" name="Google Shape;261;g27e576c1a67_0_181"/>
          <p:cNvPicPr preferRelativeResize="0"/>
          <p:nvPr/>
        </p:nvPicPr>
        <p:blipFill rotWithShape="1">
          <a:blip r:embed="rId4">
            <a:alphaModFix/>
          </a:blip>
          <a:srcRect b="0" l="10906" r="10906" t="0"/>
          <a:stretch/>
        </p:blipFill>
        <p:spPr>
          <a:xfrm>
            <a:off x="5363274" y="4666370"/>
            <a:ext cx="3437826" cy="1890672"/>
          </a:xfrm>
          <a:prstGeom prst="rect">
            <a:avLst/>
          </a:prstGeom>
          <a:noFill/>
          <a:ln>
            <a:noFill/>
          </a:ln>
        </p:spPr>
      </p:pic>
      <p:sp>
        <p:nvSpPr>
          <p:cNvPr id="262" name="Google Shape;262;g27e576c1a67_0_181"/>
          <p:cNvSpPr/>
          <p:nvPr/>
        </p:nvSpPr>
        <p:spPr>
          <a:xfrm flipH="1" rot="10800000">
            <a:off x="8152145" y="5766170"/>
            <a:ext cx="418200" cy="389700"/>
          </a:xfrm>
          <a:prstGeom prst="ellipse">
            <a:avLst/>
          </a:prstGeom>
          <a:noFill/>
          <a:ln cap="flat" cmpd="sng" w="762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7e576c1a67_0_190"/>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Grams are a unit used to measure _______.</a:t>
            </a:r>
            <a:endParaRPr b="0" i="0" sz="3600" u="none" cap="none" strike="noStrike">
              <a:solidFill>
                <a:schemeClr val="dk1"/>
              </a:solidFill>
              <a:latin typeface="Calibri"/>
              <a:ea typeface="Calibri"/>
              <a:cs typeface="Calibri"/>
              <a:sym typeface="Calibri"/>
            </a:endParaRPr>
          </a:p>
        </p:txBody>
      </p:sp>
      <p:sp>
        <p:nvSpPr>
          <p:cNvPr descr="Questions" id="269" name="Google Shape;269;g27e576c1a67_0_19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7e576c1a67_0_190"/>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Weight </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rgbClr val="FF0000"/>
              </a:buClr>
              <a:buSzPts val="3200"/>
              <a:buAutoNum type="alphaUcPeriod"/>
            </a:pPr>
            <a:r>
              <a:rPr b="1" i="0" lang="en-US" sz="3200" u="none" cap="none" strike="noStrike">
                <a:solidFill>
                  <a:srgbClr val="FF0000"/>
                </a:solidFill>
                <a:latin typeface="Calibri"/>
                <a:ea typeface="Calibri"/>
                <a:cs typeface="Calibri"/>
                <a:sym typeface="Calibri"/>
              </a:rPr>
              <a:t>Mass</a:t>
            </a:r>
            <a:endParaRPr b="1" i="0" sz="1400" u="none" cap="none" strike="noStrike">
              <a:solidFill>
                <a:srgbClr val="FF0000"/>
              </a:solidFill>
            </a:endParaRPr>
          </a:p>
        </p:txBody>
      </p:sp>
      <p:pic>
        <p:nvPicPr>
          <p:cNvPr descr="grams.jpg" id="271" name="Google Shape;271;g27e576c1a67_0_190"/>
          <p:cNvPicPr preferRelativeResize="0"/>
          <p:nvPr/>
        </p:nvPicPr>
        <p:blipFill rotWithShape="1">
          <a:blip r:embed="rId4">
            <a:alphaModFix/>
          </a:blip>
          <a:srcRect b="0" l="10906" r="10906" t="0"/>
          <a:stretch/>
        </p:blipFill>
        <p:spPr>
          <a:xfrm>
            <a:off x="5363274" y="4666370"/>
            <a:ext cx="3437826" cy="1890672"/>
          </a:xfrm>
          <a:prstGeom prst="rect">
            <a:avLst/>
          </a:prstGeom>
          <a:noFill/>
          <a:ln>
            <a:noFill/>
          </a:ln>
        </p:spPr>
      </p:pic>
      <p:sp>
        <p:nvSpPr>
          <p:cNvPr id="272" name="Google Shape;272;g27e576c1a67_0_190"/>
          <p:cNvSpPr/>
          <p:nvPr/>
        </p:nvSpPr>
        <p:spPr>
          <a:xfrm flipH="1" rot="10800000">
            <a:off x="8152145" y="5766170"/>
            <a:ext cx="418200" cy="389700"/>
          </a:xfrm>
          <a:prstGeom prst="ellipse">
            <a:avLst/>
          </a:prstGeom>
          <a:noFill/>
          <a:ln cap="flat" cmpd="sng" w="762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1828800" y="-17585"/>
            <a:ext cx="54864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Mass</a:t>
            </a:r>
            <a:endParaRPr b="1"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28" name="Google Shape;128;p2"/>
          <p:cNvPicPr preferRelativeResize="0"/>
          <p:nvPr/>
        </p:nvPicPr>
        <p:blipFill>
          <a:blip r:embed="rId3">
            <a:alphaModFix/>
          </a:blip>
          <a:stretch>
            <a:fillRect/>
          </a:stretch>
        </p:blipFill>
        <p:spPr>
          <a:xfrm>
            <a:off x="1929575" y="1833529"/>
            <a:ext cx="5284860" cy="3344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7e576c1a67_0_199"/>
          <p:cNvSpPr txBox="1"/>
          <p:nvPr/>
        </p:nvSpPr>
        <p:spPr>
          <a:xfrm>
            <a:off x="2977749" y="433374"/>
            <a:ext cx="3188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matter?</a:t>
            </a:r>
            <a:endParaRPr b="0" i="0" sz="3600" u="none" cap="none" strike="noStrike">
              <a:solidFill>
                <a:schemeClr val="dk1"/>
              </a:solidFill>
              <a:latin typeface="Calibri"/>
              <a:ea typeface="Calibri"/>
              <a:cs typeface="Calibri"/>
              <a:sym typeface="Calibri"/>
            </a:endParaRPr>
          </a:p>
        </p:txBody>
      </p:sp>
      <p:sp>
        <p:nvSpPr>
          <p:cNvPr descr="Questions" id="279" name="Google Shape;279;g27e576c1a67_0_19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tates of matter.jpg" id="280" name="Google Shape;280;g27e576c1a67_0_199"/>
          <p:cNvPicPr preferRelativeResize="0"/>
          <p:nvPr/>
        </p:nvPicPr>
        <p:blipFill rotWithShape="1">
          <a:blip r:embed="rId4">
            <a:alphaModFix/>
          </a:blip>
          <a:srcRect b="0" l="-12611" r="-12623" t="0"/>
          <a:stretch/>
        </p:blipFill>
        <p:spPr>
          <a:xfrm>
            <a:off x="424771" y="1699083"/>
            <a:ext cx="8193426" cy="45060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nvSpPr>
        <p:spPr>
          <a:xfrm>
            <a:off x="1342650" y="14873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Mass</a:t>
            </a:r>
            <a:endParaRPr b="0" i="0" sz="1400" u="none" cap="none" strike="noStrike">
              <a:solidFill>
                <a:srgbClr val="000000"/>
              </a:solidFill>
              <a:latin typeface="Arial"/>
              <a:ea typeface="Arial"/>
              <a:cs typeface="Arial"/>
              <a:sym typeface="Arial"/>
            </a:endParaRPr>
          </a:p>
        </p:txBody>
      </p:sp>
      <p:sp>
        <p:nvSpPr>
          <p:cNvPr descr="Artificial Intelligence" id="287" name="Google Shape;287;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88" name="Google Shape;288;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7e576c1a67_0_281"/>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Mass</a:t>
            </a:r>
            <a:r>
              <a:rPr b="1" lang="en-US">
                <a:solidFill>
                  <a:schemeClr val="dk1"/>
                </a:solidFill>
              </a:rPr>
              <a:t>: </a:t>
            </a:r>
            <a:r>
              <a:rPr lang="en-US">
                <a:solidFill>
                  <a:schemeClr val="dk1"/>
                </a:solidFill>
              </a:rPr>
              <a:t>amount of matter in an object</a:t>
            </a:r>
            <a:endParaRPr/>
          </a:p>
        </p:txBody>
      </p:sp>
      <p:sp>
        <p:nvSpPr>
          <p:cNvPr descr="Artificial Intelligence" id="295" name="Google Shape;295;g27e576c1a67_0_2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96" name="Google Shape;296;g27e576c1a67_0_281"/>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id="297" name="Google Shape;297;g27e576c1a67_0_281"/>
          <p:cNvPicPr preferRelativeResize="0"/>
          <p:nvPr/>
        </p:nvPicPr>
        <p:blipFill>
          <a:blip r:embed="rId5">
            <a:alphaModFix/>
          </a:blip>
          <a:stretch>
            <a:fillRect/>
          </a:stretch>
        </p:blipFill>
        <p:spPr>
          <a:xfrm>
            <a:off x="3162355" y="2266550"/>
            <a:ext cx="2645050" cy="4419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descr="Questions" id="303" name="Google Shape;303;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7e576c1a67_0_364"/>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mass?</a:t>
            </a:r>
            <a:endParaRPr b="0" i="0" sz="3600" u="none" cap="none" strike="noStrike">
              <a:solidFill>
                <a:schemeClr val="dk1"/>
              </a:solidFill>
              <a:latin typeface="Calibri"/>
              <a:ea typeface="Calibri"/>
              <a:cs typeface="Calibri"/>
              <a:sym typeface="Calibri"/>
            </a:endParaRPr>
          </a:p>
        </p:txBody>
      </p:sp>
      <p:sp>
        <p:nvSpPr>
          <p:cNvPr descr="Questions" id="310" name="Google Shape;310;g27e576c1a67_0_36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1" name="Google Shape;311;g27e576c1a67_0_364"/>
          <p:cNvPicPr preferRelativeResize="0"/>
          <p:nvPr/>
        </p:nvPicPr>
        <p:blipFill>
          <a:blip r:embed="rId4">
            <a:alphaModFix/>
          </a:blip>
          <a:stretch>
            <a:fillRect/>
          </a:stretch>
        </p:blipFill>
        <p:spPr>
          <a:xfrm>
            <a:off x="3162355" y="1752950"/>
            <a:ext cx="2645050" cy="4419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318" name="Google Shape;318;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g27e576c1a67_0_446"/>
          <p:cNvPicPr preferRelativeResize="0"/>
          <p:nvPr/>
        </p:nvPicPr>
        <p:blipFill>
          <a:blip r:embed="rId3">
            <a:alphaModFix/>
          </a:blip>
          <a:stretch>
            <a:fillRect/>
          </a:stretch>
        </p:blipFill>
        <p:spPr>
          <a:xfrm>
            <a:off x="204425" y="1557500"/>
            <a:ext cx="7977475" cy="3652650"/>
          </a:xfrm>
          <a:prstGeom prst="rect">
            <a:avLst/>
          </a:prstGeom>
          <a:noFill/>
          <a:ln>
            <a:noFill/>
          </a:ln>
        </p:spPr>
      </p:pic>
      <p:sp>
        <p:nvSpPr>
          <p:cNvPr descr="Artificial Intelligence" id="324" name="Google Shape;324;g27e576c1a67_0_446"/>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descr="Artificial Intelligence" id="329" name="Google Shape;329;g27e576c1a67_0_73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0" name="Google Shape;330;g27e576c1a67_0_736"/>
          <p:cNvPicPr preferRelativeResize="0"/>
          <p:nvPr/>
        </p:nvPicPr>
        <p:blipFill>
          <a:blip r:embed="rId4">
            <a:alphaModFix/>
          </a:blip>
          <a:stretch>
            <a:fillRect/>
          </a:stretch>
        </p:blipFill>
        <p:spPr>
          <a:xfrm>
            <a:off x="1205800" y="227925"/>
            <a:ext cx="6732400" cy="6099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descr="Artificial Intelligence" id="335" name="Google Shape;335;g27e576c1a67_0_76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6" name="Google Shape;336;g27e576c1a67_0_760"/>
          <p:cNvPicPr preferRelativeResize="0"/>
          <p:nvPr/>
        </p:nvPicPr>
        <p:blipFill>
          <a:blip r:embed="rId4">
            <a:alphaModFix/>
          </a:blip>
          <a:stretch>
            <a:fillRect/>
          </a:stretch>
        </p:blipFill>
        <p:spPr>
          <a:xfrm>
            <a:off x="152400" y="887700"/>
            <a:ext cx="8839204" cy="49720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descr="Questions" id="342" name="Google Shape;342;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descr="Lightbulb and gear" id="134" name="Google Shape;134;g27e68c1a8e3_0_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e68c1a8e3_0_0"/>
          <p:cNvSpPr txBox="1"/>
          <p:nvPr/>
        </p:nvSpPr>
        <p:spPr>
          <a:xfrm>
            <a:off x="718457"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0" i="0" lang="en-US" sz="3000" u="none" cap="none" strike="noStrike">
                <a:solidFill>
                  <a:schemeClr val="dk1"/>
                </a:solidFill>
                <a:latin typeface="Calibri"/>
                <a:ea typeface="Calibri"/>
                <a:cs typeface="Calibri"/>
                <a:sym typeface="Calibri"/>
              </a:rPr>
              <a:t>What is the difference between mass and weight?</a:t>
            </a:r>
            <a:endParaRPr b="0" i="0" sz="1400" u="none" cap="none" strike="noStrike">
              <a:solidFill>
                <a:srgbClr val="000000"/>
              </a:solidFill>
              <a:latin typeface="Arial"/>
              <a:ea typeface="Arial"/>
              <a:cs typeface="Arial"/>
              <a:sym typeface="Arial"/>
            </a:endParaRPr>
          </a:p>
        </p:txBody>
      </p:sp>
      <p:pic>
        <p:nvPicPr>
          <p:cNvPr descr="artorius CPA5202S-DS Competence Analytical Balance, 5200gx 0.01g ..." id="136" name="Google Shape;136;g27e68c1a8e3_0_0"/>
          <p:cNvPicPr preferRelativeResize="0"/>
          <p:nvPr/>
        </p:nvPicPr>
        <p:blipFill rotWithShape="1">
          <a:blip r:embed="rId4">
            <a:alphaModFix/>
          </a:blip>
          <a:srcRect b="0" l="0" r="0" t="0"/>
          <a:stretch/>
        </p:blipFill>
        <p:spPr>
          <a:xfrm>
            <a:off x="326572" y="2790756"/>
            <a:ext cx="3728871" cy="2301246"/>
          </a:xfrm>
          <a:prstGeom prst="rect">
            <a:avLst/>
          </a:prstGeom>
          <a:noFill/>
          <a:ln>
            <a:noFill/>
          </a:ln>
        </p:spPr>
      </p:pic>
      <p:pic>
        <p:nvPicPr>
          <p:cNvPr descr="Black woman standing on a weight scale Stock Photos - Page 1 : Masterfile" id="137" name="Google Shape;137;g27e68c1a8e3_0_0"/>
          <p:cNvPicPr preferRelativeResize="0"/>
          <p:nvPr/>
        </p:nvPicPr>
        <p:blipFill rotWithShape="1">
          <a:blip r:embed="rId5">
            <a:alphaModFix/>
          </a:blip>
          <a:srcRect b="0" l="0" r="0" t="0"/>
          <a:stretch/>
        </p:blipFill>
        <p:spPr>
          <a:xfrm>
            <a:off x="5328310" y="1665886"/>
            <a:ext cx="2857500" cy="4286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descr="Questions" id="348" name="Google Shape;348;g27430209113_0_102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27430209113_0_1020"/>
          <p:cNvSpPr txBox="1"/>
          <p:nvPr/>
        </p:nvSpPr>
        <p:spPr>
          <a:xfrm>
            <a:off x="1007776" y="135875"/>
            <a:ext cx="7882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Mass tells you how much _____ is in an object.</a:t>
            </a:r>
            <a:endParaRPr b="0" i="0" sz="1800" u="none" cap="none" strike="noStrike">
              <a:solidFill>
                <a:srgbClr val="000000"/>
              </a:solidFill>
              <a:latin typeface="Calibri"/>
              <a:ea typeface="Calibri"/>
              <a:cs typeface="Calibri"/>
              <a:sym typeface="Calibri"/>
            </a:endParaRPr>
          </a:p>
        </p:txBody>
      </p:sp>
      <p:pic>
        <p:nvPicPr>
          <p:cNvPr id="350" name="Google Shape;350;g27430209113_0_1020"/>
          <p:cNvPicPr preferRelativeResize="0"/>
          <p:nvPr/>
        </p:nvPicPr>
        <p:blipFill>
          <a:blip r:embed="rId4">
            <a:alphaModFix/>
          </a:blip>
          <a:stretch>
            <a:fillRect/>
          </a:stretch>
        </p:blipFill>
        <p:spPr>
          <a:xfrm>
            <a:off x="583262" y="1859625"/>
            <a:ext cx="7977475" cy="3652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descr="Questions" id="356" name="Google Shape;356;g27e576c1a67_0_743"/>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27e576c1a67_0_743"/>
          <p:cNvSpPr txBox="1"/>
          <p:nvPr/>
        </p:nvSpPr>
        <p:spPr>
          <a:xfrm>
            <a:off x="1007776" y="135875"/>
            <a:ext cx="7882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Mass tells you how much </a:t>
            </a:r>
            <a:r>
              <a:rPr b="1" lang="en-US" sz="3600">
                <a:solidFill>
                  <a:srgbClr val="FF0000"/>
                </a:solidFill>
                <a:latin typeface="Calibri"/>
                <a:ea typeface="Calibri"/>
                <a:cs typeface="Calibri"/>
                <a:sym typeface="Calibri"/>
              </a:rPr>
              <a:t>matter</a:t>
            </a:r>
            <a:r>
              <a:rPr lang="en-US" sz="3600">
                <a:solidFill>
                  <a:srgbClr val="FF0000"/>
                </a:solidFill>
                <a:latin typeface="Calibri"/>
                <a:ea typeface="Calibri"/>
                <a:cs typeface="Calibri"/>
                <a:sym typeface="Calibri"/>
              </a:rPr>
              <a:t> </a:t>
            </a:r>
            <a:r>
              <a:rPr lang="en-US" sz="3600">
                <a:latin typeface="Calibri"/>
                <a:ea typeface="Calibri"/>
                <a:cs typeface="Calibri"/>
                <a:sym typeface="Calibri"/>
              </a:rPr>
              <a:t>is in an object.</a:t>
            </a:r>
            <a:endParaRPr b="0" i="0" sz="1800" u="none" cap="none" strike="noStrike">
              <a:solidFill>
                <a:srgbClr val="000000"/>
              </a:solidFill>
              <a:latin typeface="Calibri"/>
              <a:ea typeface="Calibri"/>
              <a:cs typeface="Calibri"/>
              <a:sym typeface="Calibri"/>
            </a:endParaRPr>
          </a:p>
        </p:txBody>
      </p:sp>
      <p:pic>
        <p:nvPicPr>
          <p:cNvPr id="358" name="Google Shape;358;g27e576c1a67_0_743"/>
          <p:cNvPicPr preferRelativeResize="0"/>
          <p:nvPr/>
        </p:nvPicPr>
        <p:blipFill>
          <a:blip r:embed="rId4">
            <a:alphaModFix/>
          </a:blip>
          <a:stretch>
            <a:fillRect/>
          </a:stretch>
        </p:blipFill>
        <p:spPr>
          <a:xfrm>
            <a:off x="583262" y="1859625"/>
            <a:ext cx="7977475" cy="3652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5f381583a0_0_994"/>
          <p:cNvSpPr txBox="1"/>
          <p:nvPr/>
        </p:nvSpPr>
        <p:spPr>
          <a:xfrm>
            <a:off x="389000" y="3672825"/>
            <a:ext cx="85260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True or False:  </a:t>
            </a:r>
            <a:r>
              <a:rPr lang="en-US" sz="3600">
                <a:latin typeface="Calibri"/>
                <a:ea typeface="Calibri"/>
                <a:cs typeface="Calibri"/>
                <a:sym typeface="Calibri"/>
              </a:rPr>
              <a:t>Mass is </a:t>
            </a:r>
            <a:r>
              <a:rPr i="1" lang="en-US" sz="3600">
                <a:latin typeface="Calibri"/>
                <a:ea typeface="Calibri"/>
                <a:cs typeface="Calibri"/>
                <a:sym typeface="Calibri"/>
              </a:rPr>
              <a:t>not</a:t>
            </a:r>
            <a:r>
              <a:rPr lang="en-US" sz="3600">
                <a:latin typeface="Calibri"/>
                <a:ea typeface="Calibri"/>
                <a:cs typeface="Calibri"/>
                <a:sym typeface="Calibri"/>
              </a:rPr>
              <a:t> impacted by gravitational force, weight is.</a:t>
            </a:r>
            <a:endParaRPr b="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600"/>
              <a:buFont typeface="Calibri"/>
              <a:buAutoNum type="alphaUcPeriod"/>
            </a:pPr>
            <a:r>
              <a:rPr b="0" i="0" lang="en-US" sz="3600" u="none" cap="none" strike="noStrike">
                <a:solidFill>
                  <a:srgbClr val="000000"/>
                </a:solidFill>
                <a:latin typeface="Calibri"/>
                <a:ea typeface="Calibri"/>
                <a:cs typeface="Calibri"/>
                <a:sym typeface="Calibri"/>
              </a:rPr>
              <a:t>True</a:t>
            </a:r>
            <a:endParaRPr b="0" i="0" sz="36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600"/>
              <a:buFont typeface="Calibri"/>
              <a:buAutoNum type="alphaUcPeriod"/>
            </a:pPr>
            <a:r>
              <a:rPr b="0" i="0" lang="en-US" sz="3600" u="none" cap="none" strike="noStrike">
                <a:solidFill>
                  <a:srgbClr val="000000"/>
                </a:solidFill>
                <a:latin typeface="Calibri"/>
                <a:ea typeface="Calibri"/>
                <a:cs typeface="Calibri"/>
                <a:sym typeface="Calibri"/>
              </a:rPr>
              <a:t>False</a:t>
            </a:r>
            <a:endParaRPr b="0" i="0" sz="3600" u="none" cap="none" strike="noStrike">
              <a:solidFill>
                <a:srgbClr val="000000"/>
              </a:solidFill>
              <a:latin typeface="Calibri"/>
              <a:ea typeface="Calibri"/>
              <a:cs typeface="Calibri"/>
              <a:sym typeface="Calibri"/>
            </a:endParaRPr>
          </a:p>
        </p:txBody>
      </p:sp>
      <p:sp>
        <p:nvSpPr>
          <p:cNvPr descr="Questions" id="365" name="Google Shape;365;g25f381583a0_0_99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6" name="Google Shape;366;g25f381583a0_0_994"/>
          <p:cNvPicPr preferRelativeResize="0"/>
          <p:nvPr/>
        </p:nvPicPr>
        <p:blipFill>
          <a:blip r:embed="rId4">
            <a:alphaModFix/>
          </a:blip>
          <a:stretch>
            <a:fillRect/>
          </a:stretch>
        </p:blipFill>
        <p:spPr>
          <a:xfrm>
            <a:off x="2805400" y="227925"/>
            <a:ext cx="3533198" cy="3201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7e576c1a67_0_751"/>
          <p:cNvSpPr txBox="1"/>
          <p:nvPr/>
        </p:nvSpPr>
        <p:spPr>
          <a:xfrm>
            <a:off x="389000" y="3672825"/>
            <a:ext cx="85260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True or False:  </a:t>
            </a:r>
            <a:r>
              <a:rPr lang="en-US" sz="3600">
                <a:latin typeface="Calibri"/>
                <a:ea typeface="Calibri"/>
                <a:cs typeface="Calibri"/>
                <a:sym typeface="Calibri"/>
              </a:rPr>
              <a:t>Mass is </a:t>
            </a:r>
            <a:r>
              <a:rPr i="1" lang="en-US" sz="3600">
                <a:latin typeface="Calibri"/>
                <a:ea typeface="Calibri"/>
                <a:cs typeface="Calibri"/>
                <a:sym typeface="Calibri"/>
              </a:rPr>
              <a:t>not</a:t>
            </a:r>
            <a:r>
              <a:rPr lang="en-US" sz="3600">
                <a:latin typeface="Calibri"/>
                <a:ea typeface="Calibri"/>
                <a:cs typeface="Calibri"/>
                <a:sym typeface="Calibri"/>
              </a:rPr>
              <a:t> impacted by gravitational force, weight is.</a:t>
            </a:r>
            <a:endParaRPr b="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FF0000"/>
              </a:buClr>
              <a:buSzPts val="3600"/>
              <a:buFont typeface="Calibri"/>
              <a:buAutoNum type="alphaUcPeriod"/>
            </a:pPr>
            <a:r>
              <a:rPr b="1" i="0" lang="en-US" sz="3600" u="none" cap="none" strike="noStrike">
                <a:solidFill>
                  <a:srgbClr val="FF0000"/>
                </a:solidFill>
                <a:latin typeface="Calibri"/>
                <a:ea typeface="Calibri"/>
                <a:cs typeface="Calibri"/>
                <a:sym typeface="Calibri"/>
              </a:rPr>
              <a:t>True</a:t>
            </a:r>
            <a:endParaRPr b="1" i="0" sz="3600" u="none" cap="none" strike="noStrike">
              <a:solidFill>
                <a:srgbClr val="FF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600"/>
              <a:buFont typeface="Calibri"/>
              <a:buAutoNum type="alphaUcPeriod"/>
            </a:pPr>
            <a:r>
              <a:rPr b="0" i="0" lang="en-US" sz="3600" u="none" cap="none" strike="noStrike">
                <a:solidFill>
                  <a:srgbClr val="000000"/>
                </a:solidFill>
                <a:latin typeface="Calibri"/>
                <a:ea typeface="Calibri"/>
                <a:cs typeface="Calibri"/>
                <a:sym typeface="Calibri"/>
              </a:rPr>
              <a:t>False</a:t>
            </a:r>
            <a:endParaRPr b="0" i="0" sz="3600" u="none" cap="none" strike="noStrike">
              <a:solidFill>
                <a:srgbClr val="000000"/>
              </a:solidFill>
              <a:latin typeface="Calibri"/>
              <a:ea typeface="Calibri"/>
              <a:cs typeface="Calibri"/>
              <a:sym typeface="Calibri"/>
            </a:endParaRPr>
          </a:p>
        </p:txBody>
      </p:sp>
      <p:sp>
        <p:nvSpPr>
          <p:cNvPr descr="Questions" id="373" name="Google Shape;373;g27e576c1a67_0_75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4" name="Google Shape;374;g27e576c1a67_0_751"/>
          <p:cNvPicPr preferRelativeResize="0"/>
          <p:nvPr/>
        </p:nvPicPr>
        <p:blipFill>
          <a:blip r:embed="rId4">
            <a:alphaModFix/>
          </a:blip>
          <a:stretch>
            <a:fillRect/>
          </a:stretch>
        </p:blipFill>
        <p:spPr>
          <a:xfrm>
            <a:off x="2805400" y="227925"/>
            <a:ext cx="3533198" cy="3201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descr="Questions" id="380" name="Google Shape;380;g27e576c1a67_0_77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27e576c1a67_0_774"/>
          <p:cNvSpPr txBox="1"/>
          <p:nvPr/>
        </p:nvSpPr>
        <p:spPr>
          <a:xfrm>
            <a:off x="1007776" y="135875"/>
            <a:ext cx="7882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Matter does not lose or gain ____ during phase changes.</a:t>
            </a:r>
            <a:endParaRPr b="0" i="0" sz="1800" u="none" cap="none" strike="noStrike">
              <a:solidFill>
                <a:srgbClr val="000000"/>
              </a:solidFill>
              <a:latin typeface="Calibri"/>
              <a:ea typeface="Calibri"/>
              <a:cs typeface="Calibri"/>
              <a:sym typeface="Calibri"/>
            </a:endParaRPr>
          </a:p>
        </p:txBody>
      </p:sp>
      <p:pic>
        <p:nvPicPr>
          <p:cNvPr id="382" name="Google Shape;382;g27e576c1a67_0_774"/>
          <p:cNvPicPr preferRelativeResize="0"/>
          <p:nvPr/>
        </p:nvPicPr>
        <p:blipFill>
          <a:blip r:embed="rId4">
            <a:alphaModFix/>
          </a:blip>
          <a:stretch>
            <a:fillRect/>
          </a:stretch>
        </p:blipFill>
        <p:spPr>
          <a:xfrm>
            <a:off x="152400" y="1627900"/>
            <a:ext cx="8839204" cy="497205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descr="Questions" id="388" name="Google Shape;388;g27e576c1a67_0_78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27e576c1a67_0_789"/>
          <p:cNvSpPr txBox="1"/>
          <p:nvPr/>
        </p:nvSpPr>
        <p:spPr>
          <a:xfrm>
            <a:off x="1007776" y="135875"/>
            <a:ext cx="7882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Matter does not lose or gain </a:t>
            </a:r>
            <a:r>
              <a:rPr b="1" lang="en-US" sz="3600">
                <a:solidFill>
                  <a:srgbClr val="FF0000"/>
                </a:solidFill>
                <a:latin typeface="Calibri"/>
                <a:ea typeface="Calibri"/>
                <a:cs typeface="Calibri"/>
                <a:sym typeface="Calibri"/>
              </a:rPr>
              <a:t>mass</a:t>
            </a:r>
            <a:r>
              <a:rPr b="1" lang="en-US" sz="3600">
                <a:latin typeface="Calibri"/>
                <a:ea typeface="Calibri"/>
                <a:cs typeface="Calibri"/>
                <a:sym typeface="Calibri"/>
              </a:rPr>
              <a:t> </a:t>
            </a:r>
            <a:r>
              <a:rPr lang="en-US" sz="3600">
                <a:latin typeface="Calibri"/>
                <a:ea typeface="Calibri"/>
                <a:cs typeface="Calibri"/>
                <a:sym typeface="Calibri"/>
              </a:rPr>
              <a:t>during phase changes.</a:t>
            </a:r>
            <a:endParaRPr b="0" i="0" sz="1800" u="none" cap="none" strike="noStrike">
              <a:solidFill>
                <a:srgbClr val="000000"/>
              </a:solidFill>
              <a:latin typeface="Calibri"/>
              <a:ea typeface="Calibri"/>
              <a:cs typeface="Calibri"/>
              <a:sym typeface="Calibri"/>
            </a:endParaRPr>
          </a:p>
        </p:txBody>
      </p:sp>
      <p:pic>
        <p:nvPicPr>
          <p:cNvPr id="390" name="Google Shape;390;g27e576c1a67_0_789"/>
          <p:cNvPicPr preferRelativeResize="0"/>
          <p:nvPr/>
        </p:nvPicPr>
        <p:blipFill>
          <a:blip r:embed="rId4">
            <a:alphaModFix/>
          </a:blip>
          <a:stretch>
            <a:fillRect/>
          </a:stretch>
        </p:blipFill>
        <p:spPr>
          <a:xfrm>
            <a:off x="152400" y="1627900"/>
            <a:ext cx="8839204" cy="49720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descr="Artificial Intelligence" id="396" name="Google Shape;396;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97" name="Google Shape;397;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descr="Artificial Intelligence" id="403" name="Google Shape;403;g27e576c1a67_0_79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04" name="Google Shape;404;g27e576c1a67_0_796"/>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descr="ala Apples Fresh Produce Fruit, 3 LB Bag: Amazon.com: Grocery ..." id="405" name="Google Shape;405;g27e576c1a67_0_796"/>
          <p:cNvPicPr preferRelativeResize="0"/>
          <p:nvPr/>
        </p:nvPicPr>
        <p:blipFill rotWithShape="1">
          <a:blip r:embed="rId5">
            <a:alphaModFix/>
          </a:blip>
          <a:srcRect b="0" l="0" r="0" t="0"/>
          <a:stretch/>
        </p:blipFill>
        <p:spPr>
          <a:xfrm>
            <a:off x="1563776" y="424771"/>
            <a:ext cx="6175129" cy="617512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descr="Artificial Intelligence" id="411" name="Google Shape;411;g27e576c1a67_0_80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12" name="Google Shape;412;g27e576c1a67_0_803"/>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descr="ottled Water - Safe Drinking Water" id="413" name="Google Shape;413;g27e576c1a67_0_803"/>
          <p:cNvPicPr preferRelativeResize="0"/>
          <p:nvPr/>
        </p:nvPicPr>
        <p:blipFill rotWithShape="1">
          <a:blip r:embed="rId5">
            <a:alphaModFix/>
          </a:blip>
          <a:srcRect b="0" l="0" r="0" t="0"/>
          <a:stretch/>
        </p:blipFill>
        <p:spPr>
          <a:xfrm>
            <a:off x="1699084" y="173309"/>
            <a:ext cx="5587319" cy="642541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descr="Questions" id="419" name="Google Shape;419;g25e11802ac4_0_597"/>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descr="Rewind" id="143" name="Google Shape;143;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7e576c1a67_0_885"/>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mass?</a:t>
            </a:r>
            <a:endParaRPr b="0" i="0" sz="3600" u="none" cap="none" strike="noStrike">
              <a:solidFill>
                <a:schemeClr val="dk1"/>
              </a:solidFill>
              <a:latin typeface="Calibri"/>
              <a:ea typeface="Calibri"/>
              <a:cs typeface="Calibri"/>
              <a:sym typeface="Calibri"/>
            </a:endParaRPr>
          </a:p>
        </p:txBody>
      </p:sp>
      <p:sp>
        <p:nvSpPr>
          <p:cNvPr descr="Questions" id="426" name="Google Shape;426;g27e576c1a67_0_88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7" name="Google Shape;427;g27e576c1a67_0_885"/>
          <p:cNvPicPr preferRelativeResize="0"/>
          <p:nvPr/>
        </p:nvPicPr>
        <p:blipFill>
          <a:blip r:embed="rId4">
            <a:alphaModFix/>
          </a:blip>
          <a:stretch>
            <a:fillRect/>
          </a:stretch>
        </p:blipFill>
        <p:spPr>
          <a:xfrm>
            <a:off x="3162355" y="1752950"/>
            <a:ext cx="2645050" cy="44199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descr="Artificial Intelligence" id="433" name="Google Shape;433;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34" name="Google Shape;434;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descr="Artificial Intelligence" id="440" name="Google Shape;440;g25e11802ac4_0_8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41" name="Google Shape;441;g25e11802ac4_0_86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442" name="Google Shape;442;g25e11802ac4_0_864"/>
          <p:cNvPicPr preferRelativeResize="0"/>
          <p:nvPr/>
        </p:nvPicPr>
        <p:blipFill>
          <a:blip r:embed="rId5">
            <a:alphaModFix/>
          </a:blip>
          <a:stretch>
            <a:fillRect/>
          </a:stretch>
        </p:blipFill>
        <p:spPr>
          <a:xfrm>
            <a:off x="152400" y="887700"/>
            <a:ext cx="8839200" cy="49720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descr="Artificial Intelligence" id="448" name="Google Shape;448;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49" name="Google Shape;449;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450" name="Google Shape;450;g25e11802ac4_0_780"/>
          <p:cNvPicPr preferRelativeResize="0"/>
          <p:nvPr/>
        </p:nvPicPr>
        <p:blipFill>
          <a:blip r:embed="rId5">
            <a:alphaModFix/>
          </a:blip>
          <a:stretch>
            <a:fillRect/>
          </a:stretch>
        </p:blipFill>
        <p:spPr>
          <a:xfrm>
            <a:off x="207513" y="917900"/>
            <a:ext cx="8728986" cy="581790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descr="Questions" id="456" name="Google Shape;456;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7430209113_0_1469"/>
          <p:cNvSpPr txBox="1"/>
          <p:nvPr/>
        </p:nvSpPr>
        <p:spPr>
          <a:xfrm>
            <a:off x="1028700" y="424771"/>
            <a:ext cx="7677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How i</a:t>
            </a:r>
            <a:r>
              <a:rPr lang="en-US" sz="3600">
                <a:solidFill>
                  <a:schemeClr val="dk1"/>
                </a:solidFill>
                <a:latin typeface="Calibri"/>
                <a:ea typeface="Calibri"/>
                <a:cs typeface="Calibri"/>
                <a:sym typeface="Calibri"/>
              </a:rPr>
              <a:t>s mass different from weight?</a:t>
            </a:r>
            <a:endParaRPr b="0" i="0" sz="1400" u="none" cap="none" strike="noStrike">
              <a:solidFill>
                <a:srgbClr val="000000"/>
              </a:solidFill>
              <a:latin typeface="Arial"/>
              <a:ea typeface="Arial"/>
              <a:cs typeface="Arial"/>
              <a:sym typeface="Arial"/>
            </a:endParaRPr>
          </a:p>
        </p:txBody>
      </p:sp>
      <p:sp>
        <p:nvSpPr>
          <p:cNvPr descr="Questions" id="463" name="Google Shape;463;g27430209113_0_146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4" name="Google Shape;464;g27430209113_0_1469"/>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65" name="Google Shape;465;g27430209113_0_1469"/>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466" name="Google Shape;466;g27430209113_0_1469"/>
          <p:cNvPicPr preferRelativeResize="0"/>
          <p:nvPr/>
        </p:nvPicPr>
        <p:blipFill>
          <a:blip r:embed="rId5">
            <a:alphaModFix/>
          </a:blip>
          <a:stretch>
            <a:fillRect/>
          </a:stretch>
        </p:blipFill>
        <p:spPr>
          <a:xfrm>
            <a:off x="4957462" y="2752375"/>
            <a:ext cx="3687173" cy="2457526"/>
          </a:xfrm>
          <a:prstGeom prst="rect">
            <a:avLst/>
          </a:prstGeom>
          <a:noFill/>
          <a:ln>
            <a:noFill/>
          </a:ln>
        </p:spPr>
      </p:pic>
      <p:pic>
        <p:nvPicPr>
          <p:cNvPr id="467" name="Google Shape;467;g27430209113_0_1469"/>
          <p:cNvPicPr preferRelativeResize="0"/>
          <p:nvPr/>
        </p:nvPicPr>
        <p:blipFill>
          <a:blip r:embed="rId6">
            <a:alphaModFix/>
          </a:blip>
          <a:stretch>
            <a:fillRect/>
          </a:stretch>
        </p:blipFill>
        <p:spPr>
          <a:xfrm>
            <a:off x="975705" y="1855350"/>
            <a:ext cx="2645050" cy="4419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descr="Artificial Intelligence" id="473" name="Google Shape;473;g25e11802ac4_0_1043"/>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74" name="Google Shape;474;g25e11802ac4_0_1043"/>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5e11802ac4_0_1376"/>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Mass</a:t>
            </a:r>
            <a:endParaRPr/>
          </a:p>
        </p:txBody>
      </p:sp>
      <p:sp>
        <p:nvSpPr>
          <p:cNvPr descr="Artificial Intelligence" id="481" name="Google Shape;481;g25e11802ac4_0_137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82" name="Google Shape;482;g25e11802ac4_0_1376"/>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483" name="Google Shape;483;g25e11802ac4_0_1376"/>
          <p:cNvCxnSpPr/>
          <p:nvPr/>
        </p:nvCxnSpPr>
        <p:spPr>
          <a:xfrm flipH="1">
            <a:off x="4531822" y="21791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5686"/>
              </a:srgbClr>
            </a:outerShdw>
          </a:effectLst>
        </p:spPr>
      </p:cxnSp>
      <p:sp>
        <p:nvSpPr>
          <p:cNvPr id="484" name="Google Shape;484;g25e11802ac4_0_1376"/>
          <p:cNvSpPr txBox="1"/>
          <p:nvPr/>
        </p:nvSpPr>
        <p:spPr>
          <a:xfrm>
            <a:off x="4195000" y="4098275"/>
            <a:ext cx="735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(root)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5f381583a0_0_1093"/>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Mass</a:t>
            </a:r>
            <a:endParaRPr/>
          </a:p>
        </p:txBody>
      </p:sp>
      <p:sp>
        <p:nvSpPr>
          <p:cNvPr descr="Artificial Intelligence" id="491" name="Google Shape;491;g25f381583a0_0_109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92" name="Google Shape;492;g25f381583a0_0_1093"/>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493" name="Google Shape;493;g25f381583a0_0_1093"/>
          <p:cNvSpPr/>
          <p:nvPr/>
        </p:nvSpPr>
        <p:spPr>
          <a:xfrm>
            <a:off x="2902425" y="760825"/>
            <a:ext cx="3208800" cy="17292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94" name="Google Shape;494;g25f381583a0_0_1093"/>
          <p:cNvCxnSpPr>
            <a:stCxn id="493" idx="4"/>
          </p:cNvCxnSpPr>
          <p:nvPr/>
        </p:nvCxnSpPr>
        <p:spPr>
          <a:xfrm>
            <a:off x="4506825" y="2490025"/>
            <a:ext cx="61800" cy="1330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5686"/>
              </a:srgbClr>
            </a:outerShdw>
          </a:effectLst>
        </p:spPr>
      </p:cxnSp>
      <p:sp>
        <p:nvSpPr>
          <p:cNvPr id="495" name="Google Shape;495;g25f381583a0_0_1093"/>
          <p:cNvSpPr txBox="1"/>
          <p:nvPr/>
        </p:nvSpPr>
        <p:spPr>
          <a:xfrm>
            <a:off x="2857050" y="4139100"/>
            <a:ext cx="3429900" cy="1754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the amount of matter in an object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descr="Artificial Intelligence" id="501" name="Google Shape;501;g25e11802ac4_0_163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02" name="Google Shape;502;g25e11802ac4_0_1634"/>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503" name="Google Shape;503;g25e11802ac4_0_1634"/>
          <p:cNvSpPr txBox="1"/>
          <p:nvPr/>
        </p:nvSpPr>
        <p:spPr>
          <a:xfrm>
            <a:off x="1844069" y="4644285"/>
            <a:ext cx="6037500" cy="169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5200">
                <a:latin typeface="Calibri"/>
                <a:ea typeface="Calibri"/>
                <a:cs typeface="Calibri"/>
                <a:sym typeface="Calibri"/>
              </a:rPr>
              <a:t>The amount of matter in an object</a:t>
            </a:r>
            <a:endParaRPr b="0" i="0" sz="5200" u="none" cap="none" strike="noStrike">
              <a:solidFill>
                <a:srgbClr val="000000"/>
              </a:solidFill>
              <a:latin typeface="Calibri"/>
              <a:ea typeface="Calibri"/>
              <a:cs typeface="Calibri"/>
              <a:sym typeface="Calibri"/>
            </a:endParaRPr>
          </a:p>
        </p:txBody>
      </p:sp>
      <p:sp>
        <p:nvSpPr>
          <p:cNvPr id="504" name="Google Shape;504;g25e11802ac4_0_1634"/>
          <p:cNvSpPr txBox="1"/>
          <p:nvPr/>
        </p:nvSpPr>
        <p:spPr>
          <a:xfrm>
            <a:off x="482050" y="735300"/>
            <a:ext cx="8814900" cy="224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0"/>
              <a:buFont typeface="Calibri"/>
              <a:buNone/>
            </a:pPr>
            <a:r>
              <a:rPr lang="en-US" sz="8800">
                <a:solidFill>
                  <a:schemeClr val="dk1"/>
                </a:solidFill>
                <a:latin typeface="Calibri"/>
                <a:ea typeface="Calibri"/>
                <a:cs typeface="Calibri"/>
                <a:sym typeface="Calibri"/>
              </a:rPr>
              <a:t>Mass</a:t>
            </a:r>
            <a:endParaRPr b="0" i="0" sz="4200" u="none" cap="none" strike="noStrike">
              <a:solidFill>
                <a:srgbClr val="000000"/>
              </a:solidFill>
              <a:latin typeface="Arial"/>
              <a:ea typeface="Arial"/>
              <a:cs typeface="Arial"/>
              <a:sym typeface="Arial"/>
            </a:endParaRPr>
          </a:p>
        </p:txBody>
      </p:sp>
      <p:sp>
        <p:nvSpPr>
          <p:cNvPr id="505" name="Google Shape;505;g25e11802ac4_0_1634"/>
          <p:cNvSpPr/>
          <p:nvPr/>
        </p:nvSpPr>
        <p:spPr>
          <a:xfrm>
            <a:off x="4697444" y="2818999"/>
            <a:ext cx="398100" cy="17277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46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7e576c1a67_0_0"/>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Gravity</a:t>
            </a:r>
            <a:r>
              <a:rPr b="1" lang="en-US" sz="3600"/>
              <a:t>: </a:t>
            </a:r>
            <a:r>
              <a:rPr lang="en-US" sz="3600"/>
              <a:t>a noncontact force that attracts any object with mass toward another object with mass</a:t>
            </a:r>
            <a:endParaRPr b="1" sz="3600"/>
          </a:p>
        </p:txBody>
      </p:sp>
      <p:pic>
        <p:nvPicPr>
          <p:cNvPr descr="apple.jpg" id="150" name="Google Shape;150;g27e576c1a67_0_0"/>
          <p:cNvPicPr preferRelativeResize="0"/>
          <p:nvPr/>
        </p:nvPicPr>
        <p:blipFill rotWithShape="1">
          <a:blip r:embed="rId3">
            <a:alphaModFix/>
          </a:blip>
          <a:srcRect b="0" l="-49364" r="-49364" t="0"/>
          <a:stretch/>
        </p:blipFill>
        <p:spPr>
          <a:xfrm>
            <a:off x="609363" y="2336119"/>
            <a:ext cx="7925272" cy="4358596"/>
          </a:xfrm>
          <a:prstGeom prst="rect">
            <a:avLst/>
          </a:prstGeom>
          <a:noFill/>
          <a:ln>
            <a:noFill/>
          </a:ln>
        </p:spPr>
      </p:pic>
      <p:sp>
        <p:nvSpPr>
          <p:cNvPr descr="Rewind" id="151" name="Google Shape;151;g27e576c1a67_0_0"/>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descr="Questions" id="511" name="Google Shape;511;g25e11802ac4_0_1720"/>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25e11802ac4_0_1800"/>
          <p:cNvSpPr txBox="1"/>
          <p:nvPr>
            <p:ph type="title"/>
          </p:nvPr>
        </p:nvSpPr>
        <p:spPr>
          <a:xfrm>
            <a:off x="1076575" y="331025"/>
            <a:ext cx="7657200" cy="1539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sz="3959"/>
              <a:t>How can we use the word parts of </a:t>
            </a:r>
            <a:r>
              <a:rPr b="1" lang="en-US" sz="3959"/>
              <a:t>mass</a:t>
            </a:r>
            <a:r>
              <a:rPr lang="en-US" sz="3959"/>
              <a:t> to help us remember the definition of the term?</a:t>
            </a:r>
            <a:endParaRPr/>
          </a:p>
        </p:txBody>
      </p:sp>
      <p:sp>
        <p:nvSpPr>
          <p:cNvPr descr="Questions" id="518" name="Google Shape;518;g25e11802ac4_0_180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25e11802ac4_0_1800"/>
          <p:cNvSpPr txBox="1"/>
          <p:nvPr>
            <p:ph type="title"/>
          </p:nvPr>
        </p:nvSpPr>
        <p:spPr>
          <a:xfrm>
            <a:off x="457200" y="21830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Mass</a:t>
            </a:r>
            <a:endParaRPr/>
          </a:p>
        </p:txBody>
      </p:sp>
      <p:cxnSp>
        <p:nvCxnSpPr>
          <p:cNvPr id="520" name="Google Shape;520;g25e11802ac4_0_1800"/>
          <p:cNvCxnSpPr/>
          <p:nvPr/>
        </p:nvCxnSpPr>
        <p:spPr>
          <a:xfrm flipH="1">
            <a:off x="4531822" y="36269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5690"/>
              </a:srgbClr>
            </a:outerShdw>
          </a:effectLst>
        </p:spPr>
      </p:cxnSp>
      <p:sp>
        <p:nvSpPr>
          <p:cNvPr id="521" name="Google Shape;521;g25e11802ac4_0_1800"/>
          <p:cNvSpPr txBox="1"/>
          <p:nvPr/>
        </p:nvSpPr>
        <p:spPr>
          <a:xfrm>
            <a:off x="4195000" y="5546075"/>
            <a:ext cx="735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(root)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28" name="Google Shape;528;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7e576c1a67_0_1091"/>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Mass</a:t>
            </a:r>
            <a:r>
              <a:rPr b="1" lang="en-US">
                <a:solidFill>
                  <a:schemeClr val="dk1"/>
                </a:solidFill>
              </a:rPr>
              <a:t>: </a:t>
            </a:r>
            <a:r>
              <a:rPr lang="en-US">
                <a:solidFill>
                  <a:schemeClr val="dk1"/>
                </a:solidFill>
              </a:rPr>
              <a:t>amount of matter in an object</a:t>
            </a:r>
            <a:endParaRPr/>
          </a:p>
        </p:txBody>
      </p:sp>
      <p:pic>
        <p:nvPicPr>
          <p:cNvPr id="535" name="Google Shape;535;g27e576c1a67_0_1091"/>
          <p:cNvPicPr preferRelativeResize="0"/>
          <p:nvPr/>
        </p:nvPicPr>
        <p:blipFill>
          <a:blip r:embed="rId3">
            <a:alphaModFix/>
          </a:blip>
          <a:stretch>
            <a:fillRect/>
          </a:stretch>
        </p:blipFill>
        <p:spPr>
          <a:xfrm>
            <a:off x="3162355" y="2266550"/>
            <a:ext cx="2645050" cy="4419950"/>
          </a:xfrm>
          <a:prstGeom prst="rect">
            <a:avLst/>
          </a:prstGeom>
          <a:noFill/>
          <a:ln>
            <a:noFill/>
          </a:ln>
        </p:spPr>
      </p:pic>
      <p:sp>
        <p:nvSpPr>
          <p:cNvPr descr="Rewind" id="536" name="Google Shape;536;g27e576c1a67_0_1091"/>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3" name="Google Shape;543;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44" name="Google Shape;544;g25e11802ac4_0_1976"/>
          <p:cNvCxnSpPr>
            <a:stCxn id="545" idx="4"/>
            <a:endCxn id="542"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46" name="Google Shape;546;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47" name="Google Shape;547;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45" name="Google Shape;545;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54" name="Google Shape;554;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55" name="Google Shape;555;g25e11802ac4_0_1886"/>
          <p:cNvCxnSpPr>
            <a:stCxn id="556" idx="4"/>
            <a:endCxn id="553"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57" name="Google Shape;557;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58" name="Google Shape;558;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56" name="Google Shape;556;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9" name="Google Shape;559;g25e11802ac4_0_188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Mass</a:t>
            </a:r>
            <a:endParaRPr b="0" i="0" sz="700" u="none" cap="none" strike="noStrike">
              <a:solidFill>
                <a:srgbClr val="000000"/>
              </a:solidFill>
              <a:latin typeface="Arial"/>
              <a:ea typeface="Arial"/>
              <a:cs typeface="Arial"/>
              <a:sym typeface="Arial"/>
            </a:endParaRPr>
          </a:p>
        </p:txBody>
      </p:sp>
      <p:sp>
        <p:nvSpPr>
          <p:cNvPr id="560" name="Google Shape;560;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61" name="Google Shape;561;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62" name="Google Shape;562;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63" name="Google Shape;563;g25e11802ac4_0_1886"/>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b="0" i="0" lang="en-US" sz="1800" u="none" cap="none" strike="noStrike">
                <a:solidFill>
                  <a:srgbClr val="000000"/>
                </a:solidFill>
                <a:latin typeface="Helvetica Neue Light"/>
                <a:ea typeface="Helvetica Neue Light"/>
                <a:cs typeface="Helvetica Neue Light"/>
                <a:sym typeface="Helvetica Neue Light"/>
              </a:rPr>
              <a:t>impact my life?</a:t>
            </a:r>
            <a:endParaRPr b="0" i="0" sz="1800" u="none" cap="none" strike="noStrike">
              <a:solidFill>
                <a:srgbClr val="000000"/>
              </a:solidFill>
              <a:latin typeface="Arial"/>
              <a:ea typeface="Arial"/>
              <a:cs typeface="Arial"/>
              <a:sym typeface="Arial"/>
            </a:endParaRPr>
          </a:p>
        </p:txBody>
      </p:sp>
      <p:sp>
        <p:nvSpPr>
          <p:cNvPr id="564" name="Google Shape;564;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5" name="Google Shape;565;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6" name="Google Shape;566;g25e11802ac4_0_1886"/>
          <p:cNvCxnSpPr>
            <a:stCxn id="567" idx="4"/>
            <a:endCxn id="56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68" name="Google Shape;568;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69" name="Google Shape;569;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67" name="Google Shape;567;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g25e11802ac4_0_1992"/>
          <p:cNvPicPr preferRelativeResize="0"/>
          <p:nvPr/>
        </p:nvPicPr>
        <p:blipFill>
          <a:blip r:embed="rId3">
            <a:alphaModFix/>
          </a:blip>
          <a:stretch>
            <a:fillRect/>
          </a:stretch>
        </p:blipFill>
        <p:spPr>
          <a:xfrm>
            <a:off x="4390250" y="4763650"/>
            <a:ext cx="4762500" cy="1905000"/>
          </a:xfrm>
          <a:prstGeom prst="rect">
            <a:avLst/>
          </a:prstGeom>
          <a:noFill/>
          <a:ln>
            <a:noFill/>
          </a:ln>
        </p:spPr>
      </p:pic>
      <p:sp>
        <p:nvSpPr>
          <p:cNvPr id="576" name="Google Shape;576;g25e11802ac4_0_199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7" name="Google Shape;577;g25e11802ac4_0_199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78" name="Google Shape;578;g25e11802ac4_0_1992"/>
          <p:cNvCxnSpPr>
            <a:stCxn id="579" idx="4"/>
            <a:endCxn id="57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80" name="Google Shape;580;g25e11802ac4_0_199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81" name="Google Shape;581;g25e11802ac4_0_199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79" name="Google Shape;579;g25e11802ac4_0_199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2" name="Google Shape;582;g25e11802ac4_0_1992"/>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solidFill>
                  <a:srgbClr val="000000"/>
                </a:solidFill>
                <a:latin typeface="Calibri"/>
                <a:ea typeface="Calibri"/>
                <a:cs typeface="Calibri"/>
                <a:sym typeface="Calibri"/>
              </a:rPr>
              <a:t>Mass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83" name="Google Shape;583;g25e11802ac4_0_1992"/>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584" name="Google Shape;584;g25e11802ac4_0_1992"/>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585" name="Google Shape;585;g25e11802ac4_0_1992"/>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586" name="Google Shape;586;g25e11802ac4_0_1992"/>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pic>
        <p:nvPicPr>
          <p:cNvPr id="587" name="Google Shape;587;g25e11802ac4_0_1992"/>
          <p:cNvPicPr preferRelativeResize="0"/>
          <p:nvPr/>
        </p:nvPicPr>
        <p:blipFill>
          <a:blip r:embed="rId4">
            <a:alphaModFix/>
          </a:blip>
          <a:stretch>
            <a:fillRect/>
          </a:stretch>
        </p:blipFill>
        <p:spPr>
          <a:xfrm>
            <a:off x="5521000" y="2494550"/>
            <a:ext cx="3492075" cy="1243750"/>
          </a:xfrm>
          <a:prstGeom prst="rect">
            <a:avLst/>
          </a:prstGeom>
          <a:noFill/>
          <a:ln>
            <a:noFill/>
          </a:ln>
        </p:spPr>
      </p:pic>
      <p:pic>
        <p:nvPicPr>
          <p:cNvPr id="588" name="Google Shape;588;g25e11802ac4_0_1992"/>
          <p:cNvPicPr preferRelativeResize="0"/>
          <p:nvPr/>
        </p:nvPicPr>
        <p:blipFill>
          <a:blip r:embed="rId5">
            <a:alphaModFix/>
          </a:blip>
          <a:stretch>
            <a:fillRect/>
          </a:stretch>
        </p:blipFill>
        <p:spPr>
          <a:xfrm>
            <a:off x="1066127" y="4316623"/>
            <a:ext cx="2755050" cy="2383101"/>
          </a:xfrm>
          <a:prstGeom prst="rect">
            <a:avLst/>
          </a:prstGeom>
          <a:noFill/>
          <a:ln>
            <a:noFill/>
          </a:ln>
        </p:spPr>
      </p:pic>
      <p:pic>
        <p:nvPicPr>
          <p:cNvPr id="589" name="Google Shape;589;g25e11802ac4_0_1992"/>
          <p:cNvPicPr preferRelativeResize="0"/>
          <p:nvPr/>
        </p:nvPicPr>
        <p:blipFill>
          <a:blip r:embed="rId6">
            <a:alphaModFix/>
          </a:blip>
          <a:stretch>
            <a:fillRect/>
          </a:stretch>
        </p:blipFill>
        <p:spPr>
          <a:xfrm>
            <a:off x="1066126" y="2050174"/>
            <a:ext cx="2962850" cy="19752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id="595" name="Google Shape;595;g27e576c1a67_0_1119"/>
          <p:cNvPicPr preferRelativeResize="0"/>
          <p:nvPr/>
        </p:nvPicPr>
        <p:blipFill>
          <a:blip r:embed="rId3">
            <a:alphaModFix/>
          </a:blip>
          <a:stretch>
            <a:fillRect/>
          </a:stretch>
        </p:blipFill>
        <p:spPr>
          <a:xfrm>
            <a:off x="4390250" y="4763650"/>
            <a:ext cx="4762500" cy="1905000"/>
          </a:xfrm>
          <a:prstGeom prst="rect">
            <a:avLst/>
          </a:prstGeom>
          <a:noFill/>
          <a:ln>
            <a:noFill/>
          </a:ln>
        </p:spPr>
      </p:pic>
      <p:sp>
        <p:nvSpPr>
          <p:cNvPr id="596" name="Google Shape;596;g27e576c1a67_0_111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7" name="Google Shape;597;g27e576c1a67_0_111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98" name="Google Shape;598;g27e576c1a67_0_1119"/>
          <p:cNvCxnSpPr>
            <a:stCxn id="599" idx="4"/>
            <a:endCxn id="59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0" name="Google Shape;600;g27e576c1a67_0_111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1" name="Google Shape;601;g27e576c1a67_0_111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99" name="Google Shape;599;g27e576c1a67_0_111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2" name="Google Shape;602;g27e576c1a67_0_1119"/>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solidFill>
                  <a:srgbClr val="000000"/>
                </a:solidFill>
                <a:latin typeface="Calibri"/>
                <a:ea typeface="Calibri"/>
                <a:cs typeface="Calibri"/>
                <a:sym typeface="Calibri"/>
              </a:rPr>
              <a:t>Mass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03" name="Google Shape;603;g27e576c1a67_0_1119"/>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604" name="Google Shape;604;g27e576c1a67_0_1119"/>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605" name="Google Shape;605;g27e576c1a67_0_1119"/>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606" name="Google Shape;606;g27e576c1a67_0_1119"/>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pic>
        <p:nvPicPr>
          <p:cNvPr id="607" name="Google Shape;607;g27e576c1a67_0_1119"/>
          <p:cNvPicPr preferRelativeResize="0"/>
          <p:nvPr/>
        </p:nvPicPr>
        <p:blipFill>
          <a:blip r:embed="rId4">
            <a:alphaModFix/>
          </a:blip>
          <a:stretch>
            <a:fillRect/>
          </a:stretch>
        </p:blipFill>
        <p:spPr>
          <a:xfrm>
            <a:off x="5521000" y="2494550"/>
            <a:ext cx="3492075" cy="1243750"/>
          </a:xfrm>
          <a:prstGeom prst="rect">
            <a:avLst/>
          </a:prstGeom>
          <a:noFill/>
          <a:ln>
            <a:noFill/>
          </a:ln>
        </p:spPr>
      </p:pic>
      <p:pic>
        <p:nvPicPr>
          <p:cNvPr id="608" name="Google Shape;608;g27e576c1a67_0_1119"/>
          <p:cNvPicPr preferRelativeResize="0"/>
          <p:nvPr/>
        </p:nvPicPr>
        <p:blipFill>
          <a:blip r:embed="rId5">
            <a:alphaModFix/>
          </a:blip>
          <a:stretch>
            <a:fillRect/>
          </a:stretch>
        </p:blipFill>
        <p:spPr>
          <a:xfrm>
            <a:off x="1066127" y="4316623"/>
            <a:ext cx="2755050" cy="2383101"/>
          </a:xfrm>
          <a:prstGeom prst="rect">
            <a:avLst/>
          </a:prstGeom>
          <a:noFill/>
          <a:ln>
            <a:noFill/>
          </a:ln>
        </p:spPr>
      </p:pic>
      <p:pic>
        <p:nvPicPr>
          <p:cNvPr id="609" name="Google Shape;609;g27e576c1a67_0_1119"/>
          <p:cNvPicPr preferRelativeResize="0"/>
          <p:nvPr/>
        </p:nvPicPr>
        <p:blipFill>
          <a:blip r:embed="rId6">
            <a:alphaModFix/>
          </a:blip>
          <a:stretch>
            <a:fillRect/>
          </a:stretch>
        </p:blipFill>
        <p:spPr>
          <a:xfrm>
            <a:off x="1066126" y="2050174"/>
            <a:ext cx="2962850" cy="1975225"/>
          </a:xfrm>
          <a:prstGeom prst="rect">
            <a:avLst/>
          </a:prstGeom>
          <a:noFill/>
          <a:ln>
            <a:noFill/>
          </a:ln>
        </p:spPr>
      </p:pic>
      <p:sp>
        <p:nvSpPr>
          <p:cNvPr id="610" name="Google Shape;610;g27e576c1a67_0_1119"/>
          <p:cNvSpPr/>
          <p:nvPr/>
        </p:nvSpPr>
        <p:spPr>
          <a:xfrm>
            <a:off x="4944350" y="1723913"/>
            <a:ext cx="4111500" cy="2365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7" name="Google Shape;617;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18" name="Google Shape;618;g25e11802ac4_0_2108"/>
          <p:cNvCxnSpPr>
            <a:stCxn id="619" idx="4"/>
            <a:endCxn id="61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0" name="Google Shape;620;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1" name="Google Shape;621;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19" name="Google Shape;619;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2" name="Google Shape;622;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23" name="Google Shape;623;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24" name="Google Shape;624;g25e11802ac4_0_2108"/>
          <p:cNvCxnSpPr>
            <a:stCxn id="625" idx="4"/>
            <a:endCxn id="62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26" name="Google Shape;626;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27" name="Google Shape;627;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25" name="Google Shape;625;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8" name="Google Shape;628;g25e11802ac4_0_21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Mass</a:t>
            </a:r>
            <a:endParaRPr b="0" i="0" sz="700" u="none" cap="none" strike="noStrike">
              <a:solidFill>
                <a:srgbClr val="000000"/>
              </a:solidFill>
              <a:latin typeface="Arial"/>
              <a:ea typeface="Arial"/>
              <a:cs typeface="Arial"/>
              <a:sym typeface="Arial"/>
            </a:endParaRPr>
          </a:p>
        </p:txBody>
      </p:sp>
      <p:sp>
        <p:nvSpPr>
          <p:cNvPr id="629" name="Google Shape;629;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30" name="Google Shape;630;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31" name="Google Shape;631;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32" name="Google Shape;632;g25e11802ac4_0_2108"/>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b="0" i="0" lang="en-US" sz="1800" u="none" cap="none" strike="noStrike">
                <a:solidFill>
                  <a:srgbClr val="000000"/>
                </a:solidFill>
                <a:latin typeface="Helvetica Neue Light"/>
                <a:ea typeface="Helvetica Neue Light"/>
                <a:cs typeface="Helvetica Neue Light"/>
                <a:sym typeface="Helvetica Neue Light"/>
              </a:rPr>
              <a:t>impact my life?</a:t>
            </a:r>
            <a:endParaRPr b="0" i="0" sz="1800" u="none" cap="none" strike="noStrike">
              <a:solidFill>
                <a:srgbClr val="000000"/>
              </a:solidFill>
              <a:latin typeface="Arial"/>
              <a:ea typeface="Arial"/>
              <a:cs typeface="Arial"/>
              <a:sym typeface="Arial"/>
            </a:endParaRPr>
          </a:p>
        </p:txBody>
      </p:sp>
      <p:pic>
        <p:nvPicPr>
          <p:cNvPr id="633" name="Google Shape;633;g25e11802ac4_0_2108"/>
          <p:cNvPicPr preferRelativeResize="0"/>
          <p:nvPr/>
        </p:nvPicPr>
        <p:blipFill>
          <a:blip r:embed="rId3">
            <a:alphaModFix/>
          </a:blip>
          <a:stretch>
            <a:fillRect/>
          </a:stretch>
        </p:blipFill>
        <p:spPr>
          <a:xfrm>
            <a:off x="4838413" y="1132438"/>
            <a:ext cx="3492075" cy="12437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25e11802ac4_0_21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0" name="Google Shape;640;g25e11802ac4_0_21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1" name="Google Shape;641;g25e11802ac4_0_2130"/>
          <p:cNvCxnSpPr>
            <a:stCxn id="642" idx="4"/>
            <a:endCxn id="63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3" name="Google Shape;643;g25e11802ac4_0_21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44" name="Google Shape;644;g25e11802ac4_0_21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2" name="Google Shape;642;g25e11802ac4_0_21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5" name="Google Shape;645;g25e11802ac4_0_2130"/>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Mass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46" name="Google Shape;646;g25e11802ac4_0_2130"/>
          <p:cNvSpPr txBox="1"/>
          <p:nvPr/>
        </p:nvSpPr>
        <p:spPr>
          <a:xfrm>
            <a:off x="1073532" y="5269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Amount of matter in an object</a:t>
            </a:r>
            <a:endParaRPr b="0" i="0" sz="1400" u="none" cap="none" strike="noStrike">
              <a:solidFill>
                <a:srgbClr val="434343"/>
              </a:solidFill>
              <a:latin typeface="Arial"/>
              <a:ea typeface="Arial"/>
              <a:cs typeface="Arial"/>
              <a:sym typeface="Arial"/>
            </a:endParaRPr>
          </a:p>
        </p:txBody>
      </p:sp>
      <p:sp>
        <p:nvSpPr>
          <p:cNvPr id="647" name="Google Shape;647;g25e11802ac4_0_2130"/>
          <p:cNvSpPr txBox="1"/>
          <p:nvPr/>
        </p:nvSpPr>
        <p:spPr>
          <a:xfrm>
            <a:off x="1073532" y="41794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The powerhouse of a cell </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648" name="Google Shape;648;g25e11802ac4_0_2130"/>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9" name="Google Shape;649;g25e11802ac4_0_2130"/>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The smallest whole unit of matter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0" name="Google Shape;650;g25e11802ac4_0_2130"/>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51" name="Google Shape;651;g25e11802ac4_0_2130"/>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52" name="Google Shape;652;g25e11802ac4_0_2130"/>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53" name="Google Shape;653;g25e11802ac4_0_2130"/>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54" name="Google Shape;654;g25e11802ac4_0_2130"/>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Anything that has mass and takes up space</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7430209113_0_1"/>
          <p:cNvSpPr txBox="1"/>
          <p:nvPr/>
        </p:nvSpPr>
        <p:spPr>
          <a:xfrm>
            <a:off x="838381" y="424771"/>
            <a:ext cx="74673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3000"/>
              <a:buFont typeface="Arial"/>
              <a:buNone/>
            </a:pPr>
            <a:r>
              <a:rPr b="1" i="0" lang="en-US" sz="3000" u="sng" cap="none" strike="noStrike">
                <a:solidFill>
                  <a:srgbClr val="0C0C0C"/>
                </a:solidFill>
                <a:latin typeface="Calibri"/>
                <a:ea typeface="Calibri"/>
                <a:cs typeface="Calibri"/>
                <a:sym typeface="Calibri"/>
              </a:rPr>
              <a:t>Matter</a:t>
            </a:r>
            <a:r>
              <a:rPr b="1" i="0" lang="en-US" sz="3000" u="none" cap="none" strike="noStrike">
                <a:solidFill>
                  <a:srgbClr val="0C0C0C"/>
                </a:solidFill>
                <a:latin typeface="Calibri"/>
                <a:ea typeface="Calibri"/>
                <a:cs typeface="Calibri"/>
                <a:sym typeface="Calibri"/>
              </a:rPr>
              <a:t>: </a:t>
            </a:r>
            <a:r>
              <a:rPr b="0" i="0" lang="en-US" sz="3000" u="none" cap="none" strike="noStrike">
                <a:solidFill>
                  <a:srgbClr val="0C0C0C"/>
                </a:solidFill>
                <a:latin typeface="Calibri"/>
                <a:ea typeface="Calibri"/>
                <a:cs typeface="Calibri"/>
                <a:sym typeface="Calibri"/>
              </a:rPr>
              <a:t>has mass and takes up space</a:t>
            </a:r>
            <a:endParaRPr b="1" i="0" sz="3000" u="none" cap="none" strike="noStrike">
              <a:solidFill>
                <a:schemeClr val="dk1"/>
              </a:solidFill>
              <a:latin typeface="Calibri"/>
              <a:ea typeface="Calibri"/>
              <a:cs typeface="Calibri"/>
              <a:sym typeface="Calibri"/>
            </a:endParaRPr>
          </a:p>
        </p:txBody>
      </p:sp>
      <p:sp>
        <p:nvSpPr>
          <p:cNvPr descr="Rewind" id="158" name="Google Shape;158;g27430209113_0_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tates of matter.jpg" id="159" name="Google Shape;159;g27430209113_0_1"/>
          <p:cNvPicPr preferRelativeResize="0"/>
          <p:nvPr/>
        </p:nvPicPr>
        <p:blipFill rotWithShape="1">
          <a:blip r:embed="rId4">
            <a:alphaModFix/>
          </a:blip>
          <a:srcRect b="0" l="-12611" r="-12622" t="0"/>
          <a:stretch/>
        </p:blipFill>
        <p:spPr>
          <a:xfrm>
            <a:off x="542188" y="1670666"/>
            <a:ext cx="8059614" cy="443247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27e576c1a67_0_115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1" name="Google Shape;661;g27e576c1a67_0_115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2" name="Google Shape;662;g27e576c1a67_0_1151"/>
          <p:cNvCxnSpPr>
            <a:stCxn id="663" idx="4"/>
            <a:endCxn id="66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4" name="Google Shape;664;g27e576c1a67_0_115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65" name="Google Shape;665;g27e576c1a67_0_115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3" name="Google Shape;663;g27e576c1a67_0_115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 name="Google Shape;666;g27e576c1a67_0_1151"/>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Mass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67" name="Google Shape;667;g27e576c1a67_0_1151"/>
          <p:cNvSpPr txBox="1"/>
          <p:nvPr/>
        </p:nvSpPr>
        <p:spPr>
          <a:xfrm>
            <a:off x="1073532" y="5269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Amount of matter in an object</a:t>
            </a:r>
            <a:endParaRPr b="0" i="0" sz="1400" u="none" cap="none" strike="noStrike">
              <a:solidFill>
                <a:srgbClr val="434343"/>
              </a:solidFill>
              <a:latin typeface="Arial"/>
              <a:ea typeface="Arial"/>
              <a:cs typeface="Arial"/>
              <a:sym typeface="Arial"/>
            </a:endParaRPr>
          </a:p>
        </p:txBody>
      </p:sp>
      <p:sp>
        <p:nvSpPr>
          <p:cNvPr id="668" name="Google Shape;668;g27e576c1a67_0_1151"/>
          <p:cNvSpPr txBox="1"/>
          <p:nvPr/>
        </p:nvSpPr>
        <p:spPr>
          <a:xfrm>
            <a:off x="1073532" y="41794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The powerhouse of a cell </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669" name="Google Shape;669;g27e576c1a67_0_115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0" name="Google Shape;670;g27e576c1a67_0_1151"/>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The smallest whole unit of matter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1" name="Google Shape;671;g27e576c1a67_0_1151"/>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72" name="Google Shape;672;g27e576c1a67_0_1151"/>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73" name="Google Shape;673;g27e576c1a67_0_1151"/>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74" name="Google Shape;674;g27e576c1a67_0_1151"/>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75" name="Google Shape;675;g27e576c1a67_0_1151"/>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Anything that has mass and takes up space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6" name="Google Shape;676;g27e576c1a67_0_1151"/>
          <p:cNvSpPr/>
          <p:nvPr/>
        </p:nvSpPr>
        <p:spPr>
          <a:xfrm>
            <a:off x="350550" y="5187650"/>
            <a:ext cx="5018700" cy="7326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3" name="Google Shape;683;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4" name="Google Shape;684;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5" name="Google Shape;685;g25e11802ac4_0_2343"/>
          <p:cNvCxnSpPr>
            <a:stCxn id="686" idx="4"/>
            <a:endCxn id="68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87" name="Google Shape;687;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8" name="Google Shape;688;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86" name="Google Shape;686;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9" name="Google Shape;689;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90" name="Google Shape;690;g25e11802ac4_0_2343"/>
          <p:cNvCxnSpPr>
            <a:stCxn id="691" idx="4"/>
            <a:endCxn id="68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92" name="Google Shape;692;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93" name="Google Shape;693;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91" name="Google Shape;691;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4" name="Google Shape;694;g25e11802ac4_0_234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Mass</a:t>
            </a:r>
            <a:endParaRPr b="0" i="0" sz="700" u="none" cap="none" strike="noStrike">
              <a:solidFill>
                <a:srgbClr val="000000"/>
              </a:solidFill>
              <a:latin typeface="Arial"/>
              <a:ea typeface="Arial"/>
              <a:cs typeface="Arial"/>
              <a:sym typeface="Arial"/>
            </a:endParaRPr>
          </a:p>
        </p:txBody>
      </p:sp>
      <p:sp>
        <p:nvSpPr>
          <p:cNvPr id="695" name="Google Shape;695;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96" name="Google Shape;696;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97" name="Google Shape;697;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98" name="Google Shape;698;g25e11802ac4_0_2343"/>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b="0" i="0" lang="en-US" sz="1800" u="none" cap="none" strike="noStrike">
                <a:solidFill>
                  <a:srgbClr val="000000"/>
                </a:solidFill>
                <a:latin typeface="Helvetica Neue Light"/>
                <a:ea typeface="Helvetica Neue Light"/>
                <a:cs typeface="Helvetica Neue Light"/>
                <a:sym typeface="Helvetica Neue Light"/>
              </a:rPr>
              <a:t>impact my life?</a:t>
            </a:r>
            <a:endParaRPr b="0" i="0" sz="1800" u="none" cap="none" strike="noStrike">
              <a:solidFill>
                <a:srgbClr val="000000"/>
              </a:solidFill>
              <a:latin typeface="Arial"/>
              <a:ea typeface="Arial"/>
              <a:cs typeface="Arial"/>
              <a:sym typeface="Arial"/>
            </a:endParaRPr>
          </a:p>
        </p:txBody>
      </p:sp>
      <p:pic>
        <p:nvPicPr>
          <p:cNvPr id="699" name="Google Shape;699;g25e11802ac4_0_2343"/>
          <p:cNvPicPr preferRelativeResize="0"/>
          <p:nvPr/>
        </p:nvPicPr>
        <p:blipFill>
          <a:blip r:embed="rId3">
            <a:alphaModFix/>
          </a:blip>
          <a:stretch>
            <a:fillRect/>
          </a:stretch>
        </p:blipFill>
        <p:spPr>
          <a:xfrm>
            <a:off x="4838413" y="1132438"/>
            <a:ext cx="3492075" cy="1243750"/>
          </a:xfrm>
          <a:prstGeom prst="rect">
            <a:avLst/>
          </a:prstGeom>
          <a:noFill/>
          <a:ln>
            <a:noFill/>
          </a:ln>
        </p:spPr>
      </p:pic>
      <p:sp>
        <p:nvSpPr>
          <p:cNvPr id="700" name="Google Shape;700;g25e11802ac4_0_2343"/>
          <p:cNvSpPr txBox="1"/>
          <p:nvPr/>
        </p:nvSpPr>
        <p:spPr>
          <a:xfrm>
            <a:off x="639350" y="1528400"/>
            <a:ext cx="35820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Amount of matter in an object</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25e11802ac4_0_236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07" name="Google Shape;707;g25e11802ac4_0_236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08" name="Google Shape;708;g25e11802ac4_0_2367"/>
          <p:cNvCxnSpPr>
            <a:stCxn id="709" idx="4"/>
            <a:endCxn id="70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0" name="Google Shape;710;g25e11802ac4_0_236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1" name="Google Shape;711;g25e11802ac4_0_236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09" name="Google Shape;709;g25e11802ac4_0_236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2" name="Google Shape;712;g25e11802ac4_0_2367"/>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i="1" lang="en-US" sz="3000">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solidFill>
                  <a:srgbClr val="000000"/>
                </a:solidFill>
                <a:latin typeface="Calibri"/>
                <a:ea typeface="Calibri"/>
                <a:cs typeface="Calibri"/>
                <a:sym typeface="Calibri"/>
              </a:rPr>
              <a:t>Mass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13" name="Google Shape;713;g25e11802ac4_0_2367"/>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343"/>
                </a:solidFill>
                <a:latin typeface="Helvetica Neue Light"/>
                <a:ea typeface="Helvetica Neue Light"/>
                <a:cs typeface="Helvetica Neue Light"/>
                <a:sym typeface="Helvetica Neue Light"/>
              </a:rPr>
              <a:t>A hawk hunting and eating a field mouse</a:t>
            </a:r>
            <a:endParaRPr>
              <a:solidFill>
                <a:srgbClr val="434343"/>
              </a:solidFill>
            </a:endParaRPr>
          </a:p>
        </p:txBody>
      </p:sp>
      <p:sp>
        <p:nvSpPr>
          <p:cNvPr id="714" name="Google Shape;714;g25e11802ac4_0_2367"/>
          <p:cNvSpPr txBox="1"/>
          <p:nvPr/>
        </p:nvSpPr>
        <p:spPr>
          <a:xfrm>
            <a:off x="10906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person running</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5" name="Google Shape;715;g25e11802ac4_0_2367"/>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6" name="Google Shape;716;g25e11802ac4_0_2367"/>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big book that is heavy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7" name="Google Shape;717;g25e11802ac4_0_2367"/>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18" name="Google Shape;718;g25e11802ac4_0_2367"/>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19" name="Google Shape;719;g25e11802ac4_0_2367"/>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20" name="Google Shape;720;g25e11802ac4_0_2367"/>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21" name="Google Shape;721;g25e11802ac4_0_2367"/>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dam turning flowing water into energy</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27e576c1a67_0_119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8" name="Google Shape;728;g27e576c1a67_0_119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29" name="Google Shape;729;g27e576c1a67_0_1195"/>
          <p:cNvCxnSpPr>
            <a:stCxn id="730" idx="4"/>
            <a:endCxn id="72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1" name="Google Shape;731;g27e576c1a67_0_119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2" name="Google Shape;732;g27e576c1a67_0_119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0" name="Google Shape;730;g27e576c1a67_0_119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3" name="Google Shape;733;g27e576c1a67_0_1195"/>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i="1" lang="en-US" sz="3000">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solidFill>
                  <a:srgbClr val="000000"/>
                </a:solidFill>
                <a:latin typeface="Calibri"/>
                <a:ea typeface="Calibri"/>
                <a:cs typeface="Calibri"/>
                <a:sym typeface="Calibri"/>
              </a:rPr>
              <a:t>Mass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34" name="Google Shape;734;g27e576c1a67_0_1195"/>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343"/>
                </a:solidFill>
                <a:latin typeface="Helvetica Neue Light"/>
                <a:ea typeface="Helvetica Neue Light"/>
                <a:cs typeface="Helvetica Neue Light"/>
                <a:sym typeface="Helvetica Neue Light"/>
              </a:rPr>
              <a:t>A hawk hunting and eating a field mouse</a:t>
            </a:r>
            <a:endParaRPr>
              <a:solidFill>
                <a:srgbClr val="434343"/>
              </a:solidFill>
            </a:endParaRPr>
          </a:p>
        </p:txBody>
      </p:sp>
      <p:sp>
        <p:nvSpPr>
          <p:cNvPr id="735" name="Google Shape;735;g27e576c1a67_0_1195"/>
          <p:cNvSpPr txBox="1"/>
          <p:nvPr/>
        </p:nvSpPr>
        <p:spPr>
          <a:xfrm>
            <a:off x="10906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person running</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6" name="Google Shape;736;g27e576c1a67_0_1195"/>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7" name="Google Shape;737;g27e576c1a67_0_1195"/>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big book that is heavy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8" name="Google Shape;738;g27e576c1a67_0_1195"/>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39" name="Google Shape;739;g27e576c1a67_0_1195"/>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40" name="Google Shape;740;g27e576c1a67_0_1195"/>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41" name="Google Shape;741;g27e576c1a67_0_1195"/>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42" name="Google Shape;742;g27e576c1a67_0_1195"/>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dam turning flowing water into energy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3" name="Google Shape;743;g27e576c1a67_0_1195"/>
          <p:cNvSpPr/>
          <p:nvPr/>
        </p:nvSpPr>
        <p:spPr>
          <a:xfrm>
            <a:off x="350550" y="1682450"/>
            <a:ext cx="40821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0" name="Google Shape;750;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1" name="Google Shape;751;g25e11802ac4_0_2511"/>
          <p:cNvCxnSpPr>
            <a:stCxn id="752" idx="4"/>
            <a:endCxn id="74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3" name="Google Shape;753;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4" name="Google Shape;754;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2" name="Google Shape;752;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5" name="Google Shape;755;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56" name="Google Shape;756;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57" name="Google Shape;757;g25e11802ac4_0_2511"/>
          <p:cNvCxnSpPr>
            <a:stCxn id="758" idx="4"/>
            <a:endCxn id="75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59" name="Google Shape;759;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60" name="Google Shape;760;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58" name="Google Shape;758;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1" name="Google Shape;761;g25e11802ac4_0_2511"/>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Mass</a:t>
            </a:r>
            <a:endParaRPr b="0" i="0" sz="700" u="none" cap="none" strike="noStrike">
              <a:solidFill>
                <a:srgbClr val="000000"/>
              </a:solidFill>
              <a:latin typeface="Arial"/>
              <a:ea typeface="Arial"/>
              <a:cs typeface="Arial"/>
              <a:sym typeface="Arial"/>
            </a:endParaRPr>
          </a:p>
        </p:txBody>
      </p:sp>
      <p:sp>
        <p:nvSpPr>
          <p:cNvPr id="762" name="Google Shape;762;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63" name="Google Shape;763;g25e11802ac4_0_25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64" name="Google Shape;764;g25e11802ac4_0_25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65" name="Google Shape;765;g25e11802ac4_0_2511"/>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b="0" i="0" lang="en-US" sz="1800" u="none" cap="none" strike="noStrike">
                <a:solidFill>
                  <a:srgbClr val="000000"/>
                </a:solidFill>
                <a:latin typeface="Helvetica Neue Light"/>
                <a:ea typeface="Helvetica Neue Light"/>
                <a:cs typeface="Helvetica Neue Light"/>
                <a:sym typeface="Helvetica Neue Light"/>
              </a:rPr>
              <a:t>impact my life?</a:t>
            </a:r>
            <a:endParaRPr b="0" i="0" sz="1800" u="none" cap="none" strike="noStrike">
              <a:solidFill>
                <a:srgbClr val="000000"/>
              </a:solidFill>
              <a:latin typeface="Arial"/>
              <a:ea typeface="Arial"/>
              <a:cs typeface="Arial"/>
              <a:sym typeface="Arial"/>
            </a:endParaRPr>
          </a:p>
        </p:txBody>
      </p:sp>
      <p:pic>
        <p:nvPicPr>
          <p:cNvPr id="766" name="Google Shape;766;g25e11802ac4_0_2511"/>
          <p:cNvPicPr preferRelativeResize="0"/>
          <p:nvPr/>
        </p:nvPicPr>
        <p:blipFill>
          <a:blip r:embed="rId3">
            <a:alphaModFix/>
          </a:blip>
          <a:stretch>
            <a:fillRect/>
          </a:stretch>
        </p:blipFill>
        <p:spPr>
          <a:xfrm>
            <a:off x="4838413" y="1132438"/>
            <a:ext cx="3492075" cy="1243750"/>
          </a:xfrm>
          <a:prstGeom prst="rect">
            <a:avLst/>
          </a:prstGeom>
          <a:noFill/>
          <a:ln>
            <a:noFill/>
          </a:ln>
        </p:spPr>
      </p:pic>
      <p:sp>
        <p:nvSpPr>
          <p:cNvPr id="767" name="Google Shape;767;g25e11802ac4_0_2511"/>
          <p:cNvSpPr txBox="1"/>
          <p:nvPr/>
        </p:nvSpPr>
        <p:spPr>
          <a:xfrm>
            <a:off x="639350" y="1528400"/>
            <a:ext cx="35820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Amount of matter in an object</a:t>
            </a:r>
            <a:endParaRPr b="0" i="0" sz="2200" u="none" cap="none" strike="noStrike">
              <a:solidFill>
                <a:srgbClr val="000000"/>
              </a:solidFill>
              <a:latin typeface="Arial"/>
              <a:ea typeface="Arial"/>
              <a:cs typeface="Arial"/>
              <a:sym typeface="Arial"/>
            </a:endParaRPr>
          </a:p>
        </p:txBody>
      </p:sp>
      <p:sp>
        <p:nvSpPr>
          <p:cNvPr id="768" name="Google Shape;768;g25e11802ac4_0_2511"/>
          <p:cNvSpPr txBox="1"/>
          <p:nvPr/>
        </p:nvSpPr>
        <p:spPr>
          <a:xfrm>
            <a:off x="785475" y="4846925"/>
            <a:ext cx="300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A big book that is heavy</a:t>
            </a:r>
            <a:endParaRPr sz="24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5" name="Google Shape;775;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76" name="Google Shape;776;g25e11802ac4_0_2536"/>
          <p:cNvCxnSpPr>
            <a:stCxn id="777" idx="4"/>
            <a:endCxn id="77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78" name="Google Shape;778;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79" name="Google Shape;779;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77" name="Google Shape;777;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0" name="Google Shape;780;g25e11802ac4_0_2536"/>
          <p:cNvSpPr txBox="1"/>
          <p:nvPr/>
        </p:nvSpPr>
        <p:spPr>
          <a:xfrm>
            <a:off x="626731" y="355701"/>
            <a:ext cx="82095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lang="en-US" sz="2900">
                <a:solidFill>
                  <a:srgbClr val="000000"/>
                </a:solidFill>
                <a:latin typeface="Calibri"/>
                <a:ea typeface="Calibri"/>
                <a:cs typeface="Calibri"/>
                <a:sym typeface="Calibri"/>
              </a:rPr>
              <a:t>Choose the correct response for </a:t>
            </a:r>
            <a:r>
              <a:rPr i="1" lang="en-US" sz="2900">
                <a:solidFill>
                  <a:srgbClr val="000000"/>
                </a:solidFill>
                <a:latin typeface="Calibri"/>
                <a:ea typeface="Calibri"/>
                <a:cs typeface="Calibri"/>
                <a:sym typeface="Calibri"/>
              </a:rPr>
              <a:t>“how does mass impact my life?” </a:t>
            </a:r>
            <a:r>
              <a:rPr lang="en-US" sz="2900">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81" name="Google Shape;781;g25e11802ac4_0_2536"/>
          <p:cNvSpPr txBox="1"/>
          <p:nvPr/>
        </p:nvSpPr>
        <p:spPr>
          <a:xfrm>
            <a:off x="1073532" y="41226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343"/>
                </a:solidFill>
                <a:latin typeface="Helvetica Neue Light"/>
                <a:ea typeface="Helvetica Neue Light"/>
                <a:cs typeface="Helvetica Neue Light"/>
                <a:sym typeface="Helvetica Neue Light"/>
              </a:rPr>
              <a:t>Mass </a:t>
            </a:r>
            <a:r>
              <a:rPr lang="en-US" sz="2200">
                <a:solidFill>
                  <a:srgbClr val="43464D"/>
                </a:solidFill>
                <a:latin typeface="Helvetica Neue Light"/>
                <a:ea typeface="Helvetica Neue Light"/>
                <a:cs typeface="Helvetica Neue Light"/>
                <a:sym typeface="Helvetica Neue Light"/>
              </a:rPr>
              <a:t>creates</a:t>
            </a:r>
            <a:r>
              <a:rPr lang="en-US" sz="2200">
                <a:solidFill>
                  <a:srgbClr val="43464D"/>
                </a:solidFill>
                <a:latin typeface="Helvetica Neue Light"/>
                <a:ea typeface="Helvetica Neue Light"/>
                <a:cs typeface="Helvetica Neue Light"/>
                <a:sym typeface="Helvetica Neue Light"/>
              </a:rPr>
              <a:t> electricity to power our buildings and help us survive.</a:t>
            </a:r>
            <a:endParaRPr sz="2200">
              <a:solidFill>
                <a:srgbClr val="434343"/>
              </a:solidFill>
            </a:endParaRPr>
          </a:p>
        </p:txBody>
      </p:sp>
      <p:sp>
        <p:nvSpPr>
          <p:cNvPr id="782" name="Google Shape;782;g25e11802ac4_0_2536"/>
          <p:cNvSpPr txBox="1"/>
          <p:nvPr/>
        </p:nvSpPr>
        <p:spPr>
          <a:xfrm>
            <a:off x="1073532" y="2765920"/>
            <a:ext cx="787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Mass helps us understand our world through learning about plants and animals from long ago.</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3" name="Google Shape;783;g25e11802ac4_0_2536"/>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84" name="Google Shape;784;g25e11802ac4_0_2536"/>
          <p:cNvSpPr txBox="1"/>
          <p:nvPr/>
        </p:nvSpPr>
        <p:spPr>
          <a:xfrm>
            <a:off x="1073532" y="163500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Mass shows us which animals hunt and eat other animals so that we can be safe.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5" name="Google Shape;785;g25e11802ac4_0_2536"/>
          <p:cNvSpPr txBox="1"/>
          <p:nvPr/>
        </p:nvSpPr>
        <p:spPr>
          <a:xfrm>
            <a:off x="380509" y="1608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86" name="Google Shape;786;g25e11802ac4_0_2536"/>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87" name="Google Shape;787;g25e11802ac4_0_2536"/>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88" name="Google Shape;788;g25e11802ac4_0_2536"/>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89" name="Google Shape;789;g25e11802ac4_0_2536"/>
          <p:cNvSpPr txBox="1"/>
          <p:nvPr/>
        </p:nvSpPr>
        <p:spPr>
          <a:xfrm>
            <a:off x="1073532" y="5356215"/>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343"/>
                </a:solidFill>
                <a:latin typeface="Helvetica Neue Light"/>
                <a:ea typeface="Helvetica Neue Light"/>
                <a:cs typeface="Helvetica Neue Light"/>
                <a:sym typeface="Helvetica Neue Light"/>
              </a:rPr>
              <a:t>Mass </a:t>
            </a:r>
            <a:r>
              <a:rPr lang="en-US" sz="2200">
                <a:solidFill>
                  <a:srgbClr val="43464D"/>
                </a:solidFill>
                <a:latin typeface="Helvetica Neue Light"/>
                <a:ea typeface="Helvetica Neue Light"/>
                <a:cs typeface="Helvetica Neue Light"/>
                <a:sym typeface="Helvetica Neue Light"/>
              </a:rPr>
              <a:t>helps us </a:t>
            </a:r>
            <a:r>
              <a:rPr lang="en-US" sz="2200">
                <a:solidFill>
                  <a:srgbClr val="43464D"/>
                </a:solidFill>
                <a:latin typeface="Helvetica Neue Light"/>
                <a:ea typeface="Helvetica Neue Light"/>
                <a:cs typeface="Helvetica Neue Light"/>
                <a:sym typeface="Helvetica Neue Light"/>
              </a:rPr>
              <a:t>understand how heavy objects are and therefore how they move and interact in our environment.</a:t>
            </a:r>
            <a:endParaRPr sz="2200">
              <a:solidFill>
                <a:srgbClr val="434343"/>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g27e576c1a67_0_124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6" name="Google Shape;796;g27e576c1a67_0_124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97" name="Google Shape;797;g27e576c1a67_0_1241"/>
          <p:cNvCxnSpPr>
            <a:stCxn id="798" idx="4"/>
            <a:endCxn id="79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99" name="Google Shape;799;g27e576c1a67_0_124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0" name="Google Shape;800;g27e576c1a67_0_124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98" name="Google Shape;798;g27e576c1a67_0_124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1" name="Google Shape;801;g27e576c1a67_0_1241"/>
          <p:cNvSpPr txBox="1"/>
          <p:nvPr/>
        </p:nvSpPr>
        <p:spPr>
          <a:xfrm>
            <a:off x="626731" y="355701"/>
            <a:ext cx="82095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lang="en-US" sz="2900">
                <a:solidFill>
                  <a:srgbClr val="000000"/>
                </a:solidFill>
                <a:latin typeface="Calibri"/>
                <a:ea typeface="Calibri"/>
                <a:cs typeface="Calibri"/>
                <a:sym typeface="Calibri"/>
              </a:rPr>
              <a:t>Choose the correct response for </a:t>
            </a:r>
            <a:r>
              <a:rPr i="1" lang="en-US" sz="2900">
                <a:solidFill>
                  <a:srgbClr val="000000"/>
                </a:solidFill>
                <a:latin typeface="Calibri"/>
                <a:ea typeface="Calibri"/>
                <a:cs typeface="Calibri"/>
                <a:sym typeface="Calibri"/>
              </a:rPr>
              <a:t>“how does mass impact my life?” </a:t>
            </a:r>
            <a:r>
              <a:rPr lang="en-US" sz="2900">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802" name="Google Shape;802;g27e576c1a67_0_1241"/>
          <p:cNvSpPr txBox="1"/>
          <p:nvPr/>
        </p:nvSpPr>
        <p:spPr>
          <a:xfrm>
            <a:off x="1073532" y="41226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343"/>
                </a:solidFill>
                <a:latin typeface="Helvetica Neue Light"/>
                <a:ea typeface="Helvetica Neue Light"/>
                <a:cs typeface="Helvetica Neue Light"/>
                <a:sym typeface="Helvetica Neue Light"/>
              </a:rPr>
              <a:t>Mass </a:t>
            </a:r>
            <a:r>
              <a:rPr lang="en-US" sz="2200">
                <a:solidFill>
                  <a:srgbClr val="43464D"/>
                </a:solidFill>
                <a:latin typeface="Helvetica Neue Light"/>
                <a:ea typeface="Helvetica Neue Light"/>
                <a:cs typeface="Helvetica Neue Light"/>
                <a:sym typeface="Helvetica Neue Light"/>
              </a:rPr>
              <a:t>creates electricity to power our buildings and help us survive.</a:t>
            </a:r>
            <a:endParaRPr sz="2200">
              <a:solidFill>
                <a:srgbClr val="434343"/>
              </a:solidFill>
            </a:endParaRPr>
          </a:p>
        </p:txBody>
      </p:sp>
      <p:sp>
        <p:nvSpPr>
          <p:cNvPr id="803" name="Google Shape;803;g27e576c1a67_0_1241"/>
          <p:cNvSpPr txBox="1"/>
          <p:nvPr/>
        </p:nvSpPr>
        <p:spPr>
          <a:xfrm>
            <a:off x="1073532" y="2765920"/>
            <a:ext cx="787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Mass helps us understand our world through learning about plants and animals from long ago.</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804" name="Google Shape;804;g27e576c1a67_0_124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05" name="Google Shape;805;g27e576c1a67_0_1241"/>
          <p:cNvSpPr txBox="1"/>
          <p:nvPr/>
        </p:nvSpPr>
        <p:spPr>
          <a:xfrm>
            <a:off x="1073532" y="163500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Mass shows us which animals hunt and eat other animals so that we can be safe.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806" name="Google Shape;806;g27e576c1a67_0_1241"/>
          <p:cNvSpPr txBox="1"/>
          <p:nvPr/>
        </p:nvSpPr>
        <p:spPr>
          <a:xfrm>
            <a:off x="380509" y="1608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807" name="Google Shape;807;g27e576c1a67_0_1241"/>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808" name="Google Shape;808;g27e576c1a67_0_1241"/>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809" name="Google Shape;809;g27e576c1a67_0_1241"/>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810" name="Google Shape;810;g27e576c1a67_0_1241"/>
          <p:cNvSpPr txBox="1"/>
          <p:nvPr/>
        </p:nvSpPr>
        <p:spPr>
          <a:xfrm>
            <a:off x="1073532" y="5356215"/>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343"/>
                </a:solidFill>
                <a:latin typeface="Helvetica Neue Light"/>
                <a:ea typeface="Helvetica Neue Light"/>
                <a:cs typeface="Helvetica Neue Light"/>
                <a:sym typeface="Helvetica Neue Light"/>
              </a:rPr>
              <a:t>Mass </a:t>
            </a:r>
            <a:r>
              <a:rPr lang="en-US" sz="2200">
                <a:solidFill>
                  <a:srgbClr val="43464D"/>
                </a:solidFill>
                <a:latin typeface="Helvetica Neue Light"/>
                <a:ea typeface="Helvetica Neue Light"/>
                <a:cs typeface="Helvetica Neue Light"/>
                <a:sym typeface="Helvetica Neue Light"/>
              </a:rPr>
              <a:t>helps us understand how heavy objects are and therefore how they move and interact in our environment.</a:t>
            </a:r>
            <a:endParaRPr sz="2200">
              <a:solidFill>
                <a:srgbClr val="434343"/>
              </a:solidFill>
            </a:endParaRPr>
          </a:p>
        </p:txBody>
      </p:sp>
      <p:sp>
        <p:nvSpPr>
          <p:cNvPr id="811" name="Google Shape;811;g27e576c1a67_0_1241"/>
          <p:cNvSpPr/>
          <p:nvPr/>
        </p:nvSpPr>
        <p:spPr>
          <a:xfrm>
            <a:off x="317125" y="5282850"/>
            <a:ext cx="8762700" cy="919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18" name="Google Shape;818;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19" name="Google Shape;819;g25e11802ac4_0_2649"/>
          <p:cNvCxnSpPr>
            <a:stCxn id="820" idx="4"/>
            <a:endCxn id="81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21" name="Google Shape;821;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22" name="Google Shape;822;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20" name="Google Shape;820;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3" name="Google Shape;823;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24" name="Google Shape;824;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25" name="Google Shape;825;g25e11802ac4_0_2649"/>
          <p:cNvCxnSpPr>
            <a:stCxn id="826" idx="4"/>
            <a:endCxn id="823"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27" name="Google Shape;827;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28" name="Google Shape;828;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26" name="Google Shape;826;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9" name="Google Shape;829;g25e11802ac4_0_264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Mass</a:t>
            </a:r>
            <a:endParaRPr b="0" i="0" sz="700" u="none" cap="none" strike="noStrike">
              <a:solidFill>
                <a:srgbClr val="000000"/>
              </a:solidFill>
              <a:latin typeface="Arial"/>
              <a:ea typeface="Arial"/>
              <a:cs typeface="Arial"/>
              <a:sym typeface="Arial"/>
            </a:endParaRPr>
          </a:p>
        </p:txBody>
      </p:sp>
      <p:sp>
        <p:nvSpPr>
          <p:cNvPr id="830" name="Google Shape;830;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31" name="Google Shape;831;g25e11802ac4_0_264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32" name="Google Shape;832;g25e11802ac4_0_264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33" name="Google Shape;833;g25e11802ac4_0_2649"/>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b="0" i="0" lang="en-US" sz="1800" u="none" cap="none" strike="noStrike">
                <a:solidFill>
                  <a:srgbClr val="000000"/>
                </a:solidFill>
                <a:latin typeface="Helvetica Neue Light"/>
                <a:ea typeface="Helvetica Neue Light"/>
                <a:cs typeface="Helvetica Neue Light"/>
                <a:sym typeface="Helvetica Neue Light"/>
              </a:rPr>
              <a:t>impact my life?</a:t>
            </a:r>
            <a:endParaRPr b="0" i="0" sz="1800" u="none" cap="none" strike="noStrike">
              <a:solidFill>
                <a:srgbClr val="000000"/>
              </a:solidFill>
              <a:latin typeface="Arial"/>
              <a:ea typeface="Arial"/>
              <a:cs typeface="Arial"/>
              <a:sym typeface="Arial"/>
            </a:endParaRPr>
          </a:p>
        </p:txBody>
      </p:sp>
      <p:pic>
        <p:nvPicPr>
          <p:cNvPr id="834" name="Google Shape;834;g25e11802ac4_0_2649"/>
          <p:cNvPicPr preferRelativeResize="0"/>
          <p:nvPr/>
        </p:nvPicPr>
        <p:blipFill>
          <a:blip r:embed="rId3">
            <a:alphaModFix/>
          </a:blip>
          <a:stretch>
            <a:fillRect/>
          </a:stretch>
        </p:blipFill>
        <p:spPr>
          <a:xfrm>
            <a:off x="4838413" y="1132438"/>
            <a:ext cx="3492075" cy="1243750"/>
          </a:xfrm>
          <a:prstGeom prst="rect">
            <a:avLst/>
          </a:prstGeom>
          <a:noFill/>
          <a:ln>
            <a:noFill/>
          </a:ln>
        </p:spPr>
      </p:pic>
      <p:sp>
        <p:nvSpPr>
          <p:cNvPr id="835" name="Google Shape;835;g25e11802ac4_0_2649"/>
          <p:cNvSpPr txBox="1"/>
          <p:nvPr/>
        </p:nvSpPr>
        <p:spPr>
          <a:xfrm>
            <a:off x="639350" y="1528400"/>
            <a:ext cx="35820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Amount of matter in an object</a:t>
            </a:r>
            <a:endParaRPr b="0" i="0" sz="2200" u="none" cap="none" strike="noStrike">
              <a:solidFill>
                <a:srgbClr val="000000"/>
              </a:solidFill>
              <a:latin typeface="Arial"/>
              <a:ea typeface="Arial"/>
              <a:cs typeface="Arial"/>
              <a:sym typeface="Arial"/>
            </a:endParaRPr>
          </a:p>
        </p:txBody>
      </p:sp>
      <p:sp>
        <p:nvSpPr>
          <p:cNvPr id="836" name="Google Shape;836;g25e11802ac4_0_2649"/>
          <p:cNvSpPr txBox="1"/>
          <p:nvPr/>
        </p:nvSpPr>
        <p:spPr>
          <a:xfrm>
            <a:off x="785475" y="4846925"/>
            <a:ext cx="300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A big book that is heavy</a:t>
            </a:r>
            <a:endParaRPr sz="2400"/>
          </a:p>
        </p:txBody>
      </p:sp>
      <p:sp>
        <p:nvSpPr>
          <p:cNvPr id="837" name="Google Shape;837;g25e11802ac4_0_2649"/>
          <p:cNvSpPr txBox="1"/>
          <p:nvPr/>
        </p:nvSpPr>
        <p:spPr>
          <a:xfrm>
            <a:off x="4606850" y="4722600"/>
            <a:ext cx="41076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Mass helps us understand how heavy objects are and therefore how they move and interact in our environment.</a:t>
            </a:r>
            <a:endParaRPr sz="22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44" name="Google Shape;844;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g27e576c1a67_0_1074"/>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Mass</a:t>
            </a:r>
            <a:r>
              <a:rPr b="1" lang="en-US">
                <a:solidFill>
                  <a:schemeClr val="dk1"/>
                </a:solidFill>
              </a:rPr>
              <a:t>: </a:t>
            </a:r>
            <a:r>
              <a:rPr lang="en-US">
                <a:solidFill>
                  <a:schemeClr val="dk1"/>
                </a:solidFill>
              </a:rPr>
              <a:t>amount of matter in an object</a:t>
            </a:r>
            <a:endParaRPr/>
          </a:p>
        </p:txBody>
      </p:sp>
      <p:pic>
        <p:nvPicPr>
          <p:cNvPr id="851" name="Google Shape;851;g27e576c1a67_0_1074"/>
          <p:cNvPicPr preferRelativeResize="0"/>
          <p:nvPr/>
        </p:nvPicPr>
        <p:blipFill>
          <a:blip r:embed="rId3">
            <a:alphaModFix/>
          </a:blip>
          <a:stretch>
            <a:fillRect/>
          </a:stretch>
        </p:blipFill>
        <p:spPr>
          <a:xfrm>
            <a:off x="3162355" y="2266550"/>
            <a:ext cx="2645050" cy="4419950"/>
          </a:xfrm>
          <a:prstGeom prst="rect">
            <a:avLst/>
          </a:prstGeom>
          <a:noFill/>
          <a:ln>
            <a:noFill/>
          </a:ln>
        </p:spPr>
      </p:pic>
      <p:sp>
        <p:nvSpPr>
          <p:cNvPr descr="Rewind" id="852" name="Google Shape;852;g27e576c1a67_0_1074"/>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7e576c1a67_0_527"/>
          <p:cNvSpPr txBox="1"/>
          <p:nvPr/>
        </p:nvSpPr>
        <p:spPr>
          <a:xfrm>
            <a:off x="1482763" y="424771"/>
            <a:ext cx="70095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2800" u="sng" cap="none" strike="noStrike">
                <a:solidFill>
                  <a:srgbClr val="0C0C0C"/>
                </a:solidFill>
                <a:latin typeface="Calibri"/>
                <a:ea typeface="Calibri"/>
                <a:cs typeface="Calibri"/>
                <a:sym typeface="Calibri"/>
              </a:rPr>
              <a:t>Atom</a:t>
            </a:r>
            <a:r>
              <a:rPr b="1" i="0" lang="en-US" sz="2800" u="none" cap="none" strike="noStrike">
                <a:solidFill>
                  <a:srgbClr val="0C0C0C"/>
                </a:solidFill>
                <a:latin typeface="Calibri"/>
                <a:ea typeface="Calibri"/>
                <a:cs typeface="Calibri"/>
                <a:sym typeface="Calibri"/>
              </a:rPr>
              <a:t>: </a:t>
            </a:r>
            <a:r>
              <a:rPr b="0" i="0" lang="en-US" sz="2800" u="none" cap="none" strike="noStrike">
                <a:solidFill>
                  <a:srgbClr val="0C0C0C"/>
                </a:solidFill>
                <a:latin typeface="Calibri"/>
                <a:ea typeface="Calibri"/>
                <a:cs typeface="Calibri"/>
                <a:sym typeface="Calibri"/>
              </a:rPr>
              <a:t>smallest whole unit of matter</a:t>
            </a:r>
            <a:endParaRPr b="1" i="0" sz="2800" u="none" cap="none" strike="noStrike">
              <a:solidFill>
                <a:schemeClr val="dk1"/>
              </a:solidFill>
              <a:latin typeface="Calibri"/>
              <a:ea typeface="Calibri"/>
              <a:cs typeface="Calibri"/>
              <a:sym typeface="Calibri"/>
            </a:endParaRPr>
          </a:p>
        </p:txBody>
      </p:sp>
      <p:sp>
        <p:nvSpPr>
          <p:cNvPr descr="Rewind" id="166" name="Google Shape;166;g27e576c1a67_0_52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om - Wiktionary" id="167" name="Google Shape;167;g27e576c1a67_0_527"/>
          <p:cNvPicPr preferRelativeResize="0"/>
          <p:nvPr/>
        </p:nvPicPr>
        <p:blipFill rotWithShape="1">
          <a:blip r:embed="rId4">
            <a:alphaModFix/>
          </a:blip>
          <a:srcRect b="0" l="0" r="0" t="0"/>
          <a:stretch/>
        </p:blipFill>
        <p:spPr>
          <a:xfrm>
            <a:off x="2665686" y="1545021"/>
            <a:ext cx="3955831" cy="447728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descr="Lightbulb and gear" id="858" name="Google Shape;858;g27e576c1a67_0_1083"/>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g27e576c1a67_0_1083"/>
          <p:cNvSpPr txBox="1"/>
          <p:nvPr/>
        </p:nvSpPr>
        <p:spPr>
          <a:xfrm>
            <a:off x="718457"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0" i="0" lang="en-US" sz="3000" u="none" cap="none" strike="noStrike">
                <a:solidFill>
                  <a:schemeClr val="dk1"/>
                </a:solidFill>
                <a:latin typeface="Calibri"/>
                <a:ea typeface="Calibri"/>
                <a:cs typeface="Calibri"/>
                <a:sym typeface="Calibri"/>
              </a:rPr>
              <a:t>What is the difference between mass and weight?</a:t>
            </a:r>
            <a:endParaRPr b="0" i="0" sz="1400" u="none" cap="none" strike="noStrike">
              <a:solidFill>
                <a:srgbClr val="000000"/>
              </a:solidFill>
              <a:latin typeface="Arial"/>
              <a:ea typeface="Arial"/>
              <a:cs typeface="Arial"/>
              <a:sym typeface="Arial"/>
            </a:endParaRPr>
          </a:p>
        </p:txBody>
      </p:sp>
      <p:pic>
        <p:nvPicPr>
          <p:cNvPr descr="artorius CPA5202S-DS Competence Analytical Balance, 5200gx 0.01g ..." id="860" name="Google Shape;860;g27e576c1a67_0_1083"/>
          <p:cNvPicPr preferRelativeResize="0"/>
          <p:nvPr/>
        </p:nvPicPr>
        <p:blipFill rotWithShape="1">
          <a:blip r:embed="rId4">
            <a:alphaModFix/>
          </a:blip>
          <a:srcRect b="0" l="0" r="0" t="0"/>
          <a:stretch/>
        </p:blipFill>
        <p:spPr>
          <a:xfrm>
            <a:off x="326572" y="2790756"/>
            <a:ext cx="3728871" cy="2301246"/>
          </a:xfrm>
          <a:prstGeom prst="rect">
            <a:avLst/>
          </a:prstGeom>
          <a:noFill/>
          <a:ln>
            <a:noFill/>
          </a:ln>
        </p:spPr>
      </p:pic>
      <p:pic>
        <p:nvPicPr>
          <p:cNvPr descr="Black woman standing on a weight scale Stock Photos - Page 1 : Masterfile" id="861" name="Google Shape;861;g27e576c1a67_0_1083"/>
          <p:cNvPicPr preferRelativeResize="0"/>
          <p:nvPr/>
        </p:nvPicPr>
        <p:blipFill rotWithShape="1">
          <a:blip r:embed="rId5">
            <a:alphaModFix/>
          </a:blip>
          <a:srcRect b="0" l="0" r="0" t="0"/>
          <a:stretch/>
        </p:blipFill>
        <p:spPr>
          <a:xfrm>
            <a:off x="5328310" y="1665886"/>
            <a:ext cx="2857500" cy="42862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g27e68c1a8e3_0_83"/>
          <p:cNvSpPr txBox="1"/>
          <p:nvPr/>
        </p:nvSpPr>
        <p:spPr>
          <a:xfrm>
            <a:off x="1768509" y="111160"/>
            <a:ext cx="5607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Simulation Activity</a:t>
            </a:r>
            <a:endParaRPr b="0" i="0" sz="1400" u="none" cap="none" strike="noStrike">
              <a:solidFill>
                <a:srgbClr val="000000"/>
              </a:solidFill>
              <a:latin typeface="Arial"/>
              <a:ea typeface="Arial"/>
              <a:cs typeface="Arial"/>
              <a:sym typeface="Arial"/>
            </a:endParaRPr>
          </a:p>
        </p:txBody>
      </p:sp>
      <p:sp>
        <p:nvSpPr>
          <p:cNvPr id="868" name="Google Shape;868;g27e68c1a8e3_0_83"/>
          <p:cNvSpPr txBox="1"/>
          <p:nvPr/>
        </p:nvSpPr>
        <p:spPr>
          <a:xfrm>
            <a:off x="2270926" y="900404"/>
            <a:ext cx="4602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sng" cap="none" strike="noStrike">
                <a:solidFill>
                  <a:srgbClr val="0000FF"/>
                </a:solidFill>
                <a:latin typeface="Calibri"/>
                <a:ea typeface="Calibri"/>
                <a:cs typeface="Calibri"/>
                <a:sym typeface="Calibri"/>
                <a:hlinkClick r:id="rId3">
                  <a:extLst>
                    <a:ext uri="{A12FA001-AC4F-418D-AE19-62706E023703}">
                      <ahyp:hlinkClr val="tx"/>
                    </a:ext>
                  </a:extLst>
                </a:hlinkClick>
              </a:rPr>
              <a:t>Mass</a:t>
            </a:r>
            <a:endParaRPr b="0" i="0" sz="3600" u="none" cap="none" strike="noStrike">
              <a:solidFill>
                <a:srgbClr val="0000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(Gizmos)</a:t>
            </a:r>
            <a:endParaRPr b="0" i="0" sz="1400" u="none" cap="none" strike="noStrike">
              <a:solidFill>
                <a:srgbClr val="000000"/>
              </a:solidFill>
              <a:latin typeface="Arial"/>
              <a:ea typeface="Arial"/>
              <a:cs typeface="Arial"/>
              <a:sym typeface="Arial"/>
            </a:endParaRPr>
          </a:p>
        </p:txBody>
      </p:sp>
      <p:pic>
        <p:nvPicPr>
          <p:cNvPr descr="Cursor" id="869" name="Google Shape;869;g27e68c1a8e3_0_83"/>
          <p:cNvPicPr preferRelativeResize="0"/>
          <p:nvPr/>
        </p:nvPicPr>
        <p:blipFill rotWithShape="1">
          <a:blip r:embed="rId4">
            <a:alphaModFix/>
          </a:blip>
          <a:srcRect b="0" l="0" r="0" t="0"/>
          <a:stretch/>
        </p:blipFill>
        <p:spPr>
          <a:xfrm rot="5400000">
            <a:off x="1584719" y="1517151"/>
            <a:ext cx="914400" cy="914400"/>
          </a:xfrm>
          <a:prstGeom prst="rect">
            <a:avLst/>
          </a:prstGeom>
          <a:noFill/>
          <a:ln>
            <a:noFill/>
          </a:ln>
        </p:spPr>
      </p:pic>
      <p:sp>
        <p:nvSpPr>
          <p:cNvPr id="870" name="Google Shape;870;g27e68c1a8e3_0_83"/>
          <p:cNvSpPr txBox="1"/>
          <p:nvPr/>
        </p:nvSpPr>
        <p:spPr>
          <a:xfrm>
            <a:off x="411982" y="2230734"/>
            <a:ext cx="25524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Click the link above for a simulation to explore mass.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In this activity, you’ll compare the mass and weight of objects on Earth, Mars, Jupiter, and the Moon .</a:t>
            </a:r>
            <a:endParaRPr b="0" i="0" sz="1400" u="none" cap="none" strike="noStrike">
              <a:solidFill>
                <a:srgbClr val="000000"/>
              </a:solidFill>
              <a:latin typeface="Arial"/>
              <a:ea typeface="Arial"/>
              <a:cs typeface="Arial"/>
              <a:sym typeface="Arial"/>
            </a:endParaRPr>
          </a:p>
        </p:txBody>
      </p:sp>
      <p:sp>
        <p:nvSpPr>
          <p:cNvPr descr="Laptop" id="871" name="Google Shape;871;g27e68c1a8e3_0_83"/>
          <p:cNvSpPr/>
          <p:nvPr/>
        </p:nvSpPr>
        <p:spPr>
          <a:xfrm>
            <a:off x="20097" y="0"/>
            <a:ext cx="849600" cy="8496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2" name="Google Shape;872;g27e68c1a8e3_0_83"/>
          <p:cNvPicPr preferRelativeResize="0"/>
          <p:nvPr/>
        </p:nvPicPr>
        <p:blipFill rotWithShape="1">
          <a:blip r:embed="rId6">
            <a:alphaModFix/>
          </a:blip>
          <a:srcRect b="0" l="0" r="0" t="0"/>
          <a:stretch/>
        </p:blipFill>
        <p:spPr>
          <a:xfrm>
            <a:off x="2964264" y="2446459"/>
            <a:ext cx="5921983" cy="395384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id="878" name="Google Shape;878;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pic>
        <p:nvPicPr>
          <p:cNvPr descr="IEP Translation – Communication from OSEP regarding the ..." id="883" name="Google Shape;883;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84" name="Google Shape;884;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85" name="Google Shape;885;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86" name="Google Shape;886;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887" name="Google Shape;887;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7e576c1a67_0_534"/>
          <p:cNvSpPr txBox="1"/>
          <p:nvPr>
            <p:ph type="ctrTitle"/>
          </p:nvPr>
        </p:nvSpPr>
        <p:spPr>
          <a:xfrm>
            <a:off x="256233" y="608573"/>
            <a:ext cx="86316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Molecule</a:t>
            </a:r>
            <a:r>
              <a:rPr b="1" lang="en-US" sz="3400"/>
              <a:t>: </a:t>
            </a:r>
            <a:r>
              <a:rPr lang="en-US" sz="3400"/>
              <a:t>particle containing two or more atoms of the same </a:t>
            </a:r>
            <a:r>
              <a:rPr b="1" lang="en-US" sz="3400"/>
              <a:t>OR</a:t>
            </a:r>
            <a:r>
              <a:rPr lang="en-US" sz="3400"/>
              <a:t> different elements</a:t>
            </a:r>
            <a:endParaRPr/>
          </a:p>
        </p:txBody>
      </p:sp>
      <p:pic>
        <p:nvPicPr>
          <p:cNvPr id="174" name="Google Shape;174;g27e576c1a67_0_534"/>
          <p:cNvPicPr preferRelativeResize="0"/>
          <p:nvPr/>
        </p:nvPicPr>
        <p:blipFill rotWithShape="1">
          <a:blip r:embed="rId3">
            <a:alphaModFix/>
          </a:blip>
          <a:srcRect b="0" l="0" r="0" t="0"/>
          <a:stretch/>
        </p:blipFill>
        <p:spPr>
          <a:xfrm>
            <a:off x="1524000" y="2233908"/>
            <a:ext cx="6096000" cy="4051300"/>
          </a:xfrm>
          <a:prstGeom prst="rect">
            <a:avLst/>
          </a:prstGeom>
          <a:noFill/>
          <a:ln>
            <a:noFill/>
          </a:ln>
        </p:spPr>
      </p:pic>
      <p:sp>
        <p:nvSpPr>
          <p:cNvPr descr="Rewind" id="175" name="Google Shape;175;g27e576c1a67_0_534"/>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7e576c1a67_0_633"/>
          <p:cNvSpPr txBox="1"/>
          <p:nvPr>
            <p:ph idx="1" type="subTitle"/>
          </p:nvPr>
        </p:nvSpPr>
        <p:spPr>
          <a:xfrm>
            <a:off x="1314899" y="304283"/>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Weight</a:t>
            </a:r>
            <a:r>
              <a:rPr b="1" lang="en-US">
                <a:solidFill>
                  <a:schemeClr val="dk1"/>
                </a:solidFill>
              </a:rPr>
              <a:t>: </a:t>
            </a:r>
            <a:r>
              <a:rPr lang="en-US">
                <a:solidFill>
                  <a:schemeClr val="dk1"/>
                </a:solidFill>
              </a:rPr>
              <a:t>the gravitational force exerted on an object</a:t>
            </a:r>
            <a:endParaRPr/>
          </a:p>
        </p:txBody>
      </p:sp>
      <p:pic>
        <p:nvPicPr>
          <p:cNvPr descr="earth.jpg" id="182" name="Google Shape;182;g27e576c1a67_0_633"/>
          <p:cNvPicPr preferRelativeResize="0"/>
          <p:nvPr/>
        </p:nvPicPr>
        <p:blipFill rotWithShape="1">
          <a:blip r:embed="rId3">
            <a:alphaModFix/>
          </a:blip>
          <a:srcRect b="0" l="-14886" r="-14899" t="0"/>
          <a:stretch/>
        </p:blipFill>
        <p:spPr>
          <a:xfrm>
            <a:off x="58615" y="1479474"/>
            <a:ext cx="9085386" cy="4996613"/>
          </a:xfrm>
          <a:prstGeom prst="rect">
            <a:avLst/>
          </a:prstGeom>
          <a:noFill/>
          <a:ln>
            <a:noFill/>
          </a:ln>
        </p:spPr>
      </p:pic>
      <p:sp>
        <p:nvSpPr>
          <p:cNvPr descr="Rewind" id="183" name="Google Shape;183;g27e576c1a67_0_633"/>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