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320" r:id="rId5"/>
    <p:sldId id="260" r:id="rId6"/>
    <p:sldId id="261" r:id="rId7"/>
    <p:sldId id="262" r:id="rId8"/>
    <p:sldId id="263" r:id="rId9"/>
    <p:sldId id="316" r:id="rId10"/>
    <p:sldId id="317" r:id="rId11"/>
    <p:sldId id="265" r:id="rId12"/>
    <p:sldId id="266" r:id="rId13"/>
    <p:sldId id="267" r:id="rId14"/>
    <p:sldId id="318" r:id="rId15"/>
    <p:sldId id="319" r:id="rId16"/>
    <p:sldId id="270" r:id="rId17"/>
    <p:sldId id="271" r:id="rId18"/>
    <p:sldId id="272" r:id="rId19"/>
    <p:sldId id="273" r:id="rId20"/>
    <p:sldId id="274" r:id="rId21"/>
    <p:sldId id="275" r:id="rId22"/>
    <p:sldId id="276" r:id="rId23"/>
    <p:sldId id="277" r:id="rId24"/>
    <p:sldId id="279" r:id="rId25"/>
    <p:sldId id="280" r:id="rId26"/>
    <p:sldId id="324" r:id="rId27"/>
    <p:sldId id="282" r:id="rId28"/>
    <p:sldId id="326" r:id="rId29"/>
    <p:sldId id="284" r:id="rId30"/>
    <p:sldId id="285" r:id="rId31"/>
    <p:sldId id="286" r:id="rId32"/>
    <p:sldId id="288" r:id="rId33"/>
    <p:sldId id="321" r:id="rId34"/>
    <p:sldId id="322" r:id="rId35"/>
    <p:sldId id="289" r:id="rId36"/>
    <p:sldId id="292" r:id="rId37"/>
    <p:sldId id="327" r:id="rId38"/>
    <p:sldId id="294" r:id="rId39"/>
    <p:sldId id="328" r:id="rId40"/>
    <p:sldId id="296" r:id="rId41"/>
    <p:sldId id="297" r:id="rId42"/>
    <p:sldId id="298" r:id="rId43"/>
    <p:sldId id="331" r:id="rId44"/>
    <p:sldId id="332" r:id="rId45"/>
    <p:sldId id="301" r:id="rId46"/>
    <p:sldId id="333" r:id="rId47"/>
    <p:sldId id="334" r:id="rId48"/>
    <p:sldId id="304" r:id="rId49"/>
    <p:sldId id="335" r:id="rId50"/>
    <p:sldId id="336" r:id="rId51"/>
    <p:sldId id="307" r:id="rId52"/>
    <p:sldId id="337" r:id="rId53"/>
    <p:sldId id="338" r:id="rId54"/>
    <p:sldId id="310" r:id="rId55"/>
    <p:sldId id="329" r:id="rId56"/>
    <p:sldId id="330" r:id="rId57"/>
    <p:sldId id="314" r:id="rId58"/>
    <p:sldId id="315"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Helvetica Neue Light" panose="02000403000000020004" pitchFamily="2" charset="0"/>
      <p:regular r:id="rId65"/>
      <p:bold r:id="rId66"/>
      <p:italic r:id="rId67"/>
      <p:boldItalic r:id="rId68"/>
    </p:embeddedFont>
    <p:embeddedFont>
      <p:font typeface="Poppins" pitchFamily="2" charset="77"/>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S+7WQHyX39cFI9nnzm9j+4t2E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484"/>
  </p:normalViewPr>
  <p:slideViewPr>
    <p:cSldViewPr snapToGrid="0">
      <p:cViewPr varScale="1">
        <p:scale>
          <a:sx n="93" d="100"/>
          <a:sy n="93" d="100"/>
        </p:scale>
        <p:origin x="100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Igneous Rocks are rocks that form when molten earth becomes solid</a:t>
            </a:r>
            <a:endParaRPr/>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5" name="Google Shape;18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191" name="Google Shape;191;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 </a:t>
            </a:r>
            <a:r>
              <a:rPr lang="en-US" b="1">
                <a:solidFill>
                  <a:srgbClr val="FF0000"/>
                </a:solidFill>
              </a:rPr>
              <a:t>Rocks are made up of one or more mineral. </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t>True or False: </a:t>
            </a:r>
            <a:r>
              <a:rPr lang="en-US" sz="1800" dirty="0"/>
              <a:t>A sedimentary rock is a rock that forms when molten earth becomes solid.</a:t>
            </a:r>
          </a:p>
          <a:p>
            <a:pPr marL="0" lvl="0" indent="0" algn="l" rtl="0">
              <a:lnSpc>
                <a:spcPct val="100000"/>
              </a:lnSpc>
              <a:spcBef>
                <a:spcPts val="0"/>
              </a:spcBef>
              <a:spcAft>
                <a:spcPts val="0"/>
              </a:spcAft>
              <a:buSzPts val="1400"/>
              <a:buNone/>
            </a:pPr>
            <a:endParaRPr lang="en-US" sz="1800" dirty="0"/>
          </a:p>
          <a:p>
            <a:pPr marL="0" lvl="0" indent="0" algn="l" rtl="0">
              <a:lnSpc>
                <a:spcPct val="100000"/>
              </a:lnSpc>
              <a:spcBef>
                <a:spcPts val="0"/>
              </a:spcBef>
              <a:spcAft>
                <a:spcPts val="0"/>
              </a:spcAft>
              <a:buSzPts val="1400"/>
              <a:buNone/>
            </a:pPr>
            <a:r>
              <a:rPr lang="en-US" sz="1800" dirty="0"/>
              <a:t>[False]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7033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t>False: </a:t>
            </a:r>
            <a:r>
              <a:rPr lang="en-US" sz="1800" dirty="0"/>
              <a:t>A sedimentary rock is a rock that forms by collection of existing rocks or pieces of former living things. </a:t>
            </a:r>
          </a:p>
          <a:p>
            <a:pPr marL="0" lvl="0" indent="0" algn="l" rtl="0">
              <a:lnSpc>
                <a:spcPct val="100000"/>
              </a:lnSpc>
              <a:spcBef>
                <a:spcPts val="0"/>
              </a:spcBef>
              <a:spcAft>
                <a:spcPts val="0"/>
              </a:spcAft>
              <a:buSzPts val="1400"/>
              <a:buNone/>
            </a:pP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358636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Sedimentary Rock</a:t>
            </a:r>
            <a:endParaRPr/>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Metamorphic Rock:</a:t>
            </a:r>
            <a:r>
              <a:rPr lang="en-US" sz="1800" b="1" dirty="0">
                <a:latin typeface="Helvetica" pitchFamily="2" charset="0"/>
              </a:rPr>
              <a:t> </a:t>
            </a:r>
            <a:r>
              <a:rPr lang="en-US" sz="1800" b="0" dirty="0">
                <a:latin typeface="Helvetica" pitchFamily="2" charset="0"/>
              </a:rPr>
              <a:t>A</a:t>
            </a:r>
            <a:r>
              <a:rPr lang="en-US" sz="1800" b="1" dirty="0">
                <a:latin typeface="Helvetica" pitchFamily="2" charset="0"/>
              </a:rPr>
              <a:t> r</a:t>
            </a:r>
            <a:r>
              <a:rPr lang="en-US" sz="1800" b="0" i="0" dirty="0">
                <a:solidFill>
                  <a:srgbClr val="000000"/>
                </a:solidFill>
                <a:effectLst/>
                <a:latin typeface="Helvetica" pitchFamily="2" charset="0"/>
              </a:rPr>
              <a:t>ock that forms when sedimentary or igneous rocks are changed under a lot of heat and pressure.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4" name="Google Shape;24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are Metamorphic Rocks?</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t>
            </a:r>
            <a:r>
              <a:rPr lang="en-US" sz="1200" dirty="0">
                <a:latin typeface="Helvetica" pitchFamily="2" charset="0"/>
              </a:rPr>
              <a:t>A</a:t>
            </a:r>
            <a:r>
              <a:rPr lang="en-US" sz="1200" b="1" dirty="0">
                <a:latin typeface="Helvetica" pitchFamily="2" charset="0"/>
              </a:rPr>
              <a:t> </a:t>
            </a:r>
            <a:r>
              <a:rPr lang="en-US" sz="1200" dirty="0">
                <a:solidFill>
                  <a:srgbClr val="000000"/>
                </a:solidFill>
                <a:latin typeface="Helvetica" pitchFamily="2" charset="0"/>
              </a:rPr>
              <a:t>r</a:t>
            </a:r>
            <a:r>
              <a:rPr lang="en-US" sz="1200" b="0" i="0" dirty="0">
                <a:solidFill>
                  <a:srgbClr val="000000"/>
                </a:solidFill>
                <a:effectLst/>
                <a:latin typeface="Helvetica" pitchFamily="2" charset="0"/>
              </a:rPr>
              <a:t>ock that forms when sedimentary or igneous rocks are changed under a lot of heat and pressure</a:t>
            </a:r>
            <a:r>
              <a:rPr lang="en-US" b="1" dirty="0"/>
              <a:t>.]</a:t>
            </a:r>
            <a:endParaRPr b="1" dirty="0"/>
          </a:p>
        </p:txBody>
      </p:sp>
      <p:sp>
        <p:nvSpPr>
          <p:cNvPr id="250" name="Google Shape;25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a:t>
            </a:r>
            <a:r>
              <a:rPr lang="en-US" b="0" dirty="0"/>
              <a:t>:</a:t>
            </a:r>
            <a:r>
              <a:rPr lang="en-US" b="1" dirty="0"/>
              <a:t> Metamorphic Rock.</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8" name="Google Shape;25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7e576c1a67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Helvetica" pitchFamily="2" charset="0"/>
              </a:rPr>
              <a:t>Metamorphic rocks form deep within the Earth's crust where there is intense heat and pressure. This can happen due to tectonic forces, like colliding continents or the sinking of one tectonic plate beneath another.</a:t>
            </a:r>
            <a:endParaRPr lang="en-US" sz="1200" b="0" i="0" u="none" strike="noStrike" cap="none" dirty="0">
              <a:solidFill>
                <a:schemeClr val="dk1"/>
              </a:solidFill>
              <a:latin typeface="Helvetica" pitchFamily="2"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dirty="0">
                <a:solidFill>
                  <a:srgbClr val="374151"/>
                </a:solidFill>
                <a:effectLst/>
                <a:latin typeface="Helvetica" pitchFamily="2" charset="0"/>
              </a:rPr>
              <a:t>Metamorphic rocks often have a different texture than the rocks they formed from. The minerals in the original rock recrystallize, meaning they rearrange into new patterns, giving the metamorphic rock a distinctive appearance.</a:t>
            </a:r>
            <a:endParaRPr lang="en-US" sz="1200" b="0" i="0" u="none" strike="noStrike" cap="none" dirty="0">
              <a:solidFill>
                <a:schemeClr val="dk1"/>
              </a:solidFill>
              <a:latin typeface="Helvetica" pitchFamily="2"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R="0" lvl="0">
              <a:lnSpc>
                <a:spcPct val="90000"/>
              </a:lnSpc>
              <a:spcBef>
                <a:spcPts val="0"/>
              </a:spcBef>
              <a:spcAft>
                <a:spcPts val="600"/>
              </a:spcAft>
              <a:buClr>
                <a:srgbClr val="000000"/>
              </a:buClr>
              <a:buSzPts val="3600"/>
            </a:pPr>
            <a:r>
              <a:rPr lang="en-US" sz="1200" b="0" i="0" kern="1200" dirty="0">
                <a:solidFill>
                  <a:schemeClr val="tx1"/>
                </a:solidFill>
                <a:effectLst/>
                <a:latin typeface="Helvetica" pitchFamily="2" charset="0"/>
                <a:ea typeface="+mn-ea"/>
                <a:cs typeface="+mn-cs"/>
              </a:rPr>
              <a:t>Metamorphic rocks can come from different parent rocks, including sedimentary rocks (formed from layers of sediments) and igneous rocks (formed from molten magma or lava). The specific type of parent rock impacts the characteristics of the resulting metamorphic rock.</a:t>
            </a:r>
            <a:endParaRPr lang="en-US" sz="1200" b="0" i="0" u="none" strike="noStrike" kern="1200" cap="none" dirty="0">
              <a:solidFill>
                <a:schemeClr val="tx1"/>
              </a:solidFill>
              <a:latin typeface="Helvetica" pitchFamily="2" charset="0"/>
              <a:ea typeface="+mn-ea"/>
              <a:cs typeface="+mn-cs"/>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7" name="Google Shape;29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743020911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743020911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rgbClr val="000000"/>
                </a:solidFill>
                <a:latin typeface="Calibri"/>
                <a:ea typeface="Calibri"/>
                <a:cs typeface="Calibri"/>
                <a:sym typeface="Calibri"/>
              </a:rPr>
              <a:t>Metamorphic rocks form under intense heat and pressure.</a:t>
            </a:r>
            <a:endParaRPr lang="en-US" dirty="0"/>
          </a:p>
          <a:p>
            <a:pPr marL="0" marR="0" lvl="0" indent="0" algn="l" rtl="0">
              <a:lnSpc>
                <a:spcPct val="100000"/>
              </a:lnSpc>
              <a:spcBef>
                <a:spcPts val="0"/>
              </a:spcBef>
              <a:spcAft>
                <a:spcPts val="0"/>
              </a:spcAft>
              <a:buClr>
                <a:srgbClr val="000000"/>
              </a:buClr>
              <a:buSzPts val="36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1200" b="1" dirty="0">
                <a:latin typeface="Calibri"/>
                <a:ea typeface="Calibri"/>
                <a:cs typeface="Calibri"/>
                <a:sym typeface="Calibri"/>
              </a:rPr>
              <a:t>[True]</a:t>
            </a:r>
            <a:endParaRPr dirty="0"/>
          </a:p>
        </p:txBody>
      </p:sp>
      <p:sp>
        <p:nvSpPr>
          <p:cNvPr id="303" name="Google Shape;303;g2743020911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743020911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743020911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rgbClr val="000000"/>
                </a:solidFill>
                <a:latin typeface="Calibri"/>
                <a:ea typeface="Calibri"/>
                <a:cs typeface="Calibri"/>
                <a:sym typeface="Calibri"/>
              </a:rPr>
              <a:t>Metamorphic rocks form under intense heat and pressure.</a:t>
            </a:r>
            <a:endParaRPr lang="en-US" dirty="0"/>
          </a:p>
          <a:p>
            <a:pPr marL="0" marR="0" lvl="0" indent="0" algn="l" rtl="0">
              <a:lnSpc>
                <a:spcPct val="100000"/>
              </a:lnSpc>
              <a:spcBef>
                <a:spcPts val="0"/>
              </a:spcBef>
              <a:spcAft>
                <a:spcPts val="0"/>
              </a:spcAft>
              <a:buClr>
                <a:srgbClr val="000000"/>
              </a:buClr>
              <a:buSzPts val="36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1200" b="1" dirty="0">
                <a:latin typeface="Calibri"/>
                <a:ea typeface="Calibri"/>
                <a:cs typeface="Calibri"/>
                <a:sym typeface="Calibri"/>
              </a:rPr>
              <a:t>[True]</a:t>
            </a:r>
            <a:endParaRPr dirty="0"/>
          </a:p>
        </p:txBody>
      </p:sp>
      <p:sp>
        <p:nvSpPr>
          <p:cNvPr id="303" name="Google Shape;303;g2743020911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945893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Calibri"/>
                <a:ea typeface="Calibri"/>
                <a:cs typeface="Calibri"/>
                <a:sym typeface="Calibri"/>
              </a:rPr>
              <a:t>Metamorphic rocks have the same texture as the rocks they formed from..</a:t>
            </a:r>
            <a:endParaRPr lang="en-US" dirty="0"/>
          </a:p>
          <a:p>
            <a:pPr marL="0" marR="0" lvl="0" indent="0" algn="l" rtl="0">
              <a:lnSpc>
                <a:spcPct val="100000"/>
              </a:lnSpc>
              <a:spcBef>
                <a:spcPts val="0"/>
              </a:spcBef>
              <a:spcAft>
                <a:spcPts val="0"/>
              </a:spcAft>
              <a:buClr>
                <a:srgbClr val="000000"/>
              </a:buClr>
              <a:buSzPts val="36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1200" b="1" dirty="0">
                <a:latin typeface="Calibri"/>
                <a:ea typeface="Calibri"/>
                <a:cs typeface="Calibri"/>
                <a:sym typeface="Calibri"/>
              </a:rPr>
              <a:t>[False]</a:t>
            </a:r>
            <a:endParaRPr dirty="0"/>
          </a:p>
        </p:txBody>
      </p:sp>
      <p:sp>
        <p:nvSpPr>
          <p:cNvPr id="321" name="Google Shape;32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Calibri"/>
                <a:ea typeface="Calibri"/>
                <a:cs typeface="Calibri"/>
                <a:sym typeface="Calibri"/>
              </a:rPr>
              <a:t>Metamorphic rocks have the same texture as the rocks they formed from..</a:t>
            </a:r>
            <a:endParaRPr lang="en-US" dirty="0"/>
          </a:p>
          <a:p>
            <a:pPr marL="0" marR="0" lvl="0" indent="0" algn="l" rtl="0">
              <a:lnSpc>
                <a:spcPct val="100000"/>
              </a:lnSpc>
              <a:spcBef>
                <a:spcPts val="0"/>
              </a:spcBef>
              <a:spcAft>
                <a:spcPts val="0"/>
              </a:spcAft>
              <a:buClr>
                <a:srgbClr val="000000"/>
              </a:buClr>
              <a:buSzPts val="36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1200" b="1" dirty="0">
                <a:latin typeface="Calibri"/>
                <a:ea typeface="Calibri"/>
                <a:cs typeface="Calibri"/>
                <a:sym typeface="Calibri"/>
              </a:rPr>
              <a:t>[False]</a:t>
            </a:r>
            <a:endParaRPr dirty="0"/>
          </a:p>
        </p:txBody>
      </p:sp>
      <p:sp>
        <p:nvSpPr>
          <p:cNvPr id="321" name="Google Shape;32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4273800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rocks. </a:t>
            </a:r>
            <a:endParaRPr/>
          </a:p>
        </p:txBody>
      </p:sp>
      <p:sp>
        <p:nvSpPr>
          <p:cNvPr id="339" name="Google Shape;339;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Our “big question” is</a:t>
            </a:r>
            <a:r>
              <a:rPr lang="en-US" sz="1200" b="1" dirty="0">
                <a:solidFill>
                  <a:schemeClr val="dk1"/>
                </a:solidFill>
                <a:latin typeface="Calibri"/>
                <a:ea typeface="Calibri"/>
                <a:cs typeface="Calibri"/>
                <a:sym typeface="Calibri"/>
              </a:rPr>
              <a:t>: </a:t>
            </a:r>
            <a:r>
              <a:rPr lang="en-US" sz="1800" b="1" i="0" dirty="0">
                <a:solidFill>
                  <a:srgbClr val="374151"/>
                </a:solidFill>
                <a:effectLst/>
                <a:latin typeface="Helvetica" pitchFamily="2" charset="0"/>
              </a:rPr>
              <a:t>In what ways do metamorphic rocks play a role in shaping the Earth's surface, and how do they add to the differences of ecosystems around us?</a:t>
            </a:r>
            <a:endParaRPr lang="en-US" sz="1800" b="1" i="0" dirty="0">
              <a:solidFill>
                <a:srgbClr val="374151"/>
              </a:solidFill>
              <a:effectLst/>
              <a:latin typeface="Söhne"/>
            </a:endParaRPr>
          </a:p>
          <a:p>
            <a:pPr marL="0" marR="0" lvl="0" indent="0" algn="l" rtl="0">
              <a:lnSpc>
                <a:spcPct val="115000"/>
              </a:lnSpc>
              <a:spcBef>
                <a:spcPts val="0"/>
              </a:spcBef>
              <a:spcAft>
                <a:spcPts val="0"/>
              </a:spcAft>
              <a:buClr>
                <a:srgbClr val="000000"/>
              </a:buClr>
              <a:buSzPts val="1400"/>
              <a:buFont typeface="Arial"/>
              <a:buNone/>
            </a:pPr>
            <a:endParaRPr lang="en-US" sz="1800" b="1" i="0" dirty="0">
              <a:solidFill>
                <a:srgbClr val="374151"/>
              </a:solidFill>
              <a:effectLst/>
              <a:latin typeface="Söhne"/>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[Pause and illicit predictions from students.]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0">
              <a:lnSpc>
                <a:spcPct val="90000"/>
              </a:lnSpc>
              <a:spcBef>
                <a:spcPct val="0"/>
              </a:spcBef>
              <a:spcAft>
                <a:spcPts val="600"/>
              </a:spcAft>
            </a:pPr>
            <a:r>
              <a:rPr lang="en-US" sz="1200" b="0" i="0" u="none" strike="noStrike" kern="1200" cap="none" dirty="0">
                <a:solidFill>
                  <a:schemeClr val="tx1"/>
                </a:solidFill>
                <a:latin typeface="+mj-lt"/>
                <a:ea typeface="+mj-ea"/>
                <a:cs typeface="+mj-cs"/>
                <a:sym typeface="Calibri"/>
              </a:rPr>
              <a:t>Marble is an example of a metamorphic rock. Marble is made from limestone. </a:t>
            </a:r>
          </a:p>
        </p:txBody>
      </p:sp>
      <p:sp>
        <p:nvSpPr>
          <p:cNvPr id="346" name="Google Shape;34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0">
              <a:lnSpc>
                <a:spcPct val="90000"/>
              </a:lnSpc>
              <a:spcBef>
                <a:spcPct val="0"/>
              </a:spcBef>
              <a:spcAft>
                <a:spcPts val="600"/>
              </a:spcAft>
            </a:pPr>
            <a:r>
              <a:rPr lang="en-US" sz="1200" b="0" i="0" u="none" strike="noStrike" kern="1200" cap="none" dirty="0">
                <a:solidFill>
                  <a:schemeClr val="tx1"/>
                </a:solidFill>
                <a:latin typeface="Helvetica" pitchFamily="2" charset="0"/>
                <a:ea typeface="+mj-ea"/>
                <a:cs typeface="+mj-cs"/>
                <a:sym typeface="Calibri"/>
              </a:rPr>
              <a:t>Slate is an example of a metamorphic rock. It is made from shale.</a:t>
            </a: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sedimentary</a:t>
            </a:r>
            <a:r>
              <a:rPr lang="en-US"/>
              <a:t> </a:t>
            </a:r>
            <a:r>
              <a:rPr lang="en-US" b="1"/>
              <a:t>rocks</a:t>
            </a:r>
            <a:r>
              <a:rPr lang="en-US"/>
              <a:t>.</a:t>
            </a:r>
            <a:endParaRPr/>
          </a:p>
        </p:txBody>
      </p:sp>
      <p:sp>
        <p:nvSpPr>
          <p:cNvPr id="373" name="Google Shape;37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0">
              <a:lnSpc>
                <a:spcPct val="90000"/>
              </a:lnSpc>
              <a:spcBef>
                <a:spcPct val="0"/>
              </a:spcBef>
              <a:spcAft>
                <a:spcPts val="600"/>
              </a:spcAft>
            </a:pPr>
            <a:r>
              <a:rPr lang="en-US" sz="1200" b="0" i="0" u="none" strike="noStrike" kern="1200" cap="none" dirty="0">
                <a:solidFill>
                  <a:schemeClr val="tx1"/>
                </a:solidFill>
                <a:latin typeface="+mj-lt"/>
                <a:ea typeface="+mj-ea"/>
                <a:cs typeface="+mj-cs"/>
                <a:sym typeface="Calibri"/>
              </a:rPr>
              <a:t>Breccia is </a:t>
            </a:r>
            <a:r>
              <a:rPr lang="en-US" sz="1200" b="1" i="0" u="none" strike="noStrike" kern="1200" cap="none" dirty="0">
                <a:solidFill>
                  <a:schemeClr val="tx1"/>
                </a:solidFill>
                <a:latin typeface="+mj-lt"/>
                <a:ea typeface="+mj-ea"/>
                <a:cs typeface="+mj-cs"/>
                <a:sym typeface="Calibri"/>
              </a:rPr>
              <a:t>NOT</a:t>
            </a:r>
            <a:r>
              <a:rPr lang="en-US" sz="1200" b="0" i="0" u="none" strike="noStrike" kern="1200" cap="none" dirty="0">
                <a:solidFill>
                  <a:schemeClr val="tx1"/>
                </a:solidFill>
                <a:latin typeface="+mj-lt"/>
                <a:ea typeface="+mj-ea"/>
                <a:cs typeface="+mj-cs"/>
                <a:sym typeface="Calibri"/>
              </a:rPr>
              <a:t> an example of a metamorphic rock. It is a sedimentary rock.</a:t>
            </a: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52605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marR="0" lvl="0" indent="0">
              <a:lnSpc>
                <a:spcPct val="90000"/>
              </a:lnSpc>
              <a:spcBef>
                <a:spcPct val="0"/>
              </a:spcBef>
              <a:spcAft>
                <a:spcPts val="600"/>
              </a:spcAft>
            </a:pPr>
            <a:r>
              <a:rPr lang="en-US" sz="1200" b="0" i="0" u="none" strike="noStrike" kern="1200" cap="none" dirty="0">
                <a:solidFill>
                  <a:schemeClr val="tx1"/>
                </a:solidFill>
                <a:latin typeface="Helvetica" pitchFamily="2" charset="0"/>
                <a:ea typeface="+mj-ea"/>
                <a:cs typeface="+mj-cs"/>
                <a:sym typeface="Calibri"/>
              </a:rPr>
              <a:t>Sandstone is NOT an example of a metamorphic rock. Sandstone is a sedimentary rock.</a:t>
            </a:r>
          </a:p>
          <a:p>
            <a:pPr marL="0" lvl="0" indent="0" algn="l" rtl="0">
              <a:lnSpc>
                <a:spcPct val="115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dirty="0">
                <a:solidFill>
                  <a:schemeClr val="dk1"/>
                </a:solidFill>
                <a:latin typeface="Calibri"/>
                <a:ea typeface="Calibri"/>
                <a:cs typeface="Calibri"/>
                <a:sym typeface="Calibri"/>
              </a:rPr>
              <a:t>Sandstone is composed of mostly grains of sand being compacted together for millions of years. Sandstone can contain quartz and feldspar. </a:t>
            </a:r>
            <a:endParaRPr lang="en-US" dirty="0"/>
          </a:p>
        </p:txBody>
      </p:sp>
      <p:sp>
        <p:nvSpPr>
          <p:cNvPr id="364" name="Google Shape;364;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673532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Calibri"/>
                <a:ea typeface="Calibri"/>
                <a:cs typeface="Calibri"/>
                <a:sym typeface="Calibri"/>
              </a:rPr>
              <a:t>Quartz is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an example of a metamorphic rock. It is a mineral. I</a:t>
            </a:r>
            <a:r>
              <a:rPr lang="en-US" dirty="0"/>
              <a:t>t can be found in sedimentary rocks. </a:t>
            </a:r>
            <a:endParaRPr dirty="0"/>
          </a:p>
        </p:txBody>
      </p:sp>
      <p:sp>
        <p:nvSpPr>
          <p:cNvPr id="380" name="Google Shape;38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7" name="Google Shape;40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sandstone </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quartz not examples of metamorphic rocks?</a:t>
            </a:r>
            <a:endParaRPr lang="en-US" sz="8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0" u="none" strike="noStrike" kern="1200" cap="none" dirty="0">
                <a:solidFill>
                  <a:schemeClr val="tx1"/>
                </a:solidFill>
                <a:latin typeface="Helvetica" pitchFamily="2" charset="0"/>
                <a:ea typeface="+mj-ea"/>
                <a:cs typeface="+mj-cs"/>
                <a:sym typeface="Calibri"/>
              </a:rPr>
              <a:t>Quartz is </a:t>
            </a:r>
            <a:r>
              <a:rPr lang="en-US" sz="1200" b="1" i="0" u="none" strike="noStrike" kern="1200" cap="none" dirty="0">
                <a:solidFill>
                  <a:schemeClr val="tx1"/>
                </a:solidFill>
                <a:latin typeface="Helvetica" pitchFamily="2" charset="0"/>
                <a:ea typeface="+mj-ea"/>
                <a:cs typeface="+mj-cs"/>
                <a:sym typeface="Calibri"/>
              </a:rPr>
              <a:t>NOT</a:t>
            </a:r>
            <a:r>
              <a:rPr lang="en-US" sz="1200" b="0" i="0" u="none" strike="noStrike" kern="1200" cap="none" dirty="0">
                <a:solidFill>
                  <a:schemeClr val="tx1"/>
                </a:solidFill>
                <a:latin typeface="Helvetica" pitchFamily="2" charset="0"/>
                <a:ea typeface="+mj-ea"/>
                <a:cs typeface="+mj-cs"/>
                <a:sym typeface="Calibri"/>
              </a:rPr>
              <a:t> an example of a metamorphic rock because it is a mineral.</a:t>
            </a:r>
            <a:r>
              <a:rPr lang="en-US" sz="1200" b="0" i="0" u="none" strike="noStrike" dirty="0">
                <a:solidFill>
                  <a:srgbClr val="374151"/>
                </a:solidFill>
                <a:effectLst/>
                <a:latin typeface="Helvetica" pitchFamily="2" charset="0"/>
              </a:rPr>
              <a:t>. </a:t>
            </a:r>
            <a:r>
              <a:rPr lang="en-US" sz="1200" b="0" i="0" u="none" strike="noStrike" kern="1200" cap="none" dirty="0">
                <a:solidFill>
                  <a:schemeClr val="tx1"/>
                </a:solidFill>
                <a:latin typeface="Helvetica" pitchFamily="2" charset="0"/>
                <a:ea typeface="+mj-ea"/>
                <a:cs typeface="+mj-cs"/>
                <a:sym typeface="Calibri"/>
              </a:rPr>
              <a:t>Sandstone is </a:t>
            </a:r>
            <a:r>
              <a:rPr lang="en-US" sz="1200" b="1" i="0" u="none" strike="noStrike" kern="1200" cap="none" dirty="0">
                <a:solidFill>
                  <a:schemeClr val="tx1"/>
                </a:solidFill>
                <a:latin typeface="Helvetica" pitchFamily="2" charset="0"/>
                <a:ea typeface="+mj-ea"/>
                <a:cs typeface="+mj-cs"/>
                <a:sym typeface="Calibri"/>
              </a:rPr>
              <a:t>NOT</a:t>
            </a:r>
            <a:r>
              <a:rPr lang="en-US" sz="1200" b="0" i="0" u="none" strike="noStrike" kern="1200" cap="none" dirty="0">
                <a:solidFill>
                  <a:schemeClr val="tx1"/>
                </a:solidFill>
                <a:latin typeface="Helvetica" pitchFamily="2" charset="0"/>
                <a:ea typeface="+mj-ea"/>
                <a:cs typeface="+mj-cs"/>
                <a:sym typeface="Calibri"/>
              </a:rPr>
              <a:t> an example of a metamorphic rock because sandstone is a sedimentary rock.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21" name="Google Shape;421;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Metamorphic Rock:</a:t>
            </a:r>
            <a:r>
              <a:rPr lang="en-US" sz="1800" b="1" dirty="0">
                <a:latin typeface="Helvetica" pitchFamily="2" charset="0"/>
              </a:rPr>
              <a:t> </a:t>
            </a:r>
            <a:r>
              <a:rPr lang="en-US" sz="1800" b="0" dirty="0">
                <a:latin typeface="Helvetica" pitchFamily="2" charset="0"/>
              </a:rPr>
              <a:t>A</a:t>
            </a:r>
            <a:r>
              <a:rPr lang="en-US" sz="1800" b="1" dirty="0">
                <a:latin typeface="Helvetica" pitchFamily="2" charset="0"/>
              </a:rPr>
              <a:t> r</a:t>
            </a:r>
            <a:r>
              <a:rPr lang="en-US" sz="1800" b="0" i="0" dirty="0">
                <a:solidFill>
                  <a:srgbClr val="000000"/>
                </a:solidFill>
                <a:effectLst/>
                <a:latin typeface="Helvetica" pitchFamily="2" charset="0"/>
              </a:rPr>
              <a:t>ock that forms when sedimentary or igneous rocks are changed under a lot of heat and pressure.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02240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1" i="0" dirty="0">
                <a:solidFill>
                  <a:srgbClr val="000000"/>
                </a:solidFill>
                <a:effectLst/>
                <a:latin typeface="Söhne"/>
              </a:rPr>
              <a:t>Activity: Model Metamorphic Rock Formation</a:t>
            </a:r>
            <a:endParaRPr lang="en-US" b="0" i="0" dirty="0">
              <a:solidFill>
                <a:srgbClr val="000000"/>
              </a:solidFill>
              <a:effectLst/>
              <a:latin typeface="Söhne"/>
            </a:endParaRPr>
          </a:p>
          <a:p>
            <a:pPr algn="l"/>
            <a:r>
              <a:rPr lang="en-US" b="1" i="0" dirty="0">
                <a:solidFill>
                  <a:srgbClr val="000000"/>
                </a:solidFill>
                <a:effectLst/>
                <a:latin typeface="Söhne"/>
              </a:rPr>
              <a:t>Materials:</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Different colors of modeling clay (representing different minerals)</a:t>
            </a:r>
          </a:p>
          <a:p>
            <a:pPr algn="l">
              <a:buFont typeface="+mj-lt"/>
              <a:buAutoNum type="arabicPeriod"/>
            </a:pPr>
            <a:r>
              <a:rPr lang="en-US" b="0" i="0" dirty="0">
                <a:solidFill>
                  <a:srgbClr val="000000"/>
                </a:solidFill>
                <a:effectLst/>
                <a:latin typeface="Söhne"/>
              </a:rPr>
              <a:t>Plastic sandwich bags</a:t>
            </a:r>
          </a:p>
          <a:p>
            <a:pPr algn="l">
              <a:buFont typeface="+mj-lt"/>
              <a:buAutoNum type="arabicPeriod"/>
            </a:pPr>
            <a:r>
              <a:rPr lang="en-US" b="0" i="0" dirty="0">
                <a:solidFill>
                  <a:srgbClr val="000000"/>
                </a:solidFill>
                <a:effectLst/>
                <a:latin typeface="Söhne"/>
              </a:rPr>
              <a:t>Rolling pin or flat surface</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Divide the modeling clay into several small portions, each of a different color.</a:t>
            </a:r>
          </a:p>
          <a:p>
            <a:pPr algn="l">
              <a:buFont typeface="+mj-lt"/>
              <a:buAutoNum type="arabicPeriod"/>
            </a:pPr>
            <a:r>
              <a:rPr lang="en-US" b="0" i="0" dirty="0">
                <a:solidFill>
                  <a:srgbClr val="000000"/>
                </a:solidFill>
                <a:effectLst/>
                <a:latin typeface="Söhne"/>
              </a:rPr>
              <a:t>Explain to the students that each color represents a different mineral within a rock.</a:t>
            </a:r>
          </a:p>
          <a:p>
            <a:pPr algn="l">
              <a:buFont typeface="+mj-lt"/>
              <a:buAutoNum type="arabicPeriod"/>
            </a:pPr>
            <a:r>
              <a:rPr lang="en-US" b="0" i="0" dirty="0">
                <a:solidFill>
                  <a:srgbClr val="000000"/>
                </a:solidFill>
                <a:effectLst/>
                <a:latin typeface="Söhne"/>
              </a:rPr>
              <a:t>Ask students to stack the clay portions on top of each other inside a plastic sandwich bag.</a:t>
            </a:r>
          </a:p>
          <a:p>
            <a:pPr algn="l">
              <a:buFont typeface="+mj-lt"/>
              <a:buAutoNum type="arabicPeriod"/>
            </a:pPr>
            <a:r>
              <a:rPr lang="en-US" b="0" i="0" dirty="0">
                <a:solidFill>
                  <a:srgbClr val="000000"/>
                </a:solidFill>
                <a:effectLst/>
                <a:latin typeface="Söhne"/>
              </a:rPr>
              <a:t>Seal the bag and have students use a rolling pin or their hands to apply pressure and heat to the clay layers.</a:t>
            </a:r>
          </a:p>
          <a:p>
            <a:pPr algn="l">
              <a:buFont typeface="+mj-lt"/>
              <a:buAutoNum type="arabicPeriod"/>
            </a:pPr>
            <a:r>
              <a:rPr lang="en-US" b="0" i="0" dirty="0">
                <a:solidFill>
                  <a:srgbClr val="000000"/>
                </a:solidFill>
                <a:effectLst/>
                <a:latin typeface="Söhne"/>
              </a:rPr>
              <a:t>Discuss how pressure and heat cause the minerals to recrystallize and form a new rock, similar to how metamorphic rocks are created in the Earth's crust.</a:t>
            </a:r>
          </a:p>
          <a:p>
            <a:pPr algn="l"/>
            <a:r>
              <a:rPr lang="en-US" b="0" i="0" dirty="0">
                <a:solidFill>
                  <a:srgbClr val="000000"/>
                </a:solidFill>
                <a:effectLst/>
                <a:latin typeface="Söhne"/>
              </a:rPr>
              <a:t>This hands-on activity helps students visualize the process of metamorphism and understand how pressure and heat lead to the formation of metamorphic rocks.</a:t>
            </a:r>
          </a:p>
          <a:p>
            <a:pPr algn="l"/>
            <a:br>
              <a:rPr lang="en-US" b="0" i="0" dirty="0">
                <a:solidFill>
                  <a:srgbClr val="000000"/>
                </a:solidFill>
                <a:effectLst/>
                <a:latin typeface="Inter"/>
              </a:rPr>
            </a:br>
            <a:endParaRPr lang="en-US" b="0" i="0" dirty="0">
              <a:solidFill>
                <a:srgbClr val="000000"/>
              </a:solidFill>
              <a:effectLst/>
              <a:latin typeface="Inter"/>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metamorphic rock</a:t>
            </a:r>
            <a:r>
              <a:rPr lang="en-US" dirty="0">
                <a:solidFill>
                  <a:srgbClr val="242424"/>
                </a:solidFill>
              </a:rPr>
              <a:t>. </a:t>
            </a:r>
            <a:endParaRPr dirty="0"/>
          </a:p>
        </p:txBody>
      </p:sp>
      <p:sp>
        <p:nvSpPr>
          <p:cNvPr id="436" name="Google Shape;43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metamorphic</a:t>
            </a:r>
            <a:r>
              <a:rPr lang="en-US" dirty="0">
                <a:solidFill>
                  <a:srgbClr val="242424"/>
                </a:solidFill>
              </a:rPr>
              <a:t> </a:t>
            </a:r>
            <a:r>
              <a:rPr lang="en-US" b="1" dirty="0">
                <a:solidFill>
                  <a:srgbClr val="242424"/>
                </a:solidFill>
              </a:rPr>
              <a:t>rocks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 </a:t>
            </a:r>
            <a:r>
              <a:rPr lang="en-US" b="1" dirty="0">
                <a:solidFill>
                  <a:schemeClr val="dk1"/>
                </a:solidFill>
              </a:rPr>
              <a:t>metamorphic</a:t>
            </a:r>
            <a:r>
              <a:rPr lang="en-US" dirty="0"/>
              <a:t> </a:t>
            </a:r>
            <a:r>
              <a:rPr lang="en-US" b="1" dirty="0"/>
              <a:t>rocks.</a:t>
            </a:r>
            <a:endParaRPr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b="0" i="0" u="none" strike="noStrike" cap="none" dirty="0">
                <a:solidFill>
                  <a:srgbClr val="000000"/>
                </a:solidFill>
                <a:latin typeface="Calibri"/>
                <a:ea typeface="Calibri"/>
                <a:cs typeface="Calibri"/>
                <a:sym typeface="Calibri"/>
              </a:rPr>
              <a:t>Choose the correct </a:t>
            </a:r>
            <a:r>
              <a:rPr lang="en-US" sz="1200" b="0" i="1" u="none" strike="noStrike" cap="none" dirty="0">
                <a:solidFill>
                  <a:srgbClr val="000000"/>
                </a:solidFill>
                <a:latin typeface="Calibri"/>
                <a:ea typeface="Calibri"/>
                <a:cs typeface="Calibri"/>
                <a:sym typeface="Calibri"/>
              </a:rPr>
              <a:t>picture</a:t>
            </a:r>
            <a:r>
              <a:rPr lang="en-US" sz="1200" b="0" i="0" u="none" strike="noStrike" cap="none" dirty="0">
                <a:solidFill>
                  <a:srgbClr val="000000"/>
                </a:solidFill>
                <a:latin typeface="Calibri"/>
                <a:ea typeface="Calibri"/>
                <a:cs typeface="Calibri"/>
                <a:sym typeface="Calibri"/>
              </a:rPr>
              <a:t> of a </a:t>
            </a:r>
            <a:r>
              <a:rPr lang="en-US" sz="1200" b="1" i="0" u="none" strike="noStrike" cap="none" dirty="0">
                <a:solidFill>
                  <a:srgbClr val="000000"/>
                </a:solidFill>
                <a:latin typeface="Calibri"/>
                <a:ea typeface="Calibri"/>
                <a:cs typeface="Calibri"/>
                <a:sym typeface="Calibri"/>
              </a:rPr>
              <a:t>metamorphic</a:t>
            </a:r>
            <a:r>
              <a:rPr lang="en-US" sz="1200" b="0" i="0" u="none" strike="noStrike" cap="none" dirty="0">
                <a:solidFill>
                  <a:srgbClr val="000000"/>
                </a:solidFill>
                <a:latin typeface="Calibri"/>
                <a:ea typeface="Calibri"/>
                <a:cs typeface="Calibri"/>
                <a:sym typeface="Calibri"/>
              </a:rPr>
              <a:t> </a:t>
            </a:r>
            <a:r>
              <a:rPr lang="en-US" sz="1200" b="1" i="0" u="none" strike="noStrike" cap="none" dirty="0">
                <a:solidFill>
                  <a:srgbClr val="000000"/>
                </a:solidFill>
                <a:latin typeface="Calibri"/>
                <a:ea typeface="Calibri"/>
                <a:cs typeface="Calibri"/>
                <a:sym typeface="Calibri"/>
              </a:rPr>
              <a:t>rock </a:t>
            </a:r>
            <a:r>
              <a:rPr lang="en-US" sz="1200" b="0" i="0" u="none" strike="noStrike" cap="none" dirty="0">
                <a:solidFill>
                  <a:srgbClr val="000000"/>
                </a:solidFill>
                <a:latin typeface="Calibri"/>
                <a:ea typeface="Calibri"/>
                <a:cs typeface="Calibri"/>
                <a:sym typeface="Calibri"/>
              </a:rPr>
              <a:t>from these four choices. </a:t>
            </a: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0" dirty="0"/>
              <a:t>a</a:t>
            </a:r>
            <a:r>
              <a:rPr lang="en-US" b="1" dirty="0"/>
              <a:t> metamorphic rock.</a:t>
            </a:r>
            <a:endParaRPr lang="en-US"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333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metamorphic rock.</a:t>
            </a:r>
            <a:endParaRPr lang="en-US"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063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 </a:t>
            </a:r>
            <a:r>
              <a:rPr lang="en-US" sz="1200" b="1" dirty="0">
                <a:solidFill>
                  <a:schemeClr val="dk1"/>
                </a:solidFill>
              </a:rPr>
              <a:t>metamorphic</a:t>
            </a:r>
            <a:r>
              <a:rPr lang="en-US" sz="1200" dirty="0">
                <a:solidFill>
                  <a:schemeClr val="dk1"/>
                </a:solidFill>
              </a:rPr>
              <a:t> </a:t>
            </a:r>
            <a:r>
              <a:rPr lang="en-US" b="1" dirty="0"/>
              <a:t>rock </a:t>
            </a:r>
            <a:r>
              <a:rPr lang="en-US" sz="1200" dirty="0">
                <a:solidFill>
                  <a:schemeClr val="dk1"/>
                </a:solidFill>
              </a:rPr>
              <a:t>from these four choices.</a:t>
            </a:r>
            <a:endParaRPr dirty="0"/>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US" dirty="0"/>
              <a:t>“</a:t>
            </a:r>
            <a:r>
              <a:rPr lang="en-US" sz="1200" dirty="0">
                <a:latin typeface="Helvetica" pitchFamily="2" charset="0"/>
              </a:rPr>
              <a:t>A</a:t>
            </a:r>
            <a:r>
              <a:rPr lang="en-US" sz="1200" b="1" dirty="0">
                <a:latin typeface="Helvetica" pitchFamily="2" charset="0"/>
              </a:rPr>
              <a:t> </a:t>
            </a:r>
            <a:r>
              <a:rPr lang="en-US" sz="1200" dirty="0">
                <a:solidFill>
                  <a:srgbClr val="000000"/>
                </a:solidFill>
                <a:latin typeface="Helvetica" pitchFamily="2" charset="0"/>
              </a:rPr>
              <a:t>r</a:t>
            </a:r>
            <a:r>
              <a:rPr lang="en-US" sz="1200" b="0" i="0" dirty="0">
                <a:solidFill>
                  <a:srgbClr val="000000"/>
                </a:solidFill>
                <a:effectLst/>
                <a:latin typeface="Helvetica" pitchFamily="2" charset="0"/>
              </a:rPr>
              <a:t>ock that forms when sedimentary or igneous rocks are changed under a lot of heat and pressure.</a:t>
            </a:r>
            <a:r>
              <a:rPr lang="en-US" dirty="0"/>
              <a:t>” is correct! This is the definition of a metamorphic </a:t>
            </a:r>
            <a:r>
              <a:rPr lang="en-US" b="0" dirty="0"/>
              <a:t>rock</a:t>
            </a:r>
            <a:r>
              <a:rPr lang="en-US" b="1" dirty="0"/>
              <a:t>.</a:t>
            </a:r>
            <a:endParaRPr lang="en-US" sz="1200" dirty="0">
              <a:solidFill>
                <a:schemeClr val="dk1"/>
              </a:solidFill>
            </a:endParaRPr>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576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metamorphic rock: </a:t>
            </a:r>
            <a:r>
              <a:rPr lang="en-US" sz="1200" dirty="0">
                <a:latin typeface="Helvetica" pitchFamily="2" charset="0"/>
              </a:rPr>
              <a:t>A</a:t>
            </a:r>
            <a:r>
              <a:rPr lang="en-US" sz="1200" b="1" dirty="0">
                <a:latin typeface="Helvetica" pitchFamily="2" charset="0"/>
              </a:rPr>
              <a:t> </a:t>
            </a:r>
            <a:r>
              <a:rPr lang="en-US" sz="1200" dirty="0">
                <a:solidFill>
                  <a:srgbClr val="000000"/>
                </a:solidFill>
                <a:latin typeface="Helvetica" pitchFamily="2" charset="0"/>
              </a:rPr>
              <a:t>r</a:t>
            </a:r>
            <a:r>
              <a:rPr lang="en-US" sz="1200" b="0" i="0" dirty="0">
                <a:solidFill>
                  <a:srgbClr val="000000"/>
                </a:solidFill>
                <a:effectLst/>
                <a:latin typeface="Helvetica" pitchFamily="2" charset="0"/>
              </a:rPr>
              <a:t>ock that forms when sedimentary or igneous rocks are changed under a lot of heat and pressure.</a:t>
            </a:r>
            <a:endParaRPr lang="en-US" sz="1200" dirty="0"/>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545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sz="1200" b="1" i="0" u="none" strike="noStrike" cap="none" dirty="0">
                <a:solidFill>
                  <a:srgbClr val="000000"/>
                </a:solidFill>
                <a:latin typeface="Calibri"/>
                <a:ea typeface="Calibri"/>
                <a:cs typeface="Calibri"/>
                <a:sym typeface="Calibri"/>
              </a:rPr>
              <a:t>metamorphic </a:t>
            </a:r>
            <a:r>
              <a:rPr lang="en-US" b="1" dirty="0"/>
              <a:t>rock</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“Marble” is correct! This is an example of a </a:t>
            </a:r>
            <a:r>
              <a:rPr lang="en-US" sz="1200" b="1" i="0" u="none" strike="noStrike" cap="none" dirty="0">
                <a:solidFill>
                  <a:srgbClr val="000000"/>
                </a:solidFill>
                <a:latin typeface="Calibri"/>
                <a:ea typeface="Calibri"/>
                <a:cs typeface="Calibri"/>
                <a:sym typeface="Calibri"/>
              </a:rPr>
              <a:t>metamorphic </a:t>
            </a:r>
            <a:r>
              <a:rPr lang="en-US" b="1" dirty="0"/>
              <a:t>rock.</a:t>
            </a:r>
            <a:endParaRPr lang="en-US"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19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metamorphic rock</a:t>
            </a:r>
            <a:r>
              <a:rPr lang="en-US" sz="1200" dirty="0"/>
              <a:t>: </a:t>
            </a:r>
            <a:r>
              <a:rPr lang="en-US" sz="1200" i="0" u="none" strike="noStrike" cap="none" dirty="0">
                <a:solidFill>
                  <a:schemeClr val="dk1"/>
                </a:solidFill>
                <a:latin typeface="Arial"/>
                <a:ea typeface="Arial"/>
                <a:cs typeface="Arial"/>
                <a:sym typeface="Arial"/>
              </a:rPr>
              <a:t>Marble</a:t>
            </a:r>
            <a:r>
              <a:rPr lang="en-US" sz="1200" dirty="0"/>
              <a:t>.</a:t>
            </a:r>
            <a:endParaRPr lang="en-US" sz="1200"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846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do metamorphic rocks impact my life?” from these four choices. </a:t>
            </a:r>
            <a:endParaRPr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chemeClr val="dk1"/>
                </a:solidFill>
                <a:latin typeface="Arial"/>
                <a:ea typeface="Arial"/>
                <a:cs typeface="Arial"/>
                <a:sym typeface="Arial"/>
              </a:rPr>
              <a:t>M</a:t>
            </a:r>
            <a:r>
              <a:rPr lang="en-US" sz="1200" dirty="0">
                <a:solidFill>
                  <a:schemeClr val="dk1"/>
                </a:solidFill>
              </a:rPr>
              <a:t>etamorphic rocks, like marble, can be used to sculpt and create artwork. We can enjoy looking at this art</a:t>
            </a:r>
            <a:r>
              <a:rPr lang="en-US" sz="1200" dirty="0">
                <a:solidFill>
                  <a:schemeClr val="dk1"/>
                </a:solidFill>
                <a:latin typeface="Arial"/>
                <a:ea typeface="Arial"/>
                <a:cs typeface="Arial"/>
                <a:sym typeface="Arial"/>
              </a:rPr>
              <a:t>.” </a:t>
            </a:r>
            <a:r>
              <a:rPr lang="en-US" dirty="0"/>
              <a:t>That is correct! This is an example of how </a:t>
            </a:r>
            <a:r>
              <a:rPr lang="en-US" b="1" dirty="0"/>
              <a:t>metamorphic</a:t>
            </a:r>
            <a:r>
              <a:rPr lang="en-US" dirty="0"/>
              <a:t> </a:t>
            </a:r>
            <a:r>
              <a:rPr lang="en-US" b="1" dirty="0"/>
              <a:t>rocks </a:t>
            </a:r>
            <a:r>
              <a:rPr lang="en-US" dirty="0"/>
              <a:t>impacts our lives.</a:t>
            </a:r>
            <a:endParaRPr lang="en-US"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65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do </a:t>
            </a:r>
            <a:r>
              <a:rPr lang="en-US" sz="1200" b="1" dirty="0">
                <a:solidFill>
                  <a:schemeClr val="dk1"/>
                </a:solidFill>
              </a:rPr>
              <a:t>metamorphic</a:t>
            </a:r>
            <a:r>
              <a:rPr lang="en-US" sz="1200" dirty="0">
                <a:solidFill>
                  <a:schemeClr val="dk1"/>
                </a:solidFill>
              </a:rPr>
              <a:t> </a:t>
            </a:r>
            <a:r>
              <a:rPr lang="en-US" sz="1200" b="1" dirty="0">
                <a:solidFill>
                  <a:schemeClr val="dk1"/>
                </a:solidFill>
              </a:rPr>
              <a:t>rocks </a:t>
            </a:r>
            <a:r>
              <a:rPr lang="en-US" sz="1200" dirty="0">
                <a:solidFill>
                  <a:schemeClr val="dk1"/>
                </a:solidFill>
              </a:rPr>
              <a:t>impact my life?”: </a:t>
            </a:r>
            <a:r>
              <a:rPr lang="en-US" sz="1200" b="0" i="0" u="none" strike="noStrike" cap="none" dirty="0">
                <a:solidFill>
                  <a:schemeClr val="dk1"/>
                </a:solidFill>
                <a:latin typeface="Arial"/>
                <a:ea typeface="Arial"/>
                <a:cs typeface="Arial"/>
                <a:sym typeface="Arial"/>
              </a:rPr>
              <a:t>M</a:t>
            </a:r>
            <a:r>
              <a:rPr lang="en-US" sz="1200" dirty="0">
                <a:solidFill>
                  <a:schemeClr val="dk1"/>
                </a:solidFill>
              </a:rPr>
              <a:t>etamorphic rocks, like marble, can be used to sculpt and create artwork. We can enjoy looking at this art.</a:t>
            </a: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770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3" name="Google Shape;74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Metamorphic Rock:</a:t>
            </a:r>
            <a:r>
              <a:rPr lang="en-US" sz="1800" b="1" dirty="0">
                <a:latin typeface="Helvetica" pitchFamily="2" charset="0"/>
              </a:rPr>
              <a:t> </a:t>
            </a:r>
            <a:r>
              <a:rPr lang="en-US" sz="1800" b="0" dirty="0">
                <a:latin typeface="Helvetica" pitchFamily="2" charset="0"/>
              </a:rPr>
              <a:t>A</a:t>
            </a:r>
            <a:r>
              <a:rPr lang="en-US" sz="1800" b="1" dirty="0">
                <a:latin typeface="Helvetica" pitchFamily="2" charset="0"/>
              </a:rPr>
              <a:t> r</a:t>
            </a:r>
            <a:r>
              <a:rPr lang="en-US" sz="1800" b="0" i="0" dirty="0">
                <a:solidFill>
                  <a:srgbClr val="000000"/>
                </a:solidFill>
                <a:effectLst/>
                <a:latin typeface="Helvetica" pitchFamily="2" charset="0"/>
              </a:rPr>
              <a:t>ock that forms when sedimentary or igneous rocks are changed under a lot of heat and pressure.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2451766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0" dirty="0"/>
              <a:t>:  </a:t>
            </a:r>
            <a:r>
              <a:rPr lang="en-US" sz="1800" b="1" i="0" dirty="0">
                <a:solidFill>
                  <a:srgbClr val="374151"/>
                </a:solidFill>
                <a:effectLst/>
                <a:latin typeface="Helvetica" pitchFamily="2" charset="0"/>
              </a:rPr>
              <a:t>In what ways do metamorphic rocks play a role in shaping the Earth's surface, and how do they add to the differences of ecosystems around us?</a:t>
            </a:r>
            <a:endParaRPr lang="en-US" sz="1800" b="1" i="0" kern="1200" dirty="0">
              <a:solidFill>
                <a:schemeClr val="tx1"/>
              </a:solidFill>
              <a:effectLst/>
              <a:latin typeface="+mj-lt"/>
              <a:ea typeface="+mj-ea"/>
              <a:cs typeface="+mj-cs"/>
            </a:endParaRPr>
          </a:p>
          <a:p>
            <a:pPr marL="0" lvl="0" indent="0" algn="l" rtl="0">
              <a:lnSpc>
                <a:spcPct val="100000"/>
              </a:lnSpc>
              <a:spcBef>
                <a:spcPts val="0"/>
              </a:spcBef>
              <a:spcAft>
                <a:spcPts val="0"/>
              </a:spcAft>
              <a:buClr>
                <a:schemeClr val="dk1"/>
              </a:buClr>
              <a:buSzPts val="1400"/>
              <a:buFont typeface="Arial"/>
              <a:buNone/>
            </a:pPr>
            <a:endParaRPr lang="en-US" sz="1800" b="1" i="0" kern="1200" dirty="0">
              <a:solidFill>
                <a:schemeClr val="tx1"/>
              </a:solidFill>
              <a:effectLst/>
              <a:latin typeface="+mj-lt"/>
              <a:ea typeface="+mj-ea"/>
              <a:cs typeface="+mj-cs"/>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Tree>
    <p:extLst>
      <p:ext uri="{BB962C8B-B14F-4D97-AF65-F5344CB8AC3E}">
        <p14:creationId xmlns:p14="http://schemas.microsoft.com/office/powerpoint/2010/main" val="3741707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5" name="Google Shape;7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Review the layers of the Earth. </a:t>
            </a:r>
            <a:endParaRPr b="1"/>
          </a:p>
        </p:txBody>
      </p:sp>
      <p:sp>
        <p:nvSpPr>
          <p:cNvPr id="148" name="Google Shape;148;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Mineral</a:t>
            </a:r>
            <a:r>
              <a:rPr lang="en-US" sz="1200" b="1"/>
              <a:t>: </a:t>
            </a:r>
            <a:r>
              <a:rPr lang="en-US" sz="1200"/>
              <a:t>Substances that do not come from an animal or plant, the building blocks that make up rocks</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Rock</a:t>
            </a:r>
            <a:r>
              <a:rPr lang="en-US" sz="1200" b="1"/>
              <a:t>: </a:t>
            </a:r>
            <a:r>
              <a:rPr lang="en-US" sz="1200"/>
              <a:t>A solid collection of minerals.</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Sedimentary Rock are rocks that forms by collection of existing rocks or pieces of former living things</a:t>
            </a:r>
            <a:endParaRPr/>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01934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6" name="Google Shape;56;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a:spLocks noGrp="1"/>
          </p:cNvSpPr>
          <p:nvPr>
            <p:ph type="pic" idx="2"/>
          </p:nvPr>
        </p:nvSpPr>
        <p:spPr>
          <a:xfrm>
            <a:off x="1792288" y="612775"/>
            <a:ext cx="5486400" cy="4114800"/>
          </a:xfrm>
          <a:prstGeom prst="rect">
            <a:avLst/>
          </a:prstGeom>
          <a:noFill/>
          <a:ln>
            <a:noFill/>
          </a:ln>
        </p:spPr>
      </p:sp>
      <p:sp>
        <p:nvSpPr>
          <p:cNvPr id="63" name="Google Shape;63;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2.jpg"/><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2.jp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325592" y="297175"/>
            <a:ext cx="6456691" cy="6404394"/>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3" name="Google Shape;10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06" name="Google Shape;106;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08" name="Google Shape;108;p1"/>
          <p:cNvSpPr/>
          <p:nvPr/>
        </p:nvSpPr>
        <p:spPr>
          <a:xfrm>
            <a:off x="4452593" y="5219264"/>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09" name="Google Shape;109;p1"/>
          <p:cNvCxnSpPr/>
          <p:nvPr/>
        </p:nvCxnSpPr>
        <p:spPr>
          <a:xfrm>
            <a:off x="4588494"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4587443" y="5399864"/>
            <a:ext cx="600" cy="69900"/>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4452593" y="5343946"/>
            <a:ext cx="78900"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4531728"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37260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Igneous Rock:</a:t>
            </a:r>
            <a:r>
              <a:rPr lang="en-US" sz="3600" b="1" dirty="0"/>
              <a:t> </a:t>
            </a:r>
            <a:r>
              <a:rPr lang="en-US" sz="3600" dirty="0"/>
              <a:t>Rock that forms when molten earth becomes solid.</a:t>
            </a:r>
            <a:endParaRPr sz="3600" dirty="0"/>
          </a:p>
        </p:txBody>
      </p:sp>
      <p:pic>
        <p:nvPicPr>
          <p:cNvPr id="240" name="Google Shape;240;g28c7b7e697c_0_49" descr="Igneous Rocks - Geology (U.S. National Park Service)"/>
          <p:cNvPicPr preferRelativeResize="0"/>
          <p:nvPr/>
        </p:nvPicPr>
        <p:blipFill rotWithShape="1">
          <a:blip r:embed="rId3">
            <a:alphaModFix/>
          </a:blip>
          <a:srcRect/>
          <a:stretch/>
        </p:blipFill>
        <p:spPr>
          <a:xfrm>
            <a:off x="1857743" y="2220685"/>
            <a:ext cx="5542697" cy="4139702"/>
          </a:xfrm>
          <a:prstGeom prst="rect">
            <a:avLst/>
          </a:prstGeom>
          <a:noFill/>
          <a:ln>
            <a:noFill/>
          </a:ln>
        </p:spPr>
      </p:pic>
      <p:sp>
        <p:nvSpPr>
          <p:cNvPr id="2" name="Google Shape;168;p7" descr="Rewind">
            <a:extLst>
              <a:ext uri="{FF2B5EF4-FFF2-40B4-BE49-F238E27FC236}">
                <a16:creationId xmlns:a16="http://schemas.microsoft.com/office/drawing/2014/main" id="{42BBA927-2507-C97B-B853-5E502D57D719}"/>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e576c1a67_0_165"/>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194" name="Google Shape;194;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7e576c1a67_0_165"/>
          <p:cNvSpPr txBox="1"/>
          <p:nvPr/>
        </p:nvSpPr>
        <p:spPr>
          <a:xfrm>
            <a:off x="849588" y="1432745"/>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made up of one or more mineral. </a:t>
            </a:r>
            <a:endParaRPr/>
          </a:p>
        </p:txBody>
      </p:sp>
      <p:pic>
        <p:nvPicPr>
          <p:cNvPr id="196" name="Google Shape;196;g27e576c1a67_0_165"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203" name="Google Shape;203;p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9"/>
          <p:cNvSpPr txBox="1"/>
          <p:nvPr/>
        </p:nvSpPr>
        <p:spPr>
          <a:xfrm>
            <a:off x="849588" y="1692370"/>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Rocks are made up of one or more mineral. </a:t>
            </a:r>
            <a:endParaRPr/>
          </a:p>
        </p:txBody>
      </p:sp>
      <p:pic>
        <p:nvPicPr>
          <p:cNvPr id="205" name="Google Shape;205;p9"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37260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True or False: </a:t>
            </a:r>
            <a:r>
              <a:rPr lang="en-US" sz="3600" dirty="0"/>
              <a:t>A sedimentary rock is a rock that forms when molten earth becomes solid.</a:t>
            </a:r>
            <a:endParaRPr sz="3600" dirty="0"/>
          </a:p>
        </p:txBody>
      </p:sp>
      <p:pic>
        <p:nvPicPr>
          <p:cNvPr id="240" name="Google Shape;240;g28c7b7e697c_0_49" descr="Sedimentary Rocks"/>
          <p:cNvPicPr preferRelativeResize="0"/>
          <p:nvPr/>
        </p:nvPicPr>
        <p:blipFill rotWithShape="1">
          <a:blip r:embed="rId3">
            <a:alphaModFix/>
          </a:blip>
          <a:srcRect/>
          <a:stretch/>
        </p:blipFill>
        <p:spPr>
          <a:xfrm>
            <a:off x="1721651" y="2543079"/>
            <a:ext cx="5700699" cy="3844657"/>
          </a:xfrm>
          <a:prstGeom prst="rect">
            <a:avLst/>
          </a:prstGeom>
          <a:noFill/>
          <a:ln>
            <a:noFill/>
          </a:ln>
        </p:spPr>
      </p:pic>
      <p:sp>
        <p:nvSpPr>
          <p:cNvPr id="3" name="Google Shape;203;p9" descr="Questions">
            <a:extLst>
              <a:ext uri="{FF2B5EF4-FFF2-40B4-BE49-F238E27FC236}">
                <a16:creationId xmlns:a16="http://schemas.microsoft.com/office/drawing/2014/main" id="{336E1563-841A-30AD-A8BC-501F1B4A220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2952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37260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True or </a:t>
            </a:r>
            <a:r>
              <a:rPr lang="en-US" sz="3600" b="1" u="sng" dirty="0">
                <a:solidFill>
                  <a:srgbClr val="FF0000"/>
                </a:solidFill>
              </a:rPr>
              <a:t>False</a:t>
            </a:r>
            <a:r>
              <a:rPr lang="en-US" sz="3600" b="1" u="sng" dirty="0"/>
              <a:t>: </a:t>
            </a:r>
            <a:r>
              <a:rPr lang="en-US" sz="3600" dirty="0"/>
              <a:t>A sedimentary rock is a rock that forms when molten earth becomes solid.</a:t>
            </a:r>
            <a:endParaRPr sz="3600" dirty="0"/>
          </a:p>
        </p:txBody>
      </p:sp>
      <p:pic>
        <p:nvPicPr>
          <p:cNvPr id="240" name="Google Shape;240;g28c7b7e697c_0_49" descr="Sedimentary Rocks"/>
          <p:cNvPicPr preferRelativeResize="0"/>
          <p:nvPr/>
        </p:nvPicPr>
        <p:blipFill rotWithShape="1">
          <a:blip r:embed="rId3">
            <a:alphaModFix/>
          </a:blip>
          <a:srcRect/>
          <a:stretch/>
        </p:blipFill>
        <p:spPr>
          <a:xfrm>
            <a:off x="1721651" y="2543079"/>
            <a:ext cx="5700699" cy="3844657"/>
          </a:xfrm>
          <a:prstGeom prst="rect">
            <a:avLst/>
          </a:prstGeom>
          <a:noFill/>
          <a:ln>
            <a:noFill/>
          </a:ln>
        </p:spPr>
      </p:pic>
      <p:sp>
        <p:nvSpPr>
          <p:cNvPr id="3" name="Google Shape;203;p9" descr="Questions">
            <a:extLst>
              <a:ext uri="{FF2B5EF4-FFF2-40B4-BE49-F238E27FC236}">
                <a16:creationId xmlns:a16="http://schemas.microsoft.com/office/drawing/2014/main" id="{94A86A93-038A-740F-C179-B79D20E5FE0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2808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p:nvPr/>
        </p:nvSpPr>
        <p:spPr>
          <a:xfrm>
            <a:off x="1342650" y="603430"/>
            <a:ext cx="6458700"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Metamorphic Rock</a:t>
            </a:r>
            <a:endParaRPr sz="1400" b="0" i="0" u="none" strike="noStrike" cap="none" dirty="0">
              <a:solidFill>
                <a:srgbClr val="000000"/>
              </a:solidFill>
              <a:latin typeface="Arial"/>
              <a:ea typeface="Arial"/>
              <a:cs typeface="Arial"/>
              <a:sym typeface="Arial"/>
            </a:endParaRPr>
          </a:p>
        </p:txBody>
      </p:sp>
      <p:sp>
        <p:nvSpPr>
          <p:cNvPr id="230" name="Google Shape;23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52308"/>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000" b="1" u="sng" dirty="0">
                <a:latin typeface="Helvetica" pitchFamily="2" charset="0"/>
              </a:rPr>
              <a:t>Metamorphic Rock:</a:t>
            </a:r>
            <a:r>
              <a:rPr lang="en-US" sz="3000" b="1" dirty="0">
                <a:latin typeface="Helvetica" pitchFamily="2" charset="0"/>
              </a:rPr>
              <a:t> </a:t>
            </a:r>
            <a:r>
              <a:rPr lang="en-US" sz="3000" dirty="0">
                <a:latin typeface="Helvetica" pitchFamily="2" charset="0"/>
              </a:rPr>
              <a:t>A</a:t>
            </a:r>
            <a:r>
              <a:rPr lang="en-US" sz="3000" b="1" dirty="0">
                <a:latin typeface="Helvetica" pitchFamily="2" charset="0"/>
              </a:rPr>
              <a:t> </a:t>
            </a:r>
            <a:r>
              <a:rPr lang="en-US" sz="3000" dirty="0">
                <a:solidFill>
                  <a:srgbClr val="000000"/>
                </a:solidFill>
                <a:latin typeface="Helvetica" pitchFamily="2" charset="0"/>
              </a:rPr>
              <a:t>r</a:t>
            </a:r>
            <a:r>
              <a:rPr lang="en-US" sz="3000" b="0" i="0" dirty="0">
                <a:solidFill>
                  <a:srgbClr val="000000"/>
                </a:solidFill>
                <a:effectLst/>
                <a:latin typeface="Helvetica" pitchFamily="2" charset="0"/>
              </a:rPr>
              <a:t>ock that forms when sedimentary or igneous rocks are changed under a lot of heat and pressure.</a:t>
            </a:r>
            <a:endParaRPr sz="3000" dirty="0">
              <a:latin typeface="Helvetica" pitchFamily="2" charset="0"/>
            </a:endParaRPr>
          </a:p>
        </p:txBody>
      </p:sp>
      <p:sp>
        <p:nvSpPr>
          <p:cNvPr id="238" name="Google Shape;238;g28c7b7e697c_0_4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g28c7b7e697c_0_4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 name="Picture 2" descr="A close-up of a rock&#10;&#10;Description automatically generated">
            <a:extLst>
              <a:ext uri="{FF2B5EF4-FFF2-40B4-BE49-F238E27FC236}">
                <a16:creationId xmlns:a16="http://schemas.microsoft.com/office/drawing/2014/main" id="{D8B9F6F2-C05C-CA43-EEBA-8589E46E14C6}"/>
              </a:ext>
            </a:extLst>
          </p:cNvPr>
          <p:cNvPicPr>
            <a:picLocks noChangeAspect="1"/>
          </p:cNvPicPr>
          <p:nvPr/>
        </p:nvPicPr>
        <p:blipFill>
          <a:blip r:embed="rId5"/>
          <a:stretch>
            <a:fillRect/>
          </a:stretch>
        </p:blipFill>
        <p:spPr>
          <a:xfrm>
            <a:off x="1242515" y="2121427"/>
            <a:ext cx="6658969" cy="47271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7e576c1a67_0_364"/>
          <p:cNvSpPr txBox="1"/>
          <p:nvPr/>
        </p:nvSpPr>
        <p:spPr>
          <a:xfrm>
            <a:off x="2280974" y="526376"/>
            <a:ext cx="4581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are Metamorphic Rocks?</a:t>
            </a:r>
            <a:endParaRPr sz="3600" b="0" i="0" u="none" strike="noStrike" cap="none" dirty="0">
              <a:solidFill>
                <a:schemeClr val="dk1"/>
              </a:solidFill>
              <a:latin typeface="Calibri"/>
              <a:ea typeface="Calibri"/>
              <a:cs typeface="Calibri"/>
              <a:sym typeface="Calibri"/>
            </a:endParaRPr>
          </a:p>
        </p:txBody>
      </p:sp>
      <p:sp>
        <p:nvSpPr>
          <p:cNvPr id="253" name="Google Shape;253;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close-up of a rock&#10;&#10;Description automatically generated">
            <a:extLst>
              <a:ext uri="{FF2B5EF4-FFF2-40B4-BE49-F238E27FC236}">
                <a16:creationId xmlns:a16="http://schemas.microsoft.com/office/drawing/2014/main" id="{37C7166F-1721-C495-3603-C8C6C2AE63D5}"/>
              </a:ext>
            </a:extLst>
          </p:cNvPr>
          <p:cNvPicPr>
            <a:picLocks noChangeAspect="1"/>
          </p:cNvPicPr>
          <p:nvPr/>
        </p:nvPicPr>
        <p:blipFill>
          <a:blip r:embed="rId4"/>
          <a:stretch>
            <a:fillRect/>
          </a:stretch>
        </p:blipFill>
        <p:spPr>
          <a:xfrm>
            <a:off x="1242515" y="2121427"/>
            <a:ext cx="6658969" cy="47271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1547949" y="287215"/>
            <a:ext cx="6048103" cy="938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5500" b="1" i="0" u="none" strike="noStrike" cap="none" dirty="0">
                <a:solidFill>
                  <a:srgbClr val="000000"/>
                </a:solidFill>
                <a:latin typeface="Calibri"/>
                <a:ea typeface="Calibri"/>
                <a:cs typeface="Calibri"/>
                <a:sym typeface="Calibri"/>
              </a:rPr>
              <a:t>Metamorphic Rock</a:t>
            </a:r>
            <a:endParaRPr sz="5500" b="0" i="0" u="none" strike="noStrike" cap="none" dirty="0">
              <a:solidFill>
                <a:srgbClr val="000000"/>
              </a:solidFill>
              <a:latin typeface="Calibri"/>
              <a:ea typeface="Calibri"/>
              <a:cs typeface="Calibri"/>
              <a:sym typeface="Calibri"/>
            </a:endParaRPr>
          </a:p>
        </p:txBody>
      </p:sp>
      <p:pic>
        <p:nvPicPr>
          <p:cNvPr id="2" name="Google Shape;179;p8" descr="How Are Metamorphic Rocks Formed? (Full Explanation)">
            <a:extLst>
              <a:ext uri="{FF2B5EF4-FFF2-40B4-BE49-F238E27FC236}">
                <a16:creationId xmlns:a16="http://schemas.microsoft.com/office/drawing/2014/main" id="{180046E8-BC9D-873D-CA52-1BE9845DA86A}"/>
              </a:ext>
            </a:extLst>
          </p:cNvPr>
          <p:cNvPicPr preferRelativeResize="0"/>
          <p:nvPr/>
        </p:nvPicPr>
        <p:blipFill rotWithShape="1">
          <a:blip r:embed="rId3">
            <a:alphaModFix/>
          </a:blip>
          <a:srcRect/>
          <a:stretch/>
        </p:blipFill>
        <p:spPr>
          <a:xfrm>
            <a:off x="470743" y="1477108"/>
            <a:ext cx="8202513" cy="52636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1" name="Google Shape;26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7e576c1a67_0_736"/>
          <p:cNvSpPr txBox="1"/>
          <p:nvPr/>
        </p:nvSpPr>
        <p:spPr>
          <a:xfrm>
            <a:off x="626625" y="526375"/>
            <a:ext cx="789075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400" b="0" i="0" dirty="0">
                <a:solidFill>
                  <a:srgbClr val="374151"/>
                </a:solidFill>
                <a:effectLst/>
                <a:latin typeface="Helvetica" pitchFamily="2" charset="0"/>
              </a:rPr>
              <a:t>Metamorphic rocks form deep within the Earth's crust where there is intense heat and pressure. This can happen due to tectonic forces, like colliding continents or the sinking of one tectonic plate beneath another.</a:t>
            </a:r>
            <a:endParaRPr sz="2400" b="0" i="0" u="none" strike="noStrike" cap="none" dirty="0">
              <a:solidFill>
                <a:schemeClr val="dk1"/>
              </a:solidFill>
              <a:latin typeface="Helvetica" pitchFamily="2" charset="0"/>
              <a:ea typeface="Calibri"/>
              <a:cs typeface="Calibri"/>
              <a:sym typeface="Calibri"/>
            </a:endParaRPr>
          </a:p>
        </p:txBody>
      </p:sp>
      <p:pic>
        <p:nvPicPr>
          <p:cNvPr id="3" name="Picture 2" descr="A close-up of a geological map&#10;&#10;Description automatically generated">
            <a:extLst>
              <a:ext uri="{FF2B5EF4-FFF2-40B4-BE49-F238E27FC236}">
                <a16:creationId xmlns:a16="http://schemas.microsoft.com/office/drawing/2014/main" id="{E1B493FB-0D71-C573-2B33-620B73CD0891}"/>
              </a:ext>
            </a:extLst>
          </p:cNvPr>
          <p:cNvPicPr>
            <a:picLocks noChangeAspect="1"/>
          </p:cNvPicPr>
          <p:nvPr/>
        </p:nvPicPr>
        <p:blipFill>
          <a:blip r:embed="rId4"/>
          <a:stretch>
            <a:fillRect/>
          </a:stretch>
        </p:blipFill>
        <p:spPr>
          <a:xfrm>
            <a:off x="958051" y="2338843"/>
            <a:ext cx="7227898" cy="42356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3"/>
          <p:cNvSpPr txBox="1"/>
          <p:nvPr/>
        </p:nvSpPr>
        <p:spPr>
          <a:xfrm>
            <a:off x="623455" y="284520"/>
            <a:ext cx="824345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400" b="0" i="0" dirty="0">
                <a:solidFill>
                  <a:srgbClr val="374151"/>
                </a:solidFill>
                <a:effectLst/>
                <a:latin typeface="Helvetica" pitchFamily="2" charset="0"/>
              </a:rPr>
              <a:t>Metamorphic rocks often have a different texture than the rocks they formed from. The minerals in the original rock recrystallize, meaning they rearrange into new patterns, giving the metamorphic rock a distinctive appearance.</a:t>
            </a:r>
            <a:endParaRPr sz="2400" b="0" i="0" u="none" strike="noStrike" cap="none" dirty="0">
              <a:solidFill>
                <a:schemeClr val="dk1"/>
              </a:solidFill>
              <a:latin typeface="Helvetica" pitchFamily="2" charset="0"/>
              <a:ea typeface="Calibri"/>
              <a:cs typeface="Calibri"/>
              <a:sym typeface="Calibri"/>
            </a:endParaRPr>
          </a:p>
        </p:txBody>
      </p:sp>
      <p:pic>
        <p:nvPicPr>
          <p:cNvPr id="3" name="Picture 2" descr="A diagram of different types of rocks&#10;&#10;Description automatically generated">
            <a:extLst>
              <a:ext uri="{FF2B5EF4-FFF2-40B4-BE49-F238E27FC236}">
                <a16:creationId xmlns:a16="http://schemas.microsoft.com/office/drawing/2014/main" id="{21C6A951-C35E-9FA3-AD4D-9744159775EC}"/>
              </a:ext>
            </a:extLst>
          </p:cNvPr>
          <p:cNvPicPr>
            <a:picLocks noChangeAspect="1"/>
          </p:cNvPicPr>
          <p:nvPr/>
        </p:nvPicPr>
        <p:blipFill>
          <a:blip r:embed="rId4"/>
          <a:stretch>
            <a:fillRect/>
          </a:stretch>
        </p:blipFill>
        <p:spPr>
          <a:xfrm>
            <a:off x="1885950" y="2095995"/>
            <a:ext cx="5372100" cy="4673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1"/>
        <p:cNvGrpSpPr/>
        <p:nvPr/>
      </p:nvGrpSpPr>
      <p:grpSpPr>
        <a:xfrm>
          <a:off x="0" y="0"/>
          <a:ext cx="0" cy="0"/>
          <a:chOff x="0" y="0"/>
          <a:chExt cx="0" cy="0"/>
        </a:xfrm>
      </p:grpSpPr>
      <p:sp useBgFill="1">
        <p:nvSpPr>
          <p:cNvPr id="288" name="Rectangle 287">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Google Shape;283;p15"/>
          <p:cNvSpPr txBox="1"/>
          <p:nvPr/>
        </p:nvSpPr>
        <p:spPr>
          <a:xfrm>
            <a:off x="3497475" y="430852"/>
            <a:ext cx="5404312" cy="2003057"/>
          </a:xfrm>
          <a:prstGeom prst="rect">
            <a:avLst/>
          </a:prstGeom>
        </p:spPr>
        <p:txBody>
          <a:bodyPr spcFirstLastPara="1" vert="horz" lIns="91440" tIns="45720" rIns="91440" bIns="45720" rtlCol="0" anchor="ctr" anchorCtr="0">
            <a:noAutofit/>
          </a:bodyPr>
          <a:lstStyle/>
          <a:p>
            <a:pPr marR="0" lvl="0">
              <a:lnSpc>
                <a:spcPct val="90000"/>
              </a:lnSpc>
              <a:spcBef>
                <a:spcPts val="0"/>
              </a:spcBef>
              <a:spcAft>
                <a:spcPts val="600"/>
              </a:spcAft>
              <a:buClr>
                <a:srgbClr val="000000"/>
              </a:buClr>
              <a:buSzPts val="3600"/>
            </a:pPr>
            <a:r>
              <a:rPr lang="en-US" sz="2200" b="0" i="0" kern="1200" dirty="0">
                <a:solidFill>
                  <a:schemeClr val="tx1"/>
                </a:solidFill>
                <a:effectLst/>
                <a:latin typeface="Helvetica" pitchFamily="2" charset="0"/>
                <a:ea typeface="+mn-ea"/>
                <a:cs typeface="+mn-cs"/>
              </a:rPr>
              <a:t>Metamorphic rocks can come from different parent rocks, including sedimentary rocks and igneous rocks. The specific type of parent rock impacts the characteristics of the resulting metamorphic rock.</a:t>
            </a:r>
            <a:endParaRPr lang="en-US" sz="2200" b="0" i="0" u="none" strike="noStrike" kern="1200" cap="none" dirty="0">
              <a:solidFill>
                <a:schemeClr val="tx1"/>
              </a:solidFill>
              <a:latin typeface="Helvetica" pitchFamily="2" charset="0"/>
              <a:ea typeface="+mn-ea"/>
              <a:cs typeface="+mn-cs"/>
              <a:sym typeface="Calibri"/>
            </a:endParaRPr>
          </a:p>
        </p:txBody>
      </p:sp>
      <p:pic>
        <p:nvPicPr>
          <p:cNvPr id="3" name="Google Shape;240;g28c7b7e697c_0_49" descr="Igneous Rocks - Geology (U.S. National Park Service)">
            <a:extLst>
              <a:ext uri="{FF2B5EF4-FFF2-40B4-BE49-F238E27FC236}">
                <a16:creationId xmlns:a16="http://schemas.microsoft.com/office/drawing/2014/main" id="{CAA71F46-E10A-ACF2-9CDE-6CA32B4EB690}"/>
              </a:ext>
            </a:extLst>
          </p:cNvPr>
          <p:cNvPicPr preferRelativeResize="0"/>
          <p:nvPr/>
        </p:nvPicPr>
        <p:blipFill rotWithShape="1">
          <a:blip r:embed="rId3"/>
          <a:srcRect l="12877" r="5544"/>
          <a:stretch/>
        </p:blipFill>
        <p:spPr>
          <a:xfrm>
            <a:off x="6" y="2668687"/>
            <a:ext cx="4571994"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p:spPr>
      </p:pic>
      <p:pic>
        <p:nvPicPr>
          <p:cNvPr id="2" name="Google Shape;240;g28c7b7e697c_0_49" descr="Sedimentary Rocks">
            <a:extLst>
              <a:ext uri="{FF2B5EF4-FFF2-40B4-BE49-F238E27FC236}">
                <a16:creationId xmlns:a16="http://schemas.microsoft.com/office/drawing/2014/main" id="{D2385C01-59A5-EB7E-EC67-508BDCB36053}"/>
              </a:ext>
            </a:extLst>
          </p:cNvPr>
          <p:cNvPicPr preferRelativeResize="0"/>
          <p:nvPr/>
        </p:nvPicPr>
        <p:blipFill rotWithShape="1">
          <a:blip r:embed="rId4"/>
          <a:srcRect l="16139" r="9466"/>
          <a:stretch/>
        </p:blipFill>
        <p:spPr>
          <a:xfrm>
            <a:off x="4514850" y="2657872"/>
            <a:ext cx="4629144"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p:spPr>
      </p:pic>
      <p:sp>
        <p:nvSpPr>
          <p:cNvPr id="282" name="Google Shape;282;p15"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6" name="Google Shape;306;g27430209113_0_1020"/>
          <p:cNvSpPr txBox="1"/>
          <p:nvPr/>
        </p:nvSpPr>
        <p:spPr>
          <a:xfrm>
            <a:off x="1607667" y="401294"/>
            <a:ext cx="4114259" cy="2287588"/>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000000"/>
              </a:buClr>
              <a:buSzPts val="3600"/>
            </a:pPr>
            <a:r>
              <a:rPr lang="en-US" sz="2900" b="0" i="0" u="none" strike="noStrike" kern="1200" cap="none" dirty="0">
                <a:solidFill>
                  <a:schemeClr val="tx1"/>
                </a:solidFill>
                <a:latin typeface="+mj-lt"/>
                <a:ea typeface="+mj-ea"/>
                <a:cs typeface="+mj-cs"/>
                <a:sym typeface="Calibri"/>
              </a:rPr>
              <a:t>Metamorphic rocks form under intense heat and pressure.</a:t>
            </a:r>
            <a:endParaRPr lang="en-US" sz="2900" kern="1200" dirty="0">
              <a:solidFill>
                <a:schemeClr val="tx1"/>
              </a:solidFill>
              <a:latin typeface="+mj-lt"/>
              <a:ea typeface="+mj-ea"/>
              <a:cs typeface="+mj-cs"/>
            </a:endParaRPr>
          </a:p>
        </p:txBody>
      </p:sp>
      <p:sp>
        <p:nvSpPr>
          <p:cNvPr id="307" name="Google Shape;307;g27430209113_0_1020"/>
          <p:cNvSpPr txBox="1"/>
          <p:nvPr/>
        </p:nvSpPr>
        <p:spPr>
          <a:xfrm>
            <a:off x="6040581" y="401295"/>
            <a:ext cx="2214992" cy="2287587"/>
          </a:xfrm>
          <a:prstGeom prst="rect">
            <a:avLst/>
          </a:prstGeom>
        </p:spPr>
        <p:txBody>
          <a:bodyPr spcFirstLastPara="1" vert="horz" lIns="91440" tIns="45720" rIns="91440" bIns="45720" rtlCol="0" anchor="ctr" anchorCtr="0">
            <a:normAutofit/>
          </a:bodyPr>
          <a:lstStyle/>
          <a:p>
            <a:pPr marL="571500" marR="0" lvl="0" indent="-342900">
              <a:lnSpc>
                <a:spcPct val="90000"/>
              </a:lnSpc>
              <a:spcBef>
                <a:spcPts val="640"/>
              </a:spcBef>
              <a:spcAft>
                <a:spcPts val="0"/>
              </a:spcAft>
              <a:buClr>
                <a:schemeClr val="dk1"/>
              </a:buClr>
              <a:buSzPts val="3200"/>
              <a:buFont typeface="+mj-lt"/>
              <a:buAutoNum type="alphaUcPeriod"/>
            </a:pPr>
            <a:r>
              <a:rPr lang="en-US" sz="2800" b="0" i="0" u="none" strike="noStrike" kern="1200" cap="none" dirty="0">
                <a:solidFill>
                  <a:schemeClr val="tx1"/>
                </a:solidFill>
                <a:latin typeface="+mn-lt"/>
                <a:ea typeface="+mn-ea"/>
                <a:cs typeface="+mn-cs"/>
                <a:sym typeface="Calibri"/>
              </a:rPr>
              <a:t>True</a:t>
            </a:r>
            <a:endParaRPr lang="en-US" sz="2800" kern="1200" dirty="0">
              <a:solidFill>
                <a:schemeClr val="tx1"/>
              </a:solidFill>
              <a:latin typeface="+mn-lt"/>
              <a:ea typeface="+mn-ea"/>
              <a:cs typeface="+mn-cs"/>
            </a:endParaRPr>
          </a:p>
          <a:p>
            <a:pPr marL="571500" marR="0" lvl="0" indent="-342900">
              <a:lnSpc>
                <a:spcPct val="90000"/>
              </a:lnSpc>
              <a:spcBef>
                <a:spcPts val="640"/>
              </a:spcBef>
              <a:spcAft>
                <a:spcPts val="0"/>
              </a:spcAft>
              <a:buClr>
                <a:schemeClr val="dk1"/>
              </a:buClr>
              <a:buSzPts val="3200"/>
              <a:buFont typeface="+mj-lt"/>
              <a:buAutoNum type="alphaUcPeriod"/>
            </a:pPr>
            <a:r>
              <a:rPr lang="en-US" sz="2800" b="0" i="0" u="none" strike="noStrike" kern="1200" cap="none" dirty="0">
                <a:solidFill>
                  <a:schemeClr val="tx1"/>
                </a:solidFill>
                <a:latin typeface="+mn-lt"/>
                <a:ea typeface="+mn-ea"/>
                <a:cs typeface="+mn-cs"/>
                <a:sym typeface="Calibri"/>
              </a:rPr>
              <a:t>False</a:t>
            </a:r>
          </a:p>
        </p:txBody>
      </p:sp>
      <p:pic>
        <p:nvPicPr>
          <p:cNvPr id="3" name="Picture 2" descr="Several different types of rocks&#10;&#10;Description automatically generated">
            <a:extLst>
              <a:ext uri="{FF2B5EF4-FFF2-40B4-BE49-F238E27FC236}">
                <a16:creationId xmlns:a16="http://schemas.microsoft.com/office/drawing/2014/main" id="{E76AE3C7-5269-72E3-3A97-8FF914E1C53E}"/>
              </a:ext>
            </a:extLst>
          </p:cNvPr>
          <p:cNvPicPr>
            <a:picLocks noChangeAspect="1"/>
          </p:cNvPicPr>
          <p:nvPr/>
        </p:nvPicPr>
        <p:blipFill rotWithShape="1">
          <a:blip r:embed="rId3"/>
          <a:srcRect t="3797" r="-1" b="12982"/>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305" name="Google Shape;305;g27430209113_0_1020"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g27430209113_0_1020"/>
          <p:cNvSpPr txBox="1"/>
          <p:nvPr/>
        </p:nvSpPr>
        <p:spPr>
          <a:xfrm>
            <a:off x="1607667" y="401294"/>
            <a:ext cx="4114259" cy="2287588"/>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000000"/>
              </a:buClr>
              <a:buSzPts val="3600"/>
            </a:pPr>
            <a:r>
              <a:rPr lang="en-US" sz="2900" b="0" i="0" u="none" strike="noStrike" kern="1200" cap="none" dirty="0">
                <a:solidFill>
                  <a:schemeClr val="tx1"/>
                </a:solidFill>
                <a:latin typeface="+mj-lt"/>
                <a:ea typeface="+mj-ea"/>
                <a:cs typeface="+mj-cs"/>
                <a:sym typeface="Calibri"/>
              </a:rPr>
              <a:t>Metamorphic rocks form under intense heat and pressure.</a:t>
            </a:r>
            <a:endParaRPr lang="en-US" sz="2900" kern="1200" dirty="0">
              <a:solidFill>
                <a:schemeClr val="tx1"/>
              </a:solidFill>
              <a:latin typeface="+mj-lt"/>
              <a:ea typeface="+mj-ea"/>
              <a:cs typeface="+mj-cs"/>
            </a:endParaRPr>
          </a:p>
        </p:txBody>
      </p:sp>
      <p:sp>
        <p:nvSpPr>
          <p:cNvPr id="307" name="Google Shape;307;g27430209113_0_1020"/>
          <p:cNvSpPr txBox="1"/>
          <p:nvPr/>
        </p:nvSpPr>
        <p:spPr>
          <a:xfrm>
            <a:off x="6040581" y="401295"/>
            <a:ext cx="2214992" cy="2287587"/>
          </a:xfrm>
          <a:prstGeom prst="rect">
            <a:avLst/>
          </a:prstGeom>
        </p:spPr>
        <p:txBody>
          <a:bodyPr spcFirstLastPara="1" vert="horz" lIns="91440" tIns="45720" rIns="91440" bIns="45720" rtlCol="0" anchor="ctr" anchorCtr="0">
            <a:normAutofit/>
          </a:bodyPr>
          <a:lstStyle/>
          <a:p>
            <a:pPr marL="571500" marR="0" lvl="0" indent="-342900">
              <a:lnSpc>
                <a:spcPct val="90000"/>
              </a:lnSpc>
              <a:spcBef>
                <a:spcPts val="640"/>
              </a:spcBef>
              <a:spcAft>
                <a:spcPts val="0"/>
              </a:spcAft>
              <a:buClr>
                <a:schemeClr val="dk1"/>
              </a:buClr>
              <a:buSzPts val="3200"/>
              <a:buFont typeface="+mj-lt"/>
              <a:buAutoNum type="alphaUcPeriod"/>
            </a:pPr>
            <a:r>
              <a:rPr lang="en-US" sz="2800" b="1" i="0" u="none" strike="noStrike" kern="1200" cap="none" dirty="0">
                <a:solidFill>
                  <a:srgbClr val="FF0000"/>
                </a:solidFill>
                <a:latin typeface="+mn-lt"/>
                <a:ea typeface="+mn-ea"/>
                <a:cs typeface="+mn-cs"/>
                <a:sym typeface="Calibri"/>
              </a:rPr>
              <a:t>True</a:t>
            </a:r>
            <a:endParaRPr lang="en-US" sz="2800" b="1" kern="1200" dirty="0">
              <a:solidFill>
                <a:srgbClr val="FF0000"/>
              </a:solidFill>
              <a:latin typeface="+mn-lt"/>
              <a:ea typeface="+mn-ea"/>
              <a:cs typeface="+mn-cs"/>
            </a:endParaRPr>
          </a:p>
          <a:p>
            <a:pPr marL="571500" marR="0" lvl="0" indent="-342900">
              <a:lnSpc>
                <a:spcPct val="90000"/>
              </a:lnSpc>
              <a:spcBef>
                <a:spcPts val="640"/>
              </a:spcBef>
              <a:spcAft>
                <a:spcPts val="0"/>
              </a:spcAft>
              <a:buClr>
                <a:schemeClr val="dk1"/>
              </a:buClr>
              <a:buSzPts val="3200"/>
              <a:buFont typeface="+mj-lt"/>
              <a:buAutoNum type="alphaUcPeriod"/>
            </a:pPr>
            <a:r>
              <a:rPr lang="en-US" sz="2800" b="0" i="0" u="none" strike="noStrike" kern="1200" cap="none" dirty="0">
                <a:solidFill>
                  <a:schemeClr val="tx1"/>
                </a:solidFill>
                <a:latin typeface="+mn-lt"/>
                <a:ea typeface="+mn-ea"/>
                <a:cs typeface="+mn-cs"/>
                <a:sym typeface="Calibri"/>
              </a:rPr>
              <a:t>False</a:t>
            </a:r>
          </a:p>
        </p:txBody>
      </p:sp>
      <p:pic>
        <p:nvPicPr>
          <p:cNvPr id="3" name="Picture 2" descr="Several different types of rocks&#10;&#10;Description automatically generated">
            <a:extLst>
              <a:ext uri="{FF2B5EF4-FFF2-40B4-BE49-F238E27FC236}">
                <a16:creationId xmlns:a16="http://schemas.microsoft.com/office/drawing/2014/main" id="{E76AE3C7-5269-72E3-3A97-8FF914E1C53E}"/>
              </a:ext>
            </a:extLst>
          </p:cNvPr>
          <p:cNvPicPr>
            <a:picLocks noChangeAspect="1"/>
          </p:cNvPicPr>
          <p:nvPr/>
        </p:nvPicPr>
        <p:blipFill rotWithShape="1">
          <a:blip r:embed="rId3"/>
          <a:srcRect t="3797" r="-1" b="12982"/>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305" name="Google Shape;305;g27430209113_0_1020"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6635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9"/>
          <p:cNvSpPr txBox="1"/>
          <p:nvPr/>
        </p:nvSpPr>
        <p:spPr>
          <a:xfrm>
            <a:off x="983701" y="528500"/>
            <a:ext cx="78825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Calibri"/>
                <a:ea typeface="Calibri"/>
                <a:cs typeface="Calibri"/>
                <a:sym typeface="Calibri"/>
              </a:rPr>
              <a:t>Metamorphic rocks have the same texture as the rocks they formed from..</a:t>
            </a:r>
            <a:endParaRPr lang="en-US" dirty="0"/>
          </a:p>
        </p:txBody>
      </p:sp>
      <p:sp>
        <p:nvSpPr>
          <p:cNvPr id="325" name="Google Shape;325;p19"/>
          <p:cNvSpPr txBox="1"/>
          <p:nvPr/>
        </p:nvSpPr>
        <p:spPr>
          <a:xfrm>
            <a:off x="864326" y="2387289"/>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b="0" i="0" u="none" strike="noStrike" cap="none" dirty="0">
                <a:solidFill>
                  <a:schemeClr val="dk1"/>
                </a:solidFill>
                <a:latin typeface="Calibri"/>
                <a:ea typeface="Calibri"/>
                <a:cs typeface="Calibri"/>
                <a:sym typeface="Calibri"/>
              </a:rPr>
              <a:t>True</a:t>
            </a:r>
            <a:endParaRPr dirty="0"/>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b="0" i="0" u="none" strike="noStrike" cap="none" dirty="0">
                <a:solidFill>
                  <a:schemeClr val="dk1"/>
                </a:solidFill>
                <a:latin typeface="Calibri"/>
                <a:ea typeface="Calibri"/>
                <a:cs typeface="Calibri"/>
                <a:sym typeface="Calibri"/>
              </a:rPr>
              <a:t>False</a:t>
            </a:r>
            <a:endParaRPr sz="3200" b="0" i="0" u="none" strike="noStrike" cap="none" dirty="0">
              <a:solidFill>
                <a:schemeClr val="dk1"/>
              </a:solidFill>
              <a:latin typeface="Calibri"/>
              <a:ea typeface="Calibri"/>
              <a:cs typeface="Calibri"/>
              <a:sym typeface="Calibri"/>
            </a:endParaRPr>
          </a:p>
        </p:txBody>
      </p:sp>
      <p:pic>
        <p:nvPicPr>
          <p:cNvPr id="3" name="Picture 2" descr="A diagram of different rocks&#10;&#10;Description automatically generated">
            <a:extLst>
              <a:ext uri="{FF2B5EF4-FFF2-40B4-BE49-F238E27FC236}">
                <a16:creationId xmlns:a16="http://schemas.microsoft.com/office/drawing/2014/main" id="{5B46CE32-AC63-3526-54B8-61472BB343D6}"/>
              </a:ext>
            </a:extLst>
          </p:cNvPr>
          <p:cNvPicPr>
            <a:picLocks noChangeAspect="1"/>
          </p:cNvPicPr>
          <p:nvPr/>
        </p:nvPicPr>
        <p:blipFill>
          <a:blip r:embed="rId4"/>
          <a:stretch>
            <a:fillRect/>
          </a:stretch>
        </p:blipFill>
        <p:spPr>
          <a:xfrm>
            <a:off x="3732799" y="1939636"/>
            <a:ext cx="4683323" cy="427181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9"/>
          <p:cNvSpPr txBox="1"/>
          <p:nvPr/>
        </p:nvSpPr>
        <p:spPr>
          <a:xfrm>
            <a:off x="983701" y="528500"/>
            <a:ext cx="78825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000000"/>
                </a:solidFill>
                <a:latin typeface="Calibri"/>
                <a:ea typeface="Calibri"/>
                <a:cs typeface="Calibri"/>
                <a:sym typeface="Calibri"/>
              </a:rPr>
              <a:t>Metamorphic rocks have the same texture as the rocks they formed from..</a:t>
            </a:r>
            <a:endParaRPr lang="en-US" dirty="0"/>
          </a:p>
        </p:txBody>
      </p:sp>
      <p:sp>
        <p:nvSpPr>
          <p:cNvPr id="325" name="Google Shape;325;p19"/>
          <p:cNvSpPr txBox="1"/>
          <p:nvPr/>
        </p:nvSpPr>
        <p:spPr>
          <a:xfrm>
            <a:off x="864326" y="2387289"/>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b="0" i="0" u="none" strike="noStrike" cap="none" dirty="0">
                <a:solidFill>
                  <a:schemeClr val="dk1"/>
                </a:solidFill>
                <a:latin typeface="Calibri"/>
                <a:ea typeface="Calibri"/>
                <a:cs typeface="Calibri"/>
                <a:sym typeface="Calibri"/>
              </a:rPr>
              <a:t>True</a:t>
            </a:r>
            <a:endParaRPr dirty="0"/>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b="1" i="0" u="none" strike="noStrike" cap="none" dirty="0">
                <a:solidFill>
                  <a:srgbClr val="FF0000"/>
                </a:solidFill>
                <a:latin typeface="Calibri"/>
                <a:ea typeface="Calibri"/>
                <a:cs typeface="Calibri"/>
                <a:sym typeface="Calibri"/>
              </a:rPr>
              <a:t>False</a:t>
            </a:r>
            <a:endParaRPr sz="3200" b="1" i="0" u="none" strike="noStrike" cap="none" dirty="0">
              <a:solidFill>
                <a:srgbClr val="FF0000"/>
              </a:solidFill>
              <a:latin typeface="Calibri"/>
              <a:ea typeface="Calibri"/>
              <a:cs typeface="Calibri"/>
              <a:sym typeface="Calibri"/>
            </a:endParaRPr>
          </a:p>
        </p:txBody>
      </p:sp>
      <p:pic>
        <p:nvPicPr>
          <p:cNvPr id="3" name="Picture 2" descr="A diagram of different rocks&#10;&#10;Description automatically generated">
            <a:extLst>
              <a:ext uri="{FF2B5EF4-FFF2-40B4-BE49-F238E27FC236}">
                <a16:creationId xmlns:a16="http://schemas.microsoft.com/office/drawing/2014/main" id="{5B46CE32-AC63-3526-54B8-61472BB343D6}"/>
              </a:ext>
            </a:extLst>
          </p:cNvPr>
          <p:cNvPicPr>
            <a:picLocks noChangeAspect="1"/>
          </p:cNvPicPr>
          <p:nvPr/>
        </p:nvPicPr>
        <p:blipFill>
          <a:blip r:embed="rId4"/>
          <a:stretch>
            <a:fillRect/>
          </a:stretch>
        </p:blipFill>
        <p:spPr>
          <a:xfrm>
            <a:off x="3732799" y="1939636"/>
            <a:ext cx="4683323" cy="4271818"/>
          </a:xfrm>
          <a:prstGeom prst="rect">
            <a:avLst/>
          </a:prstGeom>
        </p:spPr>
      </p:pic>
    </p:spTree>
    <p:extLst>
      <p:ext uri="{BB962C8B-B14F-4D97-AF65-F5344CB8AC3E}">
        <p14:creationId xmlns:p14="http://schemas.microsoft.com/office/powerpoint/2010/main" val="264952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sp>
        <p:nvSpPr>
          <p:cNvPr id="128" name="Google Shape;128;p3"/>
          <p:cNvSpPr txBox="1"/>
          <p:nvPr/>
        </p:nvSpPr>
        <p:spPr>
          <a:xfrm>
            <a:off x="688391" y="235700"/>
            <a:ext cx="7767218" cy="2166717"/>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None/>
            </a:pPr>
            <a:r>
              <a:rPr lang="en-US" sz="2800" b="1" i="0" u="none" strike="noStrike" cap="none" dirty="0">
                <a:solidFill>
                  <a:schemeClr val="dk1"/>
                </a:solidFill>
                <a:latin typeface="Helvetica" pitchFamily="2" charset="0"/>
                <a:ea typeface="Calibri"/>
                <a:cs typeface="Calibri"/>
                <a:sym typeface="Calibri"/>
              </a:rPr>
              <a:t>Big Question: </a:t>
            </a:r>
            <a:r>
              <a:rPr lang="en-US" sz="2800" b="0" i="0" dirty="0">
                <a:solidFill>
                  <a:srgbClr val="374151"/>
                </a:solidFill>
                <a:effectLst/>
                <a:latin typeface="Helvetica" pitchFamily="2" charset="0"/>
              </a:rPr>
              <a:t>In what ways do metamorphic rocks play a role in shaping the Earth's surface, and how do they add to the differences of ecosystems around us?</a:t>
            </a:r>
            <a:endParaRPr sz="2800" dirty="0">
              <a:latin typeface="Helvetica" pitchFamily="2" charset="0"/>
            </a:endParaRPr>
          </a:p>
        </p:txBody>
      </p:sp>
      <p:pic>
        <p:nvPicPr>
          <p:cNvPr id="3" name="Picture 2" descr="A close up of a rock&#10;&#10;Description automatically generated">
            <a:extLst>
              <a:ext uri="{FF2B5EF4-FFF2-40B4-BE49-F238E27FC236}">
                <a16:creationId xmlns:a16="http://schemas.microsoft.com/office/drawing/2014/main" id="{AF893477-8914-3F18-B7FD-5E2A0C46868F}"/>
              </a:ext>
            </a:extLst>
          </p:cNvPr>
          <p:cNvPicPr>
            <a:picLocks noChangeAspect="1"/>
          </p:cNvPicPr>
          <p:nvPr/>
        </p:nvPicPr>
        <p:blipFill>
          <a:blip r:embed="rId4"/>
          <a:stretch>
            <a:fillRect/>
          </a:stretch>
        </p:blipFill>
        <p:spPr>
          <a:xfrm>
            <a:off x="1596685" y="2521700"/>
            <a:ext cx="5950629" cy="4336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7"/>
        <p:cNvGrpSpPr/>
        <p:nvPr/>
      </p:nvGrpSpPr>
      <p:grpSpPr>
        <a:xfrm>
          <a:off x="0" y="0"/>
          <a:ext cx="0" cy="0"/>
          <a:chOff x="0" y="0"/>
          <a:chExt cx="0" cy="0"/>
        </a:xfrm>
      </p:grpSpPr>
      <p:sp useBgFill="1">
        <p:nvSpPr>
          <p:cNvPr id="35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403;p24" descr="Marble - Wikipedia">
            <a:extLst>
              <a:ext uri="{FF2B5EF4-FFF2-40B4-BE49-F238E27FC236}">
                <a16:creationId xmlns:a16="http://schemas.microsoft.com/office/drawing/2014/main" id="{C5FBE347-0C07-B6E0-9B7D-0F2FAD1A63D5}"/>
              </a:ext>
            </a:extLst>
          </p:cNvPr>
          <p:cNvPicPr preferRelativeResize="0"/>
          <p:nvPr/>
        </p:nvPicPr>
        <p:blipFill rotWithShape="1">
          <a:blip r:embed="rId3"/>
          <a:srcRect b="20000"/>
          <a:stretch/>
        </p:blipFill>
        <p:spPr>
          <a:xfrm>
            <a:off x="20" y="10"/>
            <a:ext cx="9143979" cy="5486390"/>
          </a:xfrm>
          <a:prstGeom prst="rect">
            <a:avLst/>
          </a:prstGeom>
          <a:noFill/>
          <a:effectLst>
            <a:outerShdw blurRad="596900" dist="330200" dir="8820000" sx="87000" sy="87000" algn="ctr" rotWithShape="0">
              <a:srgbClr val="000000">
                <a:alpha val="29000"/>
              </a:srgbClr>
            </a:outerShdw>
          </a:effectLst>
        </p:spPr>
      </p:pic>
      <p:sp useBgFill="1">
        <p:nvSpPr>
          <p:cNvPr id="357" name="Rectangle 35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Google Shape;350;p22"/>
          <p:cNvSpPr txBox="1"/>
          <p:nvPr/>
        </p:nvSpPr>
        <p:spPr>
          <a:xfrm>
            <a:off x="442166" y="5746071"/>
            <a:ext cx="6318851" cy="852260"/>
          </a:xfrm>
          <a:prstGeom prst="rect">
            <a:avLst/>
          </a:prstGeom>
        </p:spPr>
        <p:txBody>
          <a:bodyPr spcFirstLastPara="1" vert="horz" lIns="91440" tIns="45720" rIns="91440" bIns="45720" rtlCol="0" anchor="ctr" anchorCtr="0">
            <a:noAutofit/>
          </a:bodyPr>
          <a:lstStyle/>
          <a:p>
            <a:pPr marL="25400" marR="0" lvl="0" indent="0">
              <a:lnSpc>
                <a:spcPct val="90000"/>
              </a:lnSpc>
              <a:spcBef>
                <a:spcPct val="0"/>
              </a:spcBef>
              <a:spcAft>
                <a:spcPts val="600"/>
              </a:spcAft>
            </a:pPr>
            <a:r>
              <a:rPr lang="en-US" sz="2800" b="0" i="0" u="none" strike="noStrike" kern="1200" cap="none" dirty="0">
                <a:solidFill>
                  <a:schemeClr val="tx1"/>
                </a:solidFill>
                <a:latin typeface="Helvetica" pitchFamily="2" charset="0"/>
                <a:ea typeface="+mj-ea"/>
                <a:cs typeface="+mj-cs"/>
                <a:sym typeface="Calibri"/>
              </a:rPr>
              <a:t>Marble is an example of a metamorphic rock. Marble is made from limestone. </a:t>
            </a:r>
          </a:p>
        </p:txBody>
      </p:sp>
      <p:sp>
        <p:nvSpPr>
          <p:cNvPr id="348" name="Google Shape;348;p2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22"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useBgFill="1">
        <p:nvSpPr>
          <p:cNvPr id="36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rock&#10;&#10;Description automatically generated">
            <a:extLst>
              <a:ext uri="{FF2B5EF4-FFF2-40B4-BE49-F238E27FC236}">
                <a16:creationId xmlns:a16="http://schemas.microsoft.com/office/drawing/2014/main" id="{0106404D-7007-9A60-EA47-E69D363DAA67}"/>
              </a:ext>
            </a:extLst>
          </p:cNvPr>
          <p:cNvPicPr>
            <a:picLocks noChangeAspect="1"/>
          </p:cNvPicPr>
          <p:nvPr/>
        </p:nvPicPr>
        <p:blipFill rotWithShape="1">
          <a:blip r:embed="rId3"/>
          <a:srcRect t="7328" b="17200"/>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366" name="Rectangle 36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Google Shape;359;g27e576c1a67_0_796"/>
          <p:cNvSpPr txBox="1"/>
          <p:nvPr/>
        </p:nvSpPr>
        <p:spPr>
          <a:xfrm>
            <a:off x="442166" y="5746071"/>
            <a:ext cx="6374269" cy="852260"/>
          </a:xfrm>
          <a:prstGeom prst="rect">
            <a:avLst/>
          </a:prstGeom>
        </p:spPr>
        <p:txBody>
          <a:bodyPr spcFirstLastPara="1" vert="horz" lIns="91440" tIns="45720" rIns="91440" bIns="45720" rtlCol="0" anchor="ctr" anchorCtr="0">
            <a:noAutofit/>
          </a:bodyPr>
          <a:lstStyle/>
          <a:p>
            <a:pPr marL="25400" marR="0" lvl="0" indent="0">
              <a:lnSpc>
                <a:spcPct val="90000"/>
              </a:lnSpc>
              <a:spcBef>
                <a:spcPct val="0"/>
              </a:spcBef>
              <a:spcAft>
                <a:spcPts val="600"/>
              </a:spcAft>
            </a:pPr>
            <a:r>
              <a:rPr lang="en-US" sz="2800" b="0" i="0" u="none" strike="noStrike" kern="1200" cap="none" dirty="0">
                <a:solidFill>
                  <a:schemeClr val="tx1"/>
                </a:solidFill>
                <a:latin typeface="Helvetica" pitchFamily="2" charset="0"/>
                <a:ea typeface="+mj-ea"/>
                <a:cs typeface="+mj-cs"/>
                <a:sym typeface="Calibri"/>
              </a:rPr>
              <a:t>Slate is an example of a metamorphic rock. It is made from shale.</a:t>
            </a:r>
          </a:p>
        </p:txBody>
      </p:sp>
      <p:sp>
        <p:nvSpPr>
          <p:cNvPr id="357" name="Google Shape;357;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useBgFill="1">
        <p:nvSpPr>
          <p:cNvPr id="36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0" name="Google Shape;360;g27e576c1a67_0_796" descr="Geology - rocks and minerals"/>
          <p:cNvPicPr preferRelativeResize="0"/>
          <p:nvPr/>
        </p:nvPicPr>
        <p:blipFill rotWithShape="1">
          <a:blip r:embed="rId3"/>
          <a:srcRect t="28630" b="21184"/>
          <a:stretch/>
        </p:blipFill>
        <p:spPr>
          <a:xfrm>
            <a:off x="20" y="10"/>
            <a:ext cx="9143979" cy="5486390"/>
          </a:xfrm>
          <a:prstGeom prst="rect">
            <a:avLst/>
          </a:prstGeom>
          <a:noFill/>
          <a:effectLst>
            <a:outerShdw blurRad="596900" dist="330200" dir="8820000" sx="87000" sy="87000" algn="ctr" rotWithShape="0">
              <a:srgbClr val="000000">
                <a:alpha val="29000"/>
              </a:srgbClr>
            </a:outerShdw>
          </a:effectLst>
        </p:spPr>
      </p:pic>
      <p:sp useBgFill="1">
        <p:nvSpPr>
          <p:cNvPr id="367" name="Rectangle 36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Google Shape;359;g27e576c1a67_0_796"/>
          <p:cNvSpPr txBox="1"/>
          <p:nvPr/>
        </p:nvSpPr>
        <p:spPr>
          <a:xfrm>
            <a:off x="442166" y="5746071"/>
            <a:ext cx="7080851" cy="852260"/>
          </a:xfrm>
          <a:prstGeom prst="rect">
            <a:avLst/>
          </a:prstGeom>
        </p:spPr>
        <p:txBody>
          <a:bodyPr spcFirstLastPara="1" vert="horz" lIns="91440" tIns="45720" rIns="91440" bIns="45720" rtlCol="0" anchor="ctr" anchorCtr="0">
            <a:noAutofit/>
          </a:bodyPr>
          <a:lstStyle/>
          <a:p>
            <a:pPr marL="25400" marR="0" lvl="0" indent="0">
              <a:lnSpc>
                <a:spcPct val="90000"/>
              </a:lnSpc>
              <a:spcBef>
                <a:spcPct val="0"/>
              </a:spcBef>
              <a:spcAft>
                <a:spcPts val="600"/>
              </a:spcAft>
            </a:pPr>
            <a:r>
              <a:rPr lang="en-US" sz="2800" b="0" i="0" u="none" strike="noStrike" kern="1200" cap="none" dirty="0">
                <a:solidFill>
                  <a:schemeClr val="tx1"/>
                </a:solidFill>
                <a:latin typeface="+mj-lt"/>
                <a:ea typeface="+mj-ea"/>
                <a:cs typeface="+mj-cs"/>
                <a:sym typeface="Calibri"/>
              </a:rPr>
              <a:t>Breccia is </a:t>
            </a:r>
            <a:r>
              <a:rPr lang="en-US" sz="2800" b="1" i="0" u="none" strike="noStrike" kern="1200" cap="none" dirty="0">
                <a:solidFill>
                  <a:schemeClr val="tx1"/>
                </a:solidFill>
                <a:latin typeface="+mj-lt"/>
                <a:ea typeface="+mj-ea"/>
                <a:cs typeface="+mj-cs"/>
                <a:sym typeface="Calibri"/>
              </a:rPr>
              <a:t>NOT</a:t>
            </a:r>
            <a:r>
              <a:rPr lang="en-US" sz="2800" b="0" i="0" u="none" strike="noStrike" kern="1200" cap="none" dirty="0">
                <a:solidFill>
                  <a:schemeClr val="tx1"/>
                </a:solidFill>
                <a:latin typeface="+mj-lt"/>
                <a:ea typeface="+mj-ea"/>
                <a:cs typeface="+mj-cs"/>
                <a:sym typeface="Calibri"/>
              </a:rPr>
              <a:t> an example of a metamorphic rock. It is a sedimentary rock.</a:t>
            </a:r>
          </a:p>
        </p:txBody>
      </p:sp>
      <p:sp>
        <p:nvSpPr>
          <p:cNvPr id="357" name="Google Shape;357;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extLst>
      <p:ext uri="{BB962C8B-B14F-4D97-AF65-F5344CB8AC3E}">
        <p14:creationId xmlns:p14="http://schemas.microsoft.com/office/powerpoint/2010/main" val="1791864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useBgFill="1">
        <p:nvSpPr>
          <p:cNvPr id="37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9" name="Google Shape;369;g27e576c1a67_0_803" descr="Sandstone | Formation, Types &amp; Uses - Video &amp; Lesson Transcript | Study.com"/>
          <p:cNvPicPr preferRelativeResize="0"/>
          <p:nvPr/>
        </p:nvPicPr>
        <p:blipFill rotWithShape="1">
          <a:blip r:embed="rId3"/>
          <a:srcRect b="10000"/>
          <a:stretch/>
        </p:blipFill>
        <p:spPr>
          <a:xfrm>
            <a:off x="20" y="10"/>
            <a:ext cx="9143979" cy="5486390"/>
          </a:xfrm>
          <a:prstGeom prst="rect">
            <a:avLst/>
          </a:prstGeom>
          <a:noFill/>
          <a:effectLst>
            <a:outerShdw blurRad="596900" dist="330200" dir="8820000" sx="87000" sy="87000" algn="ctr" rotWithShape="0">
              <a:srgbClr val="000000">
                <a:alpha val="29000"/>
              </a:srgbClr>
            </a:outerShdw>
          </a:effectLst>
        </p:spPr>
      </p:pic>
      <p:sp useBgFill="1">
        <p:nvSpPr>
          <p:cNvPr id="376" name="Rectangle 37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Google Shape;368;g27e576c1a67_0_803"/>
          <p:cNvSpPr txBox="1"/>
          <p:nvPr/>
        </p:nvSpPr>
        <p:spPr>
          <a:xfrm>
            <a:off x="424800" y="5832431"/>
            <a:ext cx="7551906" cy="852260"/>
          </a:xfrm>
          <a:prstGeom prst="rect">
            <a:avLst/>
          </a:prstGeom>
        </p:spPr>
        <p:txBody>
          <a:bodyPr spcFirstLastPara="1" vert="horz" lIns="91440" tIns="45720" rIns="91440" bIns="45720" rtlCol="0" anchor="ctr" anchorCtr="0">
            <a:noAutofit/>
          </a:bodyPr>
          <a:lstStyle/>
          <a:p>
            <a:pPr marL="25400" marR="0" lvl="0" indent="0">
              <a:lnSpc>
                <a:spcPct val="90000"/>
              </a:lnSpc>
              <a:spcBef>
                <a:spcPct val="0"/>
              </a:spcBef>
              <a:spcAft>
                <a:spcPts val="600"/>
              </a:spcAft>
            </a:pPr>
            <a:r>
              <a:rPr lang="en-US" sz="2800" b="0" i="0" u="none" strike="noStrike" kern="1200" cap="none" dirty="0">
                <a:solidFill>
                  <a:schemeClr val="tx1"/>
                </a:solidFill>
                <a:latin typeface="Helvetica" pitchFamily="2" charset="0"/>
                <a:ea typeface="+mj-ea"/>
                <a:cs typeface="+mj-cs"/>
                <a:sym typeface="Calibri"/>
              </a:rPr>
              <a:t>Sandstone is </a:t>
            </a:r>
            <a:r>
              <a:rPr lang="en-US" sz="2800" b="1" i="0" u="none" strike="noStrike" kern="1200" cap="none" dirty="0">
                <a:solidFill>
                  <a:schemeClr val="tx1"/>
                </a:solidFill>
                <a:latin typeface="Helvetica" pitchFamily="2" charset="0"/>
                <a:ea typeface="+mj-ea"/>
                <a:cs typeface="+mj-cs"/>
                <a:sym typeface="Calibri"/>
              </a:rPr>
              <a:t>NOT</a:t>
            </a:r>
            <a:r>
              <a:rPr lang="en-US" sz="2800" b="0" i="0" u="none" strike="noStrike" kern="1200" cap="none" dirty="0">
                <a:solidFill>
                  <a:schemeClr val="tx1"/>
                </a:solidFill>
                <a:latin typeface="Helvetica" pitchFamily="2" charset="0"/>
                <a:ea typeface="+mj-ea"/>
                <a:cs typeface="+mj-cs"/>
                <a:sym typeface="Calibri"/>
              </a:rPr>
              <a:t> an example of a metamorphic rock. Sandstone is a sedimentary rock.</a:t>
            </a:r>
          </a:p>
        </p:txBody>
      </p:sp>
      <p:sp>
        <p:nvSpPr>
          <p:cNvPr id="366" name="Google Shape;366;g27e576c1a67_0_80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7" name="Google Shape;367;g27e576c1a67_0_803"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extLst>
      <p:ext uri="{BB962C8B-B14F-4D97-AF65-F5344CB8AC3E}">
        <p14:creationId xmlns:p14="http://schemas.microsoft.com/office/powerpoint/2010/main" val="1238674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1"/>
        <p:cNvGrpSpPr/>
        <p:nvPr/>
      </p:nvGrpSpPr>
      <p:grpSpPr>
        <a:xfrm>
          <a:off x="0" y="0"/>
          <a:ext cx="0" cy="0"/>
          <a:chOff x="0" y="0"/>
          <a:chExt cx="0" cy="0"/>
        </a:xfrm>
      </p:grpSpPr>
      <p:sp useBgFill="1">
        <p:nvSpPr>
          <p:cNvPr id="39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5" name="Google Shape;385;p23" descr="Quartz | Definition, Types, Uses, &amp; Facts | Britannica"/>
          <p:cNvPicPr preferRelativeResize="0"/>
          <p:nvPr/>
        </p:nvPicPr>
        <p:blipFill rotWithShape="1">
          <a:blip r:embed="rId3"/>
          <a:srcRect t="40900"/>
          <a:stretch/>
        </p:blipFill>
        <p:spPr>
          <a:xfrm>
            <a:off x="20" y="10"/>
            <a:ext cx="9143979" cy="5486390"/>
          </a:xfrm>
          <a:prstGeom prst="rect">
            <a:avLst/>
          </a:prstGeom>
          <a:noFill/>
          <a:effectLst>
            <a:outerShdw blurRad="596900" dist="330200" dir="8820000" sx="87000" sy="87000" algn="ctr" rotWithShape="0">
              <a:srgbClr val="000000">
                <a:alpha val="29000"/>
              </a:srgbClr>
            </a:outerShdw>
          </a:effectLst>
        </p:spPr>
      </p:pic>
      <p:sp useBgFill="1">
        <p:nvSpPr>
          <p:cNvPr id="392" name="Rectangle 39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Google Shape;384;p23"/>
          <p:cNvSpPr txBox="1"/>
          <p:nvPr/>
        </p:nvSpPr>
        <p:spPr>
          <a:xfrm>
            <a:off x="442167" y="5746071"/>
            <a:ext cx="5261624" cy="852260"/>
          </a:xfrm>
          <a:prstGeom prst="rect">
            <a:avLst/>
          </a:prstGeom>
        </p:spPr>
        <p:txBody>
          <a:bodyPr spcFirstLastPara="1" vert="horz" lIns="91440" tIns="45720" rIns="91440" bIns="45720" rtlCol="0" anchor="ctr" anchorCtr="0">
            <a:noAutofit/>
          </a:bodyPr>
          <a:lstStyle/>
          <a:p>
            <a:pPr marL="25400" marR="0" lvl="0" indent="0">
              <a:lnSpc>
                <a:spcPct val="90000"/>
              </a:lnSpc>
              <a:spcBef>
                <a:spcPct val="0"/>
              </a:spcBef>
              <a:spcAft>
                <a:spcPts val="600"/>
              </a:spcAft>
            </a:pPr>
            <a:r>
              <a:rPr lang="en-US" sz="2800" b="0" i="0" u="none" strike="noStrike" kern="1200" cap="none" dirty="0">
                <a:solidFill>
                  <a:schemeClr val="tx1"/>
                </a:solidFill>
                <a:latin typeface="Helvetica" pitchFamily="2" charset="0"/>
                <a:ea typeface="+mj-ea"/>
                <a:cs typeface="+mj-cs"/>
                <a:sym typeface="Calibri"/>
              </a:rPr>
              <a:t>Quartz is </a:t>
            </a:r>
            <a:r>
              <a:rPr lang="en-US" sz="2800" b="1" i="0" u="none" strike="noStrike" kern="1200" cap="none" dirty="0">
                <a:solidFill>
                  <a:schemeClr val="tx1"/>
                </a:solidFill>
                <a:latin typeface="Helvetica" pitchFamily="2" charset="0"/>
                <a:ea typeface="+mj-ea"/>
                <a:cs typeface="+mj-cs"/>
                <a:sym typeface="Calibri"/>
              </a:rPr>
              <a:t>NOT</a:t>
            </a:r>
            <a:r>
              <a:rPr lang="en-US" sz="2800" b="0" i="0" u="none" strike="noStrike" kern="1200" cap="none" dirty="0">
                <a:solidFill>
                  <a:schemeClr val="tx1"/>
                </a:solidFill>
                <a:latin typeface="Helvetica" pitchFamily="2" charset="0"/>
                <a:ea typeface="+mj-ea"/>
                <a:cs typeface="+mj-cs"/>
                <a:sym typeface="Calibri"/>
              </a:rPr>
              <a:t> an example of a metamorphic rock. It is a mineral.</a:t>
            </a:r>
          </a:p>
        </p:txBody>
      </p:sp>
      <p:sp>
        <p:nvSpPr>
          <p:cNvPr id="382" name="Google Shape;382;p2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p23"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864225" y="424800"/>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sandstone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quartz not examples of metamorphic rocks?</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6" name="Picture 5" descr="A hand holding white rocks&#10;&#10;Description automatically generated">
            <a:extLst>
              <a:ext uri="{FF2B5EF4-FFF2-40B4-BE49-F238E27FC236}">
                <a16:creationId xmlns:a16="http://schemas.microsoft.com/office/drawing/2014/main" id="{AFB5BBC5-85B7-3C68-4FB7-4F86F08E5626}"/>
              </a:ext>
            </a:extLst>
          </p:cNvPr>
          <p:cNvPicPr>
            <a:picLocks noChangeAspect="1"/>
          </p:cNvPicPr>
          <p:nvPr/>
        </p:nvPicPr>
        <p:blipFill>
          <a:blip r:embed="rId5"/>
          <a:stretch>
            <a:fillRect/>
          </a:stretch>
        </p:blipFill>
        <p:spPr>
          <a:xfrm>
            <a:off x="747093" y="1833589"/>
            <a:ext cx="3100382" cy="4387102"/>
          </a:xfrm>
          <a:prstGeom prst="rect">
            <a:avLst/>
          </a:prstGeom>
        </p:spPr>
      </p:pic>
      <p:pic>
        <p:nvPicPr>
          <p:cNvPr id="8" name="Picture 7" descr="A close-up of a rock&#10;&#10;Description automatically generated">
            <a:extLst>
              <a:ext uri="{FF2B5EF4-FFF2-40B4-BE49-F238E27FC236}">
                <a16:creationId xmlns:a16="http://schemas.microsoft.com/office/drawing/2014/main" id="{CAE64803-44B8-2C11-A569-64CA9128EEE4}"/>
              </a:ext>
            </a:extLst>
          </p:cNvPr>
          <p:cNvPicPr>
            <a:picLocks noChangeAspect="1"/>
          </p:cNvPicPr>
          <p:nvPr/>
        </p:nvPicPr>
        <p:blipFill>
          <a:blip r:embed="rId6"/>
          <a:stretch>
            <a:fillRect/>
          </a:stretch>
        </p:blipFill>
        <p:spPr>
          <a:xfrm>
            <a:off x="4798111" y="2286459"/>
            <a:ext cx="4005878" cy="355773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4" name="Google Shape;424;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52308"/>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000" b="1" u="sng" dirty="0">
                <a:latin typeface="Helvetica" pitchFamily="2" charset="0"/>
              </a:rPr>
              <a:t>Metamorphic Rock:</a:t>
            </a:r>
            <a:r>
              <a:rPr lang="en-US" sz="3000" b="1" dirty="0">
                <a:latin typeface="Helvetica" pitchFamily="2" charset="0"/>
              </a:rPr>
              <a:t> </a:t>
            </a:r>
            <a:r>
              <a:rPr lang="en-US" sz="3000" dirty="0">
                <a:latin typeface="Helvetica" pitchFamily="2" charset="0"/>
              </a:rPr>
              <a:t>A</a:t>
            </a:r>
            <a:r>
              <a:rPr lang="en-US" sz="3000" b="1" dirty="0">
                <a:latin typeface="Helvetica" pitchFamily="2" charset="0"/>
              </a:rPr>
              <a:t> </a:t>
            </a:r>
            <a:r>
              <a:rPr lang="en-US" sz="3000" dirty="0">
                <a:solidFill>
                  <a:srgbClr val="000000"/>
                </a:solidFill>
                <a:latin typeface="Helvetica" pitchFamily="2" charset="0"/>
              </a:rPr>
              <a:t>r</a:t>
            </a:r>
            <a:r>
              <a:rPr lang="en-US" sz="3000" b="0" i="0" dirty="0">
                <a:solidFill>
                  <a:srgbClr val="000000"/>
                </a:solidFill>
                <a:effectLst/>
                <a:latin typeface="Helvetica" pitchFamily="2" charset="0"/>
              </a:rPr>
              <a:t>ock that forms when sedimentary or igneous rocks are changed under a lot of heat and pressure.</a:t>
            </a:r>
            <a:endParaRPr sz="3000" dirty="0">
              <a:latin typeface="Helvetica" pitchFamily="2" charset="0"/>
            </a:endParaRPr>
          </a:p>
        </p:txBody>
      </p:sp>
      <p:pic>
        <p:nvPicPr>
          <p:cNvPr id="3" name="Picture 2" descr="A close-up of a rock&#10;&#10;Description automatically generated">
            <a:extLst>
              <a:ext uri="{FF2B5EF4-FFF2-40B4-BE49-F238E27FC236}">
                <a16:creationId xmlns:a16="http://schemas.microsoft.com/office/drawing/2014/main" id="{D8B9F6F2-C05C-CA43-EEBA-8589E46E14C6}"/>
              </a:ext>
            </a:extLst>
          </p:cNvPr>
          <p:cNvPicPr>
            <a:picLocks noChangeAspect="1"/>
          </p:cNvPicPr>
          <p:nvPr/>
        </p:nvPicPr>
        <p:blipFill>
          <a:blip r:embed="rId3"/>
          <a:stretch>
            <a:fillRect/>
          </a:stretch>
        </p:blipFill>
        <p:spPr>
          <a:xfrm>
            <a:off x="1242515" y="2121427"/>
            <a:ext cx="6658969" cy="4727136"/>
          </a:xfrm>
          <a:prstGeom prst="rect">
            <a:avLst/>
          </a:prstGeom>
        </p:spPr>
      </p:pic>
      <p:sp>
        <p:nvSpPr>
          <p:cNvPr id="2" name="Google Shape;431;p26" descr="Rewind">
            <a:extLst>
              <a:ext uri="{FF2B5EF4-FFF2-40B4-BE49-F238E27FC236}">
                <a16:creationId xmlns:a16="http://schemas.microsoft.com/office/drawing/2014/main" id="{88D44F04-BEE7-508B-310D-738D2EA5623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696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613549"/>
            <a:ext cx="5015282"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200" b="1" u="none" strike="noStrike" kern="1200" cap="none" dirty="0">
                <a:solidFill>
                  <a:schemeClr val="tx1"/>
                </a:solidFill>
                <a:latin typeface="Helvetica" pitchFamily="2"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Helvetica" pitchFamily="2" charset="0"/>
                <a:ea typeface="+mn-ea"/>
                <a:cs typeface="Calibri" panose="020F0502020204030204" pitchFamily="34" charset="0"/>
                <a:sym typeface="Calibri"/>
              </a:rPr>
              <a:t>Before viewing</a:t>
            </a:r>
            <a:r>
              <a:rPr lang="en-US" sz="2200" u="none" strike="noStrike" kern="1200" cap="none" dirty="0">
                <a:solidFill>
                  <a:schemeClr val="tx1"/>
                </a:solidFill>
                <a:latin typeface="Helvetica" pitchFamily="2" charset="0"/>
                <a:ea typeface="+mn-ea"/>
                <a:cs typeface="Calibri" panose="020F0502020204030204" pitchFamily="34" charset="0"/>
                <a:sym typeface="Calibri"/>
              </a:rPr>
              <a:t>: Ask students what they already know about metamorphic rocks. Tell students today they will be learning about </a:t>
            </a:r>
            <a:r>
              <a:rPr lang="en-US" sz="2200" kern="1200" dirty="0">
                <a:solidFill>
                  <a:schemeClr val="tx1"/>
                </a:solidFill>
                <a:latin typeface="Helvetica" pitchFamily="2" charset="0"/>
                <a:ea typeface="+mn-ea"/>
                <a:cs typeface="Calibri" panose="020F0502020204030204" pitchFamily="34" charset="0"/>
                <a:sym typeface="Calibri"/>
              </a:rPr>
              <a:t>the term metamorphic rocks.</a:t>
            </a: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Helvetica" pitchFamily="2" charset="0"/>
                <a:ea typeface="+mn-ea"/>
                <a:cs typeface="Calibri" panose="020F0502020204030204" pitchFamily="34" charset="0"/>
                <a:sym typeface="Calibri"/>
              </a:rPr>
              <a:t>During</a:t>
            </a:r>
            <a:r>
              <a:rPr lang="en-US" sz="2200" u="none" strike="noStrike" kern="1200" cap="none" dirty="0">
                <a:solidFill>
                  <a:schemeClr val="tx1"/>
                </a:solidFill>
                <a:latin typeface="Helvetica" pitchFamily="2" charset="0"/>
                <a:ea typeface="+mn-ea"/>
                <a:cs typeface="Calibri" panose="020F0502020204030204" pitchFamily="34" charset="0"/>
                <a:sym typeface="Calibri"/>
              </a:rPr>
              <a:t>: </a:t>
            </a:r>
            <a:r>
              <a:rPr lang="en-US" sz="2200" b="0" i="0" dirty="0">
                <a:solidFill>
                  <a:srgbClr val="374151"/>
                </a:solidFill>
                <a:effectLst/>
                <a:latin typeface="Helvetica" pitchFamily="2" charset="0"/>
              </a:rPr>
              <a:t>Have students d</a:t>
            </a:r>
            <a:r>
              <a:rPr lang="en-US" sz="2200" b="0" i="0" dirty="0">
                <a:solidFill>
                  <a:srgbClr val="000000"/>
                </a:solidFill>
                <a:effectLst/>
                <a:latin typeface="Helvetica" pitchFamily="2" charset="0"/>
              </a:rPr>
              <a:t>iscuss how pressure and heat cause the minerals to recrystallize and form a new rock, like how metamorphic rocks are created in the Earth's crust.</a:t>
            </a:r>
          </a:p>
          <a:p>
            <a:pPr rtl="0" fontAlgn="base">
              <a:spcBef>
                <a:spcPts val="0"/>
              </a:spcBef>
              <a:spcAft>
                <a:spcPts val="0"/>
              </a:spcAft>
            </a:pPr>
            <a:endParaRPr lang="en-US" sz="800" b="0" i="0" u="none" strike="noStrike" dirty="0">
              <a:solidFill>
                <a:schemeClr val="tx1"/>
              </a:solidFill>
              <a:effectLst/>
              <a:latin typeface="Helvetica" pitchFamily="2" charset="0"/>
            </a:endParaRP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Helvetica" pitchFamily="2" charset="0"/>
                <a:ea typeface="+mn-ea"/>
                <a:cs typeface="Calibri" panose="020F0502020204030204" pitchFamily="34" charset="0"/>
                <a:sym typeface="Calibri"/>
              </a:rPr>
              <a:t>After</a:t>
            </a:r>
            <a:r>
              <a:rPr lang="en-US" sz="2200" u="none" strike="noStrike" kern="1200" cap="none" dirty="0">
                <a:solidFill>
                  <a:schemeClr val="tx1"/>
                </a:solidFill>
                <a:latin typeface="Helvetica" pitchFamily="2" charset="0"/>
                <a:ea typeface="+mn-ea"/>
                <a:cs typeface="Calibri" panose="020F0502020204030204" pitchFamily="34" charset="0"/>
                <a:sym typeface="Calibri"/>
              </a:rPr>
              <a:t>: Tell students that today they will be learning more about </a:t>
            </a:r>
            <a:r>
              <a:rPr lang="en-US" sz="2200" kern="1200" dirty="0">
                <a:solidFill>
                  <a:schemeClr val="tx1"/>
                </a:solidFill>
                <a:latin typeface="Helvetica" pitchFamily="2" charset="0"/>
                <a:ea typeface="+mn-ea"/>
                <a:cs typeface="Calibri" panose="020F0502020204030204" pitchFamily="34" charset="0"/>
                <a:sym typeface="Calibri"/>
              </a:rPr>
              <a:t>the term metamorphic rocks.</a:t>
            </a:r>
            <a:endParaRPr lang="en-US" sz="2200" u="none" strike="noStrike" kern="1200" cap="none" dirty="0">
              <a:solidFill>
                <a:schemeClr val="tx1"/>
              </a:solidFill>
              <a:latin typeface="Helvetica" pitchFamily="2" charset="0"/>
              <a:ea typeface="+mn-ea"/>
              <a:cs typeface="Calibri" panose="020F0502020204030204" pitchFamily="34" charset="0"/>
              <a:sym typeface="Calibri"/>
            </a:endParaRPr>
          </a:p>
        </p:txBody>
      </p:sp>
      <p:pic>
        <p:nvPicPr>
          <p:cNvPr id="5" name="Picture 4" descr="A stack of clay on a table&#10;&#10;Description automatically generated">
            <a:extLst>
              <a:ext uri="{FF2B5EF4-FFF2-40B4-BE49-F238E27FC236}">
                <a16:creationId xmlns:a16="http://schemas.microsoft.com/office/drawing/2014/main" id="{B2BC7CEA-515A-845E-F9C6-6ACD4845F9CC}"/>
              </a:ext>
            </a:extLst>
          </p:cNvPr>
          <p:cNvPicPr>
            <a:picLocks noChangeAspect="1"/>
          </p:cNvPicPr>
          <p:nvPr/>
        </p:nvPicPr>
        <p:blipFill>
          <a:blip r:embed="rId4"/>
          <a:stretch>
            <a:fillRect/>
          </a:stretch>
        </p:blipFill>
        <p:spPr>
          <a:xfrm>
            <a:off x="5460391" y="2374900"/>
            <a:ext cx="3558855" cy="2828636"/>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9" name="Google Shape;43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1976"/>
          <p:cNvCxnSpPr>
            <a:stCxn id="441" idx="4"/>
            <a:endCxn id="43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43" name="Google Shape;44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41" name="Google Shape;44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metamorphic rocks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Metamorphic Rock</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480" y="317040"/>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82" name="Google Shape;482;p28" descr="Igneous Rocks - Geology (U.S. National Park Service)"/>
          <p:cNvPicPr preferRelativeResize="0"/>
          <p:nvPr/>
        </p:nvPicPr>
        <p:blipFill rotWithShape="1">
          <a:blip r:embed="rId3">
            <a:alphaModFix/>
          </a:blip>
          <a:srcRect/>
          <a:stretch/>
        </p:blipFill>
        <p:spPr>
          <a:xfrm>
            <a:off x="1178633" y="1605981"/>
            <a:ext cx="2920683" cy="2181385"/>
          </a:xfrm>
          <a:prstGeom prst="rect">
            <a:avLst/>
          </a:prstGeom>
          <a:noFill/>
          <a:ln>
            <a:noFill/>
          </a:ln>
        </p:spPr>
      </p:pic>
      <p:pic>
        <p:nvPicPr>
          <p:cNvPr id="483" name="Google Shape;483;p28" descr="Gallium - Wikipedia"/>
          <p:cNvPicPr preferRelativeResize="0"/>
          <p:nvPr/>
        </p:nvPicPr>
        <p:blipFill rotWithShape="1">
          <a:blip r:embed="rId4">
            <a:alphaModFix/>
          </a:blip>
          <a:srcRect/>
          <a:stretch/>
        </p:blipFill>
        <p:spPr>
          <a:xfrm>
            <a:off x="1114974" y="4109019"/>
            <a:ext cx="3048000" cy="2286000"/>
          </a:xfrm>
          <a:prstGeom prst="rect">
            <a:avLst/>
          </a:prstGeom>
          <a:noFill/>
          <a:ln>
            <a:noFill/>
          </a:ln>
        </p:spPr>
      </p:pic>
      <p:pic>
        <p:nvPicPr>
          <p:cNvPr id="485" name="Google Shape;485;p28" descr="Fossils - British Geological Survey"/>
          <p:cNvPicPr preferRelativeResize="0"/>
          <p:nvPr/>
        </p:nvPicPr>
        <p:blipFill rotWithShape="1">
          <a:blip r:embed="rId5">
            <a:alphaModFix/>
          </a:blip>
          <a:srcRect/>
          <a:stretch/>
        </p:blipFill>
        <p:spPr>
          <a:xfrm>
            <a:off x="5718844" y="4108058"/>
            <a:ext cx="3093416" cy="2078389"/>
          </a:xfrm>
          <a:prstGeom prst="rect">
            <a:avLst/>
          </a:prstGeom>
          <a:noFill/>
          <a:ln>
            <a:noFill/>
          </a:ln>
        </p:spPr>
      </p:pic>
      <p:pic>
        <p:nvPicPr>
          <p:cNvPr id="2" name="Picture 1" descr="A close up of a rock&#10;&#10;Description automatically generated">
            <a:extLst>
              <a:ext uri="{FF2B5EF4-FFF2-40B4-BE49-F238E27FC236}">
                <a16:creationId xmlns:a16="http://schemas.microsoft.com/office/drawing/2014/main" id="{6C4DCCB1-FFF7-A171-955A-7F767F1279F2}"/>
              </a:ext>
            </a:extLst>
          </p:cNvPr>
          <p:cNvPicPr>
            <a:picLocks noChangeAspect="1"/>
          </p:cNvPicPr>
          <p:nvPr/>
        </p:nvPicPr>
        <p:blipFill>
          <a:blip r:embed="rId6"/>
          <a:stretch>
            <a:fillRect/>
          </a:stretch>
        </p:blipFill>
        <p:spPr>
          <a:xfrm>
            <a:off x="5613632" y="1694183"/>
            <a:ext cx="3137038" cy="2286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480" y="317040"/>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82" name="Google Shape;482;p28" descr="Igneous Rocks - Geology (U.S. National Park Service)"/>
          <p:cNvPicPr preferRelativeResize="0"/>
          <p:nvPr/>
        </p:nvPicPr>
        <p:blipFill rotWithShape="1">
          <a:blip r:embed="rId3">
            <a:alphaModFix/>
          </a:blip>
          <a:srcRect/>
          <a:stretch/>
        </p:blipFill>
        <p:spPr>
          <a:xfrm>
            <a:off x="1178633" y="1605981"/>
            <a:ext cx="2920683" cy="2181385"/>
          </a:xfrm>
          <a:prstGeom prst="rect">
            <a:avLst/>
          </a:prstGeom>
          <a:noFill/>
          <a:ln>
            <a:noFill/>
          </a:ln>
        </p:spPr>
      </p:pic>
      <p:pic>
        <p:nvPicPr>
          <p:cNvPr id="483" name="Google Shape;483;p28" descr="Gallium - Wikipedia"/>
          <p:cNvPicPr preferRelativeResize="0"/>
          <p:nvPr/>
        </p:nvPicPr>
        <p:blipFill rotWithShape="1">
          <a:blip r:embed="rId4">
            <a:alphaModFix/>
          </a:blip>
          <a:srcRect/>
          <a:stretch/>
        </p:blipFill>
        <p:spPr>
          <a:xfrm>
            <a:off x="1114974" y="4109019"/>
            <a:ext cx="3048000" cy="2286000"/>
          </a:xfrm>
          <a:prstGeom prst="rect">
            <a:avLst/>
          </a:prstGeom>
          <a:noFill/>
          <a:ln>
            <a:noFill/>
          </a:ln>
        </p:spPr>
      </p:pic>
      <p:pic>
        <p:nvPicPr>
          <p:cNvPr id="485" name="Google Shape;485;p28" descr="Fossils - British Geological Survey"/>
          <p:cNvPicPr preferRelativeResize="0"/>
          <p:nvPr/>
        </p:nvPicPr>
        <p:blipFill rotWithShape="1">
          <a:blip r:embed="rId5">
            <a:alphaModFix/>
          </a:blip>
          <a:srcRect/>
          <a:stretch/>
        </p:blipFill>
        <p:spPr>
          <a:xfrm>
            <a:off x="5718844" y="4108058"/>
            <a:ext cx="3093416" cy="2078389"/>
          </a:xfrm>
          <a:prstGeom prst="rect">
            <a:avLst/>
          </a:prstGeom>
          <a:noFill/>
          <a:ln>
            <a:noFill/>
          </a:ln>
        </p:spPr>
      </p:pic>
      <p:pic>
        <p:nvPicPr>
          <p:cNvPr id="2" name="Picture 1" descr="A close up of a rock&#10;&#10;Description automatically generated">
            <a:extLst>
              <a:ext uri="{FF2B5EF4-FFF2-40B4-BE49-F238E27FC236}">
                <a16:creationId xmlns:a16="http://schemas.microsoft.com/office/drawing/2014/main" id="{6C4DCCB1-FFF7-A171-955A-7F767F1279F2}"/>
              </a:ext>
            </a:extLst>
          </p:cNvPr>
          <p:cNvPicPr>
            <a:picLocks noChangeAspect="1"/>
          </p:cNvPicPr>
          <p:nvPr/>
        </p:nvPicPr>
        <p:blipFill>
          <a:blip r:embed="rId6"/>
          <a:stretch>
            <a:fillRect/>
          </a:stretch>
        </p:blipFill>
        <p:spPr>
          <a:xfrm>
            <a:off x="5613632" y="1694183"/>
            <a:ext cx="3137038" cy="2286000"/>
          </a:xfrm>
          <a:prstGeom prst="rect">
            <a:avLst/>
          </a:prstGeom>
        </p:spPr>
      </p:pic>
      <p:sp>
        <p:nvSpPr>
          <p:cNvPr id="3" name="Google Shape;502;p29">
            <a:extLst>
              <a:ext uri="{FF2B5EF4-FFF2-40B4-BE49-F238E27FC236}">
                <a16:creationId xmlns:a16="http://schemas.microsoft.com/office/drawing/2014/main" id="{4E9FBF10-6747-6520-BBEF-B6BF1E5598BF}"/>
              </a:ext>
            </a:extLst>
          </p:cNvPr>
          <p:cNvSpPr/>
          <p:nvPr/>
        </p:nvSpPr>
        <p:spPr>
          <a:xfrm>
            <a:off x="5503571" y="1460715"/>
            <a:ext cx="3389400" cy="2519468"/>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832360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 up of a rock&#10;&#10;Description automatically generated">
            <a:extLst>
              <a:ext uri="{FF2B5EF4-FFF2-40B4-BE49-F238E27FC236}">
                <a16:creationId xmlns:a16="http://schemas.microsoft.com/office/drawing/2014/main" id="{5F19BAAB-E0C4-9581-C850-8EA6E2BCC1C0}"/>
              </a:ext>
            </a:extLst>
          </p:cNvPr>
          <p:cNvPicPr>
            <a:picLocks noChangeAspect="1"/>
          </p:cNvPicPr>
          <p:nvPr/>
        </p:nvPicPr>
        <p:blipFill>
          <a:blip r:embed="rId3"/>
          <a:stretch>
            <a:fillRect/>
          </a:stretch>
        </p:blipFill>
        <p:spPr>
          <a:xfrm>
            <a:off x="5547359" y="1109994"/>
            <a:ext cx="3137038" cy="2286000"/>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metamorphic rocks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Metamorphic Rock</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43672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692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A</a:t>
            </a:r>
            <a:r>
              <a:rPr lang="en-US" sz="2400" b="1" dirty="0">
                <a:latin typeface="Helvetica" pitchFamily="2" charset="0"/>
              </a:rPr>
              <a:t> </a:t>
            </a:r>
            <a:r>
              <a:rPr lang="en-US" sz="2400" dirty="0">
                <a:solidFill>
                  <a:srgbClr val="000000"/>
                </a:solidFill>
                <a:latin typeface="Helvetica" pitchFamily="2" charset="0"/>
              </a:rPr>
              <a:t>r</a:t>
            </a:r>
            <a:r>
              <a:rPr lang="en-US" sz="2400" b="0" i="0" dirty="0">
                <a:solidFill>
                  <a:srgbClr val="000000"/>
                </a:solidFill>
                <a:effectLst/>
                <a:latin typeface="Helvetica" pitchFamily="2" charset="0"/>
              </a:rPr>
              <a:t>ock that forms when sedimentary or igneous rocks are changed under a lot of heat and pressure.</a:t>
            </a:r>
            <a:endParaRPr dirty="0"/>
          </a:p>
        </p:txBody>
      </p:sp>
      <p:sp>
        <p:nvSpPr>
          <p:cNvPr id="549" name="Google Shape;549;p30"/>
          <p:cNvSpPr txBox="1"/>
          <p:nvPr/>
        </p:nvSpPr>
        <p:spPr>
          <a:xfrm>
            <a:off x="1073532" y="423788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Rock that forms when molten earth becomes solid</a:t>
            </a:r>
            <a:endParaRPr dirty="0"/>
          </a:p>
        </p:txBody>
      </p:sp>
      <p:sp>
        <p:nvSpPr>
          <p:cNvPr id="550" name="Google Shape;550;p30"/>
          <p:cNvSpPr txBox="1"/>
          <p:nvPr/>
        </p:nvSpPr>
        <p:spPr>
          <a:xfrm>
            <a:off x="1073532" y="2032791"/>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Rock that forms by collection of existing rocks or pieces of former living things</a:t>
            </a:r>
            <a:endParaRPr sz="2400" b="0" i="0" u="none" strike="noStrike" cap="none">
              <a:solidFill>
                <a:srgbClr val="434343"/>
              </a:solidFill>
              <a:latin typeface="Arial"/>
              <a:ea typeface="Arial"/>
              <a:cs typeface="Arial"/>
              <a:sym typeface="Arial"/>
            </a:endParaRPr>
          </a:p>
        </p:txBody>
      </p:sp>
      <p:sp>
        <p:nvSpPr>
          <p:cNvPr id="551" name="Google Shape;551;p30"/>
          <p:cNvSpPr txBox="1"/>
          <p:nvPr/>
        </p:nvSpPr>
        <p:spPr>
          <a:xfrm>
            <a:off x="1073532" y="3213594"/>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 collection of crystals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692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A</a:t>
            </a:r>
            <a:r>
              <a:rPr lang="en-US" sz="2400" b="1" dirty="0">
                <a:latin typeface="Helvetica" pitchFamily="2" charset="0"/>
              </a:rPr>
              <a:t> </a:t>
            </a:r>
            <a:r>
              <a:rPr lang="en-US" sz="2400" dirty="0">
                <a:solidFill>
                  <a:srgbClr val="000000"/>
                </a:solidFill>
                <a:latin typeface="Helvetica" pitchFamily="2" charset="0"/>
              </a:rPr>
              <a:t>r</a:t>
            </a:r>
            <a:r>
              <a:rPr lang="en-US" sz="2400" b="0" i="0" dirty="0">
                <a:solidFill>
                  <a:srgbClr val="000000"/>
                </a:solidFill>
                <a:effectLst/>
                <a:latin typeface="Helvetica" pitchFamily="2" charset="0"/>
              </a:rPr>
              <a:t>ock that forms when sedimentary or igneous rocks are changed under a lot of heat and pressure.</a:t>
            </a:r>
            <a:endParaRPr dirty="0"/>
          </a:p>
        </p:txBody>
      </p:sp>
      <p:sp>
        <p:nvSpPr>
          <p:cNvPr id="549" name="Google Shape;549;p30"/>
          <p:cNvSpPr txBox="1"/>
          <p:nvPr/>
        </p:nvSpPr>
        <p:spPr>
          <a:xfrm>
            <a:off x="1073532" y="423788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Rock that forms when molten earth becomes solid</a:t>
            </a:r>
            <a:endParaRPr dirty="0"/>
          </a:p>
        </p:txBody>
      </p:sp>
      <p:sp>
        <p:nvSpPr>
          <p:cNvPr id="550" name="Google Shape;550;p30"/>
          <p:cNvSpPr txBox="1"/>
          <p:nvPr/>
        </p:nvSpPr>
        <p:spPr>
          <a:xfrm>
            <a:off x="1073532" y="2032791"/>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Rock that forms by collection of existing rocks or pieces of former living things</a:t>
            </a:r>
            <a:endParaRPr sz="2400" b="0" i="0" u="none" strike="noStrike" cap="none">
              <a:solidFill>
                <a:srgbClr val="434343"/>
              </a:solidFill>
              <a:latin typeface="Arial"/>
              <a:ea typeface="Arial"/>
              <a:cs typeface="Arial"/>
              <a:sym typeface="Arial"/>
            </a:endParaRPr>
          </a:p>
        </p:txBody>
      </p:sp>
      <p:sp>
        <p:nvSpPr>
          <p:cNvPr id="551" name="Google Shape;551;p30"/>
          <p:cNvSpPr txBox="1"/>
          <p:nvPr/>
        </p:nvSpPr>
        <p:spPr>
          <a:xfrm>
            <a:off x="1073532" y="3213594"/>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 collection of crystals</a:t>
            </a:r>
            <a:endParaRPr dirty="0"/>
          </a:p>
        </p:txBody>
      </p:sp>
      <p:sp>
        <p:nvSpPr>
          <p:cNvPr id="2" name="Google Shape;574;p31">
            <a:extLst>
              <a:ext uri="{FF2B5EF4-FFF2-40B4-BE49-F238E27FC236}">
                <a16:creationId xmlns:a16="http://schemas.microsoft.com/office/drawing/2014/main" id="{F1FFA8B5-18D0-8457-087F-B43734394CD5}"/>
              </a:ext>
            </a:extLst>
          </p:cNvPr>
          <p:cNvSpPr/>
          <p:nvPr/>
        </p:nvSpPr>
        <p:spPr>
          <a:xfrm>
            <a:off x="393330" y="5111450"/>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93593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 up of a rock&#10;&#10;Description automatically generated">
            <a:extLst>
              <a:ext uri="{FF2B5EF4-FFF2-40B4-BE49-F238E27FC236}">
                <a16:creationId xmlns:a16="http://schemas.microsoft.com/office/drawing/2014/main" id="{5F19BAAB-E0C4-9581-C850-8EA6E2BCC1C0}"/>
              </a:ext>
            </a:extLst>
          </p:cNvPr>
          <p:cNvPicPr>
            <a:picLocks noChangeAspect="1"/>
          </p:cNvPicPr>
          <p:nvPr/>
        </p:nvPicPr>
        <p:blipFill>
          <a:blip r:embed="rId3"/>
          <a:stretch>
            <a:fillRect/>
          </a:stretch>
        </p:blipFill>
        <p:spPr>
          <a:xfrm>
            <a:off x="5547359" y="1109994"/>
            <a:ext cx="3137038" cy="2286000"/>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metamorphic rocks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Metamorphic Rock</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E985259C-7175-CEC4-1CB2-E66E2E9240C9}"/>
              </a:ext>
            </a:extLst>
          </p:cNvPr>
          <p:cNvSpPr txBox="1"/>
          <p:nvPr/>
        </p:nvSpPr>
        <p:spPr>
          <a:xfrm>
            <a:off x="607538" y="1231588"/>
            <a:ext cx="3135842"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dirty="0">
                <a:latin typeface="Helvetica" pitchFamily="2" charset="0"/>
              </a:rPr>
              <a:t>A</a:t>
            </a:r>
            <a:r>
              <a:rPr lang="en-US" sz="2200" b="1" dirty="0">
                <a:latin typeface="Helvetica" pitchFamily="2" charset="0"/>
              </a:rPr>
              <a:t> </a:t>
            </a:r>
            <a:r>
              <a:rPr lang="en-US" sz="2200" dirty="0">
                <a:solidFill>
                  <a:srgbClr val="000000"/>
                </a:solidFill>
                <a:latin typeface="Helvetica" pitchFamily="2" charset="0"/>
              </a:rPr>
              <a:t>r</a:t>
            </a:r>
            <a:r>
              <a:rPr lang="en-US" sz="2200" b="0" i="0" dirty="0">
                <a:solidFill>
                  <a:srgbClr val="000000"/>
                </a:solidFill>
                <a:effectLst/>
                <a:latin typeface="Helvetica" pitchFamily="2" charset="0"/>
              </a:rPr>
              <a:t>ock that forms when sedimentary or igneous rocks are changed under a lot of heat and pressure.</a:t>
            </a:r>
            <a:endParaRPr sz="2200" dirty="0"/>
          </a:p>
        </p:txBody>
      </p:sp>
    </p:spTree>
    <p:extLst>
      <p:ext uri="{BB962C8B-B14F-4D97-AF65-F5344CB8AC3E}">
        <p14:creationId xmlns:p14="http://schemas.microsoft.com/office/powerpoint/2010/main" val="338549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Plastic</a:t>
            </a:r>
            <a:endParaRPr/>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Marble</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Quartz</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Sandstone</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 </a:t>
            </a:r>
            <a:r>
              <a:rPr lang="en-US" sz="3000" b="1" i="0" u="none" strike="noStrike" cap="none" dirty="0">
                <a:solidFill>
                  <a:srgbClr val="000000"/>
                </a:solidFill>
                <a:latin typeface="Calibri"/>
                <a:ea typeface="Calibri"/>
                <a:cs typeface="Calibri"/>
                <a:sym typeface="Calibri"/>
              </a:rPr>
              <a:t>metamorphic</a:t>
            </a:r>
            <a:r>
              <a:rPr lang="en-US" sz="3000" b="0" i="0" u="none" strike="noStrike" cap="none" dirty="0">
                <a:solidFill>
                  <a:srgbClr val="000000"/>
                </a:solidFill>
                <a:latin typeface="Calibri"/>
                <a:ea typeface="Calibri"/>
                <a:cs typeface="Calibri"/>
                <a:sym typeface="Calibri"/>
              </a:rPr>
              <a:t> </a:t>
            </a:r>
            <a:r>
              <a:rPr lang="en-US" sz="3000" b="1" i="0" u="none" strike="noStrike" cap="none" dirty="0">
                <a:solidFill>
                  <a:srgbClr val="000000"/>
                </a:solidFill>
                <a:latin typeface="Calibri"/>
                <a:ea typeface="Calibri"/>
                <a:cs typeface="Calibri"/>
                <a:sym typeface="Calibri"/>
              </a:rPr>
              <a:t>rock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Plastic</a:t>
            </a:r>
            <a:endParaRPr/>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Marble</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Quartz</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Sandstone</a:t>
            </a:r>
            <a:endParaRPr sz="2400" b="0" i="0" u="none" strike="noStrike" cap="none">
              <a:solidFill>
                <a:schemeClr val="dk1"/>
              </a:solidFill>
              <a:latin typeface="Arial"/>
              <a:ea typeface="Arial"/>
              <a:cs typeface="Arial"/>
              <a:sym typeface="Arial"/>
            </a:endParaRPr>
          </a:p>
        </p:txBody>
      </p:sp>
      <p:sp>
        <p:nvSpPr>
          <p:cNvPr id="2" name="Google Shape;643;p35">
            <a:extLst>
              <a:ext uri="{FF2B5EF4-FFF2-40B4-BE49-F238E27FC236}">
                <a16:creationId xmlns:a16="http://schemas.microsoft.com/office/drawing/2014/main" id="{F5A1FC8E-4544-4E7D-F07D-9A154662FD41}"/>
              </a:ext>
            </a:extLst>
          </p:cNvPr>
          <p:cNvSpPr/>
          <p:nvPr/>
        </p:nvSpPr>
        <p:spPr>
          <a:xfrm>
            <a:off x="189137" y="2829787"/>
            <a:ext cx="40215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45228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 up of a rock&#10;&#10;Description automatically generated">
            <a:extLst>
              <a:ext uri="{FF2B5EF4-FFF2-40B4-BE49-F238E27FC236}">
                <a16:creationId xmlns:a16="http://schemas.microsoft.com/office/drawing/2014/main" id="{5F19BAAB-E0C4-9581-C850-8EA6E2BCC1C0}"/>
              </a:ext>
            </a:extLst>
          </p:cNvPr>
          <p:cNvPicPr>
            <a:picLocks noChangeAspect="1"/>
          </p:cNvPicPr>
          <p:nvPr/>
        </p:nvPicPr>
        <p:blipFill>
          <a:blip r:embed="rId3"/>
          <a:stretch>
            <a:fillRect/>
          </a:stretch>
        </p:blipFill>
        <p:spPr>
          <a:xfrm>
            <a:off x="5547359" y="1109994"/>
            <a:ext cx="3137038" cy="2286000"/>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metamorphic rocks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Metamorphic Rock</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E985259C-7175-CEC4-1CB2-E66E2E9240C9}"/>
              </a:ext>
            </a:extLst>
          </p:cNvPr>
          <p:cNvSpPr txBox="1"/>
          <p:nvPr/>
        </p:nvSpPr>
        <p:spPr>
          <a:xfrm>
            <a:off x="607538" y="1231588"/>
            <a:ext cx="3135842"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dirty="0">
                <a:latin typeface="Helvetica" pitchFamily="2" charset="0"/>
              </a:rPr>
              <a:t>A</a:t>
            </a:r>
            <a:r>
              <a:rPr lang="en-US" sz="2200" b="1" dirty="0">
                <a:latin typeface="Helvetica" pitchFamily="2" charset="0"/>
              </a:rPr>
              <a:t> </a:t>
            </a:r>
            <a:r>
              <a:rPr lang="en-US" sz="2200" dirty="0">
                <a:solidFill>
                  <a:srgbClr val="000000"/>
                </a:solidFill>
                <a:latin typeface="Helvetica" pitchFamily="2" charset="0"/>
              </a:rPr>
              <a:t>r</a:t>
            </a:r>
            <a:r>
              <a:rPr lang="en-US" sz="2200" b="0" i="0" dirty="0">
                <a:solidFill>
                  <a:srgbClr val="000000"/>
                </a:solidFill>
                <a:effectLst/>
                <a:latin typeface="Helvetica" pitchFamily="2" charset="0"/>
              </a:rPr>
              <a:t>ock that forms when sedimentary or igneous rocks are changed under a lot of heat and pressure.</a:t>
            </a:r>
            <a:endParaRPr sz="2200" dirty="0"/>
          </a:p>
        </p:txBody>
      </p:sp>
      <p:sp>
        <p:nvSpPr>
          <p:cNvPr id="4" name="Google Shape;618;p34">
            <a:extLst>
              <a:ext uri="{FF2B5EF4-FFF2-40B4-BE49-F238E27FC236}">
                <a16:creationId xmlns:a16="http://schemas.microsoft.com/office/drawing/2014/main" id="{A81037AF-739B-E8C7-E0F4-5174E797FFFB}"/>
              </a:ext>
            </a:extLst>
          </p:cNvPr>
          <p:cNvSpPr txBox="1"/>
          <p:nvPr/>
        </p:nvSpPr>
        <p:spPr>
          <a:xfrm>
            <a:off x="669800" y="4800619"/>
            <a:ext cx="1810655"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Marble</a:t>
            </a:r>
            <a:endParaRPr sz="2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8247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93200" y="409804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Metamorphic rocks are used to start fires when you are out in the forest. </a:t>
            </a:r>
            <a:endParaRPr dirty="0"/>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dirty="0">
                <a:solidFill>
                  <a:schemeClr val="dk1"/>
                </a:solidFill>
              </a:rPr>
              <a:t>Metamorphic</a:t>
            </a:r>
            <a:r>
              <a:rPr lang="en-US" sz="2400" b="0" i="0" u="none" strike="noStrike" cap="none" dirty="0">
                <a:solidFill>
                  <a:schemeClr val="dk1"/>
                </a:solidFill>
                <a:latin typeface="Arial"/>
                <a:ea typeface="Arial"/>
                <a:cs typeface="Arial"/>
                <a:sym typeface="Arial"/>
              </a:rPr>
              <a:t> rocks influence our climate. </a:t>
            </a:r>
            <a:endParaRPr dirty="0"/>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93200" y="542171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Metamorphic rocks are used as baby teethers and help them to soothe themselves. </a:t>
            </a:r>
            <a:endParaRPr dirty="0"/>
          </a:p>
        </p:txBody>
      </p:sp>
      <p:sp>
        <p:nvSpPr>
          <p:cNvPr id="690" name="Google Shape;690;g27e576c1a67_0_1241"/>
          <p:cNvSpPr txBox="1"/>
          <p:nvPr/>
        </p:nvSpPr>
        <p:spPr>
          <a:xfrm>
            <a:off x="626730" y="355701"/>
            <a:ext cx="8517269"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metamorphic rocks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2" name="Google Shape;684;g27e576c1a67_0_1241">
            <a:extLst>
              <a:ext uri="{FF2B5EF4-FFF2-40B4-BE49-F238E27FC236}">
                <a16:creationId xmlns:a16="http://schemas.microsoft.com/office/drawing/2014/main" id="{BFB65142-4C7B-824D-294D-07F4ABD77B7D}"/>
              </a:ext>
            </a:extLst>
          </p:cNvPr>
          <p:cNvSpPr txBox="1"/>
          <p:nvPr/>
        </p:nvSpPr>
        <p:spPr>
          <a:xfrm>
            <a:off x="1073532" y="1879453"/>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t>
            </a:r>
            <a:r>
              <a:rPr lang="en-US" sz="2400" dirty="0">
                <a:solidFill>
                  <a:schemeClr val="dk1"/>
                </a:solidFill>
              </a:rPr>
              <a:t>etamorphic rocks, like marble, can be used to sculpt and create artwork. We can enjoy looking at this art.</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93200" y="409804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Metamorphic rocks are used to start fires when you are out in the forest. </a:t>
            </a:r>
            <a:endParaRPr dirty="0"/>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dirty="0">
                <a:solidFill>
                  <a:schemeClr val="dk1"/>
                </a:solidFill>
              </a:rPr>
              <a:t>Metamorphic</a:t>
            </a:r>
            <a:r>
              <a:rPr lang="en-US" sz="2400" b="0" i="0" u="none" strike="noStrike" cap="none" dirty="0">
                <a:solidFill>
                  <a:schemeClr val="dk1"/>
                </a:solidFill>
                <a:latin typeface="Arial"/>
                <a:ea typeface="Arial"/>
                <a:cs typeface="Arial"/>
                <a:sym typeface="Arial"/>
              </a:rPr>
              <a:t> rocks influence our climate. </a:t>
            </a:r>
            <a:endParaRPr dirty="0"/>
          </a:p>
        </p:txBody>
      </p:sp>
      <p:sp>
        <p:nvSpPr>
          <p:cNvPr id="684" name="Google Shape;684;g27e576c1a67_0_1241"/>
          <p:cNvSpPr txBox="1"/>
          <p:nvPr/>
        </p:nvSpPr>
        <p:spPr>
          <a:xfrm>
            <a:off x="1073532" y="1879453"/>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t>
            </a:r>
            <a:r>
              <a:rPr lang="en-US" sz="2400" dirty="0">
                <a:solidFill>
                  <a:schemeClr val="dk1"/>
                </a:solidFill>
              </a:rPr>
              <a:t>etamorphic rocks, like marble, can be used to sculpt and create artwork. We can enjoy looking at this art.</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93200" y="542171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Metamorphic rocks are used as baby teethers and help them to soothe themselves. </a:t>
            </a:r>
            <a:endParaRPr dirty="0"/>
          </a:p>
        </p:txBody>
      </p:sp>
      <p:sp>
        <p:nvSpPr>
          <p:cNvPr id="690" name="Google Shape;690;g27e576c1a67_0_1241"/>
          <p:cNvSpPr txBox="1"/>
          <p:nvPr/>
        </p:nvSpPr>
        <p:spPr>
          <a:xfrm>
            <a:off x="626730" y="355701"/>
            <a:ext cx="8517269"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metamorphic rocks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2" name="Google Shape;713;p37">
            <a:extLst>
              <a:ext uri="{FF2B5EF4-FFF2-40B4-BE49-F238E27FC236}">
                <a16:creationId xmlns:a16="http://schemas.microsoft.com/office/drawing/2014/main" id="{69F5BB1E-A1B5-06C8-7688-67188E885005}"/>
              </a:ext>
            </a:extLst>
          </p:cNvPr>
          <p:cNvSpPr/>
          <p:nvPr/>
        </p:nvSpPr>
        <p:spPr>
          <a:xfrm>
            <a:off x="239387" y="1697679"/>
            <a:ext cx="8811145" cy="1295525"/>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98792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 up of a rock&#10;&#10;Description automatically generated">
            <a:extLst>
              <a:ext uri="{FF2B5EF4-FFF2-40B4-BE49-F238E27FC236}">
                <a16:creationId xmlns:a16="http://schemas.microsoft.com/office/drawing/2014/main" id="{5F19BAAB-E0C4-9581-C850-8EA6E2BCC1C0}"/>
              </a:ext>
            </a:extLst>
          </p:cNvPr>
          <p:cNvPicPr>
            <a:picLocks noChangeAspect="1"/>
          </p:cNvPicPr>
          <p:nvPr/>
        </p:nvPicPr>
        <p:blipFill>
          <a:blip r:embed="rId3"/>
          <a:stretch>
            <a:fillRect/>
          </a:stretch>
        </p:blipFill>
        <p:spPr>
          <a:xfrm>
            <a:off x="5547359" y="1109994"/>
            <a:ext cx="3137038" cy="2286000"/>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metamorphic rocks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Metamorphic Rock</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E985259C-7175-CEC4-1CB2-E66E2E9240C9}"/>
              </a:ext>
            </a:extLst>
          </p:cNvPr>
          <p:cNvSpPr txBox="1"/>
          <p:nvPr/>
        </p:nvSpPr>
        <p:spPr>
          <a:xfrm>
            <a:off x="607538" y="1231588"/>
            <a:ext cx="3135842"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dirty="0">
                <a:latin typeface="Helvetica" pitchFamily="2" charset="0"/>
              </a:rPr>
              <a:t>A</a:t>
            </a:r>
            <a:r>
              <a:rPr lang="en-US" sz="2200" b="1" dirty="0">
                <a:latin typeface="Helvetica" pitchFamily="2" charset="0"/>
              </a:rPr>
              <a:t> </a:t>
            </a:r>
            <a:r>
              <a:rPr lang="en-US" sz="2200" dirty="0">
                <a:solidFill>
                  <a:srgbClr val="000000"/>
                </a:solidFill>
                <a:latin typeface="Helvetica" pitchFamily="2" charset="0"/>
              </a:rPr>
              <a:t>r</a:t>
            </a:r>
            <a:r>
              <a:rPr lang="en-US" sz="2200" b="0" i="0" dirty="0">
                <a:solidFill>
                  <a:srgbClr val="000000"/>
                </a:solidFill>
                <a:effectLst/>
                <a:latin typeface="Helvetica" pitchFamily="2" charset="0"/>
              </a:rPr>
              <a:t>ock that forms when sedimentary or igneous rocks are changed under a lot of heat and pressure.</a:t>
            </a:r>
            <a:endParaRPr sz="2200" dirty="0"/>
          </a:p>
        </p:txBody>
      </p:sp>
      <p:sp>
        <p:nvSpPr>
          <p:cNvPr id="4" name="Google Shape;618;p34">
            <a:extLst>
              <a:ext uri="{FF2B5EF4-FFF2-40B4-BE49-F238E27FC236}">
                <a16:creationId xmlns:a16="http://schemas.microsoft.com/office/drawing/2014/main" id="{A81037AF-739B-E8C7-E0F4-5174E797FFFB}"/>
              </a:ext>
            </a:extLst>
          </p:cNvPr>
          <p:cNvSpPr txBox="1"/>
          <p:nvPr/>
        </p:nvSpPr>
        <p:spPr>
          <a:xfrm>
            <a:off x="669800" y="4800619"/>
            <a:ext cx="1810655"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Marble</a:t>
            </a:r>
            <a:endParaRPr sz="2400" b="0" i="0" u="none" strike="noStrike" cap="none" dirty="0">
              <a:solidFill>
                <a:schemeClr val="dk1"/>
              </a:solidFill>
              <a:latin typeface="Arial"/>
              <a:ea typeface="Arial"/>
              <a:cs typeface="Arial"/>
              <a:sym typeface="Arial"/>
            </a:endParaRPr>
          </a:p>
        </p:txBody>
      </p:sp>
      <p:sp>
        <p:nvSpPr>
          <p:cNvPr id="5" name="Google Shape;684;g27e576c1a67_0_1241">
            <a:extLst>
              <a:ext uri="{FF2B5EF4-FFF2-40B4-BE49-F238E27FC236}">
                <a16:creationId xmlns:a16="http://schemas.microsoft.com/office/drawing/2014/main" id="{A66390A8-C109-A02E-F645-9C2FFB4C962E}"/>
              </a:ext>
            </a:extLst>
          </p:cNvPr>
          <p:cNvSpPr txBox="1"/>
          <p:nvPr/>
        </p:nvSpPr>
        <p:spPr>
          <a:xfrm>
            <a:off x="6095836" y="3763729"/>
            <a:ext cx="2549345" cy="203128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100" b="0" i="0" u="none" strike="noStrike" cap="none" dirty="0">
                <a:solidFill>
                  <a:schemeClr val="dk1"/>
                </a:solidFill>
                <a:latin typeface="Arial"/>
                <a:ea typeface="Arial"/>
                <a:cs typeface="Arial"/>
                <a:sym typeface="Arial"/>
              </a:rPr>
              <a:t>M</a:t>
            </a:r>
            <a:r>
              <a:rPr lang="en-US" sz="2100" dirty="0">
                <a:solidFill>
                  <a:schemeClr val="dk1"/>
                </a:solidFill>
              </a:rPr>
              <a:t>etamorphic rocks, like marble, can be used to sculpt and create artwork. We can enjoy looking at this art.</a:t>
            </a:r>
            <a:endParaRPr sz="2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1732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6" name="Google Shape;74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52308"/>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000" b="1" u="sng" dirty="0">
                <a:latin typeface="Helvetica" pitchFamily="2" charset="0"/>
              </a:rPr>
              <a:t>Metamorphic Rock:</a:t>
            </a:r>
            <a:r>
              <a:rPr lang="en-US" sz="3000" b="1" dirty="0">
                <a:latin typeface="Helvetica" pitchFamily="2" charset="0"/>
              </a:rPr>
              <a:t> </a:t>
            </a:r>
            <a:r>
              <a:rPr lang="en-US" sz="3000" dirty="0">
                <a:latin typeface="Helvetica" pitchFamily="2" charset="0"/>
              </a:rPr>
              <a:t>A</a:t>
            </a:r>
            <a:r>
              <a:rPr lang="en-US" sz="3000" b="1" dirty="0">
                <a:latin typeface="Helvetica" pitchFamily="2" charset="0"/>
              </a:rPr>
              <a:t> </a:t>
            </a:r>
            <a:r>
              <a:rPr lang="en-US" sz="3000" dirty="0">
                <a:solidFill>
                  <a:srgbClr val="000000"/>
                </a:solidFill>
                <a:latin typeface="Helvetica" pitchFamily="2" charset="0"/>
              </a:rPr>
              <a:t>r</a:t>
            </a:r>
            <a:r>
              <a:rPr lang="en-US" sz="3000" b="0" i="0" dirty="0">
                <a:solidFill>
                  <a:srgbClr val="000000"/>
                </a:solidFill>
                <a:effectLst/>
                <a:latin typeface="Helvetica" pitchFamily="2" charset="0"/>
              </a:rPr>
              <a:t>ock that forms when sedimentary or igneous rocks are changed under a lot of heat and pressure.</a:t>
            </a:r>
            <a:endParaRPr sz="3000" dirty="0">
              <a:latin typeface="Helvetica" pitchFamily="2" charset="0"/>
            </a:endParaRPr>
          </a:p>
        </p:txBody>
      </p:sp>
      <p:pic>
        <p:nvPicPr>
          <p:cNvPr id="3" name="Picture 2" descr="A close-up of a rock&#10;&#10;Description automatically generated">
            <a:extLst>
              <a:ext uri="{FF2B5EF4-FFF2-40B4-BE49-F238E27FC236}">
                <a16:creationId xmlns:a16="http://schemas.microsoft.com/office/drawing/2014/main" id="{D8B9F6F2-C05C-CA43-EEBA-8589E46E14C6}"/>
              </a:ext>
            </a:extLst>
          </p:cNvPr>
          <p:cNvPicPr>
            <a:picLocks noChangeAspect="1"/>
          </p:cNvPicPr>
          <p:nvPr/>
        </p:nvPicPr>
        <p:blipFill>
          <a:blip r:embed="rId3"/>
          <a:stretch>
            <a:fillRect/>
          </a:stretch>
        </p:blipFill>
        <p:spPr>
          <a:xfrm>
            <a:off x="1242515" y="2121427"/>
            <a:ext cx="6658969" cy="4727136"/>
          </a:xfrm>
          <a:prstGeom prst="rect">
            <a:avLst/>
          </a:prstGeom>
        </p:spPr>
      </p:pic>
      <p:sp>
        <p:nvSpPr>
          <p:cNvPr id="2" name="Google Shape;431;p26" descr="Rewind">
            <a:extLst>
              <a:ext uri="{FF2B5EF4-FFF2-40B4-BE49-F238E27FC236}">
                <a16:creationId xmlns:a16="http://schemas.microsoft.com/office/drawing/2014/main" id="{88D44F04-BEE7-508B-310D-738D2EA5623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2778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sp>
        <p:nvSpPr>
          <p:cNvPr id="128" name="Google Shape;128;p3"/>
          <p:cNvSpPr txBox="1"/>
          <p:nvPr/>
        </p:nvSpPr>
        <p:spPr>
          <a:xfrm>
            <a:off x="688391" y="235700"/>
            <a:ext cx="7767218" cy="2166717"/>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None/>
            </a:pPr>
            <a:r>
              <a:rPr lang="en-US" sz="2800" b="1" i="0" u="none" strike="noStrike" cap="none" dirty="0">
                <a:solidFill>
                  <a:schemeClr val="dk1"/>
                </a:solidFill>
                <a:latin typeface="Helvetica" pitchFamily="2" charset="0"/>
                <a:ea typeface="Calibri"/>
                <a:cs typeface="Calibri"/>
                <a:sym typeface="Calibri"/>
              </a:rPr>
              <a:t>Big Question: </a:t>
            </a:r>
            <a:r>
              <a:rPr lang="en-US" sz="2800" b="0" i="0" dirty="0">
                <a:solidFill>
                  <a:srgbClr val="374151"/>
                </a:solidFill>
                <a:effectLst/>
                <a:latin typeface="Helvetica" pitchFamily="2" charset="0"/>
              </a:rPr>
              <a:t>In what ways do metamorphic rocks play a role in shaping the Earth's surface, and how do they add to the differences of ecosystems around us?</a:t>
            </a:r>
            <a:endParaRPr sz="2800" dirty="0">
              <a:latin typeface="Helvetica" pitchFamily="2" charset="0"/>
            </a:endParaRPr>
          </a:p>
        </p:txBody>
      </p:sp>
      <p:pic>
        <p:nvPicPr>
          <p:cNvPr id="3" name="Picture 2" descr="A close up of a rock&#10;&#10;Description automatically generated">
            <a:extLst>
              <a:ext uri="{FF2B5EF4-FFF2-40B4-BE49-F238E27FC236}">
                <a16:creationId xmlns:a16="http://schemas.microsoft.com/office/drawing/2014/main" id="{AF893477-8914-3F18-B7FD-5E2A0C46868F}"/>
              </a:ext>
            </a:extLst>
          </p:cNvPr>
          <p:cNvPicPr>
            <a:picLocks noChangeAspect="1"/>
          </p:cNvPicPr>
          <p:nvPr/>
        </p:nvPicPr>
        <p:blipFill>
          <a:blip r:embed="rId4"/>
          <a:stretch>
            <a:fillRect/>
          </a:stretch>
        </p:blipFill>
        <p:spPr>
          <a:xfrm>
            <a:off x="1596685" y="2521700"/>
            <a:ext cx="5950629" cy="4336300"/>
          </a:xfrm>
          <a:prstGeom prst="rect">
            <a:avLst/>
          </a:prstGeom>
        </p:spPr>
      </p:pic>
    </p:spTree>
    <p:extLst>
      <p:ext uri="{BB962C8B-B14F-4D97-AF65-F5344CB8AC3E}">
        <p14:creationId xmlns:p14="http://schemas.microsoft.com/office/powerpoint/2010/main" val="1140692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3" name="Google Shape;78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4" name="Google Shape;78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5" name="Google Shape;78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86" name="Google Shape;78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e576c1a67_0_0"/>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The Layers of the Earth</a:t>
            </a:r>
            <a:endParaRPr sz="3600" b="1"/>
          </a:p>
        </p:txBody>
      </p:sp>
      <p:sp>
        <p:nvSpPr>
          <p:cNvPr id="151" name="Google Shape;151;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7e576c1a67_0_0" descr="Ecosystem - Toppr-guides"/>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53" name="Google Shape;153;g27e576c1a67_0_0" descr="The Earth's Core Is Still A Big Mystery And Here Is What We Don't Know  About It."/>
          <p:cNvPicPr preferRelativeResize="0"/>
          <p:nvPr/>
        </p:nvPicPr>
        <p:blipFill rotWithShape="1">
          <a:blip r:embed="rId4">
            <a:alphaModFix/>
          </a:blip>
          <a:srcRect/>
          <a:stretch/>
        </p:blipFill>
        <p:spPr>
          <a:xfrm>
            <a:off x="1346235" y="1971675"/>
            <a:ext cx="6451531" cy="45676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Mineral</a:t>
            </a:r>
            <a:r>
              <a:rPr lang="en-US" sz="3600" b="1"/>
              <a:t>: </a:t>
            </a:r>
            <a:r>
              <a:rPr lang="en-US" sz="3600"/>
              <a:t>Substances that do not come from an animal or plant, the building blocks that make up rocks</a:t>
            </a:r>
            <a:endParaRPr/>
          </a:p>
        </p:txBody>
      </p:sp>
      <p:sp>
        <p:nvSpPr>
          <p:cNvPr id="160" name="Google Shape;160;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6" descr="How to Identify Common Minerals? - Geology In"/>
          <p:cNvPicPr preferRelativeResize="0"/>
          <p:nvPr/>
        </p:nvPicPr>
        <p:blipFill rotWithShape="1">
          <a:blip r:embed="rId4">
            <a:alphaModFix/>
          </a:blip>
          <a:srcRect/>
          <a:stretch/>
        </p:blipFill>
        <p:spPr>
          <a:xfrm>
            <a:off x="1615441" y="2590800"/>
            <a:ext cx="5913118" cy="3695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Rock</a:t>
            </a:r>
            <a:r>
              <a:rPr lang="en-US" sz="3600" b="1"/>
              <a:t>: </a:t>
            </a:r>
            <a:r>
              <a:rPr lang="en-US" sz="3600"/>
              <a:t>A solid collection of minerals.</a:t>
            </a:r>
            <a:endParaRPr/>
          </a:p>
        </p:txBody>
      </p:sp>
      <p:sp>
        <p:nvSpPr>
          <p:cNvPr id="168" name="Google Shape;168;p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7" descr="What is the Difference Between a Rock and a Mineral? - WorldAtlas"/>
          <p:cNvPicPr preferRelativeResize="0"/>
          <p:nvPr/>
        </p:nvPicPr>
        <p:blipFill rotWithShape="1">
          <a:blip r:embed="rId4">
            <a:alphaModFix/>
          </a:blip>
          <a:srcRect/>
          <a:stretch/>
        </p:blipFill>
        <p:spPr>
          <a:xfrm>
            <a:off x="1149350" y="1913466"/>
            <a:ext cx="6845300" cy="4563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37260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Sedimentary Rock:</a:t>
            </a:r>
            <a:r>
              <a:rPr lang="en-US" sz="3600" b="1" dirty="0"/>
              <a:t> </a:t>
            </a:r>
            <a:r>
              <a:rPr lang="en-US" sz="3600" dirty="0"/>
              <a:t>Rock that forms by collection of existing rocks or pieces of former living things.</a:t>
            </a:r>
            <a:endParaRPr sz="3600" dirty="0"/>
          </a:p>
        </p:txBody>
      </p:sp>
      <p:pic>
        <p:nvPicPr>
          <p:cNvPr id="240" name="Google Shape;240;g28c7b7e697c_0_49" descr="Sedimentary Rocks"/>
          <p:cNvPicPr preferRelativeResize="0"/>
          <p:nvPr/>
        </p:nvPicPr>
        <p:blipFill rotWithShape="1">
          <a:blip r:embed="rId3">
            <a:alphaModFix/>
          </a:blip>
          <a:srcRect/>
          <a:stretch/>
        </p:blipFill>
        <p:spPr>
          <a:xfrm>
            <a:off x="1721651" y="2543079"/>
            <a:ext cx="5700699" cy="3844657"/>
          </a:xfrm>
          <a:prstGeom prst="rect">
            <a:avLst/>
          </a:prstGeom>
          <a:noFill/>
          <a:ln>
            <a:noFill/>
          </a:ln>
        </p:spPr>
      </p:pic>
      <p:sp>
        <p:nvSpPr>
          <p:cNvPr id="2" name="Google Shape;168;p7" descr="Rewind">
            <a:extLst>
              <a:ext uri="{FF2B5EF4-FFF2-40B4-BE49-F238E27FC236}">
                <a16:creationId xmlns:a16="http://schemas.microsoft.com/office/drawing/2014/main" id="{E59338FF-D275-0B0D-7E6F-DD48D7B0228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364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2727</Words>
  <Application>Microsoft Macintosh PowerPoint</Application>
  <PresentationFormat>On-screen Show (4:3)</PresentationFormat>
  <Paragraphs>315</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Inter</vt:lpstr>
      <vt:lpstr>Helvetica Neue</vt:lpstr>
      <vt:lpstr>Söhne</vt:lpstr>
      <vt:lpstr>Arial</vt:lpstr>
      <vt:lpstr>Poppins</vt:lpstr>
      <vt:lpstr>Helvetica</vt:lpstr>
      <vt:lpstr>Helvetica Neue Light</vt:lpstr>
      <vt:lpstr>Calibri</vt:lpstr>
      <vt:lpstr>Office Theme</vt:lpstr>
      <vt:lpstr>PowerPoint Presentation</vt:lpstr>
      <vt:lpstr>PowerPoint Presentation</vt:lpstr>
      <vt:lpstr>PowerPoint Presentation</vt:lpstr>
      <vt:lpstr>PowerPoint Presentation</vt:lpstr>
      <vt:lpstr>PowerPoint Presentation</vt:lpstr>
      <vt:lpstr>The Layers of the Earth</vt:lpstr>
      <vt:lpstr>Mineral: Substances that do not come from an animal or plant, the building blocks that make up rocks</vt:lpstr>
      <vt:lpstr>Rock: A solid collection of minerals.</vt:lpstr>
      <vt:lpstr>Sedimentary Rock: Rock that forms by collection of existing rocks or pieces of former living things.</vt:lpstr>
      <vt:lpstr>Igneous Rock: Rock that forms when molten earth becomes solid.</vt:lpstr>
      <vt:lpstr>PowerPoint Presentation</vt:lpstr>
      <vt:lpstr>PowerPoint Presentation</vt:lpstr>
      <vt:lpstr>PowerPoint Presentation</vt:lpstr>
      <vt:lpstr>True or False: A sedimentary rock is a rock that forms when molten earth becomes solid.</vt:lpstr>
      <vt:lpstr>True or False: A sedimentary rock is a rock that forms when molten earth becomes solid.</vt:lpstr>
      <vt:lpstr>PowerPoint Presentation</vt:lpstr>
      <vt:lpstr>Metamorphic Rock: A rock that forms when sedimentary or igneous rocks are changed under a lot of heat and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Metamorphic Rock: A rock that forms when sedimentary or igneous rocks are changed under a lot of heat and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Metamorphic Rock: A rock that forms when sedimentary or igneous rocks are changed under a lot of heat and pressure.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15</cp:revision>
  <dcterms:created xsi:type="dcterms:W3CDTF">2017-05-16T13:21:17Z</dcterms:created>
  <dcterms:modified xsi:type="dcterms:W3CDTF">2023-12-18T18:47:23Z</dcterms:modified>
</cp:coreProperties>
</file>