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Lst>
  <p:sldSz cy="6858000" cx="9144000"/>
  <p:notesSz cx="6858000" cy="9144000"/>
  <p:embeddedFontLst>
    <p:embeddedFont>
      <p:font typeface="Poppins"/>
      <p:regular r:id="rId70"/>
      <p:bold r:id="rId71"/>
      <p:italic r:id="rId72"/>
      <p:boldItalic r:id="rId73"/>
    </p:embeddedFont>
    <p:embeddedFont>
      <p:font typeface="Helvetica Neue Light"/>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8" roundtripDataSignature="AMtx7mhvcKoKLoCuhkM5NzQ4ID7nFjRv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oppins-boldItalic.fntdata"/><Relationship Id="rId72" Type="http://schemas.openxmlformats.org/officeDocument/2006/relationships/font" Target="fonts/Poppins-italic.fntdata"/><Relationship Id="rId31" Type="http://schemas.openxmlformats.org/officeDocument/2006/relationships/slide" Target="slides/slide25.xml"/><Relationship Id="rId75" Type="http://schemas.openxmlformats.org/officeDocument/2006/relationships/font" Target="fonts/HelveticaNeueLight-bold.fntdata"/><Relationship Id="rId30" Type="http://schemas.openxmlformats.org/officeDocument/2006/relationships/slide" Target="slides/slide24.xml"/><Relationship Id="rId74" Type="http://schemas.openxmlformats.org/officeDocument/2006/relationships/font" Target="fonts/HelveticaNeueLight-regular.fntdata"/><Relationship Id="rId33" Type="http://schemas.openxmlformats.org/officeDocument/2006/relationships/slide" Target="slides/slide27.xml"/><Relationship Id="rId77" Type="http://schemas.openxmlformats.org/officeDocument/2006/relationships/font" Target="fonts/HelveticaNeueLight-boldItalic.fntdata"/><Relationship Id="rId32" Type="http://schemas.openxmlformats.org/officeDocument/2006/relationships/slide" Target="slides/slide26.xml"/><Relationship Id="rId76" Type="http://schemas.openxmlformats.org/officeDocument/2006/relationships/font" Target="fonts/HelveticaNeueLight-italic.fntdata"/><Relationship Id="rId35" Type="http://schemas.openxmlformats.org/officeDocument/2006/relationships/slide" Target="slides/slide29.xml"/><Relationship Id="rId34" Type="http://schemas.openxmlformats.org/officeDocument/2006/relationships/slide" Target="slides/slide28.xml"/><Relationship Id="rId78" Type="http://customschemas.google.com/relationships/presentationmetadata" Target="metadata"/><Relationship Id="rId71" Type="http://schemas.openxmlformats.org/officeDocument/2006/relationships/font" Target="fonts/Poppins-bold.fntdata"/><Relationship Id="rId70" Type="http://schemas.openxmlformats.org/officeDocument/2006/relationships/font" Target="fonts/Poppins-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wzTRPlG1L0o"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a5a1442303_0_4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2a5a1442303_0_4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r>
              <a:rPr lang="en-US"/>
              <a:t>True]: Atoms are the smallest whole unit of matter.</a:t>
            </a:r>
            <a:endParaRPr/>
          </a:p>
        </p:txBody>
      </p:sp>
      <p:sp>
        <p:nvSpPr>
          <p:cNvPr id="259" name="Google Shape;259;g2a5a1442303_0_4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a5a1442303_0_3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a5a1442303_0_3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pure substance containing one type of atom is…</a:t>
            </a:r>
            <a:endParaRPr/>
          </a:p>
        </p:txBody>
      </p:sp>
      <p:sp>
        <p:nvSpPr>
          <p:cNvPr id="267" name="Google Shape;267;g2a5a1442303_0_3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a5a1442303_0_3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2a5a1442303_0_3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pure substance containing one type of atom is…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 element]</a:t>
            </a:r>
            <a:endParaRPr/>
          </a:p>
        </p:txBody>
      </p:sp>
      <p:sp>
        <p:nvSpPr>
          <p:cNvPr id="276" name="Google Shape;276;g2a5a1442303_0_3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a5a1442303_0_3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a5a1442303_0_3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Elements are an example of ________.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[Matter]</a:t>
            </a:r>
            <a:endParaRPr/>
          </a:p>
        </p:txBody>
      </p:sp>
      <p:sp>
        <p:nvSpPr>
          <p:cNvPr id="285" name="Google Shape;285;g2a5a1442303_0_3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a5a1442303_0_3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a5a1442303_0_3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Elements are an example of </a:t>
            </a:r>
            <a:r>
              <a:rPr b="1" lang="en-US"/>
              <a:t>matter</a:t>
            </a:r>
            <a:r>
              <a:rPr lang="en-US"/>
              <a:t>.</a:t>
            </a:r>
            <a:endParaRPr/>
          </a:p>
        </p:txBody>
      </p:sp>
      <p:sp>
        <p:nvSpPr>
          <p:cNvPr id="294" name="Google Shape;294;g2a5a1442303_0_3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mineral</a:t>
            </a:r>
            <a:r>
              <a:rPr lang="en-US"/>
              <a:t>.</a:t>
            </a:r>
            <a:endParaRPr/>
          </a:p>
        </p:txBody>
      </p:sp>
      <p:sp>
        <p:nvSpPr>
          <p:cNvPr id="303" name="Google Shape;303;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a:t>
            </a:r>
            <a:r>
              <a:rPr b="1" lang="en-US"/>
              <a:t>m</a:t>
            </a:r>
            <a:r>
              <a:rPr b="1" lang="en-US"/>
              <a:t>ineral</a:t>
            </a:r>
            <a:r>
              <a:rPr lang="en-US"/>
              <a:t> is a substance that does not come from an animal or plant; the building blocks that make up rocks.</a:t>
            </a:r>
            <a:endParaRPr/>
          </a:p>
          <a:p>
            <a:pPr indent="0" lvl="0" marL="0" rtl="0" algn="l">
              <a:lnSpc>
                <a:spcPct val="100000"/>
              </a:lnSpc>
              <a:spcBef>
                <a:spcPts val="0"/>
              </a:spcBef>
              <a:spcAft>
                <a:spcPts val="0"/>
              </a:spcAft>
              <a:buSzPts val="1400"/>
              <a:buNone/>
            </a:pPr>
            <a:r>
              <a:t/>
            </a:r>
            <a:endParaRPr/>
          </a:p>
        </p:txBody>
      </p:sp>
      <p:sp>
        <p:nvSpPr>
          <p:cNvPr id="311" name="Google Shape;311;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8" name="Google Shape;328;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 mineral</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A mineral is a substance that does not come from an animal or a plant; the building blocks that make up rocks</a:t>
            </a:r>
            <a:r>
              <a:rPr lang="en-US"/>
              <a:t>.</a:t>
            </a:r>
            <a:r>
              <a:rPr b="0" lang="en-US"/>
              <a:t>]</a:t>
            </a:r>
            <a:endParaRPr/>
          </a:p>
        </p:txBody>
      </p:sp>
      <p:sp>
        <p:nvSpPr>
          <p:cNvPr id="334" name="Google Shape;334;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50" name="Google Shape;350;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Mineral</a:t>
            </a:r>
            <a:r>
              <a:rPr lang="en-US"/>
              <a:t>.</a:t>
            </a:r>
            <a:endParaRPr/>
          </a:p>
        </p:txBody>
      </p:sp>
      <p:sp>
        <p:nvSpPr>
          <p:cNvPr id="198" name="Google Shape;198;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a5a1442303_0_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a5a1442303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Minerals</a:t>
            </a:r>
            <a:r>
              <a:rPr lang="en-US"/>
              <a:t> come to life through processes like cooling molten rock or drying up water. Each mineral, like quartz or iron, has its unique combination of elements and a neat arrangement of tiny parts called atoms.</a:t>
            </a:r>
            <a:endParaRPr/>
          </a:p>
        </p:txBody>
      </p:sp>
      <p:sp>
        <p:nvSpPr>
          <p:cNvPr id="357" name="Google Shape;357;g2a5a1442303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8d0a459bb7_0_3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8d0a459bb7_0_3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Minerals are like the Earth's tiny building blocks, forming naturally with specific recipes of elements. Think of them as nature's own ingredients for making rocks. </a:t>
            </a:r>
            <a:endParaRPr/>
          </a:p>
        </p:txBody>
      </p:sp>
      <p:sp>
        <p:nvSpPr>
          <p:cNvPr id="365" name="Google Shape;365;g28d0a459bb7_0_3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a5a1442303_0_5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2a5a1442303_0_5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Minerals are like the puzzle pieces that make up rocks. A rock is a solid made up of minerals.</a:t>
            </a:r>
            <a:endParaRPr/>
          </a:p>
        </p:txBody>
      </p:sp>
      <p:sp>
        <p:nvSpPr>
          <p:cNvPr id="373" name="Google Shape;373;g2a5a1442303_0_5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a5a1442303_0_5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a5a1442303_0_5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Minerals</a:t>
            </a:r>
            <a:r>
              <a:rPr lang="en-US"/>
              <a:t> are not just pretty substances; they are useful too. Iron, one of these minerals, helps us make strong things like cars and buildings.</a:t>
            </a:r>
            <a:endParaRPr/>
          </a:p>
        </p:txBody>
      </p:sp>
      <p:sp>
        <p:nvSpPr>
          <p:cNvPr id="381" name="Google Shape;381;g2a5a1442303_0_5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a5a1442303_0_5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2a5a1442303_0_5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Minerals are also the sculptors of our landscapes. They shape mountains, create the ground we walk on, and even guide how rivers flow. </a:t>
            </a:r>
            <a:endParaRPr/>
          </a:p>
        </p:txBody>
      </p:sp>
      <p:sp>
        <p:nvSpPr>
          <p:cNvPr id="391" name="Google Shape;391;g2a5a1442303_0_5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a5a1442303_0_5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a5a1442303_0_5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F</a:t>
            </a:r>
            <a:r>
              <a:rPr lang="en-US"/>
              <a:t>rom sparkly gems to everyday things like salt, minerals are Earth's incredible ingredients, making our world interesting and beautiful.</a:t>
            </a:r>
            <a:endParaRPr/>
          </a:p>
          <a:p>
            <a:pPr indent="0" lvl="0" marL="0" rtl="0" algn="l">
              <a:lnSpc>
                <a:spcPct val="100000"/>
              </a:lnSpc>
              <a:spcBef>
                <a:spcPts val="0"/>
              </a:spcBef>
              <a:spcAft>
                <a:spcPts val="0"/>
              </a:spcAft>
              <a:buSzPts val="1400"/>
              <a:buNone/>
            </a:pPr>
            <a:r>
              <a:t/>
            </a:r>
            <a:endParaRPr/>
          </a:p>
        </p:txBody>
      </p:sp>
      <p:sp>
        <p:nvSpPr>
          <p:cNvPr id="400" name="Google Shape;400;g2a5a1442303_0_5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408" name="Google Shape;408;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8c7b7e697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8c7b7e697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4400"/>
              <a:buNone/>
            </a:pPr>
            <a:r>
              <a:rPr lang="en-US" sz="1100"/>
              <a:t>Each mineral, like quartz or iron, has its unique combination of ______ and a neat arrangement of tiny parts called _____. </a:t>
            </a:r>
            <a:endParaRPr sz="1100"/>
          </a:p>
          <a:p>
            <a:pPr indent="0" lvl="0" marL="0" rtl="0" algn="l">
              <a:spcBef>
                <a:spcPts val="0"/>
              </a:spcBef>
              <a:spcAft>
                <a:spcPts val="0"/>
              </a:spcAft>
              <a:buSzPts val="4400"/>
              <a:buNone/>
            </a:pPr>
            <a:r>
              <a:t/>
            </a:r>
            <a:endParaRPr sz="1100"/>
          </a:p>
          <a:p>
            <a:pPr indent="0" lvl="0" marL="0" rtl="0" algn="l">
              <a:spcBef>
                <a:spcPts val="0"/>
              </a:spcBef>
              <a:spcAft>
                <a:spcPts val="0"/>
              </a:spcAft>
              <a:buClr>
                <a:schemeClr val="dk1"/>
              </a:buClr>
              <a:buSzPts val="4400"/>
              <a:buFont typeface="Calibri"/>
              <a:buNone/>
            </a:pPr>
            <a:r>
              <a:rPr lang="en-US" sz="1100"/>
              <a:t>[elements, atoms]</a:t>
            </a:r>
            <a:endParaRPr sz="1100"/>
          </a:p>
        </p:txBody>
      </p:sp>
      <p:sp>
        <p:nvSpPr>
          <p:cNvPr id="414" name="Google Shape;414;g28c7b7e697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a5a1442303_0_5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a5a1442303_0_5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4400"/>
              <a:buNone/>
            </a:pPr>
            <a:r>
              <a:rPr lang="en-US" sz="1100"/>
              <a:t>Each mineral, like quartz or iron, has its unique combination of </a:t>
            </a:r>
            <a:r>
              <a:rPr b="1" lang="en-US" sz="1100"/>
              <a:t>elements </a:t>
            </a:r>
            <a:r>
              <a:rPr lang="en-US" sz="1100"/>
              <a:t>and a neat arrangement of tiny parts called </a:t>
            </a:r>
            <a:r>
              <a:rPr b="1" lang="en-US" sz="1100"/>
              <a:t>atoms</a:t>
            </a:r>
            <a:r>
              <a:rPr lang="en-US" sz="1100"/>
              <a:t>. </a:t>
            </a:r>
            <a:endParaRPr sz="1100"/>
          </a:p>
          <a:p>
            <a:pPr indent="0" lvl="0" marL="0" rtl="0" algn="l">
              <a:spcBef>
                <a:spcPts val="0"/>
              </a:spcBef>
              <a:spcAft>
                <a:spcPts val="0"/>
              </a:spcAft>
              <a:buSzPts val="4400"/>
              <a:buNone/>
            </a:pPr>
            <a:r>
              <a:t/>
            </a:r>
            <a:endParaRPr sz="1100"/>
          </a:p>
        </p:txBody>
      </p:sp>
      <p:sp>
        <p:nvSpPr>
          <p:cNvPr id="422" name="Google Shape;422;g2a5a1442303_0_5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8c7b7e697c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8c7b7e697c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Rocks are made up of minerals.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[True]</a:t>
            </a:r>
            <a:endParaRPr/>
          </a:p>
        </p:txBody>
      </p:sp>
      <p:sp>
        <p:nvSpPr>
          <p:cNvPr id="430" name="Google Shape;430;g28c7b7e697c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do minerals contribute to changes in the Earth, and what role do they play in shaping the planet over time?</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207" name="Google Shape;207;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a5aebd56cf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a5aebd56cf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Rocks are made up of minerals.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[True]</a:t>
            </a:r>
            <a:endParaRPr/>
          </a:p>
        </p:txBody>
      </p:sp>
      <p:sp>
        <p:nvSpPr>
          <p:cNvPr id="438" name="Google Shape;438;g2a5aebd56cf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8d0a459bb7_0_5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8d0a459bb7_0_5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Minerals make up: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[All of the above]</a:t>
            </a:r>
            <a:endParaRPr/>
          </a:p>
        </p:txBody>
      </p:sp>
      <p:sp>
        <p:nvSpPr>
          <p:cNvPr id="446" name="Google Shape;446;g28d0a459bb7_0_5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a5aebd56cf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a5aebd56cf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Minerals make up: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[All of the above]</a:t>
            </a:r>
            <a:endParaRPr/>
          </a:p>
        </p:txBody>
      </p:sp>
      <p:sp>
        <p:nvSpPr>
          <p:cNvPr id="456" name="Google Shape;456;g2a5aebd56cf_0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minerals</a:t>
            </a:r>
            <a:r>
              <a:rPr lang="en-US"/>
              <a:t>.</a:t>
            </a:r>
            <a:endParaRPr/>
          </a:p>
        </p:txBody>
      </p:sp>
      <p:sp>
        <p:nvSpPr>
          <p:cNvPr id="466" name="Google Shape;466;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An example of a mineral is quartz. It is found in many types of rocks and</a:t>
            </a:r>
            <a:r>
              <a:rPr lang="en-US" sz="1100"/>
              <a:t> known for its hexagonal crystal structure. It is frequently used in jewelry.</a:t>
            </a:r>
            <a:endParaRPr sz="1100"/>
          </a:p>
        </p:txBody>
      </p:sp>
      <p:sp>
        <p:nvSpPr>
          <p:cNvPr id="473" name="Google Shape;473;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Another example of a mineral is graphite, which is made up of carbon atoms. Graphite is found in pencils. </a:t>
            </a:r>
            <a:endParaRPr/>
          </a:p>
        </p:txBody>
      </p:sp>
      <p:sp>
        <p:nvSpPr>
          <p:cNvPr id="483" name="Google Shape;483;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minerals</a:t>
            </a:r>
            <a:r>
              <a:rPr lang="en-US"/>
              <a:t>.</a:t>
            </a:r>
            <a:endParaRPr/>
          </a:p>
        </p:txBody>
      </p:sp>
      <p:sp>
        <p:nvSpPr>
          <p:cNvPr id="493" name="Google Shape;493;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Wood is not an example of a mineral. It is made from trees and plants and does not make up rocks.</a:t>
            </a:r>
            <a:endParaRPr/>
          </a:p>
        </p:txBody>
      </p:sp>
      <p:sp>
        <p:nvSpPr>
          <p:cNvPr id="500" name="Google Shape;500;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Rocks are not examples of minerals themselves, but instead are made up of minerals.</a:t>
            </a:r>
            <a:endParaRPr/>
          </a:p>
        </p:txBody>
      </p:sp>
      <p:sp>
        <p:nvSpPr>
          <p:cNvPr id="509" name="Google Shape;509;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518" name="Google Shape;518;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15" name="Google Shape;215;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are rocks not examples of minerals?</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[Rocks are not examples of minerals because they are made up of different minerals. A mineral has its unique combination of elements and atoms, and many minerals together make a rock.]</a:t>
            </a:r>
            <a:endParaRPr/>
          </a:p>
        </p:txBody>
      </p:sp>
      <p:sp>
        <p:nvSpPr>
          <p:cNvPr id="524" name="Google Shape;524;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35" name="Google Shape;535;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8d0a459bb7_0_2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28d0a459bb7_0_2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A </a:t>
            </a:r>
            <a:r>
              <a:rPr b="1" lang="en-US"/>
              <a:t>mineral</a:t>
            </a:r>
            <a:r>
              <a:rPr lang="en-US"/>
              <a:t> is a substance that does not come from an animal or plant; the building blocks that make up rocks. </a:t>
            </a:r>
            <a:endParaRPr/>
          </a:p>
        </p:txBody>
      </p:sp>
      <p:sp>
        <p:nvSpPr>
          <p:cNvPr id="542" name="Google Shape;542;g28d0a459bb7_0_2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mineral</a:t>
            </a:r>
            <a:r>
              <a:rPr lang="en-US">
                <a:solidFill>
                  <a:srgbClr val="242424"/>
                </a:solidFill>
              </a:rPr>
              <a:t>. </a:t>
            </a:r>
            <a:endParaRPr/>
          </a:p>
        </p:txBody>
      </p:sp>
      <p:sp>
        <p:nvSpPr>
          <p:cNvPr id="558" name="Google Shape;558;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minerals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mineral</a:t>
            </a:r>
            <a:r>
              <a:rPr b="1" lang="en-US"/>
              <a:t>.</a:t>
            </a:r>
            <a:endParaRPr>
              <a:solidFill>
                <a:schemeClr val="dk1"/>
              </a:solidFill>
            </a:endParaRPr>
          </a:p>
        </p:txBody>
      </p:sp>
      <p:sp>
        <p:nvSpPr>
          <p:cNvPr id="569" name="Google Shape;569;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 </a:t>
            </a:r>
            <a:r>
              <a:rPr b="1" lang="en-US"/>
              <a:t>mineral</a:t>
            </a:r>
            <a:r>
              <a:rPr b="1" lang="en-US"/>
              <a:t> </a:t>
            </a:r>
            <a:r>
              <a:rPr lang="en-US" sz="1200">
                <a:solidFill>
                  <a:schemeClr val="dk1"/>
                </a:solidFill>
              </a:rPr>
              <a:t>from these four choices</a:t>
            </a:r>
            <a:r>
              <a:rPr lang="en-US"/>
              <a:t>.</a:t>
            </a:r>
            <a:endParaRPr/>
          </a:p>
        </p:txBody>
      </p:sp>
      <p:sp>
        <p:nvSpPr>
          <p:cNvPr id="591" name="Google Shape;591;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a5aebd56cf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a5aebd56cf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 </a:t>
            </a:r>
            <a:r>
              <a:rPr b="1" lang="en-US"/>
              <a:t>mineral</a:t>
            </a:r>
            <a:r>
              <a:rPr lang="en-US"/>
              <a:t>.</a:t>
            </a:r>
            <a:endParaRPr/>
          </a:p>
        </p:txBody>
      </p:sp>
      <p:sp>
        <p:nvSpPr>
          <p:cNvPr id="611" name="Google Shape;611;g2a5aebd56cf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 </a:t>
            </a:r>
            <a:r>
              <a:rPr b="1" lang="en-US"/>
              <a:t>mineral</a:t>
            </a:r>
            <a:r>
              <a:rPr b="1" lang="en-US"/>
              <a:t>.</a:t>
            </a:r>
            <a:endParaRPr>
              <a:solidFill>
                <a:schemeClr val="dk1"/>
              </a:solidFill>
            </a:endParaRPr>
          </a:p>
        </p:txBody>
      </p:sp>
      <p:sp>
        <p:nvSpPr>
          <p:cNvPr id="632" name="Google Shape;632;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 </a:t>
            </a:r>
            <a:r>
              <a:rPr b="1" lang="en-US"/>
              <a:t>mineral </a:t>
            </a:r>
            <a:r>
              <a:rPr lang="en-US" sz="1200">
                <a:solidFill>
                  <a:schemeClr val="dk1"/>
                </a:solidFill>
              </a:rPr>
              <a:t>from these four choices.</a:t>
            </a:r>
            <a:endParaRPr sz="1200">
              <a:solidFill>
                <a:schemeClr val="dk1"/>
              </a:solidFill>
            </a:endParaRPr>
          </a:p>
        </p:txBody>
      </p:sp>
      <p:sp>
        <p:nvSpPr>
          <p:cNvPr id="655" name="Google Shape;655;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a5aebd56cf_1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2a5aebd56cf_1_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“Substances that does not come from an animal or plant; the building blocks that make up rocks” is correct! This is the definition of a </a:t>
            </a:r>
            <a:r>
              <a:rPr b="1" lang="en-US"/>
              <a:t>mineral</a:t>
            </a:r>
            <a:r>
              <a:rPr lang="en-US"/>
              <a:t>.</a:t>
            </a:r>
            <a:endParaRPr sz="1200">
              <a:solidFill>
                <a:schemeClr val="dk1"/>
              </a:solidFill>
            </a:endParaRPr>
          </a:p>
        </p:txBody>
      </p:sp>
      <p:sp>
        <p:nvSpPr>
          <p:cNvPr id="676" name="Google Shape;676;g2a5aebd56cf_1_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a5a1442303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2a5a1442303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Matter is anything that has mass and takes up space.</a:t>
            </a:r>
            <a:endParaRPr/>
          </a:p>
          <a:p>
            <a:pPr indent="0" lvl="0" marL="0" rtl="0" algn="l">
              <a:lnSpc>
                <a:spcPct val="100000"/>
              </a:lnSpc>
              <a:spcBef>
                <a:spcPts val="0"/>
              </a:spcBef>
              <a:spcAft>
                <a:spcPts val="0"/>
              </a:spcAft>
              <a:buSzPts val="1400"/>
              <a:buNone/>
            </a:pPr>
            <a:r>
              <a:t/>
            </a:r>
            <a:endParaRPr/>
          </a:p>
        </p:txBody>
      </p:sp>
      <p:sp>
        <p:nvSpPr>
          <p:cNvPr id="221" name="Google Shape;221;g2a5a1442303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 </a:t>
            </a:r>
            <a:r>
              <a:rPr b="1" lang="en-US"/>
              <a:t>mineral</a:t>
            </a:r>
            <a:r>
              <a:rPr b="1" lang="en-US"/>
              <a:t>: </a:t>
            </a:r>
            <a:r>
              <a:rPr lang="en-US"/>
              <a:t>Substances that does not come from an animal or plant; the building blocks that make up rocks.</a:t>
            </a:r>
            <a:endParaRPr>
              <a:solidFill>
                <a:schemeClr val="dk1"/>
              </a:solidFill>
            </a:endParaRPr>
          </a:p>
        </p:txBody>
      </p:sp>
      <p:sp>
        <p:nvSpPr>
          <p:cNvPr id="698" name="Google Shape;698;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 </a:t>
            </a:r>
            <a:r>
              <a:rPr b="1" lang="en-US"/>
              <a:t>mineral</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22" name="Google Shape;722;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a5aebd56cf_1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g2a5aebd56cf_1_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“Graphite in pencils” is correct! This is an example of a </a:t>
            </a:r>
            <a:r>
              <a:rPr b="1" lang="en-US"/>
              <a:t>mineral.</a:t>
            </a:r>
            <a:endParaRPr sz="1200">
              <a:solidFill>
                <a:schemeClr val="dk1"/>
              </a:solidFill>
            </a:endParaRPr>
          </a:p>
        </p:txBody>
      </p:sp>
      <p:sp>
        <p:nvSpPr>
          <p:cNvPr id="743" name="Google Shape;743;g2a5aebd56cf_1_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 </a:t>
            </a:r>
            <a:r>
              <a:rPr b="1" lang="en-US" sz="1100"/>
              <a:t>mineral</a:t>
            </a:r>
            <a:r>
              <a:rPr lang="en-US" sz="1100"/>
              <a:t>: Graphite in pencils.</a:t>
            </a:r>
            <a:endParaRPr sz="1100">
              <a:solidFill>
                <a:schemeClr val="dk1"/>
              </a:solidFill>
            </a:endParaRPr>
          </a:p>
        </p:txBody>
      </p:sp>
      <p:sp>
        <p:nvSpPr>
          <p:cNvPr id="765" name="Google Shape;765;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minerals</a:t>
            </a:r>
            <a:r>
              <a:rPr b="1" lang="en-US"/>
              <a:t>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90" name="Google Shape;790;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a5aebd56cf_1_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2a5aebd56cf_1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“Minerals are materials that have different uses in our daily lives, such as building materials and jewelry, and also make up rocks and Earth’s landscapes.” That is correct! This is an example of how </a:t>
            </a:r>
            <a:r>
              <a:rPr b="1" lang="en-US"/>
              <a:t>minerals </a:t>
            </a:r>
            <a:r>
              <a:rPr lang="en-US"/>
              <a:t>impacts your life.</a:t>
            </a:r>
            <a:endParaRPr sz="1200">
              <a:solidFill>
                <a:schemeClr val="dk1"/>
              </a:solidFill>
            </a:endParaRPr>
          </a:p>
        </p:txBody>
      </p:sp>
      <p:sp>
        <p:nvSpPr>
          <p:cNvPr id="811" name="Google Shape;811;g2a5aebd56cf_1_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 </a:t>
            </a:r>
            <a:r>
              <a:rPr b="1" lang="en-US"/>
              <a:t>minerals</a:t>
            </a:r>
            <a:r>
              <a:rPr b="1" lang="en-US" sz="1200">
                <a:solidFill>
                  <a:schemeClr val="dk1"/>
                </a:solidFill>
              </a:rPr>
              <a:t> </a:t>
            </a:r>
            <a:r>
              <a:rPr lang="en-US" sz="1200">
                <a:solidFill>
                  <a:schemeClr val="dk1"/>
                </a:solidFill>
              </a:rPr>
              <a:t>impact my life?”: </a:t>
            </a:r>
            <a:r>
              <a:rPr lang="en-US"/>
              <a:t>Minerals are materials that have different uses in our daily lives, such as building materials and jewelry, and also make up rocks and Earth’s landscapes.</a:t>
            </a:r>
            <a:endParaRPr/>
          </a:p>
        </p:txBody>
      </p:sp>
      <p:sp>
        <p:nvSpPr>
          <p:cNvPr id="833" name="Google Shape;833;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59" name="Google Shape;859;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a5aebd56cf_1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g2a5aebd56cf_1_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A </a:t>
            </a:r>
            <a:r>
              <a:rPr b="1" lang="en-US"/>
              <a:t>mineral</a:t>
            </a:r>
            <a:r>
              <a:rPr lang="en-US"/>
              <a:t> is a substance that does not come from an animal or plant; the building blocks that make up rocks. </a:t>
            </a:r>
            <a:endParaRPr/>
          </a:p>
        </p:txBody>
      </p:sp>
      <p:sp>
        <p:nvSpPr>
          <p:cNvPr id="866" name="Google Shape;866;g2a5aebd56cf_1_1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8c7b7e697c_0_2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g28c7b7e697c_0_2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How do minerals contribute to changes in the Earth, and what role do they play in shaping the planet over time?</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82" name="Google Shape;882;g28c7b7e697c_0_2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a5a1442303_0_1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a5a1442303_0_1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An atom is the smallest whole unit of matter. </a:t>
            </a:r>
            <a:endParaRPr>
              <a:latin typeface="Calibri"/>
              <a:ea typeface="Calibri"/>
              <a:cs typeface="Calibri"/>
              <a:sym typeface="Calibri"/>
            </a:endParaRPr>
          </a:p>
        </p:txBody>
      </p:sp>
      <p:sp>
        <p:nvSpPr>
          <p:cNvPr id="229" name="Google Shape;229;g2a5a1442303_0_1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8d0a459bb7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g28d0a459bb7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Have students watch the video (link: </a:t>
            </a:r>
            <a:r>
              <a:rPr lang="en-US" u="sng">
                <a:solidFill>
                  <a:schemeClr val="hlink"/>
                </a:solidFill>
                <a:hlinkClick r:id="rId2"/>
              </a:rPr>
              <a:t>https://www.youtube.com/watch?v=wzTRPlG1L0o</a:t>
            </a:r>
            <a:r>
              <a:rPr lang="en-US"/>
              <a:t>) and answer the questions on the slide.</a:t>
            </a:r>
            <a:endParaRPr/>
          </a:p>
        </p:txBody>
      </p:sp>
      <p:sp>
        <p:nvSpPr>
          <p:cNvPr id="890" name="Google Shape;890;g28d0a459bb7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8d164d3bd8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g28d164d3bd8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Click the link above for a simulation to deepen your understanding of minerals. In this simulation, you will identify different minerals.</a:t>
            </a:r>
            <a:endParaRPr/>
          </a:p>
        </p:txBody>
      </p:sp>
      <p:sp>
        <p:nvSpPr>
          <p:cNvPr id="900" name="Google Shape;900;g28d164d3bd8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911" name="Google Shape;911;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6" name="Google Shape;91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a5a1442303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a5a1442303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element is a pure substance containing only one type of atom. </a:t>
            </a:r>
            <a:endParaRPr/>
          </a:p>
        </p:txBody>
      </p:sp>
      <p:sp>
        <p:nvSpPr>
          <p:cNvPr id="237" name="Google Shape;237;g2a5a1442303_0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245" name="Google Shape;245;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a5a1442303_0_4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a5a1442303_0_4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Atoms are the smallest whole unit of matter.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251" name="Google Shape;251;g2a5a1442303_0_4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2a5a1442303_0_211"/>
          <p:cNvSpPr txBox="1"/>
          <p:nvPr>
            <p:ph type="ctrTitle"/>
          </p:nvPr>
        </p:nvSpPr>
        <p:spPr>
          <a:xfrm>
            <a:off x="685800" y="2130429"/>
            <a:ext cx="7772400" cy="1470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g2a5a1442303_0_21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93" name="Google Shape;93;g2a5a1442303_0_211"/>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g2a5a1442303_0_211"/>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g2a5a1442303_0_211"/>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g2a5a1442303_0_217"/>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 name="Google Shape;98;g2a5a1442303_0_217"/>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g2a5a1442303_0_217"/>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g2a5a1442303_0_2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 name="Google Shape;102;g2a5a1442303_0_221"/>
          <p:cNvSpPr txBox="1"/>
          <p:nvPr>
            <p:ph idx="1" type="body"/>
          </p:nvPr>
        </p:nvSpPr>
        <p:spPr>
          <a:xfrm>
            <a:off x="457200" y="1600204"/>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03" name="Google Shape;103;g2a5a1442303_0_221"/>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g2a5a1442303_0_221"/>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g2a5a1442303_0_221"/>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g2a5a1442303_0_227"/>
          <p:cNvSpPr txBox="1"/>
          <p:nvPr>
            <p:ph type="title"/>
          </p:nvPr>
        </p:nvSpPr>
        <p:spPr>
          <a:xfrm>
            <a:off x="722313" y="4406904"/>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Calibri"/>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g2a5a1442303_0_22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109" name="Google Shape;109;g2a5a1442303_0_227"/>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0" name="Google Shape;110;g2a5a1442303_0_227"/>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g2a5a1442303_0_227"/>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g2a5a1442303_0_2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4" name="Google Shape;114;g2a5a1442303_0_233"/>
          <p:cNvSpPr txBox="1"/>
          <p:nvPr>
            <p:ph idx="1" type="body"/>
          </p:nvPr>
        </p:nvSpPr>
        <p:spPr>
          <a:xfrm>
            <a:off x="457200" y="1600204"/>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15" name="Google Shape;115;g2a5a1442303_0_233"/>
          <p:cNvSpPr txBox="1"/>
          <p:nvPr>
            <p:ph idx="2" type="body"/>
          </p:nvPr>
        </p:nvSpPr>
        <p:spPr>
          <a:xfrm>
            <a:off x="4648200" y="1600204"/>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16" name="Google Shape;116;g2a5a1442303_0_233"/>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7" name="Google Shape;117;g2a5a1442303_0_233"/>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g2a5a1442303_0_233"/>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g2a5a1442303_0_2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44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1" name="Google Shape;121;g2a5a1442303_0_240"/>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122" name="Google Shape;122;g2a5a1442303_0_24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123" name="Google Shape;123;g2a5a1442303_0_240"/>
          <p:cNvSpPr txBox="1"/>
          <p:nvPr>
            <p:ph idx="3" type="body"/>
          </p:nvPr>
        </p:nvSpPr>
        <p:spPr>
          <a:xfrm>
            <a:off x="4645027"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124" name="Google Shape;124;g2a5a1442303_0_240"/>
          <p:cNvSpPr txBox="1"/>
          <p:nvPr>
            <p:ph idx="4" type="body"/>
          </p:nvPr>
        </p:nvSpPr>
        <p:spPr>
          <a:xfrm>
            <a:off x="4645027"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125" name="Google Shape;125;g2a5a1442303_0_240"/>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6" name="Google Shape;126;g2a5a1442303_0_240"/>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 name="Google Shape;127;g2a5a1442303_0_240"/>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g2a5a1442303_0_2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g2a5a1442303_0_249"/>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g2a5a1442303_0_249"/>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g2a5a1442303_0_249"/>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g2a5a1442303_0_254"/>
          <p:cNvSpPr txBox="1"/>
          <p:nvPr>
            <p:ph type="title"/>
          </p:nvPr>
        </p:nvSpPr>
        <p:spPr>
          <a:xfrm>
            <a:off x="457202" y="273050"/>
            <a:ext cx="3008400" cy="11622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g2a5a1442303_0_254"/>
          <p:cNvSpPr txBox="1"/>
          <p:nvPr>
            <p:ph idx="1" type="body"/>
          </p:nvPr>
        </p:nvSpPr>
        <p:spPr>
          <a:xfrm>
            <a:off x="3575050" y="273054"/>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136" name="Google Shape;136;g2a5a1442303_0_254"/>
          <p:cNvSpPr txBox="1"/>
          <p:nvPr>
            <p:ph idx="2" type="body"/>
          </p:nvPr>
        </p:nvSpPr>
        <p:spPr>
          <a:xfrm>
            <a:off x="457202" y="1435103"/>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37" name="Google Shape;137;g2a5a1442303_0_254"/>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 name="Google Shape;138;g2a5a1442303_0_254"/>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9" name="Google Shape;139;g2a5a1442303_0_254"/>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g2a5a1442303_0_261"/>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2" name="Google Shape;142;g2a5a1442303_0_261"/>
          <p:cNvSpPr/>
          <p:nvPr>
            <p:ph idx="2" type="pic"/>
          </p:nvPr>
        </p:nvSpPr>
        <p:spPr>
          <a:xfrm>
            <a:off x="1792288" y="612775"/>
            <a:ext cx="5486400" cy="4114800"/>
          </a:xfrm>
          <a:prstGeom prst="rect">
            <a:avLst/>
          </a:prstGeom>
          <a:noFill/>
          <a:ln>
            <a:noFill/>
          </a:ln>
        </p:spPr>
      </p:sp>
      <p:sp>
        <p:nvSpPr>
          <p:cNvPr id="143" name="Google Shape;143;g2a5a1442303_0_261"/>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44" name="Google Shape;144;g2a5a1442303_0_261"/>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5" name="Google Shape;145;g2a5a1442303_0_261"/>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6" name="Google Shape;146;g2a5a1442303_0_261"/>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g2a5a1442303_0_2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9" name="Google Shape;149;g2a5a1442303_0_268"/>
          <p:cNvSpPr txBox="1"/>
          <p:nvPr>
            <p:ph idx="1" type="body"/>
          </p:nvPr>
        </p:nvSpPr>
        <p:spPr>
          <a:xfrm rot="5400000">
            <a:off x="2308949" y="-251546"/>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50" name="Google Shape;150;g2a5a1442303_0_268"/>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 name="Google Shape;151;g2a5a1442303_0_268"/>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2" name="Google Shape;152;g2a5a1442303_0_268"/>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g2a5a1442303_0_274"/>
          <p:cNvSpPr txBox="1"/>
          <p:nvPr>
            <p:ph type="title"/>
          </p:nvPr>
        </p:nvSpPr>
        <p:spPr>
          <a:xfrm rot="5400000">
            <a:off x="4732349" y="2171693"/>
            <a:ext cx="5851500" cy="20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5" name="Google Shape;155;g2a5a1442303_0_274"/>
          <p:cNvSpPr txBox="1"/>
          <p:nvPr>
            <p:ph idx="1" type="body"/>
          </p:nvPr>
        </p:nvSpPr>
        <p:spPr>
          <a:xfrm rot="5400000">
            <a:off x="541350" y="190492"/>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56" name="Google Shape;156;g2a5a1442303_0_274"/>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7" name="Google Shape;157;g2a5a1442303_0_274"/>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8" name="Google Shape;158;g2a5a1442303_0_274"/>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2a5a1442303_0_2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g2a5a1442303_0_205"/>
          <p:cNvSpPr txBox="1"/>
          <p:nvPr>
            <p:ph idx="1" type="body"/>
          </p:nvPr>
        </p:nvSpPr>
        <p:spPr>
          <a:xfrm>
            <a:off x="457200" y="1600204"/>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g2a5a1442303_0_205"/>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g2a5a1442303_0_205"/>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g2a5a1442303_0_205"/>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9.png"/><Relationship Id="rId11" Type="http://schemas.openxmlformats.org/officeDocument/2006/relationships/image" Target="../media/image1.png"/><Relationship Id="rId10" Type="http://schemas.openxmlformats.org/officeDocument/2006/relationships/image" Target="../media/image10.png"/><Relationship Id="rId12" Type="http://schemas.openxmlformats.org/officeDocument/2006/relationships/image" Target="../media/image6.png"/><Relationship Id="rId9"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29.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29.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30.jpg"/><Relationship Id="rId5"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46.jpg"/><Relationship Id="rId5"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8.png"/><Relationship Id="rId4" Type="http://schemas.openxmlformats.org/officeDocument/2006/relationships/image" Target="../media/image46.jpg"/><Relationship Id="rId5"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8.png"/><Relationship Id="rId4" Type="http://schemas.openxmlformats.org/officeDocument/2006/relationships/image" Target="../media/image46.jpg"/><Relationship Id="rId5"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2.png"/><Relationship Id="rId4" Type="http://schemas.openxmlformats.org/officeDocument/2006/relationships/image" Target="../media/image31.png"/><Relationship Id="rId5" Type="http://schemas.openxmlformats.org/officeDocument/2006/relationships/image" Target="../media/image58.jpg"/><Relationship Id="rId6" Type="http://schemas.openxmlformats.org/officeDocument/2006/relationships/image" Target="../media/image6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2.png"/><Relationship Id="rId4" Type="http://schemas.openxmlformats.org/officeDocument/2006/relationships/image" Target="../media/image31.png"/><Relationship Id="rId5" Type="http://schemas.openxmlformats.org/officeDocument/2006/relationships/image" Target="../media/image39.jpg"/><Relationship Id="rId6"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4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8.png"/><Relationship Id="rId4" Type="http://schemas.openxmlformats.org/officeDocument/2006/relationships/image" Target="../media/image43.png"/><Relationship Id="rId5" Type="http://schemas.openxmlformats.org/officeDocument/2006/relationships/image" Target="../media/image45.jpg"/><Relationship Id="rId6"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2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7.jpg"/><Relationship Id="rId4" Type="http://schemas.openxmlformats.org/officeDocument/2006/relationships/image" Target="../media/image49.jpg"/><Relationship Id="rId5" Type="http://schemas.openxmlformats.org/officeDocument/2006/relationships/image" Target="../media/image60.jpg"/><Relationship Id="rId6" Type="http://schemas.openxmlformats.org/officeDocument/2006/relationships/image" Target="../media/image4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7.jpg"/><Relationship Id="rId4" Type="http://schemas.openxmlformats.org/officeDocument/2006/relationships/image" Target="../media/image49.jpg"/><Relationship Id="rId5" Type="http://schemas.openxmlformats.org/officeDocument/2006/relationships/image" Target="../media/image60.jpg"/><Relationship Id="rId6"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png"/><Relationship Id="rId4" Type="http://schemas.openxmlformats.org/officeDocument/2006/relationships/image" Target="../media/image2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0.png"/><Relationship Id="rId4" Type="http://schemas.openxmlformats.org/officeDocument/2006/relationships/hyperlink" Target="https://www.youtube.com/watch?v=wzTRPlG1L0o" TargetMode="External"/><Relationship Id="rId5" Type="http://schemas.openxmlformats.org/officeDocument/2006/relationships/image" Target="../media/image61.png"/><Relationship Id="rId6"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gizmos.explorelearning.com/find-gizmos/launch-gizmo?resourceId=640" TargetMode="External"/><Relationship Id="rId4" Type="http://schemas.openxmlformats.org/officeDocument/2006/relationships/image" Target="../media/image55.png"/><Relationship Id="rId5" Type="http://schemas.openxmlformats.org/officeDocument/2006/relationships/image" Target="../media/image51.png"/><Relationship Id="rId6"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3.jpg"/><Relationship Id="rId4" Type="http://schemas.openxmlformats.org/officeDocument/2006/relationships/image" Target="../media/image54.png"/><Relationship Id="rId5"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1"/>
          <p:cNvGrpSpPr/>
          <p:nvPr/>
        </p:nvGrpSpPr>
        <p:grpSpPr>
          <a:xfrm>
            <a:off x="1325592" y="297175"/>
            <a:ext cx="6456691" cy="6404394"/>
            <a:chOff x="814636" y="0"/>
            <a:chExt cx="5828917" cy="6404394"/>
          </a:xfrm>
        </p:grpSpPr>
        <p:sp>
          <p:nvSpPr>
            <p:cNvPr id="165" name="Google Shape;165;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167" name="Google Shape;167;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170" name="Google Shape;170;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173" name="Google Shape;173;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76" name="Google Shape;176;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79" name="Google Shape;179;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82" name="Google Shape;182;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83" name="Google Shape;183;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84" name="Google Shape;184;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85" name="Google Shape;185;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86" name="Google Shape;186;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89" name="Google Shape;189;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0" name="Google Shape;190;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91" name="Google Shape;191;p1"/>
          <p:cNvCxnSpPr>
            <a:stCxn id="192" idx="4"/>
            <a:endCxn id="189"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3" name="Google Shape;193;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94" name="Google Shape;194;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92" name="Google Shape;192;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descr="Questions" id="261" name="Google Shape;261;g2a5a1442303_0_48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2a5a1442303_0_486"/>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1" lang="en-US" sz="3500" u="sng">
                <a:solidFill>
                  <a:srgbClr val="FF0000"/>
                </a:solidFill>
                <a:latin typeface="Calibri"/>
                <a:ea typeface="Calibri"/>
                <a:cs typeface="Calibri"/>
                <a:sym typeface="Calibri"/>
              </a:rPr>
              <a:t>True</a:t>
            </a:r>
            <a:r>
              <a:rPr lang="en-US" sz="3500" u="sng">
                <a:latin typeface="Calibri"/>
                <a:ea typeface="Calibri"/>
                <a:cs typeface="Calibri"/>
                <a:sym typeface="Calibri"/>
              </a:rPr>
              <a:t> or False</a:t>
            </a:r>
            <a:r>
              <a:rPr lang="en-US" sz="3500">
                <a:latin typeface="Calibri"/>
                <a:ea typeface="Calibri"/>
                <a:cs typeface="Calibri"/>
                <a:sym typeface="Calibri"/>
              </a:rPr>
              <a:t>: Atoms are the smallest whole unit of matter.</a:t>
            </a:r>
            <a:endParaRPr b="0" i="0" sz="3500" u="none" cap="none" strike="noStrike">
              <a:solidFill>
                <a:srgbClr val="000000"/>
              </a:solidFill>
              <a:latin typeface="Arial"/>
              <a:ea typeface="Arial"/>
              <a:cs typeface="Arial"/>
              <a:sym typeface="Arial"/>
            </a:endParaRPr>
          </a:p>
        </p:txBody>
      </p:sp>
      <p:pic>
        <p:nvPicPr>
          <p:cNvPr descr="tom - Wiktionary" id="263" name="Google Shape;263;g2a5a1442303_0_486"/>
          <p:cNvPicPr preferRelativeResize="0"/>
          <p:nvPr/>
        </p:nvPicPr>
        <p:blipFill rotWithShape="1">
          <a:blip r:embed="rId4">
            <a:alphaModFix/>
          </a:blip>
          <a:srcRect b="0" l="0" r="0" t="0"/>
          <a:stretch/>
        </p:blipFill>
        <p:spPr>
          <a:xfrm>
            <a:off x="2594086" y="1545021"/>
            <a:ext cx="3955831" cy="44772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descr="Questions" id="269" name="Google Shape;269;g2a5a1442303_0_37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2a5a1442303_0_370"/>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A pure substance containing one type of atom is…</a:t>
            </a:r>
            <a:endParaRPr b="0" i="0" sz="3500" u="none" cap="none" strike="noStrike">
              <a:solidFill>
                <a:srgbClr val="000000"/>
              </a:solidFill>
              <a:latin typeface="Arial"/>
              <a:ea typeface="Arial"/>
              <a:cs typeface="Arial"/>
              <a:sym typeface="Arial"/>
            </a:endParaRPr>
          </a:p>
        </p:txBody>
      </p:sp>
      <p:sp>
        <p:nvSpPr>
          <p:cNvPr id="271" name="Google Shape;271;g2a5a1442303_0_370"/>
          <p:cNvSpPr txBox="1"/>
          <p:nvPr/>
        </p:nvSpPr>
        <p:spPr>
          <a:xfrm>
            <a:off x="344550" y="2755650"/>
            <a:ext cx="4319700" cy="1502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Matter</a:t>
            </a:r>
            <a:endParaRPr b="0" i="0" sz="3200" u="none" cap="none" strike="noStrike">
              <a:solidFill>
                <a:srgbClr val="000000"/>
              </a:solidFill>
              <a:latin typeface="Arial"/>
              <a:ea typeface="Arial"/>
              <a:cs typeface="Arial"/>
              <a:sym typeface="Arial"/>
            </a:endParaRPr>
          </a:p>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An element</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gold.jpg" id="272" name="Google Shape;272;g2a5a1442303_0_370"/>
          <p:cNvPicPr preferRelativeResize="0"/>
          <p:nvPr/>
        </p:nvPicPr>
        <p:blipFill rotWithShape="1">
          <a:blip r:embed="rId4">
            <a:alphaModFix/>
          </a:blip>
          <a:srcRect b="0" l="0" r="0" t="0"/>
          <a:stretch/>
        </p:blipFill>
        <p:spPr>
          <a:xfrm>
            <a:off x="4296124" y="2091588"/>
            <a:ext cx="4245175" cy="28305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descr="Questions" id="278" name="Google Shape;278;g2a5a1442303_0_3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2a5a1442303_0_378"/>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A pure substance containing one type of atom is…</a:t>
            </a:r>
            <a:endParaRPr b="0" i="0" sz="3500" u="none" cap="none" strike="noStrike">
              <a:solidFill>
                <a:srgbClr val="000000"/>
              </a:solidFill>
              <a:latin typeface="Arial"/>
              <a:ea typeface="Arial"/>
              <a:cs typeface="Arial"/>
              <a:sym typeface="Arial"/>
            </a:endParaRPr>
          </a:p>
        </p:txBody>
      </p:sp>
      <p:sp>
        <p:nvSpPr>
          <p:cNvPr id="280" name="Google Shape;280;g2a5a1442303_0_378"/>
          <p:cNvSpPr txBox="1"/>
          <p:nvPr/>
        </p:nvSpPr>
        <p:spPr>
          <a:xfrm>
            <a:off x="344550" y="2755650"/>
            <a:ext cx="4319700" cy="1502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Matter</a:t>
            </a:r>
            <a:endParaRPr b="0" i="0" sz="3200" u="none" cap="none" strike="noStrike">
              <a:solidFill>
                <a:srgbClr val="000000"/>
              </a:solidFill>
              <a:latin typeface="Arial"/>
              <a:ea typeface="Arial"/>
              <a:cs typeface="Arial"/>
              <a:sym typeface="Arial"/>
            </a:endParaRPr>
          </a:p>
          <a:p>
            <a:pPr indent="-457200" lvl="0" marL="457200" marR="0" rtl="0" algn="l">
              <a:lnSpc>
                <a:spcPct val="115000"/>
              </a:lnSpc>
              <a:spcBef>
                <a:spcPts val="0"/>
              </a:spcBef>
              <a:spcAft>
                <a:spcPts val="0"/>
              </a:spcAft>
              <a:buClr>
                <a:srgbClr val="FF0000"/>
              </a:buClr>
              <a:buSzPts val="3200"/>
              <a:buAutoNum type="alphaUcPeriod"/>
            </a:pPr>
            <a:r>
              <a:rPr b="1" lang="en-US" sz="3200">
                <a:solidFill>
                  <a:srgbClr val="FF0000"/>
                </a:solidFill>
                <a:latin typeface="Calibri"/>
                <a:ea typeface="Calibri"/>
                <a:cs typeface="Calibri"/>
                <a:sym typeface="Calibri"/>
              </a:rPr>
              <a:t>An element</a:t>
            </a:r>
            <a:endParaRPr b="1" i="0" sz="3200" u="none" cap="none" strike="noStrike">
              <a:solidFill>
                <a:srgbClr val="FF0000"/>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gold.jpg" id="281" name="Google Shape;281;g2a5a1442303_0_378"/>
          <p:cNvPicPr preferRelativeResize="0"/>
          <p:nvPr/>
        </p:nvPicPr>
        <p:blipFill rotWithShape="1">
          <a:blip r:embed="rId4">
            <a:alphaModFix/>
          </a:blip>
          <a:srcRect b="0" l="0" r="0" t="0"/>
          <a:stretch/>
        </p:blipFill>
        <p:spPr>
          <a:xfrm>
            <a:off x="4296124" y="2091588"/>
            <a:ext cx="4245175" cy="28305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2a5a1442303_0_386"/>
          <p:cNvSpPr txBox="1"/>
          <p:nvPr/>
        </p:nvSpPr>
        <p:spPr>
          <a:xfrm>
            <a:off x="1466732" y="306697"/>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lang="en-US" sz="2800">
                <a:solidFill>
                  <a:srgbClr val="0C0C0C"/>
                </a:solidFill>
                <a:latin typeface="Calibri"/>
                <a:ea typeface="Calibri"/>
                <a:cs typeface="Calibri"/>
                <a:sym typeface="Calibri"/>
              </a:rPr>
              <a:t>Elements are an example of ________.</a:t>
            </a:r>
            <a:endParaRPr i="0" sz="2800" cap="none" strike="noStrike">
              <a:solidFill>
                <a:schemeClr val="dk1"/>
              </a:solidFill>
              <a:latin typeface="Calibri"/>
              <a:ea typeface="Calibri"/>
              <a:cs typeface="Calibri"/>
              <a:sym typeface="Calibri"/>
            </a:endParaRPr>
          </a:p>
        </p:txBody>
      </p:sp>
      <p:pic>
        <p:nvPicPr>
          <p:cNvPr descr="gold.jpg" id="288" name="Google Shape;288;g2a5a1442303_0_386"/>
          <p:cNvPicPr preferRelativeResize="0"/>
          <p:nvPr/>
        </p:nvPicPr>
        <p:blipFill rotWithShape="1">
          <a:blip r:embed="rId3">
            <a:alphaModFix/>
          </a:blip>
          <a:srcRect b="0" l="0" r="0" t="0"/>
          <a:stretch/>
        </p:blipFill>
        <p:spPr>
          <a:xfrm>
            <a:off x="152750" y="2327425"/>
            <a:ext cx="4419250" cy="2946602"/>
          </a:xfrm>
          <a:prstGeom prst="rect">
            <a:avLst/>
          </a:prstGeom>
          <a:noFill/>
          <a:ln>
            <a:noFill/>
          </a:ln>
        </p:spPr>
      </p:pic>
      <p:pic>
        <p:nvPicPr>
          <p:cNvPr id="289" name="Google Shape;289;g2a5a1442303_0_386"/>
          <p:cNvPicPr preferRelativeResize="0"/>
          <p:nvPr/>
        </p:nvPicPr>
        <p:blipFill rotWithShape="1">
          <a:blip r:embed="rId4">
            <a:alphaModFix/>
          </a:blip>
          <a:srcRect b="0" l="0" r="0" t="0"/>
          <a:stretch/>
        </p:blipFill>
        <p:spPr>
          <a:xfrm>
            <a:off x="4848850" y="2397650"/>
            <a:ext cx="4081100" cy="2806151"/>
          </a:xfrm>
          <a:prstGeom prst="rect">
            <a:avLst/>
          </a:prstGeom>
          <a:noFill/>
          <a:ln>
            <a:noFill/>
          </a:ln>
        </p:spPr>
      </p:pic>
      <p:sp>
        <p:nvSpPr>
          <p:cNvPr descr="Questions" id="290" name="Google Shape;290;g2a5a1442303_0_386"/>
          <p:cNvSpPr/>
          <p:nvPr/>
        </p:nvSpPr>
        <p:spPr>
          <a:xfrm>
            <a:off x="0" y="0"/>
            <a:ext cx="983700" cy="9540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2a5a1442303_0_394"/>
          <p:cNvSpPr txBox="1"/>
          <p:nvPr/>
        </p:nvSpPr>
        <p:spPr>
          <a:xfrm>
            <a:off x="1466732" y="306697"/>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lang="en-US" sz="2800">
                <a:solidFill>
                  <a:srgbClr val="0C0C0C"/>
                </a:solidFill>
                <a:latin typeface="Calibri"/>
                <a:ea typeface="Calibri"/>
                <a:cs typeface="Calibri"/>
                <a:sym typeface="Calibri"/>
              </a:rPr>
              <a:t>Elements are an example of </a:t>
            </a:r>
            <a:r>
              <a:rPr b="1" lang="en-US" sz="2800">
                <a:solidFill>
                  <a:srgbClr val="FF0000"/>
                </a:solidFill>
                <a:latin typeface="Calibri"/>
                <a:ea typeface="Calibri"/>
                <a:cs typeface="Calibri"/>
                <a:sym typeface="Calibri"/>
              </a:rPr>
              <a:t>matter</a:t>
            </a:r>
            <a:r>
              <a:rPr lang="en-US" sz="2800">
                <a:solidFill>
                  <a:srgbClr val="0C0C0C"/>
                </a:solidFill>
                <a:latin typeface="Calibri"/>
                <a:ea typeface="Calibri"/>
                <a:cs typeface="Calibri"/>
                <a:sym typeface="Calibri"/>
              </a:rPr>
              <a:t>.</a:t>
            </a:r>
            <a:endParaRPr i="0" sz="2800" cap="none" strike="noStrike">
              <a:solidFill>
                <a:schemeClr val="dk1"/>
              </a:solidFill>
              <a:latin typeface="Calibri"/>
              <a:ea typeface="Calibri"/>
              <a:cs typeface="Calibri"/>
              <a:sym typeface="Calibri"/>
            </a:endParaRPr>
          </a:p>
        </p:txBody>
      </p:sp>
      <p:pic>
        <p:nvPicPr>
          <p:cNvPr descr="gold.jpg" id="297" name="Google Shape;297;g2a5a1442303_0_394"/>
          <p:cNvPicPr preferRelativeResize="0"/>
          <p:nvPr/>
        </p:nvPicPr>
        <p:blipFill rotWithShape="1">
          <a:blip r:embed="rId3">
            <a:alphaModFix/>
          </a:blip>
          <a:srcRect b="0" l="0" r="0" t="0"/>
          <a:stretch/>
        </p:blipFill>
        <p:spPr>
          <a:xfrm>
            <a:off x="152750" y="2327425"/>
            <a:ext cx="4419250" cy="2946602"/>
          </a:xfrm>
          <a:prstGeom prst="rect">
            <a:avLst/>
          </a:prstGeom>
          <a:noFill/>
          <a:ln>
            <a:noFill/>
          </a:ln>
        </p:spPr>
      </p:pic>
      <p:pic>
        <p:nvPicPr>
          <p:cNvPr id="298" name="Google Shape;298;g2a5a1442303_0_394"/>
          <p:cNvPicPr preferRelativeResize="0"/>
          <p:nvPr/>
        </p:nvPicPr>
        <p:blipFill rotWithShape="1">
          <a:blip r:embed="rId4">
            <a:alphaModFix/>
          </a:blip>
          <a:srcRect b="0" l="0" r="0" t="0"/>
          <a:stretch/>
        </p:blipFill>
        <p:spPr>
          <a:xfrm>
            <a:off x="4848850" y="2397650"/>
            <a:ext cx="4081100" cy="2806151"/>
          </a:xfrm>
          <a:prstGeom prst="rect">
            <a:avLst/>
          </a:prstGeom>
          <a:noFill/>
          <a:ln>
            <a:noFill/>
          </a:ln>
        </p:spPr>
      </p:pic>
      <p:sp>
        <p:nvSpPr>
          <p:cNvPr descr="Questions" id="299" name="Google Shape;299;g2a5a1442303_0_394"/>
          <p:cNvSpPr/>
          <p:nvPr/>
        </p:nvSpPr>
        <p:spPr>
          <a:xfrm>
            <a:off x="0" y="0"/>
            <a:ext cx="983700" cy="9540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Mineral</a:t>
            </a:r>
            <a:endParaRPr b="0" i="0" sz="1400" u="none" cap="none" strike="noStrike">
              <a:solidFill>
                <a:srgbClr val="000000"/>
              </a:solidFill>
              <a:latin typeface="Arial"/>
              <a:ea typeface="Arial"/>
              <a:cs typeface="Arial"/>
              <a:sym typeface="Arial"/>
            </a:endParaRPr>
          </a:p>
        </p:txBody>
      </p:sp>
      <p:sp>
        <p:nvSpPr>
          <p:cNvPr descr="Artificial Intelligence" id="306" name="Google Shape;306;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07" name="Google Shape;307;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27e576c1a67_0_281"/>
          <p:cNvSpPr txBox="1"/>
          <p:nvPr>
            <p:ph idx="1" type="subTitle"/>
          </p:nvPr>
        </p:nvSpPr>
        <p:spPr>
          <a:xfrm>
            <a:off x="771749" y="783017"/>
            <a:ext cx="76005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Mineral</a:t>
            </a:r>
            <a:r>
              <a:rPr b="1" lang="en-US" sz="3000">
                <a:solidFill>
                  <a:schemeClr val="dk1"/>
                </a:solidFill>
              </a:rPr>
              <a:t>: </a:t>
            </a:r>
            <a:r>
              <a:rPr lang="en-US" sz="3000">
                <a:solidFill>
                  <a:schemeClr val="dk1"/>
                </a:solidFill>
                <a:highlight>
                  <a:srgbClr val="FFFFFF"/>
                </a:highlight>
              </a:rPr>
              <a:t>Substance that does not come from an animal or plant; the building blocks that make up rocks</a:t>
            </a:r>
            <a:endParaRPr sz="3000">
              <a:solidFill>
                <a:schemeClr val="dk1"/>
              </a:solidFill>
            </a:endParaRPr>
          </a:p>
        </p:txBody>
      </p:sp>
      <p:sp>
        <p:nvSpPr>
          <p:cNvPr descr="Artificial Intelligence" id="314" name="Google Shape;314;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15" name="Google Shape;315;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316" name="Google Shape;316;g27e576c1a67_0_281"/>
          <p:cNvPicPr preferRelativeResize="0"/>
          <p:nvPr/>
        </p:nvPicPr>
        <p:blipFill>
          <a:blip r:embed="rId5">
            <a:alphaModFix/>
          </a:blip>
          <a:stretch>
            <a:fillRect/>
          </a:stretch>
        </p:blipFill>
        <p:spPr>
          <a:xfrm>
            <a:off x="1883163" y="2478475"/>
            <a:ext cx="5377674" cy="3681400"/>
          </a:xfrm>
          <a:prstGeom prst="rect">
            <a:avLst/>
          </a:prstGeom>
          <a:noFill/>
          <a:ln>
            <a:noFill/>
          </a:ln>
        </p:spPr>
      </p:pic>
      <p:sp>
        <p:nvSpPr>
          <p:cNvPr id="317" name="Google Shape;317;g27e576c1a67_0_281"/>
          <p:cNvSpPr/>
          <p:nvPr/>
        </p:nvSpPr>
        <p:spPr>
          <a:xfrm rot="1081815">
            <a:off x="1176116" y="2218237"/>
            <a:ext cx="940169" cy="582126"/>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8" name="Google Shape;318;g27e576c1a67_0_281"/>
          <p:cNvSpPr/>
          <p:nvPr/>
        </p:nvSpPr>
        <p:spPr>
          <a:xfrm rot="8869562">
            <a:off x="6544508" y="2218174"/>
            <a:ext cx="940296" cy="582227"/>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9" name="Google Shape;319;g27e576c1a67_0_281"/>
          <p:cNvSpPr/>
          <p:nvPr/>
        </p:nvSpPr>
        <p:spPr>
          <a:xfrm rot="-8742705">
            <a:off x="6146746" y="5845029"/>
            <a:ext cx="940434" cy="582220"/>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0" name="Google Shape;320;g27e576c1a67_0_281"/>
          <p:cNvSpPr/>
          <p:nvPr/>
        </p:nvSpPr>
        <p:spPr>
          <a:xfrm rot="-2533987">
            <a:off x="1696878" y="5845093"/>
            <a:ext cx="940417" cy="582138"/>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1" name="Google Shape;321;g27e576c1a67_0_281"/>
          <p:cNvSpPr txBox="1"/>
          <p:nvPr/>
        </p:nvSpPr>
        <p:spPr>
          <a:xfrm>
            <a:off x="36375" y="216472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322" name="Google Shape;322;g27e576c1a67_0_281"/>
          <p:cNvSpPr txBox="1"/>
          <p:nvPr/>
        </p:nvSpPr>
        <p:spPr>
          <a:xfrm>
            <a:off x="847950" y="6282750"/>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323" name="Google Shape;323;g27e576c1a67_0_281"/>
          <p:cNvSpPr txBox="1"/>
          <p:nvPr/>
        </p:nvSpPr>
        <p:spPr>
          <a:xfrm>
            <a:off x="7567550" y="216472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324" name="Google Shape;324;g27e576c1a67_0_281"/>
          <p:cNvSpPr txBox="1"/>
          <p:nvPr/>
        </p:nvSpPr>
        <p:spPr>
          <a:xfrm>
            <a:off x="7169575" y="615987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descr="Questions" id="330" name="Google Shape;330;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a mineral</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337" name="Google Shape;337;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8" name="Google Shape;338;g27e576c1a67_0_364"/>
          <p:cNvPicPr preferRelativeResize="0"/>
          <p:nvPr/>
        </p:nvPicPr>
        <p:blipFill>
          <a:blip r:embed="rId4">
            <a:alphaModFix/>
          </a:blip>
          <a:stretch>
            <a:fillRect/>
          </a:stretch>
        </p:blipFill>
        <p:spPr>
          <a:xfrm>
            <a:off x="2111763" y="2097475"/>
            <a:ext cx="5377674" cy="3681400"/>
          </a:xfrm>
          <a:prstGeom prst="rect">
            <a:avLst/>
          </a:prstGeom>
          <a:noFill/>
          <a:ln>
            <a:noFill/>
          </a:ln>
        </p:spPr>
      </p:pic>
      <p:sp>
        <p:nvSpPr>
          <p:cNvPr id="339" name="Google Shape;339;g27e576c1a67_0_364"/>
          <p:cNvSpPr/>
          <p:nvPr/>
        </p:nvSpPr>
        <p:spPr>
          <a:xfrm rot="1081815">
            <a:off x="1404716" y="1837237"/>
            <a:ext cx="940169" cy="582126"/>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0" name="Google Shape;340;g27e576c1a67_0_364"/>
          <p:cNvSpPr/>
          <p:nvPr/>
        </p:nvSpPr>
        <p:spPr>
          <a:xfrm rot="8869562">
            <a:off x="6773108" y="1837174"/>
            <a:ext cx="940296" cy="582227"/>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1" name="Google Shape;341;g27e576c1a67_0_364"/>
          <p:cNvSpPr/>
          <p:nvPr/>
        </p:nvSpPr>
        <p:spPr>
          <a:xfrm rot="-8742705">
            <a:off x="6375346" y="5464029"/>
            <a:ext cx="940434" cy="582220"/>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2" name="Google Shape;342;g27e576c1a67_0_364"/>
          <p:cNvSpPr/>
          <p:nvPr/>
        </p:nvSpPr>
        <p:spPr>
          <a:xfrm rot="-2533987">
            <a:off x="1925478" y="5464093"/>
            <a:ext cx="940417" cy="582138"/>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3" name="Google Shape;343;g27e576c1a67_0_364"/>
          <p:cNvSpPr txBox="1"/>
          <p:nvPr/>
        </p:nvSpPr>
        <p:spPr>
          <a:xfrm>
            <a:off x="264975" y="178372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344" name="Google Shape;344;g27e576c1a67_0_364"/>
          <p:cNvSpPr txBox="1"/>
          <p:nvPr/>
        </p:nvSpPr>
        <p:spPr>
          <a:xfrm>
            <a:off x="1076550" y="5901750"/>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345" name="Google Shape;345;g27e576c1a67_0_364"/>
          <p:cNvSpPr txBox="1"/>
          <p:nvPr/>
        </p:nvSpPr>
        <p:spPr>
          <a:xfrm>
            <a:off x="7796150" y="178372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346" name="Google Shape;346;g27e576c1a67_0_364"/>
          <p:cNvSpPr txBox="1"/>
          <p:nvPr/>
        </p:nvSpPr>
        <p:spPr>
          <a:xfrm>
            <a:off x="7398175" y="577887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353" name="Google Shape;353;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202" name="Google Shape;202;p2"/>
          <p:cNvSpPr txBox="1"/>
          <p:nvPr/>
        </p:nvSpPr>
        <p:spPr>
          <a:xfrm>
            <a:off x="1828800" y="287215"/>
            <a:ext cx="5486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Mineral</a:t>
            </a:r>
            <a:endParaRPr b="0" i="0" sz="1800" u="none" cap="none" strike="noStrike">
              <a:solidFill>
                <a:srgbClr val="000000"/>
              </a:solidFill>
              <a:latin typeface="Calibri"/>
              <a:ea typeface="Calibri"/>
              <a:cs typeface="Calibri"/>
              <a:sym typeface="Calibri"/>
            </a:endParaRPr>
          </a:p>
        </p:txBody>
      </p:sp>
      <p:pic>
        <p:nvPicPr>
          <p:cNvPr id="203" name="Google Shape;203;p2"/>
          <p:cNvPicPr preferRelativeResize="0"/>
          <p:nvPr/>
        </p:nvPicPr>
        <p:blipFill>
          <a:blip r:embed="rId3">
            <a:alphaModFix/>
          </a:blip>
          <a:stretch>
            <a:fillRect/>
          </a:stretch>
        </p:blipFill>
        <p:spPr>
          <a:xfrm>
            <a:off x="152400" y="1455415"/>
            <a:ext cx="8839200" cy="4972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descr="Artificial Intelligence" id="359" name="Google Shape;359;g2a5a1442303_0_49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2a5a1442303_0_494"/>
          <p:cNvSpPr txBox="1"/>
          <p:nvPr/>
        </p:nvSpPr>
        <p:spPr>
          <a:xfrm>
            <a:off x="506625" y="7600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Minerals come to life through processes like cooling molten rock or drying up water. Each mineral, like quartz or iron, has its unique combination of elements and a neat arrangement of tiny parts called atoms. </a:t>
            </a:r>
            <a:endParaRPr b="0" i="0" sz="3000" u="none" cap="none" strike="noStrike">
              <a:solidFill>
                <a:srgbClr val="000000"/>
              </a:solidFill>
              <a:latin typeface="Arial"/>
              <a:ea typeface="Arial"/>
              <a:cs typeface="Arial"/>
              <a:sym typeface="Arial"/>
            </a:endParaRPr>
          </a:p>
        </p:txBody>
      </p:sp>
      <p:pic>
        <p:nvPicPr>
          <p:cNvPr id="361" name="Google Shape;361;g2a5a1442303_0_494"/>
          <p:cNvPicPr preferRelativeResize="0"/>
          <p:nvPr/>
        </p:nvPicPr>
        <p:blipFill>
          <a:blip r:embed="rId4">
            <a:alphaModFix/>
          </a:blip>
          <a:stretch>
            <a:fillRect/>
          </a:stretch>
        </p:blipFill>
        <p:spPr>
          <a:xfrm>
            <a:off x="152400" y="2748350"/>
            <a:ext cx="8839202" cy="388133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descr="Artificial Intelligence" id="367" name="Google Shape;367;g28d0a459bb7_0_31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28d0a459bb7_0_316"/>
          <p:cNvSpPr txBox="1"/>
          <p:nvPr/>
        </p:nvSpPr>
        <p:spPr>
          <a:xfrm>
            <a:off x="506625" y="4552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Minerals are like the Earth’s tiny building blocks, forming naturally with specific recipes of elements. Think of them as nature’s </a:t>
            </a:r>
            <a:r>
              <a:rPr lang="en-US" sz="3000">
                <a:solidFill>
                  <a:schemeClr val="dk1"/>
                </a:solidFill>
                <a:latin typeface="Calibri"/>
                <a:ea typeface="Calibri"/>
                <a:cs typeface="Calibri"/>
                <a:sym typeface="Calibri"/>
              </a:rPr>
              <a:t>own ingredients for making rocks.</a:t>
            </a:r>
            <a:endParaRPr b="0" i="0" sz="3000" u="none" cap="none" strike="noStrike">
              <a:solidFill>
                <a:srgbClr val="000000"/>
              </a:solidFill>
              <a:latin typeface="Arial"/>
              <a:ea typeface="Arial"/>
              <a:cs typeface="Arial"/>
              <a:sym typeface="Arial"/>
            </a:endParaRPr>
          </a:p>
        </p:txBody>
      </p:sp>
      <p:pic>
        <p:nvPicPr>
          <p:cNvPr id="369" name="Google Shape;369;g28d0a459bb7_0_316"/>
          <p:cNvPicPr preferRelativeResize="0"/>
          <p:nvPr/>
        </p:nvPicPr>
        <p:blipFill>
          <a:blip r:embed="rId4">
            <a:alphaModFix/>
          </a:blip>
          <a:stretch>
            <a:fillRect/>
          </a:stretch>
        </p:blipFill>
        <p:spPr>
          <a:xfrm>
            <a:off x="1816850" y="2337675"/>
            <a:ext cx="5796049" cy="41860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descr="Artificial Intelligence" id="375" name="Google Shape;375;g2a5a1442303_0_51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2a5a1442303_0_518"/>
          <p:cNvSpPr txBox="1"/>
          <p:nvPr/>
        </p:nvSpPr>
        <p:spPr>
          <a:xfrm>
            <a:off x="506625" y="3028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Minerals are like puzzle pieces that make up rocks. A rock is a solid made up of minerals.</a:t>
            </a:r>
            <a:endParaRPr b="0" i="0" sz="3000" u="none" cap="none" strike="noStrike">
              <a:solidFill>
                <a:srgbClr val="000000"/>
              </a:solidFill>
              <a:latin typeface="Arial"/>
              <a:ea typeface="Arial"/>
              <a:cs typeface="Arial"/>
              <a:sym typeface="Arial"/>
            </a:endParaRPr>
          </a:p>
        </p:txBody>
      </p:sp>
      <p:pic>
        <p:nvPicPr>
          <p:cNvPr id="377" name="Google Shape;377;g2a5a1442303_0_518"/>
          <p:cNvPicPr preferRelativeResize="0"/>
          <p:nvPr/>
        </p:nvPicPr>
        <p:blipFill>
          <a:blip r:embed="rId4">
            <a:alphaModFix/>
          </a:blip>
          <a:stretch>
            <a:fillRect/>
          </a:stretch>
        </p:blipFill>
        <p:spPr>
          <a:xfrm>
            <a:off x="152400" y="2097925"/>
            <a:ext cx="8839204" cy="40613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descr="Artificial Intelligence" id="383" name="Google Shape;383;g2a5a1442303_0_50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g2a5a1442303_0_500"/>
          <p:cNvSpPr txBox="1"/>
          <p:nvPr/>
        </p:nvSpPr>
        <p:spPr>
          <a:xfrm>
            <a:off x="506625" y="3028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Minerals</a:t>
            </a:r>
            <a:r>
              <a:rPr lang="en-US" sz="3000">
                <a:solidFill>
                  <a:schemeClr val="dk1"/>
                </a:solidFill>
                <a:latin typeface="Calibri"/>
                <a:ea typeface="Calibri"/>
                <a:cs typeface="Calibri"/>
                <a:sym typeface="Calibri"/>
              </a:rPr>
              <a:t> are not just pretty substances; they are useful too. Iron, one of these minerals, helps us make strong things like cars and buildings.</a:t>
            </a:r>
            <a:endParaRPr b="0" i="0" sz="3000" u="none" cap="none" strike="noStrike">
              <a:solidFill>
                <a:srgbClr val="000000"/>
              </a:solidFill>
              <a:latin typeface="Arial"/>
              <a:ea typeface="Arial"/>
              <a:cs typeface="Arial"/>
              <a:sym typeface="Arial"/>
            </a:endParaRPr>
          </a:p>
        </p:txBody>
      </p:sp>
      <p:pic>
        <p:nvPicPr>
          <p:cNvPr id="385" name="Google Shape;385;g2a5a1442303_0_500"/>
          <p:cNvPicPr preferRelativeResize="0"/>
          <p:nvPr/>
        </p:nvPicPr>
        <p:blipFill>
          <a:blip r:embed="rId4">
            <a:alphaModFix/>
          </a:blip>
          <a:stretch>
            <a:fillRect/>
          </a:stretch>
        </p:blipFill>
        <p:spPr>
          <a:xfrm>
            <a:off x="116025" y="3062025"/>
            <a:ext cx="3012325" cy="2322501"/>
          </a:xfrm>
          <a:prstGeom prst="rect">
            <a:avLst/>
          </a:prstGeom>
          <a:noFill/>
          <a:ln>
            <a:noFill/>
          </a:ln>
        </p:spPr>
      </p:pic>
      <p:pic>
        <p:nvPicPr>
          <p:cNvPr id="386" name="Google Shape;386;g2a5a1442303_0_500"/>
          <p:cNvPicPr preferRelativeResize="0"/>
          <p:nvPr/>
        </p:nvPicPr>
        <p:blipFill>
          <a:blip r:embed="rId5">
            <a:alphaModFix/>
          </a:blip>
          <a:stretch>
            <a:fillRect/>
          </a:stretch>
        </p:blipFill>
        <p:spPr>
          <a:xfrm>
            <a:off x="4479100" y="2429281"/>
            <a:ext cx="4356025" cy="3267019"/>
          </a:xfrm>
          <a:prstGeom prst="rect">
            <a:avLst/>
          </a:prstGeom>
          <a:noFill/>
          <a:ln>
            <a:noFill/>
          </a:ln>
        </p:spPr>
      </p:pic>
      <p:sp>
        <p:nvSpPr>
          <p:cNvPr id="387" name="Google Shape;387;g2a5a1442303_0_500"/>
          <p:cNvSpPr/>
          <p:nvPr/>
        </p:nvSpPr>
        <p:spPr>
          <a:xfrm rot="-1097">
            <a:off x="3128353" y="3771797"/>
            <a:ext cx="940500" cy="582000"/>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descr="Artificial Intelligence" id="393" name="Google Shape;393;g2a5a1442303_0_50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g2a5a1442303_0_506"/>
          <p:cNvSpPr txBox="1"/>
          <p:nvPr/>
        </p:nvSpPr>
        <p:spPr>
          <a:xfrm>
            <a:off x="506625" y="3028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Minerals are also the sculptors of our landscapes. They shape mountains, create the </a:t>
            </a:r>
            <a:r>
              <a:rPr lang="en-US" sz="3000">
                <a:solidFill>
                  <a:schemeClr val="dk1"/>
                </a:solidFill>
                <a:latin typeface="Calibri"/>
                <a:ea typeface="Calibri"/>
                <a:cs typeface="Calibri"/>
                <a:sym typeface="Calibri"/>
              </a:rPr>
              <a:t>ground we walk on, and even guide how rivers flow.</a:t>
            </a:r>
            <a:endParaRPr b="0" i="0" sz="3000" u="none" cap="none" strike="noStrike">
              <a:solidFill>
                <a:srgbClr val="000000"/>
              </a:solidFill>
              <a:latin typeface="Arial"/>
              <a:ea typeface="Arial"/>
              <a:cs typeface="Arial"/>
              <a:sym typeface="Arial"/>
            </a:endParaRPr>
          </a:p>
        </p:txBody>
      </p:sp>
      <p:pic>
        <p:nvPicPr>
          <p:cNvPr id="395" name="Google Shape;395;g2a5a1442303_0_506"/>
          <p:cNvPicPr preferRelativeResize="0"/>
          <p:nvPr/>
        </p:nvPicPr>
        <p:blipFill>
          <a:blip r:embed="rId4">
            <a:alphaModFix/>
          </a:blip>
          <a:stretch>
            <a:fillRect/>
          </a:stretch>
        </p:blipFill>
        <p:spPr>
          <a:xfrm>
            <a:off x="65788" y="2419400"/>
            <a:ext cx="4440435" cy="2919742"/>
          </a:xfrm>
          <a:prstGeom prst="rect">
            <a:avLst/>
          </a:prstGeom>
          <a:noFill/>
          <a:ln>
            <a:noFill/>
          </a:ln>
        </p:spPr>
      </p:pic>
      <p:pic>
        <p:nvPicPr>
          <p:cNvPr id="396" name="Google Shape;396;g2a5a1442303_0_506"/>
          <p:cNvPicPr preferRelativeResize="0"/>
          <p:nvPr/>
        </p:nvPicPr>
        <p:blipFill>
          <a:blip r:embed="rId5">
            <a:alphaModFix/>
          </a:blip>
          <a:stretch>
            <a:fillRect/>
          </a:stretch>
        </p:blipFill>
        <p:spPr>
          <a:xfrm>
            <a:off x="4637739" y="2419400"/>
            <a:ext cx="4440474" cy="2919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descr="Artificial Intelligence" id="402" name="Google Shape;402;g2a5a1442303_0_51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g2a5a1442303_0_512"/>
          <p:cNvSpPr txBox="1"/>
          <p:nvPr/>
        </p:nvSpPr>
        <p:spPr>
          <a:xfrm>
            <a:off x="506625" y="3028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From sparkly gems to everyday things like salt, minerals are Earth’s incredible ingredients, making our world interesting and beautiful.</a:t>
            </a:r>
            <a:endParaRPr b="0" i="0" sz="3000" u="none" cap="none" strike="noStrike">
              <a:solidFill>
                <a:srgbClr val="000000"/>
              </a:solidFill>
              <a:latin typeface="Arial"/>
              <a:ea typeface="Arial"/>
              <a:cs typeface="Arial"/>
              <a:sym typeface="Arial"/>
            </a:endParaRPr>
          </a:p>
        </p:txBody>
      </p:sp>
      <p:pic>
        <p:nvPicPr>
          <p:cNvPr id="404" name="Google Shape;404;g2a5a1442303_0_512"/>
          <p:cNvPicPr preferRelativeResize="0"/>
          <p:nvPr/>
        </p:nvPicPr>
        <p:blipFill>
          <a:blip r:embed="rId4">
            <a:alphaModFix/>
          </a:blip>
          <a:stretch>
            <a:fillRect/>
          </a:stretch>
        </p:blipFill>
        <p:spPr>
          <a:xfrm>
            <a:off x="761513" y="1588575"/>
            <a:ext cx="7620975" cy="5080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Questions" id="410" name="Google Shape;410;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descr="Questions" id="416" name="Google Shape;416;g28c7b7e697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28c7b7e697c_0_69"/>
          <p:cNvSpPr txBox="1"/>
          <p:nvPr/>
        </p:nvSpPr>
        <p:spPr>
          <a:xfrm>
            <a:off x="506625" y="7600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Each mineral, like quartz or iron, has its unique combination of ______ and a neat arrangement of tiny parts called _____. </a:t>
            </a:r>
            <a:endParaRPr b="0" i="0" sz="3000" u="none" cap="none" strike="noStrike">
              <a:solidFill>
                <a:srgbClr val="000000"/>
              </a:solidFill>
              <a:latin typeface="Arial"/>
              <a:ea typeface="Arial"/>
              <a:cs typeface="Arial"/>
              <a:sym typeface="Arial"/>
            </a:endParaRPr>
          </a:p>
        </p:txBody>
      </p:sp>
      <p:pic>
        <p:nvPicPr>
          <p:cNvPr id="418" name="Google Shape;418;g28c7b7e697c_0_69"/>
          <p:cNvPicPr preferRelativeResize="0"/>
          <p:nvPr/>
        </p:nvPicPr>
        <p:blipFill>
          <a:blip r:embed="rId4">
            <a:alphaModFix/>
          </a:blip>
          <a:stretch>
            <a:fillRect/>
          </a:stretch>
        </p:blipFill>
        <p:spPr>
          <a:xfrm>
            <a:off x="152400" y="2748350"/>
            <a:ext cx="8839202" cy="38813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descr="Questions" id="424" name="Google Shape;424;g2a5a1442303_0_54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2a5a1442303_0_542"/>
          <p:cNvSpPr txBox="1"/>
          <p:nvPr/>
        </p:nvSpPr>
        <p:spPr>
          <a:xfrm>
            <a:off x="506625" y="7600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Each mineral, like quartz or iron, has its unique combination of </a:t>
            </a:r>
            <a:r>
              <a:rPr b="1" lang="en-US" sz="3000">
                <a:solidFill>
                  <a:srgbClr val="FF0000"/>
                </a:solidFill>
                <a:latin typeface="Calibri"/>
                <a:ea typeface="Calibri"/>
                <a:cs typeface="Calibri"/>
                <a:sym typeface="Calibri"/>
              </a:rPr>
              <a:t>elements</a:t>
            </a:r>
            <a:r>
              <a:rPr lang="en-US" sz="3000">
                <a:solidFill>
                  <a:schemeClr val="dk1"/>
                </a:solidFill>
                <a:latin typeface="Calibri"/>
                <a:ea typeface="Calibri"/>
                <a:cs typeface="Calibri"/>
                <a:sym typeface="Calibri"/>
              </a:rPr>
              <a:t> and a neat arrangement of tiny parts called </a:t>
            </a:r>
            <a:r>
              <a:rPr b="1" lang="en-US" sz="3000">
                <a:solidFill>
                  <a:srgbClr val="FF0000"/>
                </a:solidFill>
                <a:latin typeface="Calibri"/>
                <a:ea typeface="Calibri"/>
                <a:cs typeface="Calibri"/>
                <a:sym typeface="Calibri"/>
              </a:rPr>
              <a:t>atoms</a:t>
            </a:r>
            <a:r>
              <a:rPr lang="en-US" sz="3000">
                <a:solidFill>
                  <a:schemeClr val="dk1"/>
                </a:solidFill>
                <a:latin typeface="Calibri"/>
                <a:ea typeface="Calibri"/>
                <a:cs typeface="Calibri"/>
                <a:sym typeface="Calibri"/>
              </a:rPr>
              <a:t>. </a:t>
            </a:r>
            <a:endParaRPr b="0" i="0" sz="3000" u="none" cap="none" strike="noStrike">
              <a:solidFill>
                <a:srgbClr val="000000"/>
              </a:solidFill>
              <a:latin typeface="Arial"/>
              <a:ea typeface="Arial"/>
              <a:cs typeface="Arial"/>
              <a:sym typeface="Arial"/>
            </a:endParaRPr>
          </a:p>
        </p:txBody>
      </p:sp>
      <p:pic>
        <p:nvPicPr>
          <p:cNvPr id="426" name="Google Shape;426;g2a5a1442303_0_542"/>
          <p:cNvPicPr preferRelativeResize="0"/>
          <p:nvPr/>
        </p:nvPicPr>
        <p:blipFill>
          <a:blip r:embed="rId4">
            <a:alphaModFix/>
          </a:blip>
          <a:stretch>
            <a:fillRect/>
          </a:stretch>
        </p:blipFill>
        <p:spPr>
          <a:xfrm>
            <a:off x="152400" y="2748350"/>
            <a:ext cx="8839202" cy="388133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descr="Questions" id="432" name="Google Shape;432;g28c7b7e697c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g28c7b7e697c_0_78"/>
          <p:cNvSpPr txBox="1"/>
          <p:nvPr/>
        </p:nvSpPr>
        <p:spPr>
          <a:xfrm>
            <a:off x="983700" y="465000"/>
            <a:ext cx="7439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dk1"/>
                </a:solidFill>
                <a:latin typeface="Calibri"/>
                <a:ea typeface="Calibri"/>
                <a:cs typeface="Calibri"/>
                <a:sym typeface="Calibri"/>
              </a:rPr>
              <a:t>True or False</a:t>
            </a:r>
            <a:r>
              <a:rPr lang="en-US" sz="3600">
                <a:solidFill>
                  <a:schemeClr val="dk1"/>
                </a:solidFill>
                <a:latin typeface="Calibri"/>
                <a:ea typeface="Calibri"/>
                <a:cs typeface="Calibri"/>
                <a:sym typeface="Calibri"/>
              </a:rPr>
              <a:t>: Rocks are made up of minerals.</a:t>
            </a:r>
            <a:endParaRPr b="0" i="0" sz="3600" u="none" cap="none" strike="noStrike">
              <a:solidFill>
                <a:schemeClr val="dk1"/>
              </a:solidFill>
              <a:latin typeface="Calibri"/>
              <a:ea typeface="Calibri"/>
              <a:cs typeface="Calibri"/>
              <a:sym typeface="Calibri"/>
            </a:endParaRPr>
          </a:p>
        </p:txBody>
      </p:sp>
      <p:pic>
        <p:nvPicPr>
          <p:cNvPr id="434" name="Google Shape;434;g28c7b7e697c_0_78"/>
          <p:cNvPicPr preferRelativeResize="0"/>
          <p:nvPr/>
        </p:nvPicPr>
        <p:blipFill>
          <a:blip r:embed="rId4">
            <a:alphaModFix/>
          </a:blip>
          <a:stretch>
            <a:fillRect/>
          </a:stretch>
        </p:blipFill>
        <p:spPr>
          <a:xfrm>
            <a:off x="152400" y="2097925"/>
            <a:ext cx="8839204" cy="40613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descr="Lightbulb and gear" id="209" name="Google Shape;209;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7e68c1a8e3_0_0"/>
          <p:cNvSpPr txBox="1"/>
          <p:nvPr/>
        </p:nvSpPr>
        <p:spPr>
          <a:xfrm>
            <a:off x="467257" y="404359"/>
            <a:ext cx="82095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a:t>
            </a:r>
            <a:r>
              <a:rPr b="1" lang="en-US" sz="3000">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How do minerals contribute to changes in the Earth, and what role do they play in shaping the planet over time?</a:t>
            </a:r>
            <a:endParaRPr b="0" i="0" sz="1400" u="none" cap="none" strike="noStrike">
              <a:solidFill>
                <a:srgbClr val="000000"/>
              </a:solidFill>
              <a:latin typeface="Arial"/>
              <a:ea typeface="Arial"/>
              <a:cs typeface="Arial"/>
              <a:sym typeface="Arial"/>
            </a:endParaRPr>
          </a:p>
        </p:txBody>
      </p:sp>
      <p:pic>
        <p:nvPicPr>
          <p:cNvPr id="211" name="Google Shape;211;g27e68c1a8e3_0_0"/>
          <p:cNvPicPr preferRelativeResize="0"/>
          <p:nvPr/>
        </p:nvPicPr>
        <p:blipFill>
          <a:blip r:embed="rId4">
            <a:alphaModFix/>
          </a:blip>
          <a:stretch>
            <a:fillRect/>
          </a:stretch>
        </p:blipFill>
        <p:spPr>
          <a:xfrm>
            <a:off x="1068488" y="2052459"/>
            <a:ext cx="7007013" cy="467134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descr="Questions" id="440" name="Google Shape;440;g2a5aebd56cf_0_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2a5aebd56cf_0_2"/>
          <p:cNvSpPr txBox="1"/>
          <p:nvPr/>
        </p:nvSpPr>
        <p:spPr>
          <a:xfrm>
            <a:off x="983700" y="465000"/>
            <a:ext cx="7439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u="sng">
                <a:solidFill>
                  <a:srgbClr val="FF0000"/>
                </a:solidFill>
                <a:latin typeface="Calibri"/>
                <a:ea typeface="Calibri"/>
                <a:cs typeface="Calibri"/>
                <a:sym typeface="Calibri"/>
              </a:rPr>
              <a:t>True</a:t>
            </a:r>
            <a:r>
              <a:rPr lang="en-US" sz="3600" u="sng">
                <a:solidFill>
                  <a:schemeClr val="dk1"/>
                </a:solidFill>
                <a:latin typeface="Calibri"/>
                <a:ea typeface="Calibri"/>
                <a:cs typeface="Calibri"/>
                <a:sym typeface="Calibri"/>
              </a:rPr>
              <a:t> or False</a:t>
            </a:r>
            <a:r>
              <a:rPr lang="en-US" sz="3600">
                <a:solidFill>
                  <a:schemeClr val="dk1"/>
                </a:solidFill>
                <a:latin typeface="Calibri"/>
                <a:ea typeface="Calibri"/>
                <a:cs typeface="Calibri"/>
                <a:sym typeface="Calibri"/>
              </a:rPr>
              <a:t>: Rocks are made up of minerals.</a:t>
            </a:r>
            <a:endParaRPr b="0" i="0" sz="3600" u="none" cap="none" strike="noStrike">
              <a:solidFill>
                <a:schemeClr val="dk1"/>
              </a:solidFill>
              <a:latin typeface="Calibri"/>
              <a:ea typeface="Calibri"/>
              <a:cs typeface="Calibri"/>
              <a:sym typeface="Calibri"/>
            </a:endParaRPr>
          </a:p>
        </p:txBody>
      </p:sp>
      <p:pic>
        <p:nvPicPr>
          <p:cNvPr id="442" name="Google Shape;442;g2a5aebd56cf_0_2"/>
          <p:cNvPicPr preferRelativeResize="0"/>
          <p:nvPr/>
        </p:nvPicPr>
        <p:blipFill>
          <a:blip r:embed="rId4">
            <a:alphaModFix/>
          </a:blip>
          <a:stretch>
            <a:fillRect/>
          </a:stretch>
        </p:blipFill>
        <p:spPr>
          <a:xfrm>
            <a:off x="152400" y="2097925"/>
            <a:ext cx="8839204" cy="406137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8d0a459bb7_0_538"/>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Minerals make up:</a:t>
            </a:r>
            <a:endParaRPr/>
          </a:p>
        </p:txBody>
      </p:sp>
      <p:sp>
        <p:nvSpPr>
          <p:cNvPr id="449" name="Google Shape;449;g28d0a459bb7_0_538"/>
          <p:cNvSpPr txBox="1"/>
          <p:nvPr/>
        </p:nvSpPr>
        <p:spPr>
          <a:xfrm>
            <a:off x="304800" y="1901825"/>
            <a:ext cx="60783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Buildings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Landscapes</a:t>
            </a:r>
            <a:endParaRPr sz="3200">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All of the above</a:t>
            </a:r>
            <a:endParaRPr sz="3200">
              <a:solidFill>
                <a:schemeClr val="dk1"/>
              </a:solidFill>
              <a:latin typeface="Calibri"/>
              <a:ea typeface="Calibri"/>
              <a:cs typeface="Calibri"/>
              <a:sym typeface="Calibri"/>
            </a:endParaRPr>
          </a:p>
        </p:txBody>
      </p:sp>
      <p:sp>
        <p:nvSpPr>
          <p:cNvPr descr="Questions" id="450" name="Google Shape;450;g28d0a459bb7_0_538"/>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1" name="Google Shape;451;g28d0a459bb7_0_538"/>
          <p:cNvPicPr preferRelativeResize="0"/>
          <p:nvPr/>
        </p:nvPicPr>
        <p:blipFill>
          <a:blip r:embed="rId4">
            <a:alphaModFix/>
          </a:blip>
          <a:stretch>
            <a:fillRect/>
          </a:stretch>
        </p:blipFill>
        <p:spPr>
          <a:xfrm>
            <a:off x="304788" y="3867900"/>
            <a:ext cx="4440435" cy="2919742"/>
          </a:xfrm>
          <a:prstGeom prst="rect">
            <a:avLst/>
          </a:prstGeom>
          <a:noFill/>
          <a:ln>
            <a:noFill/>
          </a:ln>
        </p:spPr>
      </p:pic>
      <p:pic>
        <p:nvPicPr>
          <p:cNvPr id="452" name="Google Shape;452;g28d0a459bb7_0_538"/>
          <p:cNvPicPr preferRelativeResize="0"/>
          <p:nvPr/>
        </p:nvPicPr>
        <p:blipFill>
          <a:blip r:embed="rId5">
            <a:alphaModFix/>
          </a:blip>
          <a:stretch>
            <a:fillRect/>
          </a:stretch>
        </p:blipFill>
        <p:spPr>
          <a:xfrm>
            <a:off x="4889708" y="3867900"/>
            <a:ext cx="3892993" cy="2919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2a5aebd56cf_0_11"/>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Minerals make up:</a:t>
            </a:r>
            <a:endParaRPr/>
          </a:p>
        </p:txBody>
      </p:sp>
      <p:sp>
        <p:nvSpPr>
          <p:cNvPr id="459" name="Google Shape;459;g2a5aebd56cf_0_11"/>
          <p:cNvSpPr txBox="1"/>
          <p:nvPr/>
        </p:nvSpPr>
        <p:spPr>
          <a:xfrm>
            <a:off x="304800" y="1901825"/>
            <a:ext cx="60783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Buildings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Landscapes</a:t>
            </a:r>
            <a:endParaRPr sz="3200">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All of the above</a:t>
            </a:r>
            <a:endParaRPr b="1" sz="3200">
              <a:solidFill>
                <a:srgbClr val="FF0000"/>
              </a:solidFill>
              <a:latin typeface="Calibri"/>
              <a:ea typeface="Calibri"/>
              <a:cs typeface="Calibri"/>
              <a:sym typeface="Calibri"/>
            </a:endParaRPr>
          </a:p>
        </p:txBody>
      </p:sp>
      <p:sp>
        <p:nvSpPr>
          <p:cNvPr descr="Questions" id="460" name="Google Shape;460;g2a5aebd56cf_0_11"/>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1" name="Google Shape;461;g2a5aebd56cf_0_11"/>
          <p:cNvPicPr preferRelativeResize="0"/>
          <p:nvPr/>
        </p:nvPicPr>
        <p:blipFill>
          <a:blip r:embed="rId4">
            <a:alphaModFix/>
          </a:blip>
          <a:stretch>
            <a:fillRect/>
          </a:stretch>
        </p:blipFill>
        <p:spPr>
          <a:xfrm>
            <a:off x="304788" y="3867900"/>
            <a:ext cx="4440435" cy="2919742"/>
          </a:xfrm>
          <a:prstGeom prst="rect">
            <a:avLst/>
          </a:prstGeom>
          <a:noFill/>
          <a:ln>
            <a:noFill/>
          </a:ln>
        </p:spPr>
      </p:pic>
      <p:pic>
        <p:nvPicPr>
          <p:cNvPr id="462" name="Google Shape;462;g2a5aebd56cf_0_11"/>
          <p:cNvPicPr preferRelativeResize="0"/>
          <p:nvPr/>
        </p:nvPicPr>
        <p:blipFill>
          <a:blip r:embed="rId5">
            <a:alphaModFix/>
          </a:blip>
          <a:stretch>
            <a:fillRect/>
          </a:stretch>
        </p:blipFill>
        <p:spPr>
          <a:xfrm>
            <a:off x="4889708" y="3867900"/>
            <a:ext cx="3892993" cy="2919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descr="Artificial Intelligence" id="468" name="Google Shape;468;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69" name="Google Shape;469;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descr="Artificial Intelligence" id="475" name="Google Shape;475;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76" name="Google Shape;476;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77" name="Google Shape;477;g27e576c1a67_0_796"/>
          <p:cNvSpPr txBox="1"/>
          <p:nvPr>
            <p:ph idx="4294967295" type="ctrTitle"/>
          </p:nvPr>
        </p:nvSpPr>
        <p:spPr>
          <a:xfrm>
            <a:off x="543800" y="503900"/>
            <a:ext cx="8238900" cy="1470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1400"/>
              <a:buFont typeface="Arial"/>
              <a:buNone/>
            </a:pPr>
            <a:r>
              <a:rPr lang="en-US" sz="3000"/>
              <a:t>An example of a mineral is quartz. It is found in many types of rocks and known for its hexagonal crystal structure. It is frequently used in jewelry.</a:t>
            </a:r>
            <a:endParaRPr b="0" i="0" sz="3000" u="none" cap="none" strike="noStrike">
              <a:solidFill>
                <a:schemeClr val="dk1"/>
              </a:solidFill>
              <a:latin typeface="Calibri"/>
              <a:ea typeface="Calibri"/>
              <a:cs typeface="Calibri"/>
              <a:sym typeface="Calibri"/>
            </a:endParaRPr>
          </a:p>
        </p:txBody>
      </p:sp>
      <p:pic>
        <p:nvPicPr>
          <p:cNvPr id="478" name="Google Shape;478;g27e576c1a67_0_796"/>
          <p:cNvPicPr preferRelativeResize="0"/>
          <p:nvPr/>
        </p:nvPicPr>
        <p:blipFill>
          <a:blip r:embed="rId5">
            <a:alphaModFix/>
          </a:blip>
          <a:stretch>
            <a:fillRect/>
          </a:stretch>
        </p:blipFill>
        <p:spPr>
          <a:xfrm>
            <a:off x="243250" y="2208350"/>
            <a:ext cx="4499907" cy="3831952"/>
          </a:xfrm>
          <a:prstGeom prst="rect">
            <a:avLst/>
          </a:prstGeom>
          <a:noFill/>
          <a:ln>
            <a:noFill/>
          </a:ln>
        </p:spPr>
      </p:pic>
      <p:pic>
        <p:nvPicPr>
          <p:cNvPr id="479" name="Google Shape;479;g27e576c1a67_0_796"/>
          <p:cNvPicPr preferRelativeResize="0"/>
          <p:nvPr/>
        </p:nvPicPr>
        <p:blipFill>
          <a:blip r:embed="rId6">
            <a:alphaModFix/>
          </a:blip>
          <a:stretch>
            <a:fillRect/>
          </a:stretch>
        </p:blipFill>
        <p:spPr>
          <a:xfrm>
            <a:off x="4992574" y="2168775"/>
            <a:ext cx="3831977" cy="38319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descr="Artificial Intelligence" id="485" name="Google Shape;485;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86" name="Google Shape;486;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87" name="Google Shape;487;g27e576c1a67_0_803"/>
          <p:cNvSpPr txBox="1"/>
          <p:nvPr>
            <p:ph idx="4294967295" type="ctrTitle"/>
          </p:nvPr>
        </p:nvSpPr>
        <p:spPr>
          <a:xfrm>
            <a:off x="175850" y="427700"/>
            <a:ext cx="8845200" cy="1470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lang="en-US" sz="3000"/>
              <a:t>Another example of a </a:t>
            </a:r>
            <a:r>
              <a:rPr lang="en-US" sz="3000"/>
              <a:t>mineral</a:t>
            </a:r>
            <a:r>
              <a:rPr lang="en-US" sz="3000"/>
              <a:t> is graphite, which is made up of carbon atoms. Graphite is found in pencils.</a:t>
            </a:r>
            <a:endParaRPr b="0" i="0" sz="3000" u="none" cap="none" strike="noStrike">
              <a:solidFill>
                <a:schemeClr val="dk1"/>
              </a:solidFill>
              <a:latin typeface="Calibri"/>
              <a:ea typeface="Calibri"/>
              <a:cs typeface="Calibri"/>
              <a:sym typeface="Calibri"/>
            </a:endParaRPr>
          </a:p>
        </p:txBody>
      </p:sp>
      <p:pic>
        <p:nvPicPr>
          <p:cNvPr id="488" name="Google Shape;488;g27e576c1a67_0_803"/>
          <p:cNvPicPr preferRelativeResize="0"/>
          <p:nvPr/>
        </p:nvPicPr>
        <p:blipFill>
          <a:blip r:embed="rId5">
            <a:alphaModFix/>
          </a:blip>
          <a:stretch>
            <a:fillRect/>
          </a:stretch>
        </p:blipFill>
        <p:spPr>
          <a:xfrm>
            <a:off x="4572000" y="2999675"/>
            <a:ext cx="4254550" cy="2363650"/>
          </a:xfrm>
          <a:prstGeom prst="rect">
            <a:avLst/>
          </a:prstGeom>
          <a:noFill/>
          <a:ln>
            <a:noFill/>
          </a:ln>
        </p:spPr>
      </p:pic>
      <p:pic>
        <p:nvPicPr>
          <p:cNvPr id="489" name="Google Shape;489;g27e576c1a67_0_803"/>
          <p:cNvPicPr preferRelativeResize="0"/>
          <p:nvPr/>
        </p:nvPicPr>
        <p:blipFill>
          <a:blip r:embed="rId6">
            <a:alphaModFix/>
          </a:blip>
          <a:stretch>
            <a:fillRect/>
          </a:stretch>
        </p:blipFill>
        <p:spPr>
          <a:xfrm>
            <a:off x="381000" y="2384200"/>
            <a:ext cx="3716225" cy="34114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descr="Artificial Intelligence" id="495" name="Google Shape;495;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96" name="Google Shape;496;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descr="Artificial Intelligence" id="502" name="Google Shape;502;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03" name="Google Shape;503;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504" name="Google Shape;504;g25e11802ac4_0_864"/>
          <p:cNvSpPr txBox="1"/>
          <p:nvPr>
            <p:ph idx="4294967295" type="ctrTitle"/>
          </p:nvPr>
        </p:nvSpPr>
        <p:spPr>
          <a:xfrm>
            <a:off x="811500" y="427700"/>
            <a:ext cx="8047500" cy="1470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lang="en-US" sz="3000"/>
              <a:t>Wood is not an example of a mineral. It is made from trees and plants and does not make up rocks.</a:t>
            </a:r>
            <a:endParaRPr b="0" i="0" sz="3000" u="none" cap="none" strike="noStrike">
              <a:solidFill>
                <a:schemeClr val="dk1"/>
              </a:solidFill>
              <a:latin typeface="Calibri"/>
              <a:ea typeface="Calibri"/>
              <a:cs typeface="Calibri"/>
              <a:sym typeface="Calibri"/>
            </a:endParaRPr>
          </a:p>
        </p:txBody>
      </p:sp>
      <p:pic>
        <p:nvPicPr>
          <p:cNvPr id="505" name="Google Shape;505;g25e11802ac4_0_864"/>
          <p:cNvPicPr preferRelativeResize="0"/>
          <p:nvPr/>
        </p:nvPicPr>
        <p:blipFill>
          <a:blip r:embed="rId5">
            <a:alphaModFix/>
          </a:blip>
          <a:stretch>
            <a:fillRect/>
          </a:stretch>
        </p:blipFill>
        <p:spPr>
          <a:xfrm>
            <a:off x="1082125" y="2050100"/>
            <a:ext cx="6979760" cy="4655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descr="Artificial Intelligence" id="511" name="Google Shape;511;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12" name="Google Shape;512;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513" name="Google Shape;513;g25e11802ac4_0_780"/>
          <p:cNvSpPr txBox="1"/>
          <p:nvPr>
            <p:ph idx="4294967295" type="ctrTitle"/>
          </p:nvPr>
        </p:nvSpPr>
        <p:spPr>
          <a:xfrm>
            <a:off x="811500" y="427700"/>
            <a:ext cx="8047500" cy="1470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lang="en-US" sz="3000"/>
              <a:t>Rocks are not examples of minerals themselves, but instead are made up of minerals.</a:t>
            </a:r>
            <a:endParaRPr b="0" i="0" sz="3000" u="none" cap="none" strike="noStrike">
              <a:solidFill>
                <a:schemeClr val="dk1"/>
              </a:solidFill>
              <a:latin typeface="Calibri"/>
              <a:ea typeface="Calibri"/>
              <a:cs typeface="Calibri"/>
              <a:sym typeface="Calibri"/>
            </a:endParaRPr>
          </a:p>
        </p:txBody>
      </p:sp>
      <p:pic>
        <p:nvPicPr>
          <p:cNvPr id="514" name="Google Shape;514;g25e11802ac4_0_780"/>
          <p:cNvPicPr preferRelativeResize="0"/>
          <p:nvPr/>
        </p:nvPicPr>
        <p:blipFill>
          <a:blip r:embed="rId5">
            <a:alphaModFix/>
          </a:blip>
          <a:stretch>
            <a:fillRect/>
          </a:stretch>
        </p:blipFill>
        <p:spPr>
          <a:xfrm>
            <a:off x="1637975" y="1768750"/>
            <a:ext cx="6096000" cy="4572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descr="Questions" id="520" name="Google Shape;520;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descr="Rewind" id="217" name="Google Shape;217;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Why are </a:t>
            </a:r>
            <a:r>
              <a:rPr lang="en-US" sz="3600">
                <a:solidFill>
                  <a:schemeClr val="dk1"/>
                </a:solidFill>
                <a:latin typeface="Calibri"/>
                <a:ea typeface="Calibri"/>
                <a:cs typeface="Calibri"/>
                <a:sym typeface="Calibri"/>
              </a:rPr>
              <a:t>rocks not examples of minerals</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527" name="Google Shape;527;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8" name="Google Shape;528;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529" name="Google Shape;529;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530" name="Google Shape;530;g27430209113_0_1469"/>
          <p:cNvPicPr preferRelativeResize="0"/>
          <p:nvPr/>
        </p:nvPicPr>
        <p:blipFill>
          <a:blip r:embed="rId5">
            <a:alphaModFix/>
          </a:blip>
          <a:stretch>
            <a:fillRect/>
          </a:stretch>
        </p:blipFill>
        <p:spPr>
          <a:xfrm>
            <a:off x="534888" y="2859000"/>
            <a:ext cx="3526675" cy="2645000"/>
          </a:xfrm>
          <a:prstGeom prst="rect">
            <a:avLst/>
          </a:prstGeom>
          <a:noFill/>
          <a:ln>
            <a:noFill/>
          </a:ln>
        </p:spPr>
      </p:pic>
      <p:pic>
        <p:nvPicPr>
          <p:cNvPr id="531" name="Google Shape;531;g27430209113_0_1469"/>
          <p:cNvPicPr preferRelativeResize="0"/>
          <p:nvPr/>
        </p:nvPicPr>
        <p:blipFill>
          <a:blip r:embed="rId6">
            <a:alphaModFix/>
          </a:blip>
          <a:stretch>
            <a:fillRect/>
          </a:stretch>
        </p:blipFill>
        <p:spPr>
          <a:xfrm>
            <a:off x="4921700" y="2946650"/>
            <a:ext cx="3784300" cy="212866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38" name="Google Shape;538;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descr="Rewind" id="544" name="Google Shape;544;g28d0a459bb7_0_23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g28d0a459bb7_0_239"/>
          <p:cNvSpPr txBox="1"/>
          <p:nvPr>
            <p:ph idx="1" type="subTitle"/>
          </p:nvPr>
        </p:nvSpPr>
        <p:spPr>
          <a:xfrm>
            <a:off x="771749" y="783017"/>
            <a:ext cx="76005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Mineral</a:t>
            </a:r>
            <a:r>
              <a:rPr b="1" lang="en-US" sz="3000">
                <a:solidFill>
                  <a:schemeClr val="dk1"/>
                </a:solidFill>
              </a:rPr>
              <a:t>: </a:t>
            </a:r>
            <a:r>
              <a:rPr lang="en-US" sz="3000">
                <a:solidFill>
                  <a:schemeClr val="dk1"/>
                </a:solidFill>
                <a:highlight>
                  <a:srgbClr val="FFFFFF"/>
                </a:highlight>
              </a:rPr>
              <a:t>Substance that does not come from an animal or plant; the building blocks that make up rocks</a:t>
            </a:r>
            <a:endParaRPr sz="3000">
              <a:solidFill>
                <a:schemeClr val="dk1"/>
              </a:solidFill>
            </a:endParaRPr>
          </a:p>
        </p:txBody>
      </p:sp>
      <p:pic>
        <p:nvPicPr>
          <p:cNvPr id="546" name="Google Shape;546;g28d0a459bb7_0_239"/>
          <p:cNvPicPr preferRelativeResize="0"/>
          <p:nvPr/>
        </p:nvPicPr>
        <p:blipFill>
          <a:blip r:embed="rId4">
            <a:alphaModFix/>
          </a:blip>
          <a:stretch>
            <a:fillRect/>
          </a:stretch>
        </p:blipFill>
        <p:spPr>
          <a:xfrm>
            <a:off x="1883163" y="2478475"/>
            <a:ext cx="5377674" cy="3681400"/>
          </a:xfrm>
          <a:prstGeom prst="rect">
            <a:avLst/>
          </a:prstGeom>
          <a:noFill/>
          <a:ln>
            <a:noFill/>
          </a:ln>
        </p:spPr>
      </p:pic>
      <p:sp>
        <p:nvSpPr>
          <p:cNvPr id="547" name="Google Shape;547;g28d0a459bb7_0_239"/>
          <p:cNvSpPr/>
          <p:nvPr/>
        </p:nvSpPr>
        <p:spPr>
          <a:xfrm rot="1081815">
            <a:off x="1176116" y="2218237"/>
            <a:ext cx="940169" cy="582126"/>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48" name="Google Shape;548;g28d0a459bb7_0_239"/>
          <p:cNvSpPr/>
          <p:nvPr/>
        </p:nvSpPr>
        <p:spPr>
          <a:xfrm rot="8869562">
            <a:off x="6544508" y="2218174"/>
            <a:ext cx="940296" cy="582227"/>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49" name="Google Shape;549;g28d0a459bb7_0_239"/>
          <p:cNvSpPr/>
          <p:nvPr/>
        </p:nvSpPr>
        <p:spPr>
          <a:xfrm rot="-8742705">
            <a:off x="6146746" y="5845029"/>
            <a:ext cx="940434" cy="582220"/>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0" name="Google Shape;550;g28d0a459bb7_0_239"/>
          <p:cNvSpPr/>
          <p:nvPr/>
        </p:nvSpPr>
        <p:spPr>
          <a:xfrm rot="-2533987">
            <a:off x="1696878" y="5845093"/>
            <a:ext cx="940417" cy="582138"/>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1" name="Google Shape;551;g28d0a459bb7_0_239"/>
          <p:cNvSpPr txBox="1"/>
          <p:nvPr/>
        </p:nvSpPr>
        <p:spPr>
          <a:xfrm>
            <a:off x="36375" y="216472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552" name="Google Shape;552;g28d0a459bb7_0_239"/>
          <p:cNvSpPr txBox="1"/>
          <p:nvPr/>
        </p:nvSpPr>
        <p:spPr>
          <a:xfrm>
            <a:off x="847950" y="6282750"/>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553" name="Google Shape;553;g28d0a459bb7_0_239"/>
          <p:cNvSpPr txBox="1"/>
          <p:nvPr/>
        </p:nvSpPr>
        <p:spPr>
          <a:xfrm>
            <a:off x="7567550" y="216472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554" name="Google Shape;554;g28d0a459bb7_0_239"/>
          <p:cNvSpPr txBox="1"/>
          <p:nvPr/>
        </p:nvSpPr>
        <p:spPr>
          <a:xfrm>
            <a:off x="7169575" y="615987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1" name="Google Shape;561;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62" name="Google Shape;562;g25e11802ac4_0_1976"/>
          <p:cNvCxnSpPr>
            <a:stCxn id="563" idx="4"/>
            <a:endCxn id="560"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64" name="Google Shape;564;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65" name="Google Shape;565;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63" name="Google Shape;563;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72" name="Google Shape;572;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73" name="Google Shape;573;g25e11802ac4_0_1886"/>
          <p:cNvCxnSpPr>
            <a:stCxn id="574" idx="4"/>
            <a:endCxn id="57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75" name="Google Shape;575;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76" name="Google Shape;576;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74" name="Google Shape;574;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7" name="Google Shape;577;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Mineral</a:t>
            </a:r>
            <a:endParaRPr b="0" i="0" sz="700" u="none" cap="none" strike="noStrike">
              <a:solidFill>
                <a:srgbClr val="000000"/>
              </a:solidFill>
              <a:latin typeface="Arial"/>
              <a:ea typeface="Arial"/>
              <a:cs typeface="Arial"/>
              <a:sym typeface="Arial"/>
            </a:endParaRPr>
          </a:p>
        </p:txBody>
      </p:sp>
      <p:sp>
        <p:nvSpPr>
          <p:cNvPr id="578" name="Google Shape;578;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79" name="Google Shape;579;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80" name="Google Shape;580;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81" name="Google Shape;581;g25e11802ac4_0_1886"/>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minerals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582" name="Google Shape;582;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3" name="Google Shape;583;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4" name="Google Shape;584;g25e11802ac4_0_1886"/>
          <p:cNvCxnSpPr>
            <a:stCxn id="585" idx="4"/>
            <a:endCxn id="58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6" name="Google Shape;586;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7" name="Google Shape;587;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5" name="Google Shape;585;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4" name="Google Shape;594;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5" name="Google Shape;595;g25e11802ac4_0_1992"/>
          <p:cNvCxnSpPr>
            <a:stCxn id="596" idx="4"/>
            <a:endCxn id="59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7" name="Google Shape;597;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8" name="Google Shape;598;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6" name="Google Shape;596;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9" name="Google Shape;599;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mineral</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00" name="Google Shape;600;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01" name="Google Shape;601;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02" name="Google Shape;602;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03" name="Google Shape;603;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04" name="Google Shape;604;g25e11802ac4_0_1992"/>
          <p:cNvPicPr preferRelativeResize="0"/>
          <p:nvPr/>
        </p:nvPicPr>
        <p:blipFill>
          <a:blip r:embed="rId3">
            <a:alphaModFix/>
          </a:blip>
          <a:stretch>
            <a:fillRect/>
          </a:stretch>
        </p:blipFill>
        <p:spPr>
          <a:xfrm>
            <a:off x="1420300" y="4474900"/>
            <a:ext cx="1944564" cy="1938449"/>
          </a:xfrm>
          <a:prstGeom prst="rect">
            <a:avLst/>
          </a:prstGeom>
          <a:noFill/>
          <a:ln>
            <a:noFill/>
          </a:ln>
        </p:spPr>
      </p:pic>
      <p:pic>
        <p:nvPicPr>
          <p:cNvPr id="605" name="Google Shape;605;g25e11802ac4_0_1992"/>
          <p:cNvPicPr preferRelativeResize="0"/>
          <p:nvPr/>
        </p:nvPicPr>
        <p:blipFill>
          <a:blip r:embed="rId4">
            <a:alphaModFix/>
          </a:blip>
          <a:stretch>
            <a:fillRect/>
          </a:stretch>
        </p:blipFill>
        <p:spPr>
          <a:xfrm>
            <a:off x="1038025" y="1648800"/>
            <a:ext cx="2919012" cy="2185600"/>
          </a:xfrm>
          <a:prstGeom prst="rect">
            <a:avLst/>
          </a:prstGeom>
          <a:noFill/>
          <a:ln>
            <a:noFill/>
          </a:ln>
        </p:spPr>
      </p:pic>
      <p:pic>
        <p:nvPicPr>
          <p:cNvPr id="606" name="Google Shape;606;g25e11802ac4_0_1992"/>
          <p:cNvPicPr preferRelativeResize="0"/>
          <p:nvPr/>
        </p:nvPicPr>
        <p:blipFill>
          <a:blip r:embed="rId5">
            <a:alphaModFix/>
          </a:blip>
          <a:stretch>
            <a:fillRect/>
          </a:stretch>
        </p:blipFill>
        <p:spPr>
          <a:xfrm>
            <a:off x="5668950" y="3834400"/>
            <a:ext cx="2192650" cy="2871199"/>
          </a:xfrm>
          <a:prstGeom prst="rect">
            <a:avLst/>
          </a:prstGeom>
          <a:noFill/>
          <a:ln>
            <a:noFill/>
          </a:ln>
        </p:spPr>
      </p:pic>
      <p:pic>
        <p:nvPicPr>
          <p:cNvPr id="607" name="Google Shape;607;g25e11802ac4_0_1992"/>
          <p:cNvPicPr preferRelativeResize="0"/>
          <p:nvPr/>
        </p:nvPicPr>
        <p:blipFill>
          <a:blip r:embed="rId6">
            <a:alphaModFix/>
          </a:blip>
          <a:stretch>
            <a:fillRect/>
          </a:stretch>
        </p:blipFill>
        <p:spPr>
          <a:xfrm>
            <a:off x="5655971" y="1648793"/>
            <a:ext cx="2033208" cy="203320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2a5aebd56cf_1_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4" name="Google Shape;614;g2a5aebd56cf_1_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5" name="Google Shape;615;g2a5aebd56cf_1_0"/>
          <p:cNvCxnSpPr>
            <a:stCxn id="616" idx="4"/>
            <a:endCxn id="61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a5aebd56cf_1_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8" name="Google Shape;618;g2a5aebd56cf_1_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6" name="Google Shape;616;g2a5aebd56cf_1_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9" name="Google Shape;619;g2a5aebd56cf_1_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mineral</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20" name="Google Shape;620;g2a5aebd56cf_1_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21" name="Google Shape;621;g2a5aebd56cf_1_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22" name="Google Shape;622;g2a5aebd56cf_1_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3" name="Google Shape;623;g2a5aebd56cf_1_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24" name="Google Shape;624;g2a5aebd56cf_1_0"/>
          <p:cNvPicPr preferRelativeResize="0"/>
          <p:nvPr/>
        </p:nvPicPr>
        <p:blipFill>
          <a:blip r:embed="rId3">
            <a:alphaModFix/>
          </a:blip>
          <a:stretch>
            <a:fillRect/>
          </a:stretch>
        </p:blipFill>
        <p:spPr>
          <a:xfrm>
            <a:off x="1420300" y="4474900"/>
            <a:ext cx="1944564" cy="1938449"/>
          </a:xfrm>
          <a:prstGeom prst="rect">
            <a:avLst/>
          </a:prstGeom>
          <a:noFill/>
          <a:ln>
            <a:noFill/>
          </a:ln>
        </p:spPr>
      </p:pic>
      <p:pic>
        <p:nvPicPr>
          <p:cNvPr id="625" name="Google Shape;625;g2a5aebd56cf_1_0"/>
          <p:cNvPicPr preferRelativeResize="0"/>
          <p:nvPr/>
        </p:nvPicPr>
        <p:blipFill>
          <a:blip r:embed="rId4">
            <a:alphaModFix/>
          </a:blip>
          <a:stretch>
            <a:fillRect/>
          </a:stretch>
        </p:blipFill>
        <p:spPr>
          <a:xfrm>
            <a:off x="1038025" y="1648800"/>
            <a:ext cx="2919012" cy="2185600"/>
          </a:xfrm>
          <a:prstGeom prst="rect">
            <a:avLst/>
          </a:prstGeom>
          <a:noFill/>
          <a:ln>
            <a:noFill/>
          </a:ln>
        </p:spPr>
      </p:pic>
      <p:pic>
        <p:nvPicPr>
          <p:cNvPr id="626" name="Google Shape;626;g2a5aebd56cf_1_0"/>
          <p:cNvPicPr preferRelativeResize="0"/>
          <p:nvPr/>
        </p:nvPicPr>
        <p:blipFill>
          <a:blip r:embed="rId5">
            <a:alphaModFix/>
          </a:blip>
          <a:stretch>
            <a:fillRect/>
          </a:stretch>
        </p:blipFill>
        <p:spPr>
          <a:xfrm>
            <a:off x="5668950" y="3834400"/>
            <a:ext cx="2192650" cy="2871199"/>
          </a:xfrm>
          <a:prstGeom prst="rect">
            <a:avLst/>
          </a:prstGeom>
          <a:noFill/>
          <a:ln>
            <a:noFill/>
          </a:ln>
        </p:spPr>
      </p:pic>
      <p:sp>
        <p:nvSpPr>
          <p:cNvPr id="627" name="Google Shape;627;g2a5aebd56cf_1_0"/>
          <p:cNvSpPr/>
          <p:nvPr/>
        </p:nvSpPr>
        <p:spPr>
          <a:xfrm>
            <a:off x="4778325" y="1572650"/>
            <a:ext cx="3496800" cy="2185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628" name="Google Shape;628;g2a5aebd56cf_1_0"/>
          <p:cNvPicPr preferRelativeResize="0"/>
          <p:nvPr/>
        </p:nvPicPr>
        <p:blipFill>
          <a:blip r:embed="rId6">
            <a:alphaModFix/>
          </a:blip>
          <a:stretch>
            <a:fillRect/>
          </a:stretch>
        </p:blipFill>
        <p:spPr>
          <a:xfrm>
            <a:off x="5655971" y="1648793"/>
            <a:ext cx="2033208" cy="203320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5" name="Google Shape;635;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6" name="Google Shape;636;g25e11802ac4_0_2108"/>
          <p:cNvCxnSpPr>
            <a:stCxn id="637" idx="4"/>
            <a:endCxn id="6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8" name="Google Shape;638;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7" name="Google Shape;637;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0" name="Google Shape;640;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41" name="Google Shape;641;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42" name="Google Shape;642;g25e11802ac4_0_2108"/>
          <p:cNvCxnSpPr>
            <a:stCxn id="643" idx="4"/>
            <a:endCxn id="64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44" name="Google Shape;644;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45" name="Google Shape;645;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43" name="Google Shape;643;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6" name="Google Shape;646;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Mineral</a:t>
            </a:r>
            <a:endParaRPr b="0" i="0" sz="700" u="none" cap="none" strike="noStrike">
              <a:solidFill>
                <a:srgbClr val="000000"/>
              </a:solidFill>
              <a:latin typeface="Arial"/>
              <a:ea typeface="Arial"/>
              <a:cs typeface="Arial"/>
              <a:sym typeface="Arial"/>
            </a:endParaRPr>
          </a:p>
        </p:txBody>
      </p:sp>
      <p:sp>
        <p:nvSpPr>
          <p:cNvPr id="647" name="Google Shape;647;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48" name="Google Shape;648;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49" name="Google Shape;649;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50" name="Google Shape;650;g25e11802ac4_0_2108"/>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minerals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pic>
        <p:nvPicPr>
          <p:cNvPr id="651" name="Google Shape;651;g25e11802ac4_0_2108"/>
          <p:cNvPicPr preferRelativeResize="0"/>
          <p:nvPr/>
        </p:nvPicPr>
        <p:blipFill>
          <a:blip r:embed="rId3">
            <a:alphaModFix/>
          </a:blip>
          <a:stretch>
            <a:fillRect/>
          </a:stretch>
        </p:blipFill>
        <p:spPr>
          <a:xfrm>
            <a:off x="6255271" y="1070793"/>
            <a:ext cx="2033208" cy="203320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8" name="Google Shape;658;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9" name="Google Shape;659;g25e11802ac4_0_2130"/>
          <p:cNvCxnSpPr>
            <a:stCxn id="660" idx="4"/>
            <a:endCxn id="6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1" name="Google Shape;661;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2" name="Google Shape;662;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0" name="Google Shape;660;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3" name="Google Shape;663;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a:t>
            </a:r>
            <a:r>
              <a:rPr lang="en-US" sz="3000">
                <a:latin typeface="Calibri"/>
                <a:ea typeface="Calibri"/>
                <a:cs typeface="Calibri"/>
                <a:sym typeface="Calibri"/>
              </a:rPr>
              <a:t>f a </a:t>
            </a:r>
            <a:r>
              <a:rPr b="1" lang="en-US" sz="3000">
                <a:latin typeface="Calibri"/>
                <a:ea typeface="Calibri"/>
                <a:cs typeface="Calibri"/>
                <a:sym typeface="Calibri"/>
              </a:rPr>
              <a:t>mineral</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64" name="Google Shape;664;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Dropping of sediment to a new location</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65" name="Google Shape;665;g25e11802ac4_0_2130"/>
          <p:cNvSpPr txBox="1"/>
          <p:nvPr/>
        </p:nvSpPr>
        <p:spPr>
          <a:xfrm>
            <a:off x="1073532" y="41794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The process of breaking down a rock over a long period of time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6" name="Google Shape;666;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7" name="Google Shape;667;g25e11802ac4_0_2130"/>
          <p:cNvSpPr txBox="1"/>
          <p:nvPr/>
        </p:nvSpPr>
        <p:spPr>
          <a:xfrm>
            <a:off x="1073532" y="18636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Substances that does not come from an animal or plant; the building blocks that make up rocks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8" name="Google Shape;668;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9" name="Google Shape;669;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0" name="Google Shape;670;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1" name="Google Shape;671;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2" name="Google Shape;672;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The </a:t>
            </a:r>
            <a:r>
              <a:rPr lang="en-US" sz="2400">
                <a:solidFill>
                  <a:schemeClr val="dk1"/>
                </a:solidFill>
                <a:highlight>
                  <a:srgbClr val="FFFFFF"/>
                </a:highlight>
                <a:latin typeface="Helvetica Neue Light"/>
                <a:ea typeface="Helvetica Neue Light"/>
                <a:cs typeface="Helvetica Neue Light"/>
                <a:sym typeface="Helvetica Neue Light"/>
              </a:rPr>
              <a:t>outermost shell of Earth</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2a5aebd56cf_1_3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9" name="Google Shape;679;g2a5aebd56cf_1_3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0" name="Google Shape;680;g2a5aebd56cf_1_34"/>
          <p:cNvCxnSpPr>
            <a:stCxn id="681" idx="4"/>
            <a:endCxn id="67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2" name="Google Shape;682;g2a5aebd56cf_1_3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3" name="Google Shape;683;g2a5aebd56cf_1_3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1" name="Google Shape;681;g2a5aebd56cf_1_3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4" name="Google Shape;684;g2a5aebd56cf_1_34"/>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a:t>
            </a:r>
            <a:r>
              <a:rPr lang="en-US" sz="3000">
                <a:latin typeface="Calibri"/>
                <a:ea typeface="Calibri"/>
                <a:cs typeface="Calibri"/>
                <a:sym typeface="Calibri"/>
              </a:rPr>
              <a:t>f a </a:t>
            </a:r>
            <a:r>
              <a:rPr b="1" lang="en-US" sz="3000">
                <a:latin typeface="Calibri"/>
                <a:ea typeface="Calibri"/>
                <a:cs typeface="Calibri"/>
                <a:sym typeface="Calibri"/>
              </a:rPr>
              <a:t>mineral</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5" name="Google Shape;685;g2a5aebd56cf_1_34"/>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Dropping of sediment to a new location</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86" name="Google Shape;686;g2a5aebd56cf_1_34"/>
          <p:cNvSpPr txBox="1"/>
          <p:nvPr/>
        </p:nvSpPr>
        <p:spPr>
          <a:xfrm>
            <a:off x="1073532" y="41794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The process of breaking down a rock over a long period of time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7" name="Google Shape;687;g2a5aebd56cf_1_34"/>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8" name="Google Shape;688;g2a5aebd56cf_1_34"/>
          <p:cNvSpPr txBox="1"/>
          <p:nvPr/>
        </p:nvSpPr>
        <p:spPr>
          <a:xfrm>
            <a:off x="1073532" y="18636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Substances that does not come from an animal or plant; the building blocks that make up rocks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9" name="Google Shape;689;g2a5aebd56cf_1_34"/>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90" name="Google Shape;690;g2a5aebd56cf_1_34"/>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91" name="Google Shape;691;g2a5aebd56cf_1_34"/>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92" name="Google Shape;692;g2a5aebd56cf_1_34"/>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93" name="Google Shape;693;g2a5aebd56cf_1_34"/>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The </a:t>
            </a:r>
            <a:r>
              <a:rPr lang="en-US" sz="2400">
                <a:solidFill>
                  <a:schemeClr val="dk1"/>
                </a:solidFill>
                <a:highlight>
                  <a:srgbClr val="FFFFFF"/>
                </a:highlight>
                <a:latin typeface="Helvetica Neue Light"/>
                <a:ea typeface="Helvetica Neue Light"/>
                <a:cs typeface="Helvetica Neue Light"/>
                <a:sym typeface="Helvetica Neue Light"/>
              </a:rPr>
              <a:t>outermost shell of Earth</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4" name="Google Shape;694;g2a5aebd56cf_1_34"/>
          <p:cNvSpPr/>
          <p:nvPr/>
        </p:nvSpPr>
        <p:spPr>
          <a:xfrm>
            <a:off x="316425" y="1718875"/>
            <a:ext cx="84435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2a5a1442303_0_281"/>
          <p:cNvSpPr txBox="1"/>
          <p:nvPr>
            <p:ph type="ctrTitle"/>
          </p:nvPr>
        </p:nvSpPr>
        <p:spPr>
          <a:xfrm>
            <a:off x="853475" y="135873"/>
            <a:ext cx="7637700" cy="1342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400"/>
              <a:buFont typeface="Calibri"/>
              <a:buNone/>
            </a:pPr>
            <a:r>
              <a:rPr b="1" lang="en-US" sz="3400" u="sng"/>
              <a:t>Matter</a:t>
            </a:r>
            <a:r>
              <a:rPr b="1" lang="en-US" sz="3400"/>
              <a:t>: </a:t>
            </a:r>
            <a:r>
              <a:rPr lang="en-US" sz="3400"/>
              <a:t>anything that has mass and take up space</a:t>
            </a:r>
            <a:endParaRPr b="1" sz="3400"/>
          </a:p>
        </p:txBody>
      </p:sp>
      <p:pic>
        <p:nvPicPr>
          <p:cNvPr id="224" name="Google Shape;224;g2a5a1442303_0_281"/>
          <p:cNvPicPr preferRelativeResize="0"/>
          <p:nvPr/>
        </p:nvPicPr>
        <p:blipFill rotWithShape="1">
          <a:blip r:embed="rId3">
            <a:alphaModFix/>
          </a:blip>
          <a:srcRect b="0" l="0" r="0" t="0"/>
          <a:stretch/>
        </p:blipFill>
        <p:spPr>
          <a:xfrm>
            <a:off x="1380572" y="1878678"/>
            <a:ext cx="6382875" cy="4388843"/>
          </a:xfrm>
          <a:prstGeom prst="rect">
            <a:avLst/>
          </a:prstGeom>
          <a:noFill/>
          <a:ln>
            <a:noFill/>
          </a:ln>
        </p:spPr>
      </p:pic>
      <p:sp>
        <p:nvSpPr>
          <p:cNvPr descr="Rewind" id="225" name="Google Shape;225;g2a5a1442303_0_281"/>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1" name="Google Shape;701;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2" name="Google Shape;702;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3" name="Google Shape;703;g25e11802ac4_0_2343"/>
          <p:cNvCxnSpPr>
            <a:stCxn id="704" idx="4"/>
            <a:endCxn id="70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5" name="Google Shape;705;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6" name="Google Shape;706;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4" name="Google Shape;704;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7" name="Google Shape;707;g25e11802ac4_0_2343"/>
          <p:cNvSpPr txBox="1"/>
          <p:nvPr/>
        </p:nvSpPr>
        <p:spPr>
          <a:xfrm>
            <a:off x="498775" y="1086900"/>
            <a:ext cx="4108200" cy="16809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Substances that does not come from an animal or plant; the building blocks that make up rocks </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708" name="Google Shape;708;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09" name="Google Shape;709;g25e11802ac4_0_2343"/>
          <p:cNvCxnSpPr>
            <a:stCxn id="710" idx="4"/>
            <a:endCxn id="70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11" name="Google Shape;711;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12" name="Google Shape;712;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10" name="Google Shape;710;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3" name="Google Shape;713;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Mineral</a:t>
            </a:r>
            <a:endParaRPr b="0" i="0" sz="700" u="none" cap="none" strike="noStrike">
              <a:solidFill>
                <a:srgbClr val="000000"/>
              </a:solidFill>
              <a:latin typeface="Arial"/>
              <a:ea typeface="Arial"/>
              <a:cs typeface="Arial"/>
              <a:sym typeface="Arial"/>
            </a:endParaRPr>
          </a:p>
        </p:txBody>
      </p:sp>
      <p:sp>
        <p:nvSpPr>
          <p:cNvPr id="714" name="Google Shape;714;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15" name="Google Shape;715;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16" name="Google Shape;716;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17" name="Google Shape;717;g25e11802ac4_0_2343"/>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minerals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pic>
        <p:nvPicPr>
          <p:cNvPr id="718" name="Google Shape;718;g25e11802ac4_0_2343"/>
          <p:cNvPicPr preferRelativeResize="0"/>
          <p:nvPr/>
        </p:nvPicPr>
        <p:blipFill>
          <a:blip r:embed="rId3">
            <a:alphaModFix/>
          </a:blip>
          <a:stretch>
            <a:fillRect/>
          </a:stretch>
        </p:blipFill>
        <p:spPr>
          <a:xfrm>
            <a:off x="6255271" y="1070793"/>
            <a:ext cx="2033208" cy="203320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5" name="Google Shape;725;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6" name="Google Shape;726;g25e11802ac4_0_2367"/>
          <p:cNvCxnSpPr>
            <a:stCxn id="727" idx="4"/>
            <a:endCxn id="72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8" name="Google Shape;728;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9" name="Google Shape;729;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7" name="Google Shape;727;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0" name="Google Shape;730;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mineral</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31" name="Google Shape;731;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Water pushing sand around</a:t>
            </a:r>
            <a:endParaRPr b="0" i="0" sz="1400" u="none" cap="none" strike="noStrike">
              <a:solidFill>
                <a:srgbClr val="434343"/>
              </a:solidFill>
              <a:latin typeface="Arial"/>
              <a:ea typeface="Arial"/>
              <a:cs typeface="Arial"/>
              <a:sym typeface="Arial"/>
            </a:endParaRPr>
          </a:p>
        </p:txBody>
      </p:sp>
      <p:sp>
        <p:nvSpPr>
          <p:cNvPr id="732" name="Google Shape;732;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Rocks in a river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3" name="Google Shape;733;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4" name="Google Shape;734;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Wood in a tree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5" name="Google Shape;735;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6" name="Google Shape;736;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7" name="Google Shape;737;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8" name="Google Shape;738;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9" name="Google Shape;739;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Graphite in pencils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g2a5aebd56cf_1_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6" name="Google Shape;746;g2a5aebd56cf_1_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7" name="Google Shape;747;g2a5aebd56cf_1_67"/>
          <p:cNvCxnSpPr>
            <a:stCxn id="748" idx="4"/>
            <a:endCxn id="74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9" name="Google Shape;749;g2a5aebd56cf_1_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0" name="Google Shape;750;g2a5aebd56cf_1_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8" name="Google Shape;748;g2a5aebd56cf_1_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1" name="Google Shape;751;g2a5aebd56cf_1_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mineral</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52" name="Google Shape;752;g2a5aebd56cf_1_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Water pushing sand around</a:t>
            </a:r>
            <a:endParaRPr b="0" i="0" sz="1400" u="none" cap="none" strike="noStrike">
              <a:solidFill>
                <a:srgbClr val="434343"/>
              </a:solidFill>
              <a:latin typeface="Arial"/>
              <a:ea typeface="Arial"/>
              <a:cs typeface="Arial"/>
              <a:sym typeface="Arial"/>
            </a:endParaRPr>
          </a:p>
        </p:txBody>
      </p:sp>
      <p:sp>
        <p:nvSpPr>
          <p:cNvPr id="753" name="Google Shape;753;g2a5aebd56cf_1_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Rocks in a river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4" name="Google Shape;754;g2a5aebd56cf_1_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5" name="Google Shape;755;g2a5aebd56cf_1_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Wood in a tree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6" name="Google Shape;756;g2a5aebd56cf_1_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7" name="Google Shape;757;g2a5aebd56cf_1_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58" name="Google Shape;758;g2a5aebd56cf_1_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59" name="Google Shape;759;g2a5aebd56cf_1_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60" name="Google Shape;760;g2a5aebd56cf_1_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Graphite in pencils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1" name="Google Shape;761;g2a5aebd56cf_1_67"/>
          <p:cNvSpPr/>
          <p:nvPr/>
        </p:nvSpPr>
        <p:spPr>
          <a:xfrm>
            <a:off x="235575" y="2744375"/>
            <a:ext cx="3612000" cy="807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8" name="Google Shape;768;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9" name="Google Shape;769;g25e11802ac4_0_2511"/>
          <p:cNvCxnSpPr>
            <a:stCxn id="770" idx="4"/>
            <a:endCxn id="76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1" name="Google Shape;771;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2" name="Google Shape;772;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0" name="Google Shape;770;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3" name="Google Shape;773;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4" name="Google Shape;774;g25e11802ac4_0_2511"/>
          <p:cNvSpPr txBox="1"/>
          <p:nvPr/>
        </p:nvSpPr>
        <p:spPr>
          <a:xfrm>
            <a:off x="498775" y="1086900"/>
            <a:ext cx="4108200" cy="16809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Substances that does not come from an animal or plant; the building blocks that make up rocks </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775" name="Google Shape;775;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76" name="Google Shape;776;g25e11802ac4_0_2511"/>
          <p:cNvCxnSpPr>
            <a:stCxn id="777" idx="4"/>
            <a:endCxn id="77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78" name="Google Shape;778;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79" name="Google Shape;779;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77" name="Google Shape;777;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0" name="Google Shape;780;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Mineral</a:t>
            </a:r>
            <a:endParaRPr b="0" i="0" sz="700" u="none" cap="none" strike="noStrike">
              <a:solidFill>
                <a:srgbClr val="000000"/>
              </a:solidFill>
              <a:latin typeface="Arial"/>
              <a:ea typeface="Arial"/>
              <a:cs typeface="Arial"/>
              <a:sym typeface="Arial"/>
            </a:endParaRPr>
          </a:p>
        </p:txBody>
      </p:sp>
      <p:sp>
        <p:nvSpPr>
          <p:cNvPr id="781" name="Google Shape;781;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82" name="Google Shape;782;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83" name="Google Shape;783;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84" name="Google Shape;784;g25e11802ac4_0_2511"/>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minerals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pic>
        <p:nvPicPr>
          <p:cNvPr id="785" name="Google Shape;785;g25e11802ac4_0_2511"/>
          <p:cNvPicPr preferRelativeResize="0"/>
          <p:nvPr/>
        </p:nvPicPr>
        <p:blipFill>
          <a:blip r:embed="rId3">
            <a:alphaModFix/>
          </a:blip>
          <a:stretch>
            <a:fillRect/>
          </a:stretch>
        </p:blipFill>
        <p:spPr>
          <a:xfrm>
            <a:off x="6255271" y="1070793"/>
            <a:ext cx="2033208" cy="2033208"/>
          </a:xfrm>
          <a:prstGeom prst="rect">
            <a:avLst/>
          </a:prstGeom>
          <a:noFill/>
          <a:ln>
            <a:noFill/>
          </a:ln>
        </p:spPr>
      </p:pic>
      <p:sp>
        <p:nvSpPr>
          <p:cNvPr id="786" name="Google Shape;786;g25e11802ac4_0_2511"/>
          <p:cNvSpPr txBox="1"/>
          <p:nvPr/>
        </p:nvSpPr>
        <p:spPr>
          <a:xfrm>
            <a:off x="362275" y="5197175"/>
            <a:ext cx="41082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Graphite in pencils</a:t>
            </a:r>
            <a:endParaRPr b="0" i="0" sz="24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3" name="Google Shape;793;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4" name="Google Shape;794;g25e11802ac4_0_2536"/>
          <p:cNvCxnSpPr>
            <a:stCxn id="795" idx="4"/>
            <a:endCxn id="79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6" name="Google Shape;796;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7" name="Google Shape;797;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5" name="Google Shape;795;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98" name="Google Shape;798;g25e11802ac4_0_2536"/>
          <p:cNvSpPr txBox="1"/>
          <p:nvPr/>
        </p:nvSpPr>
        <p:spPr>
          <a:xfrm>
            <a:off x="626731" y="3557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a:t>
            </a:r>
            <a:r>
              <a:rPr i="1" lang="en-US" sz="2900">
                <a:latin typeface="Calibri"/>
                <a:ea typeface="Calibri"/>
                <a:cs typeface="Calibri"/>
                <a:sym typeface="Calibri"/>
              </a:rPr>
              <a:t> minerals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99" name="Google Shape;799;g25e11802ac4_0_2536"/>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Minerals give our bodies nutrients to be healthy and strong. </a:t>
            </a:r>
            <a:endParaRPr b="0" i="0" sz="2200" u="none" cap="none" strike="noStrike">
              <a:solidFill>
                <a:srgbClr val="434343"/>
              </a:solidFill>
              <a:latin typeface="Arial"/>
              <a:ea typeface="Arial"/>
              <a:cs typeface="Arial"/>
              <a:sym typeface="Arial"/>
            </a:endParaRPr>
          </a:p>
        </p:txBody>
      </p:sp>
      <p:sp>
        <p:nvSpPr>
          <p:cNvPr id="800" name="Google Shape;800;g25e11802ac4_0_2536"/>
          <p:cNvSpPr txBox="1"/>
          <p:nvPr/>
        </p:nvSpPr>
        <p:spPr>
          <a:xfrm>
            <a:off x="1073532" y="29945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Minerals create the seasons on Earth because of </a:t>
            </a:r>
            <a:r>
              <a:rPr lang="en-US" sz="2200">
                <a:solidFill>
                  <a:srgbClr val="43464D"/>
                </a:solidFill>
                <a:latin typeface="Helvetica Neue Light"/>
                <a:ea typeface="Helvetica Neue Light"/>
                <a:cs typeface="Helvetica Neue Light"/>
                <a:sym typeface="Helvetica Neue Light"/>
              </a:rPr>
              <a:t>the gravitational pull from the Moon,</a:t>
            </a:r>
            <a:r>
              <a:rPr lang="en-US" sz="2200">
                <a:solidFill>
                  <a:srgbClr val="43464D"/>
                </a:solidFill>
                <a:latin typeface="Helvetica Neue Light"/>
                <a:ea typeface="Helvetica Neue Light"/>
                <a:cs typeface="Helvetica Neue Light"/>
                <a:sym typeface="Helvetica Neue Light"/>
              </a:rPr>
              <a:t>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01" name="Google Shape;801;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02" name="Google Shape;802;g25e11802ac4_0_2536"/>
          <p:cNvSpPr txBox="1"/>
          <p:nvPr/>
        </p:nvSpPr>
        <p:spPr>
          <a:xfrm>
            <a:off x="1073532" y="18636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Minerals showcase the different types of elements we have on Earth including fire, water, and air.</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03" name="Google Shape;803;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04" name="Google Shape;804;g25e11802ac4_0_253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05" name="Google Shape;805;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06" name="Google Shape;806;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07" name="Google Shape;807;g25e11802ac4_0_2536"/>
          <p:cNvSpPr txBox="1"/>
          <p:nvPr/>
        </p:nvSpPr>
        <p:spPr>
          <a:xfrm>
            <a:off x="1073532" y="5356215"/>
            <a:ext cx="78741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Minerals are materials that have different uses in our daily lives, such as building materials and jewelry, and also make up rocks and Earth’s landscapes.</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2a5aebd56cf_1_10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14" name="Google Shape;814;g2a5aebd56cf_1_10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15" name="Google Shape;815;g2a5aebd56cf_1_102"/>
          <p:cNvCxnSpPr>
            <a:stCxn id="816" idx="4"/>
            <a:endCxn id="81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17" name="Google Shape;817;g2a5aebd56cf_1_10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18" name="Google Shape;818;g2a5aebd56cf_1_10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6" name="Google Shape;816;g2a5aebd56cf_1_10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9" name="Google Shape;819;g2a5aebd56cf_1_102"/>
          <p:cNvSpPr txBox="1"/>
          <p:nvPr/>
        </p:nvSpPr>
        <p:spPr>
          <a:xfrm>
            <a:off x="626731" y="3557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a:t>
            </a:r>
            <a:r>
              <a:rPr i="1" lang="en-US" sz="2900">
                <a:latin typeface="Calibri"/>
                <a:ea typeface="Calibri"/>
                <a:cs typeface="Calibri"/>
                <a:sym typeface="Calibri"/>
              </a:rPr>
              <a:t> minerals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20" name="Google Shape;820;g2a5aebd56cf_1_102"/>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Minerals give our bodies nutrients to be healthy and strong. </a:t>
            </a:r>
            <a:endParaRPr b="0" i="0" sz="2200" u="none" cap="none" strike="noStrike">
              <a:solidFill>
                <a:srgbClr val="434343"/>
              </a:solidFill>
              <a:latin typeface="Arial"/>
              <a:ea typeface="Arial"/>
              <a:cs typeface="Arial"/>
              <a:sym typeface="Arial"/>
            </a:endParaRPr>
          </a:p>
        </p:txBody>
      </p:sp>
      <p:sp>
        <p:nvSpPr>
          <p:cNvPr id="821" name="Google Shape;821;g2a5aebd56cf_1_102"/>
          <p:cNvSpPr txBox="1"/>
          <p:nvPr/>
        </p:nvSpPr>
        <p:spPr>
          <a:xfrm>
            <a:off x="1073532" y="29945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Minerals create the seasons on Earth because of the gravitational pull from the Moon,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22" name="Google Shape;822;g2a5aebd56cf_1_10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23" name="Google Shape;823;g2a5aebd56cf_1_102"/>
          <p:cNvSpPr txBox="1"/>
          <p:nvPr/>
        </p:nvSpPr>
        <p:spPr>
          <a:xfrm>
            <a:off x="1073532" y="18636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Minerals showcase the different types of elements we have on Earth including fire, water, and air.</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24" name="Google Shape;824;g2a5aebd56cf_1_102"/>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25" name="Google Shape;825;g2a5aebd56cf_1_102"/>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26" name="Google Shape;826;g2a5aebd56cf_1_102"/>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27" name="Google Shape;827;g2a5aebd56cf_1_102"/>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28" name="Google Shape;828;g2a5aebd56cf_1_102"/>
          <p:cNvSpPr txBox="1"/>
          <p:nvPr/>
        </p:nvSpPr>
        <p:spPr>
          <a:xfrm>
            <a:off x="1073532" y="5356215"/>
            <a:ext cx="78741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Minerals are materials that have different uses in our daily lives, such as building materials and jewelry, and also make up rocks and Earth’s landscapes.</a:t>
            </a:r>
            <a:endParaRPr b="0" i="0" sz="2200" u="none" cap="none" strike="noStrike">
              <a:solidFill>
                <a:srgbClr val="434343"/>
              </a:solidFill>
              <a:latin typeface="Arial"/>
              <a:ea typeface="Arial"/>
              <a:cs typeface="Arial"/>
              <a:sym typeface="Arial"/>
            </a:endParaRPr>
          </a:p>
        </p:txBody>
      </p:sp>
      <p:sp>
        <p:nvSpPr>
          <p:cNvPr id="829" name="Google Shape;829;g2a5aebd56cf_1_102"/>
          <p:cNvSpPr/>
          <p:nvPr/>
        </p:nvSpPr>
        <p:spPr>
          <a:xfrm>
            <a:off x="176700" y="5183075"/>
            <a:ext cx="8790600" cy="1407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36" name="Google Shape;836;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7" name="Google Shape;837;g25e11802ac4_0_2649"/>
          <p:cNvCxnSpPr>
            <a:stCxn id="838" idx="4"/>
            <a:endCxn id="83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39" name="Google Shape;839;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40" name="Google Shape;840;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38" name="Google Shape;838;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41" name="Google Shape;841;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42" name="Google Shape;842;g25e11802ac4_0_2649"/>
          <p:cNvSpPr txBox="1"/>
          <p:nvPr/>
        </p:nvSpPr>
        <p:spPr>
          <a:xfrm>
            <a:off x="498775" y="1086900"/>
            <a:ext cx="4108200" cy="16809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Substances that does not come from an animal or plant; the building blocks that make up rocks </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843" name="Google Shape;843;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44" name="Google Shape;844;g25e11802ac4_0_2649"/>
          <p:cNvCxnSpPr>
            <a:stCxn id="845" idx="4"/>
            <a:endCxn id="84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46" name="Google Shape;846;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47" name="Google Shape;847;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45" name="Google Shape;845;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48" name="Google Shape;848;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Mineral</a:t>
            </a:r>
            <a:endParaRPr b="0" i="0" sz="700" u="none" cap="none" strike="noStrike">
              <a:solidFill>
                <a:srgbClr val="000000"/>
              </a:solidFill>
              <a:latin typeface="Arial"/>
              <a:ea typeface="Arial"/>
              <a:cs typeface="Arial"/>
              <a:sym typeface="Arial"/>
            </a:endParaRPr>
          </a:p>
        </p:txBody>
      </p:sp>
      <p:sp>
        <p:nvSpPr>
          <p:cNvPr id="849" name="Google Shape;849;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50" name="Google Shape;850;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51" name="Google Shape;851;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52" name="Google Shape;852;g25e11802ac4_0_2649"/>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minerals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pic>
        <p:nvPicPr>
          <p:cNvPr id="853" name="Google Shape;853;g25e11802ac4_0_2649"/>
          <p:cNvPicPr preferRelativeResize="0"/>
          <p:nvPr/>
        </p:nvPicPr>
        <p:blipFill>
          <a:blip r:embed="rId3">
            <a:alphaModFix/>
          </a:blip>
          <a:stretch>
            <a:fillRect/>
          </a:stretch>
        </p:blipFill>
        <p:spPr>
          <a:xfrm>
            <a:off x="6255271" y="1070793"/>
            <a:ext cx="2033208" cy="2033208"/>
          </a:xfrm>
          <a:prstGeom prst="rect">
            <a:avLst/>
          </a:prstGeom>
          <a:noFill/>
          <a:ln>
            <a:noFill/>
          </a:ln>
        </p:spPr>
      </p:pic>
      <p:sp>
        <p:nvSpPr>
          <p:cNvPr id="854" name="Google Shape;854;g25e11802ac4_0_2649"/>
          <p:cNvSpPr txBox="1"/>
          <p:nvPr/>
        </p:nvSpPr>
        <p:spPr>
          <a:xfrm>
            <a:off x="362275" y="5197175"/>
            <a:ext cx="41082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Graphite in pencils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55" name="Google Shape;855;g25e11802ac4_0_2649"/>
          <p:cNvSpPr txBox="1"/>
          <p:nvPr/>
        </p:nvSpPr>
        <p:spPr>
          <a:xfrm>
            <a:off x="4572000" y="4763300"/>
            <a:ext cx="4108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Helvetica Neue Light"/>
                <a:ea typeface="Helvetica Neue Light"/>
                <a:cs typeface="Helvetica Neue Light"/>
                <a:sym typeface="Helvetica Neue Light"/>
              </a:rPr>
              <a:t>Minerals are materials that have different uses in our daily lives, such as building materials and jewelry, and also make up rocks and Earth’s landscapes.</a:t>
            </a:r>
            <a:endParaRPr sz="2000">
              <a:latin typeface="Helvetica Neue Light"/>
              <a:ea typeface="Helvetica Neue Light"/>
              <a:cs typeface="Helvetica Neue Light"/>
              <a:sym typeface="Helvetica Neue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62" name="Google Shape;862;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descr="Rewind" id="868" name="Google Shape;868;g2a5aebd56cf_1_13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g2a5aebd56cf_1_139"/>
          <p:cNvSpPr txBox="1"/>
          <p:nvPr>
            <p:ph idx="1" type="subTitle"/>
          </p:nvPr>
        </p:nvSpPr>
        <p:spPr>
          <a:xfrm>
            <a:off x="771749" y="783017"/>
            <a:ext cx="76005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Mineral</a:t>
            </a:r>
            <a:r>
              <a:rPr b="1" lang="en-US" sz="3000">
                <a:solidFill>
                  <a:schemeClr val="dk1"/>
                </a:solidFill>
              </a:rPr>
              <a:t>: </a:t>
            </a:r>
            <a:r>
              <a:rPr lang="en-US" sz="3000">
                <a:solidFill>
                  <a:schemeClr val="dk1"/>
                </a:solidFill>
                <a:highlight>
                  <a:srgbClr val="FFFFFF"/>
                </a:highlight>
              </a:rPr>
              <a:t>Substance that does not come from an animal or plant; the building blocks that make up rocks</a:t>
            </a:r>
            <a:endParaRPr sz="3000">
              <a:solidFill>
                <a:schemeClr val="dk1"/>
              </a:solidFill>
            </a:endParaRPr>
          </a:p>
        </p:txBody>
      </p:sp>
      <p:pic>
        <p:nvPicPr>
          <p:cNvPr id="870" name="Google Shape;870;g2a5aebd56cf_1_139"/>
          <p:cNvPicPr preferRelativeResize="0"/>
          <p:nvPr/>
        </p:nvPicPr>
        <p:blipFill>
          <a:blip r:embed="rId4">
            <a:alphaModFix/>
          </a:blip>
          <a:stretch>
            <a:fillRect/>
          </a:stretch>
        </p:blipFill>
        <p:spPr>
          <a:xfrm>
            <a:off x="1883163" y="2478475"/>
            <a:ext cx="5377674" cy="3681400"/>
          </a:xfrm>
          <a:prstGeom prst="rect">
            <a:avLst/>
          </a:prstGeom>
          <a:noFill/>
          <a:ln>
            <a:noFill/>
          </a:ln>
        </p:spPr>
      </p:pic>
      <p:sp>
        <p:nvSpPr>
          <p:cNvPr id="871" name="Google Shape;871;g2a5aebd56cf_1_139"/>
          <p:cNvSpPr/>
          <p:nvPr/>
        </p:nvSpPr>
        <p:spPr>
          <a:xfrm rot="1081815">
            <a:off x="1176116" y="2218237"/>
            <a:ext cx="940169" cy="582126"/>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72" name="Google Shape;872;g2a5aebd56cf_1_139"/>
          <p:cNvSpPr/>
          <p:nvPr/>
        </p:nvSpPr>
        <p:spPr>
          <a:xfrm rot="8869562">
            <a:off x="6544508" y="2218174"/>
            <a:ext cx="940296" cy="582227"/>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73" name="Google Shape;873;g2a5aebd56cf_1_139"/>
          <p:cNvSpPr/>
          <p:nvPr/>
        </p:nvSpPr>
        <p:spPr>
          <a:xfrm rot="-8742705">
            <a:off x="6146746" y="5845029"/>
            <a:ext cx="940434" cy="582220"/>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74" name="Google Shape;874;g2a5aebd56cf_1_139"/>
          <p:cNvSpPr/>
          <p:nvPr/>
        </p:nvSpPr>
        <p:spPr>
          <a:xfrm rot="-2533987">
            <a:off x="1696878" y="5845093"/>
            <a:ext cx="940417" cy="582138"/>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75" name="Google Shape;875;g2a5aebd56cf_1_139"/>
          <p:cNvSpPr txBox="1"/>
          <p:nvPr/>
        </p:nvSpPr>
        <p:spPr>
          <a:xfrm>
            <a:off x="36375" y="216472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876" name="Google Shape;876;g2a5aebd56cf_1_139"/>
          <p:cNvSpPr txBox="1"/>
          <p:nvPr/>
        </p:nvSpPr>
        <p:spPr>
          <a:xfrm>
            <a:off x="847950" y="6282750"/>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877" name="Google Shape;877;g2a5aebd56cf_1_139"/>
          <p:cNvSpPr txBox="1"/>
          <p:nvPr/>
        </p:nvSpPr>
        <p:spPr>
          <a:xfrm>
            <a:off x="7567550" y="216472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
        <p:nvSpPr>
          <p:cNvPr id="878" name="Google Shape;878;g2a5aebd56cf_1_139"/>
          <p:cNvSpPr txBox="1"/>
          <p:nvPr/>
        </p:nvSpPr>
        <p:spPr>
          <a:xfrm>
            <a:off x="7169575" y="6159875"/>
            <a:ext cx="9642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mineral</a:t>
            </a:r>
            <a:endParaRPr b="1" sz="18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descr="Lightbulb and gear" id="884" name="Google Shape;884;g28c7b7e697c_0_286"/>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g28c7b7e697c_0_286"/>
          <p:cNvSpPr txBox="1"/>
          <p:nvPr/>
        </p:nvSpPr>
        <p:spPr>
          <a:xfrm>
            <a:off x="467257" y="404359"/>
            <a:ext cx="82095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a:t>
            </a:r>
            <a:r>
              <a:rPr b="1" lang="en-US" sz="3000">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How do minerals contribute to changes in the Earth, and what role do they play in shaping the planet over time?</a:t>
            </a:r>
            <a:endParaRPr b="0" i="0" sz="1400" u="none" cap="none" strike="noStrike">
              <a:solidFill>
                <a:srgbClr val="000000"/>
              </a:solidFill>
              <a:latin typeface="Arial"/>
              <a:ea typeface="Arial"/>
              <a:cs typeface="Arial"/>
              <a:sym typeface="Arial"/>
            </a:endParaRPr>
          </a:p>
        </p:txBody>
      </p:sp>
      <p:pic>
        <p:nvPicPr>
          <p:cNvPr id="886" name="Google Shape;886;g28c7b7e697c_0_286"/>
          <p:cNvPicPr preferRelativeResize="0"/>
          <p:nvPr/>
        </p:nvPicPr>
        <p:blipFill>
          <a:blip r:embed="rId4">
            <a:alphaModFix/>
          </a:blip>
          <a:stretch>
            <a:fillRect/>
          </a:stretch>
        </p:blipFill>
        <p:spPr>
          <a:xfrm>
            <a:off x="1068488" y="2052459"/>
            <a:ext cx="7007013" cy="46713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a5a1442303_0_197"/>
          <p:cNvSpPr txBox="1"/>
          <p:nvPr/>
        </p:nvSpPr>
        <p:spPr>
          <a:xfrm>
            <a:off x="1067238" y="595674"/>
            <a:ext cx="7009500" cy="668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3600" u="sng" cap="none" strike="noStrike">
                <a:solidFill>
                  <a:srgbClr val="0C0C0C"/>
                </a:solidFill>
                <a:latin typeface="Calibri"/>
                <a:ea typeface="Calibri"/>
                <a:cs typeface="Calibri"/>
                <a:sym typeface="Calibri"/>
              </a:rPr>
              <a:t>Atom</a:t>
            </a:r>
            <a:r>
              <a:rPr b="1" i="0" lang="en-US" sz="3600" u="none" cap="none" strike="noStrike">
                <a:solidFill>
                  <a:srgbClr val="0C0C0C"/>
                </a:solidFill>
                <a:latin typeface="Calibri"/>
                <a:ea typeface="Calibri"/>
                <a:cs typeface="Calibri"/>
                <a:sym typeface="Calibri"/>
              </a:rPr>
              <a:t>: </a:t>
            </a:r>
            <a:r>
              <a:rPr b="0" i="0" lang="en-US" sz="3600" u="none" cap="none" strike="noStrike">
                <a:solidFill>
                  <a:srgbClr val="0C0C0C"/>
                </a:solidFill>
                <a:latin typeface="Calibri"/>
                <a:ea typeface="Calibri"/>
                <a:cs typeface="Calibri"/>
                <a:sym typeface="Calibri"/>
              </a:rPr>
              <a:t>smallest whole unit of matter</a:t>
            </a:r>
            <a:endParaRPr b="1" i="0" sz="3600" u="none" cap="none" strike="noStrike">
              <a:solidFill>
                <a:srgbClr val="FF0000"/>
              </a:solidFill>
              <a:latin typeface="Calibri"/>
              <a:ea typeface="Calibri"/>
              <a:cs typeface="Calibri"/>
              <a:sym typeface="Calibri"/>
            </a:endParaRPr>
          </a:p>
        </p:txBody>
      </p:sp>
      <p:pic>
        <p:nvPicPr>
          <p:cNvPr descr="tom - Wiktionary" id="232" name="Google Shape;232;g2a5a1442303_0_197"/>
          <p:cNvPicPr preferRelativeResize="0"/>
          <p:nvPr/>
        </p:nvPicPr>
        <p:blipFill rotWithShape="1">
          <a:blip r:embed="rId3">
            <a:alphaModFix/>
          </a:blip>
          <a:srcRect b="0" l="0" r="0" t="0"/>
          <a:stretch/>
        </p:blipFill>
        <p:spPr>
          <a:xfrm>
            <a:off x="2594086" y="1545021"/>
            <a:ext cx="3955831" cy="4477281"/>
          </a:xfrm>
          <a:prstGeom prst="rect">
            <a:avLst/>
          </a:prstGeom>
          <a:noFill/>
          <a:ln>
            <a:noFill/>
          </a:ln>
        </p:spPr>
      </p:pic>
      <p:sp>
        <p:nvSpPr>
          <p:cNvPr descr="Rewind" id="233" name="Google Shape;233;g2a5a1442303_0_197"/>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g28d0a459bb7_0_12"/>
          <p:cNvSpPr txBox="1"/>
          <p:nvPr/>
        </p:nvSpPr>
        <p:spPr>
          <a:xfrm>
            <a:off x="2234397" y="87086"/>
            <a:ext cx="4675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descr="Classroom" id="893" name="Google Shape;893;g28d0a459bb7_0_12"/>
          <p:cNvSpPr/>
          <p:nvPr/>
        </p:nvSpPr>
        <p:spPr>
          <a:xfrm>
            <a:off x="124754" y="870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g28d0a459bb7_0_12"/>
          <p:cNvSpPr txBox="1"/>
          <p:nvPr/>
        </p:nvSpPr>
        <p:spPr>
          <a:xfrm>
            <a:off x="693825" y="4386150"/>
            <a:ext cx="7889700" cy="2308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lang="en-US" sz="2300">
                <a:latin typeface="Calibri"/>
                <a:ea typeface="Calibri"/>
                <a:cs typeface="Calibri"/>
                <a:sym typeface="Calibri"/>
              </a:rPr>
              <a:t>What’s A Mineral?</a:t>
            </a:r>
            <a:endParaRPr b="1" i="0" sz="2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1" i="0" sz="2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US" sz="2300">
                <a:latin typeface="Calibri"/>
                <a:ea typeface="Calibri"/>
                <a:cs typeface="Calibri"/>
                <a:sym typeface="Calibri"/>
              </a:rPr>
              <a:t>As you watch this video, answer the following questions:</a:t>
            </a:r>
            <a:endParaRPr sz="2300">
              <a:latin typeface="Calibri"/>
              <a:ea typeface="Calibri"/>
              <a:cs typeface="Calibri"/>
              <a:sym typeface="Calibri"/>
            </a:endParaRPr>
          </a:p>
          <a:p>
            <a:pPr indent="-374650" lvl="0" marL="457200" marR="0" rtl="0" algn="l">
              <a:lnSpc>
                <a:spcPct val="100000"/>
              </a:lnSpc>
              <a:spcBef>
                <a:spcPts val="0"/>
              </a:spcBef>
              <a:spcAft>
                <a:spcPts val="0"/>
              </a:spcAft>
              <a:buSzPts val="2300"/>
              <a:buFont typeface="Calibri"/>
              <a:buAutoNum type="arabicPeriod"/>
            </a:pPr>
            <a:r>
              <a:rPr lang="en-US" sz="2300">
                <a:latin typeface="Calibri"/>
                <a:ea typeface="Calibri"/>
                <a:cs typeface="Calibri"/>
                <a:sym typeface="Calibri"/>
              </a:rPr>
              <a:t>What is mineral?</a:t>
            </a:r>
            <a:endParaRPr sz="2300">
              <a:latin typeface="Calibri"/>
              <a:ea typeface="Calibri"/>
              <a:cs typeface="Calibri"/>
              <a:sym typeface="Calibri"/>
            </a:endParaRPr>
          </a:p>
          <a:p>
            <a:pPr indent="-374650" lvl="0" marL="457200" marR="0" rtl="0" algn="l">
              <a:lnSpc>
                <a:spcPct val="100000"/>
              </a:lnSpc>
              <a:spcBef>
                <a:spcPts val="0"/>
              </a:spcBef>
              <a:spcAft>
                <a:spcPts val="0"/>
              </a:spcAft>
              <a:buSzPts val="2300"/>
              <a:buFont typeface="Calibri"/>
              <a:buAutoNum type="arabicPeriod"/>
            </a:pPr>
            <a:r>
              <a:rPr lang="en-US" sz="2300">
                <a:latin typeface="Calibri"/>
                <a:ea typeface="Calibri"/>
                <a:cs typeface="Calibri"/>
                <a:sym typeface="Calibri"/>
              </a:rPr>
              <a:t>What are the items on the checklist that is a mineral?</a:t>
            </a:r>
            <a:endParaRPr sz="2300">
              <a:latin typeface="Calibri"/>
              <a:ea typeface="Calibri"/>
              <a:cs typeface="Calibri"/>
              <a:sym typeface="Calibri"/>
            </a:endParaRPr>
          </a:p>
          <a:p>
            <a:pPr indent="-374650" lvl="0" marL="457200" marR="0" rtl="0" algn="l">
              <a:lnSpc>
                <a:spcPct val="100000"/>
              </a:lnSpc>
              <a:spcBef>
                <a:spcPts val="0"/>
              </a:spcBef>
              <a:spcAft>
                <a:spcPts val="0"/>
              </a:spcAft>
              <a:buSzPts val="2300"/>
              <a:buFont typeface="Calibri"/>
              <a:buAutoNum type="arabicPeriod"/>
            </a:pPr>
            <a:r>
              <a:rPr lang="en-US" sz="2300">
                <a:latin typeface="Calibri"/>
                <a:ea typeface="Calibri"/>
                <a:cs typeface="Calibri"/>
                <a:sym typeface="Calibri"/>
              </a:rPr>
              <a:t>What are some examples of minerals?</a:t>
            </a:r>
            <a:endParaRPr sz="2300">
              <a:latin typeface="Calibri"/>
              <a:ea typeface="Calibri"/>
              <a:cs typeface="Calibri"/>
              <a:sym typeface="Calibri"/>
            </a:endParaRPr>
          </a:p>
        </p:txBody>
      </p:sp>
      <p:pic>
        <p:nvPicPr>
          <p:cNvPr id="895" name="Google Shape;895;g28d0a459bb7_0_12">
            <a:hlinkClick r:id="rId4"/>
          </p:cNvPr>
          <p:cNvPicPr preferRelativeResize="0"/>
          <p:nvPr/>
        </p:nvPicPr>
        <p:blipFill>
          <a:blip r:embed="rId5">
            <a:alphaModFix/>
          </a:blip>
          <a:stretch>
            <a:fillRect/>
          </a:stretch>
        </p:blipFill>
        <p:spPr>
          <a:xfrm>
            <a:off x="2234400" y="1193786"/>
            <a:ext cx="4435450" cy="3039963"/>
          </a:xfrm>
          <a:prstGeom prst="rect">
            <a:avLst/>
          </a:prstGeom>
          <a:noFill/>
          <a:ln>
            <a:noFill/>
          </a:ln>
        </p:spPr>
      </p:pic>
      <p:pic>
        <p:nvPicPr>
          <p:cNvPr descr="Cursor" id="896" name="Google Shape;896;g28d0a459bb7_0_12"/>
          <p:cNvPicPr preferRelativeResize="0"/>
          <p:nvPr/>
        </p:nvPicPr>
        <p:blipFill rotWithShape="1">
          <a:blip r:embed="rId6">
            <a:alphaModFix/>
          </a:blip>
          <a:srcRect b="0" l="0" r="0" t="0"/>
          <a:stretch/>
        </p:blipFill>
        <p:spPr>
          <a:xfrm rot="5400000">
            <a:off x="1184519" y="2681376"/>
            <a:ext cx="914400" cy="914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g28d164d3bd8_0_117"/>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903" name="Google Shape;903;g28d164d3bd8_0_117"/>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Mineral Identification</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(Gizmos)</a:t>
            </a:r>
            <a:endParaRPr b="0" i="0" sz="1400" u="none" cap="none" strike="noStrike">
              <a:solidFill>
                <a:srgbClr val="000000"/>
              </a:solidFill>
              <a:latin typeface="Arial"/>
              <a:ea typeface="Arial"/>
              <a:cs typeface="Arial"/>
              <a:sym typeface="Arial"/>
            </a:endParaRPr>
          </a:p>
        </p:txBody>
      </p:sp>
      <p:pic>
        <p:nvPicPr>
          <p:cNvPr descr="Cursor" id="904" name="Google Shape;904;g28d164d3bd8_0_117"/>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905" name="Google Shape;905;g28d164d3bd8_0_117"/>
          <p:cNvSpPr txBox="1"/>
          <p:nvPr/>
        </p:nvSpPr>
        <p:spPr>
          <a:xfrm>
            <a:off x="411982" y="2230734"/>
            <a:ext cx="25524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 simulation to deepen your </a:t>
            </a:r>
            <a:r>
              <a:rPr i="1" lang="en-US" sz="1800">
                <a:solidFill>
                  <a:schemeClr val="dk1"/>
                </a:solidFill>
                <a:latin typeface="Calibri"/>
                <a:ea typeface="Calibri"/>
                <a:cs typeface="Calibri"/>
                <a:sym typeface="Calibri"/>
              </a:rPr>
              <a:t>knowledge of different types of minerals.</a:t>
            </a:r>
            <a:endParaRPr b="0" i="0" sz="1400" u="none" cap="none" strike="noStrike">
              <a:solidFill>
                <a:srgbClr val="000000"/>
              </a:solidFill>
              <a:latin typeface="Arial"/>
              <a:ea typeface="Arial"/>
              <a:cs typeface="Arial"/>
              <a:sym typeface="Arial"/>
            </a:endParaRPr>
          </a:p>
        </p:txBody>
      </p:sp>
      <p:sp>
        <p:nvSpPr>
          <p:cNvPr descr="Laptop" id="906" name="Google Shape;906;g28d164d3bd8_0_117"/>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7" name="Google Shape;907;g28d164d3bd8_0_117"/>
          <p:cNvPicPr preferRelativeResize="0"/>
          <p:nvPr/>
        </p:nvPicPr>
        <p:blipFill>
          <a:blip r:embed="rId6">
            <a:alphaModFix/>
          </a:blip>
          <a:stretch>
            <a:fillRect/>
          </a:stretch>
        </p:blipFill>
        <p:spPr>
          <a:xfrm>
            <a:off x="3044007" y="2562654"/>
            <a:ext cx="5874819" cy="383958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id="913" name="Google Shape;913;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descr="IEP Translation – Communication from OSEP regarding the ..." id="918" name="Google Shape;918;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919" name="Google Shape;919;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920" name="Google Shape;920;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921" name="Google Shape;921;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922" name="Google Shape;922;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2a5a1442303_0_32"/>
          <p:cNvSpPr txBox="1"/>
          <p:nvPr/>
        </p:nvSpPr>
        <p:spPr>
          <a:xfrm>
            <a:off x="945924" y="306700"/>
            <a:ext cx="75303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4300" u="sng" cap="none" strike="noStrike">
                <a:solidFill>
                  <a:srgbClr val="0C0C0C"/>
                </a:solidFill>
                <a:latin typeface="Calibri"/>
                <a:ea typeface="Calibri"/>
                <a:cs typeface="Calibri"/>
                <a:sym typeface="Calibri"/>
              </a:rPr>
              <a:t>Element</a:t>
            </a:r>
            <a:r>
              <a:rPr b="1" i="0" lang="en-US" sz="4300" u="none" cap="none" strike="noStrike">
                <a:solidFill>
                  <a:srgbClr val="0C0C0C"/>
                </a:solidFill>
                <a:latin typeface="Calibri"/>
                <a:ea typeface="Calibri"/>
                <a:cs typeface="Calibri"/>
                <a:sym typeface="Calibri"/>
              </a:rPr>
              <a:t>: </a:t>
            </a:r>
            <a:r>
              <a:rPr b="0" i="0" lang="en-US" sz="4300" u="none" cap="none" strike="noStrike">
                <a:solidFill>
                  <a:srgbClr val="0C0C0C"/>
                </a:solidFill>
                <a:latin typeface="Calibri"/>
                <a:ea typeface="Calibri"/>
                <a:cs typeface="Calibri"/>
                <a:sym typeface="Calibri"/>
              </a:rPr>
              <a:t>a pure substance containing only one type of atom</a:t>
            </a:r>
            <a:endParaRPr b="1" i="0" sz="4300" u="none" cap="none" strike="noStrike">
              <a:solidFill>
                <a:schemeClr val="dk1"/>
              </a:solidFill>
              <a:latin typeface="Calibri"/>
              <a:ea typeface="Calibri"/>
              <a:cs typeface="Calibri"/>
              <a:sym typeface="Calibri"/>
            </a:endParaRPr>
          </a:p>
        </p:txBody>
      </p:sp>
      <p:sp>
        <p:nvSpPr>
          <p:cNvPr descr="Rewind" id="240" name="Google Shape;240;g2a5a1442303_0_3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ld.jpg" id="241" name="Google Shape;241;g2a5a1442303_0_32"/>
          <p:cNvPicPr preferRelativeResize="0"/>
          <p:nvPr/>
        </p:nvPicPr>
        <p:blipFill rotWithShape="1">
          <a:blip r:embed="rId4">
            <a:alphaModFix/>
          </a:blip>
          <a:srcRect b="0" l="0" r="0" t="0"/>
          <a:stretch/>
        </p:blipFill>
        <p:spPr>
          <a:xfrm>
            <a:off x="1605925" y="2411526"/>
            <a:ext cx="5932150" cy="39553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descr="Questions" id="247" name="Google Shape;247;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descr="Questions" id="253" name="Google Shape;253;g2a5a1442303_0_47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2a5a1442303_0_477"/>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500" u="sng">
                <a:latin typeface="Calibri"/>
                <a:ea typeface="Calibri"/>
                <a:cs typeface="Calibri"/>
                <a:sym typeface="Calibri"/>
              </a:rPr>
              <a:t>True or False</a:t>
            </a:r>
            <a:r>
              <a:rPr lang="en-US" sz="3500">
                <a:latin typeface="Calibri"/>
                <a:ea typeface="Calibri"/>
                <a:cs typeface="Calibri"/>
                <a:sym typeface="Calibri"/>
              </a:rPr>
              <a:t>: Atoms are the smallest whole unit of matter.</a:t>
            </a:r>
            <a:endParaRPr b="0" i="0" sz="3500" u="none" cap="none" strike="noStrike">
              <a:solidFill>
                <a:srgbClr val="000000"/>
              </a:solidFill>
              <a:latin typeface="Arial"/>
              <a:ea typeface="Arial"/>
              <a:cs typeface="Arial"/>
              <a:sym typeface="Arial"/>
            </a:endParaRPr>
          </a:p>
        </p:txBody>
      </p:sp>
      <p:pic>
        <p:nvPicPr>
          <p:cNvPr descr="tom - Wiktionary" id="255" name="Google Shape;255;g2a5a1442303_0_477"/>
          <p:cNvPicPr preferRelativeResize="0"/>
          <p:nvPr/>
        </p:nvPicPr>
        <p:blipFill rotWithShape="1">
          <a:blip r:embed="rId4">
            <a:alphaModFix/>
          </a:blip>
          <a:srcRect b="0" l="0" r="0" t="0"/>
          <a:stretch/>
        </p:blipFill>
        <p:spPr>
          <a:xfrm>
            <a:off x="2594086" y="1545021"/>
            <a:ext cx="3955831" cy="447728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