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76"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77" r:id="rId10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jUDLgs9jkiWYRa0DqkiN2G6UKi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d733c0c11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d733c0c11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Geocentric means </a:t>
            </a:r>
            <a:r>
              <a:rPr lang="en-US" u="sng">
                <a:solidFill>
                  <a:srgbClr val="FF0000"/>
                </a:solidFill>
              </a:rPr>
              <a:t>Earth centered</a:t>
            </a:r>
            <a:r>
              <a:rPr lang="en-US"/>
              <a:t>.</a:t>
            </a:r>
            <a:endParaRPr/>
          </a:p>
        </p:txBody>
      </p:sp>
      <p:sp>
        <p:nvSpPr>
          <p:cNvPr id="184" name="Google Shape;184;gdd733c0c11_0_1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Which is the current accepted model of the solar system?</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a:t>[</a:t>
            </a:r>
            <a:r>
              <a:rPr lang="en-US" sz="1200"/>
              <a:t>Heliocentric Model]</a:t>
            </a:r>
            <a:endParaRPr/>
          </a:p>
        </p:txBody>
      </p:sp>
      <p:sp>
        <p:nvSpPr>
          <p:cNvPr id="953" name="Google Shape;953;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62" name="Google Shape;962;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Heliocentric Model</a:t>
            </a:r>
            <a:r>
              <a:rPr lang="en-US" sz="1200" b="1"/>
              <a:t>: </a:t>
            </a:r>
            <a:r>
              <a:rPr lang="en-US" sz="1200"/>
              <a:t>model of the universe in which the sun is at the center and the stars and planets orbit the sun</a:t>
            </a:r>
            <a:endParaRPr/>
          </a:p>
        </p:txBody>
      </p:sp>
      <p:sp>
        <p:nvSpPr>
          <p:cNvPr id="969" name="Google Shape;969;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a:p>
            <a:pPr marL="0" lvl="0" indent="0" algn="l" rtl="0">
              <a:lnSpc>
                <a:spcPct val="100000"/>
              </a:lnSpc>
              <a:spcBef>
                <a:spcPts val="0"/>
              </a:spcBef>
              <a:spcAft>
                <a:spcPts val="0"/>
              </a:spcAft>
              <a:buSzPts val="1400"/>
              <a:buNone/>
            </a:pPr>
            <a:endParaRPr/>
          </a:p>
        </p:txBody>
      </p:sp>
      <p:sp>
        <p:nvSpPr>
          <p:cNvPr id="977" name="Google Shape;97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85" name="Google Shape;985;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d733c0c11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d733c0c11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1543, ______ proposed the Heliocentric model of the solar system.</a:t>
            </a:r>
            <a:endParaRPr/>
          </a:p>
        </p:txBody>
      </p:sp>
      <p:sp>
        <p:nvSpPr>
          <p:cNvPr id="192" name="Google Shape;192;gdd733c0c11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d733c0c11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dd733c0c11_0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1543, </a:t>
            </a:r>
            <a:r>
              <a:rPr lang="en-US" u="sng">
                <a:solidFill>
                  <a:srgbClr val="FF0000"/>
                </a:solidFill>
              </a:rPr>
              <a:t>Copernicus</a:t>
            </a:r>
            <a:r>
              <a:rPr lang="en-US"/>
              <a:t> proposed the Heliocentric model of the solar system</a:t>
            </a:r>
            <a:endParaRPr/>
          </a:p>
        </p:txBody>
      </p:sp>
      <p:sp>
        <p:nvSpPr>
          <p:cNvPr id="200" name="Google Shape;200;gdd733c0c11_0_1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d733c0c11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dd733c0c11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Heliocentric model of the universe states that the ______ is at the center of the solar system.</a:t>
            </a:r>
            <a:endParaRPr/>
          </a:p>
        </p:txBody>
      </p:sp>
      <p:sp>
        <p:nvSpPr>
          <p:cNvPr id="208" name="Google Shape;208;gdd733c0c11_0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d733c0c11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d733c0c11_0_1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Heliocentric model of the universe states that the </a:t>
            </a:r>
            <a:r>
              <a:rPr lang="en-US" u="sng">
                <a:solidFill>
                  <a:srgbClr val="FF0000"/>
                </a:solidFill>
              </a:rPr>
              <a:t>sun</a:t>
            </a:r>
            <a:r>
              <a:rPr lang="en-US"/>
              <a:t> is at the center of the solar system.</a:t>
            </a:r>
            <a:endParaRPr/>
          </a:p>
        </p:txBody>
      </p:sp>
      <p:sp>
        <p:nvSpPr>
          <p:cNvPr id="216" name="Google Shape;216;gdd733c0c11_0_1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224" name="Google Shape;22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230" name="Google Shape;23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consists of the sun, moon, Earth, other planets, and their moons, meteors, asteroids, and comets.</a:t>
            </a:r>
            <a:endParaRPr/>
          </a:p>
        </p:txBody>
      </p:sp>
      <p:sp>
        <p:nvSpPr>
          <p:cNvPr id="238" name="Google Shape;23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245" name="Google Shape;24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d733c0c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dd733c0c1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253" name="Google Shape;253;gdd733c0c1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two models of the solar system.</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during review is an important step before moving on to new material.</a:t>
            </a:r>
            <a:endParaRPr/>
          </a:p>
        </p:txBody>
      </p:sp>
      <p:sp>
        <p:nvSpPr>
          <p:cNvPr id="261" name="Google Shape;26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a:p>
        </p:txBody>
      </p:sp>
      <p:sp>
        <p:nvSpPr>
          <p:cNvPr id="267" name="Google Shape;26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planet?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275" name="Google Shape;2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a:t>
            </a:r>
            <a:endParaRPr/>
          </a:p>
        </p:txBody>
      </p:sp>
      <p:sp>
        <p:nvSpPr>
          <p:cNvPr id="283" name="Google Shape;28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the geocentric model.</a:t>
            </a:r>
            <a:endParaRPr/>
          </a:p>
        </p:txBody>
      </p:sp>
      <p:sp>
        <p:nvSpPr>
          <p:cNvPr id="291" name="Google Shape;29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u="none">
                <a:solidFill>
                  <a:schemeClr val="dk1"/>
                </a:solidFill>
              </a:rPr>
              <a:t>The Geocentric </a:t>
            </a:r>
            <a:r>
              <a:rPr lang="en-US">
                <a:solidFill>
                  <a:schemeClr val="dk1"/>
                </a:solidFill>
              </a:rPr>
              <a:t>model of the universe in which the earth is at the center and the sun, moon, stars, and planets orbit around the earth.</a:t>
            </a:r>
            <a:endParaRPr>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Longer more formal definitions are tricky, I loved to hear the clear language you used when providing the new definition.</a:t>
            </a:r>
            <a:endParaRPr/>
          </a:p>
        </p:txBody>
      </p:sp>
      <p:sp>
        <p:nvSpPr>
          <p:cNvPr id="299" name="Google Shape;29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ade8626d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dade8626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08" name="Google Shape;308;gdade8626d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ade8626d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dade8626d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the geocentric model state?</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t>
            </a:r>
            <a:r>
              <a:rPr lang="en-US"/>
              <a:t>The Geocentric model of the universe in which the earth is at the center and the sun, moon, stars, and planets orbit around the earth.]</a:t>
            </a:r>
            <a:endParaRPr/>
          </a:p>
        </p:txBody>
      </p:sp>
      <p:sp>
        <p:nvSpPr>
          <p:cNvPr id="314" name="Google Shape;314;gdade8626d8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22" name="Google Shape;32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geocentric theory was based on two observations.</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The stars and sun seemed to orbit based on earth’s night and day (sun rises in the morning and sets at night and the stars and planets appear).</a:t>
            </a:r>
            <a:endParaRPr/>
          </a:p>
        </p:txBody>
      </p:sp>
      <p:sp>
        <p:nvSpPr>
          <p:cNvPr id="329" name="Google Shape;32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First, we will talk about the geocentric model.</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2. </a:t>
            </a:r>
            <a:r>
              <a:rPr lang="en-US" sz="1200"/>
              <a:t>As you stand on the earth it feels stable and unmoving, everything must be moving around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200"/>
              <a:buFont typeface="Calibri"/>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337" name="Google Shape;33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Ptolemy was a mathematician, astronomer, astrologer, and geographer who was a big believer and designer of the geocentric model.</a:t>
            </a:r>
            <a:endParaRPr/>
          </a:p>
        </p:txBody>
      </p:sp>
      <p:sp>
        <p:nvSpPr>
          <p:cNvPr id="345" name="Google Shape;34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16</a:t>
            </a:r>
            <a:r>
              <a:rPr lang="en-US" baseline="30000"/>
              <a:t>th</a:t>
            </a:r>
            <a:r>
              <a:rPr lang="en-US"/>
              <a:t> century a new model of the universe began to appear and the Geocentric model became outdated and was shown to be incorrect. We will talk more about this later.</a:t>
            </a:r>
            <a:endParaRPr/>
          </a:p>
        </p:txBody>
      </p:sp>
      <p:sp>
        <p:nvSpPr>
          <p:cNvPr id="355" name="Google Shape;35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64" name="Google Shape;36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solidFill>
                  <a:schemeClr val="dk1"/>
                </a:solidFill>
              </a:rPr>
              <a:t>What is at the center of the Geocentric Model?</a:t>
            </a:r>
            <a:endParaRPr/>
          </a:p>
          <a:p>
            <a:pPr marL="0" marR="0" lvl="0" indent="0" algn="l" rtl="0">
              <a:lnSpc>
                <a:spcPct val="100000"/>
              </a:lnSpc>
              <a:spcBef>
                <a:spcPts val="0"/>
              </a:spcBef>
              <a:spcAft>
                <a:spcPts val="0"/>
              </a:spcAft>
              <a:buClr>
                <a:schemeClr val="dk1"/>
              </a:buClr>
              <a:buSzPts val="1200"/>
              <a:buFont typeface="Calibri"/>
              <a:buNone/>
            </a:pPr>
            <a:endParaRPr b="0" u="none">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u="none">
                <a:solidFill>
                  <a:schemeClr val="dk1"/>
                </a:solidFill>
              </a:rPr>
              <a:t>The Geocentric </a:t>
            </a:r>
            <a:r>
              <a:rPr lang="en-US">
                <a:solidFill>
                  <a:schemeClr val="dk1"/>
                </a:solidFill>
              </a:rPr>
              <a:t>model of the universe in which the earth is at the center and the sun, moon, stars, and planets orbit around the earth.]</a:t>
            </a:r>
            <a:endParaRPr/>
          </a:p>
        </p:txBody>
      </p:sp>
      <p:sp>
        <p:nvSpPr>
          <p:cNvPr id="370" name="Google Shape;37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US" b="1"/>
              <a:t>All of these are observations that supported geocentric theory except:</a:t>
            </a:r>
            <a:endParaRPr/>
          </a:p>
          <a:p>
            <a:pPr marL="0" lvl="0" indent="0" algn="l" rtl="0">
              <a:spcBef>
                <a:spcPts val="0"/>
              </a:spcBef>
              <a:spcAft>
                <a:spcPts val="0"/>
              </a:spcAft>
              <a:buNone/>
            </a:pPr>
            <a:endParaRPr/>
          </a:p>
          <a:p>
            <a:pPr marL="76200" lvl="0" indent="0" algn="l" rtl="0">
              <a:lnSpc>
                <a:spcPct val="100000"/>
              </a:lnSpc>
              <a:spcBef>
                <a:spcPts val="0"/>
              </a:spcBef>
              <a:spcAft>
                <a:spcPts val="0"/>
              </a:spcAft>
              <a:buClr>
                <a:schemeClr val="dk1"/>
              </a:buClr>
              <a:buSzPts val="1200"/>
              <a:buFont typeface="Calibri"/>
              <a:buNone/>
            </a:pPr>
            <a:endParaRPr/>
          </a:p>
        </p:txBody>
      </p:sp>
      <p:sp>
        <p:nvSpPr>
          <p:cNvPr id="378" name="Google Shape;37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ade8626d8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dade8626d8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US" b="1"/>
              <a:t>All of these are observations that supported geocentric theory except:</a:t>
            </a:r>
            <a:endParaRPr b="1"/>
          </a:p>
          <a:p>
            <a:pPr marL="0" lvl="0" indent="0" algn="l" rtl="0">
              <a:spcBef>
                <a:spcPts val="0"/>
              </a:spcBef>
              <a:spcAft>
                <a:spcPts val="0"/>
              </a:spcAft>
              <a:buClr>
                <a:schemeClr val="dk1"/>
              </a:buClr>
              <a:buSzPts val="2800"/>
              <a:buFont typeface="Arial"/>
              <a:buNone/>
            </a:pPr>
            <a:endParaRPr b="1"/>
          </a:p>
          <a:p>
            <a:pPr marL="0" lvl="0" indent="0" algn="l" rtl="0">
              <a:spcBef>
                <a:spcPts val="0"/>
              </a:spcBef>
              <a:spcAft>
                <a:spcPts val="0"/>
              </a:spcAft>
              <a:buClr>
                <a:schemeClr val="dk1"/>
              </a:buClr>
              <a:buSzPts val="2800"/>
              <a:buFont typeface="Arial"/>
              <a:buNone/>
            </a:pPr>
            <a:r>
              <a:rPr lang="en-US"/>
              <a:t>[2. The sun was larger than earth, so it took longer to orbit earth than the planets.]</a:t>
            </a:r>
            <a:endParaRPr/>
          </a:p>
          <a:p>
            <a:pPr marL="0" lvl="0" indent="0" algn="l" rtl="0">
              <a:spcBef>
                <a:spcPts val="0"/>
              </a:spcBef>
              <a:spcAft>
                <a:spcPts val="0"/>
              </a:spcAft>
              <a:buNone/>
            </a:pPr>
            <a:endParaRPr/>
          </a:p>
          <a:p>
            <a:pPr marL="76200" lvl="0" indent="0" algn="l" rtl="0">
              <a:lnSpc>
                <a:spcPct val="100000"/>
              </a:lnSpc>
              <a:spcBef>
                <a:spcPts val="0"/>
              </a:spcBef>
              <a:spcAft>
                <a:spcPts val="0"/>
              </a:spcAft>
              <a:buClr>
                <a:schemeClr val="dk1"/>
              </a:buClr>
              <a:buSzPts val="1200"/>
              <a:buFont typeface="Calibri"/>
              <a:buNone/>
            </a:pPr>
            <a:endParaRPr/>
          </a:p>
        </p:txBody>
      </p:sp>
      <p:sp>
        <p:nvSpPr>
          <p:cNvPr id="387" name="Google Shape;387;gdade8626d8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Who was the famous mathematician, geographer, astronomer, and astrologer who helped discover geocentric theory?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[Ptolemy was a mathematician, astronomer, astrologer, and geographer who was a big believer and designer of the geocentric model.]</a:t>
            </a:r>
            <a:endParaRPr/>
          </a:p>
        </p:txBody>
      </p:sp>
      <p:sp>
        <p:nvSpPr>
          <p:cNvPr id="396" name="Google Shape;39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examples of the </a:t>
            </a:r>
            <a:r>
              <a:rPr lang="en-US" b="1"/>
              <a:t>geocentric model</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introducing examples, use clear and easy to understand language.</a:t>
            </a:r>
            <a:endParaRPr/>
          </a:p>
        </p:txBody>
      </p:sp>
      <p:sp>
        <p:nvSpPr>
          <p:cNvPr id="405" name="Google Shape;40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 example of an image of a geocentric model.</a:t>
            </a:r>
            <a:endParaRPr/>
          </a:p>
        </p:txBody>
      </p:sp>
      <p:sp>
        <p:nvSpPr>
          <p:cNvPr id="412" name="Google Shape;41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Then heliocentric.</a:t>
            </a:r>
            <a:endParaRPr/>
          </a:p>
        </p:txBody>
      </p:sp>
      <p:sp>
        <p:nvSpPr>
          <p:cNvPr id="135" name="Google Shape;135;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Now, let’s talk about non-examples of the </a:t>
            </a:r>
            <a:r>
              <a:rPr lang="en-US" b="1"/>
              <a:t>geocentric model</a:t>
            </a:r>
            <a:r>
              <a:rPr lang="en-US"/>
              <a:t>.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One important component of using non-examples is by clearly distinguishing similarities and explaining why it is a non-example.</a:t>
            </a:r>
            <a:endParaRPr/>
          </a:p>
          <a:p>
            <a:pPr marL="0" lvl="0" indent="0" algn="l" rtl="0">
              <a:lnSpc>
                <a:spcPct val="100000"/>
              </a:lnSpc>
              <a:spcBef>
                <a:spcPts val="0"/>
              </a:spcBef>
              <a:spcAft>
                <a:spcPts val="0"/>
              </a:spcAft>
              <a:buSzPts val="1400"/>
              <a:buNone/>
            </a:pPr>
            <a:endParaRPr/>
          </a:p>
        </p:txBody>
      </p:sp>
      <p:sp>
        <p:nvSpPr>
          <p:cNvPr id="420" name="Google Shape;420;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 non-example of a geocentric model - the earth is not at the center.</a:t>
            </a:r>
            <a:endParaRPr/>
          </a:p>
        </p:txBody>
      </p:sp>
      <p:sp>
        <p:nvSpPr>
          <p:cNvPr id="427" name="Google Shape;42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35" name="Google Shape;43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Which of these is an example of a geocentric model?</a:t>
            </a:r>
            <a:endParaRPr/>
          </a:p>
        </p:txBody>
      </p:sp>
      <p:sp>
        <p:nvSpPr>
          <p:cNvPr id="441" name="Google Shape;44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Which of these is an example of a geocentric model?</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a:t>[</a:t>
            </a:r>
            <a:r>
              <a:rPr lang="en-US" sz="1200"/>
              <a:t>This one is geocentric because earth is at the center and the planets and t</a:t>
            </a:r>
            <a:r>
              <a:rPr lang="en-US"/>
              <a:t>he sun, moon, stars, and planets orbit around the earth.]</a:t>
            </a:r>
            <a:endParaRPr/>
          </a:p>
        </p:txBody>
      </p:sp>
      <p:sp>
        <p:nvSpPr>
          <p:cNvPr id="449" name="Google Shape;449;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break down the term, geocentric model.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break down the vocabulary term into word parts and define each part, this is essential in building student understanding of the word parts.</a:t>
            </a:r>
            <a:endParaRPr/>
          </a:p>
        </p:txBody>
      </p:sp>
      <p:sp>
        <p:nvSpPr>
          <p:cNvPr id="458" name="Google Shape;45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geocentric can be broken down into two parts. </a:t>
            </a:r>
            <a:endParaRPr/>
          </a:p>
        </p:txBody>
      </p:sp>
      <p:sp>
        <p:nvSpPr>
          <p:cNvPr id="465" name="Google Shape;46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dade8626d8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dade8626d8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Geo means “earth”.</a:t>
            </a:r>
            <a:endParaRPr/>
          </a:p>
        </p:txBody>
      </p:sp>
      <p:sp>
        <p:nvSpPr>
          <p:cNvPr id="477" name="Google Shape;477;gdade8626d8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ade8626d8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dade8626d8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Centric means “at the center”.</a:t>
            </a:r>
            <a:endParaRPr/>
          </a:p>
        </p:txBody>
      </p:sp>
      <p:sp>
        <p:nvSpPr>
          <p:cNvPr id="491" name="Google Shape;491;gdade8626d8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dade8626d8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dade8626d8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geocentric means “Earth at the center”.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Feedback: Reuniting the word parts is a crucial step in helping students understand the whole picture when reviewing morphological word parts.</a:t>
            </a:r>
            <a:endParaRPr/>
          </a:p>
        </p:txBody>
      </p:sp>
      <p:sp>
        <p:nvSpPr>
          <p:cNvPr id="505" name="Google Shape;505;gdade8626d8_0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sz="1200" b="1"/>
              <a:t>What is the difference between heliocentric and geocentric models of the solar system and why is it important to understand them?</a:t>
            </a:r>
            <a:r>
              <a:rPr lang="en-US" sz="1200"/>
              <a:t> </a:t>
            </a: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44" name="Google Shape;14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18" name="Google Shape;518;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geocentric to help us remember the definition of the term?</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[The word geocentric can be broken down into two parts.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Geo means “earth”.</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Centric means “at the center”.</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you put it all together, geocentric means “Earth at the center”.]</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Feedback: It is important to create opportunities during this portion of the lesson to monitor understanding. This is a key strategy to ensure everyone is on track with morphological word parts and putting it all together.</a:t>
            </a:r>
            <a:endParaRPr/>
          </a:p>
        </p:txBody>
      </p:sp>
      <p:sp>
        <p:nvSpPr>
          <p:cNvPr id="524" name="Google Shape;524;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solidFill>
                  <a:schemeClr val="dk1"/>
                </a:solidFill>
              </a:rPr>
              <a:t>What is the Geocentric Model?</a:t>
            </a:r>
            <a:endParaRPr/>
          </a:p>
          <a:p>
            <a:pPr marL="0" marR="0" lvl="0" indent="0" algn="l" rtl="0">
              <a:lnSpc>
                <a:spcPct val="100000"/>
              </a:lnSpc>
              <a:spcBef>
                <a:spcPts val="0"/>
              </a:spcBef>
              <a:spcAft>
                <a:spcPts val="0"/>
              </a:spcAft>
              <a:buClr>
                <a:schemeClr val="dk1"/>
              </a:buClr>
              <a:buSzPts val="1200"/>
              <a:buFont typeface="Calibri"/>
              <a:buNone/>
            </a:pPr>
            <a:endParaRPr b="0" u="none">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u="none">
                <a:solidFill>
                  <a:schemeClr val="dk1"/>
                </a:solidFill>
              </a:rPr>
              <a:t>The Geocentric </a:t>
            </a:r>
            <a:r>
              <a:rPr lang="en-US">
                <a:solidFill>
                  <a:schemeClr val="dk1"/>
                </a:solidFill>
              </a:rPr>
              <a:t>model of the universe in which the earth is at the center and the sun, moon, stars, and planets orbited around the earth.]</a:t>
            </a:r>
            <a:endParaRPr/>
          </a:p>
        </p:txBody>
      </p:sp>
      <p:sp>
        <p:nvSpPr>
          <p:cNvPr id="536" name="Google Shape;53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a:t>What are the two observations that “support” geocentric theory?</a:t>
            </a:r>
            <a:endParaRPr sz="1200"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[1. The stars and sun seemed to orbit based on earth’s night and day (sun rises in the morning and sets at night and the stars and planets appear).</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None/>
            </a:pPr>
            <a:r>
              <a:rPr lang="en-US"/>
              <a:t>2. As you stand on the earth it feels stable and unmoving, everything must be moving around it.]</a:t>
            </a:r>
            <a:endParaRPr/>
          </a:p>
        </p:txBody>
      </p:sp>
      <p:sp>
        <p:nvSpPr>
          <p:cNvPr id="544" name="Google Shape;54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Who was the famous mathematician, geographer, astronomer, and astrologer who helped discover geocentric theory?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[Ptolemy was a mathematician, astronomer, astrologer, and geographer who was a big believer and designer of the geocentric model.]</a:t>
            </a:r>
            <a:endParaRPr/>
          </a:p>
        </p:txBody>
      </p:sp>
      <p:sp>
        <p:nvSpPr>
          <p:cNvPr id="553" name="Google Shape;55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 the key term once more before closing the lesson to lock in students’ understanding.</a:t>
            </a:r>
            <a:endParaRPr/>
          </a:p>
        </p:txBody>
      </p:sp>
      <p:sp>
        <p:nvSpPr>
          <p:cNvPr id="562" name="Google Shape;562;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u="none">
                <a:solidFill>
                  <a:schemeClr val="dk1"/>
                </a:solidFill>
              </a:rPr>
              <a:t>The Geocentric </a:t>
            </a:r>
            <a:r>
              <a:rPr lang="en-US">
                <a:solidFill>
                  <a:schemeClr val="dk1"/>
                </a:solidFill>
              </a:rPr>
              <a:t>model of the universe in which the earth is at the center and the sun, moon, stars, and planets orbit around the earth.</a:t>
            </a:r>
            <a:endParaRPr/>
          </a:p>
        </p:txBody>
      </p:sp>
      <p:sp>
        <p:nvSpPr>
          <p:cNvPr id="569" name="Google Shape;56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577" name="Google Shape;57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585" name="Google Shape;58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Play this video in class for students to watch before the lesson.</a:t>
            </a:r>
            <a:endParaRPr/>
          </a:p>
        </p:txBody>
      </p:sp>
      <p:sp>
        <p:nvSpPr>
          <p:cNvPr id="152" name="Google Shape;15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00" name="Google Shape;60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d733c0c1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dd733c0c11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the Heliocentric model of the solar system.</a:t>
            </a:r>
            <a:endParaRPr/>
          </a:p>
        </p:txBody>
      </p:sp>
      <p:sp>
        <p:nvSpPr>
          <p:cNvPr id="630" name="Google Shape;630;gdd733c0c11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sz="1200" b="1"/>
              <a:t>What is the difference between heliocentric and geocentric models of the solar system and why is it important to understand them?</a:t>
            </a:r>
            <a:r>
              <a:rPr lang="en-US" sz="1200"/>
              <a:t> </a:t>
            </a: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639" name="Google Shape;63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647" name="Google Shape;64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653" name="Google Shape;65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consists of the sun, moon, Earth, other planets, and their moons, meteors, asteroids, and comets.</a:t>
            </a:r>
            <a:endParaRPr/>
          </a:p>
        </p:txBody>
      </p:sp>
      <p:sp>
        <p:nvSpPr>
          <p:cNvPr id="661" name="Google Shape;661;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668" name="Google Shape;668;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u="none">
                <a:solidFill>
                  <a:schemeClr val="dk1"/>
                </a:solidFill>
              </a:rPr>
              <a:t>The Geocentric </a:t>
            </a:r>
            <a:r>
              <a:rPr lang="en-US">
                <a:solidFill>
                  <a:schemeClr val="dk1"/>
                </a:solidFill>
              </a:rPr>
              <a:t>model of the universe in which the earth is at the center and the sun, moon, stars, and planets orbit around the earth.</a:t>
            </a:r>
            <a:endParaRPr/>
          </a:p>
        </p:txBody>
      </p:sp>
      <p:sp>
        <p:nvSpPr>
          <p:cNvPr id="676" name="Google Shape;67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84" name="Google Shape;68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a:p>
        </p:txBody>
      </p:sp>
      <p:sp>
        <p:nvSpPr>
          <p:cNvPr id="690" name="Google Shape;69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d733c0c11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d733c0c11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Aristotle and Ptolemy proposed and supported the Geocentric model of the solar system where the ______ is at the center of the solar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Provide a lot of opportunities to respond throughout demonstration to help ensure that your students are grasping this new content.</a:t>
            </a:r>
            <a:endParaRPr/>
          </a:p>
        </p:txBody>
      </p:sp>
      <p:sp>
        <p:nvSpPr>
          <p:cNvPr id="160" name="Google Shape;160;gdd733c0c11_0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planet?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698" name="Google Shape;69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geocentric model?</a:t>
            </a:r>
            <a:endParaRPr/>
          </a:p>
          <a:p>
            <a:pPr marL="0" marR="0" lvl="0" indent="0" algn="l" rtl="0">
              <a:lnSpc>
                <a:spcPct val="100000"/>
              </a:lnSpc>
              <a:spcBef>
                <a:spcPts val="0"/>
              </a:spcBef>
              <a:spcAft>
                <a:spcPts val="0"/>
              </a:spcAft>
              <a:buClr>
                <a:schemeClr val="dk1"/>
              </a:buClr>
              <a:buSzPts val="1200"/>
              <a:buFont typeface="Calibri"/>
              <a:buNone/>
            </a:pPr>
            <a:endParaRPr b="0" u="none">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u="none">
                <a:solidFill>
                  <a:schemeClr val="dk1"/>
                </a:solidFill>
              </a:rPr>
              <a:t>The Geocentric </a:t>
            </a:r>
            <a:r>
              <a:rPr lang="en-US">
                <a:solidFill>
                  <a:schemeClr val="dk1"/>
                </a:solidFill>
              </a:rPr>
              <a:t>model of the universe in which the earth is at the center and the sun, moon, stars, and planets orbit around the earth.]</a:t>
            </a:r>
            <a:endParaRPr/>
          </a:p>
        </p:txBody>
      </p:sp>
      <p:sp>
        <p:nvSpPr>
          <p:cNvPr id="706" name="Google Shape;70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heliocentric model.</a:t>
            </a:r>
            <a:endParaRPr/>
          </a:p>
        </p:txBody>
      </p:sp>
      <p:sp>
        <p:nvSpPr>
          <p:cNvPr id="714" name="Google Shape;714;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heliocentric model of the universe states that the sun is at the center and the stars and planets orbit the sun. </a:t>
            </a:r>
            <a:endParaRPr/>
          </a:p>
          <a:p>
            <a:pPr marL="0" lvl="0" indent="0" algn="l" rtl="0">
              <a:lnSpc>
                <a:spcPct val="100000"/>
              </a:lnSpc>
              <a:spcBef>
                <a:spcPts val="0"/>
              </a:spcBef>
              <a:spcAft>
                <a:spcPts val="0"/>
              </a:spcAft>
              <a:buSzPts val="1400"/>
              <a:buNone/>
            </a:pPr>
            <a:endParaRPr b="1" u="sng"/>
          </a:p>
          <a:p>
            <a:pPr marL="0" lvl="0" indent="0" algn="l" rtl="0">
              <a:lnSpc>
                <a:spcPct val="100000"/>
              </a:lnSpc>
              <a:spcBef>
                <a:spcPts val="0"/>
              </a:spcBef>
              <a:spcAft>
                <a:spcPts val="0"/>
              </a:spcAft>
              <a:buSzPts val="1400"/>
              <a:buNone/>
            </a:pPr>
            <a:endParaRPr/>
          </a:p>
        </p:txBody>
      </p:sp>
      <p:sp>
        <p:nvSpPr>
          <p:cNvPr id="722" name="Google Shape;72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ade8626d8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dade8626d8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31" name="Google Shape;731;gdade8626d8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dade8626d8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dade8626d8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heliocentric model?</a:t>
            </a:r>
            <a:endParaRPr/>
          </a:p>
          <a:p>
            <a:pPr marL="0" marR="0" lvl="0" indent="0" algn="l" rtl="0">
              <a:lnSpc>
                <a:spcPct val="100000"/>
              </a:lnSpc>
              <a:spcBef>
                <a:spcPts val="0"/>
              </a:spcBef>
              <a:spcAft>
                <a:spcPts val="0"/>
              </a:spcAft>
              <a:buClr>
                <a:schemeClr val="dk1"/>
              </a:buClr>
              <a:buSzPts val="1200"/>
              <a:buFont typeface="Calibri"/>
              <a:buNone/>
            </a:pPr>
            <a:endParaRPr b="0" u="none">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a:t>[The heliocentric model of the universe states that the sun is at the center and the stars and planets orbit the sun.]</a:t>
            </a:r>
            <a:endParaRPr/>
          </a:p>
        </p:txBody>
      </p:sp>
      <p:sp>
        <p:nvSpPr>
          <p:cNvPr id="737" name="Google Shape;737;gdade8626d8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745" name="Google Shape;745;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heliocentric is the current accepted model of the solar system.</a:t>
            </a:r>
            <a:endParaRPr/>
          </a:p>
        </p:txBody>
      </p:sp>
      <p:sp>
        <p:nvSpPr>
          <p:cNvPr id="752" name="Google Shape;75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Nicolaus Copernicus was a 16</a:t>
            </a:r>
            <a:r>
              <a:rPr lang="en-US" baseline="30000"/>
              <a:t>th</a:t>
            </a:r>
            <a:r>
              <a:rPr lang="en-US"/>
              <a:t> century mathematician and astronomer who first created the theory that the sun is at the center of the solar system.</a:t>
            </a:r>
            <a:endParaRPr/>
          </a:p>
        </p:txBody>
      </p:sp>
      <p:sp>
        <p:nvSpPr>
          <p:cNvPr id="759" name="Google Shape;759;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Copernicus’ theories were later expanded upon by Galileo and Kepler</a:t>
            </a:r>
            <a:endParaRPr/>
          </a:p>
        </p:txBody>
      </p:sp>
      <p:sp>
        <p:nvSpPr>
          <p:cNvPr id="767" name="Google Shape;767;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d733c0c11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d733c0c11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Aristotle and Ptolemy proposed and supported the Geocentric model of the solar system where the </a:t>
            </a:r>
            <a:r>
              <a:rPr lang="en-US" u="sng">
                <a:solidFill>
                  <a:srgbClr val="FF0000"/>
                </a:solidFill>
              </a:rPr>
              <a:t>Earth</a:t>
            </a:r>
            <a:r>
              <a:rPr lang="en-US"/>
              <a:t> is at the center of the solar system.</a:t>
            </a:r>
            <a:endParaRPr/>
          </a:p>
        </p:txBody>
      </p:sp>
      <p:sp>
        <p:nvSpPr>
          <p:cNvPr id="168" name="Google Shape;168;gdd733c0c11_0_1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77" name="Google Shape;777;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Heliocentric Model</a:t>
            </a:r>
            <a:r>
              <a:rPr lang="en-US" sz="1200" b="1"/>
              <a:t>: </a:t>
            </a:r>
            <a:r>
              <a:rPr lang="en-US" sz="1200"/>
              <a:t>model of the universe in which the ______ is at the center and the stars and planets orbit the sun</a:t>
            </a:r>
            <a:endParaRPr/>
          </a:p>
        </p:txBody>
      </p:sp>
      <p:sp>
        <p:nvSpPr>
          <p:cNvPr id="783" name="Google Shape;78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t>Heliocentric Model</a:t>
            </a:r>
            <a:r>
              <a:rPr lang="en-US" sz="1200" b="1"/>
              <a:t>: </a:t>
            </a:r>
            <a:r>
              <a:rPr lang="en-US" sz="1200"/>
              <a:t>model of the universe in which the </a:t>
            </a:r>
            <a:r>
              <a:rPr lang="en-US" sz="1200" u="sng">
                <a:solidFill>
                  <a:srgbClr val="FF0000"/>
                </a:solidFill>
              </a:rPr>
              <a:t>sun</a:t>
            </a:r>
            <a:r>
              <a:rPr lang="en-US" sz="1200"/>
              <a:t> is at the center and the stars and planets orbit the sun</a:t>
            </a:r>
            <a:endParaRPr/>
          </a:p>
        </p:txBody>
      </p:sp>
      <p:sp>
        <p:nvSpPr>
          <p:cNvPr id="791" name="Google Shape;791;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Who developed the heliocentric model?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[Nicolaus Copernicus was a 16</a:t>
            </a:r>
            <a:r>
              <a:rPr lang="en-US" baseline="30000"/>
              <a:t>th</a:t>
            </a:r>
            <a:r>
              <a:rPr lang="en-US"/>
              <a:t> century mathematician and astronomer who first created the theory that the sun is at the center of the solar system.]</a:t>
            </a:r>
            <a:endParaRPr/>
          </a:p>
        </p:txBody>
      </p:sp>
      <p:sp>
        <p:nvSpPr>
          <p:cNvPr id="799" name="Google Shape;799;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the </a:t>
            </a:r>
            <a:r>
              <a:rPr lang="en-US" b="1"/>
              <a:t>Heliocentric model</a:t>
            </a:r>
            <a:r>
              <a:rPr lang="en-US"/>
              <a:t>.</a:t>
            </a:r>
            <a:endParaRPr/>
          </a:p>
        </p:txBody>
      </p:sp>
      <p:sp>
        <p:nvSpPr>
          <p:cNvPr id="807" name="Google Shape;807;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heliocentric model of the solar system.</a:t>
            </a:r>
            <a:endParaRPr b="0"/>
          </a:p>
        </p:txBody>
      </p:sp>
      <p:sp>
        <p:nvSpPr>
          <p:cNvPr id="814" name="Google Shape;814;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 non-example of the </a:t>
            </a:r>
            <a:r>
              <a:rPr lang="en-US" b="1"/>
              <a:t>Heliocentric model</a:t>
            </a:r>
            <a:r>
              <a:rPr lang="en-US"/>
              <a:t>.</a:t>
            </a:r>
            <a:endParaRPr/>
          </a:p>
        </p:txBody>
      </p:sp>
      <p:sp>
        <p:nvSpPr>
          <p:cNvPr id="822" name="Google Shape;82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non-example shows the geocentric model where earth and not the sun is at the center.</a:t>
            </a:r>
            <a:endParaRPr b="0"/>
          </a:p>
          <a:p>
            <a:pPr marL="0" lvl="0" indent="0" algn="l" rtl="0">
              <a:lnSpc>
                <a:spcPct val="100000"/>
              </a:lnSpc>
              <a:spcBef>
                <a:spcPts val="0"/>
              </a:spcBef>
              <a:spcAft>
                <a:spcPts val="0"/>
              </a:spcAft>
              <a:buSzPts val="1400"/>
              <a:buNone/>
            </a:pPr>
            <a:endParaRPr/>
          </a:p>
        </p:txBody>
      </p:sp>
      <p:sp>
        <p:nvSpPr>
          <p:cNvPr id="829" name="Google Shape;829;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37" name="Google Shape;83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Why isn’t this an example of a heliocentric model?</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a:t>[</a:t>
            </a:r>
            <a:r>
              <a:rPr lang="en-US" sz="1200"/>
              <a:t>Earth is at the center, not the su</a:t>
            </a:r>
            <a:r>
              <a:rPr lang="en-US"/>
              <a:t>n.]</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843" name="Google Shape;843;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d733c0c11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d733c0c11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Geocentric means ______ ______.</a:t>
            </a:r>
            <a:endParaRPr/>
          </a:p>
        </p:txBody>
      </p:sp>
      <p:sp>
        <p:nvSpPr>
          <p:cNvPr id="176" name="Google Shape;176;gdd733c0c11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the term heliocentric.</a:t>
            </a:r>
            <a:endParaRPr/>
          </a:p>
        </p:txBody>
      </p:sp>
      <p:sp>
        <p:nvSpPr>
          <p:cNvPr id="851" name="Google Shape;851;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dade8626d8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dade8626d8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heliocentric can be broken down into two parts. </a:t>
            </a:r>
            <a:endParaRPr/>
          </a:p>
        </p:txBody>
      </p:sp>
      <p:sp>
        <p:nvSpPr>
          <p:cNvPr id="858" name="Google Shape;858;gdade8626d8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dade8626d8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dade8626d8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Helio means “sun”.</a:t>
            </a:r>
            <a:endParaRPr/>
          </a:p>
        </p:txBody>
      </p:sp>
      <p:sp>
        <p:nvSpPr>
          <p:cNvPr id="870" name="Google Shape;870;gdade8626d8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dade8626d8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dade8626d8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Centric means “at the center”.</a:t>
            </a:r>
            <a:endParaRPr/>
          </a:p>
        </p:txBody>
      </p:sp>
      <p:sp>
        <p:nvSpPr>
          <p:cNvPr id="884" name="Google Shape;884;gdade8626d8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dade8626d8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dade8626d8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heliocentric means “sun at the center”.</a:t>
            </a:r>
            <a:endParaRPr/>
          </a:p>
        </p:txBody>
      </p:sp>
      <p:sp>
        <p:nvSpPr>
          <p:cNvPr id="898" name="Google Shape;898;gdade8626d8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11" name="Google Shape;911;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ade8626d8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dade8626d8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heliocentric to help us remember the definition of the term?</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[The word heliocentric can be broken down into two parts.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Helio means “sun”.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Centric means “at the center”.</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you put it all together, heliocentric means “sun at the center”.]</a:t>
            </a:r>
            <a:endParaRPr/>
          </a:p>
        </p:txBody>
      </p:sp>
      <p:sp>
        <p:nvSpPr>
          <p:cNvPr id="917" name="Google Shape;917;gdade8626d8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u="none"/>
              <a:t>What is the heliocentric model?</a:t>
            </a:r>
            <a:endParaRPr sz="1200" b="1" u="sng"/>
          </a:p>
          <a:p>
            <a:pPr marL="0" lvl="0" indent="0" algn="l" rtl="0">
              <a:lnSpc>
                <a:spcPct val="100000"/>
              </a:lnSpc>
              <a:spcBef>
                <a:spcPts val="0"/>
              </a:spcBef>
              <a:spcAft>
                <a:spcPts val="0"/>
              </a:spcAft>
              <a:buSzPts val="1400"/>
              <a:buNone/>
            </a:pPr>
            <a:endParaRPr sz="1200" b="1" u="sng"/>
          </a:p>
          <a:p>
            <a:pPr marL="0" lvl="0" indent="0" algn="l" rtl="0">
              <a:spcBef>
                <a:spcPts val="0"/>
              </a:spcBef>
              <a:spcAft>
                <a:spcPts val="0"/>
              </a:spcAft>
              <a:buClr>
                <a:schemeClr val="dk1"/>
              </a:buClr>
              <a:buSzPts val="1200"/>
              <a:buFont typeface="Calibri"/>
              <a:buNone/>
            </a:pPr>
            <a:r>
              <a:rPr lang="en-US"/>
              <a:t>[The heliocentric model of the universe states that the sun is at the center and the stars and planets orbit the sun.]</a:t>
            </a:r>
            <a:endParaRPr/>
          </a:p>
        </p:txBody>
      </p:sp>
      <p:sp>
        <p:nvSpPr>
          <p:cNvPr id="929" name="Google Shape;929;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Who developed the heliocentric model?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[Nicolaus Copernicus was a 16</a:t>
            </a:r>
            <a:r>
              <a:rPr lang="en-US" baseline="30000"/>
              <a:t>th</a:t>
            </a:r>
            <a:r>
              <a:rPr lang="en-US"/>
              <a:t> century mathematician and astronomer who first created the theory that the sun is at the center of the solar system.]</a:t>
            </a:r>
            <a:endParaRPr/>
          </a:p>
        </p:txBody>
      </p:sp>
      <p:sp>
        <p:nvSpPr>
          <p:cNvPr id="937" name="Google Shape;937;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Which is the current accepted model of the solar system?</a:t>
            </a:r>
            <a:endParaRPr/>
          </a:p>
        </p:txBody>
      </p:sp>
      <p:sp>
        <p:nvSpPr>
          <p:cNvPr id="945" name="Google Shape;945;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0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9.jp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S13Sr-H7TWI&amp;ab_channel=MooMooMathandScience"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dd733c0c11_0_114"/>
          <p:cNvSpPr txBox="1"/>
          <p:nvPr/>
        </p:nvSpPr>
        <p:spPr>
          <a:xfrm>
            <a:off x="709650" y="735300"/>
            <a:ext cx="772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Geocentric means </a:t>
            </a:r>
            <a:r>
              <a:rPr lang="en-US" sz="3000" u="sng">
                <a:solidFill>
                  <a:srgbClr val="FF0000"/>
                </a:solidFill>
                <a:latin typeface="Calibri"/>
                <a:ea typeface="Calibri"/>
                <a:cs typeface="Calibri"/>
                <a:sym typeface="Calibri"/>
              </a:rPr>
              <a:t>Earth centered.</a:t>
            </a:r>
            <a:endParaRPr sz="3000" u="sng">
              <a:solidFill>
                <a:srgbClr val="FF0000"/>
              </a:solidFill>
              <a:latin typeface="Calibri"/>
              <a:ea typeface="Calibri"/>
              <a:cs typeface="Calibri"/>
              <a:sym typeface="Calibri"/>
            </a:endParaRPr>
          </a:p>
        </p:txBody>
      </p:sp>
      <p:sp>
        <p:nvSpPr>
          <p:cNvPr id="187" name="Google Shape;187;gdd733c0c11_0_11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gdd733c0c11_0_114"/>
          <p:cNvPicPr preferRelativeResize="0"/>
          <p:nvPr/>
        </p:nvPicPr>
        <p:blipFill>
          <a:blip r:embed="rId4">
            <a:alphaModFix/>
          </a:blip>
          <a:stretch>
            <a:fillRect/>
          </a:stretch>
        </p:blipFill>
        <p:spPr>
          <a:xfrm>
            <a:off x="152400" y="1722300"/>
            <a:ext cx="8839204" cy="46008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3"/>
          <p:cNvSpPr txBox="1">
            <a:spLocks noGrp="1"/>
          </p:cNvSpPr>
          <p:nvPr>
            <p:ph type="ctrTitle"/>
          </p:nvPr>
        </p:nvSpPr>
        <p:spPr>
          <a:xfrm>
            <a:off x="1323551" y="325989"/>
            <a:ext cx="756421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a:t>Which is the current accepted model of the solar system?</a:t>
            </a:r>
            <a:endParaRPr/>
          </a:p>
        </p:txBody>
      </p:sp>
      <p:sp>
        <p:nvSpPr>
          <p:cNvPr id="956" name="Google Shape;956;p9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7" name="Google Shape;957;p93" descr="Geocentric model and Heliocentric model | Scientific revolution, Earth  science classroom, Homeschool science"/>
          <p:cNvPicPr preferRelativeResize="0"/>
          <p:nvPr/>
        </p:nvPicPr>
        <p:blipFill rotWithShape="1">
          <a:blip r:embed="rId4">
            <a:alphaModFix/>
          </a:blip>
          <a:srcRect/>
          <a:stretch/>
        </p:blipFill>
        <p:spPr>
          <a:xfrm>
            <a:off x="1685259" y="2318068"/>
            <a:ext cx="5773481" cy="3597399"/>
          </a:xfrm>
          <a:prstGeom prst="rect">
            <a:avLst/>
          </a:prstGeom>
          <a:noFill/>
          <a:ln>
            <a:noFill/>
          </a:ln>
        </p:spPr>
      </p:pic>
      <p:sp>
        <p:nvSpPr>
          <p:cNvPr id="958" name="Google Shape;958;p93"/>
          <p:cNvSpPr/>
          <p:nvPr/>
        </p:nvSpPr>
        <p:spPr>
          <a:xfrm>
            <a:off x="4572000" y="2477386"/>
            <a:ext cx="2775098" cy="3264195"/>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65" name="Google Shape;965;p9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95"/>
          <p:cNvSpPr txBox="1">
            <a:spLocks noGrp="1"/>
          </p:cNvSpPr>
          <p:nvPr>
            <p:ph type="ctrTitle"/>
          </p:nvPr>
        </p:nvSpPr>
        <p:spPr>
          <a:xfrm>
            <a:off x="889175" y="326000"/>
            <a:ext cx="7998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60"/>
              <a:buFont typeface="Calibri"/>
              <a:buNone/>
            </a:pPr>
            <a:r>
              <a:rPr lang="en-US" sz="3359" b="1" u="sng"/>
              <a:t>Heliocentric Model</a:t>
            </a:r>
            <a:r>
              <a:rPr lang="en-US" sz="3359" b="1"/>
              <a:t>: </a:t>
            </a:r>
            <a:r>
              <a:rPr lang="en-US" sz="3359"/>
              <a:t>model of the universe in which the sun is at the center and the stars and planets orbit the sun</a:t>
            </a:r>
            <a:endParaRPr sz="3359" b="1"/>
          </a:p>
        </p:txBody>
      </p:sp>
      <p:pic>
        <p:nvPicPr>
          <p:cNvPr id="972" name="Google Shape;972;p95" descr="139 new dwarf planets found in our solar system - The Week"/>
          <p:cNvPicPr preferRelativeResize="0"/>
          <p:nvPr/>
        </p:nvPicPr>
        <p:blipFill rotWithShape="1">
          <a:blip r:embed="rId3">
            <a:alphaModFix/>
          </a:blip>
          <a:srcRect/>
          <a:stretch/>
        </p:blipFill>
        <p:spPr>
          <a:xfrm>
            <a:off x="952500" y="2052859"/>
            <a:ext cx="7239000" cy="4219575"/>
          </a:xfrm>
          <a:prstGeom prst="rect">
            <a:avLst/>
          </a:prstGeom>
          <a:noFill/>
          <a:ln>
            <a:noFill/>
          </a:ln>
        </p:spPr>
      </p:pic>
      <p:sp>
        <p:nvSpPr>
          <p:cNvPr id="973" name="Google Shape;973;p95" descr="Rewind"/>
          <p:cNvSpPr/>
          <p:nvPr/>
        </p:nvSpPr>
        <p:spPr>
          <a:xfrm>
            <a:off x="0" y="-77367"/>
            <a:ext cx="889183" cy="80671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96"/>
          <p:cNvSpPr txBox="1"/>
          <p:nvPr/>
        </p:nvSpPr>
        <p:spPr>
          <a:xfrm>
            <a:off x="722555" y="444638"/>
            <a:ext cx="8209504"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difference between heliocentric and geocentric models of the solar system and why is it important to understand them?</a:t>
            </a:r>
            <a:endParaRPr sz="1400" b="0" i="0" u="none" strike="noStrike" cap="none">
              <a:solidFill>
                <a:srgbClr val="000000"/>
              </a:solidFill>
              <a:latin typeface="Arial"/>
              <a:ea typeface="Arial"/>
              <a:cs typeface="Arial"/>
              <a:sym typeface="Arial"/>
            </a:endParaRPr>
          </a:p>
        </p:txBody>
      </p:sp>
      <p:pic>
        <p:nvPicPr>
          <p:cNvPr id="981" name="Google Shape;981;p96" descr="Geocentric model and Heliocentric model | Scientific revolution, Earth  science classroom, Homeschool science"/>
          <p:cNvPicPr preferRelativeResize="0"/>
          <p:nvPr/>
        </p:nvPicPr>
        <p:blipFill rotWithShape="1">
          <a:blip r:embed="rId4">
            <a:alphaModFix/>
          </a:blip>
          <a:srcRect/>
          <a:stretch/>
        </p:blipFill>
        <p:spPr>
          <a:xfrm>
            <a:off x="1855507" y="2573576"/>
            <a:ext cx="5943600" cy="370339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9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dd733c0c11_0_121"/>
          <p:cNvSpPr txBox="1"/>
          <p:nvPr/>
        </p:nvSpPr>
        <p:spPr>
          <a:xfrm>
            <a:off x="709650" y="232200"/>
            <a:ext cx="7724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In 1543, ______ proposed the Heliocentric model of the solar system.</a:t>
            </a:r>
            <a:endParaRPr sz="3000">
              <a:latin typeface="Calibri"/>
              <a:ea typeface="Calibri"/>
              <a:cs typeface="Calibri"/>
              <a:sym typeface="Calibri"/>
            </a:endParaRPr>
          </a:p>
        </p:txBody>
      </p:sp>
      <p:sp>
        <p:nvSpPr>
          <p:cNvPr id="195" name="Google Shape;195;gdd733c0c11_0_12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gdd733c0c11_0_121"/>
          <p:cNvPicPr preferRelativeResize="0"/>
          <p:nvPr/>
        </p:nvPicPr>
        <p:blipFill>
          <a:blip r:embed="rId4">
            <a:alphaModFix/>
          </a:blip>
          <a:stretch>
            <a:fillRect/>
          </a:stretch>
        </p:blipFill>
        <p:spPr>
          <a:xfrm>
            <a:off x="869363" y="1402325"/>
            <a:ext cx="7405267" cy="5212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dd733c0c11_0_133"/>
          <p:cNvSpPr txBox="1"/>
          <p:nvPr/>
        </p:nvSpPr>
        <p:spPr>
          <a:xfrm>
            <a:off x="709650" y="232200"/>
            <a:ext cx="7724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In 1543, </a:t>
            </a:r>
            <a:r>
              <a:rPr lang="en-US" sz="3000" u="sng">
                <a:solidFill>
                  <a:srgbClr val="FF0000"/>
                </a:solidFill>
                <a:latin typeface="Calibri"/>
                <a:ea typeface="Calibri"/>
                <a:cs typeface="Calibri"/>
                <a:sym typeface="Calibri"/>
              </a:rPr>
              <a:t>Copernicus</a:t>
            </a:r>
            <a:r>
              <a:rPr lang="en-US" sz="3000">
                <a:latin typeface="Calibri"/>
                <a:ea typeface="Calibri"/>
                <a:cs typeface="Calibri"/>
                <a:sym typeface="Calibri"/>
              </a:rPr>
              <a:t> proposed the Heliocentric model of the solar system.</a:t>
            </a:r>
            <a:endParaRPr sz="3000">
              <a:latin typeface="Calibri"/>
              <a:ea typeface="Calibri"/>
              <a:cs typeface="Calibri"/>
              <a:sym typeface="Calibri"/>
            </a:endParaRPr>
          </a:p>
        </p:txBody>
      </p:sp>
      <p:sp>
        <p:nvSpPr>
          <p:cNvPr id="203" name="Google Shape;203;gdd733c0c11_0_13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gdd733c0c11_0_133"/>
          <p:cNvPicPr preferRelativeResize="0"/>
          <p:nvPr/>
        </p:nvPicPr>
        <p:blipFill>
          <a:blip r:embed="rId4">
            <a:alphaModFix/>
          </a:blip>
          <a:stretch>
            <a:fillRect/>
          </a:stretch>
        </p:blipFill>
        <p:spPr>
          <a:xfrm>
            <a:off x="869363" y="1402325"/>
            <a:ext cx="7405267" cy="5212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dd733c0c11_0_144"/>
          <p:cNvSpPr txBox="1"/>
          <p:nvPr/>
        </p:nvSpPr>
        <p:spPr>
          <a:xfrm>
            <a:off x="514800" y="232200"/>
            <a:ext cx="8114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The Heliocentric model of the universe states that the ______ is at the center of the solar system.</a:t>
            </a:r>
            <a:endParaRPr sz="3000">
              <a:latin typeface="Calibri"/>
              <a:ea typeface="Calibri"/>
              <a:cs typeface="Calibri"/>
              <a:sym typeface="Calibri"/>
            </a:endParaRPr>
          </a:p>
        </p:txBody>
      </p:sp>
      <p:sp>
        <p:nvSpPr>
          <p:cNvPr id="211" name="Google Shape;211;gdd733c0c11_0_14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2" name="Google Shape;212;gdd733c0c11_0_144"/>
          <p:cNvPicPr preferRelativeResize="0"/>
          <p:nvPr/>
        </p:nvPicPr>
        <p:blipFill>
          <a:blip r:embed="rId4">
            <a:alphaModFix/>
          </a:blip>
          <a:stretch>
            <a:fillRect/>
          </a:stretch>
        </p:blipFill>
        <p:spPr>
          <a:xfrm>
            <a:off x="1064625" y="1417800"/>
            <a:ext cx="7014759" cy="52128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dd733c0c11_0_151"/>
          <p:cNvSpPr txBox="1"/>
          <p:nvPr/>
        </p:nvSpPr>
        <p:spPr>
          <a:xfrm>
            <a:off x="514800" y="232200"/>
            <a:ext cx="8114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The Heliocentric model of the universe states that the </a:t>
            </a:r>
            <a:r>
              <a:rPr lang="en-US" sz="3000" u="sng">
                <a:solidFill>
                  <a:srgbClr val="FF0000"/>
                </a:solidFill>
                <a:latin typeface="Calibri"/>
                <a:ea typeface="Calibri"/>
                <a:cs typeface="Calibri"/>
                <a:sym typeface="Calibri"/>
              </a:rPr>
              <a:t>sun</a:t>
            </a:r>
            <a:r>
              <a:rPr lang="en-US" sz="3000">
                <a:latin typeface="Calibri"/>
                <a:ea typeface="Calibri"/>
                <a:cs typeface="Calibri"/>
                <a:sym typeface="Calibri"/>
              </a:rPr>
              <a:t> is at the center of the solar system.</a:t>
            </a:r>
            <a:endParaRPr sz="3000">
              <a:latin typeface="Calibri"/>
              <a:ea typeface="Calibri"/>
              <a:cs typeface="Calibri"/>
              <a:sym typeface="Calibri"/>
            </a:endParaRPr>
          </a:p>
        </p:txBody>
      </p:sp>
      <p:sp>
        <p:nvSpPr>
          <p:cNvPr id="219" name="Google Shape;219;gdd733c0c11_0_15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 name="Google Shape;220;gdd733c0c11_0_151"/>
          <p:cNvPicPr preferRelativeResize="0"/>
          <p:nvPr/>
        </p:nvPicPr>
        <p:blipFill>
          <a:blip r:embed="rId4">
            <a:alphaModFix/>
          </a:blip>
          <a:stretch>
            <a:fillRect/>
          </a:stretch>
        </p:blipFill>
        <p:spPr>
          <a:xfrm>
            <a:off x="1064625" y="1417800"/>
            <a:ext cx="7014759" cy="52128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txBox="1">
            <a:spLocks noGrp="1"/>
          </p:cNvSpPr>
          <p:nvPr>
            <p:ph type="ctrTitle"/>
          </p:nvPr>
        </p:nvSpPr>
        <p:spPr>
          <a:xfrm>
            <a:off x="694797" y="135594"/>
            <a:ext cx="77544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233" name="Google Shape;233;p7"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234" name="Google Shape;234;p7" descr="Rewind"/>
          <p:cNvSpPr/>
          <p:nvPr/>
        </p:nvSpPr>
        <p:spPr>
          <a:xfrm>
            <a:off x="49261" y="0"/>
            <a:ext cx="717630" cy="601884"/>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8"/>
          <p:cNvPicPr preferRelativeResize="0"/>
          <p:nvPr/>
        </p:nvPicPr>
        <p:blipFill rotWithShape="1">
          <a:blip r:embed="rId3">
            <a:alphaModFix/>
          </a:blip>
          <a:srcRect/>
          <a:stretch/>
        </p:blipFill>
        <p:spPr>
          <a:xfrm>
            <a:off x="735230" y="1371600"/>
            <a:ext cx="7668921" cy="3984244"/>
          </a:xfrm>
          <a:prstGeom prst="rect">
            <a:avLst/>
          </a:prstGeom>
          <a:noFill/>
          <a:ln>
            <a:noFill/>
          </a:ln>
        </p:spPr>
      </p:pic>
      <p:sp>
        <p:nvSpPr>
          <p:cNvPr id="241" name="Google Shape;241;p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txBox="1">
            <a:spLocks noGrp="1"/>
          </p:cNvSpPr>
          <p:nvPr>
            <p:ph type="ctrTitle"/>
          </p:nvPr>
        </p:nvSpPr>
        <p:spPr>
          <a:xfrm>
            <a:off x="789901" y="218741"/>
            <a:ext cx="7564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pic>
        <p:nvPicPr>
          <p:cNvPr id="248" name="Google Shape;248;p9"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249" name="Google Shape;249;p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dd733c0c11_0_0"/>
          <p:cNvSpPr txBox="1">
            <a:spLocks noGrp="1"/>
          </p:cNvSpPr>
          <p:nvPr>
            <p:ph type="subTitle" idx="1"/>
          </p:nvPr>
        </p:nvSpPr>
        <p:spPr>
          <a:xfrm>
            <a:off x="837599" y="303025"/>
            <a:ext cx="79710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Moon</a:t>
            </a:r>
            <a:r>
              <a:rPr lang="en-US" b="1">
                <a:solidFill>
                  <a:schemeClr val="dk1"/>
                </a:solidFill>
              </a:rPr>
              <a:t>: </a:t>
            </a:r>
            <a:r>
              <a:rPr lang="en-US">
                <a:solidFill>
                  <a:schemeClr val="dk1"/>
                </a:solidFill>
              </a:rPr>
              <a:t>an object that revolves around a planet and reflects light from the sun</a:t>
            </a:r>
            <a:endParaRPr/>
          </a:p>
        </p:txBody>
      </p:sp>
      <p:pic>
        <p:nvPicPr>
          <p:cNvPr id="256" name="Google Shape;256;gdd733c0c11_0_0" descr="dreamstime_xl_17597145.jpg"/>
          <p:cNvPicPr preferRelativeResize="0"/>
          <p:nvPr/>
        </p:nvPicPr>
        <p:blipFill rotWithShape="1">
          <a:blip r:embed="rId3">
            <a:alphaModFix/>
          </a:blip>
          <a:srcRect/>
          <a:stretch/>
        </p:blipFill>
        <p:spPr>
          <a:xfrm>
            <a:off x="2014401" y="1665515"/>
            <a:ext cx="5412425" cy="4576361"/>
          </a:xfrm>
          <a:prstGeom prst="rect">
            <a:avLst/>
          </a:prstGeom>
          <a:noFill/>
          <a:ln>
            <a:noFill/>
          </a:ln>
        </p:spPr>
      </p:pic>
      <p:sp>
        <p:nvSpPr>
          <p:cNvPr id="257" name="Google Shape;257;gdd733c0c11_0_0" descr="Rewind"/>
          <p:cNvSpPr/>
          <p:nvPr/>
        </p:nvSpPr>
        <p:spPr>
          <a:xfrm>
            <a:off x="-6089" y="0"/>
            <a:ext cx="682800" cy="659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849888" y="327834"/>
            <a:ext cx="7444221" cy="28315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Models of the Solar System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descr="Geocentric model and Heliocentric model | Scientific revolution, Earth  science classroom, Homeschool science"/>
          <p:cNvPicPr preferRelativeResize="0"/>
          <p:nvPr/>
        </p:nvPicPr>
        <p:blipFill rotWithShape="1">
          <a:blip r:embed="rId3">
            <a:alphaModFix/>
          </a:blip>
          <a:srcRect/>
          <a:stretch/>
        </p:blipFill>
        <p:spPr>
          <a:xfrm>
            <a:off x="1531086" y="2817798"/>
            <a:ext cx="5773481" cy="3597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txBox="1"/>
          <p:nvPr/>
        </p:nvSpPr>
        <p:spPr>
          <a:xfrm>
            <a:off x="2293074" y="735230"/>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270" name="Google Shape;270;p1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Google Shape;271;p11"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2"/>
          <p:cNvSpPr txBox="1">
            <a:spLocks noGrp="1"/>
          </p:cNvSpPr>
          <p:nvPr>
            <p:ph type="ctrTitle"/>
          </p:nvPr>
        </p:nvSpPr>
        <p:spPr>
          <a:xfrm>
            <a:off x="789888" y="187766"/>
            <a:ext cx="7564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a:t>What is a planet?</a:t>
            </a:r>
            <a:endParaRPr/>
          </a:p>
        </p:txBody>
      </p:sp>
      <p:pic>
        <p:nvPicPr>
          <p:cNvPr id="278" name="Google Shape;278;p12" descr="200608250001_65511.jpg"/>
          <p:cNvPicPr preferRelativeResize="0"/>
          <p:nvPr/>
        </p:nvPicPr>
        <p:blipFill rotWithShape="1">
          <a:blip r:embed="rId3">
            <a:alphaModFix/>
          </a:blip>
          <a:srcRect/>
          <a:stretch/>
        </p:blipFill>
        <p:spPr>
          <a:xfrm>
            <a:off x="2708057" y="1657768"/>
            <a:ext cx="3861171" cy="4813593"/>
          </a:xfrm>
          <a:prstGeom prst="rect">
            <a:avLst/>
          </a:prstGeom>
          <a:noFill/>
          <a:ln>
            <a:noFill/>
          </a:ln>
        </p:spPr>
      </p:pic>
      <p:sp>
        <p:nvSpPr>
          <p:cNvPr id="279" name="Google Shape;279;p1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p:nvPr/>
        </p:nvSpPr>
        <p:spPr>
          <a:xfrm>
            <a:off x="2281062" y="424771"/>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moon?</a:t>
            </a:r>
            <a:endParaRPr sz="1400" b="0" i="0" u="none" strike="noStrike" cap="none">
              <a:solidFill>
                <a:srgbClr val="000000"/>
              </a:solidFill>
              <a:latin typeface="Arial"/>
              <a:ea typeface="Arial"/>
              <a:cs typeface="Arial"/>
              <a:sym typeface="Arial"/>
            </a:endParaRPr>
          </a:p>
        </p:txBody>
      </p:sp>
      <p:sp>
        <p:nvSpPr>
          <p:cNvPr id="286" name="Google Shape;286;p1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p13" descr="dreamstime_xl_17597145.jpg"/>
          <p:cNvPicPr preferRelativeResize="0"/>
          <p:nvPr/>
        </p:nvPicPr>
        <p:blipFill rotWithShape="1">
          <a:blip r:embed="rId4">
            <a:alphaModFix/>
          </a:blip>
          <a:srcRect/>
          <a:stretch/>
        </p:blipFill>
        <p:spPr>
          <a:xfrm>
            <a:off x="2014401" y="1665515"/>
            <a:ext cx="5412427" cy="45763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4"/>
          <p:cNvSpPr txBox="1"/>
          <p:nvPr/>
        </p:nvSpPr>
        <p:spPr>
          <a:xfrm>
            <a:off x="1528461" y="1100400"/>
            <a:ext cx="6462218"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Geocentric Model</a:t>
            </a:r>
            <a:endParaRPr sz="1400" b="0" i="0" u="none" strike="noStrike" cap="none">
              <a:solidFill>
                <a:srgbClr val="000000"/>
              </a:solidFill>
              <a:latin typeface="Arial"/>
              <a:ea typeface="Arial"/>
              <a:cs typeface="Arial"/>
              <a:sym typeface="Arial"/>
            </a:endParaRPr>
          </a:p>
        </p:txBody>
      </p:sp>
      <p:sp>
        <p:nvSpPr>
          <p:cNvPr id="294" name="Google Shape;294;p1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5" name="Google Shape;295;p1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100000"/>
              </a:lnSpc>
              <a:spcBef>
                <a:spcPts val="0"/>
              </a:spcBef>
              <a:spcAft>
                <a:spcPts val="0"/>
              </a:spcAft>
              <a:buClr>
                <a:schemeClr val="dk1"/>
              </a:buClr>
              <a:buSzPct val="100000"/>
              <a:buNone/>
            </a:pPr>
            <a:r>
              <a:rPr lang="en-US" b="1" u="sng">
                <a:solidFill>
                  <a:schemeClr val="dk1"/>
                </a:solidFill>
              </a:rPr>
              <a:t>Geocentric Model</a:t>
            </a:r>
            <a:r>
              <a:rPr lang="en-US" b="1">
                <a:solidFill>
                  <a:schemeClr val="dk1"/>
                </a:solidFill>
              </a:rPr>
              <a:t>: </a:t>
            </a:r>
            <a:r>
              <a:rPr lang="en-US">
                <a:solidFill>
                  <a:schemeClr val="dk1"/>
                </a:solidFill>
              </a:rPr>
              <a:t>model of the universe in which the earth is at the center and the sun, moon, stars, and planets orbit around the earth</a:t>
            </a:r>
            <a:endParaRPr/>
          </a:p>
        </p:txBody>
      </p:sp>
      <p:sp>
        <p:nvSpPr>
          <p:cNvPr id="302" name="Google Shape;302;p1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3" name="Google Shape;303;p15"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04" name="Google Shape;304;p15" descr="History of Astronomy"/>
          <p:cNvPicPr preferRelativeResize="0"/>
          <p:nvPr/>
        </p:nvPicPr>
        <p:blipFill rotWithShape="1">
          <a:blip r:embed="rId5">
            <a:alphaModFix/>
          </a:blip>
          <a:srcRect/>
          <a:stretch/>
        </p:blipFill>
        <p:spPr>
          <a:xfrm>
            <a:off x="2243138" y="1456771"/>
            <a:ext cx="4657725" cy="4391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dade8626d8_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dade8626d8_0_5"/>
          <p:cNvSpPr txBox="1"/>
          <p:nvPr/>
        </p:nvSpPr>
        <p:spPr>
          <a:xfrm>
            <a:off x="974526" y="424775"/>
            <a:ext cx="7725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does the geocentric model state?</a:t>
            </a:r>
            <a:endParaRPr sz="1400" b="0" i="0" u="none" strike="noStrike" cap="none">
              <a:solidFill>
                <a:srgbClr val="000000"/>
              </a:solidFill>
              <a:latin typeface="Arial"/>
              <a:ea typeface="Arial"/>
              <a:cs typeface="Arial"/>
              <a:sym typeface="Arial"/>
            </a:endParaRPr>
          </a:p>
        </p:txBody>
      </p:sp>
      <p:sp>
        <p:nvSpPr>
          <p:cNvPr id="317" name="Google Shape;317;gdade8626d8_0_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gdade8626d8_0_5" descr="History of Astronomy"/>
          <p:cNvPicPr preferRelativeResize="0"/>
          <p:nvPr/>
        </p:nvPicPr>
        <p:blipFill rotWithShape="1">
          <a:blip r:embed="rId4">
            <a:alphaModFix/>
          </a:blip>
          <a:srcRect/>
          <a:stretch/>
        </p:blipFill>
        <p:spPr>
          <a:xfrm>
            <a:off x="2243138" y="1456771"/>
            <a:ext cx="4657725" cy="4391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25" name="Google Shape;325;p1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7"/>
          <p:cNvSpPr txBox="1"/>
          <p:nvPr/>
        </p:nvSpPr>
        <p:spPr>
          <a:xfrm>
            <a:off x="809275" y="404975"/>
            <a:ext cx="80010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Two observations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1. The stars, planets, and sun seemed to orbit based on earth’s night and day</a:t>
            </a:r>
            <a:endParaRPr sz="1400" b="0" i="0" u="none" strike="noStrike" cap="none">
              <a:solidFill>
                <a:srgbClr val="000000"/>
              </a:solidFill>
              <a:latin typeface="Arial"/>
              <a:ea typeface="Arial"/>
              <a:cs typeface="Arial"/>
              <a:sym typeface="Arial"/>
            </a:endParaRPr>
          </a:p>
        </p:txBody>
      </p:sp>
      <p:pic>
        <p:nvPicPr>
          <p:cNvPr id="333" name="Google Shape;333;p17" descr="Stars Are Suns, Suns Are Bright—So, Why Is the Night Sky Dark? | Everyday  Einstein"/>
          <p:cNvPicPr preferRelativeResize="0"/>
          <p:nvPr/>
        </p:nvPicPr>
        <p:blipFill rotWithShape="1">
          <a:blip r:embed="rId4">
            <a:alphaModFix/>
          </a:blip>
          <a:srcRect/>
          <a:stretch/>
        </p:blipFill>
        <p:spPr>
          <a:xfrm>
            <a:off x="2316001" y="2079674"/>
            <a:ext cx="4164757" cy="31195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p:nvPr/>
        </p:nvSpPr>
        <p:spPr>
          <a:xfrm>
            <a:off x="849888" y="327834"/>
            <a:ext cx="744422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Geocentric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31" name="Google Shape;131;p3" descr="History of Astronomy"/>
          <p:cNvPicPr preferRelativeResize="0"/>
          <p:nvPr/>
        </p:nvPicPr>
        <p:blipFill rotWithShape="1">
          <a:blip r:embed="rId3">
            <a:alphaModFix/>
          </a:blip>
          <a:srcRect/>
          <a:stretch/>
        </p:blipFill>
        <p:spPr>
          <a:xfrm>
            <a:off x="2243138" y="1456771"/>
            <a:ext cx="4657725" cy="4391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8"/>
          <p:cNvSpPr txBox="1"/>
          <p:nvPr/>
        </p:nvSpPr>
        <p:spPr>
          <a:xfrm>
            <a:off x="823025" y="404975"/>
            <a:ext cx="80286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Two observations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2. As you stand on the earth it feels stable and unmoving, everything must be moving around it</a:t>
            </a:r>
            <a:endParaRPr sz="1400" b="0" i="0" u="none" strike="noStrike" cap="none">
              <a:solidFill>
                <a:srgbClr val="000000"/>
              </a:solidFill>
              <a:latin typeface="Arial"/>
              <a:ea typeface="Arial"/>
              <a:cs typeface="Arial"/>
              <a:sym typeface="Arial"/>
            </a:endParaRPr>
          </a:p>
        </p:txBody>
      </p:sp>
      <p:pic>
        <p:nvPicPr>
          <p:cNvPr id="341" name="Google Shape;341;p18" descr="Planet Earth: Facts About Its Orbit, Atmosphere &amp; Size | Space"/>
          <p:cNvPicPr preferRelativeResize="0"/>
          <p:nvPr/>
        </p:nvPicPr>
        <p:blipFill rotWithShape="1">
          <a:blip r:embed="rId4">
            <a:alphaModFix/>
          </a:blip>
          <a:srcRect/>
          <a:stretch/>
        </p:blipFill>
        <p:spPr>
          <a:xfrm>
            <a:off x="2115495" y="2262598"/>
            <a:ext cx="5137682" cy="28054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19"/>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p19"/>
          <p:cNvSpPr txBox="1"/>
          <p:nvPr/>
        </p:nvSpPr>
        <p:spPr>
          <a:xfrm>
            <a:off x="628650" y="562271"/>
            <a:ext cx="7886700" cy="11284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p:txBody>
      </p:sp>
      <p:sp>
        <p:nvSpPr>
          <p:cNvPr id="349" name="Google Shape;349;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9"/>
          <p:cNvSpPr txBox="1"/>
          <p:nvPr/>
        </p:nvSpPr>
        <p:spPr>
          <a:xfrm>
            <a:off x="560646" y="812778"/>
            <a:ext cx="3253563" cy="46474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Ptolemy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Mathematician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Astrologer  </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Geographer</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Astronomer</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Born 100 AD in Egypt</a:t>
            </a:r>
            <a:endParaRPr sz="1400" b="0" i="0" u="none" strike="noStrike" cap="none">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Most advanced model of the Geocentric system</a:t>
            </a:r>
            <a:endParaRPr sz="1400" b="0" i="0" u="none" strike="noStrike" cap="none">
              <a:solidFill>
                <a:srgbClr val="000000"/>
              </a:solidFill>
              <a:latin typeface="Arial"/>
              <a:ea typeface="Arial"/>
              <a:cs typeface="Arial"/>
              <a:sym typeface="Arial"/>
            </a:endParaRPr>
          </a:p>
        </p:txBody>
      </p:sp>
      <p:pic>
        <p:nvPicPr>
          <p:cNvPr id="351" name="Google Shape;351;p19"/>
          <p:cNvPicPr preferRelativeResize="0"/>
          <p:nvPr/>
        </p:nvPicPr>
        <p:blipFill rotWithShape="1">
          <a:blip r:embed="rId4">
            <a:alphaModFix/>
          </a:blip>
          <a:srcRect/>
          <a:stretch/>
        </p:blipFill>
        <p:spPr>
          <a:xfrm>
            <a:off x="4374854" y="1210857"/>
            <a:ext cx="3454927" cy="41145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0"/>
          <p:cNvSpPr txBox="1"/>
          <p:nvPr/>
        </p:nvSpPr>
        <p:spPr>
          <a:xfrm>
            <a:off x="628650" y="562271"/>
            <a:ext cx="7886700" cy="11284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p:txBody>
      </p:sp>
      <p:sp>
        <p:nvSpPr>
          <p:cNvPr id="358" name="Google Shape;358;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0"/>
          <p:cNvSpPr txBox="1"/>
          <p:nvPr/>
        </p:nvSpPr>
        <p:spPr>
          <a:xfrm>
            <a:off x="850572" y="562275"/>
            <a:ext cx="7987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4000" i="0" u="none" strike="noStrike" cap="none">
                <a:solidFill>
                  <a:schemeClr val="dk1"/>
                </a:solidFill>
                <a:latin typeface="Calibri"/>
                <a:ea typeface="Calibri"/>
                <a:cs typeface="Calibri"/>
                <a:sym typeface="Calibri"/>
              </a:rPr>
              <a:t>New model in the 16</a:t>
            </a:r>
            <a:r>
              <a:rPr lang="en-US" sz="4000" i="0" u="none" strike="noStrike" cap="none" baseline="30000">
                <a:solidFill>
                  <a:schemeClr val="dk1"/>
                </a:solidFill>
                <a:latin typeface="Calibri"/>
                <a:ea typeface="Calibri"/>
                <a:cs typeface="Calibri"/>
                <a:sym typeface="Calibri"/>
              </a:rPr>
              <a:t>th</a:t>
            </a:r>
            <a:r>
              <a:rPr lang="en-US" sz="4000" i="0" u="none" strike="noStrike" cap="none">
                <a:solidFill>
                  <a:schemeClr val="dk1"/>
                </a:solidFill>
                <a:latin typeface="Calibri"/>
                <a:ea typeface="Calibri"/>
                <a:cs typeface="Calibri"/>
                <a:sym typeface="Calibri"/>
              </a:rPr>
              <a:t> century</a:t>
            </a:r>
            <a:r>
              <a:rPr lang="en-US" sz="3900" i="0" u="none" strike="noStrike" cap="none">
                <a:solidFill>
                  <a:schemeClr val="dk1"/>
                </a:solidFill>
                <a:latin typeface="Calibri"/>
                <a:ea typeface="Calibri"/>
                <a:cs typeface="Calibri"/>
                <a:sym typeface="Calibri"/>
              </a:rPr>
              <a:t> </a:t>
            </a:r>
            <a:endParaRPr sz="2900" i="0" u="none" strike="noStrike" cap="none">
              <a:solidFill>
                <a:srgbClr val="000000"/>
              </a:solidFill>
            </a:endParaRPr>
          </a:p>
        </p:txBody>
      </p:sp>
      <p:pic>
        <p:nvPicPr>
          <p:cNvPr id="360" name="Google Shape;360;p20" descr="Planetary Size and Distance Comparison | National Geographic Society"/>
          <p:cNvPicPr preferRelativeResize="0"/>
          <p:nvPr/>
        </p:nvPicPr>
        <p:blipFill rotWithShape="1">
          <a:blip r:embed="rId4">
            <a:alphaModFix/>
          </a:blip>
          <a:srcRect/>
          <a:stretch/>
        </p:blipFill>
        <p:spPr>
          <a:xfrm>
            <a:off x="2038571" y="2151510"/>
            <a:ext cx="4852163" cy="36416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2"/>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What is at the center of the Geocentric Model?</a:t>
            </a:r>
            <a:endParaRPr/>
          </a:p>
        </p:txBody>
      </p:sp>
      <p:pic>
        <p:nvPicPr>
          <p:cNvPr id="373" name="Google Shape;373;p22" descr="History of Astronomy"/>
          <p:cNvPicPr preferRelativeResize="0"/>
          <p:nvPr/>
        </p:nvPicPr>
        <p:blipFill rotWithShape="1">
          <a:blip r:embed="rId3">
            <a:alphaModFix/>
          </a:blip>
          <a:srcRect/>
          <a:stretch/>
        </p:blipFill>
        <p:spPr>
          <a:xfrm>
            <a:off x="2243138" y="1456771"/>
            <a:ext cx="4657725" cy="4391025"/>
          </a:xfrm>
          <a:prstGeom prst="rect">
            <a:avLst/>
          </a:prstGeom>
          <a:noFill/>
          <a:ln>
            <a:noFill/>
          </a:ln>
        </p:spPr>
      </p:pic>
      <p:sp>
        <p:nvSpPr>
          <p:cNvPr id="374" name="Google Shape;374;p22" descr="Questions"/>
          <p:cNvSpPr/>
          <p:nvPr/>
        </p:nvSpPr>
        <p:spPr>
          <a:xfrm>
            <a:off x="0" y="57280"/>
            <a:ext cx="740780" cy="7413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3"/>
          <p:cNvSpPr txBox="1"/>
          <p:nvPr/>
        </p:nvSpPr>
        <p:spPr>
          <a:xfrm>
            <a:off x="740775" y="404975"/>
            <a:ext cx="8166000" cy="4190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All of these are observations that supported geocentric theory except: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514350" marR="0" lvl="0" indent="-571500" algn="l" rtl="0">
              <a:lnSpc>
                <a:spcPct val="115000"/>
              </a:lnSpc>
              <a:spcBef>
                <a:spcPts val="0"/>
              </a:spcBef>
              <a:spcAft>
                <a:spcPts val="0"/>
              </a:spcAft>
              <a:buClr>
                <a:schemeClr val="dk1"/>
              </a:buClr>
              <a:buSzPts val="2700"/>
              <a:buFont typeface="Calibri"/>
              <a:buAutoNum type="arabicPeriod"/>
            </a:pPr>
            <a:r>
              <a:rPr lang="en-US" sz="2700" b="0" i="0" u="none" strike="noStrike" cap="none">
                <a:solidFill>
                  <a:schemeClr val="dk1"/>
                </a:solidFill>
                <a:latin typeface="Calibri"/>
                <a:ea typeface="Calibri"/>
                <a:cs typeface="Calibri"/>
                <a:sym typeface="Calibri"/>
              </a:rPr>
              <a:t>The stars, planets, and sun seemed to orbit based on earth’s night and day.</a:t>
            </a:r>
            <a:endParaRPr sz="2300" b="0" i="0" u="none" strike="noStrike" cap="none">
              <a:solidFill>
                <a:srgbClr val="000000"/>
              </a:solidFill>
              <a:latin typeface="Arial"/>
              <a:ea typeface="Arial"/>
              <a:cs typeface="Arial"/>
              <a:sym typeface="Arial"/>
            </a:endParaRPr>
          </a:p>
          <a:p>
            <a:pPr marL="514350" marR="0" lvl="0" indent="-571500" algn="l" rtl="0">
              <a:lnSpc>
                <a:spcPct val="115000"/>
              </a:lnSpc>
              <a:spcBef>
                <a:spcPts val="0"/>
              </a:spcBef>
              <a:spcAft>
                <a:spcPts val="0"/>
              </a:spcAft>
              <a:buClr>
                <a:schemeClr val="dk1"/>
              </a:buClr>
              <a:buSzPts val="2700"/>
              <a:buFont typeface="Calibri"/>
              <a:buAutoNum type="arabicPeriod"/>
            </a:pPr>
            <a:r>
              <a:rPr lang="en-US" sz="2700" b="0" i="0" u="none" strike="noStrike" cap="none">
                <a:solidFill>
                  <a:schemeClr val="dk1"/>
                </a:solidFill>
                <a:latin typeface="Calibri"/>
                <a:ea typeface="Calibri"/>
                <a:cs typeface="Calibri"/>
                <a:sym typeface="Calibri"/>
              </a:rPr>
              <a:t>The sun was larger than earth, so it took longer to orbit earth than the planets.</a:t>
            </a:r>
            <a:endParaRPr sz="2300" b="0" i="0" u="none" strike="noStrike" cap="none">
              <a:solidFill>
                <a:srgbClr val="000000"/>
              </a:solidFill>
              <a:latin typeface="Arial"/>
              <a:ea typeface="Arial"/>
              <a:cs typeface="Arial"/>
              <a:sym typeface="Arial"/>
            </a:endParaRPr>
          </a:p>
          <a:p>
            <a:pPr marL="514350" marR="0" lvl="0" indent="-571500" algn="l" rtl="0">
              <a:lnSpc>
                <a:spcPct val="115000"/>
              </a:lnSpc>
              <a:spcBef>
                <a:spcPts val="0"/>
              </a:spcBef>
              <a:spcAft>
                <a:spcPts val="0"/>
              </a:spcAft>
              <a:buClr>
                <a:schemeClr val="dk1"/>
              </a:buClr>
              <a:buSzPts val="2700"/>
              <a:buFont typeface="Calibri"/>
              <a:buAutoNum type="arabicPeriod"/>
            </a:pPr>
            <a:r>
              <a:rPr lang="en-US" sz="2700" b="0" i="0" u="none" strike="noStrike" cap="none">
                <a:solidFill>
                  <a:schemeClr val="dk1"/>
                </a:solidFill>
                <a:latin typeface="Calibri"/>
                <a:ea typeface="Calibri"/>
                <a:cs typeface="Calibri"/>
                <a:sym typeface="Calibri"/>
              </a:rPr>
              <a:t>As you stand on the earth it feels stable and unmoving, everything must be moving around it.</a:t>
            </a:r>
            <a:endParaRPr sz="2300" b="0" i="0" u="none" strike="noStrike" cap="none">
              <a:solidFill>
                <a:srgbClr val="000000"/>
              </a:solidFill>
              <a:latin typeface="Arial"/>
              <a:ea typeface="Arial"/>
              <a:cs typeface="Arial"/>
              <a:sym typeface="Arial"/>
            </a:endParaRPr>
          </a:p>
        </p:txBody>
      </p:sp>
      <p:pic>
        <p:nvPicPr>
          <p:cNvPr id="381" name="Google Shape;381;p23" descr="Stars Are Suns, Suns Are Bright—So, Why Is the Night Sky Dark? | Everyday  Einstein"/>
          <p:cNvPicPr preferRelativeResize="0"/>
          <p:nvPr/>
        </p:nvPicPr>
        <p:blipFill rotWithShape="1">
          <a:blip r:embed="rId3">
            <a:alphaModFix/>
          </a:blip>
          <a:srcRect/>
          <a:stretch/>
        </p:blipFill>
        <p:spPr>
          <a:xfrm>
            <a:off x="5951090" y="4724489"/>
            <a:ext cx="2466591" cy="1847562"/>
          </a:xfrm>
          <a:prstGeom prst="rect">
            <a:avLst/>
          </a:prstGeom>
          <a:noFill/>
          <a:ln>
            <a:noFill/>
          </a:ln>
        </p:spPr>
      </p:pic>
      <p:pic>
        <p:nvPicPr>
          <p:cNvPr id="382" name="Google Shape;382;p23" descr="Planet Earth: Facts About Its Orbit, Atmosphere &amp; Size | Space"/>
          <p:cNvPicPr preferRelativeResize="0"/>
          <p:nvPr/>
        </p:nvPicPr>
        <p:blipFill rotWithShape="1">
          <a:blip r:embed="rId4">
            <a:alphaModFix/>
          </a:blip>
          <a:srcRect/>
          <a:stretch/>
        </p:blipFill>
        <p:spPr>
          <a:xfrm>
            <a:off x="570473" y="4797226"/>
            <a:ext cx="3117112" cy="1702107"/>
          </a:xfrm>
          <a:prstGeom prst="rect">
            <a:avLst/>
          </a:prstGeom>
          <a:noFill/>
          <a:ln>
            <a:noFill/>
          </a:ln>
        </p:spPr>
      </p:pic>
      <p:sp>
        <p:nvSpPr>
          <p:cNvPr id="383" name="Google Shape;383;p23" descr="Questions"/>
          <p:cNvSpPr/>
          <p:nvPr/>
        </p:nvSpPr>
        <p:spPr>
          <a:xfrm>
            <a:off x="0" y="57280"/>
            <a:ext cx="740780" cy="741373"/>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dade8626d8_0_14"/>
          <p:cNvSpPr txBox="1"/>
          <p:nvPr/>
        </p:nvSpPr>
        <p:spPr>
          <a:xfrm>
            <a:off x="740775" y="404975"/>
            <a:ext cx="8166000" cy="4190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All of these are observations that supported geocentric theory except: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514350" marR="0" lvl="0" indent="-571500" algn="l" rtl="0">
              <a:lnSpc>
                <a:spcPct val="115000"/>
              </a:lnSpc>
              <a:spcBef>
                <a:spcPts val="0"/>
              </a:spcBef>
              <a:spcAft>
                <a:spcPts val="0"/>
              </a:spcAft>
              <a:buClr>
                <a:schemeClr val="dk1"/>
              </a:buClr>
              <a:buSzPts val="2700"/>
              <a:buFont typeface="Calibri"/>
              <a:buAutoNum type="arabicPeriod"/>
            </a:pPr>
            <a:r>
              <a:rPr lang="en-US" sz="2700" b="0" i="0" u="none" strike="noStrike" cap="none">
                <a:solidFill>
                  <a:schemeClr val="dk1"/>
                </a:solidFill>
                <a:latin typeface="Calibri"/>
                <a:ea typeface="Calibri"/>
                <a:cs typeface="Calibri"/>
                <a:sym typeface="Calibri"/>
              </a:rPr>
              <a:t>The stars, planets, and sun seemed to orbit based on earth’s night and day.</a:t>
            </a:r>
            <a:endParaRPr sz="2300" b="0" i="0" u="none" strike="noStrike" cap="none">
              <a:solidFill>
                <a:srgbClr val="000000"/>
              </a:solidFill>
              <a:latin typeface="Arial"/>
              <a:ea typeface="Arial"/>
              <a:cs typeface="Arial"/>
              <a:sym typeface="Arial"/>
            </a:endParaRPr>
          </a:p>
          <a:p>
            <a:pPr marL="514350" marR="0" lvl="0" indent="-571500" algn="l" rtl="0">
              <a:lnSpc>
                <a:spcPct val="115000"/>
              </a:lnSpc>
              <a:spcBef>
                <a:spcPts val="0"/>
              </a:spcBef>
              <a:spcAft>
                <a:spcPts val="0"/>
              </a:spcAft>
              <a:buClr>
                <a:srgbClr val="FF0000"/>
              </a:buClr>
              <a:buSzPts val="2700"/>
              <a:buFont typeface="Calibri"/>
              <a:buAutoNum type="arabicPeriod"/>
            </a:pPr>
            <a:r>
              <a:rPr lang="en-US" sz="2700" b="0" i="0" u="none" strike="noStrike" cap="none">
                <a:solidFill>
                  <a:srgbClr val="FF0000"/>
                </a:solidFill>
                <a:latin typeface="Calibri"/>
                <a:ea typeface="Calibri"/>
                <a:cs typeface="Calibri"/>
                <a:sym typeface="Calibri"/>
              </a:rPr>
              <a:t>The sun was larger than earth, so it took longer to orbit earth than the planets.</a:t>
            </a:r>
            <a:endParaRPr sz="2300" b="0" i="0" u="none" strike="noStrike" cap="none">
              <a:solidFill>
                <a:srgbClr val="FF0000"/>
              </a:solidFill>
              <a:latin typeface="Arial"/>
              <a:ea typeface="Arial"/>
              <a:cs typeface="Arial"/>
              <a:sym typeface="Arial"/>
            </a:endParaRPr>
          </a:p>
          <a:p>
            <a:pPr marL="514350" marR="0" lvl="0" indent="-571500" algn="l" rtl="0">
              <a:lnSpc>
                <a:spcPct val="115000"/>
              </a:lnSpc>
              <a:spcBef>
                <a:spcPts val="0"/>
              </a:spcBef>
              <a:spcAft>
                <a:spcPts val="0"/>
              </a:spcAft>
              <a:buClr>
                <a:schemeClr val="dk1"/>
              </a:buClr>
              <a:buSzPts val="2700"/>
              <a:buFont typeface="Calibri"/>
              <a:buAutoNum type="arabicPeriod"/>
            </a:pPr>
            <a:r>
              <a:rPr lang="en-US" sz="2700" b="0" i="0" u="none" strike="noStrike" cap="none">
                <a:solidFill>
                  <a:schemeClr val="dk1"/>
                </a:solidFill>
                <a:latin typeface="Calibri"/>
                <a:ea typeface="Calibri"/>
                <a:cs typeface="Calibri"/>
                <a:sym typeface="Calibri"/>
              </a:rPr>
              <a:t>As you stand on the earth it feels stable and unmoving, everything must be moving around it.</a:t>
            </a:r>
            <a:endParaRPr sz="2300" b="0" i="0" u="none" strike="noStrike" cap="none">
              <a:solidFill>
                <a:srgbClr val="000000"/>
              </a:solidFill>
              <a:latin typeface="Arial"/>
              <a:ea typeface="Arial"/>
              <a:cs typeface="Arial"/>
              <a:sym typeface="Arial"/>
            </a:endParaRPr>
          </a:p>
        </p:txBody>
      </p:sp>
      <p:pic>
        <p:nvPicPr>
          <p:cNvPr id="390" name="Google Shape;390;gdade8626d8_0_14" descr="Stars Are Suns, Suns Are Bright—So, Why Is the Night Sky Dark? | Everyday  Einstein"/>
          <p:cNvPicPr preferRelativeResize="0"/>
          <p:nvPr/>
        </p:nvPicPr>
        <p:blipFill rotWithShape="1">
          <a:blip r:embed="rId3">
            <a:alphaModFix/>
          </a:blip>
          <a:srcRect/>
          <a:stretch/>
        </p:blipFill>
        <p:spPr>
          <a:xfrm>
            <a:off x="5951090" y="4724489"/>
            <a:ext cx="2466591" cy="1847562"/>
          </a:xfrm>
          <a:prstGeom prst="rect">
            <a:avLst/>
          </a:prstGeom>
          <a:noFill/>
          <a:ln>
            <a:noFill/>
          </a:ln>
        </p:spPr>
      </p:pic>
      <p:pic>
        <p:nvPicPr>
          <p:cNvPr id="391" name="Google Shape;391;gdade8626d8_0_14" descr="Planet Earth: Facts About Its Orbit, Atmosphere &amp; Size | Space"/>
          <p:cNvPicPr preferRelativeResize="0"/>
          <p:nvPr/>
        </p:nvPicPr>
        <p:blipFill rotWithShape="1">
          <a:blip r:embed="rId4">
            <a:alphaModFix/>
          </a:blip>
          <a:srcRect/>
          <a:stretch/>
        </p:blipFill>
        <p:spPr>
          <a:xfrm>
            <a:off x="570473" y="4797226"/>
            <a:ext cx="3117112" cy="1702107"/>
          </a:xfrm>
          <a:prstGeom prst="rect">
            <a:avLst/>
          </a:prstGeom>
          <a:noFill/>
          <a:ln>
            <a:noFill/>
          </a:ln>
        </p:spPr>
      </p:pic>
      <p:sp>
        <p:nvSpPr>
          <p:cNvPr id="392" name="Google Shape;392;gdade8626d8_0_14" descr="Questions"/>
          <p:cNvSpPr/>
          <p:nvPr/>
        </p:nvSpPr>
        <p:spPr>
          <a:xfrm>
            <a:off x="0" y="57280"/>
            <a:ext cx="740700" cy="741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5"/>
          <p:cNvSpPr txBox="1"/>
          <p:nvPr/>
        </p:nvSpPr>
        <p:spPr>
          <a:xfrm>
            <a:off x="628650" y="562271"/>
            <a:ext cx="7886700" cy="11284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p:txBody>
      </p:sp>
      <p:sp>
        <p:nvSpPr>
          <p:cNvPr id="399" name="Google Shape;399;p25"/>
          <p:cNvSpPr txBox="1"/>
          <p:nvPr/>
        </p:nvSpPr>
        <p:spPr>
          <a:xfrm>
            <a:off x="740774" y="341525"/>
            <a:ext cx="82497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0" i="0" u="none" strike="noStrike" cap="none">
                <a:solidFill>
                  <a:schemeClr val="dk1"/>
                </a:solidFill>
                <a:latin typeface="Calibri"/>
                <a:ea typeface="Calibri"/>
                <a:cs typeface="Calibri"/>
                <a:sym typeface="Calibri"/>
              </a:rPr>
              <a:t>Who was the famous mathematician, geographer, astronomer, and astrologer who helped discover geocentric theory?</a:t>
            </a:r>
            <a:endParaRPr sz="1800" b="0" i="0" u="none" strike="noStrike" cap="none">
              <a:solidFill>
                <a:srgbClr val="000000"/>
              </a:solidFill>
              <a:latin typeface="Arial"/>
              <a:ea typeface="Arial"/>
              <a:cs typeface="Arial"/>
              <a:sym typeface="Arial"/>
            </a:endParaRPr>
          </a:p>
        </p:txBody>
      </p:sp>
      <p:pic>
        <p:nvPicPr>
          <p:cNvPr id="400" name="Google Shape;400;p25"/>
          <p:cNvPicPr preferRelativeResize="0"/>
          <p:nvPr/>
        </p:nvPicPr>
        <p:blipFill rotWithShape="1">
          <a:blip r:embed="rId3">
            <a:alphaModFix/>
          </a:blip>
          <a:srcRect/>
          <a:stretch/>
        </p:blipFill>
        <p:spPr>
          <a:xfrm>
            <a:off x="2844541" y="2353857"/>
            <a:ext cx="3454927" cy="4114504"/>
          </a:xfrm>
          <a:prstGeom prst="rect">
            <a:avLst/>
          </a:prstGeom>
          <a:noFill/>
          <a:ln>
            <a:noFill/>
          </a:ln>
        </p:spPr>
      </p:pic>
      <p:sp>
        <p:nvSpPr>
          <p:cNvPr id="401" name="Google Shape;401;p25" descr="Questions"/>
          <p:cNvSpPr/>
          <p:nvPr/>
        </p:nvSpPr>
        <p:spPr>
          <a:xfrm>
            <a:off x="0" y="57280"/>
            <a:ext cx="740780" cy="7413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8" name="Google Shape;408;p2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p2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16" name="Google Shape;416;p27" descr="Pin on Licht"/>
          <p:cNvPicPr preferRelativeResize="0"/>
          <p:nvPr/>
        </p:nvPicPr>
        <p:blipFill rotWithShape="1">
          <a:blip r:embed="rId5">
            <a:alphaModFix/>
          </a:blip>
          <a:srcRect/>
          <a:stretch/>
        </p:blipFill>
        <p:spPr>
          <a:xfrm>
            <a:off x="2286001" y="1534023"/>
            <a:ext cx="4274400" cy="3201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4"/>
          <p:cNvSpPr txBox="1"/>
          <p:nvPr/>
        </p:nvSpPr>
        <p:spPr>
          <a:xfrm>
            <a:off x="849888" y="327834"/>
            <a:ext cx="744422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Heliocentric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5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5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40" name="Google Shape;140;p54" descr="139 new dwarf planets found in our solar system - The Week"/>
          <p:cNvPicPr preferRelativeResize="0"/>
          <p:nvPr/>
        </p:nvPicPr>
        <p:blipFill rotWithShape="1">
          <a:blip r:embed="rId3">
            <a:alphaModFix/>
          </a:blip>
          <a:srcRect/>
          <a:stretch/>
        </p:blipFill>
        <p:spPr>
          <a:xfrm>
            <a:off x="952500" y="1818944"/>
            <a:ext cx="7239000" cy="4219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3" name="Google Shape;423;p2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p29" descr="Comment Dislike"/>
          <p:cNvPicPr preferRelativeResize="0"/>
          <p:nvPr/>
        </p:nvPicPr>
        <p:blipFill rotWithShape="1">
          <a:blip r:embed="rId4">
            <a:alphaModFix/>
          </a:blip>
          <a:srcRect/>
          <a:stretch/>
        </p:blipFill>
        <p:spPr>
          <a:xfrm>
            <a:off x="648587" y="118542"/>
            <a:ext cx="616688" cy="616688"/>
          </a:xfrm>
          <a:prstGeom prst="rect">
            <a:avLst/>
          </a:prstGeom>
          <a:noFill/>
          <a:ln>
            <a:noFill/>
          </a:ln>
        </p:spPr>
      </p:pic>
      <p:pic>
        <p:nvPicPr>
          <p:cNvPr id="431" name="Google Shape;431;p29" descr="Geocentric and Heliocentric Models CER and more by McGee's Middle"/>
          <p:cNvPicPr preferRelativeResize="0"/>
          <p:nvPr/>
        </p:nvPicPr>
        <p:blipFill rotWithShape="1">
          <a:blip r:embed="rId5">
            <a:alphaModFix/>
          </a:blip>
          <a:srcRect t="9973"/>
          <a:stretch/>
        </p:blipFill>
        <p:spPr>
          <a:xfrm>
            <a:off x="3200400" y="881927"/>
            <a:ext cx="3517273" cy="421394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1" descr="Questions"/>
          <p:cNvSpPr/>
          <p:nvPr/>
        </p:nvSpPr>
        <p:spPr>
          <a:xfrm>
            <a:off x="191947" y="111887"/>
            <a:ext cx="687729" cy="67519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1"/>
          <p:cNvSpPr txBox="1"/>
          <p:nvPr/>
        </p:nvSpPr>
        <p:spPr>
          <a:xfrm>
            <a:off x="1020725" y="449475"/>
            <a:ext cx="7734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an example of a geocentric model?</a:t>
            </a:r>
            <a:endParaRPr sz="1400" b="0" i="0" u="none" strike="noStrike" cap="none">
              <a:solidFill>
                <a:srgbClr val="000000"/>
              </a:solidFill>
              <a:latin typeface="Arial"/>
              <a:ea typeface="Arial"/>
              <a:cs typeface="Arial"/>
              <a:sym typeface="Arial"/>
            </a:endParaRPr>
          </a:p>
        </p:txBody>
      </p:sp>
      <p:pic>
        <p:nvPicPr>
          <p:cNvPr id="445" name="Google Shape;445;p31"/>
          <p:cNvPicPr preferRelativeResize="0"/>
          <p:nvPr/>
        </p:nvPicPr>
        <p:blipFill rotWithShape="1">
          <a:blip r:embed="rId4">
            <a:alphaModFix/>
          </a:blip>
          <a:srcRect/>
          <a:stretch/>
        </p:blipFill>
        <p:spPr>
          <a:xfrm>
            <a:off x="1111324" y="1863356"/>
            <a:ext cx="6496050" cy="3429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2" descr="Questions"/>
          <p:cNvSpPr/>
          <p:nvPr/>
        </p:nvSpPr>
        <p:spPr>
          <a:xfrm>
            <a:off x="191947" y="111887"/>
            <a:ext cx="687729" cy="67519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2"/>
          <p:cNvSpPr txBox="1"/>
          <p:nvPr/>
        </p:nvSpPr>
        <p:spPr>
          <a:xfrm>
            <a:off x="1015625" y="353100"/>
            <a:ext cx="77259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an example of a geocentric model?</a:t>
            </a:r>
            <a:endParaRPr sz="1400" b="0" i="0" u="none" strike="noStrike" cap="none">
              <a:solidFill>
                <a:srgbClr val="000000"/>
              </a:solidFill>
              <a:latin typeface="Arial"/>
              <a:ea typeface="Arial"/>
              <a:cs typeface="Arial"/>
              <a:sym typeface="Arial"/>
            </a:endParaRPr>
          </a:p>
        </p:txBody>
      </p:sp>
      <p:pic>
        <p:nvPicPr>
          <p:cNvPr id="453" name="Google Shape;453;p32"/>
          <p:cNvPicPr preferRelativeResize="0"/>
          <p:nvPr/>
        </p:nvPicPr>
        <p:blipFill rotWithShape="1">
          <a:blip r:embed="rId4">
            <a:alphaModFix/>
          </a:blip>
          <a:srcRect/>
          <a:stretch/>
        </p:blipFill>
        <p:spPr>
          <a:xfrm>
            <a:off x="1111324" y="1863356"/>
            <a:ext cx="6496050" cy="3429000"/>
          </a:xfrm>
          <a:prstGeom prst="rect">
            <a:avLst/>
          </a:prstGeom>
          <a:noFill/>
          <a:ln>
            <a:noFill/>
          </a:ln>
        </p:spPr>
      </p:pic>
      <p:sp>
        <p:nvSpPr>
          <p:cNvPr id="454" name="Google Shape;454;p32"/>
          <p:cNvSpPr/>
          <p:nvPr/>
        </p:nvSpPr>
        <p:spPr>
          <a:xfrm>
            <a:off x="1015631" y="1755701"/>
            <a:ext cx="3343718" cy="3644309"/>
          </a:xfrm>
          <a:prstGeom prst="rect">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3"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1" name="Google Shape;461;p3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4" descr="Artificial Intelligence"/>
          <p:cNvSpPr/>
          <p:nvPr/>
        </p:nvSpPr>
        <p:spPr>
          <a:xfrm>
            <a:off x="84694" y="111369"/>
            <a:ext cx="648953" cy="64354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8" name="Google Shape;468;p34"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469" name="Google Shape;469;p34"/>
          <p:cNvSpPr txBox="1"/>
          <p:nvPr/>
        </p:nvSpPr>
        <p:spPr>
          <a:xfrm>
            <a:off x="888150" y="48852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i="0" u="none" strike="noStrike" cap="none">
                <a:solidFill>
                  <a:schemeClr val="dk1"/>
                </a:solidFill>
                <a:latin typeface="Calibri"/>
                <a:ea typeface="Calibri"/>
                <a:cs typeface="Calibri"/>
                <a:sym typeface="Calibri"/>
              </a:rPr>
              <a:t>Geocentric</a:t>
            </a:r>
            <a:endParaRPr sz="6400" b="1" i="0" u="none" strike="noStrike" cap="none">
              <a:solidFill>
                <a:schemeClr val="dk1"/>
              </a:solidFill>
              <a:latin typeface="Calibri"/>
              <a:ea typeface="Calibri"/>
              <a:cs typeface="Calibri"/>
              <a:sym typeface="Calibri"/>
            </a:endParaRPr>
          </a:p>
        </p:txBody>
      </p:sp>
      <p:sp>
        <p:nvSpPr>
          <p:cNvPr id="470" name="Google Shape;470;p34"/>
          <p:cNvSpPr txBox="1"/>
          <p:nvPr/>
        </p:nvSpPr>
        <p:spPr>
          <a:xfrm>
            <a:off x="660900"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Geo</a:t>
            </a:r>
            <a:endParaRPr sz="6400" b="1">
              <a:latin typeface="Calibri"/>
              <a:ea typeface="Calibri"/>
              <a:cs typeface="Calibri"/>
              <a:sym typeface="Calibri"/>
            </a:endParaRPr>
          </a:p>
        </p:txBody>
      </p:sp>
      <p:sp>
        <p:nvSpPr>
          <p:cNvPr id="471" name="Google Shape;471;p34"/>
          <p:cNvSpPr txBox="1"/>
          <p:nvPr/>
        </p:nvSpPr>
        <p:spPr>
          <a:xfrm>
            <a:off x="4738075"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472" name="Google Shape;472;p34"/>
          <p:cNvPicPr preferRelativeResize="0"/>
          <p:nvPr/>
        </p:nvPicPr>
        <p:blipFill>
          <a:blip r:embed="rId5">
            <a:alphaModFix/>
          </a:blip>
          <a:stretch>
            <a:fillRect/>
          </a:stretch>
        </p:blipFill>
        <p:spPr>
          <a:xfrm>
            <a:off x="2480543" y="1459750"/>
            <a:ext cx="1139082" cy="1969250"/>
          </a:xfrm>
          <a:prstGeom prst="rect">
            <a:avLst/>
          </a:prstGeom>
          <a:noFill/>
          <a:ln>
            <a:noFill/>
          </a:ln>
        </p:spPr>
      </p:pic>
      <p:pic>
        <p:nvPicPr>
          <p:cNvPr id="473" name="Google Shape;473;p34"/>
          <p:cNvPicPr preferRelativeResize="0"/>
          <p:nvPr/>
        </p:nvPicPr>
        <p:blipFill>
          <a:blip r:embed="rId6">
            <a:alphaModFix/>
          </a:blip>
          <a:stretch>
            <a:fillRect/>
          </a:stretch>
        </p:blipFill>
        <p:spPr>
          <a:xfrm>
            <a:off x="5302800" y="1430100"/>
            <a:ext cx="987350" cy="2028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dade8626d8_0_26"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0" name="Google Shape;480;gdade8626d8_0_26"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481" name="Google Shape;481;gdade8626d8_0_26"/>
          <p:cNvSpPr txBox="1"/>
          <p:nvPr/>
        </p:nvSpPr>
        <p:spPr>
          <a:xfrm>
            <a:off x="888150" y="48852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i="0" u="none" strike="noStrike" cap="none">
                <a:solidFill>
                  <a:schemeClr val="dk1"/>
                </a:solidFill>
                <a:latin typeface="Calibri"/>
                <a:ea typeface="Calibri"/>
                <a:cs typeface="Calibri"/>
                <a:sym typeface="Calibri"/>
              </a:rPr>
              <a:t>Geocentric</a:t>
            </a:r>
            <a:endParaRPr sz="6400" b="1" i="0" u="none" strike="noStrike" cap="none">
              <a:solidFill>
                <a:schemeClr val="dk1"/>
              </a:solidFill>
              <a:latin typeface="Calibri"/>
              <a:ea typeface="Calibri"/>
              <a:cs typeface="Calibri"/>
              <a:sym typeface="Calibri"/>
            </a:endParaRPr>
          </a:p>
        </p:txBody>
      </p:sp>
      <p:sp>
        <p:nvSpPr>
          <p:cNvPr id="482" name="Google Shape;482;gdade8626d8_0_26"/>
          <p:cNvSpPr txBox="1"/>
          <p:nvPr/>
        </p:nvSpPr>
        <p:spPr>
          <a:xfrm>
            <a:off x="660900"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Geo</a:t>
            </a:r>
            <a:endParaRPr sz="6400" b="1">
              <a:latin typeface="Calibri"/>
              <a:ea typeface="Calibri"/>
              <a:cs typeface="Calibri"/>
              <a:sym typeface="Calibri"/>
            </a:endParaRPr>
          </a:p>
        </p:txBody>
      </p:sp>
      <p:sp>
        <p:nvSpPr>
          <p:cNvPr id="483" name="Google Shape;483;gdade8626d8_0_26"/>
          <p:cNvSpPr txBox="1"/>
          <p:nvPr/>
        </p:nvSpPr>
        <p:spPr>
          <a:xfrm>
            <a:off x="4738075"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484" name="Google Shape;484;gdade8626d8_0_26"/>
          <p:cNvPicPr preferRelativeResize="0"/>
          <p:nvPr/>
        </p:nvPicPr>
        <p:blipFill>
          <a:blip r:embed="rId5">
            <a:alphaModFix/>
          </a:blip>
          <a:stretch>
            <a:fillRect/>
          </a:stretch>
        </p:blipFill>
        <p:spPr>
          <a:xfrm>
            <a:off x="2571975" y="1459750"/>
            <a:ext cx="1047650" cy="1811175"/>
          </a:xfrm>
          <a:prstGeom prst="rect">
            <a:avLst/>
          </a:prstGeom>
          <a:noFill/>
          <a:ln>
            <a:noFill/>
          </a:ln>
        </p:spPr>
      </p:pic>
      <p:pic>
        <p:nvPicPr>
          <p:cNvPr id="485" name="Google Shape;485;gdade8626d8_0_26"/>
          <p:cNvPicPr preferRelativeResize="0"/>
          <p:nvPr/>
        </p:nvPicPr>
        <p:blipFill>
          <a:blip r:embed="rId6">
            <a:alphaModFix/>
          </a:blip>
          <a:stretch>
            <a:fillRect/>
          </a:stretch>
        </p:blipFill>
        <p:spPr>
          <a:xfrm>
            <a:off x="945675" y="3015475"/>
            <a:ext cx="3052350" cy="1077300"/>
          </a:xfrm>
          <a:prstGeom prst="rect">
            <a:avLst/>
          </a:prstGeom>
          <a:noFill/>
          <a:ln>
            <a:noFill/>
          </a:ln>
        </p:spPr>
      </p:pic>
      <p:pic>
        <p:nvPicPr>
          <p:cNvPr id="486" name="Google Shape;486;gdade8626d8_0_26"/>
          <p:cNvPicPr preferRelativeResize="0"/>
          <p:nvPr/>
        </p:nvPicPr>
        <p:blipFill>
          <a:blip r:embed="rId7">
            <a:alphaModFix/>
          </a:blip>
          <a:stretch>
            <a:fillRect/>
          </a:stretch>
        </p:blipFill>
        <p:spPr>
          <a:xfrm>
            <a:off x="2481200" y="4013850"/>
            <a:ext cx="1229200" cy="1317000"/>
          </a:xfrm>
          <a:prstGeom prst="rect">
            <a:avLst/>
          </a:prstGeom>
          <a:noFill/>
          <a:ln>
            <a:noFill/>
          </a:ln>
        </p:spPr>
      </p:pic>
      <p:sp>
        <p:nvSpPr>
          <p:cNvPr id="487" name="Google Shape;487;gdade8626d8_0_26"/>
          <p:cNvSpPr txBox="1"/>
          <p:nvPr/>
        </p:nvSpPr>
        <p:spPr>
          <a:xfrm>
            <a:off x="3095275" y="5189450"/>
            <a:ext cx="10476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Earth</a:t>
            </a:r>
            <a:endParaRPr sz="28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dade8626d8_0_40"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gdade8626d8_0_40"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495" name="Google Shape;495;gdade8626d8_0_40"/>
          <p:cNvSpPr txBox="1"/>
          <p:nvPr/>
        </p:nvSpPr>
        <p:spPr>
          <a:xfrm>
            <a:off x="888150" y="48852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i="0" u="none" strike="noStrike" cap="none">
                <a:solidFill>
                  <a:schemeClr val="dk1"/>
                </a:solidFill>
                <a:latin typeface="Calibri"/>
                <a:ea typeface="Calibri"/>
                <a:cs typeface="Calibri"/>
                <a:sym typeface="Calibri"/>
              </a:rPr>
              <a:t>Geocentric</a:t>
            </a:r>
            <a:endParaRPr sz="6400" b="1" i="0" u="none" strike="noStrike" cap="none">
              <a:solidFill>
                <a:schemeClr val="dk1"/>
              </a:solidFill>
              <a:latin typeface="Calibri"/>
              <a:ea typeface="Calibri"/>
              <a:cs typeface="Calibri"/>
              <a:sym typeface="Calibri"/>
            </a:endParaRPr>
          </a:p>
        </p:txBody>
      </p:sp>
      <p:sp>
        <p:nvSpPr>
          <p:cNvPr id="496" name="Google Shape;496;gdade8626d8_0_40"/>
          <p:cNvSpPr txBox="1"/>
          <p:nvPr/>
        </p:nvSpPr>
        <p:spPr>
          <a:xfrm>
            <a:off x="660900"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Geo</a:t>
            </a:r>
            <a:endParaRPr sz="6400" b="1">
              <a:latin typeface="Calibri"/>
              <a:ea typeface="Calibri"/>
              <a:cs typeface="Calibri"/>
              <a:sym typeface="Calibri"/>
            </a:endParaRPr>
          </a:p>
        </p:txBody>
      </p:sp>
      <p:sp>
        <p:nvSpPr>
          <p:cNvPr id="497" name="Google Shape;497;gdade8626d8_0_40"/>
          <p:cNvSpPr txBox="1"/>
          <p:nvPr/>
        </p:nvSpPr>
        <p:spPr>
          <a:xfrm>
            <a:off x="4738075"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498" name="Google Shape;498;gdade8626d8_0_40"/>
          <p:cNvPicPr preferRelativeResize="0"/>
          <p:nvPr/>
        </p:nvPicPr>
        <p:blipFill>
          <a:blip r:embed="rId5">
            <a:alphaModFix/>
          </a:blip>
          <a:stretch>
            <a:fillRect/>
          </a:stretch>
        </p:blipFill>
        <p:spPr>
          <a:xfrm>
            <a:off x="4891950" y="2844150"/>
            <a:ext cx="3314150" cy="1169700"/>
          </a:xfrm>
          <a:prstGeom prst="rect">
            <a:avLst/>
          </a:prstGeom>
          <a:noFill/>
          <a:ln>
            <a:noFill/>
          </a:ln>
        </p:spPr>
      </p:pic>
      <p:sp>
        <p:nvSpPr>
          <p:cNvPr id="499" name="Google Shape;499;gdade8626d8_0_40"/>
          <p:cNvSpPr txBox="1"/>
          <p:nvPr/>
        </p:nvSpPr>
        <p:spPr>
          <a:xfrm>
            <a:off x="4632800" y="5203200"/>
            <a:ext cx="21621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at the center</a:t>
            </a:r>
            <a:endParaRPr sz="2800">
              <a:latin typeface="Calibri"/>
              <a:ea typeface="Calibri"/>
              <a:cs typeface="Calibri"/>
              <a:sym typeface="Calibri"/>
            </a:endParaRPr>
          </a:p>
        </p:txBody>
      </p:sp>
      <p:pic>
        <p:nvPicPr>
          <p:cNvPr id="500" name="Google Shape;500;gdade8626d8_0_40"/>
          <p:cNvPicPr preferRelativeResize="0"/>
          <p:nvPr/>
        </p:nvPicPr>
        <p:blipFill>
          <a:blip r:embed="rId6">
            <a:alphaModFix/>
          </a:blip>
          <a:stretch>
            <a:fillRect/>
          </a:stretch>
        </p:blipFill>
        <p:spPr>
          <a:xfrm>
            <a:off x="5302800" y="1430100"/>
            <a:ext cx="822100" cy="1689050"/>
          </a:xfrm>
          <a:prstGeom prst="rect">
            <a:avLst/>
          </a:prstGeom>
          <a:noFill/>
          <a:ln>
            <a:noFill/>
          </a:ln>
        </p:spPr>
      </p:pic>
      <p:pic>
        <p:nvPicPr>
          <p:cNvPr id="501" name="Google Shape;501;gdade8626d8_0_40"/>
          <p:cNvPicPr preferRelativeResize="0"/>
          <p:nvPr/>
        </p:nvPicPr>
        <p:blipFill>
          <a:blip r:embed="rId7">
            <a:alphaModFix/>
          </a:blip>
          <a:stretch>
            <a:fillRect/>
          </a:stretch>
        </p:blipFill>
        <p:spPr>
          <a:xfrm>
            <a:off x="5300150" y="3945925"/>
            <a:ext cx="1047600" cy="14476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dade8626d8_0_55"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 name="Google Shape;508;gdade8626d8_0_55"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509" name="Google Shape;509;gdade8626d8_0_55"/>
          <p:cNvSpPr txBox="1"/>
          <p:nvPr/>
        </p:nvSpPr>
        <p:spPr>
          <a:xfrm>
            <a:off x="888150" y="2890338"/>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i="0" u="none" strike="noStrike" cap="none">
                <a:solidFill>
                  <a:schemeClr val="dk1"/>
                </a:solidFill>
                <a:latin typeface="Calibri"/>
                <a:ea typeface="Calibri"/>
                <a:cs typeface="Calibri"/>
                <a:sym typeface="Calibri"/>
              </a:rPr>
              <a:t>Geocentric</a:t>
            </a:r>
            <a:endParaRPr sz="6400" b="1" i="0" u="none" strike="noStrike" cap="none">
              <a:solidFill>
                <a:schemeClr val="dk1"/>
              </a:solidFill>
              <a:latin typeface="Calibri"/>
              <a:ea typeface="Calibri"/>
              <a:cs typeface="Calibri"/>
              <a:sym typeface="Calibri"/>
            </a:endParaRPr>
          </a:p>
        </p:txBody>
      </p:sp>
      <p:sp>
        <p:nvSpPr>
          <p:cNvPr id="510" name="Google Shape;510;gdade8626d8_0_55"/>
          <p:cNvSpPr txBox="1"/>
          <p:nvPr/>
        </p:nvSpPr>
        <p:spPr>
          <a:xfrm>
            <a:off x="1074850" y="8886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Geo</a:t>
            </a:r>
            <a:endParaRPr sz="6400" b="1">
              <a:latin typeface="Calibri"/>
              <a:ea typeface="Calibri"/>
              <a:cs typeface="Calibri"/>
              <a:sym typeface="Calibri"/>
            </a:endParaRPr>
          </a:p>
        </p:txBody>
      </p:sp>
      <p:sp>
        <p:nvSpPr>
          <p:cNvPr id="511" name="Google Shape;511;gdade8626d8_0_55"/>
          <p:cNvSpPr txBox="1"/>
          <p:nvPr/>
        </p:nvSpPr>
        <p:spPr>
          <a:xfrm>
            <a:off x="4269850" y="8886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sp>
        <p:nvSpPr>
          <p:cNvPr id="512" name="Google Shape;512;gdade8626d8_0_55"/>
          <p:cNvSpPr txBox="1"/>
          <p:nvPr/>
        </p:nvSpPr>
        <p:spPr>
          <a:xfrm>
            <a:off x="3024550" y="5258275"/>
            <a:ext cx="29469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Earth at the center</a:t>
            </a:r>
            <a:endParaRPr sz="2800">
              <a:latin typeface="Calibri"/>
              <a:ea typeface="Calibri"/>
              <a:cs typeface="Calibri"/>
              <a:sym typeface="Calibri"/>
            </a:endParaRPr>
          </a:p>
        </p:txBody>
      </p:sp>
      <p:pic>
        <p:nvPicPr>
          <p:cNvPr id="513" name="Google Shape;513;gdade8626d8_0_55"/>
          <p:cNvPicPr preferRelativeResize="0"/>
          <p:nvPr/>
        </p:nvPicPr>
        <p:blipFill>
          <a:blip r:embed="rId5">
            <a:alphaModFix/>
          </a:blip>
          <a:stretch>
            <a:fillRect/>
          </a:stretch>
        </p:blipFill>
        <p:spPr>
          <a:xfrm>
            <a:off x="3898150" y="1200582"/>
            <a:ext cx="735750" cy="766406"/>
          </a:xfrm>
          <a:prstGeom prst="rect">
            <a:avLst/>
          </a:prstGeom>
          <a:noFill/>
          <a:ln>
            <a:noFill/>
          </a:ln>
        </p:spPr>
      </p:pic>
      <p:pic>
        <p:nvPicPr>
          <p:cNvPr id="514" name="Google Shape;514;gdade8626d8_0_55"/>
          <p:cNvPicPr preferRelativeResize="0"/>
          <p:nvPr/>
        </p:nvPicPr>
        <p:blipFill>
          <a:blip r:embed="rId6">
            <a:alphaModFix/>
          </a:blip>
          <a:stretch>
            <a:fillRect/>
          </a:stretch>
        </p:blipFill>
        <p:spPr>
          <a:xfrm>
            <a:off x="4173550" y="3789550"/>
            <a:ext cx="648900" cy="13319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4"/>
          <p:cNvSpPr txBox="1"/>
          <p:nvPr/>
        </p:nvSpPr>
        <p:spPr>
          <a:xfrm>
            <a:off x="722555" y="444638"/>
            <a:ext cx="8209504"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difference between heliocentric and geocentric models of the solar system and why is it important to understand them?</a:t>
            </a:r>
            <a:endParaRPr sz="1400" b="0" i="0" u="none" strike="noStrike" cap="none">
              <a:solidFill>
                <a:srgbClr val="000000"/>
              </a:solidFill>
              <a:latin typeface="Arial"/>
              <a:ea typeface="Arial"/>
              <a:cs typeface="Arial"/>
              <a:sym typeface="Arial"/>
            </a:endParaRPr>
          </a:p>
        </p:txBody>
      </p:sp>
      <p:pic>
        <p:nvPicPr>
          <p:cNvPr id="148" name="Google Shape;148;p4" descr="Geocentric model and Heliocentric model | Scientific revolution, Earth  science classroom, Homeschool science"/>
          <p:cNvPicPr preferRelativeResize="0"/>
          <p:nvPr/>
        </p:nvPicPr>
        <p:blipFill rotWithShape="1">
          <a:blip r:embed="rId4">
            <a:alphaModFix/>
          </a:blip>
          <a:srcRect/>
          <a:stretch/>
        </p:blipFill>
        <p:spPr>
          <a:xfrm>
            <a:off x="1855507" y="2573576"/>
            <a:ext cx="5943600" cy="37033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9" descr="Questions"/>
          <p:cNvSpPr/>
          <p:nvPr/>
        </p:nvSpPr>
        <p:spPr>
          <a:xfrm>
            <a:off x="193158" y="276446"/>
            <a:ext cx="710609" cy="666308"/>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9"/>
          <p:cNvSpPr txBox="1"/>
          <p:nvPr/>
        </p:nvSpPr>
        <p:spPr>
          <a:xfrm>
            <a:off x="988300" y="376400"/>
            <a:ext cx="7918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can we use the word parts of geocentric to help us remember the definition of the term?</a:t>
            </a:r>
            <a:endParaRPr sz="3700" b="0" i="0" u="none" strike="noStrike" cap="none">
              <a:solidFill>
                <a:srgbClr val="000000"/>
              </a:solidFill>
              <a:latin typeface="Arial"/>
              <a:ea typeface="Arial"/>
              <a:cs typeface="Arial"/>
              <a:sym typeface="Arial"/>
            </a:endParaRPr>
          </a:p>
        </p:txBody>
      </p:sp>
      <p:sp>
        <p:nvSpPr>
          <p:cNvPr id="528" name="Google Shape;528;p39"/>
          <p:cNvSpPr txBox="1"/>
          <p:nvPr/>
        </p:nvSpPr>
        <p:spPr>
          <a:xfrm>
            <a:off x="949713" y="270567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i="0" u="none" strike="noStrike" cap="none">
                <a:solidFill>
                  <a:schemeClr val="dk1"/>
                </a:solidFill>
                <a:latin typeface="Calibri"/>
                <a:ea typeface="Calibri"/>
                <a:cs typeface="Calibri"/>
                <a:sym typeface="Calibri"/>
              </a:rPr>
              <a:t>Geocentric</a:t>
            </a:r>
            <a:endParaRPr sz="6400" b="1" i="0" u="none" strike="noStrike" cap="none">
              <a:solidFill>
                <a:schemeClr val="dk1"/>
              </a:solidFill>
              <a:latin typeface="Calibri"/>
              <a:ea typeface="Calibri"/>
              <a:cs typeface="Calibri"/>
              <a:sym typeface="Calibri"/>
            </a:endParaRPr>
          </a:p>
        </p:txBody>
      </p:sp>
      <p:sp>
        <p:nvSpPr>
          <p:cNvPr id="529" name="Google Shape;529;p39"/>
          <p:cNvSpPr txBox="1"/>
          <p:nvPr/>
        </p:nvSpPr>
        <p:spPr>
          <a:xfrm>
            <a:off x="722463" y="506130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Geo</a:t>
            </a:r>
            <a:endParaRPr sz="6400" b="1">
              <a:latin typeface="Calibri"/>
              <a:ea typeface="Calibri"/>
              <a:cs typeface="Calibri"/>
              <a:sym typeface="Calibri"/>
            </a:endParaRPr>
          </a:p>
        </p:txBody>
      </p:sp>
      <p:sp>
        <p:nvSpPr>
          <p:cNvPr id="530" name="Google Shape;530;p39"/>
          <p:cNvSpPr txBox="1"/>
          <p:nvPr/>
        </p:nvSpPr>
        <p:spPr>
          <a:xfrm>
            <a:off x="4799638" y="506130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531" name="Google Shape;531;p39"/>
          <p:cNvPicPr preferRelativeResize="0"/>
          <p:nvPr/>
        </p:nvPicPr>
        <p:blipFill>
          <a:blip r:embed="rId4">
            <a:alphaModFix/>
          </a:blip>
          <a:stretch>
            <a:fillRect/>
          </a:stretch>
        </p:blipFill>
        <p:spPr>
          <a:xfrm>
            <a:off x="2542106" y="3676900"/>
            <a:ext cx="1139082" cy="1969250"/>
          </a:xfrm>
          <a:prstGeom prst="rect">
            <a:avLst/>
          </a:prstGeom>
          <a:noFill/>
          <a:ln>
            <a:noFill/>
          </a:ln>
        </p:spPr>
      </p:pic>
      <p:pic>
        <p:nvPicPr>
          <p:cNvPr id="532" name="Google Shape;532;p39"/>
          <p:cNvPicPr preferRelativeResize="0"/>
          <p:nvPr/>
        </p:nvPicPr>
        <p:blipFill>
          <a:blip r:embed="rId5">
            <a:alphaModFix/>
          </a:blip>
          <a:stretch>
            <a:fillRect/>
          </a:stretch>
        </p:blipFill>
        <p:spPr>
          <a:xfrm>
            <a:off x="5364363" y="3647250"/>
            <a:ext cx="987350" cy="20285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2"/>
          <p:cNvSpPr txBox="1">
            <a:spLocks noGrp="1"/>
          </p:cNvSpPr>
          <p:nvPr>
            <p:ph type="subTitle" idx="1"/>
          </p:nvPr>
        </p:nvSpPr>
        <p:spPr>
          <a:xfrm>
            <a:off x="906863" y="363737"/>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What is the geocentric model?</a:t>
            </a:r>
            <a:endParaRPr/>
          </a:p>
        </p:txBody>
      </p:sp>
      <p:pic>
        <p:nvPicPr>
          <p:cNvPr id="539" name="Google Shape;539;p42" descr="History of Astronomy"/>
          <p:cNvPicPr preferRelativeResize="0"/>
          <p:nvPr/>
        </p:nvPicPr>
        <p:blipFill rotWithShape="1">
          <a:blip r:embed="rId3">
            <a:alphaModFix/>
          </a:blip>
          <a:srcRect/>
          <a:stretch/>
        </p:blipFill>
        <p:spPr>
          <a:xfrm>
            <a:off x="2243138" y="1456771"/>
            <a:ext cx="4657725" cy="4391025"/>
          </a:xfrm>
          <a:prstGeom prst="rect">
            <a:avLst/>
          </a:prstGeom>
          <a:noFill/>
          <a:ln>
            <a:noFill/>
          </a:ln>
        </p:spPr>
      </p:pic>
      <p:sp>
        <p:nvSpPr>
          <p:cNvPr id="540" name="Google Shape;540;p42" descr="Questions"/>
          <p:cNvSpPr/>
          <p:nvPr/>
        </p:nvSpPr>
        <p:spPr>
          <a:xfrm>
            <a:off x="0" y="57280"/>
            <a:ext cx="740780" cy="7413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3"/>
          <p:cNvSpPr txBox="1"/>
          <p:nvPr/>
        </p:nvSpPr>
        <p:spPr>
          <a:xfrm>
            <a:off x="902750" y="404975"/>
            <a:ext cx="7960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000" i="0" u="none" strike="noStrike" cap="none">
                <a:solidFill>
                  <a:schemeClr val="dk1"/>
                </a:solidFill>
                <a:latin typeface="Calibri"/>
                <a:ea typeface="Calibri"/>
                <a:cs typeface="Calibri"/>
                <a:sym typeface="Calibri"/>
              </a:rPr>
              <a:t>What are the two observations that “support” geocentric theory?</a:t>
            </a:r>
            <a:endParaRPr sz="2600" i="0" u="none" strike="noStrike" cap="none">
              <a:solidFill>
                <a:srgbClr val="000000"/>
              </a:solidFill>
            </a:endParaRPr>
          </a:p>
        </p:txBody>
      </p:sp>
      <p:pic>
        <p:nvPicPr>
          <p:cNvPr id="547" name="Google Shape;547;p43" descr="Stars Are Suns, Suns Are Bright—So, Why Is the Night Sky Dark? | Everyday  Einstein"/>
          <p:cNvPicPr preferRelativeResize="0"/>
          <p:nvPr/>
        </p:nvPicPr>
        <p:blipFill rotWithShape="1">
          <a:blip r:embed="rId3">
            <a:alphaModFix/>
          </a:blip>
          <a:srcRect/>
          <a:stretch/>
        </p:blipFill>
        <p:spPr>
          <a:xfrm>
            <a:off x="5299204" y="2644167"/>
            <a:ext cx="3409400" cy="2553775"/>
          </a:xfrm>
          <a:prstGeom prst="rect">
            <a:avLst/>
          </a:prstGeom>
          <a:noFill/>
          <a:ln>
            <a:noFill/>
          </a:ln>
        </p:spPr>
      </p:pic>
      <p:pic>
        <p:nvPicPr>
          <p:cNvPr id="548" name="Google Shape;548;p43" descr="Planet Earth: Facts About Its Orbit, Atmosphere &amp; Size | Space"/>
          <p:cNvPicPr preferRelativeResize="0"/>
          <p:nvPr/>
        </p:nvPicPr>
        <p:blipFill rotWithShape="1">
          <a:blip r:embed="rId4">
            <a:alphaModFix/>
          </a:blip>
          <a:srcRect/>
          <a:stretch/>
        </p:blipFill>
        <p:spPr>
          <a:xfrm>
            <a:off x="486225" y="2755613"/>
            <a:ext cx="4268625" cy="2330900"/>
          </a:xfrm>
          <a:prstGeom prst="rect">
            <a:avLst/>
          </a:prstGeom>
          <a:noFill/>
          <a:ln>
            <a:noFill/>
          </a:ln>
        </p:spPr>
      </p:pic>
      <p:sp>
        <p:nvSpPr>
          <p:cNvPr id="549" name="Google Shape;549;p43" descr="Questions"/>
          <p:cNvSpPr/>
          <p:nvPr/>
        </p:nvSpPr>
        <p:spPr>
          <a:xfrm>
            <a:off x="0" y="57280"/>
            <a:ext cx="740780" cy="741373"/>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5"/>
          <p:cNvSpPr txBox="1"/>
          <p:nvPr/>
        </p:nvSpPr>
        <p:spPr>
          <a:xfrm>
            <a:off x="628650" y="562271"/>
            <a:ext cx="7886700" cy="11284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p:txBody>
      </p:sp>
      <p:sp>
        <p:nvSpPr>
          <p:cNvPr id="556" name="Google Shape;556;p45"/>
          <p:cNvSpPr txBox="1"/>
          <p:nvPr/>
        </p:nvSpPr>
        <p:spPr>
          <a:xfrm>
            <a:off x="840800" y="341550"/>
            <a:ext cx="80076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200" b="0" i="0" u="none" strike="noStrike" cap="none">
                <a:solidFill>
                  <a:schemeClr val="dk1"/>
                </a:solidFill>
                <a:latin typeface="Calibri"/>
                <a:ea typeface="Calibri"/>
                <a:cs typeface="Calibri"/>
                <a:sym typeface="Calibri"/>
              </a:rPr>
              <a:t>Who was the famous mathematician, geographer, astronomer, and astrologer who helped discover geocentric theory?</a:t>
            </a:r>
            <a:endParaRPr sz="1800" b="0" i="0" u="none" strike="noStrike" cap="none">
              <a:solidFill>
                <a:srgbClr val="000000"/>
              </a:solidFill>
              <a:latin typeface="Arial"/>
              <a:ea typeface="Arial"/>
              <a:cs typeface="Arial"/>
              <a:sym typeface="Arial"/>
            </a:endParaRPr>
          </a:p>
        </p:txBody>
      </p:sp>
      <p:pic>
        <p:nvPicPr>
          <p:cNvPr id="557" name="Google Shape;557;p45"/>
          <p:cNvPicPr preferRelativeResize="0"/>
          <p:nvPr/>
        </p:nvPicPr>
        <p:blipFill rotWithShape="1">
          <a:blip r:embed="rId3">
            <a:alphaModFix/>
          </a:blip>
          <a:srcRect/>
          <a:stretch/>
        </p:blipFill>
        <p:spPr>
          <a:xfrm>
            <a:off x="2928341" y="2142157"/>
            <a:ext cx="3454927" cy="4114504"/>
          </a:xfrm>
          <a:prstGeom prst="rect">
            <a:avLst/>
          </a:prstGeom>
          <a:noFill/>
          <a:ln>
            <a:noFill/>
          </a:ln>
        </p:spPr>
      </p:pic>
      <p:sp>
        <p:nvSpPr>
          <p:cNvPr id="558" name="Google Shape;558;p45" descr="Questions"/>
          <p:cNvSpPr/>
          <p:nvPr/>
        </p:nvSpPr>
        <p:spPr>
          <a:xfrm>
            <a:off x="0" y="57280"/>
            <a:ext cx="740780" cy="7413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65" name="Google Shape;565;p4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7"/>
          <p:cNvSpPr txBox="1">
            <a:spLocks noGrp="1"/>
          </p:cNvSpPr>
          <p:nvPr>
            <p:ph type="subTitle" idx="1"/>
          </p:nvPr>
        </p:nvSpPr>
        <p:spPr>
          <a:xfrm>
            <a:off x="887650" y="303025"/>
            <a:ext cx="7920900" cy="16068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2720"/>
              <a:buNone/>
            </a:pPr>
            <a:r>
              <a:rPr lang="en-US" sz="3220" b="1" u="sng">
                <a:solidFill>
                  <a:schemeClr val="dk1"/>
                </a:solidFill>
              </a:rPr>
              <a:t>Geocentric Model</a:t>
            </a:r>
            <a:r>
              <a:rPr lang="en-US" sz="3220" b="1">
                <a:solidFill>
                  <a:schemeClr val="dk1"/>
                </a:solidFill>
              </a:rPr>
              <a:t>: </a:t>
            </a:r>
            <a:r>
              <a:rPr lang="en-US" sz="3220">
                <a:solidFill>
                  <a:schemeClr val="dk1"/>
                </a:solidFill>
              </a:rPr>
              <a:t>model of the universe in which the earth is at the center and the sun, moon, stars, and planets orbit around the earth</a:t>
            </a:r>
            <a:endParaRPr sz="3220"/>
          </a:p>
        </p:txBody>
      </p:sp>
      <p:pic>
        <p:nvPicPr>
          <p:cNvPr id="572" name="Google Shape;572;p47" descr="History of Astronomy"/>
          <p:cNvPicPr preferRelativeResize="0"/>
          <p:nvPr/>
        </p:nvPicPr>
        <p:blipFill rotWithShape="1">
          <a:blip r:embed="rId3">
            <a:alphaModFix/>
          </a:blip>
          <a:srcRect/>
          <a:stretch/>
        </p:blipFill>
        <p:spPr>
          <a:xfrm>
            <a:off x="2243126" y="1909946"/>
            <a:ext cx="4657725" cy="4391025"/>
          </a:xfrm>
          <a:prstGeom prst="rect">
            <a:avLst/>
          </a:prstGeom>
          <a:noFill/>
          <a:ln>
            <a:noFill/>
          </a:ln>
        </p:spPr>
      </p:pic>
      <p:sp>
        <p:nvSpPr>
          <p:cNvPr id="573" name="Google Shape;573;p47" descr="Rewind"/>
          <p:cNvSpPr/>
          <p:nvPr/>
        </p:nvSpPr>
        <p:spPr>
          <a:xfrm>
            <a:off x="0" y="0"/>
            <a:ext cx="825388" cy="78544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9"/>
          <p:cNvSpPr txBox="1"/>
          <p:nvPr/>
        </p:nvSpPr>
        <p:spPr>
          <a:xfrm>
            <a:off x="722555" y="444638"/>
            <a:ext cx="8209504"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difference between heliocentric and geocentric models of the solar system and why is it important to understand them?</a:t>
            </a:r>
            <a:endParaRPr sz="1400" b="0" i="0" u="none" strike="noStrike" cap="none">
              <a:solidFill>
                <a:srgbClr val="000000"/>
              </a:solidFill>
              <a:latin typeface="Arial"/>
              <a:ea typeface="Arial"/>
              <a:cs typeface="Arial"/>
              <a:sym typeface="Arial"/>
            </a:endParaRPr>
          </a:p>
        </p:txBody>
      </p:sp>
      <p:pic>
        <p:nvPicPr>
          <p:cNvPr id="581" name="Google Shape;581;p49" descr="Geocentric model and Heliocentric model | Scientific revolution, Earth  science classroom, Homeschool science"/>
          <p:cNvPicPr preferRelativeResize="0"/>
          <p:nvPr/>
        </p:nvPicPr>
        <p:blipFill rotWithShape="1">
          <a:blip r:embed="rId4">
            <a:alphaModFix/>
          </a:blip>
          <a:srcRect/>
          <a:stretch/>
        </p:blipFill>
        <p:spPr>
          <a:xfrm>
            <a:off x="1855507" y="2573576"/>
            <a:ext cx="5943600" cy="37033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5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p:nvPr/>
        </p:nvSpPr>
        <p:spPr>
          <a:xfrm>
            <a:off x="2301072" y="693336"/>
            <a:ext cx="480202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55" name="Google Shape;155;p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5"/>
          <p:cNvSpPr txBox="1"/>
          <p:nvPr/>
        </p:nvSpPr>
        <p:spPr>
          <a:xfrm>
            <a:off x="2040900" y="2306650"/>
            <a:ext cx="50622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Geocentric vs. Heliocentric Model of the Universe</a:t>
            </a:r>
            <a:endParaRPr sz="36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02" name="Google Shape;602;p52"/>
          <p:cNvGrpSpPr/>
          <p:nvPr/>
        </p:nvGrpSpPr>
        <p:grpSpPr>
          <a:xfrm>
            <a:off x="1505008" y="297180"/>
            <a:ext cx="5828913" cy="6262953"/>
            <a:chOff x="814636" y="0"/>
            <a:chExt cx="5828913" cy="6262953"/>
          </a:xfrm>
        </p:grpSpPr>
        <p:sp>
          <p:nvSpPr>
            <p:cNvPr id="603" name="Google Shape;603;p52"/>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52"/>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605" name="Google Shape;605;p52"/>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52"/>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52"/>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608" name="Google Shape;608;p52"/>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52"/>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52"/>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611" name="Google Shape;611;p52"/>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52"/>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52"/>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614" name="Google Shape;614;p52"/>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52"/>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52"/>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617" name="Google Shape;617;p52"/>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52"/>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52"/>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620" name="Google Shape;620;p52"/>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21" name="Google Shape;621;p5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22" name="Google Shape;622;p5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23" name="Google Shape;623;p5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24" name="Google Shape;624;p5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25" name="Google Shape;625;p5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6" name="Google Shape;626;p5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dd733c0c11_0_83"/>
          <p:cNvSpPr txBox="1"/>
          <p:nvPr/>
        </p:nvSpPr>
        <p:spPr>
          <a:xfrm>
            <a:off x="849888" y="327834"/>
            <a:ext cx="74442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Heliocentric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3" name="Google Shape;633;gdd733c0c11_0_8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dd733c0c11_0_8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635" name="Google Shape;635;gdd733c0c11_0_83" descr="139 new dwarf planets found in our solar system - The Week"/>
          <p:cNvPicPr preferRelativeResize="0"/>
          <p:nvPr/>
        </p:nvPicPr>
        <p:blipFill rotWithShape="1">
          <a:blip r:embed="rId3">
            <a:alphaModFix/>
          </a:blip>
          <a:srcRect/>
          <a:stretch/>
        </p:blipFill>
        <p:spPr>
          <a:xfrm>
            <a:off x="952500" y="1818944"/>
            <a:ext cx="7239000" cy="42195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55"/>
          <p:cNvSpPr txBox="1"/>
          <p:nvPr/>
        </p:nvSpPr>
        <p:spPr>
          <a:xfrm>
            <a:off x="722555" y="444638"/>
            <a:ext cx="8209504"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difference between heliocentric and geocentric models of the solar system and why is it important to understand them?</a:t>
            </a:r>
            <a:endParaRPr sz="1400" b="0" i="0" u="none" strike="noStrike" cap="none">
              <a:solidFill>
                <a:srgbClr val="000000"/>
              </a:solidFill>
              <a:latin typeface="Arial"/>
              <a:ea typeface="Arial"/>
              <a:cs typeface="Arial"/>
              <a:sym typeface="Arial"/>
            </a:endParaRPr>
          </a:p>
        </p:txBody>
      </p:sp>
      <p:pic>
        <p:nvPicPr>
          <p:cNvPr id="643" name="Google Shape;643;p55" descr="Geocentric model and Heliocentric model | Scientific revolution, Earth  science classroom, Homeschool science"/>
          <p:cNvPicPr preferRelativeResize="0"/>
          <p:nvPr/>
        </p:nvPicPr>
        <p:blipFill rotWithShape="1">
          <a:blip r:embed="rId4">
            <a:alphaModFix/>
          </a:blip>
          <a:srcRect/>
          <a:stretch/>
        </p:blipFill>
        <p:spPr>
          <a:xfrm>
            <a:off x="1855507" y="2573576"/>
            <a:ext cx="5943600" cy="37033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7"/>
          <p:cNvSpPr txBox="1">
            <a:spLocks noGrp="1"/>
          </p:cNvSpPr>
          <p:nvPr>
            <p:ph type="ctrTitle"/>
          </p:nvPr>
        </p:nvSpPr>
        <p:spPr>
          <a:xfrm>
            <a:off x="1198722" y="135869"/>
            <a:ext cx="7754359"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656" name="Google Shape;656;p57"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657" name="Google Shape;657;p57"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58"/>
          <p:cNvPicPr preferRelativeResize="0"/>
          <p:nvPr/>
        </p:nvPicPr>
        <p:blipFill rotWithShape="1">
          <a:blip r:embed="rId3">
            <a:alphaModFix/>
          </a:blip>
          <a:srcRect/>
          <a:stretch/>
        </p:blipFill>
        <p:spPr>
          <a:xfrm>
            <a:off x="735230" y="1371600"/>
            <a:ext cx="7668921" cy="3984244"/>
          </a:xfrm>
          <a:prstGeom prst="rect">
            <a:avLst/>
          </a:prstGeom>
          <a:noFill/>
          <a:ln>
            <a:noFill/>
          </a:ln>
        </p:spPr>
      </p:pic>
      <p:sp>
        <p:nvSpPr>
          <p:cNvPr id="664" name="Google Shape;664;p5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9"/>
          <p:cNvSpPr txBox="1">
            <a:spLocks noGrp="1"/>
          </p:cNvSpPr>
          <p:nvPr>
            <p:ph type="ctrTitle"/>
          </p:nvPr>
        </p:nvSpPr>
        <p:spPr>
          <a:xfrm>
            <a:off x="789888" y="156816"/>
            <a:ext cx="7564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pic>
        <p:nvPicPr>
          <p:cNvPr id="671" name="Google Shape;671;p59"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672" name="Google Shape;672;p5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0"/>
          <p:cNvSpPr txBox="1">
            <a:spLocks noGrp="1"/>
          </p:cNvSpPr>
          <p:nvPr>
            <p:ph type="subTitle" idx="1"/>
          </p:nvPr>
        </p:nvSpPr>
        <p:spPr>
          <a:xfrm>
            <a:off x="906900" y="363875"/>
            <a:ext cx="7941600" cy="16275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dk1"/>
              </a:buClr>
              <a:buSzPts val="2720"/>
              <a:buNone/>
            </a:pPr>
            <a:r>
              <a:rPr lang="en-US" sz="3220" b="1" u="sng">
                <a:solidFill>
                  <a:schemeClr val="dk1"/>
                </a:solidFill>
              </a:rPr>
              <a:t>Geocentric Model</a:t>
            </a:r>
            <a:r>
              <a:rPr lang="en-US" sz="3220" b="1">
                <a:solidFill>
                  <a:schemeClr val="dk1"/>
                </a:solidFill>
              </a:rPr>
              <a:t>: </a:t>
            </a:r>
            <a:r>
              <a:rPr lang="en-US" sz="3220">
                <a:solidFill>
                  <a:schemeClr val="dk1"/>
                </a:solidFill>
              </a:rPr>
              <a:t>model of the universe in which the earth is at the center and the sun, moon, stars, and planets orbit around the earth</a:t>
            </a:r>
            <a:endParaRPr sz="3220"/>
          </a:p>
        </p:txBody>
      </p:sp>
      <p:pic>
        <p:nvPicPr>
          <p:cNvPr id="679" name="Google Shape;679;p60" descr="History of Astronomy"/>
          <p:cNvPicPr preferRelativeResize="0"/>
          <p:nvPr/>
        </p:nvPicPr>
        <p:blipFill rotWithShape="1">
          <a:blip r:embed="rId3">
            <a:alphaModFix/>
          </a:blip>
          <a:srcRect/>
          <a:stretch/>
        </p:blipFill>
        <p:spPr>
          <a:xfrm>
            <a:off x="2243126" y="2181846"/>
            <a:ext cx="4657725" cy="4391025"/>
          </a:xfrm>
          <a:prstGeom prst="rect">
            <a:avLst/>
          </a:prstGeom>
          <a:noFill/>
          <a:ln>
            <a:noFill/>
          </a:ln>
        </p:spPr>
      </p:pic>
      <p:sp>
        <p:nvSpPr>
          <p:cNvPr id="680" name="Google Shape;680;p60" descr="Rewind"/>
          <p:cNvSpPr/>
          <p:nvPr/>
        </p:nvSpPr>
        <p:spPr>
          <a:xfrm>
            <a:off x="0" y="0"/>
            <a:ext cx="825388" cy="785446"/>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2"/>
          <p:cNvSpPr txBox="1"/>
          <p:nvPr/>
        </p:nvSpPr>
        <p:spPr>
          <a:xfrm>
            <a:off x="2092507" y="367615"/>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693" name="Google Shape;693;p6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4" name="Google Shape;694;p62"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dd733c0c11_0_92"/>
          <p:cNvSpPr txBox="1"/>
          <p:nvPr/>
        </p:nvSpPr>
        <p:spPr>
          <a:xfrm>
            <a:off x="709650" y="232200"/>
            <a:ext cx="77247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alibri"/>
                <a:ea typeface="Calibri"/>
                <a:cs typeface="Calibri"/>
                <a:sym typeface="Calibri"/>
              </a:rPr>
              <a:t>Aristotle and Ptolemy proposed and supported the Geocentric model of the solar system where the ______ is at the center of the solar system.</a:t>
            </a:r>
            <a:endParaRPr sz="3000">
              <a:latin typeface="Calibri"/>
              <a:ea typeface="Calibri"/>
              <a:cs typeface="Calibri"/>
              <a:sym typeface="Calibri"/>
            </a:endParaRPr>
          </a:p>
        </p:txBody>
      </p:sp>
      <p:sp>
        <p:nvSpPr>
          <p:cNvPr id="163" name="Google Shape;163;gdd733c0c11_0_9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4" name="Google Shape;164;gdd733c0c11_0_92"/>
          <p:cNvPicPr preferRelativeResize="0"/>
          <p:nvPr/>
        </p:nvPicPr>
        <p:blipFill>
          <a:blip r:embed="rId4">
            <a:alphaModFix/>
          </a:blip>
          <a:stretch>
            <a:fillRect/>
          </a:stretch>
        </p:blipFill>
        <p:spPr>
          <a:xfrm>
            <a:off x="498388" y="1941475"/>
            <a:ext cx="8147222" cy="4580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3"/>
          <p:cNvSpPr txBox="1">
            <a:spLocks noGrp="1"/>
          </p:cNvSpPr>
          <p:nvPr>
            <p:ph type="ctrTitle"/>
          </p:nvPr>
        </p:nvSpPr>
        <p:spPr>
          <a:xfrm>
            <a:off x="1323551" y="187766"/>
            <a:ext cx="756421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a:t>What is a planet?</a:t>
            </a:r>
            <a:endParaRPr/>
          </a:p>
        </p:txBody>
      </p:sp>
      <p:pic>
        <p:nvPicPr>
          <p:cNvPr id="701" name="Google Shape;701;p63"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702" name="Google Shape;702;p63"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4"/>
          <p:cNvSpPr txBox="1">
            <a:spLocks noGrp="1"/>
          </p:cNvSpPr>
          <p:nvPr>
            <p:ph type="subTitle" idx="1"/>
          </p:nvPr>
        </p:nvSpPr>
        <p:spPr>
          <a:xfrm>
            <a:off x="906863" y="363737"/>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500">
                <a:solidFill>
                  <a:schemeClr val="dk1"/>
                </a:solidFill>
              </a:rPr>
              <a:t>What is the geocentric model?</a:t>
            </a:r>
            <a:endParaRPr sz="3500"/>
          </a:p>
        </p:txBody>
      </p:sp>
      <p:pic>
        <p:nvPicPr>
          <p:cNvPr id="709" name="Google Shape;709;p64" descr="History of Astronomy"/>
          <p:cNvPicPr preferRelativeResize="0"/>
          <p:nvPr/>
        </p:nvPicPr>
        <p:blipFill rotWithShape="1">
          <a:blip r:embed="rId3">
            <a:alphaModFix/>
          </a:blip>
          <a:srcRect/>
          <a:stretch/>
        </p:blipFill>
        <p:spPr>
          <a:xfrm>
            <a:off x="2243138" y="1456771"/>
            <a:ext cx="4657725" cy="4391025"/>
          </a:xfrm>
          <a:prstGeom prst="rect">
            <a:avLst/>
          </a:prstGeom>
          <a:noFill/>
          <a:ln>
            <a:noFill/>
          </a:ln>
        </p:spPr>
      </p:pic>
      <p:sp>
        <p:nvSpPr>
          <p:cNvPr id="710" name="Google Shape;710;p64" descr="Questions"/>
          <p:cNvSpPr/>
          <p:nvPr/>
        </p:nvSpPr>
        <p:spPr>
          <a:xfrm>
            <a:off x="0" y="57280"/>
            <a:ext cx="740780" cy="7413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5"/>
          <p:cNvSpPr txBox="1"/>
          <p:nvPr/>
        </p:nvSpPr>
        <p:spPr>
          <a:xfrm>
            <a:off x="1134905" y="1011709"/>
            <a:ext cx="687419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Heliocentric Model</a:t>
            </a:r>
            <a:endParaRPr sz="1400" b="0" i="0" u="none" strike="noStrike" cap="none">
              <a:solidFill>
                <a:srgbClr val="000000"/>
              </a:solidFill>
              <a:latin typeface="Arial"/>
              <a:ea typeface="Arial"/>
              <a:cs typeface="Arial"/>
              <a:sym typeface="Arial"/>
            </a:endParaRPr>
          </a:p>
        </p:txBody>
      </p:sp>
      <p:sp>
        <p:nvSpPr>
          <p:cNvPr id="717" name="Google Shape;717;p6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8" name="Google Shape;718;p6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6"/>
          <p:cNvSpPr txBox="1">
            <a:spLocks noGrp="1"/>
          </p:cNvSpPr>
          <p:nvPr>
            <p:ph type="ctrTitle"/>
          </p:nvPr>
        </p:nvSpPr>
        <p:spPr>
          <a:xfrm>
            <a:off x="1323551" y="325989"/>
            <a:ext cx="7564216"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60"/>
              <a:buFont typeface="Calibri"/>
              <a:buNone/>
            </a:pPr>
            <a:r>
              <a:rPr lang="en-US" sz="3459" b="1" u="sng"/>
              <a:t>Heliocentric Model</a:t>
            </a:r>
            <a:r>
              <a:rPr lang="en-US" sz="3459" b="1"/>
              <a:t>: </a:t>
            </a:r>
            <a:r>
              <a:rPr lang="en-US" sz="3459"/>
              <a:t>model of the universe in which the sun is at the center and the stars and planets orbit the sun</a:t>
            </a:r>
            <a:endParaRPr sz="3459" b="1"/>
          </a:p>
        </p:txBody>
      </p:sp>
      <p:sp>
        <p:nvSpPr>
          <p:cNvPr id="725" name="Google Shape;725;p6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6" name="Google Shape;726;p66"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727" name="Google Shape;727;p66" descr="139 new dwarf planets found in our solar system - The Week"/>
          <p:cNvPicPr preferRelativeResize="0"/>
          <p:nvPr/>
        </p:nvPicPr>
        <p:blipFill rotWithShape="1">
          <a:blip r:embed="rId5">
            <a:alphaModFix/>
          </a:blip>
          <a:srcRect/>
          <a:stretch/>
        </p:blipFill>
        <p:spPr>
          <a:xfrm>
            <a:off x="952500" y="2052859"/>
            <a:ext cx="7239000" cy="42195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dade8626d8_0_8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dade8626d8_0_86"/>
          <p:cNvSpPr txBox="1">
            <a:spLocks noGrp="1"/>
          </p:cNvSpPr>
          <p:nvPr>
            <p:ph type="subTitle" idx="1"/>
          </p:nvPr>
        </p:nvSpPr>
        <p:spPr>
          <a:xfrm>
            <a:off x="906863" y="363737"/>
            <a:ext cx="7330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500">
                <a:solidFill>
                  <a:schemeClr val="dk1"/>
                </a:solidFill>
              </a:rPr>
              <a:t>What is the heliocentric model?</a:t>
            </a:r>
            <a:endParaRPr sz="3500"/>
          </a:p>
        </p:txBody>
      </p:sp>
      <p:sp>
        <p:nvSpPr>
          <p:cNvPr id="740" name="Google Shape;740;gdade8626d8_0_86" descr="Questions"/>
          <p:cNvSpPr/>
          <p:nvPr/>
        </p:nvSpPr>
        <p:spPr>
          <a:xfrm>
            <a:off x="0" y="57280"/>
            <a:ext cx="740700" cy="74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1" name="Google Shape;741;gdade8626d8_0_86" descr="139 new dwarf planets found in our solar system - The Week"/>
          <p:cNvPicPr preferRelativeResize="0"/>
          <p:nvPr/>
        </p:nvPicPr>
        <p:blipFill rotWithShape="1">
          <a:blip r:embed="rId4">
            <a:alphaModFix/>
          </a:blip>
          <a:srcRect/>
          <a:stretch/>
        </p:blipFill>
        <p:spPr>
          <a:xfrm>
            <a:off x="952500" y="1690334"/>
            <a:ext cx="7239000" cy="42195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6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748" name="Google Shape;748;p6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5" name="Google Shape;755;p68" descr="The Solar System - Tour the Solar System on Sea and Sky"/>
          <p:cNvPicPr preferRelativeResize="0"/>
          <p:nvPr/>
        </p:nvPicPr>
        <p:blipFill rotWithShape="1">
          <a:blip r:embed="rId4">
            <a:alphaModFix/>
          </a:blip>
          <a:srcRect b="6244"/>
          <a:stretch/>
        </p:blipFill>
        <p:spPr>
          <a:xfrm>
            <a:off x="2133600" y="2062164"/>
            <a:ext cx="4876800" cy="2563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2" name="Google Shape;762;p69"/>
          <p:cNvPicPr preferRelativeResize="0"/>
          <p:nvPr/>
        </p:nvPicPr>
        <p:blipFill rotWithShape="1">
          <a:blip r:embed="rId4">
            <a:alphaModFix/>
          </a:blip>
          <a:srcRect/>
          <a:stretch/>
        </p:blipFill>
        <p:spPr>
          <a:xfrm>
            <a:off x="4332324" y="1743740"/>
            <a:ext cx="3250915" cy="3177031"/>
          </a:xfrm>
          <a:prstGeom prst="rect">
            <a:avLst/>
          </a:prstGeom>
          <a:noFill/>
          <a:ln>
            <a:noFill/>
          </a:ln>
        </p:spPr>
      </p:pic>
      <p:sp>
        <p:nvSpPr>
          <p:cNvPr id="763" name="Google Shape;763;p69"/>
          <p:cNvSpPr txBox="1"/>
          <p:nvPr/>
        </p:nvSpPr>
        <p:spPr>
          <a:xfrm>
            <a:off x="520995" y="920621"/>
            <a:ext cx="3250915" cy="50167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Copernicus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Mathematician and astronomer</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From Poland in 16</a:t>
            </a:r>
            <a:r>
              <a:rPr lang="en-US" sz="3200" b="0" i="0" u="none" strike="noStrike" cap="none" baseline="30000">
                <a:solidFill>
                  <a:schemeClr val="dk1"/>
                </a:solidFill>
                <a:latin typeface="Calibri"/>
                <a:ea typeface="Calibri"/>
                <a:cs typeface="Calibri"/>
                <a:sym typeface="Calibri"/>
              </a:rPr>
              <a:t>th</a:t>
            </a:r>
            <a:r>
              <a:rPr lang="en-US" sz="3200" b="0" i="0" u="none" strike="noStrike" cap="none">
                <a:solidFill>
                  <a:schemeClr val="dk1"/>
                </a:solidFill>
                <a:latin typeface="Calibri"/>
                <a:ea typeface="Calibri"/>
                <a:cs typeface="Calibri"/>
                <a:sym typeface="Calibri"/>
              </a:rPr>
              <a:t> Century</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Created initial Heliocentric Theory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7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0" name="Google Shape;770;p70" descr="Galileo Galilei | Eric Flint Wiki | Fandom"/>
          <p:cNvPicPr preferRelativeResize="0"/>
          <p:nvPr/>
        </p:nvPicPr>
        <p:blipFill rotWithShape="1">
          <a:blip r:embed="rId4">
            <a:alphaModFix/>
          </a:blip>
          <a:srcRect/>
          <a:stretch/>
        </p:blipFill>
        <p:spPr>
          <a:xfrm>
            <a:off x="4922875" y="735230"/>
            <a:ext cx="3146462" cy="3859453"/>
          </a:xfrm>
          <a:prstGeom prst="rect">
            <a:avLst/>
          </a:prstGeom>
          <a:noFill/>
          <a:ln>
            <a:noFill/>
          </a:ln>
        </p:spPr>
      </p:pic>
      <p:sp>
        <p:nvSpPr>
          <p:cNvPr id="771" name="Google Shape;771;p70"/>
          <p:cNvSpPr txBox="1"/>
          <p:nvPr/>
        </p:nvSpPr>
        <p:spPr>
          <a:xfrm>
            <a:off x="5645501" y="4890976"/>
            <a:ext cx="170120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Galileo</a:t>
            </a:r>
            <a:endParaRPr sz="1400" b="0" i="0" u="none" strike="noStrike" cap="none">
              <a:solidFill>
                <a:srgbClr val="000000"/>
              </a:solidFill>
              <a:latin typeface="Arial"/>
              <a:ea typeface="Arial"/>
              <a:cs typeface="Arial"/>
              <a:sym typeface="Arial"/>
            </a:endParaRPr>
          </a:p>
        </p:txBody>
      </p:sp>
      <p:pic>
        <p:nvPicPr>
          <p:cNvPr id="772" name="Google Shape;772;p70" descr="Johannes Kepler - Wikipedia"/>
          <p:cNvPicPr preferRelativeResize="0"/>
          <p:nvPr/>
        </p:nvPicPr>
        <p:blipFill rotWithShape="1">
          <a:blip r:embed="rId5">
            <a:alphaModFix/>
          </a:blip>
          <a:srcRect/>
          <a:stretch/>
        </p:blipFill>
        <p:spPr>
          <a:xfrm>
            <a:off x="735230" y="729119"/>
            <a:ext cx="2807311" cy="3865564"/>
          </a:xfrm>
          <a:prstGeom prst="rect">
            <a:avLst/>
          </a:prstGeom>
          <a:noFill/>
          <a:ln>
            <a:noFill/>
          </a:ln>
        </p:spPr>
      </p:pic>
      <p:sp>
        <p:nvSpPr>
          <p:cNvPr id="773" name="Google Shape;773;p70"/>
          <p:cNvSpPr txBox="1"/>
          <p:nvPr/>
        </p:nvSpPr>
        <p:spPr>
          <a:xfrm>
            <a:off x="1172738" y="4890024"/>
            <a:ext cx="170120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Kepler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dd733c0c11_0_107"/>
          <p:cNvSpPr txBox="1"/>
          <p:nvPr/>
        </p:nvSpPr>
        <p:spPr>
          <a:xfrm>
            <a:off x="709650" y="232200"/>
            <a:ext cx="77247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Calibri"/>
                <a:ea typeface="Calibri"/>
                <a:cs typeface="Calibri"/>
                <a:sym typeface="Calibri"/>
              </a:rPr>
              <a:t>Aristotle and Ptolemy proposed and supported the Geocentric model of the solar system where the </a:t>
            </a:r>
            <a:r>
              <a:rPr lang="en-US" sz="3000" u="sng">
                <a:solidFill>
                  <a:srgbClr val="FF0000"/>
                </a:solidFill>
                <a:latin typeface="Calibri"/>
                <a:ea typeface="Calibri"/>
                <a:cs typeface="Calibri"/>
                <a:sym typeface="Calibri"/>
              </a:rPr>
              <a:t>Earth</a:t>
            </a:r>
            <a:r>
              <a:rPr lang="en-US" sz="3000">
                <a:latin typeface="Calibri"/>
                <a:ea typeface="Calibri"/>
                <a:cs typeface="Calibri"/>
                <a:sym typeface="Calibri"/>
              </a:rPr>
              <a:t> is at the center of the solar system.</a:t>
            </a:r>
            <a:endParaRPr sz="3000">
              <a:latin typeface="Calibri"/>
              <a:ea typeface="Calibri"/>
              <a:cs typeface="Calibri"/>
              <a:sym typeface="Calibri"/>
            </a:endParaRPr>
          </a:p>
        </p:txBody>
      </p:sp>
      <p:sp>
        <p:nvSpPr>
          <p:cNvPr id="171" name="Google Shape;171;gdd733c0c11_0_10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gdd733c0c11_0_107"/>
          <p:cNvPicPr preferRelativeResize="0"/>
          <p:nvPr/>
        </p:nvPicPr>
        <p:blipFill>
          <a:blip r:embed="rId4">
            <a:alphaModFix/>
          </a:blip>
          <a:stretch>
            <a:fillRect/>
          </a:stretch>
        </p:blipFill>
        <p:spPr>
          <a:xfrm>
            <a:off x="498388" y="1941475"/>
            <a:ext cx="8147222" cy="4580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72"/>
          <p:cNvSpPr txBox="1">
            <a:spLocks noGrp="1"/>
          </p:cNvSpPr>
          <p:nvPr>
            <p:ph type="ctrTitle"/>
          </p:nvPr>
        </p:nvSpPr>
        <p:spPr>
          <a:xfrm>
            <a:off x="1038700" y="326000"/>
            <a:ext cx="78492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60"/>
              <a:buFont typeface="Calibri"/>
              <a:buNone/>
            </a:pPr>
            <a:r>
              <a:rPr lang="en-US" sz="3359" b="1" u="sng"/>
              <a:t>Heliocentric Model</a:t>
            </a:r>
            <a:r>
              <a:rPr lang="en-US" sz="3359" b="1"/>
              <a:t>: </a:t>
            </a:r>
            <a:r>
              <a:rPr lang="en-US" sz="3359"/>
              <a:t>model of the universe in which the ____ is at the center and the stars and planets orbit the sun</a:t>
            </a:r>
            <a:endParaRPr sz="3359" b="1"/>
          </a:p>
        </p:txBody>
      </p:sp>
      <p:pic>
        <p:nvPicPr>
          <p:cNvPr id="786" name="Google Shape;786;p72" descr="139 new dwarf planets found in our solar system - The Week"/>
          <p:cNvPicPr preferRelativeResize="0"/>
          <p:nvPr/>
        </p:nvPicPr>
        <p:blipFill rotWithShape="1">
          <a:blip r:embed="rId3">
            <a:alphaModFix/>
          </a:blip>
          <a:srcRect/>
          <a:stretch/>
        </p:blipFill>
        <p:spPr>
          <a:xfrm>
            <a:off x="952500" y="2052859"/>
            <a:ext cx="7239000" cy="4219575"/>
          </a:xfrm>
          <a:prstGeom prst="rect">
            <a:avLst/>
          </a:prstGeom>
          <a:noFill/>
          <a:ln>
            <a:noFill/>
          </a:ln>
        </p:spPr>
      </p:pic>
      <p:sp>
        <p:nvSpPr>
          <p:cNvPr id="787" name="Google Shape;787;p7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3"/>
          <p:cNvSpPr txBox="1">
            <a:spLocks noGrp="1"/>
          </p:cNvSpPr>
          <p:nvPr>
            <p:ph type="ctrTitle"/>
          </p:nvPr>
        </p:nvSpPr>
        <p:spPr>
          <a:xfrm>
            <a:off x="952500" y="326000"/>
            <a:ext cx="79353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60"/>
              <a:buFont typeface="Calibri"/>
              <a:buNone/>
            </a:pPr>
            <a:r>
              <a:rPr lang="en-US" sz="3359" b="1" u="sng"/>
              <a:t>Heliocentric Model</a:t>
            </a:r>
            <a:r>
              <a:rPr lang="en-US" sz="3359" b="1"/>
              <a:t>: </a:t>
            </a:r>
            <a:r>
              <a:rPr lang="en-US" sz="3359"/>
              <a:t>model of the universe in which the </a:t>
            </a:r>
            <a:r>
              <a:rPr lang="en-US" sz="3359" u="sng">
                <a:solidFill>
                  <a:srgbClr val="FF0000"/>
                </a:solidFill>
              </a:rPr>
              <a:t>sun</a:t>
            </a:r>
            <a:r>
              <a:rPr lang="en-US" sz="3359"/>
              <a:t> is at the center and the stars and planets orbit the sun</a:t>
            </a:r>
            <a:endParaRPr sz="3359" b="1"/>
          </a:p>
        </p:txBody>
      </p:sp>
      <p:pic>
        <p:nvPicPr>
          <p:cNvPr id="794" name="Google Shape;794;p73" descr="139 new dwarf planets found in our solar system - The Week"/>
          <p:cNvPicPr preferRelativeResize="0"/>
          <p:nvPr/>
        </p:nvPicPr>
        <p:blipFill rotWithShape="1">
          <a:blip r:embed="rId3">
            <a:alphaModFix/>
          </a:blip>
          <a:srcRect/>
          <a:stretch/>
        </p:blipFill>
        <p:spPr>
          <a:xfrm>
            <a:off x="952500" y="2052859"/>
            <a:ext cx="7239000" cy="4219575"/>
          </a:xfrm>
          <a:prstGeom prst="rect">
            <a:avLst/>
          </a:prstGeom>
          <a:noFill/>
          <a:ln>
            <a:noFill/>
          </a:ln>
        </p:spPr>
      </p:pic>
      <p:sp>
        <p:nvSpPr>
          <p:cNvPr id="795" name="Google Shape;795;p7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74"/>
          <p:cNvPicPr preferRelativeResize="0"/>
          <p:nvPr/>
        </p:nvPicPr>
        <p:blipFill rotWithShape="1">
          <a:blip r:embed="rId3">
            <a:alphaModFix/>
          </a:blip>
          <a:srcRect/>
          <a:stretch/>
        </p:blipFill>
        <p:spPr>
          <a:xfrm>
            <a:off x="2554868" y="1807536"/>
            <a:ext cx="4034263" cy="3942576"/>
          </a:xfrm>
          <a:prstGeom prst="rect">
            <a:avLst/>
          </a:prstGeom>
          <a:noFill/>
          <a:ln>
            <a:noFill/>
          </a:ln>
        </p:spPr>
      </p:pic>
      <p:sp>
        <p:nvSpPr>
          <p:cNvPr id="802" name="Google Shape;802;p74"/>
          <p:cNvSpPr txBox="1"/>
          <p:nvPr/>
        </p:nvSpPr>
        <p:spPr>
          <a:xfrm>
            <a:off x="808074" y="730441"/>
            <a:ext cx="752785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Who developed the heliocentric model?</a:t>
            </a:r>
            <a:endParaRPr sz="1400" b="0" i="0" u="none" strike="noStrike" cap="none">
              <a:solidFill>
                <a:srgbClr val="000000"/>
              </a:solidFill>
              <a:latin typeface="Arial"/>
              <a:ea typeface="Arial"/>
              <a:cs typeface="Arial"/>
              <a:sym typeface="Arial"/>
            </a:endParaRPr>
          </a:p>
        </p:txBody>
      </p:sp>
      <p:sp>
        <p:nvSpPr>
          <p:cNvPr id="803" name="Google Shape;803;p7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0" name="Google Shape;810;p7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6" descr="Artificial Intelligence"/>
          <p:cNvSpPr/>
          <p:nvPr/>
        </p:nvSpPr>
        <p:spPr>
          <a:xfrm>
            <a:off x="140027" y="1"/>
            <a:ext cx="604252" cy="616688"/>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7" name="Google Shape;817;p76" descr="Comment Like"/>
          <p:cNvPicPr preferRelativeResize="0"/>
          <p:nvPr/>
        </p:nvPicPr>
        <p:blipFill rotWithShape="1">
          <a:blip r:embed="rId4">
            <a:alphaModFix/>
          </a:blip>
          <a:srcRect/>
          <a:stretch/>
        </p:blipFill>
        <p:spPr>
          <a:xfrm>
            <a:off x="659218" y="1"/>
            <a:ext cx="712381" cy="712381"/>
          </a:xfrm>
          <a:prstGeom prst="rect">
            <a:avLst/>
          </a:prstGeom>
          <a:noFill/>
          <a:ln>
            <a:noFill/>
          </a:ln>
        </p:spPr>
      </p:pic>
      <p:pic>
        <p:nvPicPr>
          <p:cNvPr id="818" name="Google Shape;818;p76" descr="Human Scale Model of the Solar System | Mad About Science"/>
          <p:cNvPicPr preferRelativeResize="0"/>
          <p:nvPr/>
        </p:nvPicPr>
        <p:blipFill rotWithShape="1">
          <a:blip r:embed="rId5">
            <a:alphaModFix/>
          </a:blip>
          <a:srcRect/>
          <a:stretch/>
        </p:blipFill>
        <p:spPr>
          <a:xfrm>
            <a:off x="2863979" y="1562987"/>
            <a:ext cx="3416042" cy="341604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7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5" name="Google Shape;825;p7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7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2" name="Google Shape;832;p78"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833" name="Google Shape;833;p78" descr="History of Astronomy"/>
          <p:cNvPicPr preferRelativeResize="0"/>
          <p:nvPr/>
        </p:nvPicPr>
        <p:blipFill rotWithShape="1">
          <a:blip r:embed="rId5">
            <a:alphaModFix/>
          </a:blip>
          <a:srcRect/>
          <a:stretch/>
        </p:blipFill>
        <p:spPr>
          <a:xfrm>
            <a:off x="1881631" y="1233487"/>
            <a:ext cx="4657725" cy="43910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7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80"/>
          <p:cNvSpPr txBox="1"/>
          <p:nvPr/>
        </p:nvSpPr>
        <p:spPr>
          <a:xfrm>
            <a:off x="963842" y="280155"/>
            <a:ext cx="7967887" cy="11387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Why isn’t this an example of a heliocentric model?</a:t>
            </a:r>
            <a:endParaRPr sz="1400" b="0" i="0" u="none" strike="noStrike" cap="none">
              <a:solidFill>
                <a:srgbClr val="000000"/>
              </a:solidFill>
              <a:latin typeface="Arial"/>
              <a:ea typeface="Arial"/>
              <a:cs typeface="Arial"/>
              <a:sym typeface="Arial"/>
            </a:endParaRPr>
          </a:p>
        </p:txBody>
      </p:sp>
      <p:sp>
        <p:nvSpPr>
          <p:cNvPr id="846" name="Google Shape;846;p8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7" name="Google Shape;847;p80" descr="History of Astronomy"/>
          <p:cNvPicPr preferRelativeResize="0"/>
          <p:nvPr/>
        </p:nvPicPr>
        <p:blipFill rotWithShape="1">
          <a:blip r:embed="rId4">
            <a:alphaModFix/>
          </a:blip>
          <a:srcRect/>
          <a:stretch/>
        </p:blipFill>
        <p:spPr>
          <a:xfrm>
            <a:off x="2477054" y="1616259"/>
            <a:ext cx="4657725" cy="4391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dd733c0c11_0_99"/>
          <p:cNvSpPr txBox="1"/>
          <p:nvPr/>
        </p:nvSpPr>
        <p:spPr>
          <a:xfrm>
            <a:off x="709650" y="735300"/>
            <a:ext cx="7724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Geocentric means ______ ______.</a:t>
            </a:r>
            <a:endParaRPr sz="3000">
              <a:latin typeface="Calibri"/>
              <a:ea typeface="Calibri"/>
              <a:cs typeface="Calibri"/>
              <a:sym typeface="Calibri"/>
            </a:endParaRPr>
          </a:p>
        </p:txBody>
      </p:sp>
      <p:sp>
        <p:nvSpPr>
          <p:cNvPr id="179" name="Google Shape;179;gdd733c0c11_0_9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gdd733c0c11_0_99"/>
          <p:cNvPicPr preferRelativeResize="0"/>
          <p:nvPr/>
        </p:nvPicPr>
        <p:blipFill>
          <a:blip r:embed="rId4">
            <a:alphaModFix/>
          </a:blip>
          <a:stretch>
            <a:fillRect/>
          </a:stretch>
        </p:blipFill>
        <p:spPr>
          <a:xfrm>
            <a:off x="152400" y="1722300"/>
            <a:ext cx="8839204" cy="46008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81"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4" name="Google Shape;854;p81"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dade8626d8_0_94"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1" name="Google Shape;861;gdade8626d8_0_94"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862" name="Google Shape;862;gdade8626d8_0_94"/>
          <p:cNvSpPr txBox="1"/>
          <p:nvPr/>
        </p:nvSpPr>
        <p:spPr>
          <a:xfrm>
            <a:off x="888150" y="48852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a:solidFill>
                  <a:schemeClr val="dk1"/>
                </a:solidFill>
                <a:latin typeface="Calibri"/>
                <a:ea typeface="Calibri"/>
                <a:cs typeface="Calibri"/>
                <a:sym typeface="Calibri"/>
              </a:rPr>
              <a:t>Helio</a:t>
            </a:r>
            <a:r>
              <a:rPr lang="en-US" sz="6400" b="1" i="0" u="none" strike="noStrike" cap="none">
                <a:solidFill>
                  <a:schemeClr val="dk1"/>
                </a:solidFill>
                <a:latin typeface="Calibri"/>
                <a:ea typeface="Calibri"/>
                <a:cs typeface="Calibri"/>
                <a:sym typeface="Calibri"/>
              </a:rPr>
              <a:t>centric</a:t>
            </a:r>
            <a:endParaRPr sz="6400" b="1" i="0" u="none" strike="noStrike" cap="none">
              <a:solidFill>
                <a:schemeClr val="dk1"/>
              </a:solidFill>
              <a:latin typeface="Calibri"/>
              <a:ea typeface="Calibri"/>
              <a:cs typeface="Calibri"/>
              <a:sym typeface="Calibri"/>
            </a:endParaRPr>
          </a:p>
        </p:txBody>
      </p:sp>
      <p:sp>
        <p:nvSpPr>
          <p:cNvPr id="863" name="Google Shape;863;gdade8626d8_0_94"/>
          <p:cNvSpPr txBox="1"/>
          <p:nvPr/>
        </p:nvSpPr>
        <p:spPr>
          <a:xfrm>
            <a:off x="660900"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Helio</a:t>
            </a:r>
            <a:endParaRPr sz="6400" b="1">
              <a:latin typeface="Calibri"/>
              <a:ea typeface="Calibri"/>
              <a:cs typeface="Calibri"/>
              <a:sym typeface="Calibri"/>
            </a:endParaRPr>
          </a:p>
        </p:txBody>
      </p:sp>
      <p:sp>
        <p:nvSpPr>
          <p:cNvPr id="864" name="Google Shape;864;gdade8626d8_0_94"/>
          <p:cNvSpPr txBox="1"/>
          <p:nvPr/>
        </p:nvSpPr>
        <p:spPr>
          <a:xfrm>
            <a:off x="4738075"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865" name="Google Shape;865;gdade8626d8_0_94"/>
          <p:cNvPicPr preferRelativeResize="0"/>
          <p:nvPr/>
        </p:nvPicPr>
        <p:blipFill>
          <a:blip r:embed="rId5">
            <a:alphaModFix/>
          </a:blip>
          <a:stretch>
            <a:fillRect/>
          </a:stretch>
        </p:blipFill>
        <p:spPr>
          <a:xfrm>
            <a:off x="2480543" y="1459750"/>
            <a:ext cx="1139082" cy="1969250"/>
          </a:xfrm>
          <a:prstGeom prst="rect">
            <a:avLst/>
          </a:prstGeom>
          <a:noFill/>
          <a:ln>
            <a:noFill/>
          </a:ln>
        </p:spPr>
      </p:pic>
      <p:pic>
        <p:nvPicPr>
          <p:cNvPr id="866" name="Google Shape;866;gdade8626d8_0_94"/>
          <p:cNvPicPr preferRelativeResize="0"/>
          <p:nvPr/>
        </p:nvPicPr>
        <p:blipFill>
          <a:blip r:embed="rId6">
            <a:alphaModFix/>
          </a:blip>
          <a:stretch>
            <a:fillRect/>
          </a:stretch>
        </p:blipFill>
        <p:spPr>
          <a:xfrm>
            <a:off x="5302800" y="1430100"/>
            <a:ext cx="987350" cy="20285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dade8626d8_0_105"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3" name="Google Shape;873;gdade8626d8_0_105"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874" name="Google Shape;874;gdade8626d8_0_105"/>
          <p:cNvSpPr txBox="1"/>
          <p:nvPr/>
        </p:nvSpPr>
        <p:spPr>
          <a:xfrm>
            <a:off x="888150" y="48852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a:solidFill>
                  <a:schemeClr val="dk1"/>
                </a:solidFill>
                <a:latin typeface="Calibri"/>
                <a:ea typeface="Calibri"/>
                <a:cs typeface="Calibri"/>
                <a:sym typeface="Calibri"/>
              </a:rPr>
              <a:t>Helio</a:t>
            </a:r>
            <a:r>
              <a:rPr lang="en-US" sz="6400" b="1" i="0" u="none" strike="noStrike" cap="none">
                <a:solidFill>
                  <a:schemeClr val="dk1"/>
                </a:solidFill>
                <a:latin typeface="Calibri"/>
                <a:ea typeface="Calibri"/>
                <a:cs typeface="Calibri"/>
                <a:sym typeface="Calibri"/>
              </a:rPr>
              <a:t>centric</a:t>
            </a:r>
            <a:endParaRPr sz="6400" b="1" i="0" u="none" strike="noStrike" cap="none">
              <a:solidFill>
                <a:schemeClr val="dk1"/>
              </a:solidFill>
              <a:latin typeface="Calibri"/>
              <a:ea typeface="Calibri"/>
              <a:cs typeface="Calibri"/>
              <a:sym typeface="Calibri"/>
            </a:endParaRPr>
          </a:p>
        </p:txBody>
      </p:sp>
      <p:sp>
        <p:nvSpPr>
          <p:cNvPr id="875" name="Google Shape;875;gdade8626d8_0_105"/>
          <p:cNvSpPr txBox="1"/>
          <p:nvPr/>
        </p:nvSpPr>
        <p:spPr>
          <a:xfrm>
            <a:off x="660900"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Helio</a:t>
            </a:r>
            <a:endParaRPr sz="6400" b="1">
              <a:latin typeface="Calibri"/>
              <a:ea typeface="Calibri"/>
              <a:cs typeface="Calibri"/>
              <a:sym typeface="Calibri"/>
            </a:endParaRPr>
          </a:p>
        </p:txBody>
      </p:sp>
      <p:sp>
        <p:nvSpPr>
          <p:cNvPr id="876" name="Google Shape;876;gdade8626d8_0_105"/>
          <p:cNvSpPr txBox="1"/>
          <p:nvPr/>
        </p:nvSpPr>
        <p:spPr>
          <a:xfrm>
            <a:off x="4738075"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877" name="Google Shape;877;gdade8626d8_0_105"/>
          <p:cNvPicPr preferRelativeResize="0"/>
          <p:nvPr/>
        </p:nvPicPr>
        <p:blipFill>
          <a:blip r:embed="rId5">
            <a:alphaModFix/>
          </a:blip>
          <a:stretch>
            <a:fillRect/>
          </a:stretch>
        </p:blipFill>
        <p:spPr>
          <a:xfrm>
            <a:off x="2571975" y="1459750"/>
            <a:ext cx="1047650" cy="1811175"/>
          </a:xfrm>
          <a:prstGeom prst="rect">
            <a:avLst/>
          </a:prstGeom>
          <a:noFill/>
          <a:ln>
            <a:noFill/>
          </a:ln>
        </p:spPr>
      </p:pic>
      <p:pic>
        <p:nvPicPr>
          <p:cNvPr id="878" name="Google Shape;878;gdade8626d8_0_105"/>
          <p:cNvPicPr preferRelativeResize="0"/>
          <p:nvPr/>
        </p:nvPicPr>
        <p:blipFill>
          <a:blip r:embed="rId6">
            <a:alphaModFix/>
          </a:blip>
          <a:stretch>
            <a:fillRect/>
          </a:stretch>
        </p:blipFill>
        <p:spPr>
          <a:xfrm>
            <a:off x="945675" y="2936550"/>
            <a:ext cx="3052350" cy="1077300"/>
          </a:xfrm>
          <a:prstGeom prst="rect">
            <a:avLst/>
          </a:prstGeom>
          <a:noFill/>
          <a:ln>
            <a:noFill/>
          </a:ln>
        </p:spPr>
      </p:pic>
      <p:pic>
        <p:nvPicPr>
          <p:cNvPr id="879" name="Google Shape;879;gdade8626d8_0_105"/>
          <p:cNvPicPr preferRelativeResize="0"/>
          <p:nvPr/>
        </p:nvPicPr>
        <p:blipFill>
          <a:blip r:embed="rId7">
            <a:alphaModFix/>
          </a:blip>
          <a:stretch>
            <a:fillRect/>
          </a:stretch>
        </p:blipFill>
        <p:spPr>
          <a:xfrm>
            <a:off x="2481200" y="4013850"/>
            <a:ext cx="1229200" cy="1317000"/>
          </a:xfrm>
          <a:prstGeom prst="rect">
            <a:avLst/>
          </a:prstGeom>
          <a:noFill/>
          <a:ln>
            <a:noFill/>
          </a:ln>
        </p:spPr>
      </p:pic>
      <p:sp>
        <p:nvSpPr>
          <p:cNvPr id="880" name="Google Shape;880;gdade8626d8_0_105"/>
          <p:cNvSpPr txBox="1"/>
          <p:nvPr/>
        </p:nvSpPr>
        <p:spPr>
          <a:xfrm>
            <a:off x="3259250" y="5189450"/>
            <a:ext cx="7386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Sun</a:t>
            </a:r>
            <a:endParaRPr sz="2800">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dade8626d8_0_118"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7" name="Google Shape;887;gdade8626d8_0_118"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888" name="Google Shape;888;gdade8626d8_0_118"/>
          <p:cNvSpPr txBox="1"/>
          <p:nvPr/>
        </p:nvSpPr>
        <p:spPr>
          <a:xfrm>
            <a:off x="888150" y="48852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a:solidFill>
                  <a:schemeClr val="dk1"/>
                </a:solidFill>
                <a:latin typeface="Calibri"/>
                <a:ea typeface="Calibri"/>
                <a:cs typeface="Calibri"/>
                <a:sym typeface="Calibri"/>
              </a:rPr>
              <a:t>Helio</a:t>
            </a:r>
            <a:r>
              <a:rPr lang="en-US" sz="6400" b="1" i="0" u="none" strike="noStrike" cap="none">
                <a:solidFill>
                  <a:schemeClr val="dk1"/>
                </a:solidFill>
                <a:latin typeface="Calibri"/>
                <a:ea typeface="Calibri"/>
                <a:cs typeface="Calibri"/>
                <a:sym typeface="Calibri"/>
              </a:rPr>
              <a:t>centric</a:t>
            </a:r>
            <a:endParaRPr sz="6400" b="1" i="0" u="none" strike="noStrike" cap="none">
              <a:solidFill>
                <a:schemeClr val="dk1"/>
              </a:solidFill>
              <a:latin typeface="Calibri"/>
              <a:ea typeface="Calibri"/>
              <a:cs typeface="Calibri"/>
              <a:sym typeface="Calibri"/>
            </a:endParaRPr>
          </a:p>
        </p:txBody>
      </p:sp>
      <p:sp>
        <p:nvSpPr>
          <p:cNvPr id="889" name="Google Shape;889;gdade8626d8_0_118"/>
          <p:cNvSpPr txBox="1"/>
          <p:nvPr/>
        </p:nvSpPr>
        <p:spPr>
          <a:xfrm>
            <a:off x="660900"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Helio</a:t>
            </a:r>
            <a:endParaRPr sz="6400" b="1">
              <a:latin typeface="Calibri"/>
              <a:ea typeface="Calibri"/>
              <a:cs typeface="Calibri"/>
              <a:sym typeface="Calibri"/>
            </a:endParaRPr>
          </a:p>
        </p:txBody>
      </p:sp>
      <p:sp>
        <p:nvSpPr>
          <p:cNvPr id="890" name="Google Shape;890;gdade8626d8_0_118"/>
          <p:cNvSpPr txBox="1"/>
          <p:nvPr/>
        </p:nvSpPr>
        <p:spPr>
          <a:xfrm>
            <a:off x="4738075" y="28441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891" name="Google Shape;891;gdade8626d8_0_118"/>
          <p:cNvPicPr preferRelativeResize="0"/>
          <p:nvPr/>
        </p:nvPicPr>
        <p:blipFill>
          <a:blip r:embed="rId5">
            <a:alphaModFix/>
          </a:blip>
          <a:stretch>
            <a:fillRect/>
          </a:stretch>
        </p:blipFill>
        <p:spPr>
          <a:xfrm>
            <a:off x="4891950" y="2844150"/>
            <a:ext cx="3314150" cy="1169700"/>
          </a:xfrm>
          <a:prstGeom prst="rect">
            <a:avLst/>
          </a:prstGeom>
          <a:noFill/>
          <a:ln>
            <a:noFill/>
          </a:ln>
        </p:spPr>
      </p:pic>
      <p:sp>
        <p:nvSpPr>
          <p:cNvPr id="892" name="Google Shape;892;gdade8626d8_0_118"/>
          <p:cNvSpPr txBox="1"/>
          <p:nvPr/>
        </p:nvSpPr>
        <p:spPr>
          <a:xfrm>
            <a:off x="4632800" y="5203200"/>
            <a:ext cx="21621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at the center</a:t>
            </a:r>
            <a:endParaRPr sz="2800">
              <a:latin typeface="Calibri"/>
              <a:ea typeface="Calibri"/>
              <a:cs typeface="Calibri"/>
              <a:sym typeface="Calibri"/>
            </a:endParaRPr>
          </a:p>
        </p:txBody>
      </p:sp>
      <p:pic>
        <p:nvPicPr>
          <p:cNvPr id="893" name="Google Shape;893;gdade8626d8_0_118"/>
          <p:cNvPicPr preferRelativeResize="0"/>
          <p:nvPr/>
        </p:nvPicPr>
        <p:blipFill>
          <a:blip r:embed="rId6">
            <a:alphaModFix/>
          </a:blip>
          <a:stretch>
            <a:fillRect/>
          </a:stretch>
        </p:blipFill>
        <p:spPr>
          <a:xfrm>
            <a:off x="5302800" y="1430100"/>
            <a:ext cx="822100" cy="1689050"/>
          </a:xfrm>
          <a:prstGeom prst="rect">
            <a:avLst/>
          </a:prstGeom>
          <a:noFill/>
          <a:ln>
            <a:noFill/>
          </a:ln>
        </p:spPr>
      </p:pic>
      <p:pic>
        <p:nvPicPr>
          <p:cNvPr id="894" name="Google Shape;894;gdade8626d8_0_118"/>
          <p:cNvPicPr preferRelativeResize="0"/>
          <p:nvPr/>
        </p:nvPicPr>
        <p:blipFill>
          <a:blip r:embed="rId7">
            <a:alphaModFix/>
          </a:blip>
          <a:stretch>
            <a:fillRect/>
          </a:stretch>
        </p:blipFill>
        <p:spPr>
          <a:xfrm>
            <a:off x="5300150" y="3945925"/>
            <a:ext cx="1047600" cy="14476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dade8626d8_0_131" descr="Artificial Intelligence"/>
          <p:cNvSpPr/>
          <p:nvPr/>
        </p:nvSpPr>
        <p:spPr>
          <a:xfrm>
            <a:off x="84694" y="111369"/>
            <a:ext cx="648900" cy="643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1" name="Google Shape;901;gdade8626d8_0_131" descr="Labor"/>
          <p:cNvPicPr preferRelativeResize="0"/>
          <p:nvPr/>
        </p:nvPicPr>
        <p:blipFill rotWithShape="1">
          <a:blip r:embed="rId4">
            <a:alphaModFix/>
          </a:blip>
          <a:srcRect/>
          <a:stretch/>
        </p:blipFill>
        <p:spPr>
          <a:xfrm>
            <a:off x="733647" y="175165"/>
            <a:ext cx="515951" cy="515951"/>
          </a:xfrm>
          <a:prstGeom prst="rect">
            <a:avLst/>
          </a:prstGeom>
          <a:noFill/>
          <a:ln>
            <a:noFill/>
          </a:ln>
        </p:spPr>
      </p:pic>
      <p:sp>
        <p:nvSpPr>
          <p:cNvPr id="902" name="Google Shape;902;gdade8626d8_0_131"/>
          <p:cNvSpPr txBox="1"/>
          <p:nvPr/>
        </p:nvSpPr>
        <p:spPr>
          <a:xfrm>
            <a:off x="888150" y="2890338"/>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a:solidFill>
                  <a:schemeClr val="dk1"/>
                </a:solidFill>
                <a:latin typeface="Calibri"/>
                <a:ea typeface="Calibri"/>
                <a:cs typeface="Calibri"/>
                <a:sym typeface="Calibri"/>
              </a:rPr>
              <a:t>Helio</a:t>
            </a:r>
            <a:r>
              <a:rPr lang="en-US" sz="6400" b="1" i="0" u="none" strike="noStrike" cap="none">
                <a:solidFill>
                  <a:schemeClr val="dk1"/>
                </a:solidFill>
                <a:latin typeface="Calibri"/>
                <a:ea typeface="Calibri"/>
                <a:cs typeface="Calibri"/>
                <a:sym typeface="Calibri"/>
              </a:rPr>
              <a:t>centric</a:t>
            </a:r>
            <a:endParaRPr sz="6400" b="1" i="0" u="none" strike="noStrike" cap="none">
              <a:solidFill>
                <a:schemeClr val="dk1"/>
              </a:solidFill>
              <a:latin typeface="Calibri"/>
              <a:ea typeface="Calibri"/>
              <a:cs typeface="Calibri"/>
              <a:sym typeface="Calibri"/>
            </a:endParaRPr>
          </a:p>
        </p:txBody>
      </p:sp>
      <p:sp>
        <p:nvSpPr>
          <p:cNvPr id="903" name="Google Shape;903;gdade8626d8_0_131"/>
          <p:cNvSpPr txBox="1"/>
          <p:nvPr/>
        </p:nvSpPr>
        <p:spPr>
          <a:xfrm>
            <a:off x="1074850" y="8886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Helio</a:t>
            </a:r>
            <a:endParaRPr sz="6400" b="1">
              <a:latin typeface="Calibri"/>
              <a:ea typeface="Calibri"/>
              <a:cs typeface="Calibri"/>
              <a:sym typeface="Calibri"/>
            </a:endParaRPr>
          </a:p>
        </p:txBody>
      </p:sp>
      <p:sp>
        <p:nvSpPr>
          <p:cNvPr id="904" name="Google Shape;904;gdade8626d8_0_131"/>
          <p:cNvSpPr txBox="1"/>
          <p:nvPr/>
        </p:nvSpPr>
        <p:spPr>
          <a:xfrm>
            <a:off x="4269850" y="88865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sp>
        <p:nvSpPr>
          <p:cNvPr id="905" name="Google Shape;905;gdade8626d8_0_131"/>
          <p:cNvSpPr txBox="1"/>
          <p:nvPr/>
        </p:nvSpPr>
        <p:spPr>
          <a:xfrm>
            <a:off x="3153500" y="5258275"/>
            <a:ext cx="26889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Sun at the center</a:t>
            </a:r>
            <a:endParaRPr sz="2800">
              <a:latin typeface="Calibri"/>
              <a:ea typeface="Calibri"/>
              <a:cs typeface="Calibri"/>
              <a:sym typeface="Calibri"/>
            </a:endParaRPr>
          </a:p>
        </p:txBody>
      </p:sp>
      <p:pic>
        <p:nvPicPr>
          <p:cNvPr id="906" name="Google Shape;906;gdade8626d8_0_131"/>
          <p:cNvPicPr preferRelativeResize="0"/>
          <p:nvPr/>
        </p:nvPicPr>
        <p:blipFill>
          <a:blip r:embed="rId5">
            <a:alphaModFix/>
          </a:blip>
          <a:stretch>
            <a:fillRect/>
          </a:stretch>
        </p:blipFill>
        <p:spPr>
          <a:xfrm>
            <a:off x="3898150" y="1200582"/>
            <a:ext cx="735750" cy="766406"/>
          </a:xfrm>
          <a:prstGeom prst="rect">
            <a:avLst/>
          </a:prstGeom>
          <a:noFill/>
          <a:ln>
            <a:noFill/>
          </a:ln>
        </p:spPr>
      </p:pic>
      <p:pic>
        <p:nvPicPr>
          <p:cNvPr id="907" name="Google Shape;907;gdade8626d8_0_131"/>
          <p:cNvPicPr preferRelativeResize="0"/>
          <p:nvPr/>
        </p:nvPicPr>
        <p:blipFill>
          <a:blip r:embed="rId6">
            <a:alphaModFix/>
          </a:blip>
          <a:stretch>
            <a:fillRect/>
          </a:stretch>
        </p:blipFill>
        <p:spPr>
          <a:xfrm>
            <a:off x="4173550" y="3789550"/>
            <a:ext cx="648900" cy="133196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dade8626d8_0_143" descr="Questions"/>
          <p:cNvSpPr/>
          <p:nvPr/>
        </p:nvSpPr>
        <p:spPr>
          <a:xfrm>
            <a:off x="193158" y="276446"/>
            <a:ext cx="710700" cy="666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dade8626d8_0_143"/>
          <p:cNvSpPr txBox="1"/>
          <p:nvPr/>
        </p:nvSpPr>
        <p:spPr>
          <a:xfrm>
            <a:off x="988300" y="376400"/>
            <a:ext cx="7918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can we use the word parts of heliocentric to help us remember the definition of the term?</a:t>
            </a:r>
            <a:endParaRPr sz="3700" b="0" i="0" u="none" strike="noStrike" cap="none">
              <a:solidFill>
                <a:srgbClr val="000000"/>
              </a:solidFill>
              <a:latin typeface="Arial"/>
              <a:ea typeface="Arial"/>
              <a:cs typeface="Arial"/>
              <a:sym typeface="Arial"/>
            </a:endParaRPr>
          </a:p>
        </p:txBody>
      </p:sp>
      <p:sp>
        <p:nvSpPr>
          <p:cNvPr id="921" name="Google Shape;921;gdade8626d8_0_143"/>
          <p:cNvSpPr txBox="1"/>
          <p:nvPr/>
        </p:nvSpPr>
        <p:spPr>
          <a:xfrm>
            <a:off x="949713" y="2705675"/>
            <a:ext cx="73677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6400" b="1">
                <a:solidFill>
                  <a:schemeClr val="dk1"/>
                </a:solidFill>
                <a:latin typeface="Calibri"/>
                <a:ea typeface="Calibri"/>
                <a:cs typeface="Calibri"/>
                <a:sym typeface="Calibri"/>
              </a:rPr>
              <a:t>Helio</a:t>
            </a:r>
            <a:r>
              <a:rPr lang="en-US" sz="6400" b="1" i="0" u="none" strike="noStrike" cap="none">
                <a:solidFill>
                  <a:schemeClr val="dk1"/>
                </a:solidFill>
                <a:latin typeface="Calibri"/>
                <a:ea typeface="Calibri"/>
                <a:cs typeface="Calibri"/>
                <a:sym typeface="Calibri"/>
              </a:rPr>
              <a:t>centric</a:t>
            </a:r>
            <a:endParaRPr sz="6400" b="1" i="0" u="none" strike="noStrike" cap="none">
              <a:solidFill>
                <a:schemeClr val="dk1"/>
              </a:solidFill>
              <a:latin typeface="Calibri"/>
              <a:ea typeface="Calibri"/>
              <a:cs typeface="Calibri"/>
              <a:sym typeface="Calibri"/>
            </a:endParaRPr>
          </a:p>
        </p:txBody>
      </p:sp>
      <p:sp>
        <p:nvSpPr>
          <p:cNvPr id="922" name="Google Shape;922;gdade8626d8_0_143"/>
          <p:cNvSpPr txBox="1"/>
          <p:nvPr/>
        </p:nvSpPr>
        <p:spPr>
          <a:xfrm>
            <a:off x="722463" y="506130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Helio</a:t>
            </a:r>
            <a:endParaRPr sz="6400" b="1">
              <a:latin typeface="Calibri"/>
              <a:ea typeface="Calibri"/>
              <a:cs typeface="Calibri"/>
              <a:sym typeface="Calibri"/>
            </a:endParaRPr>
          </a:p>
        </p:txBody>
      </p:sp>
      <p:sp>
        <p:nvSpPr>
          <p:cNvPr id="923" name="Google Shape;923;gdade8626d8_0_143"/>
          <p:cNvSpPr txBox="1"/>
          <p:nvPr/>
        </p:nvSpPr>
        <p:spPr>
          <a:xfrm>
            <a:off x="4799638" y="5061300"/>
            <a:ext cx="3621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centric</a:t>
            </a:r>
            <a:endParaRPr sz="6400" b="1">
              <a:latin typeface="Calibri"/>
              <a:ea typeface="Calibri"/>
              <a:cs typeface="Calibri"/>
              <a:sym typeface="Calibri"/>
            </a:endParaRPr>
          </a:p>
        </p:txBody>
      </p:sp>
      <p:pic>
        <p:nvPicPr>
          <p:cNvPr id="924" name="Google Shape;924;gdade8626d8_0_143"/>
          <p:cNvPicPr preferRelativeResize="0"/>
          <p:nvPr/>
        </p:nvPicPr>
        <p:blipFill>
          <a:blip r:embed="rId4">
            <a:alphaModFix/>
          </a:blip>
          <a:stretch>
            <a:fillRect/>
          </a:stretch>
        </p:blipFill>
        <p:spPr>
          <a:xfrm>
            <a:off x="2542106" y="3676900"/>
            <a:ext cx="1139082" cy="1969250"/>
          </a:xfrm>
          <a:prstGeom prst="rect">
            <a:avLst/>
          </a:prstGeom>
          <a:noFill/>
          <a:ln>
            <a:noFill/>
          </a:ln>
        </p:spPr>
      </p:pic>
      <p:pic>
        <p:nvPicPr>
          <p:cNvPr id="925" name="Google Shape;925;gdade8626d8_0_143"/>
          <p:cNvPicPr preferRelativeResize="0"/>
          <p:nvPr/>
        </p:nvPicPr>
        <p:blipFill>
          <a:blip r:embed="rId5">
            <a:alphaModFix/>
          </a:blip>
          <a:stretch>
            <a:fillRect/>
          </a:stretch>
        </p:blipFill>
        <p:spPr>
          <a:xfrm>
            <a:off x="5364363" y="3647250"/>
            <a:ext cx="987350" cy="20285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90"/>
          <p:cNvSpPr txBox="1">
            <a:spLocks noGrp="1"/>
          </p:cNvSpPr>
          <p:nvPr>
            <p:ph type="ctrTitle"/>
          </p:nvPr>
        </p:nvSpPr>
        <p:spPr>
          <a:xfrm>
            <a:off x="952500" y="326000"/>
            <a:ext cx="72390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a:t>What is the heliocentric model?</a:t>
            </a:r>
            <a:endParaRPr/>
          </a:p>
        </p:txBody>
      </p:sp>
      <p:pic>
        <p:nvPicPr>
          <p:cNvPr id="932" name="Google Shape;932;p90" descr="139 new dwarf planets found in our solar system - The Week"/>
          <p:cNvPicPr preferRelativeResize="0"/>
          <p:nvPr/>
        </p:nvPicPr>
        <p:blipFill rotWithShape="1">
          <a:blip r:embed="rId3">
            <a:alphaModFix/>
          </a:blip>
          <a:srcRect/>
          <a:stretch/>
        </p:blipFill>
        <p:spPr>
          <a:xfrm>
            <a:off x="952500" y="2052859"/>
            <a:ext cx="7239000" cy="4219575"/>
          </a:xfrm>
          <a:prstGeom prst="rect">
            <a:avLst/>
          </a:prstGeom>
          <a:noFill/>
          <a:ln>
            <a:noFill/>
          </a:ln>
        </p:spPr>
      </p:pic>
      <p:sp>
        <p:nvSpPr>
          <p:cNvPr id="933" name="Google Shape;933;p9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91"/>
          <p:cNvPicPr preferRelativeResize="0"/>
          <p:nvPr/>
        </p:nvPicPr>
        <p:blipFill rotWithShape="1">
          <a:blip r:embed="rId3">
            <a:alphaModFix/>
          </a:blip>
          <a:srcRect/>
          <a:stretch/>
        </p:blipFill>
        <p:spPr>
          <a:xfrm>
            <a:off x="2554868" y="1807536"/>
            <a:ext cx="4034263" cy="3942576"/>
          </a:xfrm>
          <a:prstGeom prst="rect">
            <a:avLst/>
          </a:prstGeom>
          <a:noFill/>
          <a:ln>
            <a:noFill/>
          </a:ln>
        </p:spPr>
      </p:pic>
      <p:sp>
        <p:nvSpPr>
          <p:cNvPr id="940" name="Google Shape;940;p91"/>
          <p:cNvSpPr txBox="1"/>
          <p:nvPr/>
        </p:nvSpPr>
        <p:spPr>
          <a:xfrm>
            <a:off x="808074" y="730441"/>
            <a:ext cx="752785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Who developed the heliocentric model?</a:t>
            </a:r>
            <a:endParaRPr sz="1400" b="0" i="0" u="none" strike="noStrike" cap="none">
              <a:solidFill>
                <a:srgbClr val="000000"/>
              </a:solidFill>
              <a:latin typeface="Arial"/>
              <a:ea typeface="Arial"/>
              <a:cs typeface="Arial"/>
              <a:sym typeface="Arial"/>
            </a:endParaRPr>
          </a:p>
        </p:txBody>
      </p:sp>
      <p:sp>
        <p:nvSpPr>
          <p:cNvPr id="941" name="Google Shape;941;p9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92"/>
          <p:cNvSpPr txBox="1">
            <a:spLocks noGrp="1"/>
          </p:cNvSpPr>
          <p:nvPr>
            <p:ph type="ctrTitle"/>
          </p:nvPr>
        </p:nvSpPr>
        <p:spPr>
          <a:xfrm>
            <a:off x="1323551" y="325989"/>
            <a:ext cx="756421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a:t>Which is the current accepted model of the solar system?</a:t>
            </a:r>
            <a:endParaRPr/>
          </a:p>
        </p:txBody>
      </p:sp>
      <p:sp>
        <p:nvSpPr>
          <p:cNvPr id="948" name="Google Shape;948;p9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9" name="Google Shape;949;p92" descr="Geocentric model and Heliocentric model | Scientific revolution, Earth  science classroom, Homeschool science"/>
          <p:cNvPicPr preferRelativeResize="0"/>
          <p:nvPr/>
        </p:nvPicPr>
        <p:blipFill rotWithShape="1">
          <a:blip r:embed="rId4">
            <a:alphaModFix/>
          </a:blip>
          <a:srcRect/>
          <a:stretch/>
        </p:blipFill>
        <p:spPr>
          <a:xfrm>
            <a:off x="1685259" y="2201110"/>
            <a:ext cx="5773481" cy="35973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3722</Words>
  <Application>Microsoft Office PowerPoint</Application>
  <PresentationFormat>On-screen Show (4:3)</PresentationFormat>
  <Paragraphs>450</Paragraphs>
  <Slides>105</Slides>
  <Notes>105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105</vt:i4>
      </vt:variant>
    </vt:vector>
  </HeadingPairs>
  <TitlesOfParts>
    <vt:vector size="10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PowerPoint Presentation</vt:lpstr>
      <vt:lpstr>Planet: a body or object in space that revolves around a star and has a spherical shape</vt:lpstr>
      <vt:lpstr>PowerPoint Presentation</vt:lpstr>
      <vt:lpstr>PowerPoint Presentation</vt:lpstr>
      <vt:lpstr>PowerPoint Presentation</vt:lpstr>
      <vt:lpstr>What is a planet?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PowerPoint Presentation</vt:lpstr>
      <vt:lpstr>Planet: a body or object in space that revolves around a star and has a spherical shape</vt:lpstr>
      <vt:lpstr>PowerPoint Presentation</vt:lpstr>
      <vt:lpstr>PowerPoint Presentation</vt:lpstr>
      <vt:lpstr>PowerPoint Presentation</vt:lpstr>
      <vt:lpstr>What is a planet?</vt:lpstr>
      <vt:lpstr>PowerPoint Presentation</vt:lpstr>
      <vt:lpstr>PowerPoint Presentation</vt:lpstr>
      <vt:lpstr>Heliocentric Model: model of the universe in which the sun is at the center and the stars and planets orbit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Heliocentric Model: model of the universe in which the ____ is at the center and the stars and planets orbit the sun</vt:lpstr>
      <vt:lpstr>Heliocentric Model: model of the universe in which the sun is at the center and the stars and planets orbit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heliocentric model?</vt:lpstr>
      <vt:lpstr>PowerPoint Presentation</vt:lpstr>
      <vt:lpstr>Which is the current accepted model of the solar system?</vt:lpstr>
      <vt:lpstr>Which is the current accepted model of the solar system?</vt:lpstr>
      <vt:lpstr>PowerPoint Presentation</vt:lpstr>
      <vt:lpstr>Heliocentric Model: model of the universe in which the sun is at the center and the stars and planets orbit the sun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Kunemund, Rachel (rk8vm)</dc:creator>
  <cp:lastModifiedBy>Kunemund, Rachel (rk8vm)</cp:lastModifiedBy>
  <cp:revision>1</cp:revision>
  <dcterms:created xsi:type="dcterms:W3CDTF">2020-11-19T17:33:49Z</dcterms:created>
  <dcterms:modified xsi:type="dcterms:W3CDTF">2021-08-03T17:15:30Z</dcterms:modified>
</cp:coreProperties>
</file>